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5" r:id="rId2"/>
    <p:sldId id="276" r:id="rId3"/>
    <p:sldId id="277" r:id="rId4"/>
    <p:sldId id="278" r:id="rId5"/>
    <p:sldId id="279" r:id="rId6"/>
    <p:sldId id="280" r:id="rId7"/>
    <p:sldId id="281" r:id="rId8"/>
    <p:sldId id="282" r:id="rId9"/>
    <p:sldId id="257" r:id="rId10"/>
    <p:sldId id="258" r:id="rId11"/>
    <p:sldId id="262" r:id="rId12"/>
    <p:sldId id="259" r:id="rId13"/>
    <p:sldId id="261" r:id="rId14"/>
    <p:sldId id="263" r:id="rId15"/>
    <p:sldId id="264" r:id="rId16"/>
    <p:sldId id="265" r:id="rId17"/>
    <p:sldId id="267" r:id="rId18"/>
    <p:sldId id="268" r:id="rId19"/>
    <p:sldId id="269" r:id="rId20"/>
    <p:sldId id="270" r:id="rId21"/>
    <p:sldId id="271" r:id="rId22"/>
    <p:sldId id="272" r:id="rId23"/>
    <p:sldId id="273" r:id="rId24"/>
    <p:sldId id="274" r:id="rId25"/>
    <p:sldId id="260" r:id="rId26"/>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47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E7834B10-4E2E-439D-88EE-4D8005DECCF0}" type="datetimeFigureOut">
              <a:rPr lang="el-GR" smtClean="0"/>
              <a:pPr/>
              <a:t>2/6/2024</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E54B3326-F6F4-4252-8D0E-1F5687F2B0B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7834B10-4E2E-439D-88EE-4D8005DECCF0}" type="datetimeFigureOut">
              <a:rPr lang="el-GR" smtClean="0"/>
              <a:pPr/>
              <a:t>2/6/2024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54B3326-F6F4-4252-8D0E-1F5687F2B0B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7834B10-4E2E-439D-88EE-4D8005DECCF0}" type="datetimeFigureOut">
              <a:rPr lang="el-GR" smtClean="0"/>
              <a:pPr/>
              <a:t>2/6/2024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54B3326-F6F4-4252-8D0E-1F5687F2B0B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7834B10-4E2E-439D-88EE-4D8005DECCF0}" type="datetimeFigureOut">
              <a:rPr lang="el-GR" smtClean="0"/>
              <a:pPr/>
              <a:t>2/6/2024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54B3326-F6F4-4252-8D0E-1F5687F2B0B8}" type="slidenum">
              <a:rPr lang="el-GR" smtClean="0"/>
              <a:pPr/>
              <a:t>‹#›</a:t>
            </a:fld>
            <a:endParaRPr lang="el-GR"/>
          </a:p>
        </p:txBody>
      </p:sp>
      <p:sp>
        <p:nvSpPr>
          <p:cNvPr id="7" name="6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7834B10-4E2E-439D-88EE-4D8005DECCF0}" type="datetimeFigureOut">
              <a:rPr lang="el-GR" smtClean="0"/>
              <a:pPr/>
              <a:t>2/6/2024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E54B3326-F6F4-4252-8D0E-1F5687F2B0B8}"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E7834B10-4E2E-439D-88EE-4D8005DECCF0}" type="datetimeFigureOut">
              <a:rPr lang="el-GR" smtClean="0"/>
              <a:pPr/>
              <a:t>2/6/2024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54B3326-F6F4-4252-8D0E-1F5687F2B0B8}" type="slidenum">
              <a:rPr lang="el-GR" smtClean="0"/>
              <a:pPr/>
              <a:t>‹#›</a:t>
            </a:fld>
            <a:endParaRPr lang="el-GR"/>
          </a:p>
        </p:txBody>
      </p:sp>
      <p:sp>
        <p:nvSpPr>
          <p:cNvPr id="8" name="7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E7834B10-4E2E-439D-88EE-4D8005DECCF0}" type="datetimeFigureOut">
              <a:rPr lang="el-GR" smtClean="0"/>
              <a:pPr/>
              <a:t>2/6/2024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E54B3326-F6F4-4252-8D0E-1F5687F2B0B8}"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E7834B10-4E2E-439D-88EE-4D8005DECCF0}" type="datetimeFigureOut">
              <a:rPr lang="el-GR" smtClean="0"/>
              <a:pPr/>
              <a:t>2/6/2024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E54B3326-F6F4-4252-8D0E-1F5687F2B0B8}" type="slidenum">
              <a:rPr lang="el-GR" smtClean="0"/>
              <a:pPr/>
              <a:t>‹#›</a:t>
            </a:fld>
            <a:endParaRPr lang="el-GR"/>
          </a:p>
        </p:txBody>
      </p:sp>
      <p:sp>
        <p:nvSpPr>
          <p:cNvPr id="6" name="5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7834B10-4E2E-439D-88EE-4D8005DECCF0}" type="datetimeFigureOut">
              <a:rPr lang="el-GR" smtClean="0"/>
              <a:pPr/>
              <a:t>2/6/2024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E54B3326-F6F4-4252-8D0E-1F5687F2B0B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p>
            <a:fld id="{E7834B10-4E2E-439D-88EE-4D8005DECCF0}" type="datetimeFigureOut">
              <a:rPr lang="el-GR" smtClean="0"/>
              <a:pPr/>
              <a:t>2/6/2024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E54B3326-F6F4-4252-8D0E-1F5687F2B0B8}"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E7834B10-4E2E-439D-88EE-4D8005DECCF0}" type="datetimeFigureOut">
              <a:rPr lang="el-GR" smtClean="0"/>
              <a:pPr/>
              <a:t>2/6/2024</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E54B3326-F6F4-4252-8D0E-1F5687F2B0B8}"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l-GR"/>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7834B10-4E2E-439D-88EE-4D8005DECCF0}" type="datetimeFigureOut">
              <a:rPr lang="el-GR" smtClean="0"/>
              <a:pPr/>
              <a:t>2/6/2024</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54B3326-F6F4-4252-8D0E-1F5687F2B0B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ΜΑΝΑΤΖΜΕΝΤ</a:t>
            </a:r>
          </a:p>
        </p:txBody>
      </p:sp>
      <p:sp>
        <p:nvSpPr>
          <p:cNvPr id="3" name="2 - Θέση περιεχομένου"/>
          <p:cNvSpPr>
            <a:spLocks noGrp="1"/>
          </p:cNvSpPr>
          <p:nvPr>
            <p:ph idx="1"/>
          </p:nvPr>
        </p:nvSpPr>
        <p:spPr/>
        <p:txBody>
          <a:bodyPr/>
          <a:lstStyle/>
          <a:p>
            <a:pPr>
              <a:buFont typeface="Wingdings" pitchFamily="2" charset="2"/>
              <a:buChar char="Ø"/>
            </a:pPr>
            <a:r>
              <a:rPr lang="el-GR" dirty="0"/>
              <a:t>Μάνατζμεντ είναι η δραστηριότητα με την οποία ολοκληρώνεται κάποιο έργο μέσω άλλων ανθρώπων.</a:t>
            </a:r>
          </a:p>
          <a:p>
            <a:pPr>
              <a:buFont typeface="Wingdings" pitchFamily="2" charset="2"/>
              <a:buChar char="Ø"/>
            </a:pPr>
            <a:r>
              <a:rPr lang="el-GR" dirty="0"/>
              <a:t>Μάνατζμεντ είναι η δραστηριότητα κατά την οποία εργάζεται κανείς μαζί και μέσω άλλων ανθρώπων , για την ολοκλήρωση τόσο των στόχων της επιχείρησης όσο και των στόχων των ατόμων που εργάζονται σε αυτήν.</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endParaRPr lang="el-GR" dirty="0"/>
          </a:p>
          <a:p>
            <a:r>
              <a:rPr lang="el-GR" dirty="0"/>
              <a:t>Η ικανότητα των ατόμων να επηρεάζουν άλλους ανθρώπους για την επίτευξη στόχων.</a:t>
            </a:r>
          </a:p>
          <a:p>
            <a:r>
              <a:rPr lang="el-GR" dirty="0"/>
              <a:t>Η ηγεσία περιλαμβάνει 3 μεταβλητές: </a:t>
            </a:r>
            <a:r>
              <a:rPr lang="el-GR" dirty="0">
                <a:effectLst>
                  <a:outerShdw blurRad="38100" dist="38100" dir="2700000" algn="tl">
                    <a:srgbClr val="000000">
                      <a:alpha val="43137"/>
                    </a:srgbClr>
                  </a:outerShdw>
                </a:effectLst>
              </a:rPr>
              <a:t>τον ηγέτη, εκείνους που καθοδηγούνται και τις περιστάσεις ή τις συνθήκες τις οποίες αντιμετωπίζουν. </a:t>
            </a:r>
          </a:p>
        </p:txBody>
      </p:sp>
      <p:sp>
        <p:nvSpPr>
          <p:cNvPr id="2" name="1 - Τίτλος"/>
          <p:cNvSpPr>
            <a:spLocks noGrp="1"/>
          </p:cNvSpPr>
          <p:nvPr>
            <p:ph type="title"/>
          </p:nvPr>
        </p:nvSpPr>
        <p:spPr/>
        <p:txBody>
          <a:bodyPr/>
          <a:lstStyle/>
          <a:p>
            <a:r>
              <a:rPr lang="el-GR" dirty="0"/>
              <a:t>ΤΙ ΕΊΝΑΙ ΗΓΕΣΙΑ</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0000" lnSpcReduction="20000"/>
          </a:bodyPr>
          <a:lstStyle/>
          <a:p>
            <a:endParaRPr lang="el-GR" dirty="0"/>
          </a:p>
          <a:p>
            <a:endParaRPr lang="el-GR" dirty="0"/>
          </a:p>
          <a:p>
            <a:r>
              <a:rPr lang="el-GR" dirty="0">
                <a:latin typeface="+mj-lt"/>
                <a:cs typeface="Arial" pitchFamily="34" charset="0"/>
              </a:rPr>
              <a:t>Η διαδικασία επιρροής των δραστηριοτήτων μιας οργανωμένης ομάδας στην προσπάθεια της για την επίτευξη των στόχων της (Huczynski </a:t>
            </a:r>
            <a:r>
              <a:rPr lang="el-GR" dirty="0" err="1">
                <a:latin typeface="+mj-lt"/>
                <a:cs typeface="Arial" pitchFamily="34" charset="0"/>
              </a:rPr>
              <a:t>and</a:t>
            </a:r>
            <a:r>
              <a:rPr lang="el-GR" dirty="0">
                <a:latin typeface="+mj-lt"/>
                <a:cs typeface="Arial" pitchFamily="34" charset="0"/>
              </a:rPr>
              <a:t> Buchanan, 2007) </a:t>
            </a:r>
          </a:p>
          <a:p>
            <a:endParaRPr lang="el-GR" dirty="0">
              <a:latin typeface="+mj-lt"/>
            </a:endParaRPr>
          </a:p>
          <a:p>
            <a:endParaRPr lang="el-GR" dirty="0">
              <a:latin typeface="+mj-lt"/>
            </a:endParaRPr>
          </a:p>
          <a:p>
            <a:r>
              <a:rPr lang="el-GR" dirty="0">
                <a:latin typeface="+mj-lt"/>
                <a:cs typeface="Arial" pitchFamily="34" charset="0"/>
              </a:rPr>
              <a:t>Η ηγεσία αφορά τη συλλογή των οραμάτων, την ενσωμάτωση των αξιών και τη δημιουργία του περιβάλλοντος μέσα στο οποίο διάφορες επιδιώξεις μπορούν να επιτευχθούν (</a:t>
            </a:r>
            <a:r>
              <a:rPr lang="el-GR" dirty="0" err="1">
                <a:latin typeface="+mj-lt"/>
                <a:cs typeface="Arial" pitchFamily="34" charset="0"/>
              </a:rPr>
              <a:t>Richards</a:t>
            </a:r>
            <a:r>
              <a:rPr lang="el-GR" dirty="0">
                <a:latin typeface="+mj-lt"/>
                <a:cs typeface="Arial" pitchFamily="34" charset="0"/>
              </a:rPr>
              <a:t> &amp; </a:t>
            </a:r>
            <a:r>
              <a:rPr lang="el-GR" dirty="0" err="1">
                <a:latin typeface="+mj-lt"/>
                <a:cs typeface="Arial" pitchFamily="34" charset="0"/>
              </a:rPr>
              <a:t>Engle</a:t>
            </a:r>
            <a:r>
              <a:rPr lang="el-GR" dirty="0">
                <a:latin typeface="+mj-lt"/>
                <a:cs typeface="Arial" pitchFamily="34" charset="0"/>
              </a:rPr>
              <a:t>, 1986) </a:t>
            </a:r>
          </a:p>
          <a:p>
            <a:pPr>
              <a:buNone/>
            </a:pPr>
            <a:endParaRPr lang="el-GR" dirty="0">
              <a:latin typeface="+mj-lt"/>
              <a:cs typeface="Arial" pitchFamily="34" charset="0"/>
            </a:endParaRPr>
          </a:p>
          <a:p>
            <a:r>
              <a:rPr lang="el-GR" dirty="0">
                <a:latin typeface="+mj-lt"/>
                <a:cs typeface="Arial" pitchFamily="34" charset="0"/>
              </a:rPr>
              <a:t>Ηγεσία είναι η ικανότητα άσκησης επιρροής σε μία ομάδα με στόχο την υλοποίηση ενός οράματος μίας σειράς στόχων (Robbins &amp; Judge, 2011) </a:t>
            </a:r>
          </a:p>
          <a:p>
            <a:pPr>
              <a:buNone/>
            </a:pPr>
            <a:endParaRPr lang="el-GR" dirty="0">
              <a:latin typeface="+mj-lt"/>
            </a:endParaRPr>
          </a:p>
          <a:p>
            <a:endParaRPr lang="el-GR" dirty="0"/>
          </a:p>
        </p:txBody>
      </p:sp>
      <p:sp>
        <p:nvSpPr>
          <p:cNvPr id="3" name="2 - Τίτλος"/>
          <p:cNvSpPr>
            <a:spLocks noGrp="1"/>
          </p:cNvSpPr>
          <p:nvPr>
            <p:ph type="title"/>
          </p:nvPr>
        </p:nvSpPr>
        <p:spPr/>
        <p:txBody>
          <a:bodyPr/>
          <a:lstStyle/>
          <a:p>
            <a:r>
              <a:rPr lang="el-GR" dirty="0"/>
              <a:t>ΟΡΙΣΜΟΙ</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endParaRPr lang="el-GR" dirty="0"/>
          </a:p>
          <a:p>
            <a:r>
              <a:rPr lang="el-GR" dirty="0">
                <a:effectLst>
                  <a:outerShdw blurRad="38100" dist="38100" dir="2700000" algn="tl">
                    <a:srgbClr val="000000">
                      <a:alpha val="43137"/>
                    </a:srgbClr>
                  </a:outerShdw>
                </a:effectLst>
                <a:latin typeface="+mj-lt"/>
                <a:cs typeface="Arial" pitchFamily="34" charset="0"/>
              </a:rPr>
              <a:t>ΔΙΟΙΚΗΣΗ</a:t>
            </a:r>
            <a:r>
              <a:rPr lang="el-GR" dirty="0">
                <a:latin typeface="+mj-lt"/>
                <a:cs typeface="Arial" pitchFamily="34" charset="0"/>
              </a:rPr>
              <a:t>:  Η εκτέλεση των αναγκαίων λειτουργιών, που είναι απαραίτητες για την επιτυχία ενός οργανισμού. </a:t>
            </a:r>
          </a:p>
          <a:p>
            <a:r>
              <a:rPr lang="el-GR" dirty="0">
                <a:effectLst>
                  <a:outerShdw blurRad="38100" dist="38100" dir="2700000" algn="tl">
                    <a:srgbClr val="000000">
                      <a:alpha val="43137"/>
                    </a:srgbClr>
                  </a:outerShdw>
                </a:effectLst>
                <a:latin typeface="+mj-lt"/>
                <a:cs typeface="Arial" pitchFamily="34" charset="0"/>
              </a:rPr>
              <a:t>ΗΓΕΣΙΑ</a:t>
            </a:r>
            <a:r>
              <a:rPr lang="el-GR" dirty="0">
                <a:latin typeface="+mj-lt"/>
                <a:cs typeface="Arial" pitchFamily="34" charset="0"/>
              </a:rPr>
              <a:t>: Η ικανότητα των διοικούντων να επιβλέπουν αλλά και να συνεργάζονται με τους υφιστάμενούς τους για την αποτελεσματικότερη και αποδοτικότερη εκτέλεση του έργου που τους έχει ανατεθεί</a:t>
            </a:r>
            <a:r>
              <a:rPr lang="el-GR" dirty="0">
                <a:latin typeface="Arial" pitchFamily="34" charset="0"/>
                <a:cs typeface="Arial" pitchFamily="34" charset="0"/>
              </a:rPr>
              <a:t>.</a:t>
            </a:r>
          </a:p>
        </p:txBody>
      </p:sp>
      <p:sp>
        <p:nvSpPr>
          <p:cNvPr id="2" name="1 - Τίτλος"/>
          <p:cNvSpPr>
            <a:spLocks noGrp="1"/>
          </p:cNvSpPr>
          <p:nvPr>
            <p:ph type="title"/>
          </p:nvPr>
        </p:nvSpPr>
        <p:spPr/>
        <p:txBody>
          <a:bodyPr>
            <a:normAutofit fontScale="90000"/>
          </a:bodyPr>
          <a:lstStyle/>
          <a:p>
            <a:r>
              <a:rPr lang="el-GR" dirty="0"/>
              <a:t/>
            </a:r>
            <a:br>
              <a:rPr lang="el-GR" dirty="0"/>
            </a:br>
            <a:r>
              <a:rPr lang="el-GR" dirty="0"/>
              <a:t> Διαφορές μεταξύ Διοίκησης και  </a:t>
            </a:r>
            <a:r>
              <a:rPr lang="en-US" dirty="0"/>
              <a:t> </a:t>
            </a:r>
            <a:r>
              <a:rPr lang="el-GR" dirty="0"/>
              <a:t>Ηγεσίας.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pPr>
              <a:buNone/>
            </a:pPr>
            <a:endParaRPr lang="el-GR" dirty="0"/>
          </a:p>
          <a:p>
            <a:pPr>
              <a:buNone/>
            </a:pPr>
            <a:r>
              <a:rPr lang="el-GR" b="1" dirty="0"/>
              <a:t>Μάνατζερ </a:t>
            </a:r>
          </a:p>
          <a:p>
            <a:pPr>
              <a:buFont typeface="Wingdings" pitchFamily="2" charset="2"/>
              <a:buChar char="ü"/>
            </a:pPr>
            <a:r>
              <a:rPr lang="el-GR" dirty="0"/>
              <a:t>Διορίζεται </a:t>
            </a:r>
          </a:p>
          <a:p>
            <a:pPr>
              <a:buFont typeface="Wingdings" pitchFamily="2" charset="2"/>
              <a:buChar char="ü"/>
            </a:pPr>
            <a:r>
              <a:rPr lang="el-GR" dirty="0"/>
              <a:t>Δίνει οδηγίες – εντολές </a:t>
            </a:r>
          </a:p>
          <a:p>
            <a:pPr>
              <a:buFont typeface="Wingdings" pitchFamily="2" charset="2"/>
              <a:buChar char="ü"/>
            </a:pPr>
            <a:r>
              <a:rPr lang="el-GR" dirty="0"/>
              <a:t>Ελέγχει </a:t>
            </a:r>
          </a:p>
          <a:p>
            <a:pPr>
              <a:buFont typeface="Wingdings" pitchFamily="2" charset="2"/>
              <a:buChar char="ü"/>
            </a:pPr>
            <a:r>
              <a:rPr lang="el-GR" dirty="0"/>
              <a:t>Χρησιμοποιεί νόμιμη δύναμη </a:t>
            </a:r>
          </a:p>
          <a:p>
            <a:pPr>
              <a:buFont typeface="Wingdings" pitchFamily="2" charset="2"/>
              <a:buChar char="ü"/>
            </a:pPr>
            <a:r>
              <a:rPr lang="el-GR" dirty="0"/>
              <a:t>Δίνει οδηγίες – εντολές </a:t>
            </a:r>
          </a:p>
          <a:p>
            <a:pPr>
              <a:buFont typeface="Wingdings" pitchFamily="2" charset="2"/>
              <a:buChar char="ü"/>
            </a:pPr>
            <a:r>
              <a:rPr lang="el-GR" dirty="0"/>
              <a:t>Ελέγχει </a:t>
            </a:r>
          </a:p>
          <a:p>
            <a:pPr>
              <a:buFont typeface="Wingdings" pitchFamily="2" charset="2"/>
              <a:buChar char="ü"/>
            </a:pPr>
            <a:r>
              <a:rPr lang="el-GR" dirty="0"/>
              <a:t>Είναι κατασκευαστής</a:t>
            </a:r>
          </a:p>
          <a:p>
            <a:pPr>
              <a:buFont typeface="Wingdings" pitchFamily="2" charset="2"/>
              <a:buChar char="ü"/>
            </a:pPr>
            <a:r>
              <a:rPr lang="el-GR" dirty="0"/>
              <a:t>Επιλύει τα καθημερινά προβλήματα</a:t>
            </a:r>
          </a:p>
          <a:p>
            <a:pPr>
              <a:buNone/>
            </a:pPr>
            <a:endParaRPr lang="el-GR" dirty="0"/>
          </a:p>
          <a:p>
            <a:endParaRPr lang="el-GR" dirty="0"/>
          </a:p>
        </p:txBody>
      </p:sp>
      <p:sp>
        <p:nvSpPr>
          <p:cNvPr id="3" name="2 - Τίτλος"/>
          <p:cNvSpPr>
            <a:spLocks noGrp="1"/>
          </p:cNvSpPr>
          <p:nvPr>
            <p:ph type="title"/>
          </p:nvPr>
        </p:nvSpPr>
        <p:spPr/>
        <p:txBody>
          <a:bodyPr>
            <a:normAutofit fontScale="90000"/>
          </a:bodyPr>
          <a:lstStyle/>
          <a:p>
            <a:r>
              <a:rPr lang="el-GR" dirty="0"/>
              <a:t/>
            </a:r>
            <a:br>
              <a:rPr lang="el-GR" dirty="0"/>
            </a:br>
            <a:r>
              <a:rPr lang="el-GR" dirty="0"/>
              <a:t>Διαφορές Μάνατζερ – Ηγέτη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10000"/>
          </a:bodyPr>
          <a:lstStyle/>
          <a:p>
            <a:pPr>
              <a:buNone/>
            </a:pPr>
            <a:r>
              <a:rPr lang="el-GR" b="1" dirty="0"/>
              <a:t>Ηγέτης </a:t>
            </a:r>
            <a:endParaRPr lang="el-GR" dirty="0"/>
          </a:p>
          <a:p>
            <a:pPr>
              <a:buFont typeface="Wingdings" pitchFamily="2" charset="2"/>
              <a:buChar char="ü"/>
            </a:pPr>
            <a:r>
              <a:rPr lang="el-GR" dirty="0"/>
              <a:t>Αναδεικνύεται </a:t>
            </a:r>
          </a:p>
          <a:p>
            <a:pPr>
              <a:buFont typeface="Wingdings" pitchFamily="2" charset="2"/>
              <a:buChar char="ü"/>
            </a:pPr>
            <a:r>
              <a:rPr lang="el-GR" dirty="0"/>
              <a:t>Χρησιμοποιεί προσωπική δύναμη </a:t>
            </a:r>
            <a:endParaRPr lang="el-GR" b="1" dirty="0"/>
          </a:p>
          <a:p>
            <a:pPr>
              <a:buFont typeface="Wingdings" pitchFamily="2" charset="2"/>
              <a:buChar char="ü"/>
            </a:pPr>
            <a:r>
              <a:rPr lang="el-GR" dirty="0"/>
              <a:t>Αναζητά ποιο είναι το σωστό </a:t>
            </a:r>
          </a:p>
          <a:p>
            <a:pPr>
              <a:buFont typeface="Wingdings" pitchFamily="2" charset="2"/>
              <a:buChar char="ü"/>
            </a:pPr>
            <a:r>
              <a:rPr lang="el-GR" dirty="0"/>
              <a:t>Προωθεί αλλαγές</a:t>
            </a:r>
          </a:p>
          <a:p>
            <a:pPr>
              <a:buFont typeface="Wingdings" pitchFamily="2" charset="2"/>
              <a:buChar char="ü"/>
            </a:pPr>
            <a:r>
              <a:rPr lang="el-GR" dirty="0"/>
              <a:t>Κερδίζει εμπιστοσύνη </a:t>
            </a:r>
          </a:p>
          <a:p>
            <a:pPr>
              <a:buFont typeface="Wingdings" pitchFamily="2" charset="2"/>
              <a:buChar char="ü"/>
            </a:pPr>
            <a:r>
              <a:rPr lang="el-GR" dirty="0"/>
              <a:t>Δίνει έμφαση στους ανθρώπους </a:t>
            </a:r>
          </a:p>
          <a:p>
            <a:pPr>
              <a:buFont typeface="Wingdings" pitchFamily="2" charset="2"/>
              <a:buChar char="ü"/>
            </a:pPr>
            <a:r>
              <a:rPr lang="el-GR" dirty="0"/>
              <a:t>Ανοίγει ορίζοντες </a:t>
            </a:r>
          </a:p>
          <a:p>
            <a:pPr>
              <a:buFont typeface="Wingdings" pitchFamily="2" charset="2"/>
              <a:buChar char="ü"/>
            </a:pPr>
            <a:r>
              <a:rPr lang="el-GR" dirty="0"/>
              <a:t>Είναι αρχιτέκτονας</a:t>
            </a:r>
          </a:p>
          <a:p>
            <a:pPr>
              <a:buFont typeface="Wingdings" pitchFamily="2" charset="2"/>
              <a:buChar char="ü"/>
            </a:pPr>
            <a:r>
              <a:rPr lang="el-GR" dirty="0"/>
              <a:t>Ενθουσιάζει και παρακινεί </a:t>
            </a:r>
          </a:p>
          <a:p>
            <a:pPr>
              <a:buFont typeface="Wingdings" pitchFamily="2" charset="2"/>
              <a:buChar char="ü"/>
            </a:pPr>
            <a:r>
              <a:rPr lang="el-GR" dirty="0"/>
              <a:t>Προωθεί αλλαγές</a:t>
            </a:r>
          </a:p>
          <a:p>
            <a:pPr>
              <a:buNone/>
            </a:pPr>
            <a:endParaRPr lang="el-GR" dirty="0"/>
          </a:p>
        </p:txBody>
      </p:sp>
      <p:sp>
        <p:nvSpPr>
          <p:cNvPr id="3" name="2 - Τίτλος"/>
          <p:cNvSpPr>
            <a:spLocks noGrp="1"/>
          </p:cNvSpPr>
          <p:nvPr>
            <p:ph type="title"/>
          </p:nvPr>
        </p:nvSpPr>
        <p:spPr/>
        <p:txBody>
          <a:bodyPr/>
          <a:lstStyle/>
          <a:p>
            <a:endParaRPr lang="el-G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10000"/>
          </a:bodyPr>
          <a:lstStyle/>
          <a:p>
            <a:endParaRPr lang="el-GR" dirty="0"/>
          </a:p>
          <a:p>
            <a:pPr>
              <a:buNone/>
            </a:pPr>
            <a:r>
              <a:rPr lang="el-GR" b="1" dirty="0"/>
              <a:t>Ηγέτης (συναίσθημα) </a:t>
            </a:r>
          </a:p>
          <a:p>
            <a:pPr>
              <a:buFont typeface="Wingdings" pitchFamily="2" charset="2"/>
              <a:buChar char="ü"/>
            </a:pPr>
            <a:r>
              <a:rPr lang="el-GR" dirty="0"/>
              <a:t>Οραματιστής </a:t>
            </a:r>
          </a:p>
          <a:p>
            <a:pPr>
              <a:buFont typeface="Wingdings" pitchFamily="2" charset="2"/>
              <a:buChar char="ü"/>
            </a:pPr>
            <a:r>
              <a:rPr lang="el-GR" dirty="0"/>
              <a:t> Δημιουργικός </a:t>
            </a:r>
          </a:p>
          <a:p>
            <a:pPr>
              <a:buFont typeface="Wingdings" pitchFamily="2" charset="2"/>
              <a:buChar char="ü"/>
            </a:pPr>
            <a:r>
              <a:rPr lang="el-GR" dirty="0"/>
              <a:t>Ευέλικτος </a:t>
            </a:r>
          </a:p>
          <a:p>
            <a:pPr>
              <a:buFont typeface="Wingdings" pitchFamily="2" charset="2"/>
              <a:buChar char="ü"/>
            </a:pPr>
            <a:r>
              <a:rPr lang="el-GR" dirty="0"/>
              <a:t>Εμπνέων </a:t>
            </a:r>
          </a:p>
          <a:p>
            <a:pPr>
              <a:buFont typeface="Wingdings" pitchFamily="2" charset="2"/>
              <a:buChar char="ü"/>
            </a:pPr>
            <a:r>
              <a:rPr lang="el-GR" dirty="0"/>
              <a:t>Καινοτόμος </a:t>
            </a:r>
          </a:p>
          <a:p>
            <a:pPr>
              <a:buFont typeface="Wingdings" pitchFamily="2" charset="2"/>
              <a:buChar char="ü"/>
            </a:pPr>
            <a:r>
              <a:rPr lang="el-GR" dirty="0"/>
              <a:t>Θαρραλέος </a:t>
            </a:r>
          </a:p>
          <a:p>
            <a:pPr>
              <a:buFont typeface="Wingdings" pitchFamily="2" charset="2"/>
              <a:buChar char="ü"/>
            </a:pPr>
            <a:r>
              <a:rPr lang="el-GR" dirty="0"/>
              <a:t>Επινοητικός </a:t>
            </a:r>
          </a:p>
          <a:p>
            <a:pPr>
              <a:buFont typeface="Wingdings" pitchFamily="2" charset="2"/>
              <a:buChar char="ü"/>
            </a:pPr>
            <a:r>
              <a:rPr lang="el-GR" dirty="0"/>
              <a:t>Φορέας αλλαγής </a:t>
            </a:r>
          </a:p>
          <a:p>
            <a:pPr>
              <a:buFont typeface="Wingdings" pitchFamily="2" charset="2"/>
              <a:buChar char="ü"/>
            </a:pPr>
            <a:r>
              <a:rPr lang="el-GR" dirty="0"/>
              <a:t>Προσωπική δύναμη</a:t>
            </a:r>
          </a:p>
        </p:txBody>
      </p:sp>
      <p:sp>
        <p:nvSpPr>
          <p:cNvPr id="3" name="2 - Τίτλος"/>
          <p:cNvSpPr>
            <a:spLocks noGrp="1"/>
          </p:cNvSpPr>
          <p:nvPr>
            <p:ph type="title"/>
          </p:nvPr>
        </p:nvSpPr>
        <p:spPr/>
        <p:txBody>
          <a:bodyPr>
            <a:normAutofit/>
          </a:bodyPr>
          <a:lstStyle/>
          <a:p>
            <a:r>
              <a:rPr lang="el-GR" dirty="0"/>
              <a:t>Διαφορές Μάνατζερ – Ηγέτη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10000"/>
          </a:bodyPr>
          <a:lstStyle/>
          <a:p>
            <a:endParaRPr lang="el-GR" dirty="0"/>
          </a:p>
          <a:p>
            <a:pPr>
              <a:buNone/>
            </a:pPr>
            <a:r>
              <a:rPr lang="el-GR" b="1" dirty="0"/>
              <a:t>Μάνατζερ (λογική</a:t>
            </a:r>
            <a:r>
              <a:rPr lang="el-GR" dirty="0"/>
              <a:t>) </a:t>
            </a:r>
          </a:p>
          <a:p>
            <a:pPr>
              <a:buFont typeface="Wingdings" pitchFamily="2" charset="2"/>
              <a:buChar char="ü"/>
            </a:pPr>
            <a:r>
              <a:rPr lang="el-GR" dirty="0"/>
              <a:t>Ορθολογιστής </a:t>
            </a:r>
          </a:p>
          <a:p>
            <a:pPr>
              <a:buFont typeface="Wingdings" pitchFamily="2" charset="2"/>
              <a:buChar char="ü"/>
            </a:pPr>
            <a:r>
              <a:rPr lang="el-GR" dirty="0"/>
              <a:t>Συμβουλευτικός </a:t>
            </a:r>
          </a:p>
          <a:p>
            <a:pPr>
              <a:buFont typeface="Wingdings" pitchFamily="2" charset="2"/>
              <a:buChar char="ü"/>
            </a:pPr>
            <a:r>
              <a:rPr lang="el-GR" dirty="0"/>
              <a:t>Επίμονος</a:t>
            </a:r>
          </a:p>
          <a:p>
            <a:pPr>
              <a:buFont typeface="Wingdings" pitchFamily="2" charset="2"/>
              <a:buChar char="ü"/>
            </a:pPr>
            <a:r>
              <a:rPr lang="el-GR" dirty="0"/>
              <a:t>Λύτης προβλημάτων</a:t>
            </a:r>
          </a:p>
          <a:p>
            <a:pPr>
              <a:buFont typeface="Wingdings" pitchFamily="2" charset="2"/>
              <a:buChar char="ü"/>
            </a:pPr>
            <a:r>
              <a:rPr lang="el-GR" dirty="0"/>
              <a:t> ισχυρογνώμων </a:t>
            </a:r>
          </a:p>
          <a:p>
            <a:pPr>
              <a:buFont typeface="Wingdings" pitchFamily="2" charset="2"/>
              <a:buChar char="ü"/>
            </a:pPr>
            <a:r>
              <a:rPr lang="el-GR" dirty="0"/>
              <a:t>Αναλυτικός </a:t>
            </a:r>
          </a:p>
          <a:p>
            <a:pPr>
              <a:buFont typeface="Wingdings" pitchFamily="2" charset="2"/>
              <a:buChar char="ü"/>
            </a:pPr>
            <a:r>
              <a:rPr lang="el-GR" dirty="0"/>
              <a:t>Συγκροτημένος</a:t>
            </a:r>
          </a:p>
          <a:p>
            <a:pPr>
              <a:buFont typeface="Wingdings" pitchFamily="2" charset="2"/>
              <a:buChar char="ü"/>
            </a:pPr>
            <a:r>
              <a:rPr lang="el-GR" dirty="0"/>
              <a:t> Εξουσιαστικός </a:t>
            </a:r>
          </a:p>
          <a:p>
            <a:pPr>
              <a:buFont typeface="Wingdings" pitchFamily="2" charset="2"/>
              <a:buChar char="ü"/>
            </a:pPr>
            <a:r>
              <a:rPr lang="el-GR" dirty="0"/>
              <a:t> Δύναμη θέσης</a:t>
            </a:r>
          </a:p>
        </p:txBody>
      </p:sp>
      <p:sp>
        <p:nvSpPr>
          <p:cNvPr id="3" name="2 - Τίτλος"/>
          <p:cNvSpPr>
            <a:spLocks noGrp="1"/>
          </p:cNvSpPr>
          <p:nvPr>
            <p:ph type="title"/>
          </p:nvPr>
        </p:nvSpPr>
        <p:spPr/>
        <p:txBody>
          <a:bodyPr/>
          <a:lstStyle/>
          <a:p>
            <a:endParaRPr 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lnSpcReduction="10000"/>
          </a:bodyPr>
          <a:lstStyle/>
          <a:p>
            <a:r>
              <a:rPr lang="el-GR" dirty="0">
                <a:latin typeface="Arial" pitchFamily="34" charset="0"/>
                <a:cs typeface="Arial" pitchFamily="34" charset="0"/>
              </a:rPr>
              <a:t>Η διοικητική σχάρα δείχνει πέντε βασικά σημεία, μεταξύ των οποίων κινείται η ηγετική συμπεριφορά ενός διοικητικού στελέχους. Κάθε σημείο έχει δύο ψηφία. Το πρώτο αναφέρεται στο ενδιαφέρον του διοικητικού στελέχους για την παραγωγή και το δεύτερο στο ενδιαφέρον του για τον άνθρωπο. Οι </a:t>
            </a:r>
            <a:r>
              <a:rPr lang="en-US" dirty="0">
                <a:latin typeface="Arial" pitchFamily="34" charset="0"/>
                <a:cs typeface="Arial" pitchFamily="34" charset="0"/>
              </a:rPr>
              <a:t>Blake </a:t>
            </a:r>
            <a:r>
              <a:rPr lang="el-GR" dirty="0">
                <a:latin typeface="Arial" pitchFamily="34" charset="0"/>
                <a:cs typeface="Arial" pitchFamily="34" charset="0"/>
              </a:rPr>
              <a:t>και </a:t>
            </a:r>
            <a:r>
              <a:rPr lang="en-US" dirty="0">
                <a:latin typeface="Arial" pitchFamily="34" charset="0"/>
                <a:cs typeface="Arial" pitchFamily="34" charset="0"/>
              </a:rPr>
              <a:t> Mouton </a:t>
            </a:r>
            <a:r>
              <a:rPr lang="el-GR" dirty="0">
                <a:latin typeface="Arial" pitchFamily="34" charset="0"/>
                <a:cs typeface="Arial" pitchFamily="34" charset="0"/>
              </a:rPr>
              <a:t>κατέληξαν στο συμπέρασμα πως </a:t>
            </a:r>
            <a:r>
              <a:rPr lang="el-GR" b="1" dirty="0">
                <a:latin typeface="Arial" pitchFamily="34" charset="0"/>
                <a:cs typeface="Arial" pitchFamily="34" charset="0"/>
              </a:rPr>
              <a:t>τα διοικητικά στελέχη έχουν καλύτερα αποτελέσματα στο σημείο 9.9, </a:t>
            </a:r>
            <a:r>
              <a:rPr lang="el-GR" dirty="0">
                <a:latin typeface="Arial" pitchFamily="34" charset="0"/>
                <a:cs typeface="Arial" pitchFamily="34" charset="0"/>
              </a:rPr>
              <a:t>σε αντίθεση π.χ. με το σημείο 1.9 (προσανατολισμός εξ ολοκλήρου στον άνθρωπο. </a:t>
            </a:r>
          </a:p>
        </p:txBody>
      </p:sp>
      <p:sp>
        <p:nvSpPr>
          <p:cNvPr id="3" name="2 - Τίτλος"/>
          <p:cNvSpPr>
            <a:spLocks noGrp="1"/>
          </p:cNvSpPr>
          <p:nvPr>
            <p:ph type="title"/>
          </p:nvPr>
        </p:nvSpPr>
        <p:spPr/>
        <p:txBody>
          <a:bodyPr>
            <a:normAutofit fontScale="90000"/>
          </a:bodyPr>
          <a:lstStyle/>
          <a:p>
            <a:r>
              <a:rPr lang="el-GR" dirty="0"/>
              <a:t>Διοικητική Σχάρα </a:t>
            </a:r>
            <a:r>
              <a:rPr lang="en-US" dirty="0"/>
              <a:t>Blake &amp; Mouton</a:t>
            </a:r>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endParaRPr lang="el-GR" dirty="0"/>
          </a:p>
          <a:p>
            <a:endParaRPr lang="el-GR" dirty="0"/>
          </a:p>
          <a:p>
            <a:r>
              <a:rPr lang="el-GR" dirty="0"/>
              <a:t>1,1 «αποδυναμωμένη διοίκηση» </a:t>
            </a:r>
          </a:p>
          <a:p>
            <a:r>
              <a:rPr lang="el-GR" dirty="0"/>
              <a:t>1,9 «διοίκηση λέσχης» </a:t>
            </a:r>
          </a:p>
          <a:p>
            <a:r>
              <a:rPr lang="el-GR" dirty="0"/>
              <a:t>9,9 «συνεργατική διοίκηση»</a:t>
            </a:r>
          </a:p>
          <a:p>
            <a:r>
              <a:rPr lang="el-GR" dirty="0"/>
              <a:t>9,1 «αυταρχική διοίκηση» </a:t>
            </a:r>
          </a:p>
          <a:p>
            <a:r>
              <a:rPr lang="el-GR" dirty="0"/>
              <a:t>5,5 «διοίκηση των ισορροπιών» </a:t>
            </a:r>
          </a:p>
          <a:p>
            <a:endParaRPr lang="el-GR" dirty="0"/>
          </a:p>
        </p:txBody>
      </p:sp>
      <p:sp>
        <p:nvSpPr>
          <p:cNvPr id="3" name="2 - Τίτλος"/>
          <p:cNvSpPr>
            <a:spLocks noGrp="1"/>
          </p:cNvSpPr>
          <p:nvPr>
            <p:ph type="title"/>
          </p:nvPr>
        </p:nvSpPr>
        <p:spPr/>
        <p:txBody>
          <a:bodyPr>
            <a:normAutofit fontScale="90000"/>
          </a:bodyPr>
          <a:lstStyle/>
          <a:p>
            <a:r>
              <a:rPr lang="el-GR" dirty="0"/>
              <a:t/>
            </a:r>
            <a:br>
              <a:rPr lang="el-GR" dirty="0"/>
            </a:br>
            <a:r>
              <a:rPr lang="el-GR" dirty="0"/>
              <a:t>Διοικητική Σχάρα </a:t>
            </a:r>
            <a:r>
              <a:rPr lang="en-US" dirty="0"/>
              <a:t>Blake &amp; Mouton</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57200" y="1481328"/>
            <a:ext cx="8229600" cy="4827992"/>
          </a:xfrm>
        </p:spPr>
        <p:txBody>
          <a:bodyPr>
            <a:normAutofit fontScale="92500" lnSpcReduction="20000"/>
          </a:bodyPr>
          <a:lstStyle/>
          <a:p>
            <a:pPr>
              <a:buNone/>
            </a:pPr>
            <a:r>
              <a:rPr lang="el-GR" dirty="0"/>
              <a:t>Σε αυτό το σημείο της διοικητικής σχάρας, το στέλεχος δείχνει ελάχιστο ενδιαφέρον τόσο για την παραγωγή όσο και για τους υφισταμένους του. Επειδή , ακριβώς δείχνει ελάχιστο ενδιαφέρον, το σημείο 1.1 αποκαλείται από ορισμένους συγγραφείς</a:t>
            </a:r>
            <a:r>
              <a:rPr lang="el-GR" dirty="0">
                <a:effectLst>
                  <a:outerShdw blurRad="38100" dist="38100" dir="2700000" algn="tl">
                    <a:srgbClr val="000000">
                      <a:alpha val="43137"/>
                    </a:srgbClr>
                  </a:outerShdw>
                </a:effectLst>
              </a:rPr>
              <a:t> «αποδυναμωμένη διοίκηση».</a:t>
            </a:r>
          </a:p>
          <a:p>
            <a:pPr>
              <a:buNone/>
            </a:pPr>
            <a:r>
              <a:rPr lang="el-GR" dirty="0"/>
              <a:t>Το στέλεχος αυτής της κατηγορίας έχει εγκαταλείψει κυριολεκτικά την εργασία του, και το μόνο που κάνει είναι να μεταφέρει τις πληροφορίες από τους ανώτερους του στους υφισταμένους του. Είναι φανερό πως, εάν μια επιχείρηση έχει πολλά στελέχη με αυτή την ηγετική συμπεριφορά, είναι καταδικασμένη να κλείσει. </a:t>
            </a:r>
          </a:p>
        </p:txBody>
      </p:sp>
      <p:sp>
        <p:nvSpPr>
          <p:cNvPr id="3" name="2 - Τίτλος"/>
          <p:cNvSpPr>
            <a:spLocks noGrp="1"/>
          </p:cNvSpPr>
          <p:nvPr>
            <p:ph type="title"/>
          </p:nvPr>
        </p:nvSpPr>
        <p:spPr/>
        <p:txBody>
          <a:bodyPr>
            <a:normAutofit fontScale="90000"/>
          </a:bodyPr>
          <a:lstStyle/>
          <a:p>
            <a:r>
              <a:rPr lang="el-GR" dirty="0"/>
              <a:t>Ηγετική συμπεριφορά του διοικητικού στελέχους 1.1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normAutofit fontScale="92500" lnSpcReduction="10000"/>
          </a:bodyPr>
          <a:lstStyle/>
          <a:p>
            <a:pPr>
              <a:buNone/>
            </a:pPr>
            <a:r>
              <a:rPr lang="el-GR" dirty="0"/>
              <a:t>Τα μέλη ενός οργανισμού κατατάσσονται σε 2 μεγάλες κατηγορίες:</a:t>
            </a:r>
          </a:p>
          <a:p>
            <a:pPr marL="596646" indent="-514350">
              <a:buFont typeface="+mj-lt"/>
              <a:buAutoNum type="arabicPeriod"/>
            </a:pPr>
            <a:r>
              <a:rPr lang="el-GR" b="1" i="1" dirty="0"/>
              <a:t>Εργάτες ή υπάλληλοι </a:t>
            </a:r>
            <a:r>
              <a:rPr lang="el-GR" dirty="0"/>
              <a:t>είναι τα άτομα εκείνα που τους έχει ανατεθεί η εκτέλεση κάποιου συγκεκριμένου έργου ή κάποιας συγκεκριμένης εργασίας, χωρίς να έχουν καμία ευθύνη επίβλεψης επί της εργασίας των άλλων εργαζομένων.</a:t>
            </a:r>
          </a:p>
          <a:p>
            <a:pPr marL="596646" indent="-514350">
              <a:buFont typeface="+mj-lt"/>
              <a:buAutoNum type="arabicPeriod"/>
            </a:pPr>
            <a:r>
              <a:rPr lang="el-GR" b="1" i="1" dirty="0"/>
              <a:t>Διοικητικό στέλεχος </a:t>
            </a:r>
            <a:r>
              <a:rPr lang="el-GR" dirty="0"/>
              <a:t>ονομάζεται εκείνο το μέλος του οργανισμού που κατευθύνει τις δραστηριότητες των άλλων μελών του οργανισμού.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pPr>
              <a:buNone/>
            </a:pPr>
            <a:r>
              <a:rPr lang="el-GR" dirty="0"/>
              <a:t>Η ηγετική συμπεριφορά σε αυτό το σημείο χαρακτηρίζεται από το μεγάλο ενδιαφέρον για τους ανθρώπους και το ελάχιστο ενδιαφέρον για την παραγωγή. Το διοικητικό στέλεχος δημιουργεί ένα περιβάλλον χαλαρότητας και φιλικότητας, αλλά κανείς δεν ενδιαφέρεται για την άσκηση μιας συντονισμένης προσπάθειας προκειμένου να υλοποιηθούν οι στόχοι της επιχείρησης. Σε αυτή την περίπτωση , το στέλεχος πιστεύει πως όταν οι άνθρωποι μένουν ευχαριστημένοι και υπάρχει αρμονία, θα πετύχει καλύτερα αποτελέσματα. Αυτός ο τρόπος διοίκησης αποκαλείται</a:t>
            </a:r>
          </a:p>
          <a:p>
            <a:pPr>
              <a:buNone/>
            </a:pPr>
            <a:r>
              <a:rPr lang="el-GR" dirty="0"/>
              <a:t> </a:t>
            </a:r>
            <a:r>
              <a:rPr lang="el-GR" dirty="0">
                <a:effectLst>
                  <a:outerShdw blurRad="38100" dist="38100" dir="2700000" algn="tl">
                    <a:srgbClr val="000000">
                      <a:alpha val="43137"/>
                    </a:srgbClr>
                  </a:outerShdw>
                </a:effectLst>
              </a:rPr>
              <a:t>" διοίκηση της λέσχης</a:t>
            </a:r>
            <a:r>
              <a:rPr lang="el-GR" dirty="0"/>
              <a:t>".</a:t>
            </a:r>
          </a:p>
        </p:txBody>
      </p:sp>
      <p:sp>
        <p:nvSpPr>
          <p:cNvPr id="3" name="2 - Τίτλος"/>
          <p:cNvSpPr>
            <a:spLocks noGrp="1"/>
          </p:cNvSpPr>
          <p:nvPr>
            <p:ph type="title"/>
          </p:nvPr>
        </p:nvSpPr>
        <p:spPr/>
        <p:txBody>
          <a:bodyPr>
            <a:normAutofit fontScale="90000"/>
          </a:bodyPr>
          <a:lstStyle/>
          <a:p>
            <a:r>
              <a:rPr lang="el-GR" dirty="0"/>
              <a:t>Ηγετική συμπεριφορά του διοικητικού στελέχους 1.9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a:t>Αυτός ο τύπος ηγετικής συμπεριφοράς δείχνει πως το διοικητικό στέλεχος επιδεικνύει το μεγαλύτερο δυνατό ενδιαφέρον τόσο για τους υφισταμένους όσο και για την υλοποίηση του στόχου της επιχείρησης. Αυτή η συμπεριφορά είναι η ιδανική συμπεριφορά του διοικητικού στελέχους και </a:t>
            </a:r>
            <a:r>
              <a:rPr lang="el-GR" dirty="0">
                <a:effectLst>
                  <a:outerShdw blurRad="38100" dist="38100" dir="2700000" algn="tl">
                    <a:srgbClr val="000000">
                      <a:alpha val="43137"/>
                    </a:srgbClr>
                  </a:outerShdw>
                </a:effectLst>
              </a:rPr>
              <a:t>ονομάζεται "συνεργατική διοίκηση''.</a:t>
            </a:r>
          </a:p>
        </p:txBody>
      </p:sp>
      <p:sp>
        <p:nvSpPr>
          <p:cNvPr id="3" name="2 - Τίτλος"/>
          <p:cNvSpPr>
            <a:spLocks noGrp="1"/>
          </p:cNvSpPr>
          <p:nvPr>
            <p:ph type="title"/>
          </p:nvPr>
        </p:nvSpPr>
        <p:spPr/>
        <p:txBody>
          <a:bodyPr>
            <a:normAutofit fontScale="90000"/>
          </a:bodyPr>
          <a:lstStyle/>
          <a:p>
            <a:r>
              <a:rPr lang="el-GR" dirty="0"/>
              <a:t>Ηγετική συμπεριφορά του διοικητικού στελέχους 9.9</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a:t>Σε αυτό το σημείο της διοικητικής σχάρας βρίσκεται το στέλεχος που ενδιαφέρεται σχεδόν αποκλειστικά για την επιτυχία του στόχου της επιχείρησης και ελάχιστα για τις ανάγκες των υφισταμένων του. Το στέλεχος αυτό διοικεί με αυταρχικό τρόπο, γι'αυτό και η διοίκηση αυτή αποκαλείται "</a:t>
            </a:r>
            <a:r>
              <a:rPr lang="el-GR" dirty="0">
                <a:effectLst>
                  <a:outerShdw blurRad="38100" dist="38100" dir="2700000" algn="tl">
                    <a:srgbClr val="000000">
                      <a:alpha val="43137"/>
                    </a:srgbClr>
                  </a:outerShdw>
                </a:effectLst>
              </a:rPr>
              <a:t>αυταρχική διοίκηση ή διοίκηση του καθήκοντος</a:t>
            </a:r>
            <a:r>
              <a:rPr lang="el-GR" dirty="0"/>
              <a:t>".</a:t>
            </a:r>
          </a:p>
        </p:txBody>
      </p:sp>
      <p:sp>
        <p:nvSpPr>
          <p:cNvPr id="3" name="2 - Τίτλος"/>
          <p:cNvSpPr>
            <a:spLocks noGrp="1"/>
          </p:cNvSpPr>
          <p:nvPr>
            <p:ph type="title"/>
          </p:nvPr>
        </p:nvSpPr>
        <p:spPr/>
        <p:txBody>
          <a:bodyPr>
            <a:normAutofit fontScale="90000"/>
          </a:bodyPr>
          <a:lstStyle/>
          <a:p>
            <a:r>
              <a:rPr lang="el-GR" dirty="0"/>
              <a:t>Ηγετική συμπεριφορά του διοικητικού στελέχους 9.1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a:bodyPr>
          <a:lstStyle/>
          <a:p>
            <a:r>
              <a:rPr lang="el-GR" dirty="0"/>
              <a:t>Αυτός ο τύπος ηγετικής συμπεριφοράς βρίσκεται στο μέσον της διοικητικής σχάρας. Τα διοικητικά στελέχη αυτής της κατηγορίας έχουν ένα μέτριο ενδιαφέρον τόσο για τους υφισταμένους τους, όσο και για την επιτυχία των στόχων της επιχείρησης. Ισορροπούν και προσανατολίζονται μεταξύ καθήκοντος και ικανοποίησης των αναγκών των υφισταμένων τους. Αυτός ο τρόπος διοίκησης ονομάζεται "</a:t>
            </a:r>
            <a:r>
              <a:rPr lang="el-GR" dirty="0">
                <a:effectLst>
                  <a:outerShdw blurRad="38100" dist="38100" dir="2700000" algn="tl">
                    <a:srgbClr val="000000">
                      <a:alpha val="43137"/>
                    </a:srgbClr>
                  </a:outerShdw>
                </a:effectLst>
              </a:rPr>
              <a:t>διοίκηση των ισορροπιών".</a:t>
            </a:r>
          </a:p>
        </p:txBody>
      </p:sp>
      <p:sp>
        <p:nvSpPr>
          <p:cNvPr id="3" name="2 - Τίτλος"/>
          <p:cNvSpPr>
            <a:spLocks noGrp="1"/>
          </p:cNvSpPr>
          <p:nvPr>
            <p:ph type="title"/>
          </p:nvPr>
        </p:nvSpPr>
        <p:spPr/>
        <p:txBody>
          <a:bodyPr>
            <a:normAutofit fontScale="90000"/>
          </a:bodyPr>
          <a:lstStyle/>
          <a:p>
            <a:r>
              <a:rPr lang="el-GR" dirty="0"/>
              <a:t>Ηγετική συμπεριφορά του διοικητικού στελέχους 5.5</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67544" y="1916832"/>
            <a:ext cx="8229600" cy="4525963"/>
          </a:xfrm>
        </p:spPr>
        <p:txBody>
          <a:bodyPr/>
          <a:lstStyle/>
          <a:p>
            <a:r>
              <a:rPr lang="el-GR" dirty="0"/>
              <a:t>Τα προσωπικά χαρακτηριστικά του διοικητικού στελέχους (προσωπικές ανάγκες, κίνητρο, πείρα, προσφερόμενα οφέλη).</a:t>
            </a:r>
          </a:p>
          <a:p>
            <a:r>
              <a:rPr lang="el-GR" dirty="0"/>
              <a:t>Η φύση της ίδιας της εργασίας </a:t>
            </a:r>
          </a:p>
          <a:p>
            <a:r>
              <a:rPr lang="el-GR" dirty="0"/>
              <a:t>Τα χαρακτηριστικά των εργαζομένων (προσωπικότητα, αξίες, ανάγκες).</a:t>
            </a:r>
          </a:p>
          <a:p>
            <a:r>
              <a:rPr lang="el-GR" dirty="0"/>
              <a:t>Το είδος της επιχείρησης ή του οργανισμού (πολιτικές και κανόνες της επιχείρησης, απαιτήσεις της επιχείρησης). </a:t>
            </a:r>
          </a:p>
        </p:txBody>
      </p:sp>
      <p:sp>
        <p:nvSpPr>
          <p:cNvPr id="3" name="2 - Τίτλος"/>
          <p:cNvSpPr>
            <a:spLocks noGrp="1"/>
          </p:cNvSpPr>
          <p:nvPr>
            <p:ph type="title"/>
          </p:nvPr>
        </p:nvSpPr>
        <p:spPr/>
        <p:txBody>
          <a:bodyPr>
            <a:normAutofit fontScale="90000"/>
          </a:bodyPr>
          <a:lstStyle/>
          <a:p>
            <a:r>
              <a:rPr lang="el-GR" dirty="0"/>
              <a:t>ΠΑΡΑΓΟΝΤΕΣ ΠΟΥ ΕΠΗΡΕΑΖΟΥΝ ΤΗΝ ΑΠΟΤΕΛΕΣΜΑΤΙΚΟΤΗΤΑ ΤΗΣ ΗΓΕΣΙΑΣ</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pPr>
              <a:buFont typeface="Wingdings" pitchFamily="2" charset="2"/>
              <a:buChar char="§"/>
            </a:pPr>
            <a:r>
              <a:rPr lang="el-GR" dirty="0"/>
              <a:t>Οργάνωση και Διοίκηση, Το </a:t>
            </a:r>
            <a:r>
              <a:rPr lang="en-US" dirty="0"/>
              <a:t>management </a:t>
            </a:r>
            <a:r>
              <a:rPr lang="el-GR" dirty="0"/>
              <a:t>της νέας εποχής</a:t>
            </a:r>
            <a:r>
              <a:rPr lang="en-US" dirty="0"/>
              <a:t>,</a:t>
            </a:r>
            <a:r>
              <a:rPr lang="el-GR" dirty="0"/>
              <a:t> Κ. Τζωρτζάκης</a:t>
            </a:r>
            <a:r>
              <a:rPr lang="en-US" dirty="0"/>
              <a:t>,</a:t>
            </a:r>
            <a:r>
              <a:rPr lang="el-GR" dirty="0"/>
              <a:t> Α.Μ. Τζωρτζάκη</a:t>
            </a:r>
          </a:p>
          <a:p>
            <a:pPr>
              <a:buNone/>
            </a:pPr>
            <a:endParaRPr lang="el-GR" dirty="0"/>
          </a:p>
          <a:p>
            <a:pPr>
              <a:buNone/>
            </a:pPr>
            <a:r>
              <a:rPr lang="el-GR" dirty="0"/>
              <a:t>   Εκδόσεις </a:t>
            </a:r>
            <a:r>
              <a:rPr lang="en-US" dirty="0" err="1"/>
              <a:t>Rosili</a:t>
            </a:r>
            <a:r>
              <a:rPr lang="en-US" dirty="0"/>
              <a:t>, </a:t>
            </a:r>
            <a:r>
              <a:rPr lang="el-GR" dirty="0"/>
              <a:t>4</a:t>
            </a:r>
            <a:r>
              <a:rPr lang="el-GR" baseline="30000" dirty="0"/>
              <a:t>η</a:t>
            </a:r>
            <a:r>
              <a:rPr lang="el-GR" dirty="0"/>
              <a:t> έκδοση </a:t>
            </a:r>
            <a:endParaRPr lang="en-US" dirty="0"/>
          </a:p>
          <a:p>
            <a:pPr>
              <a:buNone/>
            </a:pPr>
            <a:endParaRPr lang="el-GR" dirty="0"/>
          </a:p>
        </p:txBody>
      </p:sp>
      <p:sp>
        <p:nvSpPr>
          <p:cNvPr id="3" name="2 - Τίτλος"/>
          <p:cNvSpPr>
            <a:spLocks noGrp="1"/>
          </p:cNvSpPr>
          <p:nvPr>
            <p:ph type="title"/>
          </p:nvPr>
        </p:nvSpPr>
        <p:spPr/>
        <p:txBody>
          <a:bodyPr/>
          <a:lstStyle/>
          <a:p>
            <a:r>
              <a:rPr lang="el-GR" dirty="0"/>
              <a:t>ΒΙΒΛΙΟΓΡΑΦΙΑ</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Επιμέρους δραστηριότητες της διοίκησης. </a:t>
            </a:r>
          </a:p>
        </p:txBody>
      </p:sp>
      <p:sp>
        <p:nvSpPr>
          <p:cNvPr id="3" name="2 - Θέση περιεχομένου"/>
          <p:cNvSpPr>
            <a:spLocks noGrp="1"/>
          </p:cNvSpPr>
          <p:nvPr>
            <p:ph idx="1"/>
          </p:nvPr>
        </p:nvSpPr>
        <p:spPr/>
        <p:txBody>
          <a:bodyPr/>
          <a:lstStyle/>
          <a:p>
            <a:pPr marL="653796" indent="-571500">
              <a:buFont typeface="+mj-lt"/>
              <a:buAutoNum type="romanUcPeriod"/>
            </a:pPr>
            <a:r>
              <a:rPr lang="el-GR" dirty="0"/>
              <a:t>Προγραμματισμός και λήψη αποφάσεων</a:t>
            </a:r>
          </a:p>
          <a:p>
            <a:pPr marL="653796" indent="-571500">
              <a:buFont typeface="+mj-lt"/>
              <a:buAutoNum type="romanUcPeriod"/>
            </a:pPr>
            <a:r>
              <a:rPr lang="el-GR" dirty="0"/>
              <a:t>Οργάνωση </a:t>
            </a:r>
          </a:p>
          <a:p>
            <a:pPr marL="653796" indent="-571500">
              <a:buFont typeface="+mj-lt"/>
              <a:buAutoNum type="romanUcPeriod"/>
            </a:pPr>
            <a:r>
              <a:rPr lang="el-GR" dirty="0"/>
              <a:t>Στελέχωση</a:t>
            </a:r>
          </a:p>
          <a:p>
            <a:pPr marL="653796" indent="-571500">
              <a:buFont typeface="+mj-lt"/>
              <a:buAutoNum type="romanUcPeriod"/>
            </a:pPr>
            <a:r>
              <a:rPr lang="el-GR" dirty="0"/>
              <a:t>Διεύθυνση ανθρώπινου παράγοντα- διαπροσωπικοί επηρεασμοί</a:t>
            </a:r>
          </a:p>
          <a:p>
            <a:pPr marL="653796" indent="-571500">
              <a:buFont typeface="+mj-lt"/>
              <a:buAutoNum type="romanUcPeriod"/>
            </a:pPr>
            <a:r>
              <a:rPr lang="el-GR" dirty="0"/>
              <a:t>Έλεγχος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a:t>Προγραμματισμός και λήψη αποφάσεων</a:t>
            </a:r>
          </a:p>
        </p:txBody>
      </p:sp>
      <p:sp>
        <p:nvSpPr>
          <p:cNvPr id="3" name="2 - Θέση περιεχομένου"/>
          <p:cNvSpPr>
            <a:spLocks noGrp="1"/>
          </p:cNvSpPr>
          <p:nvPr>
            <p:ph idx="1"/>
          </p:nvPr>
        </p:nvSpPr>
        <p:spPr/>
        <p:txBody>
          <a:bodyPr>
            <a:normAutofit fontScale="92500" lnSpcReduction="20000"/>
          </a:bodyPr>
          <a:lstStyle/>
          <a:p>
            <a:pPr>
              <a:buNone/>
            </a:pPr>
            <a:r>
              <a:rPr lang="el-GR" dirty="0"/>
              <a:t>Με τη δραστηριότητα αυτή:</a:t>
            </a:r>
          </a:p>
          <a:p>
            <a:pPr>
              <a:buFont typeface="Wingdings" pitchFamily="2" charset="2"/>
              <a:buChar char="Ø"/>
            </a:pPr>
            <a:r>
              <a:rPr lang="el-GR" dirty="0"/>
              <a:t>Διατυπώνονται προτάσεις μελλοντικής επιχειρησιακής δράσης, έχοντας υπόψη τις δυνατότητες της επιχείρησης και τις πιθανές επιδράσεις του περιβάλλοντος στην επιχείρηση.</a:t>
            </a:r>
          </a:p>
          <a:p>
            <a:pPr>
              <a:buFont typeface="Wingdings" pitchFamily="2" charset="2"/>
              <a:buChar char="Ø"/>
            </a:pPr>
            <a:r>
              <a:rPr lang="el-GR" dirty="0"/>
              <a:t>Καθορίζονται οι στόχοι ή τα προβλήματα της επιχείρησης.</a:t>
            </a:r>
          </a:p>
          <a:p>
            <a:pPr>
              <a:buFont typeface="Wingdings" pitchFamily="2" charset="2"/>
              <a:buChar char="Ø"/>
            </a:pPr>
            <a:r>
              <a:rPr lang="el-GR" dirty="0"/>
              <a:t>Καθορίζονται και αναλύονται οι πιθανές εναλλακτικές λύσεις.</a:t>
            </a:r>
          </a:p>
          <a:p>
            <a:pPr>
              <a:buFont typeface="Wingdings" pitchFamily="2" charset="2"/>
              <a:buChar char="Ø"/>
            </a:pPr>
            <a:r>
              <a:rPr lang="el-GR" dirty="0"/>
              <a:t>Επιλέγεται η καλύτερη λύση.</a:t>
            </a:r>
          </a:p>
          <a:p>
            <a:pPr>
              <a:buFont typeface="Wingdings" pitchFamily="2" charset="2"/>
              <a:buChar char="Ø"/>
            </a:pPr>
            <a:r>
              <a:rPr lang="el-GR" dirty="0"/>
              <a:t>Αρχίζει η διαδικασία του σχεδίου δράσης για υλοποίηση της απόφασης.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Οργάνωση</a:t>
            </a:r>
          </a:p>
        </p:txBody>
      </p:sp>
      <p:sp>
        <p:nvSpPr>
          <p:cNvPr id="3" name="2 - Θέση περιεχομένου"/>
          <p:cNvSpPr>
            <a:spLocks noGrp="1"/>
          </p:cNvSpPr>
          <p:nvPr>
            <p:ph idx="1"/>
          </p:nvPr>
        </p:nvSpPr>
        <p:spPr/>
        <p:txBody>
          <a:bodyPr/>
          <a:lstStyle/>
          <a:p>
            <a:r>
              <a:rPr lang="el-GR" dirty="0"/>
              <a:t>Είναι η διαδικασία κατανομής της εργασίας μεταξύ ομάδων και ατόμων και ο συντονισμός των ενεργειών τους, με σκοπό να επιτευχθούν οι στόχοι της επιχείρησης.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Στελέχωση</a:t>
            </a:r>
          </a:p>
        </p:txBody>
      </p:sp>
      <p:sp>
        <p:nvSpPr>
          <p:cNvPr id="3" name="2 - Θέση περιεχομένου"/>
          <p:cNvSpPr>
            <a:spLocks noGrp="1"/>
          </p:cNvSpPr>
          <p:nvPr>
            <p:ph idx="1"/>
          </p:nvPr>
        </p:nvSpPr>
        <p:spPr/>
        <p:txBody>
          <a:bodyPr/>
          <a:lstStyle/>
          <a:p>
            <a:r>
              <a:rPr lang="el-GR" dirty="0"/>
              <a:t>Είναι η διαδικασία που θα εξασφαλίσει την επιλογή του κατάλληλου προσωπικού , την εκπαίδευση και την ενεργοποίησή του. Η δραστηριότητα αυτή θα δημιουργήσει στην επιχείρηση το κατάλληλο κλίμα για ένα ικανοποιημένο προσωπικό.</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Διαπροσωπικοί επηρεασμοί</a:t>
            </a:r>
          </a:p>
        </p:txBody>
      </p:sp>
      <p:sp>
        <p:nvSpPr>
          <p:cNvPr id="3" name="2 - Θέση περιεχομένου"/>
          <p:cNvSpPr>
            <a:spLocks noGrp="1"/>
          </p:cNvSpPr>
          <p:nvPr>
            <p:ph idx="1"/>
          </p:nvPr>
        </p:nvSpPr>
        <p:spPr/>
        <p:txBody>
          <a:bodyPr/>
          <a:lstStyle/>
          <a:p>
            <a:r>
              <a:rPr lang="el-GR" dirty="0"/>
              <a:t>Όταν τα διοικητικά στελέχη παρακινούν τους υφισταμένους τους, κατευθύνουν τις ενέργειες των άλλων, επιλέγουν αποτελεσματική επικοινωνία ή επιλύουν τις διαφορές  μεταξύ των υφισταμένων τους, τα στελέχη ασχολούνται με τη δραστηριότητα της διεύθυνσης και καθοδήγησης.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a:t>Έλεγχος</a:t>
            </a:r>
          </a:p>
        </p:txBody>
      </p:sp>
      <p:sp>
        <p:nvSpPr>
          <p:cNvPr id="3" name="2 - Θέση περιεχομένου"/>
          <p:cNvSpPr>
            <a:spLocks noGrp="1"/>
          </p:cNvSpPr>
          <p:nvPr>
            <p:ph idx="1"/>
          </p:nvPr>
        </p:nvSpPr>
        <p:spPr/>
        <p:txBody>
          <a:bodyPr>
            <a:normAutofit fontScale="92500" lnSpcReduction="10000"/>
          </a:bodyPr>
          <a:lstStyle/>
          <a:p>
            <a:r>
              <a:rPr lang="el-GR" dirty="0"/>
              <a:t>Η δραστηριότητα αυτή αναφέρεται στην αποδοτική ολοκλήρωση των στόχων της επιχείρησης. Με αυτόν τον τρόπο μετριέται ο βαθμός απόδοσης όλων των διοικητικών στελεχών, σε όλα τα επίπεδα της διοικητικής ιεραρχίας. Για το σκοπό αυτό:</a:t>
            </a:r>
          </a:p>
          <a:p>
            <a:pPr>
              <a:buFont typeface="Wingdings" pitchFamily="2" charset="2"/>
              <a:buChar char="ü"/>
            </a:pPr>
            <a:r>
              <a:rPr lang="el-GR" dirty="0"/>
              <a:t>Καθορίζονται πρότυπα</a:t>
            </a:r>
          </a:p>
          <a:p>
            <a:pPr>
              <a:buFont typeface="Wingdings" pitchFamily="2" charset="2"/>
              <a:buChar char="ü"/>
            </a:pPr>
            <a:r>
              <a:rPr lang="el-GR" dirty="0"/>
              <a:t>Συγκρίνονται τα πρότυπα με τα πραγματοποιηθέντα</a:t>
            </a:r>
          </a:p>
          <a:p>
            <a:pPr>
              <a:buFont typeface="Wingdings" pitchFamily="2" charset="2"/>
              <a:buChar char="ü"/>
            </a:pPr>
            <a:r>
              <a:rPr lang="el-GR" dirty="0"/>
              <a:t>Γίνονται οι απαραίτητες διορθώσεις ενώ καταβάλλεται προσπάθεια για να επιτευχθούν οι στόχοι της επιχείρησης.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algn="ctr">
              <a:buNone/>
            </a:pPr>
            <a:r>
              <a:rPr lang="el-GR" sz="6000" dirty="0"/>
              <a:t>ΗΓΕΣΙΑ</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65</TotalTime>
  <Words>1167</Words>
  <Application>Microsoft Office PowerPoint</Application>
  <PresentationFormat>Προβολή στην οθόνη (4:3)</PresentationFormat>
  <Paragraphs>124</Paragraphs>
  <Slides>25</Slides>
  <Notes>0</Notes>
  <HiddenSlides>0</HiddenSlides>
  <MMClips>0</MMClips>
  <ScaleCrop>false</ScaleCrop>
  <HeadingPairs>
    <vt:vector size="6" baseType="variant">
      <vt:variant>
        <vt:lpstr>Γραμματοσειρές που χρησιμοποιούνται</vt:lpstr>
      </vt:variant>
      <vt:variant>
        <vt:i4>6</vt:i4>
      </vt:variant>
      <vt:variant>
        <vt:lpstr>Θέμα</vt:lpstr>
      </vt:variant>
      <vt:variant>
        <vt:i4>1</vt:i4>
      </vt:variant>
      <vt:variant>
        <vt:lpstr>Τίτλοι διαφανειών</vt:lpstr>
      </vt:variant>
      <vt:variant>
        <vt:i4>25</vt:i4>
      </vt:variant>
    </vt:vector>
  </HeadingPairs>
  <TitlesOfParts>
    <vt:vector size="32" baseType="lpstr">
      <vt:lpstr>Arial</vt:lpstr>
      <vt:lpstr>Lucida Sans Unicode</vt:lpstr>
      <vt:lpstr>Verdana</vt:lpstr>
      <vt:lpstr>Wingdings</vt:lpstr>
      <vt:lpstr>Wingdings 2</vt:lpstr>
      <vt:lpstr>Wingdings 3</vt:lpstr>
      <vt:lpstr>Συγκέντρωση</vt:lpstr>
      <vt:lpstr>ΜΑΝΑΤΖΜΕΝΤ</vt:lpstr>
      <vt:lpstr>Παρουσίαση του PowerPoint</vt:lpstr>
      <vt:lpstr>Επιμέρους δραστηριότητες της διοίκησης. </vt:lpstr>
      <vt:lpstr>Προγραμματισμός και λήψη αποφάσεων</vt:lpstr>
      <vt:lpstr>Οργάνωση</vt:lpstr>
      <vt:lpstr>Στελέχωση</vt:lpstr>
      <vt:lpstr>Διαπροσωπικοί επηρεασμοί</vt:lpstr>
      <vt:lpstr>Έλεγχος</vt:lpstr>
      <vt:lpstr>Παρουσίαση του PowerPoint</vt:lpstr>
      <vt:lpstr>ΤΙ ΕΊΝΑΙ ΗΓΕΣΙΑ</vt:lpstr>
      <vt:lpstr>ΟΡΙΣΜΟΙ</vt:lpstr>
      <vt:lpstr>  Διαφορές μεταξύ Διοίκησης και   Ηγεσίας. </vt:lpstr>
      <vt:lpstr> Διαφορές Μάνατζερ – Ηγέτη </vt:lpstr>
      <vt:lpstr>Παρουσίαση του PowerPoint</vt:lpstr>
      <vt:lpstr>Διαφορές Μάνατζερ – Ηγέτη </vt:lpstr>
      <vt:lpstr>Παρουσίαση του PowerPoint</vt:lpstr>
      <vt:lpstr>Διοικητική Σχάρα Blake &amp; Mouton</vt:lpstr>
      <vt:lpstr> Διοικητική Σχάρα Blake &amp; Mouton</vt:lpstr>
      <vt:lpstr>Ηγετική συμπεριφορά του διοικητικού στελέχους 1.1</vt:lpstr>
      <vt:lpstr>Ηγετική συμπεριφορά του διοικητικού στελέχους 1.9 </vt:lpstr>
      <vt:lpstr>Ηγετική συμπεριφορά του διοικητικού στελέχους 9.9</vt:lpstr>
      <vt:lpstr>Ηγετική συμπεριφορά του διοικητικού στελέχους 9.1 </vt:lpstr>
      <vt:lpstr>Ηγετική συμπεριφορά του διοικητικού στελέχους 5.5</vt:lpstr>
      <vt:lpstr>ΠΑΡΑΓΟΝΤΕΣ ΠΟΥ ΕΠΗΡΕΑΖΟΥΝ ΤΗΝ ΑΠΟΤΕΛΕΣΜΑΤΙΚΟΤΗΤΑ ΤΗΣ ΗΓΕΣΙΑΣ</vt:lpstr>
      <vt:lpstr>ΒΙΒΛΙΟΓΡΑΦΙΑ</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ΛΟΥΚΙΑ ΛΕΟΝΤΙΤΣΗ</dc:creator>
  <cp:lastModifiedBy>rita</cp:lastModifiedBy>
  <cp:revision>7</cp:revision>
  <dcterms:created xsi:type="dcterms:W3CDTF">2017-01-15T19:13:46Z</dcterms:created>
  <dcterms:modified xsi:type="dcterms:W3CDTF">2024-06-02T14:06:32Z</dcterms:modified>
</cp:coreProperties>
</file>