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58" r:id="rId4"/>
    <p:sldId id="261" r:id="rId5"/>
    <p:sldId id="262" r:id="rId6"/>
    <p:sldId id="263" r:id="rId7"/>
    <p:sldId id="257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D4CF19-F418-4C46-A88F-B1DDBB0F7051}" type="datetimeFigureOut">
              <a:rPr lang="el-GR" smtClean="0"/>
              <a:t>11/12/2023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417ED9-D735-49A4-8203-43595B993A8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CF19-F418-4C46-A88F-B1DDBB0F7051}" type="datetimeFigureOut">
              <a:rPr lang="el-GR" smtClean="0"/>
              <a:t>11/12/2023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7ED9-D735-49A4-8203-43595B993A8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CF19-F418-4C46-A88F-B1DDBB0F7051}" type="datetimeFigureOut">
              <a:rPr lang="el-GR" smtClean="0"/>
              <a:t>11/12/2023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7ED9-D735-49A4-8203-43595B993A8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CF19-F418-4C46-A88F-B1DDBB0F7051}" type="datetimeFigureOut">
              <a:rPr lang="el-GR" smtClean="0"/>
              <a:t>11/12/2023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7ED9-D735-49A4-8203-43595B993A8B}" type="slidenum">
              <a:rPr lang="el-GR" smtClean="0"/>
              <a:t>‹#›</a:t>
            </a:fld>
            <a:endParaRPr lang="el-G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CF19-F418-4C46-A88F-B1DDBB0F7051}" type="datetimeFigureOut">
              <a:rPr lang="el-GR" smtClean="0"/>
              <a:t>11/12/2023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7ED9-D735-49A4-8203-43595B993A8B}" type="slidenum">
              <a:rPr lang="el-GR" smtClean="0"/>
              <a:t>‹#›</a:t>
            </a:fld>
            <a:endParaRPr lang="el-G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CF19-F418-4C46-A88F-B1DDBB0F7051}" type="datetimeFigureOut">
              <a:rPr lang="el-GR" smtClean="0"/>
              <a:t>11/12/2023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7ED9-D735-49A4-8203-43595B993A8B}" type="slidenum">
              <a:rPr lang="el-GR" smtClean="0"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CF19-F418-4C46-A88F-B1DDBB0F7051}" type="datetimeFigureOut">
              <a:rPr lang="el-GR" smtClean="0"/>
              <a:t>11/12/2023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7ED9-D735-49A4-8203-43595B993A8B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CF19-F418-4C46-A88F-B1DDBB0F7051}" type="datetimeFigureOut">
              <a:rPr lang="el-GR" smtClean="0"/>
              <a:t>11/12/2023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7ED9-D735-49A4-8203-43595B993A8B}" type="slidenum">
              <a:rPr lang="el-GR" smtClean="0"/>
              <a:t>‹#›</a:t>
            </a:fld>
            <a:endParaRPr lang="el-G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CF19-F418-4C46-A88F-B1DDBB0F7051}" type="datetimeFigureOut">
              <a:rPr lang="el-GR" smtClean="0"/>
              <a:t>11/12/2023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7ED9-D735-49A4-8203-43595B993A8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9D4CF19-F418-4C46-A88F-B1DDBB0F7051}" type="datetimeFigureOut">
              <a:rPr lang="el-GR" smtClean="0"/>
              <a:t>11/12/2023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7ED9-D735-49A4-8203-43595B993A8B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D4CF19-F418-4C46-A88F-B1DDBB0F7051}" type="datetimeFigureOut">
              <a:rPr lang="el-GR" smtClean="0"/>
              <a:t>11/12/2023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417ED9-D735-49A4-8203-43595B993A8B}" type="slidenum">
              <a:rPr lang="el-GR" smtClean="0"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D4CF19-F418-4C46-A88F-B1DDBB0F7051}" type="datetimeFigureOut">
              <a:rPr lang="el-GR" smtClean="0"/>
              <a:t>11/12/2023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B417ED9-D735-49A4-8203-43595B993A8B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2910" y="1357298"/>
            <a:ext cx="8229600" cy="4805192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‘Ανδρας 69 ετών </a:t>
            </a:r>
          </a:p>
          <a:p>
            <a:r>
              <a:rPr lang="el-GR" dirty="0"/>
              <a:t>Καπνιστής 55 πακέτα/χρόνο</a:t>
            </a:r>
          </a:p>
          <a:p>
            <a:r>
              <a:rPr lang="el-GR" dirty="0"/>
              <a:t>Ιστορικό σακχαρώδη διαβήτη</a:t>
            </a:r>
          </a:p>
          <a:p>
            <a:r>
              <a:rPr lang="el-GR" dirty="0"/>
              <a:t>Ιστορικό προηγούμενου χειρουργείου: Αφαίρεση κήλης ΜΣΔ με ΔΕ πλάγια προβολή πρό 10 ετών </a:t>
            </a:r>
          </a:p>
          <a:p>
            <a:r>
              <a:rPr lang="el-GR" dirty="0"/>
              <a:t>Αδυναμία στο ΔΕ πόδι και χρήση μπαστουνιού </a:t>
            </a:r>
          </a:p>
          <a:p>
            <a:r>
              <a:rPr lang="el-GR" dirty="0"/>
              <a:t>Οδηγήθηκε στο νοσοκομείο λόγω πόνου μετρίας έντασης στο ΔΕ πόδι ο οποίος αυξανόταν το βράδυ και ξεκίνησε πριν 2 μήνες </a:t>
            </a:r>
          </a:p>
          <a:p>
            <a:r>
              <a:rPr lang="el-GR" dirty="0"/>
              <a:t>Περιορισμενο </a:t>
            </a:r>
            <a:r>
              <a:rPr lang="en-US" dirty="0"/>
              <a:t> ROM</a:t>
            </a:r>
            <a:r>
              <a:rPr lang="el-GR" dirty="0"/>
              <a:t> </a:t>
            </a:r>
            <a:r>
              <a:rPr lang="en-US" dirty="0"/>
              <a:t> </a:t>
            </a:r>
            <a:r>
              <a:rPr lang="el-GR" dirty="0"/>
              <a:t>και σε παθητική και σε ενεργητική κινητοποίηση λόγω πόνου </a:t>
            </a:r>
          </a:p>
          <a:p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Περιστατικό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Ακτινογραφία Θώρακος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214422"/>
            <a:ext cx="6429375" cy="507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/>
              <a:t>Οβελιαία άκτινογραφική απεικόνιση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350962"/>
            <a:ext cx="6500812" cy="550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Left Arrow 5"/>
          <p:cNvSpPr/>
          <p:nvPr/>
        </p:nvSpPr>
        <p:spPr>
          <a:xfrm rot="2047764">
            <a:off x="3049189" y="4398932"/>
            <a:ext cx="978408" cy="21973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1802" y="285728"/>
            <a:ext cx="3471858" cy="1143000"/>
          </a:xfrm>
        </p:spPr>
        <p:txBody>
          <a:bodyPr/>
          <a:lstStyle/>
          <a:p>
            <a:r>
              <a:rPr lang="en-US" dirty="0"/>
              <a:t>Axial x-ray</a:t>
            </a:r>
            <a:endParaRPr lang="el-G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421852"/>
            <a:ext cx="4819678" cy="543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Left Arrow 3"/>
          <p:cNvSpPr/>
          <p:nvPr/>
        </p:nvSpPr>
        <p:spPr>
          <a:xfrm rot="3033805">
            <a:off x="4140043" y="4757988"/>
            <a:ext cx="978408" cy="26849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l-GR" dirty="0"/>
              <a:t>Σπινθηρογράφημα οστών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785793"/>
            <a:ext cx="3862406" cy="6231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Αξονική τομογραφία </a:t>
            </a:r>
            <a:r>
              <a:rPr lang="en-US" dirty="0"/>
              <a:t>(CT)</a:t>
            </a:r>
            <a:endParaRPr lang="el-G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357298"/>
            <a:ext cx="5000625" cy="524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οστεολυτική βλάβη αποτελεί </a:t>
            </a:r>
            <a:r>
              <a:rPr lang="el-GR"/>
              <a:t>μαλακό σημείο, ευένδοτο, με </a:t>
            </a:r>
            <a:r>
              <a:rPr lang="el-GR" dirty="0"/>
              <a:t>σημαντική απώλεια οστικής μάζας στην περιοχή του οστού.</a:t>
            </a:r>
          </a:p>
          <a:p>
            <a:r>
              <a:rPr lang="el-GR" dirty="0"/>
              <a:t>Είναι συνήθως αποτέλεσμα μεταστατικού όγκου στον πνεύμονα, στο</a:t>
            </a:r>
            <a:r>
              <a:rPr lang="en-US" dirty="0"/>
              <a:t> </a:t>
            </a:r>
            <a:r>
              <a:rPr lang="el-GR" dirty="0"/>
              <a:t>μαστό ή λόγω πολλαπλού μυελώματος.</a:t>
            </a:r>
          </a:p>
          <a:p>
            <a:r>
              <a:rPr lang="el-GR" dirty="0"/>
              <a:t>Μπορεί να προκαλέσει σοβαρό πόνο στα οστά, παθολογικά κατάγματα και υπερκαλιαιμία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είναι ;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</TotalTime>
  <Words>128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Lucida Sans Unicode</vt:lpstr>
      <vt:lpstr>Verdana</vt:lpstr>
      <vt:lpstr>Wingdings 2</vt:lpstr>
      <vt:lpstr>Wingdings 3</vt:lpstr>
      <vt:lpstr>Concourse</vt:lpstr>
      <vt:lpstr>Περιστατικό</vt:lpstr>
      <vt:lpstr>Ακτινογραφία Θώρακος </vt:lpstr>
      <vt:lpstr>Οβελιαία άκτινογραφική απεικόνιση</vt:lpstr>
      <vt:lpstr>Axial x-ray</vt:lpstr>
      <vt:lpstr>Σπινθηρογράφημα οστών</vt:lpstr>
      <vt:lpstr>Αξονική τομογραφία (CT)</vt:lpstr>
      <vt:lpstr>Τι είναι ; 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Οστεολυτική Βλάβη (Osteolytic lesion)</dc:title>
  <dc:creator>Λαμπρινη</dc:creator>
  <cp:lastModifiedBy>Charis Matzaroglou</cp:lastModifiedBy>
  <cp:revision>15</cp:revision>
  <dcterms:created xsi:type="dcterms:W3CDTF">2016-04-05T18:57:47Z</dcterms:created>
  <dcterms:modified xsi:type="dcterms:W3CDTF">2023-12-11T13:39:37Z</dcterms:modified>
</cp:coreProperties>
</file>