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9" r:id="rId4"/>
    <p:sldId id="273" r:id="rId5"/>
    <p:sldId id="258" r:id="rId6"/>
    <p:sldId id="260" r:id="rId7"/>
    <p:sldId id="274" r:id="rId8"/>
    <p:sldId id="264" r:id="rId9"/>
    <p:sldId id="262" r:id="rId10"/>
    <p:sldId id="268" r:id="rId11"/>
    <p:sldId id="269" r:id="rId12"/>
    <p:sldId id="270" r:id="rId13"/>
    <p:sldId id="275" r:id="rId14"/>
    <p:sldId id="277" r:id="rId15"/>
    <p:sldId id="271" r:id="rId16"/>
    <p:sldId id="276" r:id="rId17"/>
    <p:sldId id="282" r:id="rId18"/>
    <p:sldId id="279" r:id="rId19"/>
    <p:sldId id="280" r:id="rId20"/>
    <p:sldId id="281" r:id="rId21"/>
    <p:sldId id="283" r:id="rId22"/>
    <p:sldId id="284" r:id="rId23"/>
    <p:sldId id="285" r:id="rId24"/>
    <p:sldId id="286" r:id="rId25"/>
    <p:sldId id="288" r:id="rId26"/>
    <p:sldId id="28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ΑΠΟΣΤΟΛΟΠΟΥΛΟΣ ΗΛΙΑΣ" initials="ΑΗ" lastIdx="1" clrIdx="0">
    <p:extLst>
      <p:ext uri="{19B8F6BF-5375-455C-9EA6-DF929625EA0E}">
        <p15:presenceInfo xmlns:p15="http://schemas.microsoft.com/office/powerpoint/2012/main" userId="ΑΠΟΣΤΟΛΟΠΟΥΛΟΣ ΗΛΙΑ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5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Κατανομή Στερεών Αποβλήτων ανά Παραγωγικό Τομέα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981-4113-8F87-B0C9E608E3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981-4113-8F87-B0C9E608E3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981-4113-8F87-B0C9E608E3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981-4113-8F87-B0C9E608E3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Αστικά</c:v>
                </c:pt>
                <c:pt idx="1">
                  <c:v>Βιομηχανικά</c:v>
                </c:pt>
                <c:pt idx="2">
                  <c:v>Οικοδομικά</c:v>
                </c:pt>
                <c:pt idx="3">
                  <c:v>Γεωργοκτηνοτροφικά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16</c:v>
                </c:pt>
                <c:pt idx="1">
                  <c:v>50</c:v>
                </c:pt>
                <c:pt idx="2">
                  <c:v>4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57-4576-B0B7-724016B6119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06D6F-93A2-4D1A-A590-055C015F522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EF648C1-CDE5-4C7C-B89D-68E1B7C182A4}">
      <dgm:prSet phldrT="[Κείμενο]"/>
      <dgm:spPr/>
      <dgm:t>
        <a:bodyPr/>
        <a:lstStyle/>
        <a:p>
          <a:r>
            <a:rPr lang="el-GR" dirty="0"/>
            <a:t>Αποτέφρωση</a:t>
          </a:r>
        </a:p>
      </dgm:t>
    </dgm:pt>
    <dgm:pt modelId="{73E35687-F6EA-432D-A26F-654B341F6010}" type="parTrans" cxnId="{6A58213E-35F8-4BA5-AEBC-C869748365A9}">
      <dgm:prSet/>
      <dgm:spPr/>
      <dgm:t>
        <a:bodyPr/>
        <a:lstStyle/>
        <a:p>
          <a:endParaRPr lang="el-GR"/>
        </a:p>
      </dgm:t>
    </dgm:pt>
    <dgm:pt modelId="{93CE6F4F-31D5-4087-897E-A1DC8BF5B3D4}" type="sibTrans" cxnId="{6A58213E-35F8-4BA5-AEBC-C869748365A9}">
      <dgm:prSet/>
      <dgm:spPr/>
      <dgm:t>
        <a:bodyPr/>
        <a:lstStyle/>
        <a:p>
          <a:endParaRPr lang="el-GR"/>
        </a:p>
      </dgm:t>
    </dgm:pt>
    <dgm:pt modelId="{1A967D08-E2EB-43D4-B4C8-A8C517DFD3A3}">
      <dgm:prSet phldrT="[Κείμενο]"/>
      <dgm:spPr/>
      <dgm:t>
        <a:bodyPr/>
        <a:lstStyle/>
        <a:p>
          <a:r>
            <a:rPr lang="el-GR" dirty="0"/>
            <a:t>Λέβητας</a:t>
          </a:r>
        </a:p>
      </dgm:t>
    </dgm:pt>
    <dgm:pt modelId="{EA529844-0D46-4123-8834-6BA9DBE905CE}" type="parTrans" cxnId="{7277CF87-3A8A-4BC2-B237-C37BE092B872}">
      <dgm:prSet/>
      <dgm:spPr/>
      <dgm:t>
        <a:bodyPr/>
        <a:lstStyle/>
        <a:p>
          <a:endParaRPr lang="el-GR"/>
        </a:p>
      </dgm:t>
    </dgm:pt>
    <dgm:pt modelId="{630024E1-C467-499F-8B6F-5005EA027E88}" type="sibTrans" cxnId="{7277CF87-3A8A-4BC2-B237-C37BE092B872}">
      <dgm:prSet/>
      <dgm:spPr/>
      <dgm:t>
        <a:bodyPr/>
        <a:lstStyle/>
        <a:p>
          <a:endParaRPr lang="el-GR"/>
        </a:p>
      </dgm:t>
    </dgm:pt>
    <dgm:pt modelId="{20FCBE12-719D-4A2E-8748-716AC40E36BB}">
      <dgm:prSet phldrT="[Κείμενο]"/>
      <dgm:spPr/>
      <dgm:t>
        <a:bodyPr/>
        <a:lstStyle/>
        <a:p>
          <a:r>
            <a:rPr lang="el-GR" dirty="0"/>
            <a:t>Απομάκρυνση σκόνης</a:t>
          </a:r>
          <a:endParaRPr lang="en-US" dirty="0"/>
        </a:p>
      </dgm:t>
    </dgm:pt>
    <dgm:pt modelId="{B9D111D2-D504-4AAB-9AEF-373E87B2C3A9}" type="parTrans" cxnId="{F55E9F23-52B4-4AEB-B1DE-46CA16F7E38B}">
      <dgm:prSet/>
      <dgm:spPr/>
      <dgm:t>
        <a:bodyPr/>
        <a:lstStyle/>
        <a:p>
          <a:endParaRPr lang="el-GR"/>
        </a:p>
      </dgm:t>
    </dgm:pt>
    <dgm:pt modelId="{1BB306CD-26EB-4574-9FEF-9C90CF133F43}" type="sibTrans" cxnId="{F55E9F23-52B4-4AEB-B1DE-46CA16F7E38B}">
      <dgm:prSet/>
      <dgm:spPr/>
      <dgm:t>
        <a:bodyPr/>
        <a:lstStyle/>
        <a:p>
          <a:endParaRPr lang="el-GR"/>
        </a:p>
      </dgm:t>
    </dgm:pt>
    <dgm:pt modelId="{08716659-E325-41AA-AE18-ABAF3C4C54CC}">
      <dgm:prSet phldrT="[Κείμενο]"/>
      <dgm:spPr/>
      <dgm:t>
        <a:bodyPr/>
        <a:lstStyle/>
        <a:p>
          <a:r>
            <a:rPr lang="el-GR" dirty="0"/>
            <a:t>Έλεγχος εκπομπών</a:t>
          </a:r>
          <a:endParaRPr lang="en-US" dirty="0"/>
        </a:p>
      </dgm:t>
    </dgm:pt>
    <dgm:pt modelId="{943F79CE-26A9-40A9-8190-91819C81EBA9}" type="parTrans" cxnId="{9CB0A3A0-4167-4F4B-BAF6-9EDD1DF2B7DF}">
      <dgm:prSet/>
      <dgm:spPr/>
      <dgm:t>
        <a:bodyPr/>
        <a:lstStyle/>
        <a:p>
          <a:endParaRPr lang="el-GR"/>
        </a:p>
      </dgm:t>
    </dgm:pt>
    <dgm:pt modelId="{CD09FE3B-A2CF-4D00-8BF6-D8F941379D79}" type="sibTrans" cxnId="{9CB0A3A0-4167-4F4B-BAF6-9EDD1DF2B7DF}">
      <dgm:prSet/>
      <dgm:spPr/>
      <dgm:t>
        <a:bodyPr/>
        <a:lstStyle/>
        <a:p>
          <a:endParaRPr lang="el-GR"/>
        </a:p>
      </dgm:t>
    </dgm:pt>
    <dgm:pt modelId="{259323B7-4AA3-406E-BF0A-AB55558111FF}" type="pres">
      <dgm:prSet presAssocID="{4FA06D6F-93A2-4D1A-A590-055C015F5229}" presName="Name0" presStyleCnt="0">
        <dgm:presLayoutVars>
          <dgm:dir/>
          <dgm:resizeHandles val="exact"/>
        </dgm:presLayoutVars>
      </dgm:prSet>
      <dgm:spPr/>
    </dgm:pt>
    <dgm:pt modelId="{BB28B3FB-E319-408D-BD4B-35DE79AAEB8E}" type="pres">
      <dgm:prSet presAssocID="{7EF648C1-CDE5-4C7C-B89D-68E1B7C182A4}" presName="node" presStyleLbl="node1" presStyleIdx="0" presStyleCnt="4">
        <dgm:presLayoutVars>
          <dgm:bulletEnabled val="1"/>
        </dgm:presLayoutVars>
      </dgm:prSet>
      <dgm:spPr/>
    </dgm:pt>
    <dgm:pt modelId="{D64E930C-EA63-4893-A45D-013625D84E30}" type="pres">
      <dgm:prSet presAssocID="{93CE6F4F-31D5-4087-897E-A1DC8BF5B3D4}" presName="sibTrans" presStyleLbl="sibTrans2D1" presStyleIdx="0" presStyleCnt="3"/>
      <dgm:spPr/>
    </dgm:pt>
    <dgm:pt modelId="{FA571444-F3C0-4C97-A977-F7849701D2F9}" type="pres">
      <dgm:prSet presAssocID="{93CE6F4F-31D5-4087-897E-A1DC8BF5B3D4}" presName="connectorText" presStyleLbl="sibTrans2D1" presStyleIdx="0" presStyleCnt="3"/>
      <dgm:spPr/>
    </dgm:pt>
    <dgm:pt modelId="{2D7FD0AE-18E6-48D2-AB4B-1E35133456BF}" type="pres">
      <dgm:prSet presAssocID="{1A967D08-E2EB-43D4-B4C8-A8C517DFD3A3}" presName="node" presStyleLbl="node1" presStyleIdx="1" presStyleCnt="4">
        <dgm:presLayoutVars>
          <dgm:bulletEnabled val="1"/>
        </dgm:presLayoutVars>
      </dgm:prSet>
      <dgm:spPr/>
    </dgm:pt>
    <dgm:pt modelId="{08712601-9C4D-431C-A818-8D73F08FE22F}" type="pres">
      <dgm:prSet presAssocID="{630024E1-C467-499F-8B6F-5005EA027E88}" presName="sibTrans" presStyleLbl="sibTrans2D1" presStyleIdx="1" presStyleCnt="3"/>
      <dgm:spPr/>
    </dgm:pt>
    <dgm:pt modelId="{DFAFE5FE-73AE-4719-A6A7-EF354B05E7E8}" type="pres">
      <dgm:prSet presAssocID="{630024E1-C467-499F-8B6F-5005EA027E88}" presName="connectorText" presStyleLbl="sibTrans2D1" presStyleIdx="1" presStyleCnt="3"/>
      <dgm:spPr/>
    </dgm:pt>
    <dgm:pt modelId="{9CADB854-4308-4EDA-B4CB-1D7FA0BDA8C2}" type="pres">
      <dgm:prSet presAssocID="{20FCBE12-719D-4A2E-8748-716AC40E36BB}" presName="node" presStyleLbl="node1" presStyleIdx="2" presStyleCnt="4">
        <dgm:presLayoutVars>
          <dgm:bulletEnabled val="1"/>
        </dgm:presLayoutVars>
      </dgm:prSet>
      <dgm:spPr/>
    </dgm:pt>
    <dgm:pt modelId="{4BCF0A0C-A1ED-4913-8DE4-030B506A2C01}" type="pres">
      <dgm:prSet presAssocID="{1BB306CD-26EB-4574-9FEF-9C90CF133F43}" presName="sibTrans" presStyleLbl="sibTrans2D1" presStyleIdx="2" presStyleCnt="3"/>
      <dgm:spPr/>
    </dgm:pt>
    <dgm:pt modelId="{881ADF39-C369-465E-8060-D6C9026E1AC9}" type="pres">
      <dgm:prSet presAssocID="{1BB306CD-26EB-4574-9FEF-9C90CF133F43}" presName="connectorText" presStyleLbl="sibTrans2D1" presStyleIdx="2" presStyleCnt="3"/>
      <dgm:spPr/>
    </dgm:pt>
    <dgm:pt modelId="{2FB14DE1-C73A-4A6B-BE12-6E0247CB0FCE}" type="pres">
      <dgm:prSet presAssocID="{08716659-E325-41AA-AE18-ABAF3C4C54CC}" presName="node" presStyleLbl="node1" presStyleIdx="3" presStyleCnt="4" custLinFactNeighborX="613" custLinFactNeighborY="2464">
        <dgm:presLayoutVars>
          <dgm:bulletEnabled val="1"/>
        </dgm:presLayoutVars>
      </dgm:prSet>
      <dgm:spPr/>
    </dgm:pt>
  </dgm:ptLst>
  <dgm:cxnLst>
    <dgm:cxn modelId="{F55E9F23-52B4-4AEB-B1DE-46CA16F7E38B}" srcId="{4FA06D6F-93A2-4D1A-A590-055C015F5229}" destId="{20FCBE12-719D-4A2E-8748-716AC40E36BB}" srcOrd="2" destOrd="0" parTransId="{B9D111D2-D504-4AAB-9AEF-373E87B2C3A9}" sibTransId="{1BB306CD-26EB-4574-9FEF-9C90CF133F43}"/>
    <dgm:cxn modelId="{E20EF525-853F-45B4-9A7A-9D1A54366D83}" type="presOf" srcId="{630024E1-C467-499F-8B6F-5005EA027E88}" destId="{DFAFE5FE-73AE-4719-A6A7-EF354B05E7E8}" srcOrd="1" destOrd="0" presId="urn:microsoft.com/office/officeart/2005/8/layout/process1"/>
    <dgm:cxn modelId="{166C202F-B534-43B0-9C5B-F7BD76C3B7D4}" type="presOf" srcId="{93CE6F4F-31D5-4087-897E-A1DC8BF5B3D4}" destId="{FA571444-F3C0-4C97-A977-F7849701D2F9}" srcOrd="1" destOrd="0" presId="urn:microsoft.com/office/officeart/2005/8/layout/process1"/>
    <dgm:cxn modelId="{E020D031-5CBF-4774-8A3A-3AD7AA976E97}" type="presOf" srcId="{1A967D08-E2EB-43D4-B4C8-A8C517DFD3A3}" destId="{2D7FD0AE-18E6-48D2-AB4B-1E35133456BF}" srcOrd="0" destOrd="0" presId="urn:microsoft.com/office/officeart/2005/8/layout/process1"/>
    <dgm:cxn modelId="{6A58213E-35F8-4BA5-AEBC-C869748365A9}" srcId="{4FA06D6F-93A2-4D1A-A590-055C015F5229}" destId="{7EF648C1-CDE5-4C7C-B89D-68E1B7C182A4}" srcOrd="0" destOrd="0" parTransId="{73E35687-F6EA-432D-A26F-654B341F6010}" sibTransId="{93CE6F4F-31D5-4087-897E-A1DC8BF5B3D4}"/>
    <dgm:cxn modelId="{D678C45F-864D-4AF9-BEFB-639DC024C723}" type="presOf" srcId="{1BB306CD-26EB-4574-9FEF-9C90CF133F43}" destId="{4BCF0A0C-A1ED-4913-8DE4-030B506A2C01}" srcOrd="0" destOrd="0" presId="urn:microsoft.com/office/officeart/2005/8/layout/process1"/>
    <dgm:cxn modelId="{69A68A84-F2E2-4002-A589-4595A35185B0}" type="presOf" srcId="{7EF648C1-CDE5-4C7C-B89D-68E1B7C182A4}" destId="{BB28B3FB-E319-408D-BD4B-35DE79AAEB8E}" srcOrd="0" destOrd="0" presId="urn:microsoft.com/office/officeart/2005/8/layout/process1"/>
    <dgm:cxn modelId="{7277CF87-3A8A-4BC2-B237-C37BE092B872}" srcId="{4FA06D6F-93A2-4D1A-A590-055C015F5229}" destId="{1A967D08-E2EB-43D4-B4C8-A8C517DFD3A3}" srcOrd="1" destOrd="0" parTransId="{EA529844-0D46-4123-8834-6BA9DBE905CE}" sibTransId="{630024E1-C467-499F-8B6F-5005EA027E88}"/>
    <dgm:cxn modelId="{89BAB58F-02DC-46F4-B22D-84C1E68E7E59}" type="presOf" srcId="{08716659-E325-41AA-AE18-ABAF3C4C54CC}" destId="{2FB14DE1-C73A-4A6B-BE12-6E0247CB0FCE}" srcOrd="0" destOrd="0" presId="urn:microsoft.com/office/officeart/2005/8/layout/process1"/>
    <dgm:cxn modelId="{E1A65899-6734-4F27-903F-9A381B775DC3}" type="presOf" srcId="{1BB306CD-26EB-4574-9FEF-9C90CF133F43}" destId="{881ADF39-C369-465E-8060-D6C9026E1AC9}" srcOrd="1" destOrd="0" presId="urn:microsoft.com/office/officeart/2005/8/layout/process1"/>
    <dgm:cxn modelId="{9CB0A3A0-4167-4F4B-BAF6-9EDD1DF2B7DF}" srcId="{4FA06D6F-93A2-4D1A-A590-055C015F5229}" destId="{08716659-E325-41AA-AE18-ABAF3C4C54CC}" srcOrd="3" destOrd="0" parTransId="{943F79CE-26A9-40A9-8190-91819C81EBA9}" sibTransId="{CD09FE3B-A2CF-4D00-8BF6-D8F941379D79}"/>
    <dgm:cxn modelId="{CC8ADCC4-DC93-41E3-AB7E-1ECF17B3366D}" type="presOf" srcId="{4FA06D6F-93A2-4D1A-A590-055C015F5229}" destId="{259323B7-4AA3-406E-BF0A-AB55558111FF}" srcOrd="0" destOrd="0" presId="urn:microsoft.com/office/officeart/2005/8/layout/process1"/>
    <dgm:cxn modelId="{A47C2BC9-B0D3-43AA-B1A1-CACEB559FD64}" type="presOf" srcId="{20FCBE12-719D-4A2E-8748-716AC40E36BB}" destId="{9CADB854-4308-4EDA-B4CB-1D7FA0BDA8C2}" srcOrd="0" destOrd="0" presId="urn:microsoft.com/office/officeart/2005/8/layout/process1"/>
    <dgm:cxn modelId="{AE6D86CA-7026-4DEF-A28F-E34B16B5B786}" type="presOf" srcId="{630024E1-C467-499F-8B6F-5005EA027E88}" destId="{08712601-9C4D-431C-A818-8D73F08FE22F}" srcOrd="0" destOrd="0" presId="urn:microsoft.com/office/officeart/2005/8/layout/process1"/>
    <dgm:cxn modelId="{2E6DFBE9-9911-4292-BD5A-C88F65365F68}" type="presOf" srcId="{93CE6F4F-31D5-4087-897E-A1DC8BF5B3D4}" destId="{D64E930C-EA63-4893-A45D-013625D84E30}" srcOrd="0" destOrd="0" presId="urn:microsoft.com/office/officeart/2005/8/layout/process1"/>
    <dgm:cxn modelId="{7BED0DDC-DBBA-4579-952F-8D40A27D5D9D}" type="presParOf" srcId="{259323B7-4AA3-406E-BF0A-AB55558111FF}" destId="{BB28B3FB-E319-408D-BD4B-35DE79AAEB8E}" srcOrd="0" destOrd="0" presId="urn:microsoft.com/office/officeart/2005/8/layout/process1"/>
    <dgm:cxn modelId="{0FD8087F-9AD2-4D49-A5C5-98168C10EAC1}" type="presParOf" srcId="{259323B7-4AA3-406E-BF0A-AB55558111FF}" destId="{D64E930C-EA63-4893-A45D-013625D84E30}" srcOrd="1" destOrd="0" presId="urn:microsoft.com/office/officeart/2005/8/layout/process1"/>
    <dgm:cxn modelId="{776DE126-DB14-4D8F-81A1-96D100D07400}" type="presParOf" srcId="{D64E930C-EA63-4893-A45D-013625D84E30}" destId="{FA571444-F3C0-4C97-A977-F7849701D2F9}" srcOrd="0" destOrd="0" presId="urn:microsoft.com/office/officeart/2005/8/layout/process1"/>
    <dgm:cxn modelId="{D502815F-D679-4FBD-91A9-3EC7BCC1C487}" type="presParOf" srcId="{259323B7-4AA3-406E-BF0A-AB55558111FF}" destId="{2D7FD0AE-18E6-48D2-AB4B-1E35133456BF}" srcOrd="2" destOrd="0" presId="urn:microsoft.com/office/officeart/2005/8/layout/process1"/>
    <dgm:cxn modelId="{C638A628-44BE-424C-8E2B-570D25A9C840}" type="presParOf" srcId="{259323B7-4AA3-406E-BF0A-AB55558111FF}" destId="{08712601-9C4D-431C-A818-8D73F08FE22F}" srcOrd="3" destOrd="0" presId="urn:microsoft.com/office/officeart/2005/8/layout/process1"/>
    <dgm:cxn modelId="{2ECEA170-A839-4798-8D1F-B9D0C205449E}" type="presParOf" srcId="{08712601-9C4D-431C-A818-8D73F08FE22F}" destId="{DFAFE5FE-73AE-4719-A6A7-EF354B05E7E8}" srcOrd="0" destOrd="0" presId="urn:microsoft.com/office/officeart/2005/8/layout/process1"/>
    <dgm:cxn modelId="{31B91614-F688-440B-AAEF-648C5A4DA90F}" type="presParOf" srcId="{259323B7-4AA3-406E-BF0A-AB55558111FF}" destId="{9CADB854-4308-4EDA-B4CB-1D7FA0BDA8C2}" srcOrd="4" destOrd="0" presId="urn:microsoft.com/office/officeart/2005/8/layout/process1"/>
    <dgm:cxn modelId="{30CFCB27-8A08-4C49-B747-138E1FEA2444}" type="presParOf" srcId="{259323B7-4AA3-406E-BF0A-AB55558111FF}" destId="{4BCF0A0C-A1ED-4913-8DE4-030B506A2C01}" srcOrd="5" destOrd="0" presId="urn:microsoft.com/office/officeart/2005/8/layout/process1"/>
    <dgm:cxn modelId="{D86A2E39-FF91-46B3-90F0-22A9B0CD4911}" type="presParOf" srcId="{4BCF0A0C-A1ED-4913-8DE4-030B506A2C01}" destId="{881ADF39-C369-465E-8060-D6C9026E1AC9}" srcOrd="0" destOrd="0" presId="urn:microsoft.com/office/officeart/2005/8/layout/process1"/>
    <dgm:cxn modelId="{68339DF4-B263-4EF1-9E4D-1CC9EC90951F}" type="presParOf" srcId="{259323B7-4AA3-406E-BF0A-AB55558111FF}" destId="{2FB14DE1-C73A-4A6B-BE12-6E0247CB0FC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8B3FB-E319-408D-BD4B-35DE79AAEB8E}">
      <dsp:nvSpPr>
        <dsp:cNvPr id="0" name=""/>
        <dsp:cNvSpPr/>
      </dsp:nvSpPr>
      <dsp:spPr>
        <a:xfrm>
          <a:off x="4420" y="1431580"/>
          <a:ext cx="1932607" cy="1159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Αποτέφρωση</a:t>
          </a:r>
        </a:p>
      </dsp:txBody>
      <dsp:txXfrm>
        <a:off x="38382" y="1465542"/>
        <a:ext cx="1864683" cy="1091640"/>
      </dsp:txXfrm>
    </dsp:sp>
    <dsp:sp modelId="{D64E930C-EA63-4893-A45D-013625D84E30}">
      <dsp:nvSpPr>
        <dsp:cNvPr id="0" name=""/>
        <dsp:cNvSpPr/>
      </dsp:nvSpPr>
      <dsp:spPr>
        <a:xfrm>
          <a:off x="2130288" y="1771719"/>
          <a:ext cx="409712" cy="4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900" kern="1200"/>
        </a:p>
      </dsp:txBody>
      <dsp:txXfrm>
        <a:off x="2130288" y="1867576"/>
        <a:ext cx="286798" cy="287572"/>
      </dsp:txXfrm>
    </dsp:sp>
    <dsp:sp modelId="{2D7FD0AE-18E6-48D2-AB4B-1E35133456BF}">
      <dsp:nvSpPr>
        <dsp:cNvPr id="0" name=""/>
        <dsp:cNvSpPr/>
      </dsp:nvSpPr>
      <dsp:spPr>
        <a:xfrm>
          <a:off x="2710070" y="1431580"/>
          <a:ext cx="1932607" cy="1159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Λέβητας</a:t>
          </a:r>
        </a:p>
      </dsp:txBody>
      <dsp:txXfrm>
        <a:off x="2744032" y="1465542"/>
        <a:ext cx="1864683" cy="1091640"/>
      </dsp:txXfrm>
    </dsp:sp>
    <dsp:sp modelId="{08712601-9C4D-431C-A818-8D73F08FE22F}">
      <dsp:nvSpPr>
        <dsp:cNvPr id="0" name=""/>
        <dsp:cNvSpPr/>
      </dsp:nvSpPr>
      <dsp:spPr>
        <a:xfrm>
          <a:off x="4835939" y="1771719"/>
          <a:ext cx="409712" cy="4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900" kern="1200"/>
        </a:p>
      </dsp:txBody>
      <dsp:txXfrm>
        <a:off x="4835939" y="1867576"/>
        <a:ext cx="286798" cy="287572"/>
      </dsp:txXfrm>
    </dsp:sp>
    <dsp:sp modelId="{9CADB854-4308-4EDA-B4CB-1D7FA0BDA8C2}">
      <dsp:nvSpPr>
        <dsp:cNvPr id="0" name=""/>
        <dsp:cNvSpPr/>
      </dsp:nvSpPr>
      <dsp:spPr>
        <a:xfrm>
          <a:off x="5415721" y="1431580"/>
          <a:ext cx="1932607" cy="1159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Απομάκρυνση σκόνης</a:t>
          </a:r>
          <a:endParaRPr lang="en-US" sz="2300" kern="1200" dirty="0"/>
        </a:p>
      </dsp:txBody>
      <dsp:txXfrm>
        <a:off x="5449683" y="1465542"/>
        <a:ext cx="1864683" cy="1091640"/>
      </dsp:txXfrm>
    </dsp:sp>
    <dsp:sp modelId="{4BCF0A0C-A1ED-4913-8DE4-030B506A2C01}">
      <dsp:nvSpPr>
        <dsp:cNvPr id="0" name=""/>
        <dsp:cNvSpPr/>
      </dsp:nvSpPr>
      <dsp:spPr>
        <a:xfrm rot="36242">
          <a:off x="7542683" y="1786127"/>
          <a:ext cx="412078" cy="479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900" kern="1200"/>
        </a:p>
      </dsp:txBody>
      <dsp:txXfrm>
        <a:off x="7542686" y="1881332"/>
        <a:ext cx="288455" cy="287572"/>
      </dsp:txXfrm>
    </dsp:sp>
    <dsp:sp modelId="{2FB14DE1-C73A-4A6B-BE12-6E0247CB0FCE}">
      <dsp:nvSpPr>
        <dsp:cNvPr id="0" name=""/>
        <dsp:cNvSpPr/>
      </dsp:nvSpPr>
      <dsp:spPr>
        <a:xfrm>
          <a:off x="8125792" y="1460151"/>
          <a:ext cx="1932607" cy="1159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Έλεγχος εκπομπών</a:t>
          </a:r>
          <a:endParaRPr lang="en-US" sz="2300" kern="1200" dirty="0"/>
        </a:p>
      </dsp:txBody>
      <dsp:txXfrm>
        <a:off x="8159754" y="1494113"/>
        <a:ext cx="1864683" cy="1091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0.76015</cdr:x>
      <cdr:y>0.85517</cdr:y>
    </cdr:from>
    <cdr:to>
      <cdr:x>0.99259</cdr:x>
      <cdr:y>0.96172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90D0D92-898F-498A-9E28-DBCB98323720}"/>
            </a:ext>
          </a:extLst>
        </cdr:cNvPr>
        <cdr:cNvSpPr txBox="1"/>
      </cdr:nvSpPr>
      <cdr:spPr>
        <a:xfrm xmlns:a="http://schemas.openxmlformats.org/drawingml/2006/main">
          <a:off x="7818437" y="3440111"/>
          <a:ext cx="239077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dirty="0"/>
            <a:t>Έτος αναφοράς 2011, Πηγή </a:t>
          </a:r>
          <a:r>
            <a:rPr lang="en-US" dirty="0"/>
            <a:t>opengov.gr</a:t>
          </a:r>
          <a:endParaRPr lang="el-GR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32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6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5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4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01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7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6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0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4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68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FD3F150-6478-40D8-B44E-C4205C90E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el-GR" sz="7400"/>
              <a:t>Παραγωγή Ενέργειας από Αστικά Απορρίμματα μέσω Καύσης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94AB8A9-E3D0-45EC-88E2-095812E2C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Αποστολ</a:t>
            </a:r>
            <a:r>
              <a:rPr lang="en-US" dirty="0">
                <a:solidFill>
                  <a:srgbClr val="FFFFFF"/>
                </a:solidFill>
              </a:rPr>
              <a:t>o</a:t>
            </a:r>
            <a:r>
              <a:rPr lang="el-GR" dirty="0">
                <a:solidFill>
                  <a:srgbClr val="FFFFFF"/>
                </a:solidFill>
              </a:rPr>
              <a:t>πουλος </a:t>
            </a:r>
            <a:r>
              <a:rPr lang="el-GR" dirty="0" err="1">
                <a:solidFill>
                  <a:srgbClr val="FFFFFF"/>
                </a:solidFill>
              </a:rPr>
              <a:t>Ηλ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l-GR" dirty="0">
                <a:solidFill>
                  <a:srgbClr val="FFFFFF"/>
                </a:solidFill>
              </a:rPr>
              <a:t>ας</a:t>
            </a:r>
            <a:r>
              <a:rPr lang="en-US" dirty="0">
                <a:solidFill>
                  <a:srgbClr val="FFFFFF"/>
                </a:solidFill>
              </a:rPr>
              <a:t> 263383</a:t>
            </a:r>
            <a:endParaRPr lang="el-GR" dirty="0">
              <a:solidFill>
                <a:srgbClr val="FFFFFF"/>
              </a:solidFill>
            </a:endParaRPr>
          </a:p>
          <a:p>
            <a:r>
              <a:rPr lang="el-GR" dirty="0" err="1">
                <a:solidFill>
                  <a:srgbClr val="FFFFFF"/>
                </a:solidFill>
              </a:rPr>
              <a:t>Σμαρν</a:t>
            </a:r>
            <a:r>
              <a:rPr lang="en-US" dirty="0">
                <a:solidFill>
                  <a:srgbClr val="FFFFFF"/>
                </a:solidFill>
              </a:rPr>
              <a:t>a</a:t>
            </a:r>
            <a:r>
              <a:rPr lang="el-GR" dirty="0" err="1">
                <a:solidFill>
                  <a:srgbClr val="FFFFFF"/>
                </a:solidFill>
              </a:rPr>
              <a:t>κης</a:t>
            </a:r>
            <a:r>
              <a:rPr lang="el-GR" dirty="0">
                <a:solidFill>
                  <a:srgbClr val="FFFFFF"/>
                </a:solidFill>
              </a:rPr>
              <a:t> </a:t>
            </a:r>
            <a:r>
              <a:rPr lang="el-GR" dirty="0" err="1">
                <a:solidFill>
                  <a:srgbClr val="FFFFFF"/>
                </a:solidFill>
              </a:rPr>
              <a:t>Θεοφ</a:t>
            </a:r>
            <a:r>
              <a:rPr lang="en-US" dirty="0">
                <a:solidFill>
                  <a:srgbClr val="FFFFFF"/>
                </a:solidFill>
              </a:rPr>
              <a:t>a</a:t>
            </a:r>
            <a:r>
              <a:rPr lang="el-GR" dirty="0" err="1">
                <a:solidFill>
                  <a:srgbClr val="FFFFFF"/>
                </a:solidFill>
              </a:rPr>
              <a:t>νης-Ηρακλ</a:t>
            </a:r>
            <a:r>
              <a:rPr lang="en-US" dirty="0">
                <a:solidFill>
                  <a:srgbClr val="FFFFFF"/>
                </a:solidFill>
              </a:rPr>
              <a:t>h</a:t>
            </a:r>
            <a:r>
              <a:rPr lang="el-GR" dirty="0">
                <a:solidFill>
                  <a:srgbClr val="FFFFFF"/>
                </a:solidFill>
              </a:rPr>
              <a:t>ς </a:t>
            </a:r>
            <a:r>
              <a:rPr lang="en-US" dirty="0">
                <a:solidFill>
                  <a:srgbClr val="FFFFFF"/>
                </a:solidFill>
              </a:rPr>
              <a:t> 263515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665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C4630A-F968-4855-8134-8564FDC8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Κοινοί Τύποι Αποτεφρωτήρων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F65385-092D-4622-A2FE-484AA5C20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ΑΠΟΤΕΦΡΩΤΗΡΑΣ ΠΕΡΙΣΤΡΕΦΟΜΕΝΟΥ ΚΛΙΒΑΝΟΥ</a:t>
            </a:r>
            <a:endParaRPr lang="en-US" dirty="0"/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990419B-4A2F-43BE-87AC-CD1F96268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07" y="2263807"/>
            <a:ext cx="5185841" cy="3414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1E4053-D55D-4A28-A3FA-65DB4D56C3DF}"/>
              </a:ext>
            </a:extLst>
          </p:cNvPr>
          <p:cNvSpPr txBox="1"/>
          <p:nvPr/>
        </p:nvSpPr>
        <p:spPr>
          <a:xfrm>
            <a:off x="7034253" y="2879840"/>
            <a:ext cx="4121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Μπορεί να δεχθεί υγρά και ιλύ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Δυναμικότητα &lt;10τόννων/ώρα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Καλός έλεγχος καύσης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Αυξημένες ανάγκες συντήρησης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816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CC2742-29EB-41A3-8958-7379DA7B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Κοινοί Τύποι Αποτεφρωτήρων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A12236-5648-405A-BC0E-1D6776E6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ΑΠΟΤΕΦΡΩΤΗΡΑΣ ΡΕΥΣΤΟΠΟΙΗΜΕΝΗΣ ΚΛΙΝΗΣ</a:t>
            </a:r>
            <a:endParaRPr lang="en-US" dirty="0"/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D4204A9-7943-4B3C-A02E-74F00868D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380449"/>
            <a:ext cx="4998720" cy="35230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4624F4-17E5-4700-BE0C-37742F334B54}"/>
              </a:ext>
            </a:extLst>
          </p:cNvPr>
          <p:cNvSpPr txBox="1"/>
          <p:nvPr/>
        </p:nvSpPr>
        <p:spPr>
          <a:xfrm>
            <a:off x="6826928" y="2564752"/>
            <a:ext cx="4267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Απαιτεί διαχωρισμένα και σταθερή σύστασης υλικά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Περιορισμένη χρήση για μη επεξεργασμένα απόβλητα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Δυναμικότητα &lt;20 </a:t>
            </a:r>
            <a:r>
              <a:rPr lang="el-GR" dirty="0" err="1"/>
              <a:t>τόννων</a:t>
            </a:r>
            <a:r>
              <a:rPr lang="el-GR" dirty="0"/>
              <a:t>/ώρα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Καλή ανάμιξη</a:t>
            </a:r>
          </a:p>
        </p:txBody>
      </p:sp>
    </p:spTree>
    <p:extLst>
      <p:ext uri="{BB962C8B-B14F-4D97-AF65-F5344CB8AC3E}">
        <p14:creationId xmlns:p14="http://schemas.microsoft.com/office/powerpoint/2010/main" val="820479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1DD346-0983-43A6-93B0-95F952273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Ανάκτηση Ενέργειας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DA6542-36FF-4A24-A66C-1FEBE31A3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Κατά την καύση των στερεών αποβλήτων δημιουργούνται απαέρια υψηλών θερμοκρασιών τα οποία αξιοποιούνται για την παραγωγή ατμού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F373C8F-0625-4544-A6EF-9BAC8D74A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769833"/>
            <a:ext cx="9997440" cy="1417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DD7C6B-DCDB-49DE-8BFC-A4CA858D569E}"/>
              </a:ext>
            </a:extLst>
          </p:cNvPr>
          <p:cNvSpPr txBox="1"/>
          <p:nvPr/>
        </p:nvSpPr>
        <p:spPr>
          <a:xfrm>
            <a:off x="3542306" y="4457240"/>
            <a:ext cx="5168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1 τόνος ΑΣΑ ( ~ 12300 </a:t>
            </a:r>
            <a:r>
              <a:rPr lang="en-US" dirty="0"/>
              <a:t>kJ/kg)</a:t>
            </a:r>
            <a:r>
              <a:rPr lang="el-GR" dirty="0"/>
              <a:t> παράγει </a:t>
            </a:r>
            <a:r>
              <a:rPr lang="en-US" dirty="0"/>
              <a:t>3,3 </a:t>
            </a:r>
            <a:r>
              <a:rPr lang="el-GR" dirty="0"/>
              <a:t>τόνους ατμού, με δυνατότητα απόδοσης σε ηλεκτρική ενέργεια ~ 650</a:t>
            </a:r>
            <a:r>
              <a:rPr lang="en-US" dirty="0"/>
              <a:t>kWh/ton</a:t>
            </a:r>
            <a:r>
              <a:rPr lang="el-GR" dirty="0"/>
              <a:t> ΑΣΑ</a:t>
            </a:r>
          </a:p>
          <a:p>
            <a:pPr algn="ctr"/>
            <a:endParaRPr lang="el-GR" dirty="0"/>
          </a:p>
          <a:p>
            <a:pPr algn="ctr"/>
            <a:r>
              <a:rPr lang="el-GR" dirty="0"/>
              <a:t>Θερμική Απόδοση  ~ 35 – 45 %   Καύση</a:t>
            </a:r>
          </a:p>
          <a:p>
            <a:pPr lvl="0" algn="ctr"/>
            <a:r>
              <a:rPr lang="el-GR" dirty="0">
                <a:solidFill>
                  <a:srgbClr val="000000"/>
                </a:solidFill>
              </a:rPr>
              <a:t>Ηλεκτρική Απόδοση ~ 17 – 23 % Κύκλος </a:t>
            </a:r>
            <a:r>
              <a:rPr lang="en-US" dirty="0">
                <a:solidFill>
                  <a:srgbClr val="000000"/>
                </a:solidFill>
              </a:rPr>
              <a:t>Rankine</a:t>
            </a:r>
            <a:endParaRPr lang="el-GR" dirty="0">
              <a:solidFill>
                <a:srgbClr val="000000"/>
              </a:solidFill>
            </a:endParaRP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665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61BF81-5536-4360-97DD-0B8B8539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Τέφρας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AEF953A7-410F-4779-AA63-A59403542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379216"/>
            <a:ext cx="4937760" cy="3489878"/>
          </a:xfrm>
        </p:spPr>
        <p:txBody>
          <a:bodyPr/>
          <a:lstStyle/>
          <a:p>
            <a:pPr marL="0" indent="0">
              <a:buNone/>
            </a:pPr>
            <a:r>
              <a:rPr lang="el-GR" u="sng" dirty="0"/>
              <a:t>Τέφρα πυθμένα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Περιλαμβάνει κυρίως γυαλί, σιδηρούχα και μη σιδηρούχα μέταλλα και ανόργανα συστατικά, κυρίως αργίλιο ,ασβέστιο , νάτριο και κάλιο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Χαμηλές συγκεντρώσεις ρύπων, ιδιότητες παρόμοιες με αυτές των φυσικών αδρανών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B8C4A0-5F40-446F-8C7B-A6DA95953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63" y="2379216"/>
            <a:ext cx="5073289" cy="3489878"/>
          </a:xfrm>
        </p:spPr>
        <p:txBody>
          <a:bodyPr/>
          <a:lstStyle/>
          <a:p>
            <a:r>
              <a:rPr lang="el-GR" u="sng" dirty="0"/>
              <a:t>Ιπτάμενη τέφρα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Μπορεί να περιέχει βαρέα μέταλλα, διοξίνες και φουράνια (μόλυβδο, κάδμιο, ψευδάργυρο, χλωριούχα και θειικά άλατα)</a:t>
            </a:r>
            <a:br>
              <a:rPr lang="el-GR" dirty="0"/>
            </a:b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Ανάγκη φυσικοχημικής επεξεργασίας ( φωσφορικά, ανθρακικό οξύ , </a:t>
            </a:r>
            <a:r>
              <a:rPr lang="el-GR" dirty="0" err="1"/>
              <a:t>έκπλυση</a:t>
            </a:r>
            <a:r>
              <a:rPr lang="el-GR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BF7E4-89D5-4D9E-8B9C-E4E3F12F710B}"/>
              </a:ext>
            </a:extLst>
          </p:cNvPr>
          <p:cNvSpPr txBox="1"/>
          <p:nvPr/>
        </p:nvSpPr>
        <p:spPr>
          <a:xfrm>
            <a:off x="1127759" y="1808379"/>
            <a:ext cx="999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/>
              <a:t> Απαντάται σε δυο καταστάσεις, ως ιπτάμενη τέφρα και ως τέφρα πυθμένα </a:t>
            </a:r>
          </a:p>
        </p:txBody>
      </p:sp>
    </p:spTree>
    <p:extLst>
      <p:ext uri="{BB962C8B-B14F-4D97-AF65-F5344CB8AC3E}">
        <p14:creationId xmlns:p14="http://schemas.microsoft.com/office/powerpoint/2010/main" val="3022112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3F1D76EA-628D-46C2-A370-76691162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Διαχείριση και Αποθήκευση Τέφρας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9648A8D-D246-46C2-8DA7-E0274DD5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2238375"/>
            <a:ext cx="10058400" cy="3333749"/>
          </a:xfrm>
        </p:spPr>
        <p:txBody>
          <a:bodyPr>
            <a:normAutofit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Η σκόνη ελαχιστοποιείται διατηρώντας τα υπολείμματα σε κατάσταση υγρασίας 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Η αποθήκευση τέφρας επιτρέπει την διενέργεια αντιδράσεων απομάκρυνσης δεσμευμένων μετάλλων για να αποφευχθεί η </a:t>
            </a:r>
            <a:r>
              <a:rPr lang="el-GR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έκπλυσή</a:t>
            </a:r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τους 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Η τέφρα </a:t>
            </a:r>
            <a:r>
              <a:rPr lang="el-GR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εκπλύεται</a:t>
            </a:r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από όμβρια ύδατα για απομάκρυνση των διαλυτών μετάλλων, με το </a:t>
            </a:r>
            <a:r>
              <a:rPr lang="el-GR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έκπλυμα</a:t>
            </a:r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να </a:t>
            </a:r>
            <a:r>
              <a:rPr lang="el-GR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περισυλλέγεται</a:t>
            </a:r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σε κάδους τέφρας 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Η μεταφορά των </a:t>
            </a:r>
            <a:r>
              <a:rPr lang="el-GR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υπολλειμάτων</a:t>
            </a:r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γίνεται σε καλυμμένους </a:t>
            </a:r>
            <a:r>
              <a:rPr lang="el-GR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περιέκτες</a:t>
            </a:r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για να μη διαφεύγει σκόνη </a:t>
            </a:r>
          </a:p>
        </p:txBody>
      </p:sp>
    </p:spTree>
    <p:extLst>
      <p:ext uri="{BB962C8B-B14F-4D97-AF65-F5344CB8AC3E}">
        <p14:creationId xmlns:p14="http://schemas.microsoft.com/office/powerpoint/2010/main" val="4188091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>
            <a:extLst>
              <a:ext uri="{FF2B5EF4-FFF2-40B4-BE49-F238E27FC236}">
                <a16:creationId xmlns:a16="http://schemas.microsoft.com/office/drawing/2014/main" id="{027FCC34-F240-4551-8329-19FD1509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Χρήσεις τέφρας – Διεθνείς πρακτικές </a:t>
            </a:r>
          </a:p>
        </p:txBody>
      </p:sp>
      <p:sp>
        <p:nvSpPr>
          <p:cNvPr id="10" name="Θέση περιεχομένου 9">
            <a:extLst>
              <a:ext uri="{FF2B5EF4-FFF2-40B4-BE49-F238E27FC236}">
                <a16:creationId xmlns:a16="http://schemas.microsoft.com/office/drawing/2014/main" id="{3B1E4529-2D47-4CAA-88EE-E5FDFE69D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088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/>
              <a:t>Τέφρα πυθμένα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Έργα οδοποιίας, ως βάση αδρανών υλικών (Γαλλία, Ηνωμένο Βασίλειο, ΗΠΑ), </a:t>
            </a:r>
            <a:r>
              <a:rPr lang="el-GR" dirty="0" err="1"/>
              <a:t>ηχοπετάσματα</a:t>
            </a:r>
            <a:r>
              <a:rPr lang="el-GR" dirty="0"/>
              <a:t>, ανεμοφράγματα, ως πληρωτικό υλικό σε αναχώματα κ.α.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Στους ΧΥΤΥ, ως υλικό επικάλυψης ΑΣΑ (μερική υποκατάσταση χώματος ημερήσιας κάλυψης)</a:t>
            </a:r>
          </a:p>
          <a:p>
            <a:pPr marL="0" indent="0">
              <a:buNone/>
            </a:pPr>
            <a:r>
              <a:rPr lang="el-GR" b="1" dirty="0"/>
              <a:t>Ιπτάμενη τέφρα </a:t>
            </a:r>
            <a:br>
              <a:rPr lang="el-GR" dirty="0"/>
            </a:br>
            <a:r>
              <a:rPr lang="el-GR" dirty="0"/>
              <a:t> μετά από φυσικοχημική επεξεργασία η  πλέον αδρανοποιημένη </a:t>
            </a:r>
            <a:r>
              <a:rPr lang="el-GR" dirty="0" err="1"/>
              <a:t>ι.τ</a:t>
            </a:r>
            <a:r>
              <a:rPr lang="el-G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Πλήρωση αλατωρυχείων και μεταλλείων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Έργα οδοποιίας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Εξουδετέρωση όξινων αποβλήτων (π.χ. βιομηχανία τιτανίου στη Νορβηγία)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Υλικά κατασκευών (αμμοχάλικο και πλίνθοι από κονιορτοποιημένη τέφρα, Ολλανδία)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Εναλλακτικά διάθεση σε ειδική κυψέλη του ΧΥΤΥ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4636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>
            <a:extLst>
              <a:ext uri="{FF2B5EF4-FFF2-40B4-BE49-F238E27FC236}">
                <a16:creationId xmlns:a16="http://schemas.microsoft.com/office/drawing/2014/main" id="{027FCC34-F240-4551-8329-19FD1509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47" y="286603"/>
            <a:ext cx="10418833" cy="1450757"/>
          </a:xfrm>
        </p:spPr>
        <p:txBody>
          <a:bodyPr/>
          <a:lstStyle/>
          <a:p>
            <a:r>
              <a:rPr lang="el-GR" dirty="0"/>
              <a:t>Χρήσεις Τέφρας – Εναλλακτικές Πρακτικές </a:t>
            </a:r>
          </a:p>
        </p:txBody>
      </p:sp>
      <p:sp>
        <p:nvSpPr>
          <p:cNvPr id="10" name="Θέση περιεχομένου 9">
            <a:extLst>
              <a:ext uri="{FF2B5EF4-FFF2-40B4-BE49-F238E27FC236}">
                <a16:creationId xmlns:a16="http://schemas.microsoft.com/office/drawing/2014/main" id="{3B1E4529-2D47-4CAA-88EE-E5FDFE69D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37360"/>
            <a:ext cx="10058400" cy="177736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Ανάκτηση μετάλλων ( κυρίως σιδήρου η σιδηρούχων μετάλλων με μαγνήτες)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Υαλοποίηση της τέφρας ( παραγωγή γυάλινων, </a:t>
            </a:r>
            <a:r>
              <a:rPr lang="el-GR" sz="2400" dirty="0" err="1"/>
              <a:t>συντηγμένων</a:t>
            </a:r>
            <a:r>
              <a:rPr lang="el-GR" sz="2400" dirty="0"/>
              <a:t> και κεραμικών υλικών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Εδαφοβελτιωτικό (λόγω της υψηλής περιεκτικότητας σε άζωτο, φώσφορο και κάλιο)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Πρόσθετο σε τσιμέντου τύπου </a:t>
            </a:r>
            <a:r>
              <a:rPr lang="en-US" sz="2400" dirty="0"/>
              <a:t>Portland</a:t>
            </a:r>
            <a:r>
              <a:rPr lang="el-GR" sz="2400" dirty="0"/>
              <a:t> για δημιουργία σκυροδέματος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l-GR" sz="2400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9FFE4191-537B-4C79-A8C0-CB04405F4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48" y="3634742"/>
            <a:ext cx="2760902" cy="2542252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F664EBCE-24B9-41F6-BCB2-FD95B0BB7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3634742"/>
            <a:ext cx="2838449" cy="254225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927499D-3646-4CEB-81C7-B6E0F3E43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638171"/>
            <a:ext cx="2647950" cy="254834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0294117-72FD-4C01-A12A-DF1A08C5B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3641217"/>
            <a:ext cx="2389064" cy="25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46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7362862A-10D7-46C4-B2E8-1707919B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767101"/>
          </a:xfrm>
        </p:spPr>
        <p:txBody>
          <a:bodyPr/>
          <a:lstStyle/>
          <a:p>
            <a:r>
              <a:rPr lang="el-GR" dirty="0"/>
              <a:t>Έλεγχος Ρύπων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C0CE6B3B-F532-4A3B-93FF-7C450F99F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917577"/>
            <a:ext cx="6492240" cy="31515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2800" u="sng" dirty="0"/>
              <a:t>Βασικοί Ρύποι</a:t>
            </a:r>
          </a:p>
          <a:p>
            <a:pPr marL="0" indent="0" algn="ctr">
              <a:buNone/>
            </a:pPr>
            <a:endParaRPr lang="el-GR" sz="2800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el-GR" sz="2800" dirty="0"/>
              <a:t>Αιωρούμενα Σωματίδια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l-GR" sz="2800" dirty="0"/>
              <a:t>Όξινα Αέρια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l-GR" sz="2800" dirty="0"/>
              <a:t>Υδράργυρος και Διοξίνες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l-GR" sz="2800" dirty="0"/>
              <a:t>Οξείδια Αζώτου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846E099A-D8D2-43FD-9B94-5B4BEB418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Το βασικό πρόβλημα της θερμικής επεξεργασίας των ΑΣΑ είναι η αστάθεια της διεργασίας της καύσης</a:t>
            </a:r>
          </a:p>
          <a:p>
            <a:pPr lvl="0">
              <a:buClr>
                <a:srgbClr val="E48312"/>
              </a:buClr>
            </a:pPr>
            <a:r>
              <a:rPr lang="el-GR" dirty="0"/>
              <a:t>Σύμφωνα με την κοινοτική οδηγία 2000/76 (εναρμόνιση22912/2005) καθορίζονται τα όρια των </a:t>
            </a:r>
            <a:r>
              <a:rPr lang="el-GR" dirty="0" err="1"/>
              <a:t>εκπομπώ</a:t>
            </a:r>
            <a:r>
              <a:rPr lang="el-GR" dirty="0"/>
              <a:t> ν(</a:t>
            </a:r>
            <a:r>
              <a:rPr lang="el-GR" dirty="0" err="1"/>
              <a:t>mg</a:t>
            </a:r>
            <a:r>
              <a:rPr lang="el-GR" dirty="0"/>
              <a:t>/Nm3) των μονάδων θερμικής επεξεργασίας</a:t>
            </a:r>
          </a:p>
          <a:p>
            <a:pPr lvl="0">
              <a:buClr>
                <a:srgbClr val="E48312"/>
              </a:buClr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3427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Εικόνα 17" descr="Εικόνα που περιέχει πίνακας, καθιστός, κρέμασμα, φως&#10;&#10;Περιγραφή που δημιουργήθηκε αυτόματα">
            <a:extLst>
              <a:ext uri="{FF2B5EF4-FFF2-40B4-BE49-F238E27FC236}">
                <a16:creationId xmlns:a16="http://schemas.microsoft.com/office/drawing/2014/main" id="{EE62C94E-BFB8-4F69-9170-D8F72DFE0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28" y="2928454"/>
            <a:ext cx="2049136" cy="27452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Εικόνα 10" descr="Εικόνα που περιέχει πίνακας, κρεβάτι&#10;&#10;Περιγραφή που δημιουργήθηκε αυτόματα">
            <a:extLst>
              <a:ext uri="{FF2B5EF4-FFF2-40B4-BE49-F238E27FC236}">
                <a16:creationId xmlns:a16="http://schemas.microsoft.com/office/drawing/2014/main" id="{0736D030-F548-438D-BC08-860D921988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7" r="10432" b="-1"/>
          <a:stretch/>
        </p:blipFill>
        <p:spPr>
          <a:xfrm>
            <a:off x="3350869" y="2928454"/>
            <a:ext cx="2049136" cy="27452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Εικόνα 11" descr="Εικόνα που περιέχει κείμενο,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6F0AA40F-CDF8-43A3-8641-7ACD526154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60" r="6042" b="2"/>
          <a:stretch/>
        </p:blipFill>
        <p:spPr>
          <a:xfrm>
            <a:off x="5980173" y="2928453"/>
            <a:ext cx="2560320" cy="27452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Εικόνα 13" descr="Εικόνα που περιέχει κείμενο,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511FD61C-A794-42B5-A5B6-A1812C0D17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15" r="31138" b="5"/>
          <a:stretch/>
        </p:blipFill>
        <p:spPr>
          <a:xfrm>
            <a:off x="9120661" y="2928454"/>
            <a:ext cx="2588985" cy="2745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7BC7EE-6A75-4BED-8F98-CFD4D78D4B08}"/>
              </a:ext>
            </a:extLst>
          </p:cNvPr>
          <p:cNvSpPr txBox="1"/>
          <p:nvPr/>
        </p:nvSpPr>
        <p:spPr>
          <a:xfrm>
            <a:off x="3075277" y="995260"/>
            <a:ext cx="574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Απομάκρυνση Αιωρούμενων Στερεών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3E27EF-BC76-476E-A5E1-B164889E7D57}"/>
              </a:ext>
            </a:extLst>
          </p:cNvPr>
          <p:cNvSpPr txBox="1"/>
          <p:nvPr/>
        </p:nvSpPr>
        <p:spPr>
          <a:xfrm>
            <a:off x="1156413" y="2282123"/>
            <a:ext cx="2332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Κυκλώνες </a:t>
            </a:r>
          </a:p>
          <a:p>
            <a:endParaRPr lang="el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91AD39-1DC3-4265-85C8-3AFA4606DE15}"/>
              </a:ext>
            </a:extLst>
          </p:cNvPr>
          <p:cNvSpPr txBox="1"/>
          <p:nvPr/>
        </p:nvSpPr>
        <p:spPr>
          <a:xfrm>
            <a:off x="9472092" y="2276781"/>
            <a:ext cx="235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Θάλαμοι καθίζησης</a:t>
            </a:r>
            <a:endParaRPr lang="en-US" dirty="0"/>
          </a:p>
          <a:p>
            <a:endParaRPr lang="el-GR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158E9F-5A89-43DF-949E-BA328294D925}"/>
              </a:ext>
            </a:extLst>
          </p:cNvPr>
          <p:cNvSpPr txBox="1"/>
          <p:nvPr/>
        </p:nvSpPr>
        <p:spPr>
          <a:xfrm>
            <a:off x="6086402" y="2282123"/>
            <a:ext cx="256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Ηλεκτροστατικά φίλτρα </a:t>
            </a:r>
            <a:endParaRPr lang="en-US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F1D7E0-9670-4F34-ADD3-99459EAEE498}"/>
              </a:ext>
            </a:extLst>
          </p:cNvPr>
          <p:cNvSpPr txBox="1"/>
          <p:nvPr/>
        </p:nvSpPr>
        <p:spPr>
          <a:xfrm>
            <a:off x="3682805" y="2282123"/>
            <a:ext cx="171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Σακόφιλτρα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1647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B01D892-BE40-4635-ADF6-815527AEB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66151"/>
            <a:ext cx="5303959" cy="2969961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E951E7D-6C1A-4229-B356-49B822750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6" y="1988597"/>
            <a:ext cx="5303959" cy="2696677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0CF9D9-BE70-4619-A00E-402213041CF5}"/>
              </a:ext>
            </a:extLst>
          </p:cNvPr>
          <p:cNvSpPr txBox="1"/>
          <p:nvPr/>
        </p:nvSpPr>
        <p:spPr>
          <a:xfrm>
            <a:off x="4403069" y="948949"/>
            <a:ext cx="37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Έλεγχος Όξινων Αερίων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BF324-EF2D-462E-93DF-DA8DBD8AE806}"/>
              </a:ext>
            </a:extLst>
          </p:cNvPr>
          <p:cNvSpPr txBox="1"/>
          <p:nvPr/>
        </p:nvSpPr>
        <p:spPr>
          <a:xfrm>
            <a:off x="642259" y="5261113"/>
            <a:ext cx="530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Ξηραντήρες ψεκασμού, με χρήση πολτού ασβέστου </a:t>
            </a:r>
            <a:endParaRPr lang="el-G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7151E-1D34-4AB5-8AD2-CD05A392A857}"/>
              </a:ext>
            </a:extLst>
          </p:cNvPr>
          <p:cNvSpPr txBox="1"/>
          <p:nvPr/>
        </p:nvSpPr>
        <p:spPr>
          <a:xfrm>
            <a:off x="6637901" y="5194910"/>
            <a:ext cx="491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Ψεκασμός απορροφητικού υλικού (DSI), χρήση ξηρών αλκαλικών υλικών</a:t>
            </a:r>
          </a:p>
        </p:txBody>
      </p:sp>
    </p:spTree>
    <p:extLst>
      <p:ext uri="{BB962C8B-B14F-4D97-AF65-F5344CB8AC3E}">
        <p14:creationId xmlns:p14="http://schemas.microsoft.com/office/powerpoint/2010/main" val="337677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483163-2644-41E2-A910-B883375C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70" y="667500"/>
            <a:ext cx="4761982" cy="973880"/>
          </a:xfrm>
        </p:spPr>
        <p:txBody>
          <a:bodyPr/>
          <a:lstStyle/>
          <a:p>
            <a:pPr algn="ctr"/>
            <a:r>
              <a:rPr lang="el-GR" dirty="0"/>
              <a:t>Στερεά Απόβλητα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A987616A-DAED-442A-BB24-D023EFE6DB68}"/>
              </a:ext>
            </a:extLst>
          </p:cNvPr>
          <p:cNvSpPr/>
          <p:nvPr/>
        </p:nvSpPr>
        <p:spPr>
          <a:xfrm>
            <a:off x="3514078" y="2006353"/>
            <a:ext cx="5181600" cy="1740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E8774F-8E54-4A1A-B74C-B47A8832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5998" y="1147710"/>
            <a:ext cx="4937760" cy="3676310"/>
          </a:xfrm>
        </p:spPr>
        <p:txBody>
          <a:bodyPr>
            <a:normAutofit/>
          </a:bodyPr>
          <a:lstStyle/>
          <a:p>
            <a:pPr algn="just"/>
            <a:endParaRPr lang="el-GR" dirty="0"/>
          </a:p>
          <a:p>
            <a:pPr algn="just"/>
            <a:endParaRPr lang="el-GR" dirty="0"/>
          </a:p>
          <a:p>
            <a:pPr algn="just"/>
            <a:r>
              <a:rPr lang="el-GR" dirty="0"/>
              <a:t>Ουσίες ή αντικείμενα που εμφανίζονται κυρίως σε φυσική στερεά κατάσταση, από τις οποίες ο κάτοχός τους θέλει ή υποχρεούται να απαλλαγεί, εκτός αυτών του καταλόγου επικίνδυνων αποβλήτων της Ευρωπαϊκής Ένωσης.</a:t>
            </a:r>
          </a:p>
          <a:p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BB74384-3E36-4380-92EA-876CB6236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079" y="4111349"/>
            <a:ext cx="5181600" cy="1755800"/>
          </a:xfrm>
          <a:prstGeom prst="rect">
            <a:avLst/>
          </a:prstGeom>
        </p:spPr>
      </p:pic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40E4B0AF-AD20-41AF-A3FF-010535723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5999" y="3249226"/>
            <a:ext cx="4937759" cy="3676311"/>
          </a:xfrm>
        </p:spPr>
        <p:txBody>
          <a:bodyPr>
            <a:normAutofit/>
          </a:bodyPr>
          <a:lstStyle/>
          <a:p>
            <a:pPr lvl="0" algn="just">
              <a:buClr>
                <a:srgbClr val="E48312"/>
              </a:buClr>
            </a:pPr>
            <a:endParaRPr lang="el-GR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 algn="just">
              <a:buClr>
                <a:srgbClr val="E48312"/>
              </a:buClr>
            </a:pPr>
            <a:endParaRPr lang="el-GR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 algn="just">
              <a:buClr>
                <a:srgbClr val="E48312"/>
              </a:buClr>
            </a:pPr>
            <a:r>
              <a:rPr lang="el-GR" dirty="0">
                <a:solidFill>
                  <a:srgbClr val="000000">
                    <a:lumMod val="75000"/>
                    <a:lumOff val="25000"/>
                  </a:srgbClr>
                </a:solidFill>
              </a:rPr>
              <a:t>Αστικά ονομάζονται τα απόβλητα που προέρχονται από οικίες καθώς και όλα εκείνα που προσομοιάζουν με αυτά , όπως ιδρυμάτων, βιοτεχνιών, εμπορικών καταστημάτων και δημοτικών υπηρεσιών.</a:t>
            </a:r>
          </a:p>
          <a:p>
            <a:endParaRPr lang="el-GR" dirty="0"/>
          </a:p>
        </p:txBody>
      </p:sp>
      <p:sp>
        <p:nvSpPr>
          <p:cNvPr id="14" name="Βέλος: Καμπύλο προς τα αριστερά 13">
            <a:extLst>
              <a:ext uri="{FF2B5EF4-FFF2-40B4-BE49-F238E27FC236}">
                <a16:creationId xmlns:a16="http://schemas.microsoft.com/office/drawing/2014/main" id="{45C17279-A8A9-41C0-A186-A5CE537A74BF}"/>
              </a:ext>
            </a:extLst>
          </p:cNvPr>
          <p:cNvSpPr/>
          <p:nvPr/>
        </p:nvSpPr>
        <p:spPr>
          <a:xfrm flipH="1">
            <a:off x="2353469" y="2682044"/>
            <a:ext cx="1160608" cy="251139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71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B4EDE4-0830-4DF4-9B1A-19C1E2DB523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7961" y="355106"/>
            <a:ext cx="5725589" cy="51398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01168" lvl="1" indent="0">
              <a:buNone/>
            </a:pPr>
            <a:endParaRPr lang="el-GR" sz="2800" dirty="0"/>
          </a:p>
          <a:p>
            <a:pPr marL="201168" lvl="1" indent="0">
              <a:buNone/>
            </a:pPr>
            <a:r>
              <a:rPr lang="el-GR" sz="2800" u="sng" dirty="0"/>
              <a:t>Έλεγχος Υδραργύρου και Διοξινών </a:t>
            </a:r>
          </a:p>
          <a:p>
            <a:r>
              <a:rPr lang="el-GR" dirty="0"/>
              <a:t> </a:t>
            </a:r>
          </a:p>
          <a:p>
            <a:endParaRPr lang="el-GR" dirty="0"/>
          </a:p>
          <a:p>
            <a:r>
              <a:rPr lang="el-GR" dirty="0"/>
              <a:t>Χρήση ξηρού ενεργού άνθρακα</a:t>
            </a:r>
            <a:r>
              <a:rPr lang="en-US" dirty="0"/>
              <a:t> (DAC) </a:t>
            </a:r>
          </a:p>
          <a:p>
            <a:endParaRPr lang="en-US" dirty="0"/>
          </a:p>
          <a:p>
            <a:r>
              <a:rPr lang="el-GR" dirty="0"/>
              <a:t>Χρήση </a:t>
            </a:r>
            <a:r>
              <a:rPr lang="el-GR" dirty="0" err="1"/>
              <a:t>σουλφιδίου</a:t>
            </a:r>
            <a:r>
              <a:rPr lang="el-GR" dirty="0"/>
              <a:t> του νατρίου </a:t>
            </a:r>
            <a:endParaRPr lang="en-US" dirty="0"/>
          </a:p>
          <a:p>
            <a:endParaRPr lang="en-US" dirty="0"/>
          </a:p>
          <a:p>
            <a:r>
              <a:rPr lang="el-GR" dirty="0"/>
              <a:t>Χρήση </a:t>
            </a:r>
            <a:r>
              <a:rPr lang="el-GR" dirty="0" err="1"/>
              <a:t>τετρασουλφίδιου</a:t>
            </a:r>
            <a:r>
              <a:rPr lang="el-GR" dirty="0"/>
              <a:t> του νατρίου</a:t>
            </a:r>
          </a:p>
          <a:p>
            <a:endParaRPr lang="el-GR" dirty="0"/>
          </a:p>
          <a:p>
            <a:r>
              <a:rPr lang="el-GR" dirty="0"/>
              <a:t>Έλεγχος και μείωση διοξινών με καταλυτικό φίλτρο</a:t>
            </a:r>
            <a:endParaRPr lang="el-GR" sz="3000" dirty="0"/>
          </a:p>
          <a:p>
            <a:pPr marL="0" indent="0">
              <a:buNone/>
            </a:pPr>
            <a:endParaRPr lang="el-GR" sz="3000" dirty="0"/>
          </a:p>
          <a:p>
            <a:pPr>
              <a:buFont typeface="Arial" panose="020B0604020202020204" pitchFamily="34" charset="0"/>
              <a:buChar char="•"/>
            </a:pPr>
            <a:endParaRPr lang="el-GR" sz="3000" dirty="0"/>
          </a:p>
          <a:p>
            <a:pPr lvl="1">
              <a:buFont typeface="Arial" panose="020B0604020202020204" pitchFamily="34" charset="0"/>
              <a:buChar char="•"/>
            </a:pPr>
            <a:endParaRPr lang="el-GR" sz="2800" dirty="0"/>
          </a:p>
          <a:p>
            <a:pPr lvl="1">
              <a:buFont typeface="Arial" panose="020B0604020202020204" pitchFamily="34" charset="0"/>
              <a:buChar char="•"/>
            </a:pPr>
            <a:endParaRPr lang="el-GR" sz="2800" dirty="0"/>
          </a:p>
          <a:p>
            <a:pPr lvl="1">
              <a:buFont typeface="Arial" panose="020B0604020202020204" pitchFamily="34" charset="0"/>
              <a:buChar char="•"/>
            </a:pPr>
            <a:endParaRPr lang="el-GR" sz="2800" dirty="0"/>
          </a:p>
          <a:p>
            <a:pPr lvl="1">
              <a:buFont typeface="Arial" panose="020B0604020202020204" pitchFamily="34" charset="0"/>
              <a:buChar char="•"/>
            </a:pPr>
            <a:endParaRPr lang="el-GR" sz="2800" dirty="0"/>
          </a:p>
          <a:p>
            <a:pPr lvl="1">
              <a:buFont typeface="Arial" panose="020B0604020202020204" pitchFamily="34" charset="0"/>
              <a:buChar char="•"/>
            </a:pPr>
            <a:endParaRPr lang="el-GR" sz="2800" dirty="0"/>
          </a:p>
          <a:p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1E4300-5C95-4CE2-87B8-6FBA9C9DBB54}"/>
              </a:ext>
            </a:extLst>
          </p:cNvPr>
          <p:cNvSpPr txBox="1"/>
          <p:nvPr/>
        </p:nvSpPr>
        <p:spPr>
          <a:xfrm>
            <a:off x="6096000" y="355106"/>
            <a:ext cx="5604769" cy="5139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endParaRPr lang="el-GR" sz="2800" dirty="0"/>
          </a:p>
          <a:p>
            <a:pPr lvl="1"/>
            <a:r>
              <a:rPr lang="el-GR" sz="2800" u="sng" dirty="0"/>
              <a:t>Έλεγχος Οξειδίων Αζώτου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sz="2000" dirty="0"/>
              <a:t>Έλεγχος θερμοκρασίας καύσης (χρήση πυρίμαχων φούρνων, καύση σε στάδια, μικρή περίσσεια αέρα)</a:t>
            </a:r>
          </a:p>
          <a:p>
            <a:endParaRPr lang="el-GR" sz="2000" dirty="0"/>
          </a:p>
          <a:p>
            <a:r>
              <a:rPr lang="el-GR" sz="2000" dirty="0"/>
              <a:t>Εκλεκτική μη καταλυτική αναγωγή, με έγχυση αμμωνίας ή ουρίας</a:t>
            </a:r>
          </a:p>
          <a:p>
            <a:endParaRPr lang="el-GR" sz="2000" dirty="0"/>
          </a:p>
          <a:p>
            <a:r>
              <a:rPr lang="el-GR" sz="2000" dirty="0"/>
              <a:t>Εκλεκτική καταλυτική αναγωγή, με έγχυση αμμωνίας </a:t>
            </a:r>
          </a:p>
          <a:p>
            <a:endParaRPr lang="el-GR" sz="2000" dirty="0"/>
          </a:p>
          <a:p>
            <a:r>
              <a:rPr lang="el-GR" sz="2000" dirty="0" err="1"/>
              <a:t>Επανάκαυση</a:t>
            </a:r>
            <a:r>
              <a:rPr lang="el-GR" sz="2000" dirty="0"/>
              <a:t> με φυσικό αέριο</a:t>
            </a:r>
          </a:p>
        </p:txBody>
      </p:sp>
    </p:spTree>
    <p:extLst>
      <p:ext uri="{BB962C8B-B14F-4D97-AF65-F5344CB8AC3E}">
        <p14:creationId xmlns:p14="http://schemas.microsoft.com/office/powerpoint/2010/main" val="2305858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F4E9C0-635B-4B4A-880E-2E9C4A56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Ενδεικτικό κόστος αποτέφρωσης ανά τόνο ΑΣΑ 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54FFC05-CCC6-4DA4-936E-7A48445AE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118" y="1985962"/>
            <a:ext cx="7497763" cy="2900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D9C16-48DF-4050-96A0-26C917E00525}"/>
              </a:ext>
            </a:extLst>
          </p:cNvPr>
          <p:cNvSpPr txBox="1"/>
          <p:nvPr/>
        </p:nvSpPr>
        <p:spPr>
          <a:xfrm>
            <a:off x="2324100" y="520065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Υπολογισμένο κόστος ανά τόνο: 66.3 </a:t>
            </a:r>
            <a:r>
              <a:rPr lang="en-US" dirty="0"/>
              <a:t>€/t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3382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9E3CB1-2968-454C-902B-136AB2C1F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Πλεονεκτήματα Καύσης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A03A1A-9335-48E6-ABDD-C74C1A026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0944"/>
            <a:ext cx="10058400" cy="40202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Ελαχιστοποίηση απορριμμάτων - Με την καύση των οικιακών απορριμμάτων επιτυγχάνεται μείωση του αρχικού όγκου τους κατά 70-80% και του αρχικού βάρους κατά 40%.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Δυνατότητα παραγωγής ενέργειας (από την ανάκτηση της θερμότητας των παραγόμενων καυσαερίων)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Απόκτηση ενός κατάλοιπου το οποίο είναι βιολογικά αδρανές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Κατάλληλη μέθοδος για ορισμένες κατηγορίες επικίνδυνων αποβλήτων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Αποφυγή προβλημάτων με την εναπόθεση σε ΧΥΤΥ (μόλυνση υδροφόρου ορίζοντα, αποφυγή παραγόμενου βιοαερίου, διαχείριση στραγγισμάτων)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Χαμηλές απαιτήσεις σε χώρο</a:t>
            </a:r>
          </a:p>
        </p:txBody>
      </p:sp>
    </p:spTree>
    <p:extLst>
      <p:ext uri="{BB962C8B-B14F-4D97-AF65-F5344CB8AC3E}">
        <p14:creationId xmlns:p14="http://schemas.microsoft.com/office/powerpoint/2010/main" val="1887852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D1A153-EBF8-40B4-BA68-18BEED9A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Μειονεκτήματα Καύσης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B3742D-C978-49E2-9ECF-DA5DBE96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5332"/>
            <a:ext cx="10058400" cy="39758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Ατμοσφαιρική ρύπανση: Δυσκολία ελέγχου ατμοσφαιρικής ρύπανσης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Μεγάλη δαπάνη για την εγκατάσταση μίας μονάδας καύσης – αποτέφρωσης απορριμμάτων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Ανάγκες για εξειδικευμένο προσωπικό λόγω σύνθετης λειτουργίας της μεθόδου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Το μεγάλο αυτό ποσοστό υγρασίας και η μικρή θερμογόνος δύναμη των απορριμμάτων (1000- 1200 </a:t>
            </a:r>
            <a:r>
              <a:rPr lang="el-GR" dirty="0" err="1"/>
              <a:t>kcal</a:t>
            </a:r>
            <a:r>
              <a:rPr lang="el-GR" dirty="0"/>
              <a:t>/</a:t>
            </a:r>
            <a:r>
              <a:rPr lang="el-GR" dirty="0" err="1"/>
              <a:t>kgr</a:t>
            </a:r>
            <a:r>
              <a:rPr lang="el-GR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Πιθανά προβλήματα από την πολύ έντονη εποχιακή διακύμανση της φυσικής σύνθεσης των απορριμμάτων (φαινόμενο που παρατηρείται στην Ελλάδα).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Απαραίτητη η ύπαρξη ειδικού χώρου κοντά στις εγκαταστάσεις καύσης για την υγειονομική ταφή της τέφρας λαμβάνοντας τα απαραίτητα μέτρα ασφαλούς διάθεσης (ανάλογα της τοξικότητάς της).</a:t>
            </a:r>
          </a:p>
          <a:p>
            <a:pPr>
              <a:buFont typeface="Wingdings" panose="05000000000000000000" pitchFamily="2" charset="2"/>
              <a:buChar char="v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9720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106F29-8D56-486E-B70C-A401C707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dirty="0"/>
            </a:br>
            <a:r>
              <a:rPr lang="el-GR" dirty="0"/>
              <a:t>Συμπεράσματα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97DCF4-3DB4-4091-8DBE-C47C656AD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Συνδυασμός ενεργειακής ανάκτησης και αποφυγής τελικού χώρου διάθεσης αποβλήτων</a:t>
            </a:r>
          </a:p>
          <a:p>
            <a:r>
              <a:rPr lang="el-GR" dirty="0"/>
              <a:t>Αξιοποίηση παραγόμενων προϊόντων σε διάφορες δραστηριότητες </a:t>
            </a:r>
          </a:p>
          <a:p>
            <a:r>
              <a:rPr lang="el-GR" dirty="0"/>
              <a:t>Προβληματισμός γύρω από τις περιβαλλοντικές και υγειονομικές συνέπειες </a:t>
            </a:r>
          </a:p>
          <a:p>
            <a:r>
              <a:rPr lang="el-GR" dirty="0"/>
              <a:t>Μη βέλτιστη μέθοδος ενεργειακής ανάκτησης και εξοικονόμησης φυσικών πόρων</a:t>
            </a:r>
          </a:p>
          <a:p>
            <a:r>
              <a:rPr lang="el-GR" dirty="0"/>
              <a:t>Πληθώρα ρύπων κατά τη βιομηχανική καύση </a:t>
            </a:r>
            <a:r>
              <a:rPr lang="el-GR" dirty="0" err="1"/>
              <a:t>απορριμάτων</a:t>
            </a:r>
            <a:endParaRPr lang="el-GR" dirty="0"/>
          </a:p>
          <a:p>
            <a:r>
              <a:rPr lang="el-GR" dirty="0"/>
              <a:t>Σημαντικά βήματα στην ανάπτυξη αντιρρυπαντικών τεχνολογιών και </a:t>
            </a:r>
            <a:r>
              <a:rPr lang="el-GR" dirty="0" err="1"/>
              <a:t>αυστηροποίηση</a:t>
            </a:r>
            <a:r>
              <a:rPr lang="el-GR" dirty="0"/>
              <a:t> πλαισίων λειτουργίας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6115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434D18-0D86-43F6-B128-DE1D5C9F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Σημεία Μελλοντικής Διερεύνησης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41203F-A375-4CF2-AD01-B926DE834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Μεταφορά ρύπων από καυσαέρια σε τέφρα</a:t>
            </a:r>
          </a:p>
          <a:p>
            <a:r>
              <a:rPr lang="el-GR" dirty="0"/>
              <a:t>Έλλειψη τεχνολογίας αποτροπής σχηματισμού διοξινών και </a:t>
            </a:r>
            <a:r>
              <a:rPr lang="el-GR" dirty="0" err="1"/>
              <a:t>φουρανίων</a:t>
            </a:r>
            <a:r>
              <a:rPr lang="el-GR" dirty="0"/>
              <a:t> </a:t>
            </a:r>
          </a:p>
          <a:p>
            <a:r>
              <a:rPr lang="el-GR" dirty="0"/>
              <a:t>Αδυναμία κατακράτησης </a:t>
            </a:r>
            <a:r>
              <a:rPr lang="el-GR" dirty="0" err="1"/>
              <a:t>υπέρλεπτων</a:t>
            </a:r>
            <a:r>
              <a:rPr lang="el-GR" dirty="0"/>
              <a:t> σωματιδιακών εκπομπών (&lt;2,5μ</a:t>
            </a:r>
            <a:r>
              <a:rPr lang="en-US" dirty="0"/>
              <a:t>m)</a:t>
            </a:r>
            <a:endParaRPr lang="el-GR" dirty="0"/>
          </a:p>
          <a:p>
            <a:r>
              <a:rPr lang="el-GR" dirty="0"/>
              <a:t>Έλλειψη δεδομένων κατάστασης υγείας πληθυσμού εντός εμβέλειας εγκατάστασης</a:t>
            </a:r>
          </a:p>
        </p:txBody>
      </p:sp>
    </p:spTree>
    <p:extLst>
      <p:ext uri="{BB962C8B-B14F-4D97-AF65-F5344CB8AC3E}">
        <p14:creationId xmlns:p14="http://schemas.microsoft.com/office/powerpoint/2010/main" val="1043561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EA28752-58BF-4F06-8950-C039EA7C4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043" y="2499952"/>
            <a:ext cx="3799643" cy="3379124"/>
          </a:xfrm>
        </p:spPr>
        <p:txBody>
          <a:bodyPr>
            <a:normAutofit/>
          </a:bodyPr>
          <a:lstStyle/>
          <a:p>
            <a:pPr algn="ctr"/>
            <a:r>
              <a:rPr lang="el-GR" sz="4800" dirty="0"/>
              <a:t>Ευχαριστούμε για την προσοχή σας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C8DAB94-73A2-4E3D-B657-FFB798569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927" y="-18926"/>
            <a:ext cx="8090073" cy="687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EC644BD-A757-4E35-AAB2-E7706887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FFFFFF"/>
                </a:solidFill>
              </a:rPr>
              <a:t>Διαχείριση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l-GR" sz="3600" dirty="0">
                <a:solidFill>
                  <a:srgbClr val="FFFFFF"/>
                </a:solidFill>
              </a:rPr>
              <a:t>Στερεών Αποβλήτων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3B566A-C183-4C92-909C-316B51C0D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l-GR" sz="1500" dirty="0">
                <a:solidFill>
                  <a:srgbClr val="FFFFFF"/>
                </a:solidFill>
              </a:rPr>
              <a:t>Απόθεση ΑΣΑ σε ΧΥΤΥ 94,9% </a:t>
            </a:r>
          </a:p>
          <a:p>
            <a:pPr marL="0" indent="0">
              <a:buNone/>
            </a:pPr>
            <a:r>
              <a:rPr lang="el-GR" sz="1500" dirty="0">
                <a:solidFill>
                  <a:srgbClr val="FFFFFF"/>
                </a:solidFill>
              </a:rPr>
              <a:t>Ανακύκλωση ΑΣΑ 4,8%</a:t>
            </a:r>
          </a:p>
          <a:p>
            <a:pPr marL="0" indent="0">
              <a:buNone/>
            </a:pPr>
            <a:r>
              <a:rPr lang="el-GR" sz="1500" dirty="0">
                <a:solidFill>
                  <a:srgbClr val="FFFFFF"/>
                </a:solidFill>
              </a:rPr>
              <a:t>Ανάκτηση Ενέργειας 0,3%</a:t>
            </a:r>
          </a:p>
          <a:p>
            <a:pPr marL="0" indent="0">
              <a:buNone/>
            </a:pPr>
            <a:r>
              <a:rPr lang="el-GR" sz="1000" i="1" dirty="0">
                <a:solidFill>
                  <a:srgbClr val="FFFFFF"/>
                </a:solidFill>
              </a:rPr>
              <a:t>Πηγή : </a:t>
            </a:r>
            <a:r>
              <a:rPr lang="en-US" sz="1000" i="1" dirty="0">
                <a:solidFill>
                  <a:srgbClr val="FFFFFF"/>
                </a:solidFill>
              </a:rPr>
              <a:t>Eurostat (2016)</a:t>
            </a:r>
          </a:p>
          <a:p>
            <a:pPr marL="0" indent="0">
              <a:buNone/>
            </a:pPr>
            <a:endParaRPr lang="en-US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l-GR" sz="1500" dirty="0">
                <a:solidFill>
                  <a:srgbClr val="FFFFFF"/>
                </a:solidFill>
              </a:rPr>
              <a:t>Λόγω οδηγιών της Ευρωπαϊκής Ένωσης, αλλά και για την συντήρηση του φυσικού περιβάλλοντος, η Ελλάδα υποχρεούται να σταματήσει τη διάθεση του μεγαλύτερου όγκου των στερεών αποβλήτων σε ΧΥΤΑ</a:t>
            </a:r>
          </a:p>
          <a:p>
            <a:endParaRPr lang="el-GR" sz="15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Εικόνα 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BB335E0-D9DF-40D6-BD90-91A7DCE6F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828675"/>
            <a:ext cx="6957612" cy="485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4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483163-2644-41E2-A910-B883375C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021" y="745724"/>
            <a:ext cx="7313295" cy="97388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Κατανομή Στερεών Απόβλητων</a:t>
            </a:r>
          </a:p>
        </p:txBody>
      </p:sp>
      <p:graphicFrame>
        <p:nvGraphicFramePr>
          <p:cNvPr id="11" name="Θέση περιεχομένου 10">
            <a:extLst>
              <a:ext uri="{FF2B5EF4-FFF2-40B4-BE49-F238E27FC236}">
                <a16:creationId xmlns:a16="http://schemas.microsoft.com/office/drawing/2014/main" id="{BA9411B0-4485-473D-8219-A49AF74E909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3202061"/>
              </p:ext>
            </p:extLst>
          </p:nvPr>
        </p:nvGraphicFramePr>
        <p:xfrm>
          <a:off x="1096963" y="1846263"/>
          <a:ext cx="102854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950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A22D4F-26CA-4FDA-8CAE-6E989E24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5" y="172277"/>
            <a:ext cx="8911687" cy="648099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Αστικά Απόβλητα </a:t>
            </a:r>
          </a:p>
        </p:txBody>
      </p:sp>
      <p:pic>
        <p:nvPicPr>
          <p:cNvPr id="9" name="Θέση περιεχομένου 8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5080E5E1-7B3C-4257-81D5-E6A4F0EFE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810" y="2147756"/>
            <a:ext cx="3169340" cy="3889867"/>
          </a:xfr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BB37860-D604-4D33-9061-319BC48F0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58" y="2147757"/>
            <a:ext cx="6026006" cy="3889867"/>
          </a:xfrm>
          <a:prstGeom prst="rect">
            <a:avLst/>
          </a:prstGeom>
        </p:spPr>
      </p:pic>
      <p:graphicFrame>
        <p:nvGraphicFramePr>
          <p:cNvPr id="14" name="Πίνακας 14">
            <a:extLst>
              <a:ext uri="{FF2B5EF4-FFF2-40B4-BE49-F238E27FC236}">
                <a16:creationId xmlns:a16="http://schemas.microsoft.com/office/drawing/2014/main" id="{60698B9E-9AD6-4DC5-BFA6-EAEC381B6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328606"/>
              </p:ext>
            </p:extLst>
          </p:nvPr>
        </p:nvGraphicFramePr>
        <p:xfrm>
          <a:off x="821635" y="820376"/>
          <a:ext cx="10548729" cy="1122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243">
                  <a:extLst>
                    <a:ext uri="{9D8B030D-6E8A-4147-A177-3AD203B41FA5}">
                      <a16:colId xmlns:a16="http://schemas.microsoft.com/office/drawing/2014/main" val="1871088971"/>
                    </a:ext>
                  </a:extLst>
                </a:gridCol>
                <a:gridCol w="3516243">
                  <a:extLst>
                    <a:ext uri="{9D8B030D-6E8A-4147-A177-3AD203B41FA5}">
                      <a16:colId xmlns:a16="http://schemas.microsoft.com/office/drawing/2014/main" val="1963322415"/>
                    </a:ext>
                  </a:extLst>
                </a:gridCol>
                <a:gridCol w="3516243">
                  <a:extLst>
                    <a:ext uri="{9D8B030D-6E8A-4147-A177-3AD203B41FA5}">
                      <a16:colId xmlns:a16="http://schemas.microsoft.com/office/drawing/2014/main" val="1432136919"/>
                    </a:ext>
                  </a:extLst>
                </a:gridCol>
              </a:tblGrid>
              <a:tr h="561193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Ποσότητα Αστικών Αποβλήτων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Ενδογενής Ενέργεια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Υγρασία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863575"/>
                  </a:ext>
                </a:extLst>
              </a:tr>
              <a:tr h="561193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5,5 εκατομμύρια τόνοι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</a:t>
                      </a:r>
                      <a:r>
                        <a:rPr lang="en-US" dirty="0"/>
                        <a:t>3000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kJ/kg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6258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F25CC6-50F8-4993-8975-4EC08DA4A3E8}"/>
              </a:ext>
            </a:extLst>
          </p:cNvPr>
          <p:cNvSpPr txBox="1"/>
          <p:nvPr/>
        </p:nvSpPr>
        <p:spPr>
          <a:xfrm>
            <a:off x="904875" y="6037624"/>
            <a:ext cx="3343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Πηγή :</a:t>
            </a:r>
            <a:r>
              <a:rPr lang="en-US" sz="1400" dirty="0"/>
              <a:t> Eurostat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91574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E52A52-3474-4CAE-BE3C-FB1DEDDE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164858"/>
            <a:ext cx="10477499" cy="67598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Θερμικές Μέθοδοι Ανάκτησης Ενέργειας</a:t>
            </a:r>
          </a:p>
        </p:txBody>
      </p:sp>
      <p:pic>
        <p:nvPicPr>
          <p:cNvPr id="8" name="Εικόνα 7" descr="Εικόνα που περιέχει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BFF5EF4C-C513-4DDB-82C8-543C35F2C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54" y="1251751"/>
            <a:ext cx="4385567" cy="3187084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0F3EC03-7917-4CF2-90E7-210A0423377F}"/>
              </a:ext>
            </a:extLst>
          </p:cNvPr>
          <p:cNvSpPr/>
          <p:nvPr/>
        </p:nvSpPr>
        <p:spPr>
          <a:xfrm>
            <a:off x="5401995" y="1251751"/>
            <a:ext cx="6056579" cy="4479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7A6D5-45E7-4C32-A811-441229E3905E}"/>
              </a:ext>
            </a:extLst>
          </p:cNvPr>
          <p:cNvSpPr txBox="1"/>
          <p:nvPr/>
        </p:nvSpPr>
        <p:spPr>
          <a:xfrm>
            <a:off x="5642694" y="1573553"/>
            <a:ext cx="5575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l-GR" sz="1600" dirty="0"/>
              <a:t>Αποτέφρωση: Πλήρης θερμική οξείδωση με περίσσεια οξυγόνου. Πλέον διαδεδομένη λόγω της μεγάλης  ενεργειακή απόδοσης</a:t>
            </a:r>
            <a:r>
              <a:rPr lang="en-US" sz="1600" dirty="0"/>
              <a:t> </a:t>
            </a:r>
            <a:r>
              <a:rPr lang="el-GR" sz="1600" dirty="0"/>
              <a:t>και ευελιξίας στον τύπο καυσίμου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l-GR" sz="1600" dirty="0"/>
              <a:t>Πυρόλυση: Αποδόμηση των οργανικών ουσιών των απορριμμάτων, απουσία (ή παρουσία ελαχίστου) οξυγόνου. Μειωμένη ενεργειακή απόδοση και οικονομική βιωσιμότητα</a:t>
            </a:r>
            <a:r>
              <a:rPr lang="en-US" sz="1600" dirty="0"/>
              <a:t>, </a:t>
            </a:r>
            <a:r>
              <a:rPr lang="el-GR" sz="1600" dirty="0"/>
              <a:t>δεν έχει επιτύχει σε σύμμεικτα απορρίμματα.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l-GR" sz="1600" dirty="0"/>
              <a:t>Αεριοποίηση: </a:t>
            </a:r>
            <a:r>
              <a:rPr lang="el-GR" sz="1600" dirty="0" err="1"/>
              <a:t>Θερμοχημική</a:t>
            </a:r>
            <a:r>
              <a:rPr lang="el-GR" sz="1600" dirty="0"/>
              <a:t>  μετατροπή  σε  αέριο  σύνθεσης (</a:t>
            </a:r>
            <a:r>
              <a:rPr lang="en-US" sz="1600" dirty="0"/>
              <a:t>syngas)</a:t>
            </a:r>
            <a:r>
              <a:rPr lang="el-GR" sz="1600" dirty="0"/>
              <a:t>  με ταυτόχρονη παροχή μέσου αεριοποίησης. Περιορισμένη αλλά πολλά υποσχόμενη μέθοδος.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330ABCA9-8A55-466E-8150-E993B6DEB13D}"/>
              </a:ext>
            </a:extLst>
          </p:cNvPr>
          <p:cNvSpPr/>
          <p:nvPr/>
        </p:nvSpPr>
        <p:spPr>
          <a:xfrm>
            <a:off x="5964042" y="4722180"/>
            <a:ext cx="4932483" cy="15888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BFD20-E898-47EE-9467-85F1AEE1962C}"/>
              </a:ext>
            </a:extLst>
          </p:cNvPr>
          <p:cNvSpPr txBox="1"/>
          <p:nvPr/>
        </p:nvSpPr>
        <p:spPr>
          <a:xfrm>
            <a:off x="5779363" y="5006084"/>
            <a:ext cx="5246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Οι πιο διαδεδομένες μονάδες:</a:t>
            </a:r>
            <a:endParaRPr lang="en-US" dirty="0"/>
          </a:p>
          <a:p>
            <a:endParaRPr lang="el-GR" dirty="0"/>
          </a:p>
          <a:p>
            <a:pPr algn="ctr"/>
            <a:r>
              <a:rPr lang="el-GR" dirty="0"/>
              <a:t>Μαζικής καύσης μεικτών αστικών απορριμμάτων</a:t>
            </a:r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0397CD3-D168-421B-B094-796955BC3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10" y="4722180"/>
            <a:ext cx="4950381" cy="1603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DB47AA-CABA-4BA7-8759-E224E95296C1}"/>
              </a:ext>
            </a:extLst>
          </p:cNvPr>
          <p:cNvSpPr txBox="1"/>
          <p:nvPr/>
        </p:nvSpPr>
        <p:spPr>
          <a:xfrm>
            <a:off x="1448371" y="5068530"/>
            <a:ext cx="3672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Οι πιο αποδοτικές μονάδες:</a:t>
            </a:r>
          </a:p>
          <a:p>
            <a:pPr algn="ctr"/>
            <a:endParaRPr lang="el-GR" dirty="0"/>
          </a:p>
          <a:p>
            <a:pPr algn="ctr"/>
            <a:r>
              <a:rPr lang="el-GR" dirty="0"/>
              <a:t>Μονάδες καύσης </a:t>
            </a:r>
            <a:r>
              <a:rPr lang="en-US" dirty="0"/>
              <a:t>RDF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114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C51D4E-76F0-4A08-AA7A-E2AEC068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13976"/>
          </a:xfrm>
        </p:spPr>
        <p:txBody>
          <a:bodyPr/>
          <a:lstStyle/>
          <a:p>
            <a:pPr algn="ctr"/>
            <a:r>
              <a:rPr lang="el-GR" dirty="0"/>
              <a:t>Τυπική Μονάδα Αποτέφρωσης </a:t>
            </a:r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9AF3F4CA-8747-47B7-B26F-309AED33B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363" y="1300580"/>
            <a:ext cx="9948317" cy="482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C51D4E-76F0-4A08-AA7A-E2AEC068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13976"/>
          </a:xfrm>
        </p:spPr>
        <p:txBody>
          <a:bodyPr/>
          <a:lstStyle/>
          <a:p>
            <a:pPr algn="ctr"/>
            <a:r>
              <a:rPr lang="el-GR" dirty="0"/>
              <a:t>Διάγραμμα Ροής Διεργασίας</a:t>
            </a:r>
          </a:p>
        </p:txBody>
      </p:sp>
      <p:graphicFrame>
        <p:nvGraphicFramePr>
          <p:cNvPr id="23" name="Θέση περιεχομένου 22">
            <a:extLst>
              <a:ext uri="{FF2B5EF4-FFF2-40B4-BE49-F238E27FC236}">
                <a16:creationId xmlns:a16="http://schemas.microsoft.com/office/drawing/2014/main" id="{298575E7-0504-48E5-B6D1-406A54FCA1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14916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Βέλος: Κάτω 24">
            <a:extLst>
              <a:ext uri="{FF2B5EF4-FFF2-40B4-BE49-F238E27FC236}">
                <a16:creationId xmlns:a16="http://schemas.microsoft.com/office/drawing/2014/main" id="{D1A3C59C-63D4-468D-B861-4595735BF1CD}"/>
              </a:ext>
            </a:extLst>
          </p:cNvPr>
          <p:cNvSpPr/>
          <p:nvPr/>
        </p:nvSpPr>
        <p:spPr>
          <a:xfrm>
            <a:off x="1793289" y="2539015"/>
            <a:ext cx="497150" cy="621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D17BB0-E14B-4380-B676-3B609FB55151}"/>
              </a:ext>
            </a:extLst>
          </p:cNvPr>
          <p:cNvSpPr txBox="1"/>
          <p:nvPr/>
        </p:nvSpPr>
        <p:spPr>
          <a:xfrm>
            <a:off x="1487010" y="2001006"/>
            <a:ext cx="160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1000 </a:t>
            </a:r>
            <a:r>
              <a:rPr lang="en-US" dirty="0"/>
              <a:t>Kg A</a:t>
            </a:r>
            <a:r>
              <a:rPr lang="el-GR" dirty="0"/>
              <a:t>ΣΑ</a:t>
            </a:r>
          </a:p>
        </p:txBody>
      </p:sp>
      <p:pic>
        <p:nvPicPr>
          <p:cNvPr id="35" name="Εικόνα 34">
            <a:extLst>
              <a:ext uri="{FF2B5EF4-FFF2-40B4-BE49-F238E27FC236}">
                <a16:creationId xmlns:a16="http://schemas.microsoft.com/office/drawing/2014/main" id="{EE325D86-334E-4F8A-898C-435CF9EC9A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505" y="4650599"/>
            <a:ext cx="554784" cy="646232"/>
          </a:xfrm>
          <a:prstGeom prst="rect">
            <a:avLst/>
          </a:prstGeom>
        </p:spPr>
      </p:pic>
      <p:pic>
        <p:nvPicPr>
          <p:cNvPr id="36" name="Εικόνα 35">
            <a:extLst>
              <a:ext uri="{FF2B5EF4-FFF2-40B4-BE49-F238E27FC236}">
                <a16:creationId xmlns:a16="http://schemas.microsoft.com/office/drawing/2014/main" id="{83E68965-044E-4C0D-8399-710650B31B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5396" y="4650599"/>
            <a:ext cx="554784" cy="64623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BC16AFC-7630-4F72-8EB8-16BFF67A3792}"/>
              </a:ext>
            </a:extLst>
          </p:cNvPr>
          <p:cNvSpPr txBox="1"/>
          <p:nvPr/>
        </p:nvSpPr>
        <p:spPr>
          <a:xfrm>
            <a:off x="630315" y="5468645"/>
            <a:ext cx="142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250 – 350 </a:t>
            </a:r>
            <a:r>
              <a:rPr lang="en-US" dirty="0"/>
              <a:t>Kg </a:t>
            </a:r>
            <a:r>
              <a:rPr lang="el-GR" dirty="0"/>
              <a:t>σκωρίας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9D3120-B50B-4499-8BD3-A7F47C7D166E}"/>
              </a:ext>
            </a:extLst>
          </p:cNvPr>
          <p:cNvSpPr txBox="1"/>
          <p:nvPr/>
        </p:nvSpPr>
        <p:spPr>
          <a:xfrm>
            <a:off x="2059619" y="5468645"/>
            <a:ext cx="1123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10 -15 </a:t>
            </a:r>
            <a:r>
              <a:rPr lang="en-US" dirty="0"/>
              <a:t>Kg </a:t>
            </a:r>
            <a:r>
              <a:rPr lang="el-GR" dirty="0"/>
              <a:t>τέφρας</a:t>
            </a:r>
          </a:p>
        </p:txBody>
      </p:sp>
      <p:pic>
        <p:nvPicPr>
          <p:cNvPr id="39" name="Εικόνα 38">
            <a:extLst>
              <a:ext uri="{FF2B5EF4-FFF2-40B4-BE49-F238E27FC236}">
                <a16:creationId xmlns:a16="http://schemas.microsoft.com/office/drawing/2014/main" id="{4A33BC6E-6126-4CED-8046-32620D631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35" y="4653647"/>
            <a:ext cx="554784" cy="640135"/>
          </a:xfrm>
          <a:prstGeom prst="rect">
            <a:avLst/>
          </a:prstGeom>
        </p:spPr>
      </p:pic>
      <p:pic>
        <p:nvPicPr>
          <p:cNvPr id="40" name="Εικόνα 39">
            <a:extLst>
              <a:ext uri="{FF2B5EF4-FFF2-40B4-BE49-F238E27FC236}">
                <a16:creationId xmlns:a16="http://schemas.microsoft.com/office/drawing/2014/main" id="{1CFE33C6-3A4C-4722-949B-42A2A88FE9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1383" y="4673621"/>
            <a:ext cx="554784" cy="64013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B9EAFB3-82EE-4F0C-84C6-94ACB3A9BAB7}"/>
              </a:ext>
            </a:extLst>
          </p:cNvPr>
          <p:cNvSpPr txBox="1"/>
          <p:nvPr/>
        </p:nvSpPr>
        <p:spPr>
          <a:xfrm>
            <a:off x="4058852" y="5468645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2 – 5 </a:t>
            </a:r>
            <a:r>
              <a:rPr lang="en-US" dirty="0"/>
              <a:t>Kg </a:t>
            </a:r>
            <a:r>
              <a:rPr lang="el-GR" dirty="0"/>
              <a:t>τέφρας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3679E-2C7A-4046-AE97-A73149142F38}"/>
              </a:ext>
            </a:extLst>
          </p:cNvPr>
          <p:cNvSpPr txBox="1"/>
          <p:nvPr/>
        </p:nvSpPr>
        <p:spPr>
          <a:xfrm>
            <a:off x="6850604" y="5468644"/>
            <a:ext cx="113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20 - 40 </a:t>
            </a:r>
            <a:r>
              <a:rPr lang="en-US" dirty="0"/>
              <a:t>Kg </a:t>
            </a:r>
            <a:r>
              <a:rPr lang="el-GR" dirty="0"/>
              <a:t>σκόνης</a:t>
            </a:r>
          </a:p>
        </p:txBody>
      </p:sp>
      <p:pic>
        <p:nvPicPr>
          <p:cNvPr id="44" name="Εικόνα 43">
            <a:extLst>
              <a:ext uri="{FF2B5EF4-FFF2-40B4-BE49-F238E27FC236}">
                <a16:creationId xmlns:a16="http://schemas.microsoft.com/office/drawing/2014/main" id="{4EE09F6F-FA54-48BB-AFDA-ADFD91D0B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4457" y="4650599"/>
            <a:ext cx="554784" cy="640135"/>
          </a:xfrm>
          <a:prstGeom prst="rect">
            <a:avLst/>
          </a:prstGeom>
        </p:spPr>
      </p:pic>
      <p:pic>
        <p:nvPicPr>
          <p:cNvPr id="45" name="Εικόνα 44">
            <a:extLst>
              <a:ext uri="{FF2B5EF4-FFF2-40B4-BE49-F238E27FC236}">
                <a16:creationId xmlns:a16="http://schemas.microsoft.com/office/drawing/2014/main" id="{0C247343-1555-4C4F-A0BC-180997C9A1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9974457" y="2520317"/>
            <a:ext cx="554784" cy="640135"/>
          </a:xfrm>
          <a:prstGeom prst="rect">
            <a:avLst/>
          </a:prstGeom>
        </p:spPr>
      </p:pic>
      <p:pic>
        <p:nvPicPr>
          <p:cNvPr id="46" name="Εικόνα 45">
            <a:extLst>
              <a:ext uri="{FF2B5EF4-FFF2-40B4-BE49-F238E27FC236}">
                <a16:creationId xmlns:a16="http://schemas.microsoft.com/office/drawing/2014/main" id="{D19CABEA-0BF2-48F6-8162-DEF210CC0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5835" y="2520316"/>
            <a:ext cx="554784" cy="64013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5DEC991-E7B0-4114-839A-7B2E78757514}"/>
              </a:ext>
            </a:extLst>
          </p:cNvPr>
          <p:cNvSpPr txBox="1"/>
          <p:nvPr/>
        </p:nvSpPr>
        <p:spPr>
          <a:xfrm>
            <a:off x="4058852" y="2019687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Ενέργεια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6205CA-AEC3-46FF-B6C8-FF0F89FE6760}"/>
              </a:ext>
            </a:extLst>
          </p:cNvPr>
          <p:cNvSpPr txBox="1"/>
          <p:nvPr/>
        </p:nvSpPr>
        <p:spPr>
          <a:xfrm>
            <a:off x="8646851" y="5468644"/>
            <a:ext cx="3190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Δέσμευση ρύπων σε στερεά και υγρά υπολείμματα 15 – 45 </a:t>
            </a:r>
            <a:r>
              <a:rPr lang="en-US" dirty="0"/>
              <a:t>Kg </a:t>
            </a:r>
            <a:endParaRPr lang="el-GR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A66658-8B6D-424B-9FDA-6897431103E7}"/>
              </a:ext>
            </a:extLst>
          </p:cNvPr>
          <p:cNvSpPr txBox="1"/>
          <p:nvPr/>
        </p:nvSpPr>
        <p:spPr>
          <a:xfrm>
            <a:off x="8844738" y="1869912"/>
            <a:ext cx="281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4000 – 7000 m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l-GR" dirty="0"/>
              <a:t>εξευγενισμένων απαερίων</a:t>
            </a:r>
          </a:p>
        </p:txBody>
      </p:sp>
    </p:spTree>
    <p:extLst>
      <p:ext uri="{BB962C8B-B14F-4D97-AF65-F5344CB8AC3E}">
        <p14:creationId xmlns:p14="http://schemas.microsoft.com/office/powerpoint/2010/main" val="169743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C10482-5C26-4656-87BB-5E010AE6E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Κοινοί Τύποι Αποτεφρωτήρων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93CC87-AE96-4E5D-B728-9DED7DFEC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ΑΠΟΤΕΦΡΩΤΗΡΑΣ ΚΙΝΟΥΜΕΝΗΣ ΕΣΧΑΡΑΣ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27EC73A-3C86-4728-9F53-74302982F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03922"/>
            <a:ext cx="5047562" cy="366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0A4866-6D95-469D-B8B9-2BDB18C3E052}"/>
              </a:ext>
            </a:extLst>
          </p:cNvPr>
          <p:cNvSpPr txBox="1"/>
          <p:nvPr/>
        </p:nvSpPr>
        <p:spPr>
          <a:xfrm>
            <a:off x="6986198" y="2682247"/>
            <a:ext cx="41694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Βελτίωση κίνησης αποβλήτων για πιο αποτελεσματική καύση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Δυναμικότητα 5 – 30 τόνων/ώρα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8000 ώρες λειτουργίας ετησίως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6862556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1183</Words>
  <Application>Microsoft Office PowerPoint</Application>
  <PresentationFormat>Widescreen</PresentationFormat>
  <Paragraphs>191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Wingdings</vt:lpstr>
      <vt:lpstr>Wingdings 3</vt:lpstr>
      <vt:lpstr>Ανασκόπηση</vt:lpstr>
      <vt:lpstr>Παραγωγή Ενέργειας από Αστικά Απορρίμματα μέσω Καύσης</vt:lpstr>
      <vt:lpstr>Στερεά Απόβλητα</vt:lpstr>
      <vt:lpstr>Διαχείριση Στερεών Αποβλήτων </vt:lpstr>
      <vt:lpstr>Κατανομή Στερεών Απόβλητων</vt:lpstr>
      <vt:lpstr>Αστικά Απόβλητα </vt:lpstr>
      <vt:lpstr>Θερμικές Μέθοδοι Ανάκτησης Ενέργειας</vt:lpstr>
      <vt:lpstr>Τυπική Μονάδα Αποτέφρωσης </vt:lpstr>
      <vt:lpstr>Διάγραμμα Ροής Διεργασίας</vt:lpstr>
      <vt:lpstr>Κοινοί Τύποι Αποτεφρωτήρων </vt:lpstr>
      <vt:lpstr>Κοινοί Τύποι Αποτεφρωτήρων </vt:lpstr>
      <vt:lpstr>Κοινοί Τύποι Αποτεφρωτήρων </vt:lpstr>
      <vt:lpstr>Ανάκτηση Ενέργειας </vt:lpstr>
      <vt:lpstr>Χαρακτηριστικά Τέφρας</vt:lpstr>
      <vt:lpstr>Διαχείριση και Αποθήκευση Τέφρας</vt:lpstr>
      <vt:lpstr>Χρήσεις τέφρας – Διεθνείς πρακτικές </vt:lpstr>
      <vt:lpstr>Χρήσεις Τέφρας – Εναλλακτικές Πρακτικές </vt:lpstr>
      <vt:lpstr>Έλεγχος Ρύπων</vt:lpstr>
      <vt:lpstr>PowerPoint Presentation</vt:lpstr>
      <vt:lpstr>PowerPoint Presentation</vt:lpstr>
      <vt:lpstr>PowerPoint Presentation</vt:lpstr>
      <vt:lpstr>Ενδεικτικό κόστος αποτέφρωσης ανά τόνο ΑΣΑ </vt:lpstr>
      <vt:lpstr>Πλεονεκτήματα Καύσης</vt:lpstr>
      <vt:lpstr>Μειονεκτήματα Καύσης</vt:lpstr>
      <vt:lpstr> Συμπεράσματα</vt:lpstr>
      <vt:lpstr>Σημεία Μελλοντικής Διερεύνησης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Παραγωγή Ενέργειας από Αστικά Απορρίμματα μέσω Καύσης</dc:title>
  <dc:creator>ΑΠΟΣΤΟΛΟΠΟΥΛΟΣ ΗΛΙΑΣ</dc:creator>
  <cp:lastModifiedBy>Κορνάρος Μιχαήλ</cp:lastModifiedBy>
  <cp:revision>50</cp:revision>
  <dcterms:created xsi:type="dcterms:W3CDTF">2020-05-26T16:27:33Z</dcterms:created>
  <dcterms:modified xsi:type="dcterms:W3CDTF">2020-05-28T17:14:51Z</dcterms:modified>
</cp:coreProperties>
</file>