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1"/>
  </p:notesMasterIdLst>
  <p:sldIdLst>
    <p:sldId id="257" r:id="rId3"/>
    <p:sldId id="275" r:id="rId4"/>
    <p:sldId id="259" r:id="rId5"/>
    <p:sldId id="263" r:id="rId6"/>
    <p:sldId id="264" r:id="rId7"/>
    <p:sldId id="265" r:id="rId8"/>
    <p:sldId id="266" r:id="rId9"/>
    <p:sldId id="267" r:id="rId10"/>
    <p:sldId id="268" r:id="rId11"/>
    <p:sldId id="270" r:id="rId12"/>
    <p:sldId id="269" r:id="rId13"/>
    <p:sldId id="272" r:id="rId14"/>
    <p:sldId id="271" r:id="rId15"/>
    <p:sldId id="274" r:id="rId16"/>
    <p:sldId id="273" r:id="rId17"/>
    <p:sldId id="276" r:id="rId18"/>
    <p:sldId id="260" r:id="rId19"/>
    <p:sldId id="261"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64" y="-80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42E09-90C0-4DF5-9EC1-2C27E6B46823}" type="datetimeFigureOut">
              <a:rPr lang="el-GR" smtClean="0"/>
              <a:pPr/>
              <a:t>28/5/2015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FFE032-CC4A-48BA-9F95-A8C75D03109A}" type="slidenum">
              <a:rPr lang="el-GR" smtClean="0"/>
              <a:pPr/>
              <a:t>‹#›</a:t>
            </a:fld>
            <a:endParaRPr lang="el-GR"/>
          </a:p>
        </p:txBody>
      </p:sp>
    </p:spTree>
    <p:extLst>
      <p:ext uri="{BB962C8B-B14F-4D97-AF65-F5344CB8AC3E}">
        <p14:creationId xmlns:p14="http://schemas.microsoft.com/office/powerpoint/2010/main" xmlns="" val="58568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3"/>
          <p:cNvSpPr>
            <a:spLocks noGrp="1" noChangeArrowheads="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l-GR" altLang="el-GR">
                <a:solidFill>
                  <a:srgbClr val="000000"/>
                </a:solidFill>
                <a:latin typeface="Times New Roman" pitchFamily="18" charset="0"/>
              </a:rPr>
              <a:t>ΨΗΦΙΑΚΑ ΜΟΝΤΕΛΑ ΑΝΑΓΛΥΦΟΥ</a:t>
            </a:r>
          </a:p>
        </p:txBody>
      </p:sp>
      <p:sp>
        <p:nvSpPr>
          <p:cNvPr id="60419" name="Rectangle 8"/>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6783B5C-CBC3-49B1-A690-EEA5C79E7A9B}" type="slidenum">
              <a:rPr lang="el-GR" altLang="el-GR">
                <a:solidFill>
                  <a:srgbClr val="000000"/>
                </a:solidFill>
                <a:latin typeface="Times New Roman" pitchFamily="18" charset="0"/>
              </a:rPr>
              <a:pPr eaLnBrk="1" hangingPunct="1">
                <a:spcBef>
                  <a:spcPct val="0"/>
                </a:spcBef>
              </a:pPr>
              <a:t>1</a:t>
            </a:fld>
            <a:endParaRPr lang="el-GR" altLang="el-GR">
              <a:solidFill>
                <a:srgbClr val="000000"/>
              </a:solidFill>
              <a:latin typeface="Times New Roman" pitchFamily="18" charset="0"/>
            </a:endParaRPr>
          </a:p>
        </p:txBody>
      </p:sp>
      <p:sp>
        <p:nvSpPr>
          <p:cNvPr id="60420"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0421" name="Rectangle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698356-A49A-4E15-8978-25A3494326D9}" type="slidenum">
              <a:rPr lang="el-GR" smtClean="0">
                <a:latin typeface="Times New Roman" pitchFamily="16" charset="0"/>
              </a:rPr>
              <a:pPr/>
              <a:t>2</a:t>
            </a:fld>
            <a:endParaRPr lang="el-GR" smtClean="0">
              <a:latin typeface="Times New Roman" pitchFamily="1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Θέση σημειώσεων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61444" name="Θέση αριθμού διαφάνειας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622F970-A325-4205-9D84-DC5714664208}" type="slidenum">
              <a:rPr lang="el-GR" altLang="el-GR">
                <a:solidFill>
                  <a:srgbClr val="000000"/>
                </a:solidFill>
                <a:latin typeface="Times New Roman" pitchFamily="18" charset="0"/>
              </a:rPr>
              <a:pPr eaLnBrk="1" hangingPunct="1">
                <a:spcBef>
                  <a:spcPct val="0"/>
                </a:spcBef>
              </a:pPr>
              <a:t>3</a:t>
            </a:fld>
            <a:endParaRPr lang="el-GR" altLang="el-GR">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02403"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0240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581B69-7C88-4561-AB32-85CAA040174A}" type="slidenum">
              <a:rPr lang="el-GR" smtClean="0">
                <a:latin typeface="Times New Roman" pitchFamily="16" charset="0"/>
              </a:rPr>
              <a:pPr/>
              <a:t>16</a:t>
            </a:fld>
            <a:endParaRPr lang="el-GR" smtClean="0">
              <a:latin typeface="Times New Roman" pitchFamily="1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63492" name="3 - Θέση αριθμού διαφάνειας"/>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EFD1A3E-B64A-47B0-8BB5-3ECEB3C81B8A}" type="slidenum">
              <a:rPr lang="el-GR" altLang="el-GR">
                <a:solidFill>
                  <a:srgbClr val="000000"/>
                </a:solidFill>
                <a:latin typeface="Times New Roman" pitchFamily="18" charset="0"/>
              </a:rPr>
              <a:pPr eaLnBrk="1" hangingPunct="1">
                <a:spcBef>
                  <a:spcPct val="0"/>
                </a:spcBef>
              </a:pPr>
              <a:t>18</a:t>
            </a:fld>
            <a:endParaRPr lang="el-GR" altLang="el-GR">
              <a:solidFill>
                <a:srgbClr val="000000"/>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CD6D2901-9360-4874-BF74-F7DC701EDC48}" type="slidenum">
              <a:rPr lang="en-GB"/>
              <a:pPr>
                <a:defRPr/>
              </a:pPr>
              <a:t>‹#›</a:t>
            </a:fld>
            <a:endParaRPr lang="en-GB"/>
          </a:p>
        </p:txBody>
      </p:sp>
    </p:spTree>
    <p:extLst>
      <p:ext uri="{BB962C8B-B14F-4D97-AF65-F5344CB8AC3E}">
        <p14:creationId xmlns:p14="http://schemas.microsoft.com/office/powerpoint/2010/main" xmlns="" val="360298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84ADD32D-46A1-488D-9091-7B7131E7F109}" type="slidenum">
              <a:rPr lang="en-GB"/>
              <a:pPr>
                <a:defRPr/>
              </a:pPr>
              <a:t>‹#›</a:t>
            </a:fld>
            <a:endParaRPr lang="en-GB"/>
          </a:p>
        </p:txBody>
      </p:sp>
    </p:spTree>
    <p:extLst>
      <p:ext uri="{BB962C8B-B14F-4D97-AF65-F5344CB8AC3E}">
        <p14:creationId xmlns:p14="http://schemas.microsoft.com/office/powerpoint/2010/main" xmlns="" val="274635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F8CB80C4-F664-4ABB-8CD0-452045C013ED}" type="slidenum">
              <a:rPr lang="en-GB"/>
              <a:pPr>
                <a:defRPr/>
              </a:pPr>
              <a:t>‹#›</a:t>
            </a:fld>
            <a:endParaRPr lang="en-GB"/>
          </a:p>
        </p:txBody>
      </p:sp>
    </p:spTree>
    <p:extLst>
      <p:ext uri="{BB962C8B-B14F-4D97-AF65-F5344CB8AC3E}">
        <p14:creationId xmlns:p14="http://schemas.microsoft.com/office/powerpoint/2010/main" xmlns="" val="3645917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457200" y="274638"/>
            <a:ext cx="8229600" cy="58515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Θέση ημερομηνίας 2"/>
          <p:cNvSpPr>
            <a:spLocks noGrp="1"/>
          </p:cNvSpPr>
          <p:nvPr>
            <p:ph type="dt" sz="half" idx="10"/>
          </p:nvPr>
        </p:nvSpPr>
        <p:spPr>
          <a:xfrm>
            <a:off x="457200" y="6245225"/>
            <a:ext cx="2133600" cy="476250"/>
          </a:xfrm>
        </p:spPr>
        <p:txBody>
          <a:bodyPr/>
          <a:lstStyle>
            <a:lvl1pPr>
              <a:defRPr/>
            </a:lvl1pPr>
          </a:lstStyle>
          <a:p>
            <a:pPr>
              <a:defRPr/>
            </a:pPr>
            <a:endParaRPr lang="el-GR"/>
          </a:p>
        </p:txBody>
      </p:sp>
      <p:sp>
        <p:nvSpPr>
          <p:cNvPr id="4" name="Θέση υποσέλιδου 3"/>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5" name="Θέση αριθμού διαφάνειας 4"/>
          <p:cNvSpPr>
            <a:spLocks noGrp="1"/>
          </p:cNvSpPr>
          <p:nvPr>
            <p:ph type="sldNum" sz="quarter" idx="12"/>
          </p:nvPr>
        </p:nvSpPr>
        <p:spPr>
          <a:xfrm>
            <a:off x="6553200" y="6245225"/>
            <a:ext cx="2133600" cy="476250"/>
          </a:xfrm>
        </p:spPr>
        <p:txBody>
          <a:bodyPr/>
          <a:lstStyle>
            <a:lvl1pPr>
              <a:defRPr/>
            </a:lvl1pPr>
          </a:lstStyle>
          <a:p>
            <a:pPr>
              <a:defRPr/>
            </a:pPr>
            <a:fld id="{0DA9992F-F95B-4997-BF58-328CCF950C35}" type="slidenum">
              <a:rPr lang="el-GR"/>
              <a:pPr>
                <a:defRPr/>
              </a:pPr>
              <a:t>‹#›</a:t>
            </a:fld>
            <a:endParaRPr lang="el-GR"/>
          </a:p>
        </p:txBody>
      </p:sp>
    </p:spTree>
    <p:extLst>
      <p:ext uri="{BB962C8B-B14F-4D97-AF65-F5344CB8AC3E}">
        <p14:creationId xmlns:p14="http://schemas.microsoft.com/office/powerpoint/2010/main" xmlns="" val="3612392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endParaRPr lang="en-GB"/>
          </a:p>
        </p:txBody>
      </p:sp>
      <p:sp>
        <p:nvSpPr>
          <p:cNvPr id="5" name="Θέση υποσέλιδου 4"/>
          <p:cNvSpPr>
            <a:spLocks noGrp="1"/>
          </p:cNvSpPr>
          <p:nvPr>
            <p:ph type="ftr" sz="quarter" idx="11"/>
          </p:nvPr>
        </p:nvSpPr>
        <p:spPr/>
        <p:txBody>
          <a:bodyPr/>
          <a:lstStyle>
            <a:lvl1pPr>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vl1pPr>
          </a:lstStyle>
          <a:p>
            <a:pPr>
              <a:defRPr/>
            </a:pPr>
            <a:fld id="{014C95FC-87F6-484C-B2C5-F4F13AB4BEFB}" type="slidenum">
              <a:rPr lang="en-GB"/>
              <a:pPr>
                <a:defRPr/>
              </a:pPr>
              <a:t>‹#›</a:t>
            </a:fld>
            <a:endParaRPr lang="en-GB"/>
          </a:p>
        </p:txBody>
      </p:sp>
    </p:spTree>
    <p:extLst>
      <p:ext uri="{BB962C8B-B14F-4D97-AF65-F5344CB8AC3E}">
        <p14:creationId xmlns:p14="http://schemas.microsoft.com/office/powerpoint/2010/main" xmlns="" val="2048039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endParaRPr lang="en-GB"/>
          </a:p>
        </p:txBody>
      </p:sp>
      <p:sp>
        <p:nvSpPr>
          <p:cNvPr id="5" name="Θέση υποσέλιδου 4"/>
          <p:cNvSpPr>
            <a:spLocks noGrp="1"/>
          </p:cNvSpPr>
          <p:nvPr>
            <p:ph type="ftr" sz="quarter" idx="11"/>
          </p:nvPr>
        </p:nvSpPr>
        <p:spPr/>
        <p:txBody>
          <a:bodyPr/>
          <a:lstStyle>
            <a:lvl1pPr>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vl1pPr>
          </a:lstStyle>
          <a:p>
            <a:pPr>
              <a:defRPr/>
            </a:pPr>
            <a:fld id="{B625C19E-2307-4BEE-8A6B-32191DBDDB86}" type="slidenum">
              <a:rPr lang="en-GB"/>
              <a:pPr>
                <a:defRPr/>
              </a:pPr>
              <a:t>‹#›</a:t>
            </a:fld>
            <a:endParaRPr lang="en-GB"/>
          </a:p>
        </p:txBody>
      </p:sp>
    </p:spTree>
    <p:extLst>
      <p:ext uri="{BB962C8B-B14F-4D97-AF65-F5344CB8AC3E}">
        <p14:creationId xmlns:p14="http://schemas.microsoft.com/office/powerpoint/2010/main" xmlns="" val="3635456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endParaRPr lang="en-GB"/>
          </a:p>
        </p:txBody>
      </p:sp>
      <p:sp>
        <p:nvSpPr>
          <p:cNvPr id="5" name="Θέση υποσέλιδου 4"/>
          <p:cNvSpPr>
            <a:spLocks noGrp="1"/>
          </p:cNvSpPr>
          <p:nvPr>
            <p:ph type="ftr" sz="quarter" idx="11"/>
          </p:nvPr>
        </p:nvSpPr>
        <p:spPr/>
        <p:txBody>
          <a:bodyPr/>
          <a:lstStyle>
            <a:lvl1pPr>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vl1pPr>
          </a:lstStyle>
          <a:p>
            <a:pPr>
              <a:defRPr/>
            </a:pPr>
            <a:fld id="{173A3969-4EC5-47CD-903F-4AE2F43ECF37}" type="slidenum">
              <a:rPr lang="en-GB"/>
              <a:pPr>
                <a:defRPr/>
              </a:pPr>
              <a:t>‹#›</a:t>
            </a:fld>
            <a:endParaRPr lang="en-GB"/>
          </a:p>
        </p:txBody>
      </p:sp>
    </p:spTree>
    <p:extLst>
      <p:ext uri="{BB962C8B-B14F-4D97-AF65-F5344CB8AC3E}">
        <p14:creationId xmlns:p14="http://schemas.microsoft.com/office/powerpoint/2010/main" xmlns="" val="2968741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vl1pPr>
          </a:lstStyle>
          <a:p>
            <a:pPr>
              <a:defRPr/>
            </a:pPr>
            <a:endParaRPr lang="en-GB"/>
          </a:p>
        </p:txBody>
      </p:sp>
      <p:sp>
        <p:nvSpPr>
          <p:cNvPr id="6" name="Θέση υποσέλιδου 4"/>
          <p:cNvSpPr>
            <a:spLocks noGrp="1"/>
          </p:cNvSpPr>
          <p:nvPr>
            <p:ph type="ftr" sz="quarter" idx="11"/>
          </p:nvPr>
        </p:nvSpPr>
        <p:spPr/>
        <p:txBody>
          <a:bodyPr/>
          <a:lstStyle>
            <a:lvl1pPr>
              <a:defRPr/>
            </a:lvl1pPr>
          </a:lstStyle>
          <a:p>
            <a:pPr>
              <a:defRPr/>
            </a:pPr>
            <a:endParaRPr lang="en-GB"/>
          </a:p>
        </p:txBody>
      </p:sp>
      <p:sp>
        <p:nvSpPr>
          <p:cNvPr id="7" name="Θέση αριθμού διαφάνειας 5"/>
          <p:cNvSpPr>
            <a:spLocks noGrp="1"/>
          </p:cNvSpPr>
          <p:nvPr>
            <p:ph type="sldNum" sz="quarter" idx="12"/>
          </p:nvPr>
        </p:nvSpPr>
        <p:spPr/>
        <p:txBody>
          <a:bodyPr/>
          <a:lstStyle>
            <a:lvl1pPr>
              <a:defRPr/>
            </a:lvl1pPr>
          </a:lstStyle>
          <a:p>
            <a:pPr>
              <a:defRPr/>
            </a:pPr>
            <a:fld id="{46EEC232-4AA6-4436-8670-A7B9D6B6F74F}" type="slidenum">
              <a:rPr lang="en-GB"/>
              <a:pPr>
                <a:defRPr/>
              </a:pPr>
              <a:t>‹#›</a:t>
            </a:fld>
            <a:endParaRPr lang="en-GB"/>
          </a:p>
        </p:txBody>
      </p:sp>
    </p:spTree>
    <p:extLst>
      <p:ext uri="{BB962C8B-B14F-4D97-AF65-F5344CB8AC3E}">
        <p14:creationId xmlns:p14="http://schemas.microsoft.com/office/powerpoint/2010/main" xmlns="" val="189082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vl1pPr>
          </a:lstStyle>
          <a:p>
            <a:pPr>
              <a:defRPr/>
            </a:pPr>
            <a:endParaRPr lang="en-GB"/>
          </a:p>
        </p:txBody>
      </p:sp>
      <p:sp>
        <p:nvSpPr>
          <p:cNvPr id="8" name="Θέση υποσέλιδου 4"/>
          <p:cNvSpPr>
            <a:spLocks noGrp="1"/>
          </p:cNvSpPr>
          <p:nvPr>
            <p:ph type="ftr" sz="quarter" idx="11"/>
          </p:nvPr>
        </p:nvSpPr>
        <p:spPr/>
        <p:txBody>
          <a:bodyPr/>
          <a:lstStyle>
            <a:lvl1pPr>
              <a:defRPr/>
            </a:lvl1pPr>
          </a:lstStyle>
          <a:p>
            <a:pPr>
              <a:defRPr/>
            </a:pPr>
            <a:endParaRPr lang="en-GB"/>
          </a:p>
        </p:txBody>
      </p:sp>
      <p:sp>
        <p:nvSpPr>
          <p:cNvPr id="9" name="Θέση αριθμού διαφάνειας 5"/>
          <p:cNvSpPr>
            <a:spLocks noGrp="1"/>
          </p:cNvSpPr>
          <p:nvPr>
            <p:ph type="sldNum" sz="quarter" idx="12"/>
          </p:nvPr>
        </p:nvSpPr>
        <p:spPr/>
        <p:txBody>
          <a:bodyPr/>
          <a:lstStyle>
            <a:lvl1pPr>
              <a:defRPr/>
            </a:lvl1pPr>
          </a:lstStyle>
          <a:p>
            <a:pPr>
              <a:defRPr/>
            </a:pPr>
            <a:fld id="{4C8E223E-1CF5-4D81-8B2F-02D2DABDCEE0}" type="slidenum">
              <a:rPr lang="en-GB"/>
              <a:pPr>
                <a:defRPr/>
              </a:pPr>
              <a:t>‹#›</a:t>
            </a:fld>
            <a:endParaRPr lang="en-GB"/>
          </a:p>
        </p:txBody>
      </p:sp>
    </p:spTree>
    <p:extLst>
      <p:ext uri="{BB962C8B-B14F-4D97-AF65-F5344CB8AC3E}">
        <p14:creationId xmlns:p14="http://schemas.microsoft.com/office/powerpoint/2010/main" xmlns="" val="1020391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vl1pPr>
          </a:lstStyle>
          <a:p>
            <a:pPr>
              <a:defRPr/>
            </a:pPr>
            <a:endParaRPr lang="en-GB"/>
          </a:p>
        </p:txBody>
      </p:sp>
      <p:sp>
        <p:nvSpPr>
          <p:cNvPr id="4" name="Θέση υποσέλιδου 4"/>
          <p:cNvSpPr>
            <a:spLocks noGrp="1"/>
          </p:cNvSpPr>
          <p:nvPr>
            <p:ph type="ftr" sz="quarter" idx="11"/>
          </p:nvPr>
        </p:nvSpPr>
        <p:spPr/>
        <p:txBody>
          <a:bodyPr/>
          <a:lstStyle>
            <a:lvl1pPr>
              <a:defRPr/>
            </a:lvl1pPr>
          </a:lstStyle>
          <a:p>
            <a:pPr>
              <a:defRPr/>
            </a:pPr>
            <a:endParaRPr lang="en-GB"/>
          </a:p>
        </p:txBody>
      </p:sp>
      <p:sp>
        <p:nvSpPr>
          <p:cNvPr id="5" name="Θέση αριθμού διαφάνειας 5"/>
          <p:cNvSpPr>
            <a:spLocks noGrp="1"/>
          </p:cNvSpPr>
          <p:nvPr>
            <p:ph type="sldNum" sz="quarter" idx="12"/>
          </p:nvPr>
        </p:nvSpPr>
        <p:spPr/>
        <p:txBody>
          <a:bodyPr/>
          <a:lstStyle>
            <a:lvl1pPr>
              <a:defRPr/>
            </a:lvl1pPr>
          </a:lstStyle>
          <a:p>
            <a:pPr>
              <a:defRPr/>
            </a:pPr>
            <a:fld id="{A2701B23-6022-4BE7-8C5E-7DC19008D95F}" type="slidenum">
              <a:rPr lang="en-GB"/>
              <a:pPr>
                <a:defRPr/>
              </a:pPr>
              <a:t>‹#›</a:t>
            </a:fld>
            <a:endParaRPr lang="en-GB"/>
          </a:p>
        </p:txBody>
      </p:sp>
    </p:spTree>
    <p:extLst>
      <p:ext uri="{BB962C8B-B14F-4D97-AF65-F5344CB8AC3E}">
        <p14:creationId xmlns:p14="http://schemas.microsoft.com/office/powerpoint/2010/main" xmlns="" val="3100677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endParaRPr lang="en-GB"/>
          </a:p>
        </p:txBody>
      </p:sp>
      <p:sp>
        <p:nvSpPr>
          <p:cNvPr id="3" name="Θέση υποσέλιδου 4"/>
          <p:cNvSpPr>
            <a:spLocks noGrp="1"/>
          </p:cNvSpPr>
          <p:nvPr>
            <p:ph type="ftr" sz="quarter" idx="11"/>
          </p:nvPr>
        </p:nvSpPr>
        <p:spPr/>
        <p:txBody>
          <a:bodyPr/>
          <a:lstStyle>
            <a:lvl1pPr>
              <a:defRPr/>
            </a:lvl1pPr>
          </a:lstStyle>
          <a:p>
            <a:pPr>
              <a:defRPr/>
            </a:pPr>
            <a:endParaRPr lang="en-GB"/>
          </a:p>
        </p:txBody>
      </p:sp>
      <p:sp>
        <p:nvSpPr>
          <p:cNvPr id="4" name="Θέση αριθμού διαφάνειας 5"/>
          <p:cNvSpPr>
            <a:spLocks noGrp="1"/>
          </p:cNvSpPr>
          <p:nvPr>
            <p:ph type="sldNum" sz="quarter" idx="12"/>
          </p:nvPr>
        </p:nvSpPr>
        <p:spPr/>
        <p:txBody>
          <a:bodyPr/>
          <a:lstStyle>
            <a:lvl1pPr>
              <a:defRPr/>
            </a:lvl1pPr>
          </a:lstStyle>
          <a:p>
            <a:pPr>
              <a:defRPr/>
            </a:pPr>
            <a:fld id="{8459EE20-1616-45CF-9DDB-C9BF94CBE1AD}" type="slidenum">
              <a:rPr lang="en-GB"/>
              <a:pPr>
                <a:defRPr/>
              </a:pPr>
              <a:t>‹#›</a:t>
            </a:fld>
            <a:endParaRPr lang="en-GB"/>
          </a:p>
        </p:txBody>
      </p:sp>
    </p:spTree>
    <p:extLst>
      <p:ext uri="{BB962C8B-B14F-4D97-AF65-F5344CB8AC3E}">
        <p14:creationId xmlns:p14="http://schemas.microsoft.com/office/powerpoint/2010/main" xmlns="" val="333102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3D99D038-FA83-49EF-88A0-1806F26AC919}" type="slidenum">
              <a:rPr lang="en-GB"/>
              <a:pPr>
                <a:defRPr/>
              </a:pPr>
              <a:t>‹#›</a:t>
            </a:fld>
            <a:endParaRPr lang="en-GB"/>
          </a:p>
        </p:txBody>
      </p:sp>
    </p:spTree>
    <p:extLst>
      <p:ext uri="{BB962C8B-B14F-4D97-AF65-F5344CB8AC3E}">
        <p14:creationId xmlns:p14="http://schemas.microsoft.com/office/powerpoint/2010/main" xmlns="" val="3326311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endParaRPr lang="en-GB"/>
          </a:p>
        </p:txBody>
      </p:sp>
      <p:sp>
        <p:nvSpPr>
          <p:cNvPr id="6" name="Θέση υποσέλιδου 4"/>
          <p:cNvSpPr>
            <a:spLocks noGrp="1"/>
          </p:cNvSpPr>
          <p:nvPr>
            <p:ph type="ftr" sz="quarter" idx="11"/>
          </p:nvPr>
        </p:nvSpPr>
        <p:spPr/>
        <p:txBody>
          <a:bodyPr/>
          <a:lstStyle>
            <a:lvl1pPr>
              <a:defRPr/>
            </a:lvl1pPr>
          </a:lstStyle>
          <a:p>
            <a:pPr>
              <a:defRPr/>
            </a:pPr>
            <a:endParaRPr lang="en-GB"/>
          </a:p>
        </p:txBody>
      </p:sp>
      <p:sp>
        <p:nvSpPr>
          <p:cNvPr id="7" name="Θέση αριθμού διαφάνειας 5"/>
          <p:cNvSpPr>
            <a:spLocks noGrp="1"/>
          </p:cNvSpPr>
          <p:nvPr>
            <p:ph type="sldNum" sz="quarter" idx="12"/>
          </p:nvPr>
        </p:nvSpPr>
        <p:spPr/>
        <p:txBody>
          <a:bodyPr/>
          <a:lstStyle>
            <a:lvl1pPr>
              <a:defRPr/>
            </a:lvl1pPr>
          </a:lstStyle>
          <a:p>
            <a:pPr>
              <a:defRPr/>
            </a:pPr>
            <a:fld id="{CC444275-3864-4356-B6A7-ECCCE41C71F5}" type="slidenum">
              <a:rPr lang="en-GB"/>
              <a:pPr>
                <a:defRPr/>
              </a:pPr>
              <a:t>‹#›</a:t>
            </a:fld>
            <a:endParaRPr lang="en-GB"/>
          </a:p>
        </p:txBody>
      </p:sp>
    </p:spTree>
    <p:extLst>
      <p:ext uri="{BB962C8B-B14F-4D97-AF65-F5344CB8AC3E}">
        <p14:creationId xmlns:p14="http://schemas.microsoft.com/office/powerpoint/2010/main" xmlns="" val="3169008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endParaRPr lang="en-GB"/>
          </a:p>
        </p:txBody>
      </p:sp>
      <p:sp>
        <p:nvSpPr>
          <p:cNvPr id="6" name="Θέση υποσέλιδου 4"/>
          <p:cNvSpPr>
            <a:spLocks noGrp="1"/>
          </p:cNvSpPr>
          <p:nvPr>
            <p:ph type="ftr" sz="quarter" idx="11"/>
          </p:nvPr>
        </p:nvSpPr>
        <p:spPr/>
        <p:txBody>
          <a:bodyPr/>
          <a:lstStyle>
            <a:lvl1pPr>
              <a:defRPr/>
            </a:lvl1pPr>
          </a:lstStyle>
          <a:p>
            <a:pPr>
              <a:defRPr/>
            </a:pPr>
            <a:endParaRPr lang="en-GB"/>
          </a:p>
        </p:txBody>
      </p:sp>
      <p:sp>
        <p:nvSpPr>
          <p:cNvPr id="7" name="Θέση αριθμού διαφάνειας 5"/>
          <p:cNvSpPr>
            <a:spLocks noGrp="1"/>
          </p:cNvSpPr>
          <p:nvPr>
            <p:ph type="sldNum" sz="quarter" idx="12"/>
          </p:nvPr>
        </p:nvSpPr>
        <p:spPr/>
        <p:txBody>
          <a:bodyPr/>
          <a:lstStyle>
            <a:lvl1pPr>
              <a:defRPr/>
            </a:lvl1pPr>
          </a:lstStyle>
          <a:p>
            <a:pPr>
              <a:defRPr/>
            </a:pPr>
            <a:fld id="{3F766D5F-F5BD-4D04-B5B2-883C2737E94D}" type="slidenum">
              <a:rPr lang="en-GB"/>
              <a:pPr>
                <a:defRPr/>
              </a:pPr>
              <a:t>‹#›</a:t>
            </a:fld>
            <a:endParaRPr lang="en-GB"/>
          </a:p>
        </p:txBody>
      </p:sp>
    </p:spTree>
    <p:extLst>
      <p:ext uri="{BB962C8B-B14F-4D97-AF65-F5344CB8AC3E}">
        <p14:creationId xmlns:p14="http://schemas.microsoft.com/office/powerpoint/2010/main" xmlns="" val="978205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endParaRPr lang="en-GB"/>
          </a:p>
        </p:txBody>
      </p:sp>
      <p:sp>
        <p:nvSpPr>
          <p:cNvPr id="5" name="Θέση υποσέλιδου 4"/>
          <p:cNvSpPr>
            <a:spLocks noGrp="1"/>
          </p:cNvSpPr>
          <p:nvPr>
            <p:ph type="ftr" sz="quarter" idx="11"/>
          </p:nvPr>
        </p:nvSpPr>
        <p:spPr/>
        <p:txBody>
          <a:bodyPr/>
          <a:lstStyle>
            <a:lvl1pPr>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vl1pPr>
          </a:lstStyle>
          <a:p>
            <a:pPr>
              <a:defRPr/>
            </a:pPr>
            <a:fld id="{D4B72E40-EEDB-491F-941D-C5890452D021}" type="slidenum">
              <a:rPr lang="en-GB"/>
              <a:pPr>
                <a:defRPr/>
              </a:pPr>
              <a:t>‹#›</a:t>
            </a:fld>
            <a:endParaRPr lang="en-GB"/>
          </a:p>
        </p:txBody>
      </p:sp>
    </p:spTree>
    <p:extLst>
      <p:ext uri="{BB962C8B-B14F-4D97-AF65-F5344CB8AC3E}">
        <p14:creationId xmlns:p14="http://schemas.microsoft.com/office/powerpoint/2010/main" xmlns="" val="360422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endParaRPr lang="en-GB"/>
          </a:p>
        </p:txBody>
      </p:sp>
      <p:sp>
        <p:nvSpPr>
          <p:cNvPr id="5" name="Θέση υποσέλιδου 4"/>
          <p:cNvSpPr>
            <a:spLocks noGrp="1"/>
          </p:cNvSpPr>
          <p:nvPr>
            <p:ph type="ftr" sz="quarter" idx="11"/>
          </p:nvPr>
        </p:nvSpPr>
        <p:spPr/>
        <p:txBody>
          <a:bodyPr/>
          <a:lstStyle>
            <a:lvl1pPr>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vl1pPr>
          </a:lstStyle>
          <a:p>
            <a:pPr>
              <a:defRPr/>
            </a:pPr>
            <a:fld id="{52E7C694-CAAD-44A8-9D30-C9917E793579}" type="slidenum">
              <a:rPr lang="en-GB"/>
              <a:pPr>
                <a:defRPr/>
              </a:pPr>
              <a:t>‹#›</a:t>
            </a:fld>
            <a:endParaRPr lang="en-GB"/>
          </a:p>
        </p:txBody>
      </p:sp>
    </p:spTree>
    <p:extLst>
      <p:ext uri="{BB962C8B-B14F-4D97-AF65-F5344CB8AC3E}">
        <p14:creationId xmlns:p14="http://schemas.microsoft.com/office/powerpoint/2010/main" xmlns="" val="3978597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587916" y="971348"/>
            <a:ext cx="7772196" cy="1404169"/>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685902" y="1981264"/>
            <a:ext cx="3820094" cy="417965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36644" y="1981264"/>
            <a:ext cx="3821454" cy="417965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idx="10"/>
          </p:nvPr>
        </p:nvSpPr>
        <p:spPr>
          <a:xfrm>
            <a:off x="0" y="6399213"/>
            <a:ext cx="1239838" cy="455612"/>
          </a:xfrm>
        </p:spPr>
        <p:txBody>
          <a:bodyPr/>
          <a:lstStyle>
            <a:lvl1pPr>
              <a:defRPr>
                <a:solidFill>
                  <a:schemeClr val="tx1">
                    <a:tint val="75000"/>
                  </a:schemeClr>
                </a:solidFill>
              </a:defRPr>
            </a:lvl1pPr>
          </a:lstStyle>
          <a:p>
            <a:pPr>
              <a:defRPr/>
            </a:pPr>
            <a:r>
              <a:rPr lang="el-GR">
                <a:solidFill>
                  <a:prstClr val="black">
                    <a:tint val="75000"/>
                  </a:prstClr>
                </a:solidFill>
              </a:rPr>
              <a:t>31/01/12</a:t>
            </a:r>
          </a:p>
        </p:txBody>
      </p:sp>
      <p:sp>
        <p:nvSpPr>
          <p:cNvPr id="6" name="Θέση υποσέλιδου 5"/>
          <p:cNvSpPr>
            <a:spLocks noGrp="1"/>
          </p:cNvSpPr>
          <p:nvPr>
            <p:ph type="ftr" idx="11"/>
          </p:nvPr>
        </p:nvSpPr>
        <p:spPr>
          <a:xfrm>
            <a:off x="1306513" y="6399213"/>
            <a:ext cx="7053262" cy="455612"/>
          </a:xfrm>
        </p:spPr>
        <p:txBody>
          <a:bodyPr/>
          <a:lstStyle>
            <a:lvl1pPr>
              <a:defRPr>
                <a:solidFill>
                  <a:schemeClr val="tx1">
                    <a:tint val="75000"/>
                  </a:schemeClr>
                </a:solidFill>
              </a:defRPr>
            </a:lvl1pPr>
          </a:lstStyle>
          <a:p>
            <a:pPr>
              <a:defRPr/>
            </a:pPr>
            <a:r>
              <a:rPr lang="el-GR">
                <a:solidFill>
                  <a:prstClr val="black">
                    <a:tint val="75000"/>
                  </a:prstClr>
                </a:solidFill>
              </a:rPr>
              <a:t>ΠΑΝΕΠΙΣΤΗΜΙΟ ΠΑΤΡΩΝ ΤΜΗΜΑ ΓΕΩΛΟΓΙΑΣ</a:t>
            </a:r>
          </a:p>
        </p:txBody>
      </p:sp>
      <p:sp>
        <p:nvSpPr>
          <p:cNvPr id="7" name="Θέση αριθμού διαφάνειας 6"/>
          <p:cNvSpPr>
            <a:spLocks noGrp="1"/>
          </p:cNvSpPr>
          <p:nvPr>
            <p:ph type="sldNum" idx="12"/>
          </p:nvPr>
        </p:nvSpPr>
        <p:spPr>
          <a:xfrm>
            <a:off x="8459788" y="6399213"/>
            <a:ext cx="684212" cy="455612"/>
          </a:xfrm>
        </p:spPr>
        <p:txBody>
          <a:bodyPr/>
          <a:lstStyle>
            <a:lvl1pPr>
              <a:defRPr>
                <a:solidFill>
                  <a:schemeClr val="tx1">
                    <a:tint val="75000"/>
                  </a:schemeClr>
                </a:solidFill>
              </a:defRPr>
            </a:lvl1pPr>
          </a:lstStyle>
          <a:p>
            <a:pPr>
              <a:defRPr/>
            </a:pPr>
            <a:fld id="{2D279106-33F1-4644-8F81-B2353AF97502}"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69728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05065EB9-D4A2-4560-B0F1-A85CE1CEF193}" type="slidenum">
              <a:rPr lang="en-GB"/>
              <a:pPr>
                <a:defRPr/>
              </a:pPr>
              <a:t>‹#›</a:t>
            </a:fld>
            <a:endParaRPr lang="en-GB"/>
          </a:p>
        </p:txBody>
      </p:sp>
    </p:spTree>
    <p:extLst>
      <p:ext uri="{BB962C8B-B14F-4D97-AF65-F5344CB8AC3E}">
        <p14:creationId xmlns:p14="http://schemas.microsoft.com/office/powerpoint/2010/main" xmlns="" val="1463609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6"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7"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5F564653-D518-4AB3-8FF3-86B88006DAE8}" type="slidenum">
              <a:rPr lang="en-GB"/>
              <a:pPr>
                <a:defRPr/>
              </a:pPr>
              <a:t>‹#›</a:t>
            </a:fld>
            <a:endParaRPr lang="en-GB"/>
          </a:p>
        </p:txBody>
      </p:sp>
    </p:spTree>
    <p:extLst>
      <p:ext uri="{BB962C8B-B14F-4D97-AF65-F5344CB8AC3E}">
        <p14:creationId xmlns:p14="http://schemas.microsoft.com/office/powerpoint/2010/main" xmlns="" val="206212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8"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9"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534170BB-87EB-4CFD-BA6A-10B1728E57A4}" type="slidenum">
              <a:rPr lang="en-GB"/>
              <a:pPr>
                <a:defRPr/>
              </a:pPr>
              <a:t>‹#›</a:t>
            </a:fld>
            <a:endParaRPr lang="en-GB"/>
          </a:p>
        </p:txBody>
      </p:sp>
    </p:spTree>
    <p:extLst>
      <p:ext uri="{BB962C8B-B14F-4D97-AF65-F5344CB8AC3E}">
        <p14:creationId xmlns:p14="http://schemas.microsoft.com/office/powerpoint/2010/main" xmlns="" val="706499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4"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5"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B2E7DAEB-DD60-44F7-907B-2F420949D18D}" type="slidenum">
              <a:rPr lang="en-GB"/>
              <a:pPr>
                <a:defRPr/>
              </a:pPr>
              <a:t>‹#›</a:t>
            </a:fld>
            <a:endParaRPr lang="en-GB"/>
          </a:p>
        </p:txBody>
      </p:sp>
    </p:spTree>
    <p:extLst>
      <p:ext uri="{BB962C8B-B14F-4D97-AF65-F5344CB8AC3E}">
        <p14:creationId xmlns:p14="http://schemas.microsoft.com/office/powerpoint/2010/main" xmlns="" val="554661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3"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4"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1E4E868D-80EC-4F07-94CA-035198046C6D}" type="slidenum">
              <a:rPr lang="en-GB"/>
              <a:pPr>
                <a:defRPr/>
              </a:pPr>
              <a:t>‹#›</a:t>
            </a:fld>
            <a:endParaRPr lang="en-GB"/>
          </a:p>
        </p:txBody>
      </p:sp>
    </p:spTree>
    <p:extLst>
      <p:ext uri="{BB962C8B-B14F-4D97-AF65-F5344CB8AC3E}">
        <p14:creationId xmlns:p14="http://schemas.microsoft.com/office/powerpoint/2010/main" xmlns="" val="1754025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6"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7"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80088858-9738-4E5B-B693-095CC393318E}" type="slidenum">
              <a:rPr lang="en-GB"/>
              <a:pPr>
                <a:defRPr/>
              </a:pPr>
              <a:t>‹#›</a:t>
            </a:fld>
            <a:endParaRPr lang="en-GB"/>
          </a:p>
        </p:txBody>
      </p:sp>
    </p:spTree>
    <p:extLst>
      <p:ext uri="{BB962C8B-B14F-4D97-AF65-F5344CB8AC3E}">
        <p14:creationId xmlns:p14="http://schemas.microsoft.com/office/powerpoint/2010/main" xmlns="" val="58413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6"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7"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6ABE9E23-DE68-49BC-BD1B-72B0F8C4D101}" type="slidenum">
              <a:rPr lang="en-GB"/>
              <a:pPr>
                <a:defRPr/>
              </a:pPr>
              <a:t>‹#›</a:t>
            </a:fld>
            <a:endParaRPr lang="en-GB"/>
          </a:p>
        </p:txBody>
      </p:sp>
    </p:spTree>
    <p:extLst>
      <p:ext uri="{BB962C8B-B14F-4D97-AF65-F5344CB8AC3E}">
        <p14:creationId xmlns:p14="http://schemas.microsoft.com/office/powerpoint/2010/main" xmlns="" val="399338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Times New Roman" pitchFamily="16" charset="0"/>
              </a:defRPr>
            </a:lvl1pPr>
          </a:lstStyle>
          <a:p>
            <a:pPr fontAlgn="base">
              <a:spcBef>
                <a:spcPct val="0"/>
              </a:spcBef>
              <a:spcAft>
                <a:spcPct val="0"/>
              </a:spcAft>
              <a:defRPr/>
            </a:pPr>
            <a:endParaRPr lang="en-GB"/>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Times New Roman" pitchFamily="16" charset="0"/>
              </a:defRPr>
            </a:lvl1pPr>
          </a:lstStyle>
          <a:p>
            <a:pPr fontAlgn="base">
              <a:spcBef>
                <a:spcPct val="0"/>
              </a:spcBef>
              <a:spcAft>
                <a:spcPct val="0"/>
              </a:spcAft>
              <a:defRPr/>
            </a:pPr>
            <a:endParaRPr lang="en-GB"/>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Times New Roman" pitchFamily="16" charset="0"/>
              </a:defRPr>
            </a:lvl1pPr>
          </a:lstStyle>
          <a:p>
            <a:pPr fontAlgn="base">
              <a:spcBef>
                <a:spcPct val="0"/>
              </a:spcBef>
              <a:spcAft>
                <a:spcPct val="0"/>
              </a:spcAft>
              <a:defRPr/>
            </a:pPr>
            <a:fld id="{E362CF8F-196D-4ECD-82E2-C3611B9E4E9D}" type="slidenum">
              <a:rPr lang="en-GB"/>
              <a:pPr fontAlgn="base">
                <a:spcBef>
                  <a:spcPct val="0"/>
                </a:spcBef>
                <a:spcAft>
                  <a:spcPct val="0"/>
                </a:spcAft>
                <a:defRPr/>
              </a:pPr>
              <a:t>‹#›</a:t>
            </a:fld>
            <a:endParaRPr lang="en-GB"/>
          </a:p>
        </p:txBody>
      </p:sp>
    </p:spTree>
    <p:extLst>
      <p:ext uri="{BB962C8B-B14F-4D97-AF65-F5344CB8AC3E}">
        <p14:creationId xmlns:p14="http://schemas.microsoft.com/office/powerpoint/2010/main" xmlns="" val="4179927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Times New Roman" pitchFamily="18" charset="0"/>
              </a:defRPr>
            </a:lvl1pPr>
          </a:lstStyle>
          <a:p>
            <a:pPr fontAlgn="base">
              <a:spcBef>
                <a:spcPct val="0"/>
              </a:spcBef>
              <a:spcAft>
                <a:spcPct val="0"/>
              </a:spcAft>
              <a:defRPr/>
            </a:pPr>
            <a:endParaRPr lang="en-GB"/>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Times New Roman" pitchFamily="18" charset="0"/>
              </a:defRPr>
            </a:lvl1pPr>
          </a:lstStyle>
          <a:p>
            <a:pPr fontAlgn="base">
              <a:spcBef>
                <a:spcPct val="0"/>
              </a:spcBef>
              <a:spcAft>
                <a:spcPct val="0"/>
              </a:spcAft>
              <a:defRPr/>
            </a:pPr>
            <a:endParaRPr lang="en-GB"/>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Times New Roman" pitchFamily="18" charset="0"/>
              </a:defRPr>
            </a:lvl1pPr>
          </a:lstStyle>
          <a:p>
            <a:pPr fontAlgn="base">
              <a:spcBef>
                <a:spcPct val="0"/>
              </a:spcBef>
              <a:spcAft>
                <a:spcPct val="0"/>
              </a:spcAft>
              <a:defRPr/>
            </a:pPr>
            <a:fld id="{967B0D7A-235E-4849-BD9E-83286297C98D}" type="slidenum">
              <a:rPr lang="en-GB"/>
              <a:pPr fontAlgn="base">
                <a:spcBef>
                  <a:spcPct val="0"/>
                </a:spcBef>
                <a:spcAft>
                  <a:spcPct val="0"/>
                </a:spcAft>
                <a:defRPr/>
              </a:pPr>
              <a:t>‹#›</a:t>
            </a:fld>
            <a:endParaRPr lang="en-GB"/>
          </a:p>
        </p:txBody>
      </p:sp>
    </p:spTree>
    <p:extLst>
      <p:ext uri="{BB962C8B-B14F-4D97-AF65-F5344CB8AC3E}">
        <p14:creationId xmlns:p14="http://schemas.microsoft.com/office/powerpoint/2010/main" xmlns="" val="11713955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Εικόνα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6775" y="274638"/>
            <a:ext cx="4051300" cy="839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9" name="Εικόνα 12"/>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4213" y="95250"/>
            <a:ext cx="3313112" cy="124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0" name="Ορθογώνιο 1"/>
          <p:cNvSpPr>
            <a:spLocks noChangeArrowheads="1"/>
          </p:cNvSpPr>
          <p:nvPr/>
        </p:nvSpPr>
        <p:spPr bwMode="auto">
          <a:xfrm>
            <a:off x="0" y="3424238"/>
            <a:ext cx="914400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l-GR" altLang="el-GR" b="1" dirty="0">
                <a:solidFill>
                  <a:srgbClr val="000000"/>
                </a:solidFill>
                <a:latin typeface="Arial" charset="0"/>
                <a:cs typeface="Arial" charset="0"/>
              </a:rPr>
              <a:t>Ενότητα </a:t>
            </a:r>
            <a:r>
              <a:rPr lang="en-US" altLang="el-GR" b="1" dirty="0" smtClean="0">
                <a:solidFill>
                  <a:srgbClr val="000000"/>
                </a:solidFill>
                <a:latin typeface="Arial" charset="0"/>
                <a:cs typeface="Arial" charset="0"/>
              </a:rPr>
              <a:t>13</a:t>
            </a:r>
            <a:r>
              <a:rPr lang="el-GR" altLang="el-GR" dirty="0" smtClean="0">
                <a:solidFill>
                  <a:srgbClr val="000000"/>
                </a:solidFill>
                <a:latin typeface="Arial" charset="0"/>
                <a:cs typeface="Arial" charset="0"/>
              </a:rPr>
              <a:t>: Επαναληπτικό Μάθημα</a:t>
            </a:r>
          </a:p>
          <a:p>
            <a:pPr algn="ctr" eaLnBrk="1" fontAlgn="base" hangingPunct="1">
              <a:spcBef>
                <a:spcPct val="0"/>
              </a:spcBef>
              <a:spcAft>
                <a:spcPct val="0"/>
              </a:spcAft>
              <a:buFontTx/>
              <a:buNone/>
            </a:pPr>
            <a:endParaRPr lang="el-GR" altLang="el-GR" sz="2800" dirty="0">
              <a:solidFill>
                <a:srgbClr val="000000"/>
              </a:solidFill>
              <a:latin typeface="Arial" charset="0"/>
              <a:cs typeface="Arial" charset="0"/>
            </a:endParaRPr>
          </a:p>
          <a:p>
            <a:pPr algn="ctr" eaLnBrk="1" fontAlgn="base" hangingPunct="1">
              <a:spcBef>
                <a:spcPct val="0"/>
              </a:spcBef>
              <a:spcAft>
                <a:spcPct val="0"/>
              </a:spcAft>
              <a:buFontTx/>
              <a:buNone/>
            </a:pPr>
            <a:r>
              <a:rPr lang="el-GR" altLang="el-GR" sz="2800" dirty="0">
                <a:solidFill>
                  <a:srgbClr val="000000"/>
                </a:solidFill>
                <a:latin typeface="Arial" charset="0"/>
                <a:cs typeface="Arial" charset="0"/>
              </a:rPr>
              <a:t>Νικολακόπουλος Κωνσταντίνος, Επίκουρος Καθηγητής</a:t>
            </a:r>
          </a:p>
          <a:p>
            <a:pPr algn="ctr" eaLnBrk="1" fontAlgn="base" hangingPunct="1">
              <a:spcBef>
                <a:spcPct val="0"/>
              </a:spcBef>
              <a:spcAft>
                <a:spcPct val="0"/>
              </a:spcAft>
              <a:buFontTx/>
              <a:buNone/>
            </a:pPr>
            <a:r>
              <a:rPr lang="el-GR" altLang="el-GR" sz="2800" dirty="0">
                <a:solidFill>
                  <a:srgbClr val="000000"/>
                </a:solidFill>
                <a:latin typeface="Arial" charset="0"/>
                <a:cs typeface="Arial" charset="0"/>
              </a:rPr>
              <a:t>Σχολή Θετικών Επιστημών</a:t>
            </a:r>
          </a:p>
          <a:p>
            <a:pPr algn="ctr" eaLnBrk="1" fontAlgn="base" hangingPunct="1">
              <a:spcBef>
                <a:spcPct val="0"/>
              </a:spcBef>
              <a:spcAft>
                <a:spcPct val="0"/>
              </a:spcAft>
              <a:buFontTx/>
              <a:buNone/>
            </a:pPr>
            <a:r>
              <a:rPr lang="el-GR" altLang="el-GR" sz="2800" dirty="0">
                <a:solidFill>
                  <a:srgbClr val="000000"/>
                </a:solidFill>
                <a:latin typeface="Arial" charset="0"/>
                <a:cs typeface="Arial" charset="0"/>
              </a:rPr>
              <a:t>Τμήμα Γεωλογίας</a:t>
            </a:r>
          </a:p>
        </p:txBody>
      </p:sp>
      <p:pic>
        <p:nvPicPr>
          <p:cNvPr id="14342"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11638" y="5880100"/>
            <a:ext cx="3917950"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3" name="Picture 2" descr="C:\Users\eorfanou\Downloads\by-nc-sa.eu.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16013" y="6003925"/>
            <a:ext cx="2311400"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Τίτλος 2"/>
          <p:cNvSpPr>
            <a:spLocks noGrp="1"/>
          </p:cNvSpPr>
          <p:nvPr>
            <p:ph type="title"/>
          </p:nvPr>
        </p:nvSpPr>
        <p:spPr>
          <a:xfrm>
            <a:off x="-107950" y="1341438"/>
            <a:ext cx="9251950" cy="2087562"/>
          </a:xfrm>
        </p:spPr>
        <p:txBody>
          <a:bodyPr/>
          <a:lstStyle/>
          <a:p>
            <a:pPr eaLnBrk="1" hangingPunct="1"/>
            <a:r>
              <a:rPr lang="el-GR" altLang="el-GR" sz="3600" b="1" dirty="0" smtClean="0">
                <a:solidFill>
                  <a:schemeClr val="tx2"/>
                </a:solidFill>
                <a:latin typeface="Arial" charset="0"/>
                <a:cs typeface="Arial" charset="0"/>
              </a:rPr>
              <a:t>ΧΡΗΣΗ ΓΕΩΓΡΑΦΙΚΩΝ ΣΥΣΤΗΜΑΤΩΝ</a:t>
            </a:r>
            <a:r>
              <a:rPr lang="en-US" altLang="el-GR" sz="3600" b="1" dirty="0" smtClean="0">
                <a:solidFill>
                  <a:schemeClr val="tx2"/>
                </a:solidFill>
                <a:latin typeface="Arial" charset="0"/>
                <a:cs typeface="Arial" charset="0"/>
              </a:rPr>
              <a:t> </a:t>
            </a:r>
            <a:r>
              <a:rPr lang="el-GR" altLang="el-GR" sz="3600" b="1" dirty="0" smtClean="0">
                <a:solidFill>
                  <a:schemeClr val="tx2"/>
                </a:solidFill>
                <a:latin typeface="Arial" charset="0"/>
                <a:cs typeface="Arial" charset="0"/>
              </a:rPr>
              <a:t>ΠΛΗΡΟΦΟΡΙΩΝ</a:t>
            </a:r>
            <a:r>
              <a:rPr lang="en-US" altLang="el-GR" sz="3600" b="1" dirty="0" smtClean="0">
                <a:solidFill>
                  <a:schemeClr val="tx2"/>
                </a:solidFill>
                <a:latin typeface="Arial" charset="0"/>
                <a:cs typeface="Arial" charset="0"/>
              </a:rPr>
              <a:t> </a:t>
            </a:r>
            <a:r>
              <a:rPr lang="el-GR" altLang="el-GR" sz="3600" b="1" dirty="0" smtClean="0">
                <a:solidFill>
                  <a:schemeClr val="tx2"/>
                </a:solidFill>
                <a:latin typeface="Arial" charset="0"/>
                <a:cs typeface="Arial" charset="0"/>
              </a:rPr>
              <a:t>ΚΑΙ</a:t>
            </a:r>
            <a:r>
              <a:rPr lang="en-US" altLang="el-GR" sz="3600" b="1" dirty="0" smtClean="0">
                <a:solidFill>
                  <a:schemeClr val="tx2"/>
                </a:solidFill>
                <a:latin typeface="Arial" charset="0"/>
                <a:cs typeface="Arial" charset="0"/>
              </a:rPr>
              <a:t> </a:t>
            </a:r>
            <a:r>
              <a:rPr lang="el-GR" altLang="el-GR" sz="3600" b="1" dirty="0" smtClean="0">
                <a:solidFill>
                  <a:schemeClr val="tx2"/>
                </a:solidFill>
                <a:latin typeface="Arial" charset="0"/>
                <a:cs typeface="Arial" charset="0"/>
              </a:rPr>
              <a:t>ΤΗΛΕΠΙΣΚΟΠΗΣΗΣ </a:t>
            </a:r>
            <a:br>
              <a:rPr lang="el-GR" altLang="el-GR" sz="3600" b="1" dirty="0" smtClean="0">
                <a:solidFill>
                  <a:schemeClr val="tx2"/>
                </a:solidFill>
                <a:latin typeface="Arial" charset="0"/>
                <a:cs typeface="Arial" charset="0"/>
              </a:rPr>
            </a:br>
            <a:r>
              <a:rPr lang="el-GR" altLang="el-GR" sz="3600" b="1" dirty="0" smtClean="0">
                <a:solidFill>
                  <a:schemeClr val="tx2"/>
                </a:solidFill>
                <a:latin typeface="Arial" charset="0"/>
                <a:cs typeface="Arial" charset="0"/>
              </a:rPr>
              <a:t>ΣΤΗΝ ΕΦΑΡΜΟΣΜΕΝΗ ΓΕΩΛΟΓΙΑ</a:t>
            </a:r>
            <a:r>
              <a:rPr lang="el-GR" altLang="el-GR" sz="3600" b="1" dirty="0" smtClean="0">
                <a:solidFill>
                  <a:srgbClr val="FFFF00"/>
                </a:solidFill>
                <a:latin typeface="Arial" charset="0"/>
                <a:cs typeface="Arial" charset="0"/>
              </a:rPr>
              <a:t>  </a:t>
            </a:r>
            <a:endParaRPr lang="el-GR" altLang="el-GR" sz="3600" dirty="0" smtClean="0">
              <a:latin typeface="Arial" charset="0"/>
              <a:cs typeface="Arial" charset="0"/>
            </a:endParaRPr>
          </a:p>
        </p:txBody>
      </p:sp>
    </p:spTree>
    <p:extLst>
      <p:ext uri="{BB962C8B-B14F-4D97-AF65-F5344CB8AC3E}">
        <p14:creationId xmlns:p14="http://schemas.microsoft.com/office/powerpoint/2010/main" xmlns="" val="77160421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1844824"/>
            <a:ext cx="8856984" cy="4925144"/>
          </a:xfrm>
        </p:spPr>
        <p:txBody>
          <a:bodyPr/>
          <a:lstStyle/>
          <a:p>
            <a:pPr marL="514350" indent="-514350">
              <a:spcBef>
                <a:spcPts val="600"/>
              </a:spcBef>
              <a:buFont typeface="+mj-lt"/>
              <a:buAutoNum type="arabicPeriod"/>
            </a:pPr>
            <a:r>
              <a:rPr lang="el-GR" sz="2800" dirty="0">
                <a:latin typeface="Arial" panose="020B0604020202020204" pitchFamily="34" charset="0"/>
                <a:cs typeface="Arial" panose="020B0604020202020204" pitchFamily="34" charset="0"/>
              </a:rPr>
              <a:t>Ποιες είναι οι αρχές ερμηνείας εικόνων φασματικών </a:t>
            </a:r>
            <a:r>
              <a:rPr lang="el-GR" sz="2800" dirty="0" smtClean="0">
                <a:latin typeface="Arial" panose="020B0604020202020204" pitchFamily="34" charset="0"/>
                <a:cs typeface="Arial" panose="020B0604020202020204" pitchFamily="34" charset="0"/>
              </a:rPr>
              <a:t>ζωνών</a:t>
            </a:r>
            <a:r>
              <a:rPr lang="en-US" sz="2800" dirty="0" smtClean="0">
                <a:latin typeface="Arial" panose="020B0604020202020204" pitchFamily="34" charset="0"/>
                <a:cs typeface="Arial" panose="020B0604020202020204" pitchFamily="34" charset="0"/>
              </a:rPr>
              <a:t>;</a:t>
            </a:r>
            <a:r>
              <a:rPr lang="el-GR" sz="2800" dirty="0" smtClean="0">
                <a:latin typeface="Arial" panose="020B0604020202020204" pitchFamily="34" charset="0"/>
                <a:cs typeface="Arial" panose="020B0604020202020204" pitchFamily="34" charset="0"/>
              </a:rPr>
              <a:t> </a:t>
            </a:r>
            <a:r>
              <a:rPr lang="el-GR" sz="2800" dirty="0">
                <a:latin typeface="Arial" panose="020B0604020202020204" pitchFamily="34" charset="0"/>
                <a:cs typeface="Arial" panose="020B0604020202020204" pitchFamily="34" charset="0"/>
              </a:rPr>
              <a:t>Αναλύστε.</a:t>
            </a:r>
          </a:p>
          <a:p>
            <a:pPr marL="514350" indent="-514350">
              <a:spcBef>
                <a:spcPts val="600"/>
              </a:spcBef>
              <a:buFont typeface="+mj-lt"/>
              <a:buAutoNum type="arabicPeriod"/>
            </a:pPr>
            <a:r>
              <a:rPr lang="el-GR" sz="2800" dirty="0">
                <a:latin typeface="Arial" panose="020B0604020202020204" pitchFamily="34" charset="0"/>
                <a:cs typeface="Arial" panose="020B0604020202020204" pitchFamily="34" charset="0"/>
              </a:rPr>
              <a:t>Ποια είναι τα βασικά χαρακτηριστικά των έγχρωμων και </a:t>
            </a:r>
            <a:r>
              <a:rPr lang="el-GR" sz="2800" dirty="0" err="1">
                <a:latin typeface="Arial" panose="020B0604020202020204" pitchFamily="34" charset="0"/>
                <a:cs typeface="Arial" panose="020B0604020202020204" pitchFamily="34" charset="0"/>
              </a:rPr>
              <a:t>ψευδέγχρωμων</a:t>
            </a:r>
            <a:r>
              <a:rPr lang="el-GR" sz="2800" dirty="0">
                <a:latin typeface="Arial" panose="020B0604020202020204" pitchFamily="34" charset="0"/>
                <a:cs typeface="Arial" panose="020B0604020202020204" pitchFamily="34" charset="0"/>
              </a:rPr>
              <a:t> εικόνων </a:t>
            </a:r>
            <a:r>
              <a:rPr lang="el-GR" sz="2800" dirty="0" smtClean="0">
                <a:latin typeface="Arial" panose="020B0604020202020204" pitchFamily="34" charset="0"/>
                <a:cs typeface="Arial" panose="020B0604020202020204" pitchFamily="34" charset="0"/>
              </a:rPr>
              <a:t>RGB</a:t>
            </a:r>
            <a:r>
              <a:rPr lang="en-US" sz="2800" dirty="0" smtClean="0">
                <a:latin typeface="Arial" panose="020B0604020202020204" pitchFamily="34" charset="0"/>
                <a:cs typeface="Arial" panose="020B0604020202020204" pitchFamily="34" charset="0"/>
              </a:rPr>
              <a:t>;</a:t>
            </a:r>
            <a:endParaRPr lang="el-GR" sz="2800" dirty="0">
              <a:latin typeface="Arial" panose="020B0604020202020204" pitchFamily="34" charset="0"/>
              <a:cs typeface="Arial" panose="020B0604020202020204" pitchFamily="34" charset="0"/>
            </a:endParaRPr>
          </a:p>
          <a:p>
            <a:pPr marL="514350" indent="-514350">
              <a:spcBef>
                <a:spcPts val="600"/>
              </a:spcBef>
              <a:buFont typeface="+mj-lt"/>
              <a:buAutoNum type="arabicPeriod"/>
            </a:pPr>
            <a:r>
              <a:rPr lang="el-GR" sz="2800" dirty="0">
                <a:latin typeface="Arial" panose="020B0604020202020204" pitchFamily="34" charset="0"/>
                <a:cs typeface="Arial" panose="020B0604020202020204" pitchFamily="34" charset="0"/>
              </a:rPr>
              <a:t>Ποια είναι τα βασικά χαρακτηριστικά των </a:t>
            </a:r>
            <a:r>
              <a:rPr lang="el-GR" sz="2800" dirty="0" err="1">
                <a:latin typeface="Arial" panose="020B0604020202020204" pitchFamily="34" charset="0"/>
                <a:cs typeface="Arial" panose="020B0604020202020204" pitchFamily="34" charset="0"/>
              </a:rPr>
              <a:t>ψευδέγχρωμων</a:t>
            </a:r>
            <a:r>
              <a:rPr lang="el-GR" sz="2800" dirty="0">
                <a:latin typeface="Arial" panose="020B0604020202020204" pitchFamily="34" charset="0"/>
                <a:cs typeface="Arial" panose="020B0604020202020204" pitchFamily="34" charset="0"/>
              </a:rPr>
              <a:t> Εικόνων </a:t>
            </a:r>
            <a:r>
              <a:rPr lang="el-GR" sz="2800" dirty="0" smtClean="0">
                <a:latin typeface="Arial" panose="020B0604020202020204" pitchFamily="34" charset="0"/>
                <a:cs typeface="Arial" panose="020B0604020202020204" pitchFamily="34" charset="0"/>
              </a:rPr>
              <a:t>FCC</a:t>
            </a:r>
            <a:r>
              <a:rPr lang="en-US" sz="2800" dirty="0" smtClean="0">
                <a:latin typeface="Arial" panose="020B0604020202020204" pitchFamily="34" charset="0"/>
                <a:cs typeface="Arial" panose="020B0604020202020204" pitchFamily="34" charset="0"/>
              </a:rPr>
              <a:t>;</a:t>
            </a:r>
            <a:endParaRPr lang="el-GR" sz="2800" dirty="0">
              <a:latin typeface="Arial" panose="020B0604020202020204" pitchFamily="34" charset="0"/>
              <a:cs typeface="Arial" panose="020B0604020202020204" pitchFamily="34" charset="0"/>
            </a:endParaRPr>
          </a:p>
          <a:p>
            <a:pPr marL="514350" indent="-514350">
              <a:spcBef>
                <a:spcPts val="600"/>
              </a:spcBef>
              <a:buFont typeface="+mj-lt"/>
              <a:buAutoNum type="arabicPeriod"/>
            </a:pPr>
            <a:r>
              <a:rPr lang="el-GR" sz="2800" dirty="0">
                <a:latin typeface="Arial" panose="020B0604020202020204" pitchFamily="34" charset="0"/>
                <a:cs typeface="Arial" panose="020B0604020202020204" pitchFamily="34" charset="0"/>
              </a:rPr>
              <a:t>Ποιά στάδια περιλαμβάνει η Ατμοσφαιρική Διόρθωση </a:t>
            </a:r>
            <a:r>
              <a:rPr lang="el-GR" sz="2800" dirty="0" smtClean="0">
                <a:latin typeface="Arial" panose="020B0604020202020204" pitchFamily="34" charset="0"/>
                <a:cs typeface="Arial" panose="020B0604020202020204" pitchFamily="34" charset="0"/>
              </a:rPr>
              <a:t>Εικόνων</a:t>
            </a:r>
            <a:r>
              <a:rPr lang="en-US" sz="2800" dirty="0" smtClean="0">
                <a:latin typeface="Arial" panose="020B0604020202020204" pitchFamily="34" charset="0"/>
                <a:cs typeface="Arial" panose="020B0604020202020204" pitchFamily="34" charset="0"/>
              </a:rPr>
              <a:t>;</a:t>
            </a:r>
            <a:endParaRPr lang="el-GR" sz="2800" dirty="0">
              <a:latin typeface="Arial" panose="020B0604020202020204" pitchFamily="34" charset="0"/>
              <a:cs typeface="Arial" panose="020B0604020202020204" pitchFamily="34" charset="0"/>
            </a:endParaRPr>
          </a:p>
          <a:p>
            <a:pPr marL="514350" indent="-514350">
              <a:spcBef>
                <a:spcPts val="600"/>
              </a:spcBef>
              <a:buFont typeface="+mj-lt"/>
              <a:buAutoNum type="arabicPeriod"/>
            </a:pPr>
            <a:r>
              <a:rPr lang="el-GR" sz="2800" dirty="0">
                <a:latin typeface="Arial" panose="020B0604020202020204" pitchFamily="34" charset="0"/>
                <a:cs typeface="Arial" panose="020B0604020202020204" pitchFamily="34" charset="0"/>
              </a:rPr>
              <a:t>Ποιές οι διαφορές με τη σχετική ατμοσφαιρική </a:t>
            </a:r>
            <a:r>
              <a:rPr lang="el-GR" sz="2800" dirty="0" smtClean="0">
                <a:latin typeface="Arial" panose="020B0604020202020204" pitchFamily="34" charset="0"/>
                <a:cs typeface="Arial" panose="020B0604020202020204" pitchFamily="34" charset="0"/>
              </a:rPr>
              <a:t>διόρθωση</a:t>
            </a:r>
            <a:r>
              <a:rPr lang="en-US" sz="2800" dirty="0">
                <a:latin typeface="Arial" panose="020B0604020202020204" pitchFamily="34" charset="0"/>
                <a:cs typeface="Arial" panose="020B0604020202020204" pitchFamily="34" charset="0"/>
              </a:rPr>
              <a:t>;</a:t>
            </a:r>
            <a:endParaRPr lang="el-GR" sz="2800" dirty="0">
              <a:latin typeface="Arial" panose="020B0604020202020204" pitchFamily="34" charset="0"/>
              <a:cs typeface="Arial" panose="020B0604020202020204" pitchFamily="34" charset="0"/>
            </a:endParaRPr>
          </a:p>
        </p:txBody>
      </p:sp>
      <p:sp>
        <p:nvSpPr>
          <p:cNvPr id="4" name="Τίτλος 1"/>
          <p:cNvSpPr>
            <a:spLocks noGrp="1"/>
          </p:cNvSpPr>
          <p:nvPr>
            <p:ph type="title"/>
          </p:nvPr>
        </p:nvSpPr>
        <p:spPr>
          <a:xfrm>
            <a:off x="457200" y="274638"/>
            <a:ext cx="8229600" cy="922114"/>
          </a:xfrm>
        </p:spPr>
        <p:txBody>
          <a:bodyPr/>
          <a:lstStyle/>
          <a:p>
            <a:r>
              <a:rPr lang="el-GR" b="1" dirty="0" smtClean="0">
                <a:latin typeface="Arial" panose="020B0604020202020204" pitchFamily="34" charset="0"/>
                <a:cs typeface="Arial" panose="020B0604020202020204" pitchFamily="34" charset="0"/>
              </a:rPr>
              <a:t>Ενότητα 7</a:t>
            </a:r>
            <a:endParaRPr lang="el-G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70437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4" y="2248272"/>
            <a:ext cx="8856984" cy="4277072"/>
          </a:xfrm>
        </p:spPr>
        <p:txBody>
          <a:bodyPr/>
          <a:lstStyle/>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Ποιοι παράγοντες συντελούν στη γεωμετρική παραμόρφωση μιας </a:t>
            </a:r>
            <a:r>
              <a:rPr lang="el-GR" sz="2800" dirty="0" smtClean="0">
                <a:latin typeface="Arial" panose="020B0604020202020204" pitchFamily="34" charset="0"/>
                <a:cs typeface="Arial" panose="020B0604020202020204" pitchFamily="34" charset="0"/>
              </a:rPr>
              <a:t>εικόνας</a:t>
            </a:r>
            <a:r>
              <a:rPr lang="en-US" sz="2800" dirty="0" smtClean="0">
                <a:latin typeface="Arial" panose="020B0604020202020204" pitchFamily="34" charset="0"/>
                <a:cs typeface="Arial" panose="020B0604020202020204" pitchFamily="34" charset="0"/>
              </a:rPr>
              <a:t>; </a:t>
            </a:r>
            <a:r>
              <a:rPr lang="el-GR" sz="2800" dirty="0" smtClean="0">
                <a:latin typeface="Arial" panose="020B0604020202020204" pitchFamily="34" charset="0"/>
                <a:cs typeface="Arial" panose="020B0604020202020204" pitchFamily="34" charset="0"/>
              </a:rPr>
              <a:t>Πώς διαχωρίζονται</a:t>
            </a:r>
            <a:r>
              <a:rPr lang="en-US" sz="2800" dirty="0" smtClean="0">
                <a:latin typeface="Arial" panose="020B0604020202020204" pitchFamily="34" charset="0"/>
                <a:cs typeface="Arial" panose="020B0604020202020204" pitchFamily="34" charset="0"/>
              </a:rPr>
              <a:t>;</a:t>
            </a:r>
          </a:p>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Τι </a:t>
            </a:r>
            <a:r>
              <a:rPr lang="el-GR" sz="2800" dirty="0" smtClean="0">
                <a:latin typeface="Arial" panose="020B0604020202020204" pitchFamily="34" charset="0"/>
                <a:cs typeface="Arial" panose="020B0604020202020204" pitchFamily="34" charset="0"/>
              </a:rPr>
              <a:t>περιλαμβάνουν οι γεωμετρικές παραμορφώσεις χαρτών</a:t>
            </a:r>
            <a:r>
              <a:rPr lang="en-US" sz="2800" dirty="0" smtClean="0">
                <a:latin typeface="Arial" panose="020B0604020202020204" pitchFamily="34" charset="0"/>
                <a:cs typeface="Arial" panose="020B0604020202020204" pitchFamily="34" charset="0"/>
              </a:rPr>
              <a:t>;</a:t>
            </a:r>
            <a:endParaRPr lang="el-GR" sz="2800" dirty="0" smtClean="0">
              <a:latin typeface="Arial" panose="020B0604020202020204" pitchFamily="34" charset="0"/>
              <a:cs typeface="Arial" panose="020B0604020202020204" pitchFamily="34" charset="0"/>
            </a:endParaRPr>
          </a:p>
          <a:p>
            <a:pPr marL="514350" indent="-514350">
              <a:spcBef>
                <a:spcPts val="1000"/>
              </a:spcBef>
              <a:buFont typeface="+mj-lt"/>
              <a:buAutoNum type="arabicPeriod"/>
            </a:pPr>
            <a:r>
              <a:rPr lang="el-GR" sz="2800" dirty="0" smtClean="0">
                <a:latin typeface="Arial" panose="020B0604020202020204" pitchFamily="34" charset="0"/>
                <a:cs typeface="Arial" panose="020B0604020202020204" pitchFamily="34" charset="0"/>
              </a:rPr>
              <a:t>Τι </a:t>
            </a:r>
            <a:r>
              <a:rPr lang="el-GR" sz="2800" dirty="0">
                <a:latin typeface="Arial" panose="020B0604020202020204" pitchFamily="34" charset="0"/>
                <a:cs typeface="Arial" panose="020B0604020202020204" pitchFamily="34" charset="0"/>
              </a:rPr>
              <a:t>μας βοηθούν να υπολογίσουμε οι συντελεστές a και b στον </a:t>
            </a:r>
            <a:r>
              <a:rPr lang="el-GR" sz="2800" dirty="0" err="1">
                <a:latin typeface="Arial" panose="020B0604020202020204" pitchFamily="34" charset="0"/>
                <a:cs typeface="Arial" panose="020B0604020202020204" pitchFamily="34" charset="0"/>
              </a:rPr>
              <a:t>αφινικό</a:t>
            </a:r>
            <a:r>
              <a:rPr lang="el-GR" sz="2800" dirty="0">
                <a:latin typeface="Arial" panose="020B0604020202020204" pitchFamily="34" charset="0"/>
                <a:cs typeface="Arial" panose="020B0604020202020204" pitchFamily="34" charset="0"/>
              </a:rPr>
              <a:t> </a:t>
            </a:r>
            <a:r>
              <a:rPr lang="el-GR" sz="2800" dirty="0" smtClean="0">
                <a:latin typeface="Arial" panose="020B0604020202020204" pitchFamily="34" charset="0"/>
                <a:cs typeface="Arial" panose="020B0604020202020204" pitchFamily="34" charset="0"/>
              </a:rPr>
              <a:t>μετασχηματισμό</a:t>
            </a:r>
            <a:r>
              <a:rPr lang="en-US" sz="2800" dirty="0" smtClean="0">
                <a:latin typeface="Arial" panose="020B0604020202020204" pitchFamily="34" charset="0"/>
                <a:cs typeface="Arial" panose="020B0604020202020204" pitchFamily="34" charset="0"/>
              </a:rPr>
              <a:t>;</a:t>
            </a:r>
            <a:endParaRPr lang="el-GR" sz="2800" dirty="0">
              <a:latin typeface="Arial" panose="020B0604020202020204" pitchFamily="34" charset="0"/>
              <a:cs typeface="Arial" panose="020B0604020202020204" pitchFamily="34" charset="0"/>
            </a:endParaRPr>
          </a:p>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Ποιες οι μέθοδοι αναδόμησης μιας </a:t>
            </a:r>
            <a:r>
              <a:rPr lang="el-GR" sz="2800" dirty="0" smtClean="0">
                <a:latin typeface="Arial" panose="020B0604020202020204" pitchFamily="34" charset="0"/>
                <a:cs typeface="Arial" panose="020B0604020202020204" pitchFamily="34" charset="0"/>
              </a:rPr>
              <a:t>εικόνας</a:t>
            </a:r>
            <a:r>
              <a:rPr lang="en-US" sz="2800" dirty="0" smtClean="0">
                <a:latin typeface="Arial" panose="020B0604020202020204" pitchFamily="34" charset="0"/>
                <a:cs typeface="Arial" panose="020B0604020202020204" pitchFamily="34" charset="0"/>
              </a:rPr>
              <a:t>;</a:t>
            </a:r>
          </a:p>
          <a:p>
            <a:pPr marL="514350" indent="-514350">
              <a:spcBef>
                <a:spcPts val="1000"/>
              </a:spcBef>
              <a:buFont typeface="+mj-lt"/>
              <a:buAutoNum type="arabicPeriod"/>
            </a:pPr>
            <a:endParaRPr lang="el-GR" sz="2800" dirty="0">
              <a:latin typeface="Arial" panose="020B0604020202020204" pitchFamily="34" charset="0"/>
              <a:cs typeface="Arial" panose="020B0604020202020204" pitchFamily="34" charset="0"/>
            </a:endParaRPr>
          </a:p>
        </p:txBody>
      </p:sp>
      <p:sp>
        <p:nvSpPr>
          <p:cNvPr id="4" name="Τίτλος 1"/>
          <p:cNvSpPr>
            <a:spLocks noGrp="1"/>
          </p:cNvSpPr>
          <p:nvPr>
            <p:ph type="title"/>
          </p:nvPr>
        </p:nvSpPr>
        <p:spPr>
          <a:xfrm>
            <a:off x="457200" y="274638"/>
            <a:ext cx="8229600" cy="922114"/>
          </a:xfrm>
        </p:spPr>
        <p:txBody>
          <a:bodyPr/>
          <a:lstStyle/>
          <a:p>
            <a:r>
              <a:rPr lang="el-GR" b="1" dirty="0" smtClean="0">
                <a:latin typeface="Arial" panose="020B0604020202020204" pitchFamily="34" charset="0"/>
                <a:cs typeface="Arial" panose="020B0604020202020204" pitchFamily="34" charset="0"/>
              </a:rPr>
              <a:t>Ενότητα 8</a:t>
            </a:r>
            <a:endParaRPr lang="el-G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88833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4" y="1744216"/>
            <a:ext cx="8928992" cy="5141168"/>
          </a:xfrm>
        </p:spPr>
        <p:txBody>
          <a:bodyPr/>
          <a:lstStyle/>
          <a:p>
            <a:pPr marL="514350" indent="-514350">
              <a:spcBef>
                <a:spcPts val="600"/>
              </a:spcBef>
              <a:buFont typeface="+mj-lt"/>
              <a:buAutoNum type="arabicPeriod"/>
            </a:pPr>
            <a:r>
              <a:rPr lang="el-GR" sz="2800" dirty="0">
                <a:latin typeface="Arial" panose="020B0604020202020204" pitchFamily="34" charset="0"/>
                <a:cs typeface="Arial" panose="020B0604020202020204" pitchFamily="34" charset="0"/>
              </a:rPr>
              <a:t>Τι ονομάζεται Γεωειδές και πια τα βασικά χαρακτηριστικά </a:t>
            </a:r>
            <a:r>
              <a:rPr lang="el-GR" sz="2800" dirty="0" smtClean="0">
                <a:latin typeface="Arial" panose="020B0604020202020204" pitchFamily="34" charset="0"/>
                <a:cs typeface="Arial" panose="020B0604020202020204" pitchFamily="34" charset="0"/>
              </a:rPr>
              <a:t>του</a:t>
            </a:r>
            <a:r>
              <a:rPr lang="en-US" sz="2800" dirty="0" smtClean="0">
                <a:latin typeface="Arial" panose="020B0604020202020204" pitchFamily="34" charset="0"/>
                <a:cs typeface="Arial" panose="020B0604020202020204" pitchFamily="34" charset="0"/>
              </a:rPr>
              <a:t>;</a:t>
            </a:r>
            <a:endParaRPr lang="el-GR" sz="2800" dirty="0">
              <a:latin typeface="Arial" panose="020B0604020202020204" pitchFamily="34" charset="0"/>
              <a:cs typeface="Arial" panose="020B0604020202020204" pitchFamily="34" charset="0"/>
            </a:endParaRPr>
          </a:p>
          <a:p>
            <a:pPr marL="514350" indent="-514350">
              <a:spcBef>
                <a:spcPts val="600"/>
              </a:spcBef>
              <a:buFont typeface="+mj-lt"/>
              <a:buAutoNum type="arabicPeriod"/>
            </a:pPr>
            <a:r>
              <a:rPr lang="el-GR" sz="2800" dirty="0">
                <a:latin typeface="Arial" panose="020B0604020202020204" pitchFamily="34" charset="0"/>
                <a:cs typeface="Arial" panose="020B0604020202020204" pitchFamily="34" charset="0"/>
              </a:rPr>
              <a:t>Αναλύστε τις βασικές αρχές των γεωγραφικών συστημάτων συντεταγμένων</a:t>
            </a:r>
            <a:r>
              <a:rPr lang="el-GR" sz="2800" dirty="0" smtClean="0">
                <a:latin typeface="Arial" panose="020B0604020202020204" pitchFamily="34" charset="0"/>
                <a:cs typeface="Arial" panose="020B0604020202020204" pitchFamily="34" charset="0"/>
              </a:rPr>
              <a:t>.</a:t>
            </a:r>
          </a:p>
          <a:p>
            <a:pPr marL="514350" indent="-514350">
              <a:spcBef>
                <a:spcPts val="600"/>
              </a:spcBef>
              <a:buFont typeface="+mj-lt"/>
              <a:buAutoNum type="arabicPeriod"/>
            </a:pPr>
            <a:r>
              <a:rPr lang="el-GR" sz="2800" dirty="0" smtClean="0">
                <a:latin typeface="Arial" panose="020B0604020202020204" pitchFamily="34" charset="0"/>
                <a:cs typeface="Arial" panose="020B0604020202020204" pitchFamily="34" charset="0"/>
              </a:rPr>
              <a:t>Αναλύστε το γεωγραφικό μήκος και πλάτος με τα κύρια χαρακτηριστικά τους.</a:t>
            </a:r>
            <a:endParaRPr lang="el-GR" sz="2800" dirty="0">
              <a:latin typeface="Arial" panose="020B0604020202020204" pitchFamily="34" charset="0"/>
              <a:cs typeface="Arial" panose="020B0604020202020204" pitchFamily="34" charset="0"/>
            </a:endParaRPr>
          </a:p>
          <a:p>
            <a:pPr marL="514350" indent="-514350">
              <a:spcBef>
                <a:spcPts val="600"/>
              </a:spcBef>
              <a:buFont typeface="+mj-lt"/>
              <a:buAutoNum type="arabicPeriod"/>
            </a:pPr>
            <a:r>
              <a:rPr lang="el-GR" sz="2800" dirty="0">
                <a:latin typeface="Arial" panose="020B0604020202020204" pitchFamily="34" charset="0"/>
                <a:cs typeface="Arial" panose="020B0604020202020204" pitchFamily="34" charset="0"/>
              </a:rPr>
              <a:t>Πώς υπολογίζουμε απόσταση σε γεωγραφικές </a:t>
            </a:r>
            <a:r>
              <a:rPr lang="el-GR" sz="2800" dirty="0" smtClean="0">
                <a:latin typeface="Arial" panose="020B0604020202020204" pitchFamily="34" charset="0"/>
                <a:cs typeface="Arial" panose="020B0604020202020204" pitchFamily="34" charset="0"/>
              </a:rPr>
              <a:t>συντεταγμένες</a:t>
            </a:r>
            <a:r>
              <a:rPr lang="en-US" sz="2800" dirty="0" smtClean="0">
                <a:latin typeface="Arial" panose="020B0604020202020204" pitchFamily="34" charset="0"/>
                <a:cs typeface="Arial" panose="020B0604020202020204" pitchFamily="34" charset="0"/>
              </a:rPr>
              <a:t>;</a:t>
            </a:r>
            <a:endParaRPr lang="el-GR" sz="2800" dirty="0">
              <a:latin typeface="Arial" panose="020B0604020202020204" pitchFamily="34" charset="0"/>
              <a:cs typeface="Arial" panose="020B0604020202020204" pitchFamily="34" charset="0"/>
            </a:endParaRPr>
          </a:p>
          <a:p>
            <a:pPr marL="514350" indent="-514350">
              <a:spcBef>
                <a:spcPts val="600"/>
              </a:spcBef>
              <a:buFont typeface="+mj-lt"/>
              <a:buAutoNum type="arabicPeriod"/>
            </a:pPr>
            <a:r>
              <a:rPr lang="el-GR" sz="2800" dirty="0">
                <a:latin typeface="Arial" panose="020B0604020202020204" pitchFamily="34" charset="0"/>
                <a:cs typeface="Arial" panose="020B0604020202020204" pitchFamily="34" charset="0"/>
              </a:rPr>
              <a:t>Περιγράψτε τη θεωρία Σφαιροειδών και Σφαιρών.</a:t>
            </a:r>
          </a:p>
          <a:p>
            <a:pPr marL="514350" indent="-514350">
              <a:spcBef>
                <a:spcPts val="600"/>
              </a:spcBef>
              <a:buFont typeface="+mj-lt"/>
              <a:buAutoNum type="arabicPeriod"/>
            </a:pPr>
            <a:r>
              <a:rPr lang="el-GR" sz="2800" dirty="0">
                <a:latin typeface="Arial" panose="020B0604020202020204" pitchFamily="34" charset="0"/>
                <a:cs typeface="Arial" panose="020B0604020202020204" pitchFamily="34" charset="0"/>
              </a:rPr>
              <a:t>Ποιες πληροφορίες παρέχει ένα </a:t>
            </a:r>
            <a:r>
              <a:rPr lang="el-GR" sz="2800" dirty="0" err="1" smtClean="0">
                <a:latin typeface="Arial" panose="020B0604020202020204" pitchFamily="34" charset="0"/>
                <a:cs typeface="Arial" panose="020B0604020202020204" pitchFamily="34" charset="0"/>
              </a:rPr>
              <a:t>Datum</a:t>
            </a:r>
            <a:r>
              <a:rPr lang="en-US" sz="2800" dirty="0" smtClean="0">
                <a:latin typeface="Arial" panose="020B0604020202020204" pitchFamily="34" charset="0"/>
                <a:cs typeface="Arial" panose="020B0604020202020204" pitchFamily="34" charset="0"/>
              </a:rPr>
              <a:t>;</a:t>
            </a:r>
            <a:endParaRPr lang="el-GR" sz="2800" dirty="0">
              <a:latin typeface="Arial" panose="020B0604020202020204" pitchFamily="34" charset="0"/>
              <a:cs typeface="Arial" panose="020B0604020202020204" pitchFamily="34" charset="0"/>
            </a:endParaRPr>
          </a:p>
          <a:p>
            <a:endParaRPr lang="el-GR" dirty="0"/>
          </a:p>
        </p:txBody>
      </p:sp>
      <p:sp>
        <p:nvSpPr>
          <p:cNvPr id="4" name="Τίτλος 1"/>
          <p:cNvSpPr>
            <a:spLocks noGrp="1"/>
          </p:cNvSpPr>
          <p:nvPr>
            <p:ph type="title"/>
          </p:nvPr>
        </p:nvSpPr>
        <p:spPr>
          <a:xfrm>
            <a:off x="457200" y="274638"/>
            <a:ext cx="8229600" cy="922114"/>
          </a:xfrm>
        </p:spPr>
        <p:txBody>
          <a:bodyPr/>
          <a:lstStyle/>
          <a:p>
            <a:r>
              <a:rPr lang="el-GR" b="1" dirty="0" smtClean="0">
                <a:latin typeface="Arial" panose="020B0604020202020204" pitchFamily="34" charset="0"/>
                <a:cs typeface="Arial" panose="020B0604020202020204" pitchFamily="34" charset="0"/>
              </a:rPr>
              <a:t>Ενότητα 9</a:t>
            </a:r>
            <a:endParaRPr lang="el-G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71972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1916832"/>
            <a:ext cx="8784976" cy="4786611"/>
          </a:xfrm>
        </p:spPr>
        <p:txBody>
          <a:bodyPr/>
          <a:lstStyle/>
          <a:p>
            <a:pPr marL="514350" indent="-514350">
              <a:spcBef>
                <a:spcPts val="500"/>
              </a:spcBef>
              <a:buFont typeface="+mj-lt"/>
              <a:buAutoNum type="arabicPeriod"/>
            </a:pPr>
            <a:r>
              <a:rPr lang="el-GR" sz="2800" dirty="0">
                <a:latin typeface="Arial" panose="020B0604020202020204" pitchFamily="34" charset="0"/>
                <a:cs typeface="Arial" panose="020B0604020202020204" pitchFamily="34" charset="0"/>
              </a:rPr>
              <a:t>Τι ορίζουμε Χαρτογραφική </a:t>
            </a:r>
            <a:r>
              <a:rPr lang="el-GR" sz="2800" dirty="0" smtClean="0">
                <a:latin typeface="Arial" panose="020B0604020202020204" pitchFamily="34" charset="0"/>
                <a:cs typeface="Arial" panose="020B0604020202020204" pitchFamily="34" charset="0"/>
              </a:rPr>
              <a:t>προβολή</a:t>
            </a:r>
            <a:r>
              <a:rPr lang="en-US" sz="2800" dirty="0" smtClean="0">
                <a:latin typeface="Arial" panose="020B0604020202020204" pitchFamily="34" charset="0"/>
                <a:cs typeface="Arial" panose="020B0604020202020204" pitchFamily="34" charset="0"/>
              </a:rPr>
              <a:t>;</a:t>
            </a:r>
            <a:r>
              <a:rPr lang="el-GR" sz="2800" dirty="0" smtClean="0">
                <a:latin typeface="Arial" panose="020B0604020202020204" pitchFamily="34" charset="0"/>
                <a:cs typeface="Arial" panose="020B0604020202020204" pitchFamily="34" charset="0"/>
              </a:rPr>
              <a:t> </a:t>
            </a:r>
            <a:r>
              <a:rPr lang="el-GR" sz="2800" dirty="0">
                <a:latin typeface="Arial" panose="020B0604020202020204" pitchFamily="34" charset="0"/>
                <a:cs typeface="Arial" panose="020B0604020202020204" pitchFamily="34" charset="0"/>
              </a:rPr>
              <a:t>Αναλύστε.</a:t>
            </a:r>
          </a:p>
          <a:p>
            <a:pPr marL="514350" indent="-514350">
              <a:spcBef>
                <a:spcPts val="500"/>
              </a:spcBef>
              <a:buFont typeface="+mj-lt"/>
              <a:buAutoNum type="arabicPeriod"/>
            </a:pPr>
            <a:r>
              <a:rPr lang="el-GR" sz="2800" dirty="0">
                <a:latin typeface="Arial" panose="020B0604020202020204" pitchFamily="34" charset="0"/>
                <a:cs typeface="Arial" panose="020B0604020202020204" pitchFamily="34" charset="0"/>
              </a:rPr>
              <a:t>Τι ονομάζουμε Στρεβλώσεις και ποιες είναι οι βασικές ιδιότητές </a:t>
            </a:r>
            <a:r>
              <a:rPr lang="el-GR" sz="2800" dirty="0" smtClean="0">
                <a:latin typeface="Arial" panose="020B0604020202020204" pitchFamily="34" charset="0"/>
                <a:cs typeface="Arial" panose="020B0604020202020204" pitchFamily="34" charset="0"/>
              </a:rPr>
              <a:t>τους</a:t>
            </a:r>
            <a:r>
              <a:rPr lang="en-US" sz="2800" dirty="0" smtClean="0">
                <a:latin typeface="Arial" panose="020B0604020202020204" pitchFamily="34" charset="0"/>
                <a:cs typeface="Arial" panose="020B0604020202020204" pitchFamily="34" charset="0"/>
              </a:rPr>
              <a:t>;</a:t>
            </a:r>
            <a:endParaRPr lang="el-GR" sz="2800" dirty="0" smtClean="0">
              <a:latin typeface="Arial" panose="020B0604020202020204" pitchFamily="34" charset="0"/>
              <a:cs typeface="Arial" panose="020B0604020202020204" pitchFamily="34" charset="0"/>
            </a:endParaRPr>
          </a:p>
          <a:p>
            <a:pPr marL="514350" indent="-514350">
              <a:spcBef>
                <a:spcPts val="500"/>
              </a:spcBef>
              <a:buFont typeface="+mj-lt"/>
              <a:buAutoNum type="arabicPeriod"/>
            </a:pPr>
            <a:r>
              <a:rPr lang="el-GR" sz="2800" dirty="0" smtClean="0">
                <a:latin typeface="Arial" panose="020B0604020202020204" pitchFamily="34" charset="0"/>
                <a:cs typeface="Arial" panose="020B0604020202020204" pitchFamily="34" charset="0"/>
              </a:rPr>
              <a:t>Απαριθμείστε τις ιδιότητες των χαρτογραφικών προβολών</a:t>
            </a:r>
            <a:r>
              <a:rPr lang="en-US" sz="2800" dirty="0" smtClean="0">
                <a:latin typeface="Arial" panose="020B0604020202020204" pitchFamily="34" charset="0"/>
                <a:cs typeface="Arial" panose="020B0604020202020204" pitchFamily="34" charset="0"/>
              </a:rPr>
              <a:t>;</a:t>
            </a:r>
            <a:endParaRPr lang="el-GR" sz="2800" dirty="0">
              <a:latin typeface="Arial" panose="020B0604020202020204" pitchFamily="34" charset="0"/>
              <a:cs typeface="Arial" panose="020B0604020202020204" pitchFamily="34" charset="0"/>
            </a:endParaRPr>
          </a:p>
          <a:p>
            <a:pPr marL="514350" indent="-514350">
              <a:spcBef>
                <a:spcPts val="500"/>
              </a:spcBef>
              <a:buFont typeface="+mj-lt"/>
              <a:buAutoNum type="arabicPeriod"/>
            </a:pPr>
            <a:r>
              <a:rPr lang="el-GR" sz="2800" dirty="0">
                <a:latin typeface="Arial" panose="020B0604020202020204" pitchFamily="34" charset="0"/>
                <a:cs typeface="Arial" panose="020B0604020202020204" pitchFamily="34" charset="0"/>
              </a:rPr>
              <a:t>Ταξινομείστε τις χαρτογραφικές προβολές</a:t>
            </a:r>
            <a:r>
              <a:rPr lang="el-GR" sz="2800" dirty="0" smtClean="0">
                <a:latin typeface="Arial" panose="020B0604020202020204" pitchFamily="34" charset="0"/>
                <a:cs typeface="Arial" panose="020B0604020202020204" pitchFamily="34" charset="0"/>
              </a:rPr>
              <a:t>.</a:t>
            </a:r>
          </a:p>
          <a:p>
            <a:pPr marL="514350" indent="-514350">
              <a:spcBef>
                <a:spcPts val="500"/>
              </a:spcBef>
              <a:buFont typeface="+mj-lt"/>
              <a:buAutoNum type="arabicPeriod"/>
            </a:pPr>
            <a:r>
              <a:rPr lang="el-GR" sz="2800" dirty="0" smtClean="0">
                <a:latin typeface="Arial" panose="020B0604020202020204" pitchFamily="34" charset="0"/>
                <a:cs typeface="Arial" panose="020B0604020202020204" pitchFamily="34" charset="0"/>
              </a:rPr>
              <a:t>Τι εννοούμε με τον όρο Παράμετροι προβολών</a:t>
            </a:r>
            <a:r>
              <a:rPr lang="en-US" sz="2800" dirty="0" smtClean="0">
                <a:latin typeface="Arial" panose="020B0604020202020204" pitchFamily="34" charset="0"/>
                <a:cs typeface="Arial" panose="020B0604020202020204" pitchFamily="34" charset="0"/>
              </a:rPr>
              <a:t>;</a:t>
            </a:r>
            <a:endParaRPr lang="el-GR" sz="2800" dirty="0">
              <a:latin typeface="Arial" panose="020B0604020202020204" pitchFamily="34" charset="0"/>
              <a:cs typeface="Arial" panose="020B0604020202020204" pitchFamily="34" charset="0"/>
            </a:endParaRPr>
          </a:p>
          <a:p>
            <a:pPr marL="514350" indent="-514350">
              <a:spcBef>
                <a:spcPts val="500"/>
              </a:spcBef>
              <a:buFont typeface="+mj-lt"/>
              <a:buAutoNum type="arabicPeriod"/>
            </a:pPr>
            <a:r>
              <a:rPr lang="el-GR" sz="2800" dirty="0">
                <a:latin typeface="Arial" panose="020B0604020202020204" pitchFamily="34" charset="0"/>
                <a:cs typeface="Arial" panose="020B0604020202020204" pitchFamily="34" charset="0"/>
              </a:rPr>
              <a:t>Περιγράψτε τις Γωνιακές παραμέτρους.</a:t>
            </a:r>
          </a:p>
          <a:p>
            <a:pPr marL="514350" indent="-514350">
              <a:spcBef>
                <a:spcPts val="500"/>
              </a:spcBef>
              <a:buFont typeface="+mj-lt"/>
              <a:buAutoNum type="arabicPeriod"/>
            </a:pPr>
            <a:r>
              <a:rPr lang="el-GR" sz="2800" dirty="0">
                <a:latin typeface="Arial" panose="020B0604020202020204" pitchFamily="34" charset="0"/>
                <a:cs typeface="Arial" panose="020B0604020202020204" pitchFamily="34" charset="0"/>
              </a:rPr>
              <a:t>Αναφέρετε τα Προβολικά συστήματα που χρησιμοποιούνται στον Ελλαδικό χώρο</a:t>
            </a:r>
            <a:r>
              <a:rPr lang="el-GR" sz="2800" dirty="0" smtClean="0">
                <a:latin typeface="Arial" panose="020B0604020202020204" pitchFamily="34" charset="0"/>
                <a:cs typeface="Arial" panose="020B0604020202020204" pitchFamily="34" charset="0"/>
              </a:rPr>
              <a:t>.</a:t>
            </a:r>
            <a:endParaRPr lang="el-GR" sz="2800" dirty="0">
              <a:latin typeface="Arial" panose="020B0604020202020204" pitchFamily="34" charset="0"/>
              <a:cs typeface="Arial" panose="020B0604020202020204" pitchFamily="34" charset="0"/>
            </a:endParaRPr>
          </a:p>
        </p:txBody>
      </p:sp>
      <p:sp>
        <p:nvSpPr>
          <p:cNvPr id="4" name="Τίτλος 1"/>
          <p:cNvSpPr>
            <a:spLocks noGrp="1"/>
          </p:cNvSpPr>
          <p:nvPr>
            <p:ph type="title"/>
          </p:nvPr>
        </p:nvSpPr>
        <p:spPr>
          <a:xfrm>
            <a:off x="457200" y="274638"/>
            <a:ext cx="8229600" cy="922114"/>
          </a:xfrm>
        </p:spPr>
        <p:txBody>
          <a:bodyPr/>
          <a:lstStyle/>
          <a:p>
            <a:r>
              <a:rPr lang="el-GR" b="1" dirty="0" smtClean="0">
                <a:latin typeface="Arial" panose="020B0604020202020204" pitchFamily="34" charset="0"/>
                <a:cs typeface="Arial" panose="020B0604020202020204" pitchFamily="34" charset="0"/>
              </a:rPr>
              <a:t>Ενότητα 10</a:t>
            </a:r>
            <a:endParaRPr lang="el-G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97947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1816224"/>
            <a:ext cx="8856984" cy="4925144"/>
          </a:xfrm>
        </p:spPr>
        <p:txBody>
          <a:bodyPr/>
          <a:lstStyle/>
          <a:p>
            <a:pPr marL="514350" indent="-514350">
              <a:spcBef>
                <a:spcPts val="1000"/>
              </a:spcBef>
              <a:buFont typeface="+mj-lt"/>
              <a:buAutoNum type="arabicPeriod"/>
            </a:pPr>
            <a:r>
              <a:rPr lang="el-GR" sz="2800" dirty="0" smtClean="0">
                <a:latin typeface="Arial" panose="020B0604020202020204" pitchFamily="34" charset="0"/>
                <a:cs typeface="Arial" panose="020B0604020202020204" pitchFamily="34" charset="0"/>
              </a:rPr>
              <a:t>Ποιες είναι οι πηγές δεδομένων </a:t>
            </a:r>
            <a:r>
              <a:rPr lang="el-GR" sz="2800" dirty="0">
                <a:latin typeface="Arial" panose="020B0604020202020204" pitchFamily="34" charset="0"/>
                <a:cs typeface="Arial" panose="020B0604020202020204" pitchFamily="34" charset="0"/>
              </a:rPr>
              <a:t>για τη δημιουργία </a:t>
            </a:r>
            <a:r>
              <a:rPr lang="el-GR" sz="2800" dirty="0" smtClean="0">
                <a:latin typeface="Arial" panose="020B0604020202020204" pitchFamily="34" charset="0"/>
                <a:cs typeface="Arial" panose="020B0604020202020204" pitchFamily="34" charset="0"/>
              </a:rPr>
              <a:t>ΨΜΑ</a:t>
            </a:r>
            <a:r>
              <a:rPr lang="en-US" sz="2800" dirty="0" smtClean="0">
                <a:latin typeface="Arial" panose="020B0604020202020204" pitchFamily="34" charset="0"/>
                <a:cs typeface="Arial" panose="020B0604020202020204" pitchFamily="34" charset="0"/>
              </a:rPr>
              <a:t>;</a:t>
            </a:r>
          </a:p>
          <a:p>
            <a:pPr marL="514350" indent="-514350">
              <a:spcBef>
                <a:spcPts val="1000"/>
              </a:spcBef>
              <a:buFont typeface="+mj-lt"/>
              <a:buAutoNum type="arabicPeriod"/>
            </a:pPr>
            <a:r>
              <a:rPr lang="el-GR" sz="2800" dirty="0" smtClean="0">
                <a:latin typeface="Arial" panose="020B0604020202020204" pitchFamily="34" charset="0"/>
                <a:cs typeface="Arial" panose="020B0604020202020204" pitchFamily="34" charset="0"/>
              </a:rPr>
              <a:t>Ποια </a:t>
            </a:r>
            <a:r>
              <a:rPr lang="el-GR" sz="2800" dirty="0">
                <a:latin typeface="Arial" panose="020B0604020202020204" pitchFamily="34" charset="0"/>
                <a:cs typeface="Arial" panose="020B0604020202020204" pitchFamily="34" charset="0"/>
              </a:rPr>
              <a:t>η ακρίβεια των τοπογραφικών </a:t>
            </a:r>
            <a:r>
              <a:rPr lang="el-GR" sz="2800" dirty="0" smtClean="0">
                <a:latin typeface="Arial" panose="020B0604020202020204" pitchFamily="34" charset="0"/>
                <a:cs typeface="Arial" panose="020B0604020202020204" pitchFamily="34" charset="0"/>
              </a:rPr>
              <a:t>χαρτών</a:t>
            </a:r>
            <a:r>
              <a:rPr lang="en-US" sz="2800" dirty="0">
                <a:latin typeface="Arial" panose="020B0604020202020204" pitchFamily="34" charset="0"/>
                <a:cs typeface="Arial" panose="020B0604020202020204" pitchFamily="34" charset="0"/>
              </a:rPr>
              <a:t>;</a:t>
            </a:r>
            <a:r>
              <a:rPr lang="el-GR" sz="2800" dirty="0" smtClean="0">
                <a:latin typeface="Arial" panose="020B0604020202020204" pitchFamily="34" charset="0"/>
                <a:cs typeface="Arial" panose="020B0604020202020204" pitchFamily="34" charset="0"/>
              </a:rPr>
              <a:t> </a:t>
            </a:r>
            <a:r>
              <a:rPr lang="el-GR" sz="2800" dirty="0">
                <a:latin typeface="Arial" panose="020B0604020202020204" pitchFamily="34" charset="0"/>
                <a:cs typeface="Arial" panose="020B0604020202020204" pitchFamily="34" charset="0"/>
              </a:rPr>
              <a:t>Ποια ανάγκη </a:t>
            </a:r>
            <a:r>
              <a:rPr lang="el-GR" sz="2800" dirty="0" smtClean="0">
                <a:latin typeface="Arial" panose="020B0604020202020204" pitchFamily="34" charset="0"/>
                <a:cs typeface="Arial" panose="020B0604020202020204" pitchFamily="34" charset="0"/>
              </a:rPr>
              <a:t>προκύπτει</a:t>
            </a:r>
            <a:r>
              <a:rPr lang="en-US" sz="2800" dirty="0" smtClean="0">
                <a:latin typeface="Arial" panose="020B0604020202020204" pitchFamily="34" charset="0"/>
                <a:cs typeface="Arial" panose="020B0604020202020204" pitchFamily="34" charset="0"/>
              </a:rPr>
              <a:t>;</a:t>
            </a:r>
            <a:endParaRPr lang="el-GR" sz="2800" dirty="0">
              <a:latin typeface="Arial" panose="020B0604020202020204" pitchFamily="34" charset="0"/>
              <a:cs typeface="Arial" panose="020B0604020202020204" pitchFamily="34" charset="0"/>
            </a:endParaRPr>
          </a:p>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Ποιες είναι οι κύριες κατηγορίες δεδομένων </a:t>
            </a:r>
            <a:r>
              <a:rPr lang="el-GR" sz="2800" dirty="0" err="1">
                <a:latin typeface="Arial" panose="020B0604020202020204" pitchFamily="34" charset="0"/>
                <a:cs typeface="Arial" panose="020B0604020202020204" pitchFamily="34" charset="0"/>
              </a:rPr>
              <a:t>τηλεανίχνευσης</a:t>
            </a:r>
            <a:r>
              <a:rPr lang="el-GR" sz="2800" dirty="0">
                <a:latin typeface="Arial" panose="020B0604020202020204" pitchFamily="34" charset="0"/>
                <a:cs typeface="Arial" panose="020B0604020202020204" pitchFamily="34" charset="0"/>
              </a:rPr>
              <a:t> για τη δημιουργία </a:t>
            </a:r>
            <a:r>
              <a:rPr lang="el-GR" sz="2800" dirty="0" smtClean="0">
                <a:latin typeface="Arial" panose="020B0604020202020204" pitchFamily="34" charset="0"/>
                <a:cs typeface="Arial" panose="020B0604020202020204" pitchFamily="34" charset="0"/>
              </a:rPr>
              <a:t>ΨΜΑ</a:t>
            </a:r>
            <a:r>
              <a:rPr lang="en-US" sz="2800" dirty="0" smtClean="0">
                <a:latin typeface="Arial" panose="020B0604020202020204" pitchFamily="34" charset="0"/>
                <a:cs typeface="Arial" panose="020B0604020202020204" pitchFamily="34" charset="0"/>
              </a:rPr>
              <a:t>;</a:t>
            </a:r>
            <a:endParaRPr lang="el-GR" sz="2800" dirty="0">
              <a:latin typeface="Arial" panose="020B0604020202020204" pitchFamily="34" charset="0"/>
              <a:cs typeface="Arial" panose="020B0604020202020204" pitchFamily="34" charset="0"/>
            </a:endParaRPr>
          </a:p>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Ποια είναι τα πλεονεκτήματα και τα μειονεκτήματα των ΨΜΑ από </a:t>
            </a:r>
            <a:r>
              <a:rPr lang="el-GR" sz="2800" dirty="0" smtClean="0">
                <a:latin typeface="Arial" panose="020B0604020202020204" pitchFamily="34" charset="0"/>
                <a:cs typeface="Arial" panose="020B0604020202020204" pitchFamily="34" charset="0"/>
              </a:rPr>
              <a:t>Δεδομένα</a:t>
            </a:r>
            <a:r>
              <a:rPr lang="en-US" sz="2800" dirty="0" smtClean="0">
                <a:latin typeface="Arial" panose="020B0604020202020204" pitchFamily="34" charset="0"/>
                <a:cs typeface="Arial" panose="020B0604020202020204" pitchFamily="34" charset="0"/>
              </a:rPr>
              <a:t> </a:t>
            </a:r>
            <a:r>
              <a:rPr lang="el-GR" sz="2800" dirty="0" err="1" smtClean="0">
                <a:latin typeface="Arial" panose="020B0604020202020204" pitchFamily="34" charset="0"/>
                <a:cs typeface="Arial" panose="020B0604020202020204" pitchFamily="34" charset="0"/>
              </a:rPr>
              <a:t>Τηλεανίχνευσης</a:t>
            </a:r>
            <a:r>
              <a:rPr lang="en-US" sz="2800" dirty="0">
                <a:latin typeface="Arial" panose="020B0604020202020204" pitchFamily="34" charset="0"/>
                <a:cs typeface="Arial" panose="020B0604020202020204" pitchFamily="34" charset="0"/>
              </a:rPr>
              <a:t>;</a:t>
            </a:r>
            <a:endParaRPr lang="el-GR" sz="2800" dirty="0">
              <a:latin typeface="Arial" panose="020B0604020202020204" pitchFamily="34" charset="0"/>
              <a:cs typeface="Arial" panose="020B0604020202020204" pitchFamily="34" charset="0"/>
            </a:endParaRPr>
          </a:p>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Ποια είναι τα πλεονεκτήματα και τα μειονεκτήματα των ΨΜΑ από </a:t>
            </a:r>
            <a:r>
              <a:rPr lang="el-GR" sz="2800" dirty="0" smtClean="0">
                <a:latin typeface="Arial" panose="020B0604020202020204" pitchFamily="34" charset="0"/>
                <a:cs typeface="Arial" panose="020B0604020202020204" pitchFamily="34" charset="0"/>
              </a:rPr>
              <a:t>Αεροφωτογραφίες</a:t>
            </a:r>
            <a:r>
              <a:rPr lang="en-US" sz="2800" dirty="0">
                <a:latin typeface="Arial" panose="020B0604020202020204" pitchFamily="34" charset="0"/>
                <a:cs typeface="Arial" panose="020B0604020202020204" pitchFamily="34" charset="0"/>
              </a:rPr>
              <a:t>;</a:t>
            </a:r>
            <a:endParaRPr lang="el-GR" sz="2800" dirty="0">
              <a:latin typeface="Arial" panose="020B0604020202020204" pitchFamily="34" charset="0"/>
              <a:cs typeface="Arial" panose="020B0604020202020204" pitchFamily="34" charset="0"/>
            </a:endParaRPr>
          </a:p>
        </p:txBody>
      </p:sp>
      <p:sp>
        <p:nvSpPr>
          <p:cNvPr id="4" name="Τίτλος 1"/>
          <p:cNvSpPr>
            <a:spLocks noGrp="1"/>
          </p:cNvSpPr>
          <p:nvPr>
            <p:ph type="title"/>
          </p:nvPr>
        </p:nvSpPr>
        <p:spPr>
          <a:xfrm>
            <a:off x="457200" y="274638"/>
            <a:ext cx="8229600" cy="922114"/>
          </a:xfrm>
        </p:spPr>
        <p:txBody>
          <a:bodyPr/>
          <a:lstStyle/>
          <a:p>
            <a:r>
              <a:rPr lang="el-GR" b="1" dirty="0" smtClean="0">
                <a:latin typeface="Arial" panose="020B0604020202020204" pitchFamily="34" charset="0"/>
                <a:cs typeface="Arial" panose="020B0604020202020204" pitchFamily="34" charset="0"/>
              </a:rPr>
              <a:t>Ενότητα 11</a:t>
            </a:r>
            <a:endParaRPr lang="el-G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54185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1999381"/>
            <a:ext cx="8784976" cy="4525963"/>
          </a:xfrm>
        </p:spPr>
        <p:txBody>
          <a:bodyPr/>
          <a:lstStyle/>
          <a:p>
            <a:pPr marL="514350" indent="-514350">
              <a:spcBef>
                <a:spcPts val="1000"/>
              </a:spcBef>
              <a:buFont typeface="+mj-lt"/>
              <a:buAutoNum type="arabicPeriod"/>
            </a:pPr>
            <a:r>
              <a:rPr lang="el-GR" altLang="el-GR" sz="2800" dirty="0" smtClean="0">
                <a:latin typeface="Arial" charset="0"/>
                <a:ea typeface="Microsoft YaHei" charset="-122"/>
                <a:cs typeface="Arial" charset="0"/>
              </a:rPr>
              <a:t>Ποιοι είναι οι τρόποι </a:t>
            </a:r>
            <a:r>
              <a:rPr lang="el-GR" altLang="el-GR" sz="2800" dirty="0">
                <a:latin typeface="Arial" charset="0"/>
                <a:ea typeface="Microsoft YaHei" charset="-122"/>
                <a:cs typeface="Arial" charset="0"/>
              </a:rPr>
              <a:t>για την εξαγωγή ΨΜΑ από δεδομένα </a:t>
            </a:r>
            <a:r>
              <a:rPr lang="el-GR" altLang="el-GR" sz="2800" dirty="0" smtClean="0">
                <a:latin typeface="Arial" charset="0"/>
                <a:ea typeface="Microsoft YaHei" charset="-122"/>
                <a:cs typeface="Arial" charset="0"/>
              </a:rPr>
              <a:t>ραντάρ</a:t>
            </a:r>
            <a:r>
              <a:rPr lang="en-US" altLang="el-GR" sz="2800" dirty="0" smtClean="0">
                <a:latin typeface="Arial" charset="0"/>
                <a:ea typeface="Microsoft YaHei" charset="-122"/>
                <a:cs typeface="Arial" charset="0"/>
              </a:rPr>
              <a:t>;</a:t>
            </a:r>
            <a:endParaRPr lang="en-US" sz="2800" dirty="0" smtClean="0">
              <a:latin typeface="Arial" panose="020B0604020202020204" pitchFamily="34" charset="0"/>
              <a:cs typeface="Arial" panose="020B0604020202020204" pitchFamily="34" charset="0"/>
            </a:endParaRPr>
          </a:p>
          <a:p>
            <a:pPr marL="514350" indent="-514350">
              <a:spcBef>
                <a:spcPts val="1000"/>
              </a:spcBef>
              <a:buFont typeface="+mj-lt"/>
              <a:buAutoNum type="arabicPeriod"/>
            </a:pPr>
            <a:r>
              <a:rPr lang="el-GR" sz="2800" dirty="0" smtClean="0">
                <a:latin typeface="Arial" panose="020B0604020202020204" pitchFamily="34" charset="0"/>
                <a:cs typeface="Arial" panose="020B0604020202020204" pitchFamily="34" charset="0"/>
              </a:rPr>
              <a:t>Ποια</a:t>
            </a:r>
            <a:r>
              <a:rPr lang="el-GR" sz="2800" dirty="0">
                <a:latin typeface="Arial" panose="020B0604020202020204" pitchFamily="34" charset="0"/>
                <a:cs typeface="Arial" panose="020B0604020202020204" pitchFamily="34" charset="0"/>
              </a:rPr>
              <a:t> είναι τα πλεονεκτήματα και τα μειονεκτήματα των ΨΜΑ από Δεδομένα </a:t>
            </a:r>
            <a:r>
              <a:rPr lang="el-GR" sz="2800" dirty="0" smtClean="0">
                <a:latin typeface="Arial" panose="020B0604020202020204" pitchFamily="34" charset="0"/>
                <a:cs typeface="Arial" panose="020B0604020202020204" pitchFamily="34" charset="0"/>
              </a:rPr>
              <a:t>Ραντάρ</a:t>
            </a:r>
            <a:r>
              <a:rPr lang="en-US" sz="2800" dirty="0" smtClean="0">
                <a:latin typeface="Arial" panose="020B0604020202020204" pitchFamily="34" charset="0"/>
                <a:cs typeface="Arial" panose="020B0604020202020204" pitchFamily="34" charset="0"/>
              </a:rPr>
              <a:t>;</a:t>
            </a:r>
            <a:endParaRPr lang="el-GR" sz="2800" dirty="0">
              <a:latin typeface="Arial" panose="020B0604020202020204" pitchFamily="34" charset="0"/>
              <a:cs typeface="Arial" panose="020B0604020202020204" pitchFamily="34" charset="0"/>
            </a:endParaRPr>
          </a:p>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Αναλύστε τα κύρια χαρακτηριστικά των υψομετρικών δεδομένων.</a:t>
            </a:r>
          </a:p>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Ποια είναι τα βασικά χωρικά </a:t>
            </a:r>
            <a:r>
              <a:rPr lang="el-GR" sz="2800" dirty="0" smtClean="0">
                <a:latin typeface="Arial" panose="020B0604020202020204" pitchFamily="34" charset="0"/>
                <a:cs typeface="Arial" panose="020B0604020202020204" pitchFamily="34" charset="0"/>
              </a:rPr>
              <a:t>πρότυπα</a:t>
            </a:r>
            <a:r>
              <a:rPr lang="en-US" sz="2800" dirty="0" smtClean="0">
                <a:latin typeface="Arial" panose="020B0604020202020204" pitchFamily="34" charset="0"/>
                <a:cs typeface="Arial" panose="020B0604020202020204" pitchFamily="34" charset="0"/>
              </a:rPr>
              <a:t>;</a:t>
            </a:r>
            <a:endParaRPr lang="el-GR" sz="2800" dirty="0">
              <a:latin typeface="Arial" panose="020B0604020202020204" pitchFamily="34" charset="0"/>
              <a:cs typeface="Arial" panose="020B0604020202020204" pitchFamily="34" charset="0"/>
            </a:endParaRPr>
          </a:p>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Τι ορίζεται ως δίκτυο ακανόνιστων τριγώνων και ποια τα βασικά χαρακτηριστικά </a:t>
            </a:r>
            <a:r>
              <a:rPr lang="el-GR" sz="2800" dirty="0" smtClean="0">
                <a:latin typeface="Arial" panose="020B0604020202020204" pitchFamily="34" charset="0"/>
                <a:cs typeface="Arial" panose="020B0604020202020204" pitchFamily="34" charset="0"/>
              </a:rPr>
              <a:t>τους</a:t>
            </a:r>
            <a:r>
              <a:rPr lang="en-US" sz="2800" dirty="0">
                <a:latin typeface="Arial" panose="020B0604020202020204" pitchFamily="34" charset="0"/>
                <a:cs typeface="Arial" panose="020B0604020202020204" pitchFamily="34" charset="0"/>
              </a:rPr>
              <a:t>;</a:t>
            </a:r>
            <a:endParaRPr lang="el-GR" sz="2800" dirty="0">
              <a:latin typeface="Arial" panose="020B0604020202020204" pitchFamily="34" charset="0"/>
              <a:cs typeface="Arial" panose="020B0604020202020204" pitchFamily="34" charset="0"/>
            </a:endParaRPr>
          </a:p>
        </p:txBody>
      </p:sp>
      <p:sp>
        <p:nvSpPr>
          <p:cNvPr id="4" name="Τίτλος 1"/>
          <p:cNvSpPr>
            <a:spLocks noGrp="1"/>
          </p:cNvSpPr>
          <p:nvPr>
            <p:ph type="title"/>
          </p:nvPr>
        </p:nvSpPr>
        <p:spPr>
          <a:xfrm>
            <a:off x="457200" y="274638"/>
            <a:ext cx="8229600" cy="922114"/>
          </a:xfrm>
        </p:spPr>
        <p:txBody>
          <a:bodyPr/>
          <a:lstStyle/>
          <a:p>
            <a:r>
              <a:rPr lang="el-GR" b="1" dirty="0" smtClean="0">
                <a:latin typeface="Arial" panose="020B0604020202020204" pitchFamily="34" charset="0"/>
                <a:cs typeface="Arial" panose="020B0604020202020204" pitchFamily="34" charset="0"/>
              </a:rPr>
              <a:t>Ενότητα 12</a:t>
            </a:r>
            <a:endParaRPr lang="el-G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4084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Τίτλος"/>
          <p:cNvSpPr>
            <a:spLocks noGrp="1"/>
          </p:cNvSpPr>
          <p:nvPr>
            <p:ph type="title"/>
          </p:nvPr>
        </p:nvSpPr>
        <p:spPr>
          <a:xfrm>
            <a:off x="936625" y="333375"/>
            <a:ext cx="7272338" cy="793750"/>
          </a:xfrm>
        </p:spPr>
        <p:txBody>
          <a:bodyPr/>
          <a:lstStyle/>
          <a:p>
            <a:r>
              <a:rPr lang="el-GR" altLang="el-GR" b="1" smtClean="0">
                <a:latin typeface="Arial" charset="0"/>
                <a:cs typeface="Arial" charset="0"/>
              </a:rPr>
              <a:t>Σημείωμα Αναφοράς</a:t>
            </a:r>
            <a:endParaRPr lang="el-GR" altLang="el-GR" sz="3600" b="1" smtClean="0">
              <a:latin typeface="Arial" charset="0"/>
              <a:cs typeface="Arial" charset="0"/>
            </a:endParaRPr>
          </a:p>
        </p:txBody>
      </p:sp>
      <p:sp>
        <p:nvSpPr>
          <p:cNvPr id="56323" name="2 - Θέση περιεχομένου"/>
          <p:cNvSpPr>
            <a:spLocks noGrp="1"/>
          </p:cNvSpPr>
          <p:nvPr>
            <p:ph idx="1"/>
          </p:nvPr>
        </p:nvSpPr>
        <p:spPr>
          <a:xfrm>
            <a:off x="125413" y="1935163"/>
            <a:ext cx="8893175" cy="2987675"/>
          </a:xfrm>
        </p:spPr>
        <p:txBody>
          <a:bodyPr/>
          <a:lstStyle/>
          <a:p>
            <a:pPr>
              <a:buFont typeface="Arial" charset="0"/>
              <a:buNone/>
            </a:pPr>
            <a:r>
              <a:rPr lang="el-GR" altLang="el-GR" smtClean="0"/>
              <a:t>	</a:t>
            </a:r>
            <a:r>
              <a:rPr lang="en-US" altLang="el-GR" sz="2800" smtClean="0">
                <a:latin typeface="Arial" charset="0"/>
                <a:cs typeface="Arial" charset="0"/>
              </a:rPr>
              <a:t>Copyright, </a:t>
            </a:r>
            <a:r>
              <a:rPr lang="el-GR" sz="2800" smtClean="0">
                <a:latin typeface="Arial" charset="0"/>
                <a:cs typeface="Arial" charset="0"/>
              </a:rPr>
              <a:t>Πανεπιστήμιο Πατρών</a:t>
            </a:r>
            <a:r>
              <a:rPr lang="el-GR" altLang="el-GR" sz="2800" smtClean="0">
                <a:latin typeface="Arial" charset="0"/>
                <a:cs typeface="Arial" charset="0"/>
              </a:rPr>
              <a:t>, Κωνσταντίνος Νικολακόπουλος. «Χρήση Γεωγραφικών Συστημάτων Πληροφοριών και Τηλεπισκόπησης στην Εφαρμοσμένη Γεωλογία». Έκδοση: </a:t>
            </a:r>
            <a:r>
              <a:rPr lang="en-US" altLang="el-GR" sz="2800" smtClean="0">
                <a:latin typeface="Arial" charset="0"/>
                <a:cs typeface="Arial" charset="0"/>
              </a:rPr>
              <a:t>1</a:t>
            </a:r>
            <a:r>
              <a:rPr lang="el-GR" altLang="el-GR" sz="2800" smtClean="0">
                <a:latin typeface="Arial" charset="0"/>
                <a:cs typeface="Arial" charset="0"/>
              </a:rPr>
              <a:t>.0. Πάτρα 2015.</a:t>
            </a:r>
            <a:r>
              <a:rPr lang="el-GR" sz="2800" smtClean="0"/>
              <a:t> </a:t>
            </a:r>
            <a:r>
              <a:rPr lang="el-GR" altLang="el-GR" sz="2800" smtClean="0">
                <a:latin typeface="Arial" charset="0"/>
                <a:cs typeface="Arial" charset="0"/>
              </a:rPr>
              <a:t>Διαθέσιμο από τη δικτυακή διεύθυνση: </a:t>
            </a:r>
            <a:r>
              <a:rPr lang="en-US" altLang="el-GR" sz="2800" smtClean="0">
                <a:latin typeface="Arial" charset="0"/>
                <a:cs typeface="Arial" charset="0"/>
              </a:rPr>
              <a:t>https://eclass.upatras.gr/courses/GEO307/</a:t>
            </a:r>
            <a:endParaRPr lang="el-GR" altLang="el-GR" sz="2800" smtClean="0">
              <a:latin typeface="Arial" charset="0"/>
              <a:cs typeface="Arial" charset="0"/>
            </a:endParaRPr>
          </a:p>
          <a:p>
            <a:pPr>
              <a:buFont typeface="Arial" charset="0"/>
              <a:buNone/>
            </a:pPr>
            <a:endParaRPr lang="el-GR" altLang="el-GR"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2 - Θέση περιεχομένου"/>
          <p:cNvSpPr>
            <a:spLocks noGrp="1"/>
          </p:cNvSpPr>
          <p:nvPr>
            <p:ph idx="1"/>
          </p:nvPr>
        </p:nvSpPr>
        <p:spPr>
          <a:xfrm>
            <a:off x="107950" y="2465388"/>
            <a:ext cx="8893175" cy="2116137"/>
          </a:xfrm>
        </p:spPr>
        <p:txBody>
          <a:bodyPr/>
          <a:lstStyle/>
          <a:p>
            <a:pPr>
              <a:buFont typeface="Arial" charset="0"/>
              <a:buNone/>
            </a:pPr>
            <a:r>
              <a:rPr lang="el-GR" altLang="el-GR" smtClean="0">
                <a:latin typeface="Arial" charset="0"/>
                <a:cs typeface="Arial" charset="0"/>
              </a:rPr>
              <a:t>	</a:t>
            </a:r>
            <a:r>
              <a:rPr lang="en-US" altLang="el-GR" sz="3000" smtClean="0">
                <a:latin typeface="Arial" charset="0"/>
                <a:cs typeface="Arial" charset="0"/>
              </a:rPr>
              <a:t>ʻ</a:t>
            </a:r>
            <a:r>
              <a:rPr lang="el-GR" altLang="el-GR" sz="3000" b="1" smtClean="0">
                <a:latin typeface="Arial" charset="0"/>
                <a:cs typeface="Arial" charset="0"/>
              </a:rPr>
              <a:t>Τηλεπισκόπηση</a:t>
            </a:r>
            <a:r>
              <a:rPr lang="en-US" altLang="el-GR" sz="3000" smtClean="0">
                <a:latin typeface="Arial" charset="0"/>
                <a:cs typeface="Arial" charset="0"/>
              </a:rPr>
              <a:t>ʼ</a:t>
            </a:r>
            <a:endParaRPr lang="el-GR" altLang="el-GR" sz="3000" b="1" smtClean="0">
              <a:latin typeface="Arial" charset="0"/>
              <a:cs typeface="Arial" charset="0"/>
            </a:endParaRPr>
          </a:p>
          <a:p>
            <a:pPr>
              <a:buFont typeface="Arial" charset="0"/>
              <a:buNone/>
            </a:pPr>
            <a:r>
              <a:rPr lang="el-GR" altLang="el-GR" sz="3000" b="1" smtClean="0">
                <a:latin typeface="Arial" charset="0"/>
                <a:cs typeface="Arial" charset="0"/>
              </a:rPr>
              <a:t>	</a:t>
            </a:r>
            <a:r>
              <a:rPr lang="el-GR" altLang="el-GR" sz="3000" smtClean="0">
                <a:latin typeface="Arial" charset="0"/>
                <a:cs typeface="Arial" charset="0"/>
              </a:rPr>
              <a:t>Γ. Σκιάνης, Κ. Νικολακόπουλος, Δ. Βαϊόπουλος. Εκδόσεις Ίων. Έκδοση: 1.0. Αθήνα 2012.</a:t>
            </a:r>
          </a:p>
          <a:p>
            <a:pPr>
              <a:buFont typeface="Arial" charset="0"/>
              <a:buNone/>
            </a:pPr>
            <a:endParaRPr lang="el-GR" altLang="el-GR" smtClean="0"/>
          </a:p>
        </p:txBody>
      </p:sp>
      <p:sp>
        <p:nvSpPr>
          <p:cNvPr id="5" name="1 - Τίτλος"/>
          <p:cNvSpPr>
            <a:spLocks noGrp="1"/>
          </p:cNvSpPr>
          <p:nvPr>
            <p:ph type="title"/>
          </p:nvPr>
        </p:nvSpPr>
        <p:spPr>
          <a:xfrm>
            <a:off x="936625" y="333375"/>
            <a:ext cx="7272338" cy="793750"/>
          </a:xfrm>
        </p:spPr>
        <p:txBody>
          <a:bodyPr/>
          <a:lstStyle/>
          <a:p>
            <a:r>
              <a:rPr lang="el-GR" altLang="el-GR" b="1" dirty="0" smtClean="0">
                <a:latin typeface="Arial" charset="0"/>
                <a:cs typeface="Arial" charset="0"/>
              </a:rPr>
              <a:t>Αναφορές</a:t>
            </a:r>
            <a:endParaRPr lang="el-GR" altLang="el-GR" b="1" dirty="0" smtClean="0">
              <a:latin typeface="Arial" charset="0"/>
              <a:cs typeface="Arial" charset="0"/>
            </a:endParaRPr>
          </a:p>
        </p:txBody>
      </p:sp>
    </p:spTree>
    <p:extLst>
      <p:ext uri="{BB962C8B-B14F-4D97-AF65-F5344CB8AC3E}">
        <p14:creationId xmlns:p14="http://schemas.microsoft.com/office/powerpoint/2010/main" xmlns="" val="3044024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Τίτλος"/>
          <p:cNvSpPr>
            <a:spLocks noGrp="1"/>
          </p:cNvSpPr>
          <p:nvPr>
            <p:ph type="title"/>
          </p:nvPr>
        </p:nvSpPr>
        <p:spPr>
          <a:xfrm>
            <a:off x="2335213" y="2420938"/>
            <a:ext cx="4475162" cy="938212"/>
          </a:xfrm>
        </p:spPr>
        <p:txBody>
          <a:bodyPr/>
          <a:lstStyle/>
          <a:p>
            <a:r>
              <a:rPr lang="el-GR" altLang="el-GR" b="1" smtClean="0">
                <a:latin typeface="Arial" charset="0"/>
                <a:cs typeface="Arial" charset="0"/>
              </a:rPr>
              <a:t>Τέλος Ενότητας</a:t>
            </a:r>
          </a:p>
        </p:txBody>
      </p:sp>
      <p:pic>
        <p:nvPicPr>
          <p:cNvPr id="58371"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4300" y="5589588"/>
            <a:ext cx="4310063" cy="102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2" name="Picture 2" descr="C:\Users\eorfanou\Downloads\by-nc-sa.eu.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33463" y="5715000"/>
            <a:ext cx="231457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48490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61925"/>
            <a:ext cx="8229600" cy="1143000"/>
          </a:xfrm>
        </p:spPr>
        <p:txBody>
          <a:bodyPr/>
          <a:lstStyle/>
          <a:p>
            <a:r>
              <a:rPr lang="el-GR" b="1" smtClean="0">
                <a:latin typeface="Arial" charset="0"/>
                <a:cs typeface="Arial" charset="0"/>
              </a:rPr>
              <a:t>Άδειες Χρήσης</a:t>
            </a:r>
          </a:p>
        </p:txBody>
      </p:sp>
      <p:sp>
        <p:nvSpPr>
          <p:cNvPr id="3075" name="Content Placeholder 2"/>
          <p:cNvSpPr>
            <a:spLocks noGrp="1"/>
          </p:cNvSpPr>
          <p:nvPr>
            <p:ph idx="1"/>
          </p:nvPr>
        </p:nvSpPr>
        <p:spPr>
          <a:xfrm>
            <a:off x="107950" y="981075"/>
            <a:ext cx="8928100" cy="1584325"/>
          </a:xfrm>
        </p:spPr>
        <p:txBody>
          <a:bodyPr/>
          <a:lstStyle/>
          <a:p>
            <a:pPr marL="0" indent="0">
              <a:buFont typeface="Arial" charset="0"/>
              <a:buNone/>
            </a:pPr>
            <a:r>
              <a:rPr lang="el-GR" sz="1800" smtClean="0">
                <a:latin typeface="Arial" charset="0"/>
                <a:cs typeface="Arial" charset="0"/>
              </a:rPr>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charset="0"/>
              <a:buNone/>
            </a:pPr>
            <a:endParaRPr lang="el-GR" sz="2000" smtClean="0"/>
          </a:p>
        </p:txBody>
      </p:sp>
      <p:pic>
        <p:nvPicPr>
          <p:cNvPr id="3076" name="Picture 22" descr="Λογότυπο για Άδειες χρήσης Creative Commons BY-NC-ND">
            <a:hlinkClick r:id="rId3"/>
          </p:cNvPr>
          <p:cNvPicPr>
            <a:picLocks noChangeAspect="1" noChangeArrowheads="1"/>
          </p:cNvPicPr>
          <p:nvPr/>
        </p:nvPicPr>
        <p:blipFill>
          <a:blip r:embed="rId4" cstate="print"/>
          <a:srcRect/>
          <a:stretch>
            <a:fillRect/>
          </a:stretch>
        </p:blipFill>
        <p:spPr bwMode="auto">
          <a:xfrm>
            <a:off x="3554413" y="2573338"/>
            <a:ext cx="2035175" cy="711200"/>
          </a:xfrm>
          <a:prstGeom prst="rect">
            <a:avLst/>
          </a:prstGeom>
          <a:noFill/>
          <a:ln w="9525">
            <a:noFill/>
            <a:miter lim="800000"/>
            <a:headEnd/>
            <a:tailEnd/>
          </a:ln>
        </p:spPr>
      </p:pic>
      <p:sp>
        <p:nvSpPr>
          <p:cNvPr id="6" name="TextBox 5"/>
          <p:cNvSpPr txBox="1"/>
          <p:nvPr/>
        </p:nvSpPr>
        <p:spPr>
          <a:xfrm>
            <a:off x="107950" y="3213100"/>
            <a:ext cx="9036050" cy="3644900"/>
          </a:xfrm>
          <a:prstGeom prst="rect">
            <a:avLst/>
          </a:prstGeom>
        </p:spPr>
        <p:txBody>
          <a:bodyPr anchor="ctr"/>
          <a:lstStyle/>
          <a:p>
            <a:pPr>
              <a:defRPr/>
            </a:pPr>
            <a:r>
              <a:rPr lang="el-GR" sz="1800" dirty="0">
                <a:latin typeface="Arial" pitchFamily="34" charset="0"/>
                <a:cs typeface="Arial" pitchFamily="34" charset="0"/>
              </a:rPr>
              <a:t>[1] http://creativecommons.org/licenses/by-nc-sa/4.0/ </a:t>
            </a:r>
            <a:endParaRPr lang="en-US" sz="1800" dirty="0">
              <a:latin typeface="Arial" pitchFamily="34" charset="0"/>
              <a:cs typeface="Arial" pitchFamily="34" charset="0"/>
            </a:endParaRPr>
          </a:p>
          <a:p>
            <a:pPr>
              <a:defRPr/>
            </a:pPr>
            <a:endParaRPr lang="el-GR" sz="1800" dirty="0">
              <a:latin typeface="Arial" pitchFamily="34" charset="0"/>
              <a:cs typeface="Arial" pitchFamily="34" charset="0"/>
            </a:endParaRPr>
          </a:p>
          <a:p>
            <a:pPr>
              <a:defRPr/>
            </a:pPr>
            <a:r>
              <a:rPr lang="el-GR" sz="1800" dirty="0">
                <a:latin typeface="Arial" pitchFamily="34" charset="0"/>
                <a:cs typeface="Arial" pitchFamily="34" charset="0"/>
              </a:rPr>
              <a:t>Ως </a:t>
            </a:r>
            <a:r>
              <a:rPr lang="el-GR" sz="1800" b="1" dirty="0">
                <a:latin typeface="Arial" pitchFamily="34" charset="0"/>
                <a:cs typeface="Arial" pitchFamily="34" charset="0"/>
              </a:rPr>
              <a:t>Μη Εμπορική</a:t>
            </a:r>
            <a:r>
              <a:rPr lang="el-GR" sz="1800" dirty="0">
                <a:latin typeface="Arial" pitchFamily="34" charset="0"/>
                <a:cs typeface="Arial" pitchFamily="34" charset="0"/>
              </a:rPr>
              <a:t> ορίζεται η χρήση:</a:t>
            </a:r>
          </a:p>
          <a:p>
            <a:pPr marL="342900" indent="-342900">
              <a:buFont typeface="Arial" panose="020B0604020202020204" pitchFamily="34" charset="0"/>
              <a:buChar char="•"/>
              <a:defRPr/>
            </a:pPr>
            <a:r>
              <a:rPr lang="el-GR" sz="1800" dirty="0">
                <a:latin typeface="Arial" pitchFamily="34" charset="0"/>
                <a:cs typeface="Arial" pitchFamily="34" charset="0"/>
              </a:rPr>
              <a:t>που δεν περιλαμβάνει άμεσο ή έμμεσο οικονομικό όφελος από την χρήση του έργου, για το διανομέα του έργου και </a:t>
            </a:r>
            <a:r>
              <a:rPr lang="el-GR" sz="1800" dirty="0" err="1">
                <a:latin typeface="Arial" pitchFamily="34" charset="0"/>
                <a:cs typeface="Arial" pitchFamily="34" charset="0"/>
              </a:rPr>
              <a:t>αδειοδόχο</a:t>
            </a:r>
            <a:endParaRPr lang="el-GR" sz="1800" dirty="0">
              <a:latin typeface="Arial" pitchFamily="34" charset="0"/>
              <a:cs typeface="Arial" pitchFamily="34" charset="0"/>
            </a:endParaRPr>
          </a:p>
          <a:p>
            <a:pPr marL="342900" indent="-342900">
              <a:buFont typeface="Arial" panose="020B0604020202020204" pitchFamily="34" charset="0"/>
              <a:buChar char="•"/>
              <a:defRPr/>
            </a:pPr>
            <a:r>
              <a:rPr lang="el-GR" sz="1800" dirty="0">
                <a:latin typeface="Arial" pitchFamily="34" charset="0"/>
                <a:cs typeface="Arial" pitchFamily="34" charset="0"/>
              </a:rPr>
              <a:t>που</a:t>
            </a:r>
            <a:r>
              <a:rPr lang="en-GB" sz="1800" dirty="0">
                <a:latin typeface="Arial" pitchFamily="34" charset="0"/>
                <a:cs typeface="Arial" pitchFamily="34" charset="0"/>
              </a:rPr>
              <a:t> </a:t>
            </a:r>
            <a:r>
              <a:rPr lang="el-GR" sz="1800" dirty="0">
                <a:latin typeface="Arial" pitchFamily="34" charset="0"/>
                <a:cs typeface="Arial" pitchFamily="34" charset="0"/>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sz="1800" dirty="0">
                <a:latin typeface="Arial" pitchFamily="34" charset="0"/>
                <a:cs typeface="Arial" pitchFamily="34" charset="0"/>
              </a:rPr>
              <a:t>που</a:t>
            </a:r>
            <a:r>
              <a:rPr lang="en-GB" sz="1800" dirty="0">
                <a:latin typeface="Arial" pitchFamily="34" charset="0"/>
                <a:cs typeface="Arial" pitchFamily="34" charset="0"/>
              </a:rPr>
              <a:t> </a:t>
            </a:r>
            <a:r>
              <a:rPr lang="el-GR" sz="1800" dirty="0">
                <a:latin typeface="Arial" pitchFamily="34" charset="0"/>
                <a:cs typeface="Arial" pitchFamily="34" charset="0"/>
              </a:rPr>
              <a:t>δεν προσπορίζει στο διανομέα του έργου και</a:t>
            </a:r>
            <a:r>
              <a:rPr lang="en-GB" sz="1800" dirty="0">
                <a:latin typeface="Arial" pitchFamily="34" charset="0"/>
                <a:cs typeface="Arial" pitchFamily="34" charset="0"/>
              </a:rPr>
              <a:t> </a:t>
            </a:r>
            <a:r>
              <a:rPr lang="el-GR" sz="1800" dirty="0" err="1">
                <a:latin typeface="Arial" pitchFamily="34" charset="0"/>
                <a:cs typeface="Arial" pitchFamily="34" charset="0"/>
              </a:rPr>
              <a:t>αδειοδόχο</a:t>
            </a:r>
            <a:r>
              <a:rPr lang="en-GB" sz="1800" dirty="0">
                <a:latin typeface="Arial" pitchFamily="34" charset="0"/>
                <a:cs typeface="Arial" pitchFamily="34" charset="0"/>
              </a:rPr>
              <a:t> </a:t>
            </a:r>
            <a:r>
              <a:rPr lang="el-GR" sz="1800" dirty="0">
                <a:latin typeface="Arial" pitchFamily="34" charset="0"/>
                <a:cs typeface="Arial" pitchFamily="34" charset="0"/>
              </a:rPr>
              <a:t>έμμεσο οικονομικό όφελος (π.χ. διαφημίσεις) από την προβολή του έργου σε διαδικτυακό </a:t>
            </a:r>
            <a:r>
              <a:rPr lang="el-GR" sz="1800" dirty="0">
                <a:latin typeface="Arial" pitchFamily="34" charset="0"/>
                <a:cs typeface="Arial" pitchFamily="34" charset="0"/>
              </a:rPr>
              <a:t>τόπο</a:t>
            </a:r>
            <a:endParaRPr lang="en-US" sz="1800" dirty="0">
              <a:latin typeface="Arial" pitchFamily="34" charset="0"/>
              <a:cs typeface="Arial" pitchFamily="34" charset="0"/>
            </a:endParaRPr>
          </a:p>
          <a:p>
            <a:pPr marL="342900" indent="-342900">
              <a:buFont typeface="Arial" panose="020B0604020202020204" pitchFamily="34" charset="0"/>
              <a:buChar char="•"/>
              <a:defRPr/>
            </a:pPr>
            <a:endParaRPr lang="el-GR" sz="1800" dirty="0">
              <a:latin typeface="Arial" pitchFamily="34" charset="0"/>
              <a:cs typeface="Arial" pitchFamily="34" charset="0"/>
            </a:endParaRPr>
          </a:p>
          <a:p>
            <a:pPr>
              <a:defRPr/>
            </a:pPr>
            <a:r>
              <a:rPr lang="el-GR" sz="1800" dirty="0">
                <a:latin typeface="Arial" pitchFamily="34" charset="0"/>
                <a:cs typeface="Arial" pitchFamily="34" charset="0"/>
              </a:rPr>
              <a:t>Ο </a:t>
            </a:r>
            <a:r>
              <a:rPr lang="el-GR" sz="1800" dirty="0">
                <a:latin typeface="Arial" pitchFamily="34" charset="0"/>
                <a:cs typeface="Arial" pitchFamily="34" charset="0"/>
              </a:rPr>
              <a:t>δικαιούχος μπορεί να παρέχει στον </a:t>
            </a:r>
            <a:r>
              <a:rPr lang="el-GR" sz="1800" dirty="0" err="1">
                <a:latin typeface="Arial" pitchFamily="34" charset="0"/>
                <a:cs typeface="Arial" pitchFamily="34" charset="0"/>
              </a:rPr>
              <a:t>αδειοδόχο</a:t>
            </a:r>
            <a:r>
              <a:rPr lang="el-GR" sz="1800" dirty="0">
                <a:latin typeface="Arial" pitchFamily="34" charset="0"/>
                <a:cs typeface="Arial" pitchFamily="34" charset="0"/>
              </a:rPr>
              <a:t> ξεχωριστή άδεια να χρησιμοποιεί το έργο για εμπορική χρήση, εφόσον αυτό του ζητηθεί</a:t>
            </a:r>
            <a:r>
              <a:rPr lang="el-GR" sz="1800" dirty="0">
                <a:latin typeface="Arial" pitchFamily="34" charset="0"/>
                <a:cs typeface="Arial" pitchFamily="34" charset="0"/>
              </a:rPr>
              <a:t>.</a:t>
            </a:r>
            <a:endParaRPr lang="el-GR"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a:xfrm>
            <a:off x="2232025" y="333375"/>
            <a:ext cx="4681538" cy="793750"/>
          </a:xfrm>
        </p:spPr>
        <p:txBody>
          <a:bodyPr/>
          <a:lstStyle/>
          <a:p>
            <a:pPr eaLnBrk="1" hangingPunct="1"/>
            <a:r>
              <a:rPr lang="el-GR" altLang="el-GR" b="1" smtClean="0">
                <a:latin typeface="Arial" charset="0"/>
                <a:cs typeface="Arial" charset="0"/>
              </a:rPr>
              <a:t>Χρηματοδότηση</a:t>
            </a:r>
          </a:p>
        </p:txBody>
      </p:sp>
      <p:sp>
        <p:nvSpPr>
          <p:cNvPr id="16387" name="Θέση περιεχομένου 2"/>
          <p:cNvSpPr>
            <a:spLocks noGrp="1"/>
          </p:cNvSpPr>
          <p:nvPr>
            <p:ph idx="1"/>
          </p:nvPr>
        </p:nvSpPr>
        <p:spPr>
          <a:xfrm>
            <a:off x="179388" y="1412875"/>
            <a:ext cx="8713787" cy="3600450"/>
          </a:xfrm>
        </p:spPr>
        <p:txBody>
          <a:bodyPr/>
          <a:lstStyle/>
          <a:p>
            <a:pPr eaLnBrk="1" hangingPunct="1"/>
            <a:r>
              <a:rPr lang="el-GR" altLang="el-GR" sz="2400" smtClean="0">
                <a:latin typeface="Arial" charset="0"/>
                <a:cs typeface="Arial" charset="0"/>
              </a:rPr>
              <a:t>Το παρόν εκπαιδευτικό υλικό έχει αναπτυχθεί στα πλαίσια του εκπαιδευτικού έργου του διδάσκοντα.</a:t>
            </a:r>
            <a:endParaRPr lang="en-US" altLang="el-GR" sz="2400" smtClean="0">
              <a:latin typeface="Arial" charset="0"/>
              <a:cs typeface="Arial" charset="0"/>
            </a:endParaRPr>
          </a:p>
          <a:p>
            <a:pPr eaLnBrk="1" hangingPunct="1"/>
            <a:r>
              <a:rPr lang="el-GR" altLang="el-GR" sz="2400" smtClean="0">
                <a:latin typeface="Arial" charset="0"/>
                <a:cs typeface="Arial" charset="0"/>
              </a:rPr>
              <a:t>Το έργο «</a:t>
            </a:r>
            <a:r>
              <a:rPr lang="el-GR" altLang="el-GR" sz="2400" b="1" smtClean="0">
                <a:latin typeface="Arial" charset="0"/>
                <a:cs typeface="Arial" charset="0"/>
              </a:rPr>
              <a:t>Ανοικτά Ακαδημαϊκά Μαθήματα στο Πανεπιστήμιο Πατρών</a:t>
            </a:r>
            <a:r>
              <a:rPr lang="el-GR" altLang="el-GR" sz="2400" smtClean="0">
                <a:latin typeface="Arial" charset="0"/>
                <a:cs typeface="Arial" charset="0"/>
              </a:rPr>
              <a:t>» έχει χρηματοδοτήσει μόνο τη αναδιαμόρφωση του εκπαιδευτικού υλικού. </a:t>
            </a:r>
          </a:p>
          <a:p>
            <a:pPr eaLnBrk="1" hangingPunct="1"/>
            <a:r>
              <a:rPr lang="el-GR" altLang="el-GR" sz="2400" smtClean="0">
                <a:latin typeface="Arial" charset="0"/>
                <a:cs typeface="Arial"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eaLnBrk="1" hangingPunct="1"/>
            <a:endParaRPr lang="el-GR" altLang="el-GR" smtClean="0"/>
          </a:p>
        </p:txBody>
      </p:sp>
      <p:pic>
        <p:nvPicPr>
          <p:cNvPr id="16388" name="Picture 3" descr="Λογότυπο Επιχειρησιακού Προγράμματος Εκπαίδευση και Δια βίου Μάθηση"/>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4938" y="5127625"/>
            <a:ext cx="6480175" cy="154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46175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22114"/>
          </a:xfrm>
        </p:spPr>
        <p:txBody>
          <a:bodyPr/>
          <a:lstStyle/>
          <a:p>
            <a:r>
              <a:rPr lang="el-GR" b="1" dirty="0" smtClean="0">
                <a:latin typeface="Arial" panose="020B0604020202020204" pitchFamily="34" charset="0"/>
                <a:cs typeface="Arial" panose="020B0604020202020204" pitchFamily="34" charset="0"/>
              </a:rPr>
              <a:t>Ενότητα 1</a:t>
            </a:r>
            <a:endParaRPr lang="el-GR"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251520" y="2032248"/>
            <a:ext cx="8712968" cy="4565104"/>
          </a:xfrm>
        </p:spPr>
        <p:txBody>
          <a:bodyPr/>
          <a:lstStyle/>
          <a:p>
            <a:pPr marL="514350" indent="-514350">
              <a:spcBef>
                <a:spcPts val="1000"/>
              </a:spcBef>
              <a:buFont typeface="+mj-lt"/>
              <a:buAutoNum type="arabicPeriod"/>
            </a:pPr>
            <a:r>
              <a:rPr lang="el-GR" sz="2800" dirty="0" smtClean="0">
                <a:latin typeface="Arial" panose="020B0604020202020204" pitchFamily="34" charset="0"/>
                <a:cs typeface="Arial" panose="020B0604020202020204" pitchFamily="34" charset="0"/>
              </a:rPr>
              <a:t>Ποια είναι τα Δεδομένα Τηλεπισκόπησης</a:t>
            </a:r>
            <a:r>
              <a:rPr lang="en-US" sz="2800" dirty="0" smtClean="0">
                <a:latin typeface="Arial" panose="020B0604020202020204" pitchFamily="34" charset="0"/>
                <a:cs typeface="Arial" panose="020B0604020202020204" pitchFamily="34" charset="0"/>
              </a:rPr>
              <a:t>;</a:t>
            </a:r>
            <a:endParaRPr lang="el-GR" sz="2800" dirty="0" smtClean="0">
              <a:latin typeface="Arial" panose="020B0604020202020204" pitchFamily="34" charset="0"/>
              <a:cs typeface="Arial" panose="020B0604020202020204" pitchFamily="34" charset="0"/>
            </a:endParaRPr>
          </a:p>
          <a:p>
            <a:pPr marL="514350" indent="-514350">
              <a:spcBef>
                <a:spcPts val="1000"/>
              </a:spcBef>
              <a:buFont typeface="+mj-lt"/>
              <a:buAutoNum type="arabicPeriod"/>
            </a:pPr>
            <a:r>
              <a:rPr lang="el-GR" sz="2800" dirty="0" smtClean="0">
                <a:latin typeface="Arial" panose="020B0604020202020204" pitchFamily="34" charset="0"/>
                <a:cs typeface="Arial" panose="020B0604020202020204" pitchFamily="34" charset="0"/>
              </a:rPr>
              <a:t>Τι </a:t>
            </a:r>
            <a:r>
              <a:rPr lang="el-GR" sz="2800" dirty="0">
                <a:latin typeface="Arial" panose="020B0604020202020204" pitchFamily="34" charset="0"/>
                <a:cs typeface="Arial" panose="020B0604020202020204" pitchFamily="34" charset="0"/>
              </a:rPr>
              <a:t>μπορεί να προσφέρει η Τηλεπισκόπηση στη Γεωλογία;</a:t>
            </a:r>
          </a:p>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Τι μπορούν να προσφέρουν τα ΓΣΠ στη Γεωλογία;</a:t>
            </a:r>
          </a:p>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Πως συνδυάζονται η Τηλεπισκόπηση και τα ΓΣΠ; Ποιος ο ρόλος τους;</a:t>
            </a:r>
          </a:p>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Σε ποια κλίμακα εργασίας μπορούν να χρησιμοποιηθούν δεδομένα Τηλεπισκόπησης;</a:t>
            </a:r>
          </a:p>
          <a:p>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61784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2060848"/>
            <a:ext cx="8784976" cy="4525963"/>
          </a:xfrm>
        </p:spPr>
        <p:txBody>
          <a:bodyPr/>
          <a:lstStyle/>
          <a:p>
            <a:pPr marL="514350" indent="-514350">
              <a:spcBef>
                <a:spcPts val="1000"/>
              </a:spcBef>
              <a:buFont typeface="+mj-lt"/>
              <a:buAutoNum type="arabicPeriod"/>
            </a:pPr>
            <a:r>
              <a:rPr lang="el-GR" sz="2800" dirty="0" smtClean="0">
                <a:latin typeface="Arial" panose="020B0604020202020204" pitchFamily="34" charset="0"/>
                <a:cs typeface="Arial" panose="020B0604020202020204" pitchFamily="34" charset="0"/>
              </a:rPr>
              <a:t>Τι περιλαμβάνει ένα </a:t>
            </a:r>
            <a:r>
              <a:rPr lang="el-GR" altLang="el-GR" sz="2800" dirty="0" smtClean="0">
                <a:latin typeface="Arial" charset="0"/>
                <a:cs typeface="Arial" charset="0"/>
              </a:rPr>
              <a:t>Γεωγραφικό Σύστημα Πληροφοριών</a:t>
            </a:r>
            <a:r>
              <a:rPr lang="en-US" altLang="el-GR" sz="2800" dirty="0" smtClean="0">
                <a:latin typeface="Arial" charset="0"/>
                <a:cs typeface="Arial" charset="0"/>
              </a:rPr>
              <a:t>;</a:t>
            </a:r>
            <a:endParaRPr lang="el-GR" sz="2800" dirty="0" smtClean="0">
              <a:latin typeface="Arial" panose="020B0604020202020204" pitchFamily="34" charset="0"/>
              <a:cs typeface="Arial" panose="020B0604020202020204" pitchFamily="34" charset="0"/>
            </a:endParaRPr>
          </a:p>
          <a:p>
            <a:pPr marL="514350" indent="-514350">
              <a:spcBef>
                <a:spcPts val="1000"/>
              </a:spcBef>
              <a:buFont typeface="+mj-lt"/>
              <a:buAutoNum type="arabicPeriod"/>
            </a:pPr>
            <a:r>
              <a:rPr lang="el-GR" sz="2800" dirty="0" smtClean="0">
                <a:latin typeface="Arial" panose="020B0604020202020204" pitchFamily="34" charset="0"/>
                <a:cs typeface="Arial" panose="020B0604020202020204" pitchFamily="34" charset="0"/>
              </a:rPr>
              <a:t>Περιγράψτε τη ροή εργασιών σε ένα </a:t>
            </a:r>
            <a:r>
              <a:rPr lang="el-GR" altLang="el-GR" sz="2800" dirty="0" smtClean="0">
                <a:latin typeface="Arial" charset="0"/>
                <a:cs typeface="Arial" charset="0"/>
              </a:rPr>
              <a:t>Γεωγραφικά </a:t>
            </a:r>
            <a:r>
              <a:rPr lang="el-GR" altLang="el-GR" sz="2800" dirty="0">
                <a:latin typeface="Arial" charset="0"/>
                <a:cs typeface="Arial" charset="0"/>
              </a:rPr>
              <a:t>Συστήματα </a:t>
            </a:r>
            <a:r>
              <a:rPr lang="el-GR" altLang="el-GR" sz="2800" dirty="0" smtClean="0">
                <a:latin typeface="Arial" charset="0"/>
                <a:cs typeface="Arial" charset="0"/>
              </a:rPr>
              <a:t>Πληροφοριών.</a:t>
            </a:r>
            <a:endParaRPr lang="el-GR" sz="2800" dirty="0" smtClean="0">
              <a:latin typeface="Arial" panose="020B0604020202020204" pitchFamily="34" charset="0"/>
              <a:cs typeface="Arial" panose="020B0604020202020204" pitchFamily="34" charset="0"/>
            </a:endParaRPr>
          </a:p>
          <a:p>
            <a:pPr marL="514350" indent="-514350">
              <a:spcBef>
                <a:spcPts val="1000"/>
              </a:spcBef>
              <a:buFont typeface="+mj-lt"/>
              <a:buAutoNum type="arabicPeriod"/>
            </a:pPr>
            <a:r>
              <a:rPr lang="el-GR" sz="2800" dirty="0" smtClean="0">
                <a:latin typeface="Arial" panose="020B0604020202020204" pitchFamily="34" charset="0"/>
                <a:cs typeface="Arial" panose="020B0604020202020204" pitchFamily="34" charset="0"/>
              </a:rPr>
              <a:t>Ποια </a:t>
            </a:r>
            <a:r>
              <a:rPr lang="el-GR" sz="2800" dirty="0">
                <a:latin typeface="Arial" panose="020B0604020202020204" pitchFamily="34" charset="0"/>
                <a:cs typeface="Arial" panose="020B0604020202020204" pitchFamily="34" charset="0"/>
              </a:rPr>
              <a:t>τα βασικά συστατικά ενός ΓΣΠ;</a:t>
            </a:r>
          </a:p>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Τι είναι χωρικά και μη χωρικά δεδομένα;</a:t>
            </a:r>
          </a:p>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Ποια η εξέλιξη των ΓΣΠ στην πάροδο των ετών</a:t>
            </a:r>
            <a:r>
              <a:rPr lang="el-GR" sz="2800" dirty="0" smtClean="0">
                <a:latin typeface="Arial" panose="020B0604020202020204" pitchFamily="34" charset="0"/>
                <a:cs typeface="Arial" panose="020B0604020202020204" pitchFamily="34" charset="0"/>
              </a:rPr>
              <a:t>;</a:t>
            </a:r>
          </a:p>
          <a:p>
            <a:pPr marL="514350" indent="-514350">
              <a:buFont typeface="+mj-lt"/>
              <a:buAutoNum type="arabicPeriod"/>
            </a:pPr>
            <a:endParaRPr lang="el-GR" sz="2800" dirty="0" smtClean="0">
              <a:latin typeface="Arial" panose="020B0604020202020204" pitchFamily="34" charset="0"/>
              <a:cs typeface="Arial" panose="020B0604020202020204" pitchFamily="34" charset="0"/>
            </a:endParaRPr>
          </a:p>
          <a:p>
            <a:pPr marL="514350" indent="-514350">
              <a:buFont typeface="+mj-lt"/>
              <a:buAutoNum type="arabicPeriod"/>
            </a:pPr>
            <a:endParaRPr lang="el-GR" sz="2800" dirty="0">
              <a:latin typeface="Arial" panose="020B0604020202020204" pitchFamily="34" charset="0"/>
              <a:cs typeface="Arial" panose="020B0604020202020204" pitchFamily="34" charset="0"/>
            </a:endParaRPr>
          </a:p>
          <a:p>
            <a:endParaRPr lang="el-GR" dirty="0"/>
          </a:p>
        </p:txBody>
      </p:sp>
      <p:sp>
        <p:nvSpPr>
          <p:cNvPr id="4" name="Τίτλος 1"/>
          <p:cNvSpPr>
            <a:spLocks noGrp="1"/>
          </p:cNvSpPr>
          <p:nvPr>
            <p:ph type="title"/>
          </p:nvPr>
        </p:nvSpPr>
        <p:spPr>
          <a:xfrm>
            <a:off x="457200" y="274638"/>
            <a:ext cx="8229600" cy="922114"/>
          </a:xfrm>
        </p:spPr>
        <p:txBody>
          <a:bodyPr/>
          <a:lstStyle/>
          <a:p>
            <a:r>
              <a:rPr lang="el-GR" b="1" dirty="0" smtClean="0">
                <a:latin typeface="Arial" panose="020B0604020202020204" pitchFamily="34" charset="0"/>
                <a:cs typeface="Arial" panose="020B0604020202020204" pitchFamily="34" charset="0"/>
              </a:rPr>
              <a:t>Ενότητα 2</a:t>
            </a:r>
            <a:endParaRPr lang="el-G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08052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1960240"/>
            <a:ext cx="8784976" cy="4925144"/>
          </a:xfrm>
        </p:spPr>
        <p:txBody>
          <a:bodyPr/>
          <a:lstStyle/>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Ποιες είναι οι δυνατότητες των ΓΣΠ κατά τη διαχείριση των δεδομένων;</a:t>
            </a:r>
          </a:p>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Ποιες είναι οι δυνατότητες των ΓΣΠ κατά την ανάλυση των δεδομένων;</a:t>
            </a:r>
          </a:p>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Ποια είναι τα πλεονεκτήματα των ΓΣΠ;</a:t>
            </a:r>
          </a:p>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Αναφέρεται επιγραμματικά ποιες δυνατότητες μας δίνει το σύστημα διαχείρισης στόλου οχημάτων.</a:t>
            </a:r>
          </a:p>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Από ποια στοιχεία αποτελείται ένα σύστημα διαχείρισης στόλου οχημάτων;</a:t>
            </a:r>
          </a:p>
          <a:p>
            <a:endParaRPr lang="el-GR" dirty="0"/>
          </a:p>
        </p:txBody>
      </p:sp>
      <p:sp>
        <p:nvSpPr>
          <p:cNvPr id="4" name="Τίτλος 1"/>
          <p:cNvSpPr>
            <a:spLocks noGrp="1"/>
          </p:cNvSpPr>
          <p:nvPr>
            <p:ph type="title"/>
          </p:nvPr>
        </p:nvSpPr>
        <p:spPr>
          <a:xfrm>
            <a:off x="457200" y="274638"/>
            <a:ext cx="8229600" cy="922114"/>
          </a:xfrm>
        </p:spPr>
        <p:txBody>
          <a:bodyPr/>
          <a:lstStyle/>
          <a:p>
            <a:r>
              <a:rPr lang="el-GR" b="1" dirty="0" smtClean="0">
                <a:latin typeface="Arial" panose="020B0604020202020204" pitchFamily="34" charset="0"/>
                <a:cs typeface="Arial" panose="020B0604020202020204" pitchFamily="34" charset="0"/>
              </a:rPr>
              <a:t>Ενότητα 3</a:t>
            </a:r>
            <a:endParaRPr lang="el-G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75224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2204864"/>
            <a:ext cx="8784976" cy="4525963"/>
          </a:xfrm>
        </p:spPr>
        <p:txBody>
          <a:bodyPr/>
          <a:lstStyle/>
          <a:p>
            <a:pPr marL="514350" indent="-514350">
              <a:spcBef>
                <a:spcPts val="1000"/>
              </a:spcBef>
              <a:buFont typeface="+mj-lt"/>
              <a:buAutoNum type="arabicPeriod"/>
            </a:pPr>
            <a:r>
              <a:rPr lang="el-GR" sz="2800" dirty="0" smtClean="0">
                <a:latin typeface="Arial" panose="020B0604020202020204" pitchFamily="34" charset="0"/>
                <a:cs typeface="Arial" panose="020B0604020202020204" pitchFamily="34" charset="0"/>
              </a:rPr>
              <a:t>Ποια είναι τα δεδομένα Τηλεπισκόπησης</a:t>
            </a:r>
            <a:r>
              <a:rPr lang="en-US" sz="2800" dirty="0" smtClean="0">
                <a:latin typeface="Arial" panose="020B0604020202020204" pitchFamily="34" charset="0"/>
                <a:cs typeface="Arial" panose="020B0604020202020204" pitchFamily="34" charset="0"/>
              </a:rPr>
              <a:t>;</a:t>
            </a:r>
            <a:endParaRPr lang="el-GR" sz="2800" dirty="0" smtClean="0">
              <a:latin typeface="Arial" panose="020B0604020202020204" pitchFamily="34" charset="0"/>
              <a:cs typeface="Arial" panose="020B0604020202020204" pitchFamily="34" charset="0"/>
            </a:endParaRPr>
          </a:p>
          <a:p>
            <a:pPr marL="514350" indent="-514350">
              <a:spcBef>
                <a:spcPts val="1000"/>
              </a:spcBef>
              <a:buFont typeface="+mj-lt"/>
              <a:buAutoNum type="arabicPeriod"/>
            </a:pPr>
            <a:r>
              <a:rPr lang="el-GR" sz="2800" dirty="0" smtClean="0">
                <a:latin typeface="Arial" panose="020B0604020202020204" pitchFamily="34" charset="0"/>
                <a:cs typeface="Arial" panose="020B0604020202020204" pitchFamily="34" charset="0"/>
              </a:rPr>
              <a:t>Ποιες </a:t>
            </a:r>
            <a:r>
              <a:rPr lang="el-GR" sz="2800" dirty="0">
                <a:latin typeface="Arial" panose="020B0604020202020204" pitchFamily="34" charset="0"/>
                <a:cs typeface="Arial" panose="020B0604020202020204" pitchFamily="34" charset="0"/>
              </a:rPr>
              <a:t>οι βασικές διαφορές μεταξύ αεροφωτογραφιών και δορυφορικών εικόνων;</a:t>
            </a:r>
          </a:p>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Ποια τα πλεονεκτήματα και ποια τα μειονεκτήματα των αεροφωτογραφιών στην Τηλεπισκόπηση;</a:t>
            </a:r>
          </a:p>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Πως ορίζεται η κλίμακα στις αεροφωτογραφίες;</a:t>
            </a:r>
          </a:p>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Ποια η έννοια της παράλλαξης</a:t>
            </a:r>
            <a:r>
              <a:rPr lang="el-GR" sz="2800" dirty="0" smtClean="0">
                <a:latin typeface="Arial" panose="020B0604020202020204" pitchFamily="34" charset="0"/>
                <a:cs typeface="Arial" panose="020B0604020202020204" pitchFamily="34" charset="0"/>
              </a:rPr>
              <a:t>;</a:t>
            </a:r>
            <a:endParaRPr lang="el-GR" sz="2800" dirty="0">
              <a:latin typeface="Arial" panose="020B0604020202020204" pitchFamily="34" charset="0"/>
              <a:cs typeface="Arial" panose="020B0604020202020204" pitchFamily="34" charset="0"/>
            </a:endParaRPr>
          </a:p>
        </p:txBody>
      </p:sp>
      <p:sp>
        <p:nvSpPr>
          <p:cNvPr id="4" name="Τίτλος 1"/>
          <p:cNvSpPr>
            <a:spLocks noGrp="1"/>
          </p:cNvSpPr>
          <p:nvPr>
            <p:ph type="title"/>
          </p:nvPr>
        </p:nvSpPr>
        <p:spPr>
          <a:xfrm>
            <a:off x="457200" y="274638"/>
            <a:ext cx="8229600" cy="922114"/>
          </a:xfrm>
        </p:spPr>
        <p:txBody>
          <a:bodyPr/>
          <a:lstStyle/>
          <a:p>
            <a:r>
              <a:rPr lang="el-GR" b="1" dirty="0" smtClean="0">
                <a:latin typeface="Arial" panose="020B0604020202020204" pitchFamily="34" charset="0"/>
                <a:cs typeface="Arial" panose="020B0604020202020204" pitchFamily="34" charset="0"/>
              </a:rPr>
              <a:t>Ενότητα 4</a:t>
            </a:r>
            <a:endParaRPr lang="el-G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31385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2204864"/>
            <a:ext cx="8784976" cy="4205064"/>
          </a:xfrm>
        </p:spPr>
        <p:txBody>
          <a:bodyPr/>
          <a:lstStyle/>
          <a:p>
            <a:pPr marL="514350" indent="-514350">
              <a:spcBef>
                <a:spcPts val="1000"/>
              </a:spcBef>
              <a:buFont typeface="+mj-lt"/>
              <a:buAutoNum type="arabicPeriod"/>
            </a:pPr>
            <a:r>
              <a:rPr lang="el-GR" sz="2800" dirty="0" smtClean="0">
                <a:latin typeface="Arial" panose="020B0604020202020204" pitchFamily="34" charset="0"/>
                <a:cs typeface="Arial" panose="020B0604020202020204" pitchFamily="34" charset="0"/>
              </a:rPr>
              <a:t>Αναλύστε τις κατηγορίες της διακριτικής</a:t>
            </a:r>
            <a:r>
              <a:rPr lang="el-GR" sz="2800" dirty="0">
                <a:latin typeface="Arial" panose="020B0604020202020204" pitchFamily="34" charset="0"/>
                <a:cs typeface="Arial" panose="020B0604020202020204" pitchFamily="34" charset="0"/>
              </a:rPr>
              <a:t> </a:t>
            </a:r>
            <a:r>
              <a:rPr lang="el-GR" sz="2800" dirty="0" smtClean="0">
                <a:latin typeface="Arial" panose="020B0604020202020204" pitchFamily="34" charset="0"/>
                <a:cs typeface="Arial" panose="020B0604020202020204" pitchFamily="34" charset="0"/>
              </a:rPr>
              <a:t>ικανότητας.</a:t>
            </a:r>
          </a:p>
          <a:p>
            <a:pPr marL="514350" indent="-514350">
              <a:spcBef>
                <a:spcPts val="1000"/>
              </a:spcBef>
              <a:buFont typeface="+mj-lt"/>
              <a:buAutoNum type="arabicPeriod"/>
            </a:pPr>
            <a:r>
              <a:rPr lang="el-GR" sz="2800" dirty="0" smtClean="0">
                <a:latin typeface="Arial" panose="020B0604020202020204" pitchFamily="34" charset="0"/>
                <a:cs typeface="Arial" panose="020B0604020202020204" pitchFamily="34" charset="0"/>
              </a:rPr>
              <a:t>Τι </a:t>
            </a:r>
            <a:r>
              <a:rPr lang="el-GR" sz="2800" dirty="0">
                <a:latin typeface="Arial" panose="020B0604020202020204" pitchFamily="34" charset="0"/>
                <a:cs typeface="Arial" panose="020B0604020202020204" pitchFamily="34" charset="0"/>
              </a:rPr>
              <a:t>είναι η χωρική διακριτική ικανότητα</a:t>
            </a:r>
            <a:r>
              <a:rPr lang="el-GR" sz="2800" dirty="0" smtClean="0">
                <a:latin typeface="Arial" panose="020B0604020202020204" pitchFamily="34" charset="0"/>
                <a:cs typeface="Arial" panose="020B0604020202020204" pitchFamily="34" charset="0"/>
              </a:rPr>
              <a:t>;</a:t>
            </a:r>
          </a:p>
          <a:p>
            <a:pPr marL="514350" indent="-514350">
              <a:spcBef>
                <a:spcPts val="1000"/>
              </a:spcBef>
              <a:buFont typeface="+mj-lt"/>
              <a:buAutoNum type="arabicPeriod"/>
            </a:pPr>
            <a:r>
              <a:rPr lang="el-GR" sz="2800" dirty="0" smtClean="0">
                <a:latin typeface="Arial" panose="020B0604020202020204" pitchFamily="34" charset="0"/>
                <a:cs typeface="Arial" panose="020B0604020202020204" pitchFamily="34" charset="0"/>
              </a:rPr>
              <a:t>Ποια είναι η κύρια δυνατότητα του </a:t>
            </a:r>
            <a:r>
              <a:rPr lang="en-US" sz="2800" dirty="0" err="1" smtClean="0">
                <a:latin typeface="Arial" panose="020B0604020202020204" pitchFamily="34" charset="0"/>
                <a:cs typeface="Arial" panose="020B0604020202020204" pitchFamily="34" charset="0"/>
              </a:rPr>
              <a:t>Ikonos</a:t>
            </a:r>
            <a:r>
              <a:rPr lang="en-US" sz="2800" dirty="0" smtClean="0">
                <a:latin typeface="Arial" panose="020B0604020202020204" pitchFamily="34" charset="0"/>
                <a:cs typeface="Arial" panose="020B0604020202020204" pitchFamily="34" charset="0"/>
              </a:rPr>
              <a:t> </a:t>
            </a:r>
            <a:r>
              <a:rPr lang="el-GR" sz="2800" dirty="0" smtClean="0">
                <a:latin typeface="Arial" panose="020B0604020202020204" pitchFamily="34" charset="0"/>
                <a:cs typeface="Arial" panose="020B0604020202020204" pitchFamily="34" charset="0"/>
              </a:rPr>
              <a:t>και ποια του </a:t>
            </a:r>
            <a:r>
              <a:rPr lang="en-US" sz="2800" dirty="0" smtClean="0">
                <a:latin typeface="Arial" panose="020B0604020202020204" pitchFamily="34" charset="0"/>
                <a:cs typeface="Arial" panose="020B0604020202020204" pitchFamily="34" charset="0"/>
              </a:rPr>
              <a:t>Landsat;</a:t>
            </a:r>
            <a:endParaRPr lang="el-GR" sz="2800" dirty="0">
              <a:latin typeface="Arial" panose="020B0604020202020204" pitchFamily="34" charset="0"/>
              <a:cs typeface="Arial" panose="020B0604020202020204" pitchFamily="34" charset="0"/>
            </a:endParaRPr>
          </a:p>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Τι είναι η φασματική διακριτική ικανότητα;</a:t>
            </a:r>
          </a:p>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Τι είναι η </a:t>
            </a:r>
            <a:r>
              <a:rPr lang="el-GR" sz="2800" dirty="0" err="1" smtClean="0">
                <a:latin typeface="Arial" panose="020B0604020202020204" pitchFamily="34" charset="0"/>
                <a:cs typeface="Arial" panose="020B0604020202020204" pitchFamily="34" charset="0"/>
              </a:rPr>
              <a:t>ραδιομετρική</a:t>
            </a:r>
            <a:r>
              <a:rPr lang="el-GR" sz="2800" dirty="0" smtClean="0">
                <a:latin typeface="Arial" panose="020B0604020202020204" pitchFamily="34" charset="0"/>
                <a:cs typeface="Arial" panose="020B0604020202020204" pitchFamily="34" charset="0"/>
              </a:rPr>
              <a:t> διακριτική</a:t>
            </a:r>
            <a:r>
              <a:rPr lang="el-GR" sz="2800" dirty="0">
                <a:latin typeface="Arial" panose="020B0604020202020204" pitchFamily="34" charset="0"/>
                <a:cs typeface="Arial" panose="020B0604020202020204" pitchFamily="34" charset="0"/>
              </a:rPr>
              <a:t> </a:t>
            </a:r>
            <a:r>
              <a:rPr lang="el-GR" sz="2800" dirty="0" smtClean="0">
                <a:latin typeface="Arial" panose="020B0604020202020204" pitchFamily="34" charset="0"/>
                <a:cs typeface="Arial" panose="020B0604020202020204" pitchFamily="34" charset="0"/>
              </a:rPr>
              <a:t>ικανότητα</a:t>
            </a:r>
            <a:r>
              <a:rPr lang="en-US" sz="2800" dirty="0" smtClean="0">
                <a:latin typeface="Arial" panose="020B0604020202020204" pitchFamily="34" charset="0"/>
                <a:cs typeface="Arial" panose="020B0604020202020204" pitchFamily="34" charset="0"/>
              </a:rPr>
              <a:t>;</a:t>
            </a:r>
            <a:endParaRPr lang="el-GR" sz="2800" dirty="0">
              <a:latin typeface="Arial" panose="020B0604020202020204" pitchFamily="34" charset="0"/>
              <a:cs typeface="Arial" panose="020B0604020202020204" pitchFamily="34" charset="0"/>
            </a:endParaRPr>
          </a:p>
          <a:p>
            <a:pPr marL="514350" indent="-514350">
              <a:spcBef>
                <a:spcPts val="1000"/>
              </a:spcBef>
              <a:buFont typeface="+mj-lt"/>
              <a:buAutoNum type="arabicPeriod"/>
            </a:pPr>
            <a:r>
              <a:rPr lang="el-GR" sz="2800" dirty="0">
                <a:latin typeface="Arial" panose="020B0604020202020204" pitchFamily="34" charset="0"/>
                <a:cs typeface="Arial" panose="020B0604020202020204" pitchFamily="34" charset="0"/>
              </a:rPr>
              <a:t>Τι είναι η χρονική διακριτική </a:t>
            </a:r>
            <a:r>
              <a:rPr lang="el-GR" sz="2800" dirty="0" smtClean="0">
                <a:latin typeface="Arial" panose="020B0604020202020204" pitchFamily="34" charset="0"/>
                <a:cs typeface="Arial" panose="020B0604020202020204" pitchFamily="34" charset="0"/>
              </a:rPr>
              <a:t>ικανότητα</a:t>
            </a:r>
            <a:r>
              <a:rPr lang="en-US" sz="2800" dirty="0" smtClean="0">
                <a:latin typeface="Arial" panose="020B0604020202020204" pitchFamily="34" charset="0"/>
                <a:cs typeface="Arial" panose="020B0604020202020204" pitchFamily="34" charset="0"/>
              </a:rPr>
              <a:t>;</a:t>
            </a:r>
            <a:endParaRPr lang="el-GR" sz="2800" dirty="0">
              <a:latin typeface="Arial" panose="020B0604020202020204" pitchFamily="34" charset="0"/>
              <a:cs typeface="Arial" panose="020B0604020202020204" pitchFamily="34" charset="0"/>
            </a:endParaRPr>
          </a:p>
        </p:txBody>
      </p:sp>
      <p:sp>
        <p:nvSpPr>
          <p:cNvPr id="4" name="Τίτλος 1"/>
          <p:cNvSpPr>
            <a:spLocks noGrp="1"/>
          </p:cNvSpPr>
          <p:nvPr>
            <p:ph type="title"/>
          </p:nvPr>
        </p:nvSpPr>
        <p:spPr>
          <a:xfrm>
            <a:off x="457200" y="274638"/>
            <a:ext cx="8229600" cy="922114"/>
          </a:xfrm>
        </p:spPr>
        <p:txBody>
          <a:bodyPr/>
          <a:lstStyle/>
          <a:p>
            <a:r>
              <a:rPr lang="el-GR" b="1" dirty="0" smtClean="0">
                <a:latin typeface="Arial" panose="020B0604020202020204" pitchFamily="34" charset="0"/>
                <a:cs typeface="Arial" panose="020B0604020202020204" pitchFamily="34" charset="0"/>
              </a:rPr>
              <a:t>Ενότητα 5</a:t>
            </a:r>
            <a:endParaRPr lang="el-G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54222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2143397"/>
            <a:ext cx="8856984" cy="4525963"/>
          </a:xfrm>
        </p:spPr>
        <p:txBody>
          <a:bodyPr/>
          <a:lstStyle/>
          <a:p>
            <a:pPr marL="514350" indent="-514350">
              <a:spcBef>
                <a:spcPts val="1000"/>
              </a:spcBef>
              <a:buFont typeface="+mj-lt"/>
              <a:buAutoNum type="arabicPeriod"/>
            </a:pPr>
            <a:r>
              <a:rPr lang="el-GR" sz="2800" dirty="0" smtClean="0">
                <a:latin typeface="Arial" panose="020B0604020202020204" pitchFamily="34" charset="0"/>
                <a:cs typeface="Arial" panose="020B0604020202020204" pitchFamily="34" charset="0"/>
              </a:rPr>
              <a:t>Ποιές είναι οι παράμετροι κατανομής? Αναφέρετε τα βασικά χαρακτηριστικά τους</a:t>
            </a:r>
            <a:r>
              <a:rPr lang="en-US" sz="2800" dirty="0" smtClean="0">
                <a:latin typeface="Arial" panose="020B0604020202020204" pitchFamily="34" charset="0"/>
                <a:cs typeface="Arial" panose="020B0604020202020204" pitchFamily="34" charset="0"/>
              </a:rPr>
              <a:t>.</a:t>
            </a:r>
          </a:p>
          <a:p>
            <a:pPr marL="514350" indent="-514350">
              <a:spcBef>
                <a:spcPts val="1000"/>
              </a:spcBef>
              <a:buFont typeface="+mj-lt"/>
              <a:buAutoNum type="arabicPeriod"/>
            </a:pPr>
            <a:r>
              <a:rPr lang="el-GR" sz="2800" dirty="0" smtClean="0">
                <a:latin typeface="Arial" panose="020B0604020202020204" pitchFamily="34" charset="0"/>
                <a:cs typeface="Arial" panose="020B0604020202020204" pitchFamily="34" charset="0"/>
              </a:rPr>
              <a:t>Ποιες είναι οι παράμετροι θέσεως</a:t>
            </a:r>
            <a:r>
              <a:rPr lang="en-US" sz="2800" dirty="0" smtClean="0">
                <a:latin typeface="Arial" panose="020B0604020202020204" pitchFamily="34" charset="0"/>
                <a:cs typeface="Arial" panose="020B0604020202020204" pitchFamily="34" charset="0"/>
              </a:rPr>
              <a:t>; </a:t>
            </a:r>
            <a:endParaRPr lang="el-GR" sz="2800" dirty="0" smtClean="0">
              <a:latin typeface="Arial" panose="020B0604020202020204" pitchFamily="34" charset="0"/>
              <a:cs typeface="Arial" panose="020B0604020202020204" pitchFamily="34" charset="0"/>
            </a:endParaRPr>
          </a:p>
          <a:p>
            <a:pPr marL="514350" indent="-514350">
              <a:spcBef>
                <a:spcPts val="1000"/>
              </a:spcBef>
              <a:buFont typeface="+mj-lt"/>
              <a:buAutoNum type="arabicPeriod"/>
            </a:pPr>
            <a:r>
              <a:rPr lang="el-GR" sz="2800" dirty="0" smtClean="0">
                <a:latin typeface="Arial" panose="020B0604020202020204" pitchFamily="34" charset="0"/>
                <a:cs typeface="Arial" panose="020B0604020202020204" pitchFamily="34" charset="0"/>
              </a:rPr>
              <a:t>Ποιες είναι οι παράμετροι διασποράς</a:t>
            </a:r>
            <a:r>
              <a:rPr lang="en-US" sz="2800" dirty="0" smtClean="0">
                <a:latin typeface="Arial" panose="020B0604020202020204" pitchFamily="34" charset="0"/>
                <a:cs typeface="Arial" panose="020B0604020202020204" pitchFamily="34" charset="0"/>
              </a:rPr>
              <a:t>; </a:t>
            </a:r>
            <a:endParaRPr lang="el-GR" sz="2800" dirty="0" smtClean="0">
              <a:latin typeface="Arial" panose="020B0604020202020204" pitchFamily="34" charset="0"/>
              <a:cs typeface="Arial" panose="020B0604020202020204" pitchFamily="34" charset="0"/>
            </a:endParaRPr>
          </a:p>
          <a:p>
            <a:pPr marL="514350" indent="-514350">
              <a:spcBef>
                <a:spcPts val="1000"/>
              </a:spcBef>
              <a:buFont typeface="+mj-lt"/>
              <a:buAutoNum type="arabicPeriod"/>
            </a:pPr>
            <a:r>
              <a:rPr lang="el-GR" sz="2800" dirty="0" smtClean="0">
                <a:latin typeface="Arial" panose="020B0604020202020204" pitchFamily="34" charset="0"/>
                <a:cs typeface="Arial" panose="020B0604020202020204" pitchFamily="34" charset="0"/>
              </a:rPr>
              <a:t>Ποιοι παράγοντες που διαμορφώνουν την εικόνα στο ορατό και στο υπέρυθρο ανάκλασης?</a:t>
            </a:r>
          </a:p>
          <a:p>
            <a:pPr marL="514350" indent="-514350">
              <a:spcBef>
                <a:spcPts val="1000"/>
              </a:spcBef>
              <a:buFont typeface="+mj-lt"/>
              <a:buAutoNum type="arabicPeriod"/>
            </a:pPr>
            <a:r>
              <a:rPr lang="el-GR" sz="2800" dirty="0" smtClean="0">
                <a:latin typeface="Arial" panose="020B0604020202020204" pitchFamily="34" charset="0"/>
                <a:cs typeface="Arial" panose="020B0604020202020204" pitchFamily="34" charset="0"/>
              </a:rPr>
              <a:t>Αναλύστε τις οπτικές ιδιότητες φασματικών ζωνών.</a:t>
            </a:r>
            <a:endParaRPr lang="el-GR" sz="2800" dirty="0">
              <a:latin typeface="Arial" panose="020B0604020202020204" pitchFamily="34" charset="0"/>
              <a:cs typeface="Arial" panose="020B0604020202020204" pitchFamily="34" charset="0"/>
            </a:endParaRPr>
          </a:p>
        </p:txBody>
      </p:sp>
      <p:sp>
        <p:nvSpPr>
          <p:cNvPr id="4" name="Τίτλος 1"/>
          <p:cNvSpPr>
            <a:spLocks noGrp="1"/>
          </p:cNvSpPr>
          <p:nvPr>
            <p:ph type="title"/>
          </p:nvPr>
        </p:nvSpPr>
        <p:spPr>
          <a:xfrm>
            <a:off x="457200" y="274638"/>
            <a:ext cx="8229600" cy="922114"/>
          </a:xfrm>
        </p:spPr>
        <p:txBody>
          <a:bodyPr/>
          <a:lstStyle/>
          <a:p>
            <a:r>
              <a:rPr lang="el-GR" b="1" dirty="0" smtClean="0">
                <a:latin typeface="Arial" panose="020B0604020202020204" pitchFamily="34" charset="0"/>
                <a:cs typeface="Arial" panose="020B0604020202020204" pitchFamily="34" charset="0"/>
              </a:rPr>
              <a:t>Ενότητα 6</a:t>
            </a:r>
            <a:endParaRPr lang="el-G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48495319"/>
      </p:ext>
    </p:extLst>
  </p:cSld>
  <p:clrMapOvr>
    <a:masterClrMapping/>
  </p:clrMapOvr>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686</Words>
  <Application>Microsoft Office PowerPoint</Application>
  <PresentationFormat>Προβολή στην οθόνη (4:3)</PresentationFormat>
  <Paragraphs>108</Paragraphs>
  <Slides>18</Slides>
  <Notes>5</Notes>
  <HiddenSlides>0</HiddenSlides>
  <MMClips>0</MMClips>
  <ScaleCrop>false</ScaleCrop>
  <HeadingPairs>
    <vt:vector size="4" baseType="variant">
      <vt:variant>
        <vt:lpstr>Θέμα</vt:lpstr>
      </vt:variant>
      <vt:variant>
        <vt:i4>2</vt:i4>
      </vt:variant>
      <vt:variant>
        <vt:lpstr>Τίτλοι διαφανειών</vt:lpstr>
      </vt:variant>
      <vt:variant>
        <vt:i4>18</vt:i4>
      </vt:variant>
    </vt:vector>
  </HeadingPairs>
  <TitlesOfParts>
    <vt:vector size="20" baseType="lpstr">
      <vt:lpstr>1_Θέμα του Office</vt:lpstr>
      <vt:lpstr>2_Θέμα του Office</vt:lpstr>
      <vt:lpstr>ΧΡΗΣΗ ΓΕΩΓΡΑΦΙΚΩΝ ΣΥΣΤΗΜΑΤΩΝ ΠΛΗΡΟΦΟΡΙΩΝ ΚΑΙ ΤΗΛΕΠΙΣΚΟΠΗΣΗΣ  ΣΤΗΝ ΕΦΑΡΜΟΣΜΕΝΗ ΓΕΩΛΟΓΙΑ  </vt:lpstr>
      <vt:lpstr>Άδειες Χρήσης</vt:lpstr>
      <vt:lpstr>Χρηματοδότηση</vt:lpstr>
      <vt:lpstr>Ενότητα 1</vt:lpstr>
      <vt:lpstr>Ενότητα 2</vt:lpstr>
      <vt:lpstr>Ενότητα 3</vt:lpstr>
      <vt:lpstr>Ενότητα 4</vt:lpstr>
      <vt:lpstr>Ενότητα 5</vt:lpstr>
      <vt:lpstr>Ενότητα 6</vt:lpstr>
      <vt:lpstr>Ενότητα 7</vt:lpstr>
      <vt:lpstr>Ενότητα 8</vt:lpstr>
      <vt:lpstr>Ενότητα 9</vt:lpstr>
      <vt:lpstr>Ενότητα 10</vt:lpstr>
      <vt:lpstr>Ενότητα 11</vt:lpstr>
      <vt:lpstr>Ενότητα 12</vt:lpstr>
      <vt:lpstr>Σημείωμα Αναφοράς</vt:lpstr>
      <vt:lpstr>Αναφορές</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ΓΕΩΓΡΑΦΙΚΑ ΣΥΣΤΗΜΑΤΑ ΠΛΗΡΟΦΟΡΙΩΝ ΚΑΙ ΤΗΛΕΠΙΣΚΟΠΗΣΗ  ΣΤΗΝ ΕΦΑΡΜΟΣΜΕΝΗ ΓΕΩΛΟΓΙΑ  </dc:title>
  <dc:creator>aspasia</dc:creator>
  <cp:lastModifiedBy>user</cp:lastModifiedBy>
  <cp:revision>8</cp:revision>
  <dcterms:created xsi:type="dcterms:W3CDTF">2015-05-17T00:25:04Z</dcterms:created>
  <dcterms:modified xsi:type="dcterms:W3CDTF">2015-05-28T09:28:24Z</dcterms:modified>
</cp:coreProperties>
</file>