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341" r:id="rId2"/>
    <p:sldId id="261" r:id="rId3"/>
    <p:sldId id="262" r:id="rId4"/>
    <p:sldId id="460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321" r:id="rId34"/>
    <p:sldId id="320" r:id="rId35"/>
    <p:sldId id="322" r:id="rId36"/>
    <p:sldId id="280" r:id="rId37"/>
    <p:sldId id="342" r:id="rId38"/>
    <p:sldId id="343" r:id="rId39"/>
    <p:sldId id="344" r:id="rId40"/>
    <p:sldId id="345" r:id="rId41"/>
    <p:sldId id="34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272" autoAdjust="0"/>
  </p:normalViewPr>
  <p:slideViewPr>
    <p:cSldViewPr>
      <p:cViewPr>
        <p:scale>
          <a:sx n="100" d="100"/>
          <a:sy n="100" d="100"/>
        </p:scale>
        <p:origin x="-4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26" Type="http://schemas.openxmlformats.org/officeDocument/2006/relationships/slide" Target="slides/slide30.xml"/><Relationship Id="rId3" Type="http://schemas.openxmlformats.org/officeDocument/2006/relationships/slide" Target="slides/slide7.xml"/><Relationship Id="rId21" Type="http://schemas.openxmlformats.org/officeDocument/2006/relationships/slide" Target="slides/slide25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8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7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6.xml"/><Relationship Id="rId27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E852-9188-430D-9BE8-9BB856D0F314}" type="datetimeFigureOut">
              <a:rPr lang="el-GR" smtClean="0"/>
              <a:pPr/>
              <a:t>31/7/2015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CF21A-92A8-4CFE-9F61-18089F3B8D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0063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16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290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692150"/>
            <a:ext cx="6657975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248400"/>
            <a:ext cx="5138737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 ΜΗΧΑΝΙΣΜΟΙ ΠΟΙΟΤΗΤΑΣ ΥΠΗΡΕΣΙΑΣ ΣΕ ΔΙΚΤΥΑ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FF03-B364-442C-8110-96561E33D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692150"/>
            <a:ext cx="6657975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6248400"/>
            <a:ext cx="5181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l-GR" altLang="en-US"/>
              <a:t>ΜΗΧΑΝΙΣΜΟΙ ΠΟΙΟΤΗΤΑΣ ΥΠΗΡΕΣΙΑΣ ΣΕ ΔΙΚΤΥΑ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664621-F30D-453A-A984-BC886ABB2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στην Ποιότητα Υπηρεσίας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37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346337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40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10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652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2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72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0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117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886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ura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u6.cti.gr/ru6/boura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u6.cti.gr/ru6/bouras/graduate-courses/mhxanismoi-poiothtas-uphresias?language=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ΜΗΧΑΝΙΣΜΟΙ ΠΟΙΟΤΗΤΑΣ ΥΠΗΡΕΣΙΑΣ ΣΕ ΔΙΚΤΥΑ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Ενότητα </a:t>
            </a:r>
            <a:r>
              <a:rPr lang="en-US" dirty="0" smtClean="0"/>
              <a:t># </a:t>
            </a:r>
            <a:r>
              <a:rPr lang="en-GB" dirty="0" smtClean="0"/>
              <a:t>11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altLang="en-US" dirty="0" smtClean="0"/>
              <a:t>Συμβάσεις Διασφάλισης Επιπέδου Ποιότητας Υπηρεσιών (ΣΔΕΠΥ) </a:t>
            </a:r>
            <a:r>
              <a:rPr lang="en-GB" dirty="0" smtClean="0"/>
              <a:t>II</a:t>
            </a:r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Καθηγητής </a:t>
            </a:r>
            <a:r>
              <a:rPr lang="el-GR" dirty="0" smtClean="0"/>
              <a:t>Χρήστος Ι. </a:t>
            </a:r>
            <a:r>
              <a:rPr lang="el-GR" dirty="0" err="1" smtClean="0"/>
              <a:t>Μπούρας</a:t>
            </a:r>
            <a:endParaRPr lang="el-GR" dirty="0" smtClean="0"/>
          </a:p>
          <a:p>
            <a:r>
              <a:rPr lang="el-GR" dirty="0" smtClean="0"/>
              <a:t>Τμήμα Μηχανικών Η/Υ &amp; Πληροφορικής</a:t>
            </a:r>
            <a:r>
              <a:rPr lang="en-US" dirty="0" smtClean="0"/>
              <a:t>, </a:t>
            </a:r>
            <a:r>
              <a:rPr lang="el-GR" dirty="0" smtClean="0"/>
              <a:t>Πανεπιστήμιο Πατρών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bouras@cti.gr</a:t>
            </a:r>
            <a:r>
              <a:rPr lang="el-GR" dirty="0" smtClean="0"/>
              <a:t>,</a:t>
            </a:r>
            <a:r>
              <a:rPr lang="en-US" dirty="0" smtClean="0"/>
              <a:t> site: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ru6.cti.gr/ru6/bouras</a:t>
            </a:r>
            <a:r>
              <a:rPr lang="el-GR" dirty="0" smtClean="0"/>
              <a:t>  </a:t>
            </a:r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Εκπόνηση ΣΔΕΠΥ - Συμπέρασμα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Στις περισσότερες περιπτώσεις για να επιτυγχάνεται το καλύτερο αποτέλεσμα είναι καλύτερο να χρησιμοποιείται συνδυασμός:</a:t>
            </a:r>
          </a:p>
          <a:p>
            <a:pPr lvl="1"/>
            <a:r>
              <a:rPr lang="el-GR" altLang="en-US" smtClean="0"/>
              <a:t>χρήση υποδείγματος ΣΔΕΠΥ που προσφέρει κάποιος πάροχος</a:t>
            </a:r>
          </a:p>
          <a:p>
            <a:pPr lvl="1"/>
            <a:r>
              <a:rPr lang="el-GR" altLang="en-US" smtClean="0"/>
              <a:t>εξειδικεύσεις ανάλογα με τις ανάγκες του εκάστοτε οργανισμού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Αντικείμενο μιας ΣΔΕΠΥ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Οι ΣΔΕΠΥ θέτουν τις προσδοκίες ανάμεσα στον οργανισμό και τον </a:t>
            </a:r>
            <a:r>
              <a:rPr lang="el-GR" altLang="en-US" dirty="0" err="1" smtClean="0"/>
              <a:t>πάροχο</a:t>
            </a:r>
            <a:endParaRPr lang="el-GR" altLang="en-US" dirty="0" smtClean="0"/>
          </a:p>
          <a:p>
            <a:r>
              <a:rPr lang="el-GR" altLang="en-US" dirty="0" smtClean="0"/>
              <a:t>Οι ΣΔΕΠΥ δεν είναι συνήθως αυτόνομες συμβάσεις, αλλά αποτελούν τμήματα ή παραρτήματα γενικότερων συμβολαίων / συμβάσεων</a:t>
            </a:r>
          </a:p>
          <a:p>
            <a:r>
              <a:rPr lang="el-GR" altLang="en-US" dirty="0" smtClean="0"/>
              <a:t>Ως τέτοια είναι το ίδιο δεσμευτικά για τα συμβαλλόμενα μέρη.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Τι πρέπει να αντιμετωπίζει μια ΣΔΕΠΥ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Τι υπόσχεται ο πάροχος</a:t>
            </a:r>
          </a:p>
          <a:p>
            <a:r>
              <a:rPr lang="el-GR" altLang="en-US" smtClean="0"/>
              <a:t>Πώς ο πάροχος θα εκπληρώσει τις υποσχέσεις του</a:t>
            </a:r>
          </a:p>
          <a:p>
            <a:r>
              <a:rPr lang="el-GR" altLang="en-US" smtClean="0"/>
              <a:t>Ποιος και πως θα μετρά την απόδοση</a:t>
            </a:r>
          </a:p>
          <a:p>
            <a:r>
              <a:rPr lang="el-GR" altLang="en-US" smtClean="0"/>
              <a:t>Τι συμβαίνει όταν ο πάροχος δεν επιτυγχάνει την υποσχεθείσα απόδοση</a:t>
            </a:r>
          </a:p>
          <a:p>
            <a:r>
              <a:rPr lang="el-GR" altLang="en-US" smtClean="0"/>
              <a:t>Πώς η ΣΔΕΠΥ αλλάζει με το χρόνο (εάν αυτό είναι επιθυμητό και δυνατό)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Τι απαντήσεις πρέπει να δίνει μια ΣΔΕΠΥ (1)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Ποια ακριβώς είναι η υπηρεσία που θα παρέχεται</a:t>
            </a:r>
          </a:p>
          <a:p>
            <a:r>
              <a:rPr lang="el-GR" altLang="en-US" smtClean="0"/>
              <a:t>Ποιο είναι το επίπεδο ποιότητας που αναμένεται να πετύχει ο πάροχος</a:t>
            </a:r>
          </a:p>
          <a:p>
            <a:r>
              <a:rPr lang="el-GR" altLang="en-US" smtClean="0"/>
              <a:t>Ποιες είναι οι ευθύνες (και των δύο μερών) σχετικά με αυτή την υπηρεσία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Τι απαντήσεις πρέπει να δίνει μια ΣΔΕΠΥ (2)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Πώς θα μετρηθεί η ποιότητα της υπηρεσίας</a:t>
            </a:r>
          </a:p>
          <a:p>
            <a:r>
              <a:rPr lang="el-GR" altLang="en-US" dirty="0" smtClean="0"/>
              <a:t>Πώς θα δίνεται αναφορά για την απόδοση που επιτυγχάνεται</a:t>
            </a:r>
          </a:p>
          <a:p>
            <a:r>
              <a:rPr lang="el-GR" altLang="en-US" dirty="0" smtClean="0"/>
              <a:t>Ποιες διορθωτικές κινήσεις θα γίνονται από τον </a:t>
            </a:r>
            <a:r>
              <a:rPr lang="el-GR" altLang="en-US" dirty="0" err="1" smtClean="0"/>
              <a:t>πάροχο</a:t>
            </a:r>
            <a:r>
              <a:rPr lang="el-GR" altLang="en-US" dirty="0" smtClean="0"/>
              <a:t> εάν δεν επιτυγχάνεται το επιθυμητό επίπεδο υπηρεσιών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Τι απαντήσεις πρέπει να δίνει μια ΣΔΕΠΥ (3)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Τι θα πληρώνει ο οργανισμός για την υπηρεσία</a:t>
            </a:r>
          </a:p>
          <a:p>
            <a:r>
              <a:rPr lang="el-GR" altLang="en-US" dirty="0" smtClean="0"/>
              <a:t>Πώς θα αποζημιώνεται οικονομικά ο οργανισμός όταν δεν επιτυγχάνονται τα επίπεδα ποιότητας που έχουν οριστεί και πληρωθεί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Φάσεις εκπόνησης ΣΔΕΠΥ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Περιγραφή της υπηρεσίας</a:t>
            </a:r>
          </a:p>
          <a:p>
            <a:r>
              <a:rPr lang="el-GR" altLang="en-US" smtClean="0"/>
              <a:t>Δείκτες</a:t>
            </a:r>
          </a:p>
          <a:p>
            <a:r>
              <a:rPr lang="el-GR" altLang="en-US" smtClean="0"/>
              <a:t>Όρια τιμών για τους δείκτες</a:t>
            </a:r>
          </a:p>
          <a:p>
            <a:r>
              <a:rPr lang="el-GR" altLang="en-US" smtClean="0"/>
              <a:t>Αποζημιώσεις</a:t>
            </a:r>
          </a:p>
          <a:p>
            <a:r>
              <a:rPr lang="el-GR" altLang="en-US" smtClean="0"/>
              <a:t>Μετρήσεις</a:t>
            </a:r>
          </a:p>
          <a:p>
            <a:r>
              <a:rPr lang="el-GR" altLang="en-US" smtClean="0"/>
              <a:t>Διαδικασίες επικοινωνίας οργανισμού – πάροχου</a:t>
            </a:r>
          </a:p>
          <a:p>
            <a:r>
              <a:rPr lang="el-GR" altLang="en-US" smtClean="0"/>
              <a:t>Άλλα θέματα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Περιγραφή της υπηρεσίας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smtClean="0"/>
              <a:t>Πριν ο οργανισμός ορίσει τις απαιτήσεις για το επίπεδο υπηρεσιών πρέπει πρώτα να ξεκαθαρίσει </a:t>
            </a:r>
          </a:p>
          <a:p>
            <a:pPr lvl="1"/>
            <a:r>
              <a:rPr lang="el-GR" altLang="en-US" smtClean="0"/>
              <a:t>τα αποτελέσματα που θέλει να προμηθευτεί </a:t>
            </a:r>
          </a:p>
          <a:p>
            <a:pPr lvl="1"/>
            <a:r>
              <a:rPr lang="el-GR" altLang="en-US" smtClean="0"/>
              <a:t>το γενικότερο στόχο </a:t>
            </a:r>
          </a:p>
          <a:p>
            <a:pPr lvl="2"/>
            <a:r>
              <a:rPr lang="el-GR" altLang="en-US" smtClean="0"/>
              <a:t>μείωση κόστους</a:t>
            </a:r>
          </a:p>
          <a:p>
            <a:pPr lvl="2"/>
            <a:r>
              <a:rPr lang="el-GR" altLang="en-US" smtClean="0"/>
              <a:t>αύξηση απόδοσης</a:t>
            </a:r>
          </a:p>
          <a:p>
            <a:pPr lvl="2"/>
            <a:r>
              <a:rPr lang="el-GR" altLang="en-US" smtClean="0"/>
              <a:t>αύξηση ευελιξίας</a:t>
            </a:r>
          </a:p>
          <a:p>
            <a:pPr lvl="2"/>
            <a:r>
              <a:rPr lang="el-GR" altLang="en-US" smtClean="0"/>
              <a:t>αύξηση των επιλογών που έχουν οι χρήστες</a:t>
            </a:r>
          </a:p>
          <a:p>
            <a:pPr lvl="2"/>
            <a:r>
              <a:rPr lang="el-GR" altLang="en-US" smtClean="0"/>
              <a:t>κλπ.</a:t>
            </a:r>
          </a:p>
          <a:p>
            <a:pPr lvl="1"/>
            <a:r>
              <a:rPr lang="el-GR" altLang="en-US" smtClean="0"/>
              <a:t>την εμβέλεια και τα όρια της υπηρεσίας που επιθυμεί να λαμβάνει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Δείκτες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Η απόφαση για τα χαρακτηριστικά που ορίζουν το επίπεδο ποιότητας της υπηρεσίας εξαρτάται πάρα πολύ από τις εκάστοτε συνθήκες</a:t>
            </a:r>
            <a:endParaRPr lang="en-US" altLang="en-US" smtClean="0"/>
          </a:p>
          <a:p>
            <a:pPr lvl="1"/>
            <a:r>
              <a:rPr lang="el-GR" altLang="en-US" smtClean="0"/>
              <a:t>στόχους του οργανισμού</a:t>
            </a:r>
            <a:endParaRPr lang="en-US" altLang="en-US" smtClean="0"/>
          </a:p>
          <a:p>
            <a:pPr lvl="1"/>
            <a:r>
              <a:rPr lang="el-GR" altLang="en-US" smtClean="0"/>
              <a:t>προσδοκίες των χρηστών κλπ.</a:t>
            </a:r>
          </a:p>
          <a:p>
            <a:r>
              <a:rPr lang="el-GR" altLang="en-US" smtClean="0"/>
              <a:t>Δεν υπάρχει «μαγική συνταγή» που να εφαρμόζεται σε όλες τις περιπτώσεις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Όρια τιμών για τους δείκτες (1)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Για να καθοριστούν τα όρια θα πρέπει να γίνει μέτρηση:</a:t>
            </a:r>
          </a:p>
          <a:p>
            <a:pPr lvl="1"/>
            <a:r>
              <a:rPr lang="el-GR" altLang="en-US" smtClean="0"/>
              <a:t>των αντίστοιχων τιμών για την τρέχουσα κατάσταση (η υπηρεσία να παρέχεται εσωτερικά από τον οργανισμό)</a:t>
            </a:r>
          </a:p>
          <a:p>
            <a:pPr lvl="1"/>
            <a:r>
              <a:rPr lang="el-GR" altLang="en-US" smtClean="0"/>
              <a:t>το σχετικό κόστος</a:t>
            </a:r>
          </a:p>
          <a:p>
            <a:pPr lvl="1"/>
            <a:r>
              <a:rPr lang="el-GR" altLang="en-US" smtClean="0"/>
              <a:t>μπορεί να γίνει αναζήτηση των σχετικών στοιχείων στη βιβλιογραφία ή από την εμπειρία άλλων αντίστοιχων οργανισμών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Παρουσίαση του τρόπου εκπόνησης ΣΔΕΠΥ</a:t>
            </a:r>
          </a:p>
          <a:p>
            <a:r>
              <a:rPr lang="el-GR" smtClean="0"/>
              <a:t>Κατανόηση του τι καλύπτει μια ΣΔΕΠΥ και σε ποια θέματα απαντά</a:t>
            </a:r>
          </a:p>
          <a:p>
            <a:r>
              <a:rPr lang="el-GR" smtClean="0"/>
              <a:t>Περιγραφή των φάσεων εκπόνησης μιας ΣΔΕΠΥ και των τμημάτων που περιέχονται σε αυτή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Όρια τιμών για τους δείκτες (2)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n-US" smtClean="0"/>
              <a:t>Αν κάποιες μετρούμενες τιμές είναι στατιστικές τότε θα πρέπει να καθορίζεται η περίοδος πάνω στην οποία γίνεται ο υπολογισμός τους</a:t>
            </a:r>
          </a:p>
          <a:p>
            <a:r>
              <a:rPr lang="el-GR" altLang="en-US" smtClean="0"/>
              <a:t>Για να αποφευχθούν περιπτώσεις που η υπηρεσία παρέχεται σύμφωνα με τις στατιστικές απαιτήσεις αλλά σε συγκεκριμένες περιπτώσεις είναι εκτός ορίων δίνονται και όρια (ελαστικότερα από τα στατιστικά) και για τις επιμέρους περιπτώσεις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Ενδεικτικοί δείκτες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Διαθεσιμότητα</a:t>
            </a:r>
          </a:p>
          <a:p>
            <a:r>
              <a:rPr lang="el-GR" altLang="en-US" smtClean="0"/>
              <a:t>Χωρητικότητα</a:t>
            </a:r>
          </a:p>
          <a:p>
            <a:r>
              <a:rPr lang="el-GR" altLang="en-US" smtClean="0"/>
              <a:t>Αριθμός αλλαγών (π.χ. αλλαγών στις σελίδες ενός δικτυακού τόπου)</a:t>
            </a:r>
          </a:p>
          <a:p>
            <a:r>
              <a:rPr lang="el-GR" altLang="en-US" smtClean="0"/>
              <a:t>Χρόνος απόκρισης της υπηρεσίας</a:t>
            </a:r>
          </a:p>
          <a:p>
            <a:r>
              <a:rPr lang="el-GR" altLang="en-US" smtClean="0"/>
              <a:t>Αριθμός αιτήσεων προς τον εξυπηρετητή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Όρια τιμών για τους δείκτες (3)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smtClean="0"/>
              <a:t>Για τις αποδεκτές τιμές ορίζονται συνήθως δύο επίπεδα:</a:t>
            </a:r>
          </a:p>
          <a:p>
            <a:pPr lvl="1"/>
            <a:r>
              <a:rPr lang="el-GR" altLang="en-US" smtClean="0"/>
              <a:t>Ένα επίπεδο κάτω από το οποίο η παροχή της υπηρεσίας δεν θεωρείται αποδεκτή </a:t>
            </a:r>
            <a:r>
              <a:rPr lang="el-GR" altLang="en-US" smtClean="0">
                <a:sym typeface="Wingdings" pitchFamily="2" charset="2"/>
              </a:rPr>
              <a:t> </a:t>
            </a:r>
            <a:r>
              <a:rPr lang="el-GR" altLang="en-US" smtClean="0"/>
              <a:t>αν παραβιαστεί θα πρέπει να ληφθούν κάποια μέτρα </a:t>
            </a:r>
          </a:p>
          <a:p>
            <a:pPr lvl="2"/>
            <a:r>
              <a:rPr lang="el-GR" altLang="en-US" smtClean="0"/>
              <a:t>αποζημίωση του οργανισμού </a:t>
            </a:r>
          </a:p>
          <a:p>
            <a:pPr lvl="2"/>
            <a:r>
              <a:rPr lang="el-GR" altLang="en-US" smtClean="0"/>
              <a:t>υποχρέωση του πάροχου να βελτιώσει την υπηρεσία</a:t>
            </a:r>
          </a:p>
          <a:p>
            <a:pPr lvl="1"/>
            <a:r>
              <a:rPr lang="el-GR" altLang="en-US" smtClean="0"/>
              <a:t>Ένα επίπεδο, το οποίο δεν θα πρέπει να παραβιαστεί ποτέ, και αν παραβιαστεί θα θεωρηθεί ότι ο πάροχος δεν είναι σε θέση να παρέχει την υπηρεσία σε αποδεκτά επίπεδα και αυτό επισύρει δραστικά μέτρα</a:t>
            </a:r>
          </a:p>
          <a:p>
            <a:pPr lvl="2"/>
            <a:r>
              <a:rPr lang="el-GR" altLang="en-US" smtClean="0"/>
              <a:t>τερματισμό της σύμβασης</a:t>
            </a:r>
          </a:p>
          <a:p>
            <a:pPr lvl="2"/>
            <a:r>
              <a:rPr lang="el-GR" altLang="en-US" smtClean="0"/>
              <a:t>αναθεώρηση της οικονομικής συμφωνίας κ.λπ.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Αποζημιώσεις (1)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Είναι λογικό να αναμένονται περιπτώσεις παραβίασης των προδιαγραφών</a:t>
            </a:r>
          </a:p>
          <a:p>
            <a:r>
              <a:rPr lang="el-GR" altLang="en-US" smtClean="0"/>
              <a:t>Για τις περιπτώσεις αυτές θα πρέπει να προβλεφθούν αποζημιώσεις για τον οργανισμό γιατί </a:t>
            </a:r>
          </a:p>
          <a:p>
            <a:pPr lvl="1"/>
            <a:r>
              <a:rPr lang="el-GR" altLang="en-US" smtClean="0"/>
              <a:t>δεν έλαβε αυτό που έπρεπε (και άρα δεν πρέπει να το πληρώσει) </a:t>
            </a:r>
          </a:p>
          <a:p>
            <a:pPr lvl="1"/>
            <a:r>
              <a:rPr lang="el-GR" altLang="en-US" smtClean="0"/>
              <a:t>ο πάροχος παραβίασε τη ΣΔΕΠΥ και θα πρέπει να «τιμωρηθεί» για αυτό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Αποζημιώσεις (2)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smtClean="0"/>
              <a:t>Οι αποζημιώσεις αυτές θα πρέπει να είναι λογικές</a:t>
            </a:r>
          </a:p>
          <a:p>
            <a:pPr lvl="1"/>
            <a:r>
              <a:rPr lang="el-GR" altLang="en-US" smtClean="0"/>
              <a:t>Πολύ μεγάλες </a:t>
            </a:r>
            <a:r>
              <a:rPr lang="el-GR" altLang="en-US" smtClean="0">
                <a:sym typeface="Wingdings" pitchFamily="2" charset="2"/>
              </a:rPr>
              <a:t></a:t>
            </a:r>
            <a:r>
              <a:rPr lang="el-GR" altLang="en-US" smtClean="0"/>
              <a:t> δεν θα υπάρχει ενδιαφέρον από την αγορά </a:t>
            </a:r>
          </a:p>
          <a:p>
            <a:pPr lvl="1"/>
            <a:r>
              <a:rPr lang="el-GR" altLang="en-US" smtClean="0"/>
              <a:t>Πολύ μικρές </a:t>
            </a:r>
            <a:r>
              <a:rPr lang="el-GR" altLang="en-US" smtClean="0">
                <a:sym typeface="Wingdings" pitchFamily="2" charset="2"/>
              </a:rPr>
              <a:t></a:t>
            </a:r>
            <a:r>
              <a:rPr lang="el-GR" altLang="en-US" smtClean="0"/>
              <a:t> ο πάροχος δεν θα έχει συμφέρον να παρέχει τα συμφωνηθέντα επίπεδα ποιότητας υπηρεσίας</a:t>
            </a:r>
          </a:p>
          <a:p>
            <a:r>
              <a:rPr lang="el-GR" altLang="en-US" smtClean="0"/>
              <a:t>Συνήθως καθορίζονται ως ποσοστό της αμοιβής του πάροχου</a:t>
            </a:r>
          </a:p>
          <a:p>
            <a:r>
              <a:rPr lang="el-GR" altLang="en-US" smtClean="0"/>
              <a:t>Θα πρέπει να τεθούν όρια στο αριθμό των παραβιάσεων της ΣΔΕΠΥ που μπορούν να γίνουν σε δεδομένη χρονική περίοδο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Μετρήσεις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smtClean="0"/>
              <a:t>Πρέπει να καθοριστεί:</a:t>
            </a:r>
          </a:p>
          <a:p>
            <a:pPr lvl="1"/>
            <a:r>
              <a:rPr lang="el-GR" altLang="en-US" smtClean="0"/>
              <a:t>η τεχνική με την οποία θα γίνονται οι μετρήσεις</a:t>
            </a:r>
          </a:p>
          <a:p>
            <a:pPr lvl="1"/>
            <a:r>
              <a:rPr lang="el-GR" altLang="en-US" smtClean="0"/>
              <a:t>η αποδοχή των αποτελεσμάτων από τον αντισυμβαλλόμενο</a:t>
            </a:r>
          </a:p>
          <a:p>
            <a:r>
              <a:rPr lang="el-GR" altLang="en-US" smtClean="0"/>
              <a:t>ο οργανισμός εκχωρώντας τη σχετική λειτουργία στον πάροχο δεν χρειάζεται τη σχετική τεχνογνωσία </a:t>
            </a:r>
            <a:r>
              <a:rPr lang="el-GR" altLang="en-US" smtClean="0">
                <a:sym typeface="Wingdings" pitchFamily="2" charset="2"/>
              </a:rPr>
              <a:t></a:t>
            </a:r>
            <a:r>
              <a:rPr lang="el-GR" altLang="en-US" smtClean="0"/>
              <a:t> πολλές φορές δεν έχει την τεχνική γνώση για να υλοποιήσει ένα σύστημα καταμέτρησης</a:t>
            </a:r>
          </a:p>
          <a:p>
            <a:r>
              <a:rPr lang="el-GR" altLang="en-US" smtClean="0"/>
              <a:t>Εάν υλοποιηθεί από τον πάροχο θα πρέπει να υπάρχουν οι εγγυήσεις ότι τα στοιχεία που παράγονται είναι αληθή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Μετρήσεις – Πρόβλημα εμπιστοσύνης (1)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smtClean="0"/>
              <a:t>Αντιμετώπιση προβλήματος εμπιστοσύνης μετρήσεων:</a:t>
            </a:r>
          </a:p>
          <a:p>
            <a:pPr lvl="1"/>
            <a:r>
              <a:rPr lang="el-GR" altLang="en-US" smtClean="0"/>
              <a:t>Ο οργανισμός διατηρεί μέρος της τεχνογνωσίας που του επιτρέπει να υλοποιήσει και να χρησιμοποιεί ένα σύστημα καταμέτρησης των δεικτών</a:t>
            </a:r>
          </a:p>
          <a:p>
            <a:pPr lvl="1"/>
            <a:r>
              <a:rPr lang="el-GR" altLang="en-US" smtClean="0"/>
              <a:t>Το σύστημα καταμέτρησης υλοποιείται και χρησιμοποιείται από κοινού από τον οργανισμό και τον πάροχο</a:t>
            </a:r>
          </a:p>
          <a:p>
            <a:pPr lvl="1"/>
            <a:r>
              <a:rPr lang="el-GR" altLang="en-US" smtClean="0"/>
              <a:t>Ο οργανισμός και ο πάροχος τηρούν ανεξάρτητα συστήματα καταμέτρησης </a:t>
            </a:r>
            <a:r>
              <a:rPr lang="el-GR" altLang="en-US" smtClean="0">
                <a:sym typeface="Wingdings" pitchFamily="2" charset="2"/>
              </a:rPr>
              <a:t> </a:t>
            </a:r>
            <a:r>
              <a:rPr lang="el-GR" altLang="en-US" smtClean="0"/>
              <a:t>ελέγχουν ο ένας την αξιοπιστία του άλλου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Μετρήσεις – Πρόβλημα εμπιστοσύνης (2)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Αντιμετώπιση προβλήματος εμπιστοσύνης μετρήσεων:</a:t>
            </a:r>
          </a:p>
          <a:p>
            <a:pPr lvl="1"/>
            <a:r>
              <a:rPr lang="el-GR" altLang="en-US" smtClean="0"/>
              <a:t>Η καταμέτρηση των δεικτών γίνεται από τρίτο που είναι κοινά αποδεκτός από τους αντισυμβαλλόμενους</a:t>
            </a:r>
          </a:p>
          <a:p>
            <a:pPr lvl="1"/>
            <a:r>
              <a:rPr lang="el-GR" altLang="en-US" smtClean="0"/>
              <a:t>Το σύστημα είναι αυτοματοποιημένο και παράγει τα απαιτούμενα στοιχεία χωρίς παρεμβάσεις.</a:t>
            </a:r>
          </a:p>
          <a:p>
            <a:pPr lvl="1"/>
            <a:r>
              <a:rPr lang="el-GR" altLang="en-US" smtClean="0"/>
              <a:t>Η καταμέτρηση γίνεται από τον πάροχο, ο οποίος όμως ελέγχεται από εμπειρογνώμονα τρίτο (</a:t>
            </a:r>
            <a:r>
              <a:rPr lang="en-US" altLang="en-US" smtClean="0"/>
              <a:t>auditor</a:t>
            </a:r>
            <a:r>
              <a:rPr lang="el-GR" altLang="en-US" smtClean="0"/>
              <a:t>) που είναι ορισμένος από τον οργανισμό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Διαδικασίες επικοινωνίας οργανισμού – πάροχου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smtClean="0"/>
              <a:t>Θα πρέπει να καθοριστεί η διαδικασία με την οποία θα γίνεται η επίσημη επικοινωνία μεταξύ οργανισμού και πάροχου και το τηρούμενο πρωτόκολλο</a:t>
            </a:r>
          </a:p>
          <a:p>
            <a:r>
              <a:rPr lang="el-GR" altLang="en-US" smtClean="0"/>
              <a:t>Γιατί χρειάζεται:</a:t>
            </a:r>
          </a:p>
          <a:p>
            <a:pPr lvl="1"/>
            <a:r>
              <a:rPr lang="el-GR" altLang="en-US" smtClean="0"/>
              <a:t>για να μην δημιουργηθούν παρανοήσεις</a:t>
            </a:r>
          </a:p>
          <a:p>
            <a:pPr lvl="1"/>
            <a:r>
              <a:rPr lang="el-GR" altLang="en-US" smtClean="0"/>
              <a:t>για να εξασφαλιστεί ότι σε περιπτώσεις προβλημάτων θα υπάρχει σαφής διαδικασία για την αναφορά τους και την ενημέρωση για την αποκατάστασή τους</a:t>
            </a:r>
          </a:p>
          <a:p>
            <a:r>
              <a:rPr lang="el-GR" altLang="en-US" smtClean="0"/>
              <a:t>Τα τηρούμενα στο πρωτόκολλο στοιχεία μπορούν να χρησιμοποιηθούν για την καταμέτρηση δεικτών όπως</a:t>
            </a:r>
          </a:p>
          <a:p>
            <a:pPr lvl="1"/>
            <a:r>
              <a:rPr lang="el-GR" altLang="en-US" smtClean="0"/>
              <a:t>ο χρόνος απόκρισης</a:t>
            </a:r>
          </a:p>
          <a:p>
            <a:pPr lvl="1"/>
            <a:r>
              <a:rPr lang="el-GR" altLang="en-US" smtClean="0"/>
              <a:t>ο χρόνος αποκατάστασης προβλημάτων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Άλλα θέματα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Άλλα θέματα εξειδικευμένα στην εκάστοτε περίπτωση;</a:t>
            </a:r>
          </a:p>
          <a:p>
            <a:r>
              <a:rPr lang="el-GR" altLang="en-US" smtClean="0"/>
              <a:t>Θα πρέπει:</a:t>
            </a:r>
          </a:p>
          <a:p>
            <a:pPr lvl="1"/>
            <a:r>
              <a:rPr lang="el-GR" altLang="en-US" smtClean="0"/>
              <a:t>να καταγραφούν</a:t>
            </a:r>
          </a:p>
          <a:p>
            <a:pPr lvl="1"/>
            <a:r>
              <a:rPr lang="el-GR" altLang="en-US" smtClean="0"/>
              <a:t>να περιγραφεί η ευθύνη του κάθε αντισυμβαλλόμενου για το κάθε θέμα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Εκπόνηση ΣΔΕΠΥ</a:t>
            </a:r>
          </a:p>
          <a:p>
            <a:r>
              <a:rPr lang="el-GR" altLang="en-US" dirty="0" smtClean="0"/>
              <a:t>Αντικείμενο μιας ΣΔΕΠΥ</a:t>
            </a:r>
          </a:p>
          <a:p>
            <a:r>
              <a:rPr lang="el-GR" altLang="en-US" dirty="0" smtClean="0"/>
              <a:t>Φάσεις εκπόνησης ΣΔΕΠΥ</a:t>
            </a:r>
          </a:p>
          <a:p>
            <a:r>
              <a:rPr lang="el-GR" altLang="en-US" dirty="0" smtClean="0"/>
              <a:t>Τμήματα ΣΔΕΠΥ</a:t>
            </a:r>
          </a:p>
          <a:p>
            <a:r>
              <a:rPr lang="el-GR" altLang="en-US" dirty="0" smtClean="0"/>
              <a:t>Ενδεικτικοί δείκτες</a:t>
            </a:r>
          </a:p>
          <a:p>
            <a:r>
              <a:rPr lang="el-GR" altLang="en-US" dirty="0" smtClean="0"/>
              <a:t>Παράδειγμα ΣΔΕΠΥ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Τμήματα ΣΔΕΠΥ (1)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Ορισμός της υπηρεσίας</a:t>
            </a:r>
          </a:p>
          <a:p>
            <a:r>
              <a:rPr lang="el-GR" altLang="en-US" smtClean="0"/>
              <a:t>Ορισμοί όρων που σχετίζονται με την υπηρεσία</a:t>
            </a:r>
          </a:p>
          <a:p>
            <a:r>
              <a:rPr lang="el-GR" altLang="en-US" smtClean="0"/>
              <a:t>Προδιαγραφές υπηρεσίας και επίπεδο ποιότητας υπηρεσίας</a:t>
            </a:r>
          </a:p>
          <a:p>
            <a:r>
              <a:rPr lang="el-GR" altLang="en-US" smtClean="0"/>
              <a:t>Μέθοδος με την οποία γίνονται οι μετρήσεις, χρησιμοποιούμενα εργαλεία και υπολογισμός τιμών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Τμήματα ΣΔΕΠΥ (2)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Αποζημιώσεις και άλλα μέτρα</a:t>
            </a:r>
          </a:p>
          <a:p>
            <a:r>
              <a:rPr lang="el-GR" altLang="en-US" smtClean="0"/>
              <a:t>Ευθύνες, εξαιρέσεις και όρια στην υπευθυνότητα</a:t>
            </a:r>
          </a:p>
          <a:p>
            <a:r>
              <a:rPr lang="el-GR" altLang="en-US" smtClean="0"/>
              <a:t>Αναφορές και τύποι εγγράφων</a:t>
            </a:r>
          </a:p>
          <a:p>
            <a:r>
              <a:rPr lang="el-GR" altLang="en-US" smtClean="0"/>
              <a:t>Διαδικασίες επικοινωνίας και επίλυσης θεμάτων</a:t>
            </a:r>
          </a:p>
          <a:p>
            <a:r>
              <a:rPr lang="el-GR" altLang="en-US" smtClean="0"/>
              <a:t>Τιμές - Κόστος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mtClean="0"/>
              <a:t>Ενδεικτικό παράδειγμα ΣΔΕΠΥ</a:t>
            </a:r>
            <a:endParaRPr lang="el-GR" altLang="en-US" dirty="0" smtClean="0"/>
          </a:p>
        </p:txBody>
      </p:sp>
      <p:graphicFrame>
        <p:nvGraphicFramePr>
          <p:cNvPr id="193000" name="Group 488"/>
          <p:cNvGraphicFramePr>
            <a:graphicFrameLocks noGrp="1"/>
          </p:cNvGraphicFramePr>
          <p:nvPr>
            <p:ph idx="1"/>
          </p:nvPr>
        </p:nvGraphicFramePr>
        <p:xfrm>
          <a:off x="463550" y="1557338"/>
          <a:ext cx="8229599" cy="3474720"/>
        </p:xfrm>
        <a:graphic>
          <a:graphicData uri="http://schemas.openxmlformats.org/drawingml/2006/table">
            <a:tbl>
              <a:tblPr firstRow="1"/>
              <a:tblGrid>
                <a:gridCol w="1300138"/>
                <a:gridCol w="1224136"/>
                <a:gridCol w="1368152"/>
                <a:gridCol w="1224136"/>
                <a:gridCol w="1656184"/>
                <a:gridCol w="1456853"/>
              </a:tblGrid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Χαρακτηριστικό</a:t>
                      </a:r>
                      <a:endParaRPr kumimoji="0" lang="el-G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Μετρική</a:t>
                      </a:r>
                      <a:endParaRPr kumimoji="0" lang="el-G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Μέθοδος μέτρησης</a:t>
                      </a:r>
                      <a:endParaRPr kumimoji="0" lang="el-G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Ανεκτά επίπεδα μετρικής</a:t>
                      </a:r>
                      <a:endParaRPr kumimoji="0" lang="el-G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Επιβεβαίωση ειδοποίησης τυχόν προβλήματος</a:t>
                      </a:r>
                      <a:endParaRPr kumimoji="0" lang="el-G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Χρόνος απόκρισης στο πρόβλημα</a:t>
                      </a:r>
                      <a:endParaRPr kumimoji="0" lang="el-G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Εύρος ζώνης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kbps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Σύστημα ελέγχου δικτύου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290 – 300kbps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λεπτά / ηλεκτρονικό ταχυδρομείο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Λιγότερο από 1 ώρα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Καθυστέρηση μετάδοσης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ms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PING μηνύματα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30- 50 </a:t>
                      </a:r>
                      <a:r>
                        <a:rPr kumimoji="0" lang="el-G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msec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λεπτά / ηλεκτρονικό ταχυδρομείο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Λιγότερο από 1 ώρα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Διακύμανση καθυστέρησης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ms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RTCP στατιστικά &amp; σύστημα ελέγχου δικτύου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5- 10 </a:t>
                      </a:r>
                      <a:r>
                        <a:rPr kumimoji="0" lang="el-G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msec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λεπτά / ηλεκτρονικό ταχυδρομείο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Λιγότερο από 1 ώρα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Απώλεια πακέτων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σε περιόδους των 5 λεπτών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RTCP στατιστικά &amp; σύστημα ελέγχου δικτύου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0-1 %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λεπτά / ηλεκτρονικό ταχυδρομείο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Λιγότερο από 1 ώρα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Διαθεσιμότητα υπηρεσίας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σε περιόδους</a:t>
                      </a: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της 1 ημέρας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RTCP στατιστικά &amp; σύστημα ελέγχου δικτύου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 – 100%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λεπτά / ηλεκτρονικό ταχυδρομείο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Λιγότερο από 1 ώρα</a:t>
                      </a:r>
                      <a:endParaRPr kumimoji="0" lang="el-G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220" marR="932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Εκπόνηση ΣΔΕΠΥ</a:t>
            </a:r>
          </a:p>
          <a:p>
            <a:r>
              <a:rPr lang="el-GR" altLang="en-US" dirty="0" smtClean="0"/>
              <a:t>Αντικείμενο μιας ΣΔΕΠΥ</a:t>
            </a:r>
          </a:p>
          <a:p>
            <a:r>
              <a:rPr lang="el-GR" altLang="en-US" dirty="0" smtClean="0"/>
              <a:t>Φάσεις εκπόνησης ΣΔΕΠΥ</a:t>
            </a:r>
          </a:p>
          <a:p>
            <a:r>
              <a:rPr lang="el-GR" altLang="en-US" dirty="0" smtClean="0"/>
              <a:t>Τμήματα ΣΔΕΠΥ</a:t>
            </a:r>
          </a:p>
          <a:p>
            <a:r>
              <a:rPr lang="el-GR" altLang="en-US" dirty="0" smtClean="0"/>
              <a:t>Ενδεικτικοί δείκτες</a:t>
            </a:r>
          </a:p>
          <a:p>
            <a:r>
              <a:rPr lang="el-GR" altLang="en-US" dirty="0" smtClean="0"/>
              <a:t>Παράδειγμα ΣΔΕΠΥ</a:t>
            </a:r>
          </a:p>
        </p:txBody>
      </p:sp>
    </p:spTree>
    <p:extLst>
      <p:ext uri="{BB962C8B-B14F-4D97-AF65-F5344CB8AC3E}">
        <p14:creationId xmlns="" xmlns:p14="http://schemas.microsoft.com/office/powerpoint/2010/main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Σημειώσεις μαθήματος (Κεφάλαιο 6)</a:t>
            </a:r>
          </a:p>
          <a:p>
            <a:r>
              <a:rPr lang="el-GR" dirty="0" smtClean="0"/>
              <a:t>Βιβλία</a:t>
            </a:r>
            <a:r>
              <a:rPr lang="en-GB" dirty="0" smtClean="0"/>
              <a:t> / papers</a:t>
            </a:r>
          </a:p>
          <a:p>
            <a:pPr lvl="1"/>
            <a:r>
              <a:rPr lang="en-US" dirty="0" smtClean="0"/>
              <a:t>E. </a:t>
            </a:r>
            <a:r>
              <a:rPr lang="en-US" dirty="0" err="1" smtClean="0"/>
              <a:t>Wustenhoff</a:t>
            </a:r>
            <a:r>
              <a:rPr lang="en-US" dirty="0" smtClean="0"/>
              <a:t>, Service Level Agreement in the Data Center, Sun </a:t>
            </a:r>
            <a:r>
              <a:rPr lang="en-US" dirty="0" err="1" smtClean="0"/>
              <a:t>BluePrints</a:t>
            </a:r>
            <a:r>
              <a:rPr lang="en-US" dirty="0" smtClean="0"/>
              <a:t> </a:t>
            </a:r>
            <a:r>
              <a:rPr lang="en-US" dirty="0" err="1" smtClean="0"/>
              <a:t>OnLine</a:t>
            </a:r>
            <a:r>
              <a:rPr lang="en-US" dirty="0" smtClean="0"/>
              <a:t>, April 2002</a:t>
            </a:r>
          </a:p>
          <a:p>
            <a:pPr lvl="1"/>
            <a:r>
              <a:rPr lang="en-US" dirty="0" smtClean="0"/>
              <a:t>K. </a:t>
            </a:r>
            <a:r>
              <a:rPr lang="en-US" dirty="0" err="1" smtClean="0"/>
              <a:t>Goolsby</a:t>
            </a:r>
            <a:r>
              <a:rPr lang="en-US" dirty="0" smtClean="0"/>
              <a:t>, A Guide for Establishing Service Level Specifications for Outsourcing Relationships, White Paper, Everest Group, December 2001</a:t>
            </a:r>
          </a:p>
          <a:p>
            <a:pPr lvl="1"/>
            <a:r>
              <a:rPr lang="en-US" dirty="0" smtClean="0"/>
              <a:t>R. Sturm, W. Morris, M. </a:t>
            </a:r>
            <a:r>
              <a:rPr lang="en-US" dirty="0" err="1" smtClean="0"/>
              <a:t>Jander</a:t>
            </a:r>
            <a:r>
              <a:rPr lang="en-US" dirty="0" smtClean="0"/>
              <a:t>, Foundations of Service Level Management, SAMS Publishing, April 2000</a:t>
            </a:r>
          </a:p>
          <a:p>
            <a:r>
              <a:rPr lang="en-US" dirty="0" smtClean="0"/>
              <a:t>Links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n-US" altLang="en-US" dirty="0" smtClean="0">
                <a:hlinkClick r:id="rId3"/>
              </a:rPr>
              <a:t>http://ru6.cti.gr/ru6/bouras/graduate-courses/mhxanismoi-poiothtas-uphresias?language=el</a:t>
            </a:r>
            <a:r>
              <a:rPr lang="el-GR" alt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Δικτυακός τόπος μαθήματος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72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</a:t>
            </a:r>
            <a:r>
              <a:rPr lang="el-GR" sz="2000" smtClean="0"/>
              <a:t>αναπτυχθεί 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98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Συμβάσεις Διασφάλισης Επιπέδου Ποιότητας Υπηρεσιών (ΣΔΕΠΥ) </a:t>
            </a:r>
            <a:r>
              <a:rPr lang="en-GB" dirty="0" smtClean="0"/>
              <a:t>II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3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Χρήστος </a:t>
            </a:r>
            <a:r>
              <a:rPr lang="el-GR" sz="2000" dirty="0" err="1" smtClean="0">
                <a:solidFill>
                  <a:srgbClr val="FF0000"/>
                </a:solidFill>
              </a:rPr>
              <a:t>Μπούρας</a:t>
            </a:r>
            <a:r>
              <a:rPr lang="el-GR" sz="2000" dirty="0" smtClean="0">
                <a:solidFill>
                  <a:srgbClr val="FF0000"/>
                </a:solidFill>
              </a:rPr>
              <a:t> 2015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Μηχανισμοί Ποιότητας Υπηρεσίας σε Δίκτυα. Συμβάσεις Διασφάλισης Επιπέδου Ποιότητας Υπηρεσιών (ΣΔΕΠΥ) </a:t>
            </a:r>
            <a:r>
              <a:rPr lang="en-GB" sz="2000" dirty="0" smtClean="0">
                <a:solidFill>
                  <a:srgbClr val="FF0000"/>
                </a:solidFill>
              </a:rPr>
              <a:t>II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>
                <a:solidFill>
                  <a:srgbClr val="FF0000"/>
                </a:solidFill>
              </a:rPr>
              <a:t>https://</a:t>
            </a:r>
            <a:r>
              <a:rPr lang="en-US" sz="2000" dirty="0" smtClean="0">
                <a:solidFill>
                  <a:srgbClr val="FF0000"/>
                </a:solidFill>
              </a:rPr>
              <a:t>eclass.upatras.gr/courses/CEID1103/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9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35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Εκπόνηση ΣΔΕΠΥ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smtClean="0"/>
              <a:t>Η διαδικασία εκπόνησης μίας ΣΔΕΠΥ είναι αρκετά σύνθετη και πολύπλοκη</a:t>
            </a:r>
          </a:p>
          <a:p>
            <a:r>
              <a:rPr lang="el-GR" altLang="en-US" smtClean="0"/>
              <a:t>Απαιτεί αρκετή μελέτη προκειμένου το αποτέλεσμα να είναι ικανοποιητικό και να καθορίζει με ορθό τρόπο τις σχετικές προδιαγραφές</a:t>
            </a:r>
          </a:p>
          <a:p>
            <a:r>
              <a:rPr lang="el-GR" altLang="en-US" smtClean="0"/>
              <a:t>Μπορεί να ξεκινήσει από:</a:t>
            </a:r>
          </a:p>
          <a:p>
            <a:pPr lvl="1"/>
            <a:r>
              <a:rPr lang="el-GR" altLang="en-US" smtClean="0"/>
              <a:t>τον οργανισμό-λήπτη</a:t>
            </a:r>
          </a:p>
          <a:p>
            <a:pPr lvl="1"/>
            <a:r>
              <a:rPr lang="el-GR" altLang="en-US" smtClean="0"/>
              <a:t>τον πάροχο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Εκπόνηση ΣΔΕΠΥ από οργανισμό – λήπτη (1)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Πλεονεκτήματα για τον οργανισμό:</a:t>
            </a:r>
          </a:p>
          <a:p>
            <a:pPr lvl="1"/>
            <a:r>
              <a:rPr lang="el-GR" altLang="en-US" smtClean="0"/>
              <a:t>Μπορεί να καθορίσει με ακρίβεια τις επιθυμητές προδιαγραφές</a:t>
            </a:r>
          </a:p>
          <a:p>
            <a:pPr lvl="1"/>
            <a:r>
              <a:rPr lang="el-GR" altLang="en-US" smtClean="0"/>
              <a:t>Μπορεί να καθορίσει τη μέθοδο παρακολούθησης και ελέγχου του επιπέδου ποιότητας των υπηρεσιών</a:t>
            </a:r>
          </a:p>
          <a:p>
            <a:endParaRPr lang="el-GR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Εκπόνηση ΣΔΕΠΥ από οργανισμό – λήπτη (2)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Μειονεκτήματα:</a:t>
            </a:r>
          </a:p>
          <a:p>
            <a:pPr lvl="1"/>
            <a:r>
              <a:rPr lang="el-GR" altLang="en-US" smtClean="0"/>
              <a:t>Συνήθως οι οργανισμοί που λαμβάνουν δικτυακές υπηρεσίες δεν έχουν την τεχνική γνώση για να καθορίσουν μόνοι τους τις προδιαγραφές</a:t>
            </a:r>
          </a:p>
          <a:p>
            <a:pPr lvl="1"/>
            <a:r>
              <a:rPr lang="el-GR" altLang="en-US" smtClean="0"/>
              <a:t>Οι πάροχοι μπορεί να μην προσφέρουν εγγυήσεις για όλες τις παραμέτρους που επιθυμεί ο εκάστοτε οργανισμός</a:t>
            </a:r>
          </a:p>
          <a:p>
            <a:endParaRPr lang="el-GR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Εκπόνηση ΣΔΕΠΥ από τον πάροχο (1)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Πλεονεκτήματα:</a:t>
            </a:r>
          </a:p>
          <a:p>
            <a:pPr lvl="1"/>
            <a:r>
              <a:rPr lang="el-GR" altLang="en-US" smtClean="0"/>
              <a:t>Υπάρχουν έτοιμα υποδείγματα ΣΔΕΠΥ για να διαλέξει ο κάθε οργανισμός αυτό που του ταιριάζει</a:t>
            </a:r>
          </a:p>
          <a:p>
            <a:pPr lvl="1"/>
            <a:r>
              <a:rPr lang="el-GR" altLang="en-US" smtClean="0"/>
              <a:t>Ο πάροχος εκπονεί μια σειρά από ΣΔΕΠΥ που επαναχρησιμοποιούνται από τους οργανισμούς-χρήστες και δεν χρειάζεται εκπόνηση νέας ΣΔΕΠΥ για κάθε νέα σύμβαση</a:t>
            </a:r>
          </a:p>
          <a:p>
            <a:pPr lvl="1"/>
            <a:r>
              <a:rPr lang="el-GR" altLang="en-US" smtClean="0"/>
              <a:t>Ο πάροχος δημιουργεί ενιαίο μηχανισμό ελέγχου για όλες τις ΣΔΕΠΥ που προσφέρει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Εκπόνηση ΣΔΕΠΥ από τον πάροχο (2)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Μειονεκτήματα:</a:t>
            </a:r>
          </a:p>
          <a:p>
            <a:pPr lvl="1"/>
            <a:r>
              <a:rPr lang="el-GR" altLang="en-US" smtClean="0"/>
              <a:t>Τα έτοιμα υποδείγματα ΣΔΕΠΥ μπορεί να μην είναι και τα πλέον κατάλληλα για τις ανάγκες του οργανισμού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1838</Words>
  <Application>Microsoft Office PowerPoint</Application>
  <PresentationFormat>On-screen Show (4:3)</PresentationFormat>
  <Paragraphs>253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1_Θέμα του Office</vt:lpstr>
      <vt:lpstr>ΜΗΧΑΝΙΣΜΟΙ ΠΟΙΟΤΗΤΑΣ ΥΠΗΡΕΣΙΑΣ ΣΕ ΔΙΚΤΥΑ</vt:lpstr>
      <vt:lpstr>Σκοποί  ενότητας</vt:lpstr>
      <vt:lpstr>Περιεχόμενα ενότητας</vt:lpstr>
      <vt:lpstr>Συμβάσεις Διασφάλισης Επιπέδου Ποιότητας Υπηρεσιών (ΣΔΕΠΥ) II</vt:lpstr>
      <vt:lpstr>Εκπόνηση ΣΔΕΠΥ</vt:lpstr>
      <vt:lpstr>Εκπόνηση ΣΔΕΠΥ από οργανισμό – λήπτη (1)</vt:lpstr>
      <vt:lpstr>Εκπόνηση ΣΔΕΠΥ από οργανισμό – λήπτη (2)</vt:lpstr>
      <vt:lpstr>Εκπόνηση ΣΔΕΠΥ από τον πάροχο (1)</vt:lpstr>
      <vt:lpstr>Εκπόνηση ΣΔΕΠΥ από τον πάροχο (2)</vt:lpstr>
      <vt:lpstr>Εκπόνηση ΣΔΕΠΥ - Συμπέρασμα</vt:lpstr>
      <vt:lpstr>Αντικείμενο μιας ΣΔΕΠΥ</vt:lpstr>
      <vt:lpstr>Τι πρέπει να αντιμετωπίζει μια ΣΔΕΠΥ</vt:lpstr>
      <vt:lpstr>Τι απαντήσεις πρέπει να δίνει μια ΣΔΕΠΥ (1)</vt:lpstr>
      <vt:lpstr>Τι απαντήσεις πρέπει να δίνει μια ΣΔΕΠΥ (2)</vt:lpstr>
      <vt:lpstr>Τι απαντήσεις πρέπει να δίνει μια ΣΔΕΠΥ (3)</vt:lpstr>
      <vt:lpstr>Φάσεις εκπόνησης ΣΔΕΠΥ</vt:lpstr>
      <vt:lpstr>Περιγραφή της υπηρεσίας</vt:lpstr>
      <vt:lpstr>Δείκτες</vt:lpstr>
      <vt:lpstr>Όρια τιμών για τους δείκτες (1)</vt:lpstr>
      <vt:lpstr>Όρια τιμών για τους δείκτες (2)</vt:lpstr>
      <vt:lpstr>Ενδεικτικοί δείκτες</vt:lpstr>
      <vt:lpstr>Όρια τιμών για τους δείκτες (3)</vt:lpstr>
      <vt:lpstr>Αποζημιώσεις (1)</vt:lpstr>
      <vt:lpstr>Αποζημιώσεις (2)</vt:lpstr>
      <vt:lpstr>Μετρήσεις</vt:lpstr>
      <vt:lpstr>Μετρήσεις – Πρόβλημα εμπιστοσύνης (1)</vt:lpstr>
      <vt:lpstr>Μετρήσεις – Πρόβλημα εμπιστοσύνης (2)</vt:lpstr>
      <vt:lpstr>Διαδικασίες επικοινωνίας οργανισμού – πάροχου</vt:lpstr>
      <vt:lpstr>Άλλα θέματα</vt:lpstr>
      <vt:lpstr>Τμήματα ΣΔΕΠΥ (1)</vt:lpstr>
      <vt:lpstr>Τμήματα ΣΔΕΠΥ (2)</vt:lpstr>
      <vt:lpstr>Ενδεικτικό παράδειγμα ΣΔΕΠΥ</vt:lpstr>
      <vt:lpstr>Σύντομη ανασκόπηση</vt:lpstr>
      <vt:lpstr>Βιβλιογραφία</vt:lpstr>
      <vt:lpstr>Ερωτήσεις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Vaggelis Kapoulas</cp:lastModifiedBy>
  <cp:revision>287</cp:revision>
  <dcterms:created xsi:type="dcterms:W3CDTF">2012-09-06T09:03:05Z</dcterms:created>
  <dcterms:modified xsi:type="dcterms:W3CDTF">2015-07-31T10:28:02Z</dcterms:modified>
</cp:coreProperties>
</file>