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9" r:id="rId3"/>
    <p:sldId id="271" r:id="rId4"/>
    <p:sldId id="274" r:id="rId5"/>
    <p:sldId id="283" r:id="rId6"/>
    <p:sldId id="285" r:id="rId7"/>
    <p:sldId id="286" r:id="rId8"/>
    <p:sldId id="291" r:id="rId9"/>
    <p:sldId id="284" r:id="rId10"/>
    <p:sldId id="289" r:id="rId11"/>
    <p:sldId id="287" r:id="rId12"/>
    <p:sldId id="290" r:id="rId13"/>
    <p:sldId id="292" r:id="rId14"/>
    <p:sldId id="300" r:id="rId15"/>
    <p:sldId id="281" r:id="rId16"/>
    <p:sldId id="295" r:id="rId17"/>
    <p:sldId id="296" r:id="rId18"/>
    <p:sldId id="297" r:id="rId19"/>
    <p:sldId id="299" r:id="rId20"/>
    <p:sldId id="282" r:id="rId21"/>
    <p:sldId id="310" r:id="rId22"/>
    <p:sldId id="293" r:id="rId23"/>
    <p:sldId id="298" r:id="rId24"/>
    <p:sldId id="294" r:id="rId25"/>
    <p:sldId id="301" r:id="rId26"/>
    <p:sldId id="302" r:id="rId27"/>
    <p:sldId id="303" r:id="rId28"/>
    <p:sldId id="280" r:id="rId29"/>
    <p:sldId id="275" r:id="rId30"/>
    <p:sldId id="304" r:id="rId31"/>
    <p:sldId id="309" r:id="rId32"/>
    <p:sldId id="288" r:id="rId33"/>
    <p:sldId id="307" r:id="rId34"/>
    <p:sldId id="308" r:id="rId35"/>
    <p:sldId id="319" r:id="rId36"/>
    <p:sldId id="279" r:id="rId37"/>
    <p:sldId id="305" r:id="rId38"/>
    <p:sldId id="313" r:id="rId39"/>
    <p:sldId id="311" r:id="rId40"/>
    <p:sldId id="314" r:id="rId41"/>
    <p:sldId id="315" r:id="rId42"/>
    <p:sldId id="316" r:id="rId43"/>
    <p:sldId id="317" r:id="rId44"/>
    <p:sldId id="318" r:id="rId45"/>
    <p:sldId id="320" r:id="rId46"/>
    <p:sldId id="277" r:id="rId47"/>
    <p:sldId id="321" r:id="rId48"/>
    <p:sldId id="322" r:id="rId49"/>
    <p:sldId id="323"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172" autoAdjust="0"/>
  </p:normalViewPr>
  <p:slideViewPr>
    <p:cSldViewPr>
      <p:cViewPr>
        <p:scale>
          <a:sx n="60" d="100"/>
          <a:sy n="60" d="100"/>
        </p:scale>
        <p:origin x="-1572"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630862-E9BB-406A-9D0F-20937D12DDE4}" type="datetimeFigureOut">
              <a:rPr lang="en-US" smtClean="0"/>
              <a:pPr/>
              <a:t>11/23/2017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D35B50-54EA-42F2-A611-60305C3F5AD8}" type="slidenum">
              <a:rPr lang="en-US" smtClean="0"/>
              <a:pPr/>
              <a:t>‹#›</a:t>
            </a:fld>
            <a:endParaRPr lang="en-US"/>
          </a:p>
        </p:txBody>
      </p:sp>
    </p:spTree>
    <p:extLst>
      <p:ext uri="{BB962C8B-B14F-4D97-AF65-F5344CB8AC3E}">
        <p14:creationId xmlns:p14="http://schemas.microsoft.com/office/powerpoint/2010/main" val="822580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3.epa.gov/scram001/aqmindex.htm"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5.in.tum.de/forschung/simlab/course2010_files/course_mat/Frisch_Intro_NumericalModelling.pdf"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b="0" i="0" kern="1200" dirty="0" smtClean="0">
                <a:solidFill>
                  <a:schemeClr val="tx1"/>
                </a:solidFill>
                <a:effectLst/>
                <a:latin typeface="+mn-lt"/>
                <a:ea typeface="+mn-ea"/>
                <a:cs typeface="+mn-cs"/>
              </a:rPr>
              <a:t>Οι “</a:t>
            </a:r>
            <a:r>
              <a:rPr lang="el-GR" sz="1200" b="0" i="0" kern="1200" dirty="0" err="1" smtClean="0">
                <a:solidFill>
                  <a:schemeClr val="tx1"/>
                </a:solidFill>
                <a:effectLst/>
                <a:latin typeface="+mn-lt"/>
                <a:ea typeface="+mn-ea"/>
                <a:cs typeface="+mn-cs"/>
              </a:rPr>
              <a:t>Υπερυπολογιστές</a:t>
            </a:r>
            <a:r>
              <a:rPr lang="el-GR" sz="1200" b="0" i="0" kern="1200" dirty="0" smtClean="0">
                <a:solidFill>
                  <a:schemeClr val="tx1"/>
                </a:solidFill>
                <a:effectLst/>
                <a:latin typeface="+mn-lt"/>
                <a:ea typeface="+mn-ea"/>
                <a:cs typeface="+mn-cs"/>
              </a:rPr>
              <a:t>” είναι υπολογιστικά συστήματα που αξιοποιούνται σε επιστημονικές εφαρμογές οι οποίες απαιτούν την εκτέλεση πολλών εκατομμυρίων μαθηματικών πράξεων ή την επεξεργασία μεγάλου όγκου δεδομένων. Λόγω αυτών των απαιτήσεων τέτοιου είδους προβλήματα είτε θα χρειάζονταν απαγορευτικά μεγάλο χρόνο για να ολοκληρωθούν σε έναν απλό υπολογιστή γραφείου είτε λόγω περιορισμένων πόρων (π.χ. κεντρική μνήμη, αποθηκευτικός χώρος) δεν είναι εφικτό να πραγματοποιηθούν καθόλου. Οι </a:t>
            </a:r>
            <a:r>
              <a:rPr lang="el-GR" sz="1200" b="0" i="0" kern="1200" dirty="0" err="1" smtClean="0">
                <a:solidFill>
                  <a:schemeClr val="tx1"/>
                </a:solidFill>
                <a:effectLst/>
                <a:latin typeface="+mn-lt"/>
                <a:ea typeface="+mn-ea"/>
                <a:cs typeface="+mn-cs"/>
              </a:rPr>
              <a:t>υπερυπολογιστές</a:t>
            </a:r>
            <a:r>
              <a:rPr lang="el-GR" sz="1200" b="0" i="0" kern="1200" dirty="0" smtClean="0">
                <a:solidFill>
                  <a:schemeClr val="tx1"/>
                </a:solidFill>
                <a:effectLst/>
                <a:latin typeface="+mn-lt"/>
                <a:ea typeface="+mn-ea"/>
                <a:cs typeface="+mn-cs"/>
              </a:rPr>
              <a:t> ξεπερνούν τους περιορισμούς αυτούς χρησιμοποιώντας εξειδικευμένο υλικό τελευταίας τεχνολογίας κάθε χρονική στιγμή, εκμεταλλευόμενοι παράλληλα την υπολογιστική ισχύ από πολλαπλές υπολογιστικές μονάδες. Ένας </a:t>
            </a:r>
            <a:r>
              <a:rPr lang="el-GR" sz="1200" b="0" i="0" kern="1200" dirty="0" err="1" smtClean="0">
                <a:solidFill>
                  <a:schemeClr val="tx1"/>
                </a:solidFill>
                <a:effectLst/>
                <a:latin typeface="+mn-lt"/>
                <a:ea typeface="+mn-ea"/>
                <a:cs typeface="+mn-cs"/>
              </a:rPr>
              <a:t>υπερυπολογιστής</a:t>
            </a:r>
            <a:r>
              <a:rPr lang="el-GR" sz="1200" b="0" i="0" kern="1200" dirty="0" smtClean="0">
                <a:solidFill>
                  <a:schemeClr val="tx1"/>
                </a:solidFill>
                <a:effectLst/>
                <a:latin typeface="+mn-lt"/>
                <a:ea typeface="+mn-ea"/>
                <a:cs typeface="+mn-cs"/>
              </a:rPr>
              <a:t> σήμερα είναι στην πραγματικότητα ένα σύστημα από εκατοντάδες ή και χιλιάδες υπολογιστές (στους οποίους αναφερόμαστε συνήθως ως “κόμβους) που επικοινωνούν μεταξύ τους χρησιμοποιώντας ένα πολύ γρήγορο δίκτυο και οι οποίοι συνεργατικά μπορούν να επιλύουν προβλήματα με μεγάλη ταχύτητα.</a:t>
            </a:r>
            <a:endParaRPr lang="el-GR" dirty="0" smtClean="0">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https://www3.epa.gov/scram001/aqmindex.htm</a:t>
            </a:r>
            <a:endParaRPr lang="el-GR" dirty="0" smtClean="0">
              <a:hlinkClick r:id="rId4"/>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4"/>
              </a:rPr>
              <a:t>https://www5.in.tum.de/forschung/simlab/course2010_files/course_mat/Frisch_Intro_NumericalModelling.pdf</a:t>
            </a:r>
            <a:endParaRPr lang="el-GR" dirty="0" smtClean="0"/>
          </a:p>
          <a:p>
            <a:r>
              <a:rPr lang="en-US" dirty="0" smtClean="0"/>
              <a:t>https://pcmdi.llnl.gov/about.html , https://www3.epa.gov/scram001/aqmindex.htm , https://www.aeroqual.com/air-pollution-modelling ,</a:t>
            </a:r>
            <a:r>
              <a:rPr lang="en-US" baseline="0" dirty="0" smtClean="0"/>
              <a:t> </a:t>
            </a:r>
            <a:r>
              <a:rPr lang="en-US" dirty="0" smtClean="0"/>
              <a:t>https://en.wikipedia.org/wiki/List_of_atmospheric_dispersion_models</a:t>
            </a:r>
          </a:p>
          <a:p>
            <a:endParaRPr lang="en-US" dirty="0" smtClean="0"/>
          </a:p>
          <a:p>
            <a:r>
              <a:rPr lang="en-US" sz="1200" b="0" i="0" u="none" strike="noStrike" kern="1200" baseline="0" dirty="0" smtClean="0">
                <a:solidFill>
                  <a:schemeClr val="tx1"/>
                </a:solidFill>
                <a:latin typeface="+mn-lt"/>
                <a:ea typeface="+mn-ea"/>
                <a:cs typeface="+mn-cs"/>
              </a:rPr>
              <a:t>In atmospheric models, time-dependent processes</a:t>
            </a:r>
          </a:p>
          <a:p>
            <a:r>
              <a:rPr lang="en-US" sz="1200" b="0" i="0" u="none" strike="noStrike" kern="1200" baseline="0" dirty="0" smtClean="0">
                <a:solidFill>
                  <a:schemeClr val="tx1"/>
                </a:solidFill>
                <a:latin typeface="+mn-lt"/>
                <a:ea typeface="+mn-ea"/>
                <a:cs typeface="+mn-cs"/>
              </a:rPr>
              <a:t>are mathematically described by </a:t>
            </a:r>
            <a:r>
              <a:rPr lang="en-US" sz="1200" b="1" i="0" u="none" strike="noStrike" kern="1200" baseline="0" dirty="0" smtClean="0">
                <a:solidFill>
                  <a:schemeClr val="tx1"/>
                </a:solidFill>
                <a:latin typeface="+mn-lt"/>
                <a:ea typeface="+mn-ea"/>
                <a:cs typeface="+mn-cs"/>
              </a:rPr>
              <a:t>ordinary differential equations</a:t>
            </a:r>
            <a:r>
              <a:rPr lang="en-US" sz="1200" b="0" i="0" u="none" strike="noStrike" kern="1200" baseline="0" dirty="0" smtClean="0">
                <a:solidFill>
                  <a:schemeClr val="tx1"/>
                </a:solidFill>
                <a:latin typeface="+mn-lt"/>
                <a:ea typeface="+mn-ea"/>
                <a:cs typeface="+mn-cs"/>
              </a:rPr>
              <a:t>. Space- and</a:t>
            </a:r>
          </a:p>
          <a:p>
            <a:r>
              <a:rPr lang="en-US" sz="1200" b="0" i="0" u="none" strike="noStrike" kern="1200" baseline="0" dirty="0" smtClean="0">
                <a:solidFill>
                  <a:schemeClr val="tx1"/>
                </a:solidFill>
                <a:latin typeface="+mn-lt"/>
                <a:ea typeface="+mn-ea"/>
                <a:cs typeface="+mn-cs"/>
              </a:rPr>
              <a:t>time-dependent processes are described by </a:t>
            </a:r>
            <a:r>
              <a:rPr lang="en-US" sz="1200" b="1" i="0" u="none" strike="noStrike" kern="1200" baseline="0" dirty="0" smtClean="0">
                <a:solidFill>
                  <a:schemeClr val="tx1"/>
                </a:solidFill>
                <a:latin typeface="+mn-lt"/>
                <a:ea typeface="+mn-ea"/>
                <a:cs typeface="+mn-cs"/>
              </a:rPr>
              <a:t>partial differential equations</a:t>
            </a:r>
            <a:r>
              <a:rPr lang="en-US" sz="1200" b="0" i="0" u="none" strike="noStrike" kern="1200" baseline="0" dirty="0" smtClean="0">
                <a:solidFill>
                  <a:schemeClr val="tx1"/>
                </a:solidFill>
                <a:latin typeface="+mn-lt"/>
                <a:ea typeface="+mn-ea"/>
                <a:cs typeface="+mn-cs"/>
              </a:rPr>
              <a:t>. Ordinary</a:t>
            </a:r>
          </a:p>
          <a:p>
            <a:r>
              <a:rPr lang="en-US" sz="1200" b="0" i="0" u="none" strike="noStrike" kern="1200" baseline="0" dirty="0" smtClean="0">
                <a:solidFill>
                  <a:schemeClr val="tx1"/>
                </a:solidFill>
                <a:latin typeface="+mn-lt"/>
                <a:ea typeface="+mn-ea"/>
                <a:cs typeface="+mn-cs"/>
              </a:rPr>
              <a:t>and partial differential equations are replaced with finite-difference or other</a:t>
            </a:r>
          </a:p>
          <a:p>
            <a:r>
              <a:rPr lang="en-US" sz="1200" b="0" i="0" u="none" strike="noStrike" kern="1200" baseline="0" dirty="0" smtClean="0">
                <a:solidFill>
                  <a:schemeClr val="tx1"/>
                </a:solidFill>
                <a:latin typeface="+mn-lt"/>
                <a:ea typeface="+mn-ea"/>
                <a:cs typeface="+mn-cs"/>
              </a:rPr>
              <a:t>approximations, then computerized and </a:t>
            </a:r>
            <a:r>
              <a:rPr lang="en-US" sz="1200" b="0" i="0" u="none" strike="noStrike" kern="1200" baseline="0" dirty="0" err="1" smtClean="0">
                <a:solidFill>
                  <a:schemeClr val="tx1"/>
                </a:solidFill>
                <a:latin typeface="+mn-lt"/>
                <a:ea typeface="+mn-ea"/>
                <a:cs typeface="+mn-cs"/>
              </a:rPr>
              <a:t>solved.Computer</a:t>
            </a:r>
            <a:r>
              <a:rPr lang="en-US" sz="1200" b="0" i="0" u="none" strike="noStrike" kern="1200" baseline="0" dirty="0" smtClean="0">
                <a:solidFill>
                  <a:schemeClr val="tx1"/>
                </a:solidFill>
                <a:latin typeface="+mn-lt"/>
                <a:ea typeface="+mn-ea"/>
                <a:cs typeface="+mn-cs"/>
              </a:rPr>
              <a:t> models also solve parameterized and empirical equations. A </a:t>
            </a:r>
            <a:r>
              <a:rPr lang="en-US" sz="1200" b="1" i="0" u="none" strike="noStrike" kern="1200" baseline="0" dirty="0" smtClean="0">
                <a:solidFill>
                  <a:schemeClr val="tx1"/>
                </a:solidFill>
                <a:latin typeface="+mn-lt"/>
                <a:ea typeface="+mn-ea"/>
                <a:cs typeface="+mn-cs"/>
              </a:rPr>
              <a:t>parameterized</a:t>
            </a:r>
          </a:p>
          <a:p>
            <a:r>
              <a:rPr lang="en-US" sz="1200" b="1" i="0" u="none" strike="noStrike" kern="1200" baseline="0" dirty="0" smtClean="0">
                <a:solidFill>
                  <a:schemeClr val="tx1"/>
                </a:solidFill>
                <a:latin typeface="+mn-lt"/>
                <a:ea typeface="+mn-ea"/>
                <a:cs typeface="+mn-cs"/>
              </a:rPr>
              <a:t>equation </a:t>
            </a:r>
            <a:r>
              <a:rPr lang="en-US" sz="1200" b="0" i="0" u="none" strike="noStrike" kern="1200" baseline="0" dirty="0" smtClean="0">
                <a:solidFill>
                  <a:schemeClr val="tx1"/>
                </a:solidFill>
                <a:latin typeface="+mn-lt"/>
                <a:ea typeface="+mn-ea"/>
                <a:cs typeface="+mn-cs"/>
              </a:rPr>
              <a:t>is an equation in which one parameter is expressed in terms of</a:t>
            </a:r>
          </a:p>
          <a:p>
            <a:r>
              <a:rPr lang="en-US" sz="1200" b="0" i="0" u="none" strike="noStrike" kern="1200" baseline="0" dirty="0" smtClean="0">
                <a:solidFill>
                  <a:schemeClr val="tx1"/>
                </a:solidFill>
                <a:latin typeface="+mn-lt"/>
                <a:ea typeface="+mn-ea"/>
                <a:cs typeface="+mn-cs"/>
              </a:rPr>
              <a:t>at least two other parameters. The equation of state, which relates pressure to</a:t>
            </a:r>
          </a:p>
          <a:p>
            <a:r>
              <a:rPr lang="en-US" sz="1200" b="0" i="0" u="none" strike="noStrike" kern="1200" baseline="0" dirty="0" smtClean="0">
                <a:solidFill>
                  <a:schemeClr val="tx1"/>
                </a:solidFill>
                <a:latin typeface="+mn-lt"/>
                <a:ea typeface="+mn-ea"/>
                <a:cs typeface="+mn-cs"/>
              </a:rPr>
              <a:t>temperature and air density, is a parameterized equation. An </a:t>
            </a:r>
            <a:r>
              <a:rPr lang="en-US" sz="1200" b="1" i="0" u="none" strike="noStrike" kern="1200" baseline="0" dirty="0" smtClean="0">
                <a:solidFill>
                  <a:schemeClr val="tx1"/>
                </a:solidFill>
                <a:latin typeface="+mn-lt"/>
                <a:ea typeface="+mn-ea"/>
                <a:cs typeface="+mn-cs"/>
              </a:rPr>
              <a:t>empirical equation</a:t>
            </a:r>
          </a:p>
          <a:p>
            <a:r>
              <a:rPr lang="en-US" sz="1200" b="0" i="0" u="none" strike="noStrike" kern="1200" baseline="0" dirty="0" smtClean="0">
                <a:solidFill>
                  <a:schemeClr val="tx1"/>
                </a:solidFill>
                <a:latin typeface="+mn-lt"/>
                <a:ea typeface="+mn-ea"/>
                <a:cs typeface="+mn-cs"/>
              </a:rPr>
              <a:t>is an equation in which one parameter is expressed as an empirical function (e.g.,</a:t>
            </a:r>
          </a:p>
          <a:p>
            <a:r>
              <a:rPr lang="en-US" sz="1200" b="0" i="0" u="none" strike="noStrike" kern="1200" baseline="0" dirty="0" smtClean="0">
                <a:solidFill>
                  <a:schemeClr val="tx1"/>
                </a:solidFill>
                <a:latin typeface="+mn-lt"/>
                <a:ea typeface="+mn-ea"/>
                <a:cs typeface="+mn-cs"/>
              </a:rPr>
              <a:t>a polynomial fit) of at least one other parameter. Whereas parameterized equations</a:t>
            </a:r>
          </a:p>
          <a:p>
            <a:r>
              <a:rPr lang="en-US" sz="1200" b="0" i="0" u="none" strike="noStrike" kern="1200" baseline="0" dirty="0" smtClean="0">
                <a:solidFill>
                  <a:schemeClr val="tx1"/>
                </a:solidFill>
                <a:latin typeface="+mn-lt"/>
                <a:ea typeface="+mn-ea"/>
                <a:cs typeface="+mn-cs"/>
              </a:rPr>
              <a:t>are derived from insight, empirical equations do not always make physical</a:t>
            </a:r>
          </a:p>
          <a:p>
            <a:r>
              <a:rPr lang="en-US" sz="1200" b="0" i="0" u="none" strike="noStrike" kern="1200" baseline="0" dirty="0" smtClean="0">
                <a:solidFill>
                  <a:schemeClr val="tx1"/>
                </a:solidFill>
                <a:latin typeface="+mn-lt"/>
                <a:ea typeface="+mn-ea"/>
                <a:cs typeface="+mn-cs"/>
              </a:rPr>
              <a:t>sense. Instead, they reproduce observed results under a variety of conditions. In this</a:t>
            </a:r>
          </a:p>
          <a:p>
            <a:r>
              <a:rPr lang="en-US" sz="1200" b="0" i="0" u="none" strike="noStrike" kern="1200" baseline="0" dirty="0" smtClean="0">
                <a:solidFill>
                  <a:schemeClr val="tx1"/>
                </a:solidFill>
                <a:latin typeface="+mn-lt"/>
                <a:ea typeface="+mn-ea"/>
                <a:cs typeface="+mn-cs"/>
              </a:rPr>
              <a:t>text, computer modeling of the atmosphere is discussed. Such modeling requires</a:t>
            </a:r>
          </a:p>
          <a:p>
            <a:r>
              <a:rPr lang="en-US" sz="1200" b="0" i="0" u="none" strike="noStrike" kern="1200" baseline="0" dirty="0" smtClean="0">
                <a:solidFill>
                  <a:schemeClr val="tx1"/>
                </a:solidFill>
                <a:latin typeface="+mn-lt"/>
                <a:ea typeface="+mn-ea"/>
                <a:cs typeface="+mn-cs"/>
              </a:rPr>
              <a:t>solutions to ordinary differential equations, partial differential equations, parameterized</a:t>
            </a:r>
          </a:p>
          <a:p>
            <a:r>
              <a:rPr lang="en-US" sz="1200" b="0" i="0" u="none" strike="noStrike" kern="1200" baseline="0" dirty="0" smtClean="0">
                <a:solidFill>
                  <a:schemeClr val="tx1"/>
                </a:solidFill>
                <a:latin typeface="+mn-lt"/>
                <a:ea typeface="+mn-ea"/>
                <a:cs typeface="+mn-cs"/>
              </a:rPr>
              <a:t>equations, and empirical equations.</a:t>
            </a:r>
          </a:p>
          <a:p>
            <a:r>
              <a:rPr lang="en-US" sz="1200" b="0" i="0" u="none" strike="noStrike" kern="1200" baseline="0" dirty="0" smtClean="0">
                <a:solidFill>
                  <a:schemeClr val="tx1"/>
                </a:solidFill>
                <a:latin typeface="+mn-lt"/>
                <a:ea typeface="+mn-ea"/>
                <a:cs typeface="+mn-cs"/>
              </a:rPr>
              <a:t>Since the advent of atmospheric computer modeling in 1948, models have been</a:t>
            </a:r>
          </a:p>
          <a:p>
            <a:r>
              <a:rPr lang="en-US" sz="1200" b="0" i="0" u="none" strike="noStrike" kern="1200" baseline="0" dirty="0" smtClean="0">
                <a:solidFill>
                  <a:schemeClr val="tx1"/>
                </a:solidFill>
                <a:latin typeface="+mn-lt"/>
                <a:ea typeface="+mn-ea"/>
                <a:cs typeface="+mn-cs"/>
              </a:rPr>
              <a:t>applied to study weather, climate, and air pollution on urban, regional, and global</a:t>
            </a:r>
          </a:p>
          <a:p>
            <a:r>
              <a:rPr lang="en-US" sz="1200" b="0" i="0" u="none" strike="noStrike" kern="1200" baseline="0" dirty="0" smtClean="0">
                <a:solidFill>
                  <a:schemeClr val="tx1"/>
                </a:solidFill>
                <a:latin typeface="+mn-lt"/>
                <a:ea typeface="+mn-ea"/>
                <a:cs typeface="+mn-cs"/>
              </a:rPr>
              <a:t>scales.</a:t>
            </a:r>
          </a:p>
          <a:p>
            <a:r>
              <a:rPr lang="en-US" sz="1200" b="0" i="0" u="none" strike="noStrike" kern="1200" baseline="0" dirty="0" smtClean="0">
                <a:solidFill>
                  <a:schemeClr val="tx1"/>
                </a:solidFill>
                <a:latin typeface="+mn-lt"/>
                <a:ea typeface="+mn-ea"/>
                <a:cs typeface="+mn-cs"/>
              </a:rPr>
              <a:t>Historically, meteorological models have been used to simulate weather, climate,</a:t>
            </a:r>
          </a:p>
          <a:p>
            <a:r>
              <a:rPr lang="en-US" sz="1200" b="0" i="0" u="none" strike="noStrike" kern="1200" baseline="0" dirty="0" smtClean="0">
                <a:solidFill>
                  <a:schemeClr val="tx1"/>
                </a:solidFill>
                <a:latin typeface="+mn-lt"/>
                <a:ea typeface="+mn-ea"/>
                <a:cs typeface="+mn-cs"/>
              </a:rPr>
              <a:t>and climate change. Photochemical models have been used to study urban, regional,</a:t>
            </a:r>
          </a:p>
          <a:p>
            <a:r>
              <a:rPr lang="en-US" sz="1200" b="0" i="0" u="none" strike="noStrike" kern="1200" baseline="0" dirty="0" smtClean="0">
                <a:solidFill>
                  <a:schemeClr val="tx1"/>
                </a:solidFill>
                <a:latin typeface="+mn-lt"/>
                <a:ea typeface="+mn-ea"/>
                <a:cs typeface="+mn-cs"/>
              </a:rPr>
              <a:t>and global air-pollution emission, chemistry, aerosol processes, and transport of pollutants. Only recently have meteorological models merged with photochemical</a:t>
            </a:r>
          </a:p>
          <a:p>
            <a:r>
              <a:rPr lang="en-US" sz="1200" b="0" i="0" u="none" strike="noStrike" kern="1200" baseline="0" dirty="0" smtClean="0">
                <a:solidFill>
                  <a:schemeClr val="tx1"/>
                </a:solidFill>
                <a:latin typeface="+mn-lt"/>
                <a:ea typeface="+mn-ea"/>
                <a:cs typeface="+mn-cs"/>
              </a:rPr>
              <a:t>models to tackle these problems together.</a:t>
            </a:r>
          </a:p>
          <a:p>
            <a:r>
              <a:rPr lang="en-US" sz="1200" b="0" i="0" u="none" strike="noStrike" kern="1200" baseline="0" dirty="0" smtClean="0">
                <a:solidFill>
                  <a:schemeClr val="tx1"/>
                </a:solidFill>
                <a:latin typeface="+mn-lt"/>
                <a:ea typeface="+mn-ea"/>
                <a:cs typeface="+mn-cs"/>
              </a:rPr>
              <a:t>One purpose of developing a model is to understand better the physical, chemical,</a:t>
            </a:r>
          </a:p>
          <a:p>
            <a:r>
              <a:rPr lang="en-US" sz="1200" b="0" i="0" u="none" strike="noStrike" kern="1200" baseline="0" dirty="0" smtClean="0">
                <a:solidFill>
                  <a:schemeClr val="tx1"/>
                </a:solidFill>
                <a:latin typeface="+mn-lt"/>
                <a:ea typeface="+mn-ea"/>
                <a:cs typeface="+mn-cs"/>
              </a:rPr>
              <a:t>dynamical, and </a:t>
            </a:r>
            <a:r>
              <a:rPr lang="en-US" sz="1200" b="0" i="0" u="none" strike="noStrike" kern="1200" baseline="0" dirty="0" err="1" smtClean="0">
                <a:solidFill>
                  <a:schemeClr val="tx1"/>
                </a:solidFill>
                <a:latin typeface="+mn-lt"/>
                <a:ea typeface="+mn-ea"/>
                <a:cs typeface="+mn-cs"/>
              </a:rPr>
              <a:t>radiative</a:t>
            </a:r>
            <a:r>
              <a:rPr lang="en-US" sz="1200" b="0" i="0" u="none" strike="noStrike" kern="1200" baseline="0" dirty="0" smtClean="0">
                <a:solidFill>
                  <a:schemeClr val="tx1"/>
                </a:solidFill>
                <a:latin typeface="+mn-lt"/>
                <a:ea typeface="+mn-ea"/>
                <a:cs typeface="+mn-cs"/>
              </a:rPr>
              <a:t> properties of air pollution and meteorology. A second</a:t>
            </a:r>
          </a:p>
          <a:p>
            <a:r>
              <a:rPr lang="en-US" sz="1200" b="0" i="0" u="none" strike="noStrike" kern="1200" baseline="0" dirty="0" smtClean="0">
                <a:solidFill>
                  <a:schemeClr val="tx1"/>
                </a:solidFill>
                <a:latin typeface="+mn-lt"/>
                <a:ea typeface="+mn-ea"/>
                <a:cs typeface="+mn-cs"/>
              </a:rPr>
              <a:t>purpose is to improve the model so that it may be used for forecasting. A third</a:t>
            </a:r>
          </a:p>
          <a:p>
            <a:r>
              <a:rPr lang="en-US" sz="1200" b="0" i="0" u="none" strike="noStrike" kern="1200" baseline="0" dirty="0" smtClean="0">
                <a:solidFill>
                  <a:schemeClr val="tx1"/>
                </a:solidFill>
                <a:latin typeface="+mn-lt"/>
                <a:ea typeface="+mn-ea"/>
                <a:cs typeface="+mn-cs"/>
              </a:rPr>
              <a:t>purpose is to develop a tool that can be used for policy making. With an accurate</a:t>
            </a:r>
          </a:p>
          <a:p>
            <a:r>
              <a:rPr lang="en-US" sz="1200" b="0" i="0" u="none" strike="noStrike" kern="1200" baseline="0" dirty="0" smtClean="0">
                <a:solidFill>
                  <a:schemeClr val="tx1"/>
                </a:solidFill>
                <a:latin typeface="+mn-lt"/>
                <a:ea typeface="+mn-ea"/>
                <a:cs typeface="+mn-cs"/>
              </a:rPr>
              <a:t>model, policy makers can try to mitigate pollution problems.</a:t>
            </a:r>
          </a:p>
          <a:p>
            <a:r>
              <a:rPr lang="en-US" sz="1200" b="0" i="0" u="none" strike="noStrike" kern="1200" baseline="0" dirty="0" smtClean="0">
                <a:solidFill>
                  <a:schemeClr val="tx1"/>
                </a:solidFill>
                <a:latin typeface="+mn-lt"/>
                <a:ea typeface="+mn-ea"/>
                <a:cs typeface="+mn-cs"/>
              </a:rPr>
              <a:t>… In sum, weather, climate, and air pollution can be modeled by taking into account</a:t>
            </a:r>
          </a:p>
          <a:p>
            <a:r>
              <a:rPr lang="en-US" sz="1200" b="0" i="0" u="none" strike="noStrike" kern="1200" baseline="0" dirty="0" smtClean="0">
                <a:solidFill>
                  <a:schemeClr val="tx1"/>
                </a:solidFill>
                <a:latin typeface="+mn-lt"/>
                <a:ea typeface="+mn-ea"/>
                <a:cs typeface="+mn-cs"/>
              </a:rPr>
              <a:t>a fairly reasonably well-defined set of physical, chemical, and/or dynamical equations.</a:t>
            </a:r>
            <a:endParaRPr lang="en-US" dirty="0" smtClean="0"/>
          </a:p>
          <a:p>
            <a:endParaRPr lang="el-GR" dirty="0" smtClean="0"/>
          </a:p>
          <a:p>
            <a:endParaRPr lang="el-GR" dirty="0" smtClean="0"/>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3</a:t>
            </a:fld>
            <a:endParaRPr lang="en-US"/>
          </a:p>
        </p:txBody>
      </p:sp>
    </p:spTree>
    <p:extLst>
      <p:ext uri="{BB962C8B-B14F-4D97-AF65-F5344CB8AC3E}">
        <p14:creationId xmlns:p14="http://schemas.microsoft.com/office/powerpoint/2010/main" val="1290135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12</a:t>
            </a:fld>
            <a:endParaRPr lang="en-US"/>
          </a:p>
        </p:txBody>
      </p:sp>
    </p:spTree>
    <p:extLst>
      <p:ext uri="{BB962C8B-B14F-4D97-AF65-F5344CB8AC3E}">
        <p14:creationId xmlns:p14="http://schemas.microsoft.com/office/powerpoint/2010/main" val="1290135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b="0" i="0" u="none" strike="noStrike" kern="1200" baseline="0" dirty="0" smtClean="0">
                <a:solidFill>
                  <a:schemeClr val="tx1"/>
                </a:solidFill>
                <a:latin typeface="+mn-lt"/>
                <a:ea typeface="+mn-ea"/>
                <a:cs typeface="+mn-cs"/>
              </a:rPr>
              <a:t>The third step in model development is to determine whether a zero-, one-, two-,</a:t>
            </a:r>
          </a:p>
          <a:p>
            <a:r>
              <a:rPr lang="en-US" sz="1200" b="0" i="0" u="none" strike="noStrike" kern="1200" baseline="0" dirty="0" smtClean="0">
                <a:solidFill>
                  <a:schemeClr val="tx1"/>
                </a:solidFill>
                <a:latin typeface="+mn-lt"/>
                <a:ea typeface="+mn-ea"/>
                <a:cs typeface="+mn-cs"/>
              </a:rPr>
              <a:t>or three-dimensional model is required and whether to nest the model. Three dimensional</a:t>
            </a:r>
          </a:p>
          <a:p>
            <a:r>
              <a:rPr lang="en-US" sz="1200" b="0" i="0" u="none" strike="noStrike" kern="1200" baseline="0" dirty="0" smtClean="0">
                <a:solidFill>
                  <a:schemeClr val="tx1"/>
                </a:solidFill>
                <a:latin typeface="+mn-lt"/>
                <a:ea typeface="+mn-ea"/>
                <a:cs typeface="+mn-cs"/>
              </a:rPr>
              <a:t>models are ideal, but because such models require enormous computer time and memory, zero-, one-, and two-dimensional models are often used instead.</a:t>
            </a:r>
          </a:p>
          <a:p>
            <a:r>
              <a:rPr lang="en-US" sz="1200" b="0" i="0" u="none" strike="noStrike" kern="1200" baseline="0" dirty="0" smtClean="0">
                <a:solidFill>
                  <a:schemeClr val="tx1"/>
                </a:solidFill>
                <a:latin typeface="+mn-lt"/>
                <a:ea typeface="+mn-ea"/>
                <a:cs typeface="+mn-cs"/>
              </a:rPr>
              <a:t>A </a:t>
            </a:r>
            <a:r>
              <a:rPr lang="en-US" sz="1200" b="1" i="0" u="none" strike="noStrike" kern="1200" baseline="0" dirty="0" smtClean="0">
                <a:solidFill>
                  <a:schemeClr val="tx1"/>
                </a:solidFill>
                <a:latin typeface="+mn-lt"/>
                <a:ea typeface="+mn-ea"/>
                <a:cs typeface="+mn-cs"/>
              </a:rPr>
              <a:t>zero-dimensional </a:t>
            </a:r>
            <a:r>
              <a:rPr lang="en-US" sz="1200" b="0" i="0" u="none" strike="noStrike" kern="1200" baseline="0" dirty="0" smtClean="0">
                <a:solidFill>
                  <a:schemeClr val="tx1"/>
                </a:solidFill>
                <a:latin typeface="+mn-lt"/>
                <a:ea typeface="+mn-ea"/>
                <a:cs typeface="+mn-cs"/>
              </a:rPr>
              <a:t>(0-D) </a:t>
            </a:r>
            <a:r>
              <a:rPr lang="en-US" sz="1200" b="1" i="0" u="none" strike="noStrike" kern="1200" baseline="0" dirty="0" smtClean="0">
                <a:solidFill>
                  <a:schemeClr val="tx1"/>
                </a:solidFill>
                <a:latin typeface="+mn-lt"/>
                <a:ea typeface="+mn-ea"/>
                <a:cs typeface="+mn-cs"/>
              </a:rPr>
              <a:t>model </a:t>
            </a:r>
            <a:r>
              <a:rPr lang="en-US" sz="1200" b="0" i="0" u="none" strike="noStrike" kern="1200" baseline="0" dirty="0" smtClean="0">
                <a:solidFill>
                  <a:schemeClr val="tx1"/>
                </a:solidFill>
                <a:latin typeface="+mn-lt"/>
                <a:ea typeface="+mn-ea"/>
                <a:cs typeface="+mn-cs"/>
              </a:rPr>
              <a:t>is a </a:t>
            </a:r>
            <a:r>
              <a:rPr lang="en-US" sz="1200" b="1" i="0" u="none" strike="noStrike" kern="1200" baseline="0" dirty="0" smtClean="0">
                <a:solidFill>
                  <a:schemeClr val="tx1"/>
                </a:solidFill>
                <a:latin typeface="+mn-lt"/>
                <a:ea typeface="+mn-ea"/>
                <a:cs typeface="+mn-cs"/>
              </a:rPr>
              <a:t>box model </a:t>
            </a:r>
            <a:r>
              <a:rPr lang="en-US" sz="1200" b="0" i="0" u="none" strike="noStrike" kern="1200" baseline="0" dirty="0" smtClean="0">
                <a:solidFill>
                  <a:schemeClr val="tx1"/>
                </a:solidFill>
                <a:latin typeface="+mn-lt"/>
                <a:ea typeface="+mn-ea"/>
                <a:cs typeface="+mn-cs"/>
              </a:rPr>
              <a:t>in which chemical and/or physical</a:t>
            </a:r>
          </a:p>
          <a:p>
            <a:r>
              <a:rPr lang="en-US" sz="1200" b="0" i="0" u="none" strike="noStrike" kern="1200" baseline="0" dirty="0" smtClean="0">
                <a:solidFill>
                  <a:schemeClr val="tx1"/>
                </a:solidFill>
                <a:latin typeface="+mn-lt"/>
                <a:ea typeface="+mn-ea"/>
                <a:cs typeface="+mn-cs"/>
              </a:rPr>
              <a:t>transformations occur. Gases and particles may enter or leave the box from</a:t>
            </a:r>
          </a:p>
          <a:p>
            <a:r>
              <a:rPr lang="en-US" sz="1200" b="0" i="0" u="none" strike="noStrike" kern="1200" baseline="0" dirty="0" smtClean="0">
                <a:solidFill>
                  <a:schemeClr val="tx1"/>
                </a:solidFill>
                <a:latin typeface="+mn-lt"/>
                <a:ea typeface="+mn-ea"/>
                <a:cs typeface="+mn-cs"/>
              </a:rPr>
              <a:t>any side. Since all material in the box is assumed to mix instantaneously, the concentration</a:t>
            </a:r>
          </a:p>
          <a:p>
            <a:r>
              <a:rPr lang="en-US" sz="1200" b="0" i="0" u="none" strike="noStrike" kern="1200" baseline="0" dirty="0" smtClean="0">
                <a:solidFill>
                  <a:schemeClr val="tx1"/>
                </a:solidFill>
                <a:latin typeface="+mn-lt"/>
                <a:ea typeface="+mn-ea"/>
                <a:cs typeface="+mn-cs"/>
              </a:rPr>
              <a:t>of each gas and particle is uniform throughout the box. A standard</a:t>
            </a:r>
          </a:p>
          <a:p>
            <a:r>
              <a:rPr lang="en-US" sz="1200" b="0" i="0" u="none" strike="noStrike" kern="1200" baseline="0" dirty="0" smtClean="0">
                <a:solidFill>
                  <a:schemeClr val="tx1"/>
                </a:solidFill>
                <a:latin typeface="+mn-lt"/>
                <a:ea typeface="+mn-ea"/>
                <a:cs typeface="+mn-cs"/>
              </a:rPr>
              <a:t>box model is fixed in space. A </a:t>
            </a:r>
            <a:r>
              <a:rPr lang="en-US" sz="1200" b="1" i="0" u="none" strike="noStrike" kern="1200" baseline="0" dirty="0" smtClean="0">
                <a:solidFill>
                  <a:schemeClr val="tx1"/>
                </a:solidFill>
                <a:latin typeface="+mn-lt"/>
                <a:ea typeface="+mn-ea"/>
                <a:cs typeface="+mn-cs"/>
              </a:rPr>
              <a:t>parcel model </a:t>
            </a:r>
            <a:r>
              <a:rPr lang="en-US" sz="1200" b="0" i="0" u="none" strike="noStrike" kern="1200" baseline="0" dirty="0" smtClean="0">
                <a:solidFill>
                  <a:schemeClr val="tx1"/>
                </a:solidFill>
                <a:latin typeface="+mn-lt"/>
                <a:ea typeface="+mn-ea"/>
                <a:cs typeface="+mn-cs"/>
              </a:rPr>
              <a:t>is a box model that moves through</a:t>
            </a:r>
          </a:p>
          <a:p>
            <a:r>
              <a:rPr lang="en-US" sz="1200" b="0" i="0" u="none" strike="noStrike" kern="1200" baseline="0" dirty="0" smtClean="0">
                <a:solidFill>
                  <a:schemeClr val="tx1"/>
                </a:solidFill>
                <a:latin typeface="+mn-lt"/>
                <a:ea typeface="+mn-ea"/>
                <a:cs typeface="+mn-cs"/>
              </a:rPr>
              <a:t>space along the direction of the wind. Emission enters the box at different points</a:t>
            </a:r>
          </a:p>
          <a:p>
            <a:r>
              <a:rPr lang="en-US" sz="1200" b="0" i="0" u="none" strike="noStrike" kern="1200" baseline="0" dirty="0" smtClean="0">
                <a:solidFill>
                  <a:schemeClr val="tx1"/>
                </a:solidFill>
                <a:latin typeface="+mn-lt"/>
                <a:ea typeface="+mn-ea"/>
                <a:cs typeface="+mn-cs"/>
              </a:rPr>
              <a:t>along the trajectory. Because a parcel model moves in a </a:t>
            </a:r>
            <a:r>
              <a:rPr lang="en-US" sz="1200" b="0" i="0" u="none" strike="noStrike" kern="1200" baseline="0" dirty="0" err="1" smtClean="0">
                <a:solidFill>
                  <a:schemeClr val="tx1"/>
                </a:solidFill>
                <a:latin typeface="+mn-lt"/>
                <a:ea typeface="+mn-ea"/>
                <a:cs typeface="+mn-cs"/>
              </a:rPr>
              <a:t>Lagrangian</a:t>
            </a:r>
            <a:r>
              <a:rPr lang="en-US" sz="1200" b="0" i="0" u="none" strike="noStrike" kern="1200" baseline="0" dirty="0" smtClean="0">
                <a:solidFill>
                  <a:schemeClr val="tx1"/>
                </a:solidFill>
                <a:latin typeface="+mn-lt"/>
                <a:ea typeface="+mn-ea"/>
                <a:cs typeface="+mn-cs"/>
              </a:rPr>
              <a:t> sense, it is also</a:t>
            </a:r>
          </a:p>
          <a:p>
            <a:r>
              <a:rPr lang="en-US" sz="1200" b="0" i="0" u="none" strike="noStrike" kern="1200" baseline="0" dirty="0" smtClean="0">
                <a:solidFill>
                  <a:schemeClr val="tx1"/>
                </a:solidFill>
                <a:latin typeface="+mn-lt"/>
                <a:ea typeface="+mn-ea"/>
                <a:cs typeface="+mn-cs"/>
              </a:rPr>
              <a:t>called a </a:t>
            </a:r>
            <a:r>
              <a:rPr lang="en-US" sz="1200" b="1" i="0" u="none" strike="noStrike" kern="1200" baseline="0" dirty="0" err="1" smtClean="0">
                <a:solidFill>
                  <a:schemeClr val="tx1"/>
                </a:solidFill>
                <a:latin typeface="+mn-lt"/>
                <a:ea typeface="+mn-ea"/>
                <a:cs typeface="+mn-cs"/>
              </a:rPr>
              <a:t>Lagrangian</a:t>
            </a:r>
            <a:r>
              <a:rPr lang="en-US" sz="1200" b="1" i="0" u="none" strike="noStrike" kern="1200" baseline="0" dirty="0" smtClean="0">
                <a:solidFill>
                  <a:schemeClr val="tx1"/>
                </a:solidFill>
                <a:latin typeface="+mn-lt"/>
                <a:ea typeface="+mn-ea"/>
                <a:cs typeface="+mn-cs"/>
              </a:rPr>
              <a:t> trajectory model</a:t>
            </a:r>
            <a:r>
              <a:rPr lang="en-US" sz="1200" b="0" i="0" u="none" strike="noStrike" kern="1200" baseline="0" dirty="0" smtClean="0">
                <a:solidFill>
                  <a:schemeClr val="tx1"/>
                </a:solidFill>
                <a:latin typeface="+mn-lt"/>
                <a:ea typeface="+mn-ea"/>
                <a:cs typeface="+mn-cs"/>
              </a:rPr>
              <a:t>. Box models have been used to simulate photochemical</a:t>
            </a:r>
          </a:p>
          <a:p>
            <a:r>
              <a:rPr lang="en-US" sz="1200" b="0" i="0" u="none" strike="noStrike" kern="1200" baseline="0" dirty="0" smtClean="0">
                <a:solidFill>
                  <a:schemeClr val="tx1"/>
                </a:solidFill>
                <a:latin typeface="+mn-lt"/>
                <a:ea typeface="+mn-ea"/>
                <a:cs typeface="+mn-cs"/>
              </a:rPr>
              <a:t>reactions that occur in smog chambers, fog production in a controlled</a:t>
            </a:r>
          </a:p>
          <a:p>
            <a:r>
              <a:rPr lang="en-US" sz="1200" b="0" i="0" u="none" strike="noStrike" kern="1200" baseline="0" dirty="0" smtClean="0">
                <a:solidFill>
                  <a:schemeClr val="tx1"/>
                </a:solidFill>
                <a:latin typeface="+mn-lt"/>
                <a:ea typeface="+mn-ea"/>
                <a:cs typeface="+mn-cs"/>
              </a:rPr>
              <a:t>environment, and chemical and physical interactions between aerosol particles and</a:t>
            </a:r>
          </a:p>
          <a:p>
            <a:r>
              <a:rPr lang="en-US" sz="1200" b="0" i="0" u="none" strike="noStrike" kern="1200" baseline="0" dirty="0" smtClean="0">
                <a:solidFill>
                  <a:schemeClr val="tx1"/>
                </a:solidFill>
                <a:latin typeface="+mn-lt"/>
                <a:ea typeface="+mn-ea"/>
                <a:cs typeface="+mn-cs"/>
              </a:rPr>
              <a:t>gases. Parcel models have been used to trace changes in an air parcel as it travels</a:t>
            </a:r>
          </a:p>
          <a:p>
            <a:r>
              <a:rPr lang="en-US" sz="1200" b="0" i="0" u="none" strike="noStrike" kern="1200" baseline="0" dirty="0" smtClean="0">
                <a:solidFill>
                  <a:schemeClr val="tx1"/>
                </a:solidFill>
                <a:latin typeface="+mn-lt"/>
                <a:ea typeface="+mn-ea"/>
                <a:cs typeface="+mn-cs"/>
              </a:rPr>
              <a:t>from ocean to land and through the polar vortex.</a:t>
            </a:r>
          </a:p>
          <a:p>
            <a:r>
              <a:rPr lang="en-US" dirty="0" smtClean="0"/>
              <a:t>A </a:t>
            </a:r>
            <a:r>
              <a:rPr lang="en-US" sz="1200" b="1" i="0" u="none" strike="noStrike" kern="1200" baseline="0" dirty="0" smtClean="0">
                <a:solidFill>
                  <a:schemeClr val="tx1"/>
                </a:solidFill>
                <a:latin typeface="+mn-lt"/>
                <a:ea typeface="+mn-ea"/>
                <a:cs typeface="+mn-cs"/>
              </a:rPr>
              <a:t>one-dimensional </a:t>
            </a:r>
            <a:r>
              <a:rPr lang="en-US" sz="1200" b="0" i="0" u="none" strike="noStrike" kern="1200" baseline="0" dirty="0" smtClean="0">
                <a:solidFill>
                  <a:schemeClr val="tx1"/>
                </a:solidFill>
                <a:latin typeface="+mn-lt"/>
                <a:ea typeface="+mn-ea"/>
                <a:cs typeface="+mn-cs"/>
              </a:rPr>
              <a:t>(1-D) </a:t>
            </a:r>
            <a:r>
              <a:rPr lang="en-US" sz="1200" b="1" i="0" u="none" strike="noStrike" kern="1200" baseline="0" dirty="0" smtClean="0">
                <a:solidFill>
                  <a:schemeClr val="tx1"/>
                </a:solidFill>
                <a:latin typeface="+mn-lt"/>
                <a:ea typeface="+mn-ea"/>
                <a:cs typeface="+mn-cs"/>
              </a:rPr>
              <a:t>model </a:t>
            </a:r>
            <a:r>
              <a:rPr lang="en-US" sz="1200" b="0" i="0" u="none" strike="noStrike" kern="1200" baseline="0" dirty="0" smtClean="0">
                <a:solidFill>
                  <a:schemeClr val="tx1"/>
                </a:solidFill>
                <a:latin typeface="+mn-lt"/>
                <a:ea typeface="+mn-ea"/>
                <a:cs typeface="+mn-cs"/>
              </a:rPr>
              <a:t>is a set of adjacent box models, stacked vertically</a:t>
            </a:r>
          </a:p>
          <a:p>
            <a:r>
              <a:rPr lang="en-US" sz="1200" b="0" i="0" u="none" strike="noStrike" kern="1200" baseline="0" dirty="0" smtClean="0">
                <a:solidFill>
                  <a:schemeClr val="tx1"/>
                </a:solidFill>
                <a:latin typeface="+mn-lt"/>
                <a:ea typeface="+mn-ea"/>
                <a:cs typeface="+mn-cs"/>
              </a:rPr>
              <a:t>or horizontally. Vertical 1-D models may be used to study </a:t>
            </a:r>
            <a:r>
              <a:rPr lang="en-US" sz="1200" b="0" i="0" u="none" strike="noStrike" kern="1200" baseline="0" dirty="0" err="1" smtClean="0">
                <a:solidFill>
                  <a:schemeClr val="tx1"/>
                </a:solidFill>
                <a:latin typeface="+mn-lt"/>
                <a:ea typeface="+mn-ea"/>
                <a:cs typeface="+mn-cs"/>
              </a:rPr>
              <a:t>radiative</a:t>
            </a:r>
            <a:r>
              <a:rPr lang="en-US" sz="1200" b="0" i="0" u="none" strike="noStrike" kern="1200" baseline="0" dirty="0" smtClean="0">
                <a:solidFill>
                  <a:schemeClr val="tx1"/>
                </a:solidFill>
                <a:latin typeface="+mn-lt"/>
                <a:ea typeface="+mn-ea"/>
                <a:cs typeface="+mn-cs"/>
              </a:rPr>
              <a:t> transfer</a:t>
            </a:r>
          </a:p>
          <a:p>
            <a:r>
              <a:rPr lang="en-US" sz="1200" b="0" i="0" u="none" strike="noStrike" kern="1200" baseline="0" dirty="0" smtClean="0">
                <a:solidFill>
                  <a:schemeClr val="tx1"/>
                </a:solidFill>
                <a:latin typeface="+mn-lt"/>
                <a:ea typeface="+mn-ea"/>
                <a:cs typeface="+mn-cs"/>
              </a:rPr>
              <a:t>with photochemistry, gas and aerosol vertical transport, aerosol optical properties,</a:t>
            </a:r>
          </a:p>
          <a:p>
            <a:r>
              <a:rPr lang="en-US" sz="1200" b="0" i="0" u="none" strike="noStrike" kern="1200" baseline="0" dirty="0" smtClean="0">
                <a:solidFill>
                  <a:schemeClr val="tx1"/>
                </a:solidFill>
                <a:latin typeface="+mn-lt"/>
                <a:ea typeface="+mn-ea"/>
                <a:cs typeface="+mn-cs"/>
              </a:rPr>
              <a:t>aerosol sedimentation, or cloud convection. The main use of a horizontal 1-D</a:t>
            </a:r>
          </a:p>
          <a:p>
            <a:r>
              <a:rPr lang="en-US" sz="1200" b="0" i="0" u="none" strike="noStrike" kern="1200" baseline="0" dirty="0" smtClean="0">
                <a:solidFill>
                  <a:schemeClr val="tx1"/>
                </a:solidFill>
                <a:latin typeface="+mn-lt"/>
                <a:ea typeface="+mn-ea"/>
                <a:cs typeface="+mn-cs"/>
              </a:rPr>
              <a:t>model is to test the 1-D advection diffusion equation. The disadvantage of a 1-D</a:t>
            </a:r>
          </a:p>
          <a:p>
            <a:r>
              <a:rPr lang="en-US" sz="1200" b="0" i="0" u="none" strike="noStrike" kern="1200" baseline="0" dirty="0" smtClean="0">
                <a:solidFill>
                  <a:schemeClr val="tx1"/>
                </a:solidFill>
                <a:latin typeface="+mn-lt"/>
                <a:ea typeface="+mn-ea"/>
                <a:cs typeface="+mn-cs"/>
              </a:rPr>
              <a:t>model compared with a 2-D or 3-D model is that velocities in a 1-D model cannot</a:t>
            </a:r>
          </a:p>
          <a:p>
            <a:r>
              <a:rPr lang="en-US" sz="1200" b="0" i="0" u="none" strike="noStrike" kern="1200" baseline="0" dirty="0" smtClean="0">
                <a:solidFill>
                  <a:schemeClr val="tx1"/>
                </a:solidFill>
                <a:latin typeface="+mn-lt"/>
                <a:ea typeface="+mn-ea"/>
                <a:cs typeface="+mn-cs"/>
              </a:rPr>
              <a:t>be predicted but must be estimated crudely. In addition, a 1-D model either</a:t>
            </a:r>
          </a:p>
          <a:p>
            <a:r>
              <a:rPr lang="en-US" sz="1200" b="0" i="0" u="none" strike="noStrike" kern="1200" baseline="0" dirty="0" smtClean="0">
                <a:solidFill>
                  <a:schemeClr val="tx1"/>
                </a:solidFill>
                <a:latin typeface="+mn-lt"/>
                <a:ea typeface="+mn-ea"/>
                <a:cs typeface="+mn-cs"/>
              </a:rPr>
              <a:t>ignores gas, particle, and potential temperature fluxes through </a:t>
            </a:r>
            <a:r>
              <a:rPr lang="en-US" sz="1200" b="1" i="0" u="none" strike="noStrike" kern="1200" baseline="0" dirty="0" smtClean="0">
                <a:solidFill>
                  <a:schemeClr val="tx1"/>
                </a:solidFill>
                <a:latin typeface="+mn-lt"/>
                <a:ea typeface="+mn-ea"/>
                <a:cs typeface="+mn-cs"/>
              </a:rPr>
              <a:t>lateral (horizontal)</a:t>
            </a:r>
          </a:p>
          <a:p>
            <a:r>
              <a:rPr lang="en-US" sz="1200" b="1" i="0" u="none" strike="noStrike" kern="1200" baseline="0" dirty="0" smtClean="0">
                <a:solidFill>
                  <a:schemeClr val="tx1"/>
                </a:solidFill>
                <a:latin typeface="+mn-lt"/>
                <a:ea typeface="+mn-ea"/>
                <a:cs typeface="+mn-cs"/>
              </a:rPr>
              <a:t>boundaries </a:t>
            </a:r>
            <a:r>
              <a:rPr lang="en-US" sz="1200" b="0" i="0" u="none" strike="noStrike" kern="1200" baseline="0" dirty="0" smtClean="0">
                <a:solidFill>
                  <a:schemeClr val="tx1"/>
                </a:solidFill>
                <a:latin typeface="+mn-lt"/>
                <a:ea typeface="+mn-ea"/>
                <a:cs typeface="+mn-cs"/>
              </a:rPr>
              <a:t>or roughly parameterizes them. Figure 11.11 shows results from a 1-D</a:t>
            </a:r>
          </a:p>
          <a:p>
            <a:r>
              <a:rPr lang="en-US" sz="1200" b="0" i="0" u="none" strike="noStrike" kern="1200" baseline="0" dirty="0" smtClean="0">
                <a:solidFill>
                  <a:schemeClr val="tx1"/>
                </a:solidFill>
                <a:latin typeface="+mn-lt"/>
                <a:ea typeface="+mn-ea"/>
                <a:cs typeface="+mn-cs"/>
              </a:rPr>
              <a:t>photochemical-</a:t>
            </a:r>
            <a:r>
              <a:rPr lang="en-US" sz="1200" b="0" i="0" u="none" strike="noStrike" kern="1200" baseline="0" dirty="0" err="1" smtClean="0">
                <a:solidFill>
                  <a:schemeClr val="tx1"/>
                </a:solidFill>
                <a:latin typeface="+mn-lt"/>
                <a:ea typeface="+mn-ea"/>
                <a:cs typeface="+mn-cs"/>
              </a:rPr>
              <a:t>radiative</a:t>
            </a:r>
            <a:r>
              <a:rPr lang="en-US" sz="1200" b="0" i="0" u="none" strike="noStrike" kern="1200" baseline="0" dirty="0" smtClean="0">
                <a:solidFill>
                  <a:schemeClr val="tx1"/>
                </a:solidFill>
                <a:latin typeface="+mn-lt"/>
                <a:ea typeface="+mn-ea"/>
                <a:cs typeface="+mn-cs"/>
              </a:rPr>
              <a:t> model.</a:t>
            </a:r>
          </a:p>
          <a:p>
            <a:r>
              <a:rPr lang="en-US" sz="1200" b="0" i="0" u="none" strike="noStrike" kern="1200" baseline="0" dirty="0" smtClean="0">
                <a:solidFill>
                  <a:schemeClr val="tx1"/>
                </a:solidFill>
                <a:latin typeface="+mn-lt"/>
                <a:ea typeface="+mn-ea"/>
                <a:cs typeface="+mn-cs"/>
              </a:rPr>
              <a:t>A </a:t>
            </a:r>
            <a:r>
              <a:rPr lang="en-US" sz="1200" b="1" i="0" u="none" strike="noStrike" kern="1200" baseline="0" dirty="0" smtClean="0">
                <a:solidFill>
                  <a:schemeClr val="tx1"/>
                </a:solidFill>
                <a:latin typeface="+mn-lt"/>
                <a:ea typeface="+mn-ea"/>
                <a:cs typeface="+mn-cs"/>
              </a:rPr>
              <a:t>two-dimensional </a:t>
            </a:r>
            <a:r>
              <a:rPr lang="en-US" sz="1200" b="0" i="0" u="none" strike="noStrike" kern="1200" baseline="0" dirty="0" smtClean="0">
                <a:solidFill>
                  <a:schemeClr val="tx1"/>
                </a:solidFill>
                <a:latin typeface="+mn-lt"/>
                <a:ea typeface="+mn-ea"/>
                <a:cs typeface="+mn-cs"/>
              </a:rPr>
              <a:t>(2-D) </a:t>
            </a:r>
            <a:r>
              <a:rPr lang="en-US" sz="1200" b="1" i="0" u="none" strike="noStrike" kern="1200" baseline="0" dirty="0" smtClean="0">
                <a:solidFill>
                  <a:schemeClr val="tx1"/>
                </a:solidFill>
                <a:latin typeface="+mn-lt"/>
                <a:ea typeface="+mn-ea"/>
                <a:cs typeface="+mn-cs"/>
              </a:rPr>
              <a:t>model </a:t>
            </a:r>
            <a:r>
              <a:rPr lang="en-US" sz="1200" b="0" i="0" u="none" strike="noStrike" kern="1200" baseline="0" dirty="0" smtClean="0">
                <a:solidFill>
                  <a:schemeClr val="tx1"/>
                </a:solidFill>
                <a:latin typeface="+mn-lt"/>
                <a:ea typeface="+mn-ea"/>
                <a:cs typeface="+mn-cs"/>
              </a:rPr>
              <a:t>is a set of 1-D models connected side by side.</a:t>
            </a:r>
          </a:p>
          <a:p>
            <a:r>
              <a:rPr lang="en-US" sz="1200" b="0" i="0" u="none" strike="noStrike" kern="1200" baseline="0" dirty="0" smtClean="0">
                <a:solidFill>
                  <a:schemeClr val="tx1"/>
                </a:solidFill>
                <a:latin typeface="+mn-lt"/>
                <a:ea typeface="+mn-ea"/>
                <a:cs typeface="+mn-cs"/>
              </a:rPr>
              <a:t>2-D models can lie in the </a:t>
            </a:r>
            <a:r>
              <a:rPr lang="en-US" sz="1200" b="0" i="1" u="none" strike="noStrike" kern="1200" baseline="0" dirty="0" smtClean="0">
                <a:solidFill>
                  <a:schemeClr val="tx1"/>
                </a:solidFill>
                <a:latin typeface="+mn-lt"/>
                <a:ea typeface="+mn-ea"/>
                <a:cs typeface="+mn-cs"/>
              </a:rPr>
              <a:t>x</a:t>
            </a:r>
            <a:r>
              <a:rPr lang="en-US" sz="1200" b="0" i="0" u="none" strike="noStrike" kern="1200" baseline="0" dirty="0" smtClean="0">
                <a:solidFill>
                  <a:schemeClr val="tx1"/>
                </a:solidFill>
                <a:latin typeface="+mn-lt"/>
                <a:ea typeface="+mn-ea"/>
                <a:cs typeface="+mn-cs"/>
              </a:rPr>
              <a:t>–</a:t>
            </a:r>
            <a:r>
              <a:rPr lang="en-US" sz="1200" b="0" i="1" u="none" strike="noStrike" kern="1200" baseline="0" dirty="0" smtClean="0">
                <a:solidFill>
                  <a:schemeClr val="tx1"/>
                </a:solidFill>
                <a:latin typeface="+mn-lt"/>
                <a:ea typeface="+mn-ea"/>
                <a:cs typeface="+mn-cs"/>
              </a:rPr>
              <a:t>y</a:t>
            </a:r>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x</a:t>
            </a:r>
            <a:r>
              <a:rPr lang="en-US" sz="1200" b="0" i="0" u="none" strike="noStrike" kern="1200" baseline="0" dirty="0" smtClean="0">
                <a:solidFill>
                  <a:schemeClr val="tx1"/>
                </a:solidFill>
                <a:latin typeface="+mn-lt"/>
                <a:ea typeface="+mn-ea"/>
                <a:cs typeface="+mn-cs"/>
              </a:rPr>
              <a:t>–</a:t>
            </a:r>
            <a:r>
              <a:rPr lang="en-US" sz="1200" b="0" i="1" u="none" strike="noStrike" kern="1200" baseline="0" dirty="0" smtClean="0">
                <a:solidFill>
                  <a:schemeClr val="tx1"/>
                </a:solidFill>
                <a:latin typeface="+mn-lt"/>
                <a:ea typeface="+mn-ea"/>
                <a:cs typeface="+mn-cs"/>
              </a:rPr>
              <a:t>z</a:t>
            </a:r>
            <a:r>
              <a:rPr lang="en-US" sz="1200" b="0" i="0" u="none" strike="noStrike" kern="1200" baseline="0" dirty="0" smtClean="0">
                <a:solidFill>
                  <a:schemeClr val="tx1"/>
                </a:solidFill>
                <a:latin typeface="+mn-lt"/>
                <a:ea typeface="+mn-ea"/>
                <a:cs typeface="+mn-cs"/>
              </a:rPr>
              <a:t>, or </a:t>
            </a:r>
            <a:r>
              <a:rPr lang="en-US" sz="1200" b="0" i="1" u="none" strike="noStrike" kern="1200" baseline="0" dirty="0" smtClean="0">
                <a:solidFill>
                  <a:schemeClr val="tx1"/>
                </a:solidFill>
                <a:latin typeface="+mn-lt"/>
                <a:ea typeface="+mn-ea"/>
                <a:cs typeface="+mn-cs"/>
              </a:rPr>
              <a:t>y</a:t>
            </a:r>
            <a:r>
              <a:rPr lang="en-US" sz="1200" b="0" i="0" u="none" strike="noStrike" kern="1200" baseline="0" dirty="0" smtClean="0">
                <a:solidFill>
                  <a:schemeClr val="tx1"/>
                </a:solidFill>
                <a:latin typeface="+mn-lt"/>
                <a:ea typeface="+mn-ea"/>
                <a:cs typeface="+mn-cs"/>
              </a:rPr>
              <a:t>–</a:t>
            </a:r>
            <a:r>
              <a:rPr lang="en-US" sz="1200" b="0" i="1" u="none" strike="noStrike" kern="1200" baseline="0" dirty="0" smtClean="0">
                <a:solidFill>
                  <a:schemeClr val="tx1"/>
                </a:solidFill>
                <a:latin typeface="+mn-lt"/>
                <a:ea typeface="+mn-ea"/>
                <a:cs typeface="+mn-cs"/>
              </a:rPr>
              <a:t>z </a:t>
            </a:r>
            <a:r>
              <a:rPr lang="en-US" sz="1200" b="0" i="0" u="none" strike="noStrike" kern="1200" baseline="0" dirty="0" smtClean="0">
                <a:solidFill>
                  <a:schemeClr val="tx1"/>
                </a:solidFill>
                <a:latin typeface="+mn-lt"/>
                <a:ea typeface="+mn-ea"/>
                <a:cs typeface="+mn-cs"/>
              </a:rPr>
              <a:t>planes. Advantages of a 2-D over a</a:t>
            </a:r>
          </a:p>
          <a:p>
            <a:r>
              <a:rPr lang="en-US" sz="1200" b="0" i="0" u="none" strike="noStrike" kern="1200" baseline="0" dirty="0" smtClean="0">
                <a:solidFill>
                  <a:schemeClr val="tx1"/>
                </a:solidFill>
                <a:latin typeface="+mn-lt"/>
                <a:ea typeface="+mn-ea"/>
                <a:cs typeface="+mn-cs"/>
              </a:rPr>
              <a:t>1-D model are that transport can be treated more realistically, and a larger spatial</a:t>
            </a:r>
          </a:p>
          <a:p>
            <a:r>
              <a:rPr lang="en-US" sz="1200" b="0" i="0" u="none" strike="noStrike" kern="1200" baseline="0" dirty="0" smtClean="0">
                <a:solidFill>
                  <a:schemeClr val="tx1"/>
                </a:solidFill>
                <a:latin typeface="+mn-lt"/>
                <a:ea typeface="+mn-ea"/>
                <a:cs typeface="+mn-cs"/>
              </a:rPr>
              <a:t>region can be simulated in a 2-D model. 2-D models have been used, for example,</a:t>
            </a:r>
          </a:p>
          <a:p>
            <a:r>
              <a:rPr lang="en-US" sz="1200" b="0" i="0" u="none" strike="noStrike" kern="1200" baseline="0" dirty="0" smtClean="0">
                <a:solidFill>
                  <a:schemeClr val="tx1"/>
                </a:solidFill>
                <a:latin typeface="+mn-lt"/>
                <a:ea typeface="+mn-ea"/>
                <a:cs typeface="+mn-cs"/>
              </a:rPr>
              <a:t>to simulate dynamics, transport, gas chemistry, and aerosol evolution (e.g.,</a:t>
            </a:r>
          </a:p>
          <a:p>
            <a:r>
              <a:rPr lang="en-US" sz="1200" b="0" i="0" u="none" strike="noStrike" kern="1200" baseline="0" dirty="0" smtClean="0">
                <a:solidFill>
                  <a:schemeClr val="tx1"/>
                </a:solidFill>
                <a:latin typeface="+mn-lt"/>
                <a:ea typeface="+mn-ea"/>
                <a:cs typeface="+mn-cs"/>
              </a:rPr>
              <a:t>Garcia </a:t>
            </a:r>
            <a:r>
              <a:rPr lang="en-US" sz="1200" b="0" i="1" u="none" strike="noStrike" kern="1200" baseline="0" dirty="0" smtClean="0">
                <a:solidFill>
                  <a:schemeClr val="tx1"/>
                </a:solidFill>
                <a:latin typeface="+mn-lt"/>
                <a:ea typeface="+mn-ea"/>
                <a:cs typeface="+mn-cs"/>
              </a:rPr>
              <a:t>et al. </a:t>
            </a:r>
            <a:r>
              <a:rPr lang="en-US" sz="1200" b="0" i="0" u="none" strike="noStrike" kern="1200" baseline="0" dirty="0" smtClean="0">
                <a:solidFill>
                  <a:schemeClr val="tx1"/>
                </a:solidFill>
                <a:latin typeface="+mn-lt"/>
                <a:ea typeface="+mn-ea"/>
                <a:cs typeface="+mn-cs"/>
              </a:rPr>
              <a:t>1992; </a:t>
            </a:r>
            <a:r>
              <a:rPr lang="en-US" sz="1200" b="0" i="0" u="none" strike="noStrike" kern="1200" baseline="0" dirty="0" err="1" smtClean="0">
                <a:solidFill>
                  <a:schemeClr val="tx1"/>
                </a:solidFill>
                <a:latin typeface="+mn-lt"/>
                <a:ea typeface="+mn-ea"/>
                <a:cs typeface="+mn-cs"/>
              </a:rPr>
              <a:t>Rahmes</a:t>
            </a:r>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et al. </a:t>
            </a:r>
            <a:r>
              <a:rPr lang="en-US" sz="1200" b="0" i="0" u="none" strike="noStrike" kern="1200" baseline="0" dirty="0" smtClean="0">
                <a:solidFill>
                  <a:schemeClr val="tx1"/>
                </a:solidFill>
                <a:latin typeface="+mn-lt"/>
                <a:ea typeface="+mn-ea"/>
                <a:cs typeface="+mn-cs"/>
              </a:rPr>
              <a:t>1998). A global 2-D model may stretch from</a:t>
            </a:r>
          </a:p>
          <a:p>
            <a:r>
              <a:rPr lang="en-US" sz="1200" b="0" i="0" u="none" strike="noStrike" kern="1200" baseline="0" dirty="0" smtClean="0">
                <a:solidFill>
                  <a:schemeClr val="tx1"/>
                </a:solidFill>
                <a:latin typeface="+mn-lt"/>
                <a:ea typeface="+mn-ea"/>
                <a:cs typeface="+mn-cs"/>
              </a:rPr>
              <a:t>the South to the North Pole and vertically. South–north and vertical winds in such</a:t>
            </a:r>
          </a:p>
          <a:p>
            <a:r>
              <a:rPr lang="en-US" sz="1200" b="0" i="0" u="none" strike="noStrike" kern="1200" baseline="0" dirty="0" smtClean="0">
                <a:solidFill>
                  <a:schemeClr val="tx1"/>
                </a:solidFill>
                <a:latin typeface="+mn-lt"/>
                <a:ea typeface="+mn-ea"/>
                <a:cs typeface="+mn-cs"/>
              </a:rPr>
              <a:t>a model are predicted or estimated from observations at each latitude and vertical</a:t>
            </a:r>
          </a:p>
          <a:p>
            <a:r>
              <a:rPr lang="en-US" sz="1200" b="0" i="0" u="none" strike="noStrike" kern="1200" baseline="0" dirty="0" smtClean="0">
                <a:solidFill>
                  <a:schemeClr val="tx1"/>
                </a:solidFill>
                <a:latin typeface="+mn-lt"/>
                <a:ea typeface="+mn-ea"/>
                <a:cs typeface="+mn-cs"/>
              </a:rPr>
              <a:t>layer. Zonally averaged winds (west–east winds, averaged over all longitudes</a:t>
            </a:r>
          </a:p>
          <a:p>
            <a:r>
              <a:rPr lang="en-US" sz="1200" b="0" i="0" u="none" strike="noStrike" kern="1200" baseline="0" dirty="0" smtClean="0">
                <a:solidFill>
                  <a:schemeClr val="tx1"/>
                </a:solidFill>
                <a:latin typeface="+mn-lt"/>
                <a:ea typeface="+mn-ea"/>
                <a:cs typeface="+mn-cs"/>
              </a:rPr>
              <a:t>for a given latitude and vertical layer) are needed in a 2-D global model. Such</a:t>
            </a:r>
          </a:p>
          <a:p>
            <a:r>
              <a:rPr lang="en-US" sz="1200" b="0" i="0" u="none" strike="noStrike" kern="1200" baseline="0" dirty="0" smtClean="0">
                <a:solidFill>
                  <a:schemeClr val="tx1"/>
                </a:solidFill>
                <a:latin typeface="+mn-lt"/>
                <a:ea typeface="+mn-ea"/>
                <a:cs typeface="+mn-cs"/>
              </a:rPr>
              <a:t>winds are found </a:t>
            </a:r>
            <a:r>
              <a:rPr lang="en-US" sz="1200" b="0" i="0" u="none" strike="noStrike" kern="1200" baseline="0" dirty="0" err="1" smtClean="0">
                <a:solidFill>
                  <a:schemeClr val="tx1"/>
                </a:solidFill>
                <a:latin typeface="+mn-lt"/>
                <a:ea typeface="+mn-ea"/>
                <a:cs typeface="+mn-cs"/>
              </a:rPr>
              <a:t>prognostically</a:t>
            </a:r>
            <a:r>
              <a:rPr lang="en-US" sz="1200" b="0" i="0" u="none" strike="noStrike" kern="1200" baseline="0" dirty="0" smtClean="0">
                <a:solidFill>
                  <a:schemeClr val="tx1"/>
                </a:solidFill>
                <a:latin typeface="+mn-lt"/>
                <a:ea typeface="+mn-ea"/>
                <a:cs typeface="+mn-cs"/>
              </a:rPr>
              <a:t> or diagnostically. Prognostic winds are obtained,</a:t>
            </a:r>
          </a:p>
          <a:p>
            <a:r>
              <a:rPr lang="en-US" sz="1200" b="0" i="0" u="none" strike="noStrike" kern="1200" baseline="0" dirty="0" smtClean="0">
                <a:solidFill>
                  <a:schemeClr val="tx1"/>
                </a:solidFill>
                <a:latin typeface="+mn-lt"/>
                <a:ea typeface="+mn-ea"/>
                <a:cs typeface="+mn-cs"/>
              </a:rPr>
              <a:t>for example, by writing an equation of motion for the average west–east scalar</a:t>
            </a:r>
          </a:p>
          <a:p>
            <a:r>
              <a:rPr lang="en-US" sz="1200" b="0" i="0" u="none" strike="noStrike" kern="1200" baseline="0" dirty="0" smtClean="0">
                <a:solidFill>
                  <a:schemeClr val="tx1"/>
                </a:solidFill>
                <a:latin typeface="+mn-lt"/>
                <a:ea typeface="+mn-ea"/>
                <a:cs typeface="+mn-cs"/>
              </a:rPr>
              <a:t>velocity at each latitude and altitude. Diagnostic winds are obtained, for example,</a:t>
            </a:r>
          </a:p>
          <a:p>
            <a:r>
              <a:rPr lang="en-US" sz="1200" b="0" i="0" u="none" strike="noStrike" kern="1200" baseline="0" dirty="0" smtClean="0">
                <a:solidFill>
                  <a:schemeClr val="tx1"/>
                </a:solidFill>
                <a:latin typeface="+mn-lt"/>
                <a:ea typeface="+mn-ea"/>
                <a:cs typeface="+mn-cs"/>
              </a:rPr>
              <a:t>by writing prognostic equations for south–north and vertical scalar velocities, then</a:t>
            </a:r>
          </a:p>
          <a:p>
            <a:r>
              <a:rPr lang="en-US" sz="1200" b="0" i="0" u="none" strike="noStrike" kern="1200" baseline="0" dirty="0" smtClean="0">
                <a:solidFill>
                  <a:schemeClr val="tx1"/>
                </a:solidFill>
                <a:latin typeface="+mn-lt"/>
                <a:ea typeface="+mn-ea"/>
                <a:cs typeface="+mn-cs"/>
              </a:rPr>
              <a:t>extracting the average west–east scalar velocity from the continuity equation for</a:t>
            </a:r>
          </a:p>
          <a:p>
            <a:r>
              <a:rPr lang="en-US" sz="1200" b="0" i="0" u="none" strike="noStrike" kern="1200" baseline="0" dirty="0" smtClean="0">
                <a:solidFill>
                  <a:schemeClr val="tx1"/>
                </a:solidFill>
                <a:latin typeface="+mn-lt"/>
                <a:ea typeface="+mn-ea"/>
                <a:cs typeface="+mn-cs"/>
              </a:rPr>
              <a:t>air.</a:t>
            </a:r>
          </a:p>
          <a:p>
            <a:r>
              <a:rPr lang="en-US" sz="1200" b="0" i="0" u="none" strike="noStrike" kern="1200" baseline="0" dirty="0" smtClean="0">
                <a:solidFill>
                  <a:schemeClr val="tx1"/>
                </a:solidFill>
                <a:latin typeface="+mn-lt"/>
                <a:ea typeface="+mn-ea"/>
                <a:cs typeface="+mn-cs"/>
              </a:rPr>
              <a:t>A </a:t>
            </a:r>
            <a:r>
              <a:rPr lang="en-US" sz="1200" b="1" i="0" u="none" strike="noStrike" kern="1200" baseline="0" dirty="0" smtClean="0">
                <a:solidFill>
                  <a:schemeClr val="tx1"/>
                </a:solidFill>
                <a:latin typeface="+mn-lt"/>
                <a:ea typeface="+mn-ea"/>
                <a:cs typeface="+mn-cs"/>
              </a:rPr>
              <a:t>three-dimensional </a:t>
            </a:r>
            <a:r>
              <a:rPr lang="en-US" sz="1200" b="0" i="0" u="none" strike="noStrike" kern="1200" baseline="0" dirty="0" smtClean="0">
                <a:solidFill>
                  <a:schemeClr val="tx1"/>
                </a:solidFill>
                <a:latin typeface="+mn-lt"/>
                <a:ea typeface="+mn-ea"/>
                <a:cs typeface="+mn-cs"/>
              </a:rPr>
              <a:t>(3-D) </a:t>
            </a:r>
            <a:r>
              <a:rPr lang="en-US" sz="1200" b="1" i="0" u="none" strike="noStrike" kern="1200" baseline="0" dirty="0" smtClean="0">
                <a:solidFill>
                  <a:schemeClr val="tx1"/>
                </a:solidFill>
                <a:latin typeface="+mn-lt"/>
                <a:ea typeface="+mn-ea"/>
                <a:cs typeface="+mn-cs"/>
              </a:rPr>
              <a:t>model </a:t>
            </a:r>
            <a:r>
              <a:rPr lang="en-US" sz="1200" b="0" i="0" u="none" strike="noStrike" kern="1200" baseline="0" dirty="0" smtClean="0">
                <a:solidFill>
                  <a:schemeClr val="tx1"/>
                </a:solidFill>
                <a:latin typeface="+mn-lt"/>
                <a:ea typeface="+mn-ea"/>
                <a:cs typeface="+mn-cs"/>
              </a:rPr>
              <a:t>is a set of horizontal 2-D models layered on</a:t>
            </a:r>
          </a:p>
          <a:p>
            <a:r>
              <a:rPr lang="en-US" sz="1200" b="0" i="0" u="none" strike="noStrike" kern="1200" baseline="0" dirty="0" smtClean="0">
                <a:solidFill>
                  <a:schemeClr val="tx1"/>
                </a:solidFill>
                <a:latin typeface="+mn-lt"/>
                <a:ea typeface="+mn-ea"/>
                <a:cs typeface="+mn-cs"/>
              </a:rPr>
              <a:t>top of one another. The advantage of a 3-D over a 2-D model is that dynamics and</a:t>
            </a:r>
          </a:p>
          <a:p>
            <a:r>
              <a:rPr lang="en-US" sz="1200" b="0" i="0" u="none" strike="noStrike" kern="1200" baseline="0" dirty="0" smtClean="0">
                <a:solidFill>
                  <a:schemeClr val="tx1"/>
                </a:solidFill>
                <a:latin typeface="+mn-lt"/>
                <a:ea typeface="+mn-ea"/>
                <a:cs typeface="+mn-cs"/>
              </a:rPr>
              <a:t>transport can be treated more realistically in a 3-D model. The disadvantage of a</a:t>
            </a:r>
          </a:p>
          <a:p>
            <a:r>
              <a:rPr lang="en-US" sz="1200" b="0" i="0" u="none" strike="noStrike" kern="1200" baseline="0" dirty="0" smtClean="0">
                <a:solidFill>
                  <a:schemeClr val="tx1"/>
                </a:solidFill>
                <a:latin typeface="+mn-lt"/>
                <a:ea typeface="+mn-ea"/>
                <a:cs typeface="+mn-cs"/>
              </a:rPr>
              <a:t>3-D model is that it requires significantly more computer time and memory than</a:t>
            </a:r>
          </a:p>
          <a:p>
            <a:r>
              <a:rPr lang="en-US" sz="1200" b="0" i="0" u="none" strike="noStrike" kern="1200" baseline="0" dirty="0" smtClean="0">
                <a:solidFill>
                  <a:schemeClr val="tx1"/>
                </a:solidFill>
                <a:latin typeface="+mn-lt"/>
                <a:ea typeface="+mn-ea"/>
                <a:cs typeface="+mn-cs"/>
              </a:rPr>
              <a:t>does a 2-D model. Nonetheless, studies of urban air pollution are readily carried</a:t>
            </a:r>
          </a:p>
          <a:p>
            <a:r>
              <a:rPr lang="en-US" sz="1200" b="0" i="0" u="none" strike="noStrike" kern="1200" baseline="0" dirty="0" smtClean="0">
                <a:solidFill>
                  <a:schemeClr val="tx1"/>
                </a:solidFill>
                <a:latin typeface="+mn-lt"/>
                <a:ea typeface="+mn-ea"/>
                <a:cs typeface="+mn-cs"/>
              </a:rPr>
              <a:t>out in 3-D, since simulation periods are generally only a few days. Computer-time</a:t>
            </a:r>
          </a:p>
          <a:p>
            <a:r>
              <a:rPr lang="en-US" sz="1200" b="0" i="0" u="none" strike="noStrike" kern="1200" baseline="0" dirty="0" smtClean="0">
                <a:solidFill>
                  <a:schemeClr val="tx1"/>
                </a:solidFill>
                <a:latin typeface="+mn-lt"/>
                <a:ea typeface="+mn-ea"/>
                <a:cs typeface="+mn-cs"/>
              </a:rPr>
              <a:t>limitations are most apparent for global simulations that last months to years.</a:t>
            </a:r>
          </a:p>
          <a:p>
            <a:r>
              <a:rPr lang="en-US" sz="1200" b="0" i="0" u="none" strike="noStrike" kern="1200" baseline="0" dirty="0" smtClean="0">
                <a:solidFill>
                  <a:schemeClr val="tx1"/>
                </a:solidFill>
                <a:latin typeface="+mn-lt"/>
                <a:ea typeface="+mn-ea"/>
                <a:cs typeface="+mn-cs"/>
              </a:rPr>
              <a:t>Because 3-D models represent dynamical and transport processes better than do</a:t>
            </a:r>
          </a:p>
          <a:p>
            <a:r>
              <a:rPr lang="en-US" sz="1200" b="0" i="0" u="none" strike="noStrike" kern="1200" baseline="0" dirty="0" smtClean="0">
                <a:solidFill>
                  <a:schemeClr val="tx1"/>
                </a:solidFill>
                <a:latin typeface="+mn-lt"/>
                <a:ea typeface="+mn-ea"/>
                <a:cs typeface="+mn-cs"/>
              </a:rPr>
              <a:t>0-, 1-, and 2-D models, 3-D models should be used when computer time requirements</a:t>
            </a:r>
          </a:p>
          <a:p>
            <a:r>
              <a:rPr lang="en-US" sz="1200" b="0" i="0" u="none" strike="noStrike" kern="1200" baseline="0" dirty="0" smtClean="0">
                <a:solidFill>
                  <a:schemeClr val="tx1"/>
                </a:solidFill>
                <a:latin typeface="+mn-lt"/>
                <a:ea typeface="+mn-ea"/>
                <a:cs typeface="+mn-cs"/>
              </a:rPr>
              <a:t>are not a hindrance.</a:t>
            </a:r>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14</a:t>
            </a:fld>
            <a:endParaRPr lang="en-US"/>
          </a:p>
        </p:txBody>
      </p:sp>
    </p:spTree>
    <p:extLst>
      <p:ext uri="{BB962C8B-B14F-4D97-AF65-F5344CB8AC3E}">
        <p14:creationId xmlns:p14="http://schemas.microsoft.com/office/powerpoint/2010/main" val="175356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Urban air pollution, thunderstorms, and tornados are</a:t>
            </a:r>
            <a:r>
              <a:rPr lang="el-GR"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simulated over micro- to </a:t>
            </a:r>
            <a:r>
              <a:rPr lang="en-US" sz="1200" b="0" i="0" u="none" strike="noStrike" kern="1200" baseline="0" dirty="0" err="1" smtClean="0">
                <a:solidFill>
                  <a:schemeClr val="tx1"/>
                </a:solidFill>
                <a:latin typeface="+mn-lt"/>
                <a:ea typeface="+mn-ea"/>
                <a:cs typeface="+mn-cs"/>
              </a:rPr>
              <a:t>mesoscale</a:t>
            </a:r>
            <a:r>
              <a:rPr lang="en-US" sz="1200" b="0" i="0" u="none" strike="noStrike" kern="1200" baseline="0" dirty="0" smtClean="0">
                <a:solidFill>
                  <a:schemeClr val="tx1"/>
                </a:solidFill>
                <a:latin typeface="+mn-lt"/>
                <a:ea typeface="+mn-ea"/>
                <a:cs typeface="+mn-cs"/>
              </a:rPr>
              <a:t> domains. Acid deposition, regional climate</a:t>
            </a:r>
          </a:p>
          <a:p>
            <a:r>
              <a:rPr lang="en-US" sz="1200" b="0" i="0" u="none" strike="noStrike" kern="1200" baseline="0" dirty="0" smtClean="0">
                <a:solidFill>
                  <a:schemeClr val="tx1"/>
                </a:solidFill>
                <a:latin typeface="+mn-lt"/>
                <a:ea typeface="+mn-ea"/>
                <a:cs typeface="+mn-cs"/>
              </a:rPr>
              <a:t>change, and hurricanes are simulated over </a:t>
            </a:r>
            <a:r>
              <a:rPr lang="en-US" sz="1200" b="0" i="0" u="none" strike="noStrike" kern="1200" baseline="0" dirty="0" err="1" smtClean="0">
                <a:solidFill>
                  <a:schemeClr val="tx1"/>
                </a:solidFill>
                <a:latin typeface="+mn-lt"/>
                <a:ea typeface="+mn-ea"/>
                <a:cs typeface="+mn-cs"/>
              </a:rPr>
              <a:t>meso</a:t>
            </a:r>
            <a:r>
              <a:rPr lang="en-US" sz="1200" b="0" i="0" u="none" strike="noStrike" kern="1200" baseline="0" dirty="0" smtClean="0">
                <a:solidFill>
                  <a:schemeClr val="tx1"/>
                </a:solidFill>
                <a:latin typeface="+mn-lt"/>
                <a:ea typeface="+mn-ea"/>
                <a:cs typeface="+mn-cs"/>
              </a:rPr>
              <a:t>- to synoptic-scale domains. Global</a:t>
            </a:r>
            <a:r>
              <a:rPr lang="el-GR"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climate change is simulated over a global domain. With respect to time, urban air</a:t>
            </a:r>
          </a:p>
          <a:p>
            <a:r>
              <a:rPr lang="en-US" sz="1200" b="0" i="0" u="none" strike="noStrike" kern="1200" baseline="0" dirty="0" smtClean="0">
                <a:solidFill>
                  <a:schemeClr val="tx1"/>
                </a:solidFill>
                <a:latin typeface="+mn-lt"/>
                <a:ea typeface="+mn-ea"/>
                <a:cs typeface="+mn-cs"/>
              </a:rPr>
              <a:t>pollution and weather events are simulated over hours to weeks, acid deposition</a:t>
            </a:r>
          </a:p>
          <a:p>
            <a:r>
              <a:rPr lang="en-US" sz="1200" b="0" i="0" u="none" strike="noStrike" kern="1200" baseline="0" dirty="0" smtClean="0">
                <a:solidFill>
                  <a:schemeClr val="tx1"/>
                </a:solidFill>
                <a:latin typeface="+mn-lt"/>
                <a:ea typeface="+mn-ea"/>
                <a:cs typeface="+mn-cs"/>
              </a:rPr>
              <a:t>events are simulated over days to months, and regional and global climate change</a:t>
            </a:r>
          </a:p>
          <a:p>
            <a:r>
              <a:rPr lang="en-US" sz="1200" b="0" i="0" u="none" strike="noStrike" kern="1200" baseline="0" dirty="0" smtClean="0">
                <a:solidFill>
                  <a:schemeClr val="tx1"/>
                </a:solidFill>
                <a:latin typeface="+mn-lt"/>
                <a:ea typeface="+mn-ea"/>
                <a:cs typeface="+mn-cs"/>
              </a:rPr>
              <a:t>events are simulated over years to centuries.</a:t>
            </a:r>
            <a:endParaRPr lang="el-GR" sz="1200" b="0" i="0" u="none" strike="noStrike" kern="1200" baseline="0" dirty="0" smtClean="0">
              <a:solidFill>
                <a:schemeClr val="tx1"/>
              </a:solidFill>
              <a:latin typeface="+mn-lt"/>
              <a:ea typeface="+mn-ea"/>
              <a:cs typeface="+mn-cs"/>
            </a:endParaRPr>
          </a:p>
          <a:p>
            <a:endParaRPr lang="el-GR"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Local scale: http://www.cerc.co.uk/environmental-software/ADMS-Urban-model.html </a:t>
            </a:r>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15</a:t>
            </a:fld>
            <a:endParaRPr lang="en-US"/>
          </a:p>
        </p:txBody>
      </p:sp>
    </p:spTree>
    <p:extLst>
      <p:ext uri="{BB962C8B-B14F-4D97-AF65-F5344CB8AC3E}">
        <p14:creationId xmlns:p14="http://schemas.microsoft.com/office/powerpoint/2010/main" val="2659159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16</a:t>
            </a:fld>
            <a:endParaRPr lang="en-US"/>
          </a:p>
        </p:txBody>
      </p:sp>
    </p:spTree>
    <p:extLst>
      <p:ext uri="{BB962C8B-B14F-4D97-AF65-F5344CB8AC3E}">
        <p14:creationId xmlns:p14="http://schemas.microsoft.com/office/powerpoint/2010/main" val="2659159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17</a:t>
            </a:fld>
            <a:endParaRPr lang="en-US"/>
          </a:p>
        </p:txBody>
      </p:sp>
    </p:spTree>
    <p:extLst>
      <p:ext uri="{BB962C8B-B14F-4D97-AF65-F5344CB8AC3E}">
        <p14:creationId xmlns:p14="http://schemas.microsoft.com/office/powerpoint/2010/main" val="2659159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http://www.ucsusa.org/global_warming/science_and_impacts/science/aerosols-and-global-warming-faq.html</a:t>
            </a:r>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18</a:t>
            </a:fld>
            <a:endParaRPr lang="en-US"/>
          </a:p>
        </p:txBody>
      </p:sp>
    </p:spTree>
    <p:extLst>
      <p:ext uri="{BB962C8B-B14F-4D97-AF65-F5344CB8AC3E}">
        <p14:creationId xmlns:p14="http://schemas.microsoft.com/office/powerpoint/2010/main" val="2659159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0" i="0" u="none" strike="noStrike" kern="1200" baseline="0" dirty="0" smtClean="0">
                <a:solidFill>
                  <a:schemeClr val="tx1"/>
                </a:solidFill>
                <a:latin typeface="+mn-lt"/>
                <a:ea typeface="+mn-ea"/>
                <a:cs typeface="+mn-cs"/>
              </a:rPr>
              <a:t>A </a:t>
            </a:r>
            <a:r>
              <a:rPr lang="en-US" sz="1200" b="1" i="0" u="none" strike="noStrike" kern="1200" baseline="0" dirty="0" smtClean="0">
                <a:solidFill>
                  <a:schemeClr val="tx1"/>
                </a:solidFill>
                <a:latin typeface="+mn-lt"/>
                <a:ea typeface="+mn-ea"/>
                <a:cs typeface="+mn-cs"/>
              </a:rPr>
              <a:t>nested model </a:t>
            </a:r>
            <a:r>
              <a:rPr lang="en-US" sz="1200" b="0" i="0" u="none" strike="noStrike" kern="1200" baseline="0" dirty="0" smtClean="0">
                <a:solidFill>
                  <a:schemeClr val="tx1"/>
                </a:solidFill>
                <a:latin typeface="+mn-lt"/>
                <a:ea typeface="+mn-ea"/>
                <a:cs typeface="+mn-cs"/>
              </a:rPr>
              <a:t>is one that</a:t>
            </a:r>
          </a:p>
          <a:p>
            <a:r>
              <a:rPr lang="en-US" sz="1200" b="0" i="0" u="none" strike="noStrike" kern="1200" baseline="0" dirty="0" smtClean="0">
                <a:solidFill>
                  <a:schemeClr val="tx1"/>
                </a:solidFill>
                <a:latin typeface="+mn-lt"/>
                <a:ea typeface="+mn-ea"/>
                <a:cs typeface="+mn-cs"/>
              </a:rPr>
              <a:t>contains two or more 3-D </a:t>
            </a:r>
            <a:r>
              <a:rPr lang="en-US" sz="1200" b="1" i="0" u="none" strike="noStrike" kern="1200" baseline="0" dirty="0" smtClean="0">
                <a:solidFill>
                  <a:schemeClr val="tx1"/>
                </a:solidFill>
                <a:latin typeface="+mn-lt"/>
                <a:ea typeface="+mn-ea"/>
                <a:cs typeface="+mn-cs"/>
              </a:rPr>
              <a:t>grid domains </a:t>
            </a:r>
            <a:r>
              <a:rPr lang="en-US" sz="1200" b="0" i="0" u="none" strike="noStrike" kern="1200" baseline="0" dirty="0" smtClean="0">
                <a:solidFill>
                  <a:schemeClr val="tx1"/>
                </a:solidFill>
                <a:latin typeface="+mn-lt"/>
                <a:ea typeface="+mn-ea"/>
                <a:cs typeface="+mn-cs"/>
              </a:rPr>
              <a:t>within it (where a grid domain is a 3-D</a:t>
            </a:r>
          </a:p>
          <a:p>
            <a:r>
              <a:rPr lang="en-US" sz="1200" b="0" i="0" u="none" strike="noStrike" kern="1200" baseline="0" dirty="0" smtClean="0">
                <a:solidFill>
                  <a:schemeClr val="tx1"/>
                </a:solidFill>
                <a:latin typeface="+mn-lt"/>
                <a:ea typeface="+mn-ea"/>
                <a:cs typeface="+mn-cs"/>
              </a:rPr>
              <a:t>model, itself) within it, where all except one of the grid domains (the </a:t>
            </a:r>
            <a:r>
              <a:rPr lang="en-US" sz="1200" b="0" i="0" u="none" strike="noStrike" kern="1200" baseline="0" dirty="0" err="1" smtClean="0">
                <a:solidFill>
                  <a:schemeClr val="tx1"/>
                </a:solidFill>
                <a:latin typeface="+mn-lt"/>
                <a:ea typeface="+mn-ea"/>
                <a:cs typeface="+mn-cs"/>
              </a:rPr>
              <a:t>coarsestresolved</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receives outside boundary information from a domain with coarser</a:t>
            </a:r>
          </a:p>
          <a:p>
            <a:r>
              <a:rPr lang="en-US" sz="1200" b="0" i="0" u="none" strike="noStrike" kern="1200" baseline="0" dirty="0" smtClean="0">
                <a:solidFill>
                  <a:schemeClr val="tx1"/>
                </a:solidFill>
                <a:latin typeface="+mn-lt"/>
                <a:ea typeface="+mn-ea"/>
                <a:cs typeface="+mn-cs"/>
              </a:rPr>
              <a:t>resolution.</a:t>
            </a:r>
            <a:r>
              <a:rPr lang="el-GR"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Grid domains that provide boundary conditions to finer-resolved domains in a</a:t>
            </a:r>
          </a:p>
          <a:p>
            <a:r>
              <a:rPr lang="en-US" sz="1200" b="0" i="0" u="none" strike="noStrike" kern="1200" baseline="0" dirty="0" smtClean="0">
                <a:solidFill>
                  <a:schemeClr val="tx1"/>
                </a:solidFill>
                <a:latin typeface="+mn-lt"/>
                <a:ea typeface="+mn-ea"/>
                <a:cs typeface="+mn-cs"/>
              </a:rPr>
              <a:t>nested model are called </a:t>
            </a:r>
            <a:r>
              <a:rPr lang="en-US" sz="1200" b="1" i="0" u="none" strike="noStrike" kern="1200" baseline="0" dirty="0" smtClean="0">
                <a:solidFill>
                  <a:schemeClr val="tx1"/>
                </a:solidFill>
                <a:latin typeface="+mn-lt"/>
                <a:ea typeface="+mn-ea"/>
                <a:cs typeface="+mn-cs"/>
              </a:rPr>
              <a:t>parent domains</a:t>
            </a:r>
            <a:r>
              <a:rPr lang="en-US" sz="1200" b="0" i="0" u="none" strike="noStrike" kern="1200" baseline="0" dirty="0" smtClean="0">
                <a:solidFill>
                  <a:schemeClr val="tx1"/>
                </a:solidFill>
                <a:latin typeface="+mn-lt"/>
                <a:ea typeface="+mn-ea"/>
                <a:cs typeface="+mn-cs"/>
              </a:rPr>
              <a:t>. Domains that receive boundary conditions</a:t>
            </a:r>
          </a:p>
          <a:p>
            <a:r>
              <a:rPr lang="en-US" sz="1200" b="0" i="0" u="none" strike="noStrike" kern="1200" baseline="0" dirty="0" smtClean="0">
                <a:solidFill>
                  <a:schemeClr val="tx1"/>
                </a:solidFill>
                <a:latin typeface="+mn-lt"/>
                <a:ea typeface="+mn-ea"/>
                <a:cs typeface="+mn-cs"/>
              </a:rPr>
              <a:t>from coarser (parent) domains are </a:t>
            </a:r>
            <a:r>
              <a:rPr lang="en-US" sz="1200" b="1" i="0" u="none" strike="noStrike" kern="1200" baseline="0" dirty="0" smtClean="0">
                <a:solidFill>
                  <a:schemeClr val="tx1"/>
                </a:solidFill>
                <a:latin typeface="+mn-lt"/>
                <a:ea typeface="+mn-ea"/>
                <a:cs typeface="+mn-cs"/>
              </a:rPr>
              <a:t>progeny domains</a:t>
            </a:r>
            <a:r>
              <a:rPr lang="en-US" sz="1200" b="0" i="0" u="none" strike="noStrike" kern="1200" baseline="0" dirty="0" smtClean="0">
                <a:solidFill>
                  <a:schemeClr val="tx1"/>
                </a:solidFill>
                <a:latin typeface="+mn-lt"/>
                <a:ea typeface="+mn-ea"/>
                <a:cs typeface="+mn-cs"/>
              </a:rPr>
              <a:t>. Since several domains can</a:t>
            </a:r>
          </a:p>
          <a:p>
            <a:r>
              <a:rPr lang="en-US" sz="1200" b="0" i="0" u="none" strike="noStrike" kern="1200" baseline="0" dirty="0" smtClean="0">
                <a:solidFill>
                  <a:schemeClr val="tx1"/>
                </a:solidFill>
                <a:latin typeface="+mn-lt"/>
                <a:ea typeface="+mn-ea"/>
                <a:cs typeface="+mn-cs"/>
              </a:rPr>
              <a:t>be nested within each other (e.g., the Urban, R3, R2, R1, and global domains,</a:t>
            </a:r>
          </a:p>
          <a:p>
            <a:r>
              <a:rPr lang="en-US" sz="1200" b="0" i="0" u="none" strike="noStrike" kern="1200" baseline="0" dirty="0" smtClean="0">
                <a:solidFill>
                  <a:schemeClr val="tx1"/>
                </a:solidFill>
                <a:latin typeface="+mn-lt"/>
                <a:ea typeface="+mn-ea"/>
                <a:cs typeface="+mn-cs"/>
              </a:rPr>
              <a:t>respectively, in Fig. 21.1), a domain can serve as both a parent and a progeny</a:t>
            </a:r>
          </a:p>
          <a:p>
            <a:r>
              <a:rPr lang="en-US" sz="1200" b="0" i="0" u="none" strike="noStrike" kern="1200" baseline="0" dirty="0" smtClean="0">
                <a:solidFill>
                  <a:schemeClr val="tx1"/>
                </a:solidFill>
                <a:latin typeface="+mn-lt"/>
                <a:ea typeface="+mn-ea"/>
                <a:cs typeface="+mn-cs"/>
              </a:rPr>
              <a:t>domain. Each parent domain can also contain multiple progeny domains that are</a:t>
            </a:r>
          </a:p>
          <a:p>
            <a:r>
              <a:rPr lang="en-US" sz="1200" b="0" i="0" u="none" strike="noStrike" kern="1200" baseline="0" dirty="0" smtClean="0">
                <a:solidFill>
                  <a:schemeClr val="tx1"/>
                </a:solidFill>
                <a:latin typeface="+mn-lt"/>
                <a:ea typeface="+mn-ea"/>
                <a:cs typeface="+mn-cs"/>
              </a:rPr>
              <a:t>independent of one another (e.g., the multiple R3 domains within the R2 domain in</a:t>
            </a:r>
          </a:p>
          <a:p>
            <a:r>
              <a:rPr lang="en-US" sz="1200" b="0" i="0" u="none" strike="noStrike" kern="1200" baseline="0" dirty="0" smtClean="0">
                <a:solidFill>
                  <a:schemeClr val="tx1"/>
                </a:solidFill>
                <a:latin typeface="+mn-lt"/>
                <a:ea typeface="+mn-ea"/>
                <a:cs typeface="+mn-cs"/>
              </a:rPr>
              <a:t>Fig. 21.1).</a:t>
            </a:r>
          </a:p>
          <a:p>
            <a:r>
              <a:rPr lang="en-US" sz="1200" b="0" i="0" u="none" strike="noStrike" kern="1200" baseline="0" dirty="0" smtClean="0">
                <a:solidFill>
                  <a:schemeClr val="tx1"/>
                </a:solidFill>
                <a:latin typeface="+mn-lt"/>
                <a:ea typeface="+mn-ea"/>
                <a:cs typeface="+mn-cs"/>
              </a:rPr>
              <a:t>Ideally, the coarsest-resolved domain in a nested model is the global domain,</a:t>
            </a:r>
          </a:p>
          <a:p>
            <a:r>
              <a:rPr lang="en-US" sz="1200" b="0" i="0" u="none" strike="noStrike" kern="1200" baseline="0" dirty="0" smtClean="0">
                <a:solidFill>
                  <a:schemeClr val="tx1"/>
                </a:solidFill>
                <a:latin typeface="+mn-lt"/>
                <a:ea typeface="+mn-ea"/>
                <a:cs typeface="+mn-cs"/>
              </a:rPr>
              <a:t>which does not require boundary information, except at its base and top. In some</a:t>
            </a:r>
          </a:p>
          <a:p>
            <a:r>
              <a:rPr lang="en-US" sz="1200" b="0" i="0" u="none" strike="noStrike" kern="1200" baseline="0" dirty="0" smtClean="0">
                <a:solidFill>
                  <a:schemeClr val="tx1"/>
                </a:solidFill>
                <a:latin typeface="+mn-lt"/>
                <a:ea typeface="+mn-ea"/>
                <a:cs typeface="+mn-cs"/>
              </a:rPr>
              <a:t>nested models, the coarsest domain is a limited-area domain, which needs lateral</a:t>
            </a:r>
          </a:p>
          <a:p>
            <a:r>
              <a:rPr lang="en-US" sz="1200" b="0" i="0" u="none" strike="noStrike" kern="1200" baseline="0" dirty="0" smtClean="0">
                <a:solidFill>
                  <a:schemeClr val="tx1"/>
                </a:solidFill>
                <a:latin typeface="+mn-lt"/>
                <a:ea typeface="+mn-ea"/>
                <a:cs typeface="+mn-cs"/>
              </a:rPr>
              <a:t>boundary information. Such information can be obtained from interpolated</a:t>
            </a:r>
          </a:p>
          <a:p>
            <a:r>
              <a:rPr lang="en-US" sz="1200" b="0" i="0" u="none" strike="noStrike" kern="1200" baseline="0" dirty="0" smtClean="0">
                <a:solidFill>
                  <a:schemeClr val="tx1"/>
                </a:solidFill>
                <a:latin typeface="+mn-lt"/>
                <a:ea typeface="+mn-ea"/>
                <a:cs typeface="+mn-cs"/>
              </a:rPr>
              <a:t>meteorological data or from stored global-model results. Variables passed at the</a:t>
            </a:r>
          </a:p>
          <a:p>
            <a:r>
              <a:rPr lang="en-US" sz="1200" b="0" i="0" u="none" strike="noStrike" kern="1200" baseline="0" dirty="0" smtClean="0">
                <a:solidFill>
                  <a:schemeClr val="tx1"/>
                </a:solidFill>
                <a:latin typeface="+mn-lt"/>
                <a:ea typeface="+mn-ea"/>
                <a:cs typeface="+mn-cs"/>
              </a:rPr>
              <a:t>boundaries in a nested model are discussed in Section 21.1.11.</a:t>
            </a:r>
          </a:p>
          <a:p>
            <a:r>
              <a:rPr lang="en-US" sz="1200" b="0" i="0" u="none" strike="noStrike" kern="1200" baseline="0" dirty="0" smtClean="0">
                <a:solidFill>
                  <a:schemeClr val="tx1"/>
                </a:solidFill>
                <a:latin typeface="+mn-lt"/>
                <a:ea typeface="+mn-ea"/>
                <a:cs typeface="+mn-cs"/>
              </a:rPr>
              <a:t>Nesting can be one-way or two-</a:t>
            </a:r>
            <a:r>
              <a:rPr lang="en-US" sz="1200" b="0" i="0" u="none" strike="noStrike" kern="1200" baseline="0" dirty="0" err="1" smtClean="0">
                <a:solidFill>
                  <a:schemeClr val="tx1"/>
                </a:solidFill>
                <a:latin typeface="+mn-lt"/>
                <a:ea typeface="+mn-ea"/>
                <a:cs typeface="+mn-cs"/>
              </a:rPr>
              <a:t>way.A</a:t>
            </a:r>
            <a:r>
              <a:rPr lang="en-US" sz="1200" b="1" i="0" u="none" strike="noStrike" kern="1200" baseline="0" dirty="0" err="1" smtClean="0">
                <a:solidFill>
                  <a:schemeClr val="tx1"/>
                </a:solidFill>
                <a:latin typeface="+mn-lt"/>
                <a:ea typeface="+mn-ea"/>
                <a:cs typeface="+mn-cs"/>
              </a:rPr>
              <a:t>one</a:t>
            </a:r>
            <a:r>
              <a:rPr lang="en-US" sz="1200" b="1" i="0" u="none" strike="noStrike" kern="1200" baseline="0" dirty="0" smtClean="0">
                <a:solidFill>
                  <a:schemeClr val="tx1"/>
                </a:solidFill>
                <a:latin typeface="+mn-lt"/>
                <a:ea typeface="+mn-ea"/>
                <a:cs typeface="+mn-cs"/>
              </a:rPr>
              <a:t>-way nested model </a:t>
            </a:r>
            <a:r>
              <a:rPr lang="en-US" sz="1200" b="0" i="0" u="none" strike="noStrike" kern="1200" baseline="0" dirty="0" smtClean="0">
                <a:solidFill>
                  <a:schemeClr val="tx1"/>
                </a:solidFill>
                <a:latin typeface="+mn-lt"/>
                <a:ea typeface="+mn-ea"/>
                <a:cs typeface="+mn-cs"/>
              </a:rPr>
              <a:t>is a model in which</a:t>
            </a:r>
          </a:p>
          <a:p>
            <a:r>
              <a:rPr lang="en-US" sz="1200" b="0" i="0" u="none" strike="noStrike" kern="1200" baseline="0" dirty="0" smtClean="0">
                <a:solidFill>
                  <a:schemeClr val="tx1"/>
                </a:solidFill>
                <a:latin typeface="+mn-lt"/>
                <a:ea typeface="+mn-ea"/>
                <a:cs typeface="+mn-cs"/>
              </a:rPr>
              <a:t>information is passed only from a parent to a progeny domain. A </a:t>
            </a:r>
            <a:r>
              <a:rPr lang="en-US" sz="1200" b="1" i="0" u="none" strike="noStrike" kern="1200" baseline="0" dirty="0" smtClean="0">
                <a:solidFill>
                  <a:schemeClr val="tx1"/>
                </a:solidFill>
                <a:latin typeface="+mn-lt"/>
                <a:ea typeface="+mn-ea"/>
                <a:cs typeface="+mn-cs"/>
              </a:rPr>
              <a:t>two-way nested</a:t>
            </a:r>
          </a:p>
          <a:p>
            <a:r>
              <a:rPr lang="en-US" sz="1200" b="1" i="0" u="none" strike="noStrike" kern="1200" baseline="0" dirty="0" smtClean="0">
                <a:solidFill>
                  <a:schemeClr val="tx1"/>
                </a:solidFill>
                <a:latin typeface="+mn-lt"/>
                <a:ea typeface="+mn-ea"/>
                <a:cs typeface="+mn-cs"/>
              </a:rPr>
              <a:t>model </a:t>
            </a:r>
            <a:r>
              <a:rPr lang="en-US" sz="1200" b="0" i="0" u="none" strike="noStrike" kern="1200" baseline="0" dirty="0" smtClean="0">
                <a:solidFill>
                  <a:schemeClr val="tx1"/>
                </a:solidFill>
                <a:latin typeface="+mn-lt"/>
                <a:ea typeface="+mn-ea"/>
                <a:cs typeface="+mn-cs"/>
              </a:rPr>
              <a:t>is one in which information is passed in both directions. Most nested models</a:t>
            </a:r>
          </a:p>
          <a:p>
            <a:r>
              <a:rPr lang="en-US" sz="1200" b="0" i="0" u="none" strike="noStrike" kern="1200" baseline="0" dirty="0" smtClean="0">
                <a:solidFill>
                  <a:schemeClr val="tx1"/>
                </a:solidFill>
                <a:latin typeface="+mn-lt"/>
                <a:ea typeface="+mn-ea"/>
                <a:cs typeface="+mn-cs"/>
              </a:rPr>
              <a:t>nest one way. One problem with two-way nesting is that it results in perturbations</a:t>
            </a:r>
          </a:p>
          <a:p>
            <a:r>
              <a:rPr lang="en-US" sz="1200" b="0" i="0" u="none" strike="noStrike" kern="1200" baseline="0" dirty="0" smtClean="0">
                <a:solidFill>
                  <a:schemeClr val="tx1"/>
                </a:solidFill>
                <a:latin typeface="+mn-lt"/>
                <a:ea typeface="+mn-ea"/>
                <a:cs typeface="+mn-cs"/>
              </a:rPr>
              <a:t>to velocity, potential temperature, and other variables in the middle of the parent</a:t>
            </a:r>
          </a:p>
          <a:p>
            <a:r>
              <a:rPr lang="en-US" sz="1200" b="0" i="0" u="none" strike="noStrike" kern="1200" baseline="0" dirty="0" smtClean="0">
                <a:solidFill>
                  <a:schemeClr val="tx1"/>
                </a:solidFill>
                <a:latin typeface="+mn-lt"/>
                <a:ea typeface="+mn-ea"/>
                <a:cs typeface="+mn-cs"/>
              </a:rPr>
              <a:t>domain that degrade conservation properties (e.g., conservation of mass, energy,</a:t>
            </a:r>
          </a:p>
          <a:p>
            <a:r>
              <a:rPr lang="en-US" sz="1200" b="0" i="0" u="none" strike="noStrike" kern="1200" baseline="0" dirty="0" err="1" smtClean="0">
                <a:solidFill>
                  <a:schemeClr val="tx1"/>
                </a:solidFill>
                <a:latin typeface="+mn-lt"/>
                <a:ea typeface="+mn-ea"/>
                <a:cs typeface="+mn-cs"/>
              </a:rPr>
              <a:t>enstrophy</a:t>
            </a:r>
            <a:r>
              <a:rPr lang="en-US" sz="1200" b="0" i="0" u="none" strike="noStrike" kern="1200" baseline="0" dirty="0" smtClean="0">
                <a:solidFill>
                  <a:schemeClr val="tx1"/>
                </a:solidFill>
                <a:latin typeface="+mn-lt"/>
                <a:ea typeface="+mn-ea"/>
                <a:cs typeface="+mn-cs"/>
              </a:rPr>
              <a:t>, potential </a:t>
            </a:r>
            <a:r>
              <a:rPr lang="en-US" sz="1200" b="0" i="0" u="none" strike="noStrike" kern="1200" baseline="0" dirty="0" err="1" smtClean="0">
                <a:solidFill>
                  <a:schemeClr val="tx1"/>
                </a:solidFill>
                <a:latin typeface="+mn-lt"/>
                <a:ea typeface="+mn-ea"/>
                <a:cs typeface="+mn-cs"/>
              </a:rPr>
              <a:t>enstrophy</a:t>
            </a:r>
            <a:r>
              <a:rPr lang="en-US" sz="1200" b="0" i="0" u="none" strike="noStrike" kern="1200" baseline="0" dirty="0" smtClean="0">
                <a:solidFill>
                  <a:schemeClr val="tx1"/>
                </a:solidFill>
                <a:latin typeface="+mn-lt"/>
                <a:ea typeface="+mn-ea"/>
                <a:cs typeface="+mn-cs"/>
              </a:rPr>
              <a:t>, etc.) in the parent domains.</a:t>
            </a:r>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19</a:t>
            </a:fld>
            <a:endParaRPr lang="en-US"/>
          </a:p>
        </p:txBody>
      </p:sp>
    </p:spTree>
    <p:extLst>
      <p:ext uri="{BB962C8B-B14F-4D97-AF65-F5344CB8AC3E}">
        <p14:creationId xmlns:p14="http://schemas.microsoft.com/office/powerpoint/2010/main" val="2533082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https://www.esrl.noaa.gov/research/themes/aerosols/</a:t>
            </a:r>
            <a:endParaRPr lang="el-GR" sz="1200" b="0" i="0" kern="1200" dirty="0" smtClean="0">
              <a:solidFill>
                <a:schemeClr val="tx1"/>
              </a:solidFill>
              <a:effectLst/>
              <a:latin typeface="+mn-lt"/>
              <a:ea typeface="+mn-ea"/>
              <a:cs typeface="+mn-cs"/>
            </a:endParaRPr>
          </a:p>
          <a:p>
            <a:endParaRPr lang="el-GR"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Fig. 5. Spatial and temporal scales of air quality models based on </a:t>
            </a:r>
            <a:r>
              <a:rPr lang="en-US" sz="1200" b="0" i="0" kern="1200" dirty="0" err="1" smtClean="0">
                <a:solidFill>
                  <a:schemeClr val="tx1"/>
                </a:solidFill>
                <a:effectLst/>
                <a:latin typeface="+mn-lt"/>
                <a:ea typeface="+mn-ea"/>
                <a:cs typeface="+mn-cs"/>
              </a:rPr>
              <a:t>Moussiopoulos</a:t>
            </a:r>
            <a:r>
              <a:rPr lang="en-US" sz="1200" b="0" i="0" kern="1200" dirty="0" smtClean="0">
                <a:solidFill>
                  <a:schemeClr val="tx1"/>
                </a:solidFill>
                <a:effectLst/>
                <a:latin typeface="+mn-lt"/>
                <a:ea typeface="+mn-ea"/>
                <a:cs typeface="+mn-cs"/>
              </a:rPr>
              <a:t> et al. (2003). Resolution of CALINE4 and CAR traffic models is also indicated Urban scale and other larger scale models do not explicitly treat each building, but include the effect of them by using a corresponding roughness length. The model domain of an urban scale model is the size of an EU country or part of one (up to 500 km x 500 km). Urban scale models may be integrated for several days when using a nesting approach. They can resolve phenomena that have a characteristic time scale of more than 10 minutes and a characteristic horizontal scale of more than several hundreds of </a:t>
            </a:r>
            <a:r>
              <a:rPr lang="en-US" sz="1200" b="0" i="0" kern="1200" dirty="0" err="1" smtClean="0">
                <a:solidFill>
                  <a:schemeClr val="tx1"/>
                </a:solidFill>
                <a:effectLst/>
                <a:latin typeface="+mn-lt"/>
                <a:ea typeface="+mn-ea"/>
                <a:cs typeface="+mn-cs"/>
              </a:rPr>
              <a:t>metres</a:t>
            </a:r>
            <a:r>
              <a:rPr lang="en-US" sz="1200" b="0" i="0" kern="1200" dirty="0" smtClean="0">
                <a:solidFill>
                  <a:schemeClr val="tx1"/>
                </a:solidFill>
                <a:effectLst/>
                <a:latin typeface="+mn-lt"/>
                <a:ea typeface="+mn-ea"/>
                <a:cs typeface="+mn-cs"/>
              </a:rPr>
              <a:t>. The synoptic scale model domain covers the European-Atlantic region (5000 km x 5000 km) and the macro- scale models have a model domain that covers part of the globe (larger than 5000 x 5000 km 2 ). </a:t>
            </a:r>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20</a:t>
            </a:fld>
            <a:endParaRPr lang="en-US"/>
          </a:p>
        </p:txBody>
      </p:sp>
    </p:spTree>
    <p:extLst>
      <p:ext uri="{BB962C8B-B14F-4D97-AF65-F5344CB8AC3E}">
        <p14:creationId xmlns:p14="http://schemas.microsoft.com/office/powerpoint/2010/main" val="2659159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continuity equation is numerically marched forward in time over a series of time steps. At</a:t>
            </a:r>
          </a:p>
          <a:p>
            <a:r>
              <a:rPr lang="en-US" sz="1200" b="0" i="0" u="none" strike="noStrike" kern="1200" baseline="0" dirty="0" smtClean="0">
                <a:solidFill>
                  <a:schemeClr val="tx1"/>
                </a:solidFill>
                <a:latin typeface="+mn-lt"/>
                <a:ea typeface="+mn-ea"/>
                <a:cs typeface="+mn-cs"/>
              </a:rPr>
              <a:t>each step, the continuity equation is integrated by way of an operator‐splitting approach that</a:t>
            </a:r>
          </a:p>
          <a:p>
            <a:r>
              <a:rPr lang="en-US" sz="1200" b="0" i="0" u="none" strike="noStrike" kern="1200" baseline="0" dirty="0" smtClean="0">
                <a:solidFill>
                  <a:schemeClr val="tx1"/>
                </a:solidFill>
                <a:latin typeface="+mn-lt"/>
                <a:ea typeface="+mn-ea"/>
                <a:cs typeface="+mn-cs"/>
              </a:rPr>
              <a:t>calculates the separate contribution of each major process (emission, advection, diffusion,</a:t>
            </a:r>
          </a:p>
          <a:p>
            <a:r>
              <a:rPr lang="en-US" sz="1200" b="0" i="0" u="none" strike="noStrike" kern="1200" baseline="0" dirty="0" smtClean="0">
                <a:solidFill>
                  <a:schemeClr val="tx1"/>
                </a:solidFill>
                <a:latin typeface="+mn-lt"/>
                <a:ea typeface="+mn-ea"/>
                <a:cs typeface="+mn-cs"/>
              </a:rPr>
              <a:t>chemistry, and removal) to concentration change within each grid cell. The specific equations</a:t>
            </a:r>
          </a:p>
          <a:p>
            <a:r>
              <a:rPr lang="en-US" sz="1200" b="0" i="0" u="none" strike="noStrike" kern="1200" baseline="0" dirty="0" smtClean="0">
                <a:solidFill>
                  <a:schemeClr val="tx1"/>
                </a:solidFill>
                <a:latin typeface="+mn-lt"/>
                <a:ea typeface="+mn-ea"/>
                <a:cs typeface="+mn-cs"/>
              </a:rPr>
              <a:t>that are solved individually in the operator‐splitting process are shown in order below:</a:t>
            </a:r>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21</a:t>
            </a:fld>
            <a:endParaRPr lang="en-US"/>
          </a:p>
        </p:txBody>
      </p:sp>
    </p:spTree>
    <p:extLst>
      <p:ext uri="{BB962C8B-B14F-4D97-AF65-F5344CB8AC3E}">
        <p14:creationId xmlns:p14="http://schemas.microsoft.com/office/powerpoint/2010/main" val="2391289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22</a:t>
            </a:fld>
            <a:endParaRPr lang="en-US"/>
          </a:p>
        </p:txBody>
      </p:sp>
    </p:spTree>
    <p:extLst>
      <p:ext uri="{BB962C8B-B14F-4D97-AF65-F5344CB8AC3E}">
        <p14:creationId xmlns:p14="http://schemas.microsoft.com/office/powerpoint/2010/main" val="2659159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https://pcmdi.llnl.gov/about.html </a:t>
            </a:r>
            <a:endParaRPr lang="el-GR" dirty="0" smtClean="0"/>
          </a:p>
          <a:p>
            <a:endParaRPr lang="el-GR" dirty="0" smtClean="0"/>
          </a:p>
          <a:p>
            <a:r>
              <a:rPr lang="en-US" dirty="0" smtClean="0"/>
              <a:t>https://www3.epa.gov/scram001/aqmindex.htm</a:t>
            </a:r>
          </a:p>
          <a:p>
            <a:endParaRPr lang="en-US" dirty="0" smtClean="0"/>
          </a:p>
          <a:p>
            <a:r>
              <a:rPr lang="en-US" dirty="0" smtClean="0"/>
              <a:t>https://www.aeroqual.com/air-pollution-modelling</a:t>
            </a:r>
          </a:p>
          <a:p>
            <a:endParaRPr lang="en-US" dirty="0" smtClean="0"/>
          </a:p>
          <a:p>
            <a:r>
              <a:rPr lang="en-US" dirty="0" smtClean="0"/>
              <a:t>https://en.wikipedia.org/wiki/List_of_atmospheric_dispersion_models</a:t>
            </a:r>
          </a:p>
          <a:p>
            <a:endParaRPr lang="en-US" dirty="0" smtClean="0"/>
          </a:p>
          <a:p>
            <a:endParaRPr lang="el-GR" dirty="0" smtClean="0"/>
          </a:p>
          <a:p>
            <a:endParaRPr lang="el-GR" dirty="0" smtClean="0"/>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4</a:t>
            </a:fld>
            <a:endParaRPr lang="en-US"/>
          </a:p>
        </p:txBody>
      </p:sp>
    </p:spTree>
    <p:extLst>
      <p:ext uri="{BB962C8B-B14F-4D97-AF65-F5344CB8AC3E}">
        <p14:creationId xmlns:p14="http://schemas.microsoft.com/office/powerpoint/2010/main" val="1290135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Models can be generally divided into four categories, based on the methods used for the calculations: 1) statistical analysis models, 2) Gaussian models and 3) </a:t>
            </a:r>
            <a:r>
              <a:rPr lang="en-US" sz="1200" b="0" i="0" kern="1200" dirty="0" err="1" smtClean="0">
                <a:solidFill>
                  <a:schemeClr val="tx1"/>
                </a:solidFill>
                <a:effectLst/>
                <a:latin typeface="+mn-lt"/>
                <a:ea typeface="+mn-ea"/>
                <a:cs typeface="+mn-cs"/>
              </a:rPr>
              <a:t>Lagrangian</a:t>
            </a:r>
            <a:r>
              <a:rPr lang="en-US" sz="1200" b="0" i="0" kern="1200" dirty="0" smtClean="0">
                <a:solidFill>
                  <a:schemeClr val="tx1"/>
                </a:solidFill>
                <a:effectLst/>
                <a:latin typeface="+mn-lt"/>
                <a:ea typeface="+mn-ea"/>
                <a:cs typeface="+mn-cs"/>
              </a:rPr>
              <a:t> models. Most models, however, use an 4) </a:t>
            </a:r>
            <a:r>
              <a:rPr lang="en-US" sz="1200" b="0" i="0" kern="1200" dirty="0" err="1" smtClean="0">
                <a:solidFill>
                  <a:schemeClr val="tx1"/>
                </a:solidFill>
                <a:effectLst/>
                <a:latin typeface="+mn-lt"/>
                <a:ea typeface="+mn-ea"/>
                <a:cs typeface="+mn-cs"/>
              </a:rPr>
              <a:t>Eulerian</a:t>
            </a:r>
            <a:r>
              <a:rPr lang="en-US" sz="1200" b="0" i="0" kern="1200" dirty="0" smtClean="0">
                <a:solidFill>
                  <a:schemeClr val="tx1"/>
                </a:solidFill>
                <a:effectLst/>
                <a:latin typeface="+mn-lt"/>
                <a:ea typeface="+mn-ea"/>
                <a:cs typeface="+mn-cs"/>
              </a:rPr>
              <a:t> approach to calculate pollution transport. Some models may make use of more than one methodology and may fall into more than one category. </a:t>
            </a:r>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24</a:t>
            </a:fld>
            <a:endParaRPr lang="en-US"/>
          </a:p>
        </p:txBody>
      </p:sp>
    </p:spTree>
    <p:extLst>
      <p:ext uri="{BB962C8B-B14F-4D97-AF65-F5344CB8AC3E}">
        <p14:creationId xmlns:p14="http://schemas.microsoft.com/office/powerpoint/2010/main" val="3741109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Statistical models are based on relationships, usually originally founded in physical concepts, between observations and some other relevant parameters. There are a wide variety of statistical methods available including regression, neural networks, etc. that can be used. Since the relationships are based on observations, statistical models need to be established in each environment in which they are used. Statistical models simply require single-valued meteorological data extracted from a coupled meteorological model. They are not usually suitable for carrying out mitigation planning, as they do not causally relate emissions to concentrations. </a:t>
            </a:r>
            <a:endParaRPr lang="el-GR"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Statistical models of air pollution have been developed primarily to provide a simpler and less data-demanding approach to estimating atmospheric concentrations, either for the purpose of air quality management (e.g. as screening models) or for exposure assessment in epidemiological studies.  A range of approaches have been devised, so that statistical models take many different forms.  Amongst these, two approaches are of particular utility in exposure assessment:</a:t>
            </a:r>
            <a:endParaRPr lang="el-GR" dirty="0" smtClean="0"/>
          </a:p>
          <a:p>
            <a:endParaRPr lang="el-GR" dirty="0" smtClean="0"/>
          </a:p>
          <a:p>
            <a:r>
              <a:rPr lang="el-GR" dirty="0" err="1" smtClean="0"/>
              <a:t>Εικονα</a:t>
            </a:r>
            <a:r>
              <a:rPr lang="el-GR" dirty="0" smtClean="0"/>
              <a:t>: </a:t>
            </a:r>
            <a:r>
              <a:rPr lang="en-US" sz="1200" b="0" i="0" kern="1200" dirty="0" smtClean="0">
                <a:solidFill>
                  <a:schemeClr val="tx1"/>
                </a:solidFill>
                <a:effectLst/>
                <a:latin typeface="+mn-lt"/>
                <a:ea typeface="+mn-ea"/>
                <a:cs typeface="+mn-cs"/>
              </a:rPr>
              <a:t>A NO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LUR Model for Great Britain (GB) was constructed on the basis of monitored data representing annual mean concentrations of NO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for the year 2001, derived from routine measurement sites from the national air quality network.  Predictor variables used for </a:t>
            </a:r>
            <a:r>
              <a:rPr lang="en-US" sz="1200" b="0" i="0" kern="1200" dirty="0" err="1" smtClean="0">
                <a:solidFill>
                  <a:schemeClr val="tx1"/>
                </a:solidFill>
                <a:effectLst/>
                <a:latin typeface="+mn-lt"/>
                <a:ea typeface="+mn-ea"/>
                <a:cs typeface="+mn-cs"/>
              </a:rPr>
              <a:t>modelling</a:t>
            </a:r>
            <a:r>
              <a:rPr lang="en-US" sz="1200" b="0" i="0" kern="1200" dirty="0" smtClean="0">
                <a:solidFill>
                  <a:schemeClr val="tx1"/>
                </a:solidFill>
                <a:effectLst/>
                <a:latin typeface="+mn-lt"/>
                <a:ea typeface="+mn-ea"/>
                <a:cs typeface="+mn-cs"/>
              </a:rPr>
              <a:t> related to traffic, land use, topography and population.  Data on the predictor variables were integrated in a GIS, and converted to 100x100m grids (raster).  Using a “supervised stepwise regression” approach a best model was constructed and applied to the relevant predictor grids and a NO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map for GB was created.  This example is part of a publication (</a:t>
            </a:r>
            <a:r>
              <a:rPr lang="en-US" sz="1200" b="0" i="0" kern="1200" dirty="0" err="1" smtClean="0">
                <a:solidFill>
                  <a:schemeClr val="tx1"/>
                </a:solidFill>
                <a:effectLst/>
                <a:latin typeface="+mn-lt"/>
                <a:ea typeface="+mn-ea"/>
                <a:cs typeface="+mn-cs"/>
              </a:rPr>
              <a:t>Vienneau</a:t>
            </a:r>
            <a:r>
              <a:rPr lang="en-US" sz="1200" b="0" i="0" kern="1200" dirty="0" smtClean="0">
                <a:solidFill>
                  <a:schemeClr val="tx1"/>
                </a:solidFill>
                <a:effectLst/>
                <a:latin typeface="+mn-lt"/>
                <a:ea typeface="+mn-ea"/>
                <a:cs typeface="+mn-cs"/>
              </a:rPr>
              <a:t> et al., 2009) which compares LUR models between Great Britain and the Netherlands.</a:t>
            </a:r>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25</a:t>
            </a:fld>
            <a:endParaRPr lang="en-US"/>
          </a:p>
        </p:txBody>
      </p:sp>
    </p:spTree>
    <p:extLst>
      <p:ext uri="{BB962C8B-B14F-4D97-AF65-F5344CB8AC3E}">
        <p14:creationId xmlns:p14="http://schemas.microsoft.com/office/powerpoint/2010/main" val="3741109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26</a:t>
            </a:fld>
            <a:endParaRPr lang="en-US"/>
          </a:p>
        </p:txBody>
      </p:sp>
    </p:spTree>
    <p:extLst>
      <p:ext uri="{BB962C8B-B14F-4D97-AF65-F5344CB8AC3E}">
        <p14:creationId xmlns:p14="http://schemas.microsoft.com/office/powerpoint/2010/main" val="3741109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Puff models are an intersection between Gaussian and </a:t>
            </a:r>
            <a:r>
              <a:rPr lang="en-US" sz="1200" b="0" i="0" kern="1200" dirty="0" err="1" smtClean="0">
                <a:solidFill>
                  <a:schemeClr val="tx1"/>
                </a:solidFill>
                <a:effectLst/>
                <a:latin typeface="+mn-lt"/>
                <a:ea typeface="+mn-ea"/>
                <a:cs typeface="+mn-cs"/>
              </a:rPr>
              <a:t>Lagrangian</a:t>
            </a:r>
            <a:r>
              <a:rPr lang="en-US" sz="1200" b="0" i="0" kern="1200" dirty="0" smtClean="0">
                <a:solidFill>
                  <a:schemeClr val="tx1"/>
                </a:solidFill>
                <a:effectLst/>
                <a:latin typeface="+mn-lt"/>
                <a:ea typeface="+mn-ea"/>
                <a:cs typeface="+mn-cs"/>
              </a:rPr>
              <a:t> dispersion models. They hold the assumption that the concentration pattern can be well described with a Gaussian distribution; however, the </a:t>
            </a:r>
            <a:r>
              <a:rPr lang="en-US" sz="1200" b="0" i="0" kern="1200" dirty="0" err="1" smtClean="0">
                <a:solidFill>
                  <a:schemeClr val="tx1"/>
                </a:solidFill>
                <a:effectLst/>
                <a:latin typeface="+mn-lt"/>
                <a:ea typeface="+mn-ea"/>
                <a:cs typeface="+mn-cs"/>
              </a:rPr>
              <a:t>centreline</a:t>
            </a:r>
            <a:r>
              <a:rPr lang="en-US" sz="1200" b="0" i="0" kern="1200" dirty="0" smtClean="0">
                <a:solidFill>
                  <a:schemeClr val="tx1"/>
                </a:solidFill>
                <a:effectLst/>
                <a:latin typeface="+mn-lt"/>
                <a:ea typeface="+mn-ea"/>
                <a:cs typeface="+mn-cs"/>
              </a:rPr>
              <a:t> of a plume is not a straight downwind direction, but a </a:t>
            </a:r>
            <a:r>
              <a:rPr lang="en-US" sz="1200" b="0" i="0" kern="1200" dirty="0" err="1" smtClean="0">
                <a:solidFill>
                  <a:schemeClr val="tx1"/>
                </a:solidFill>
                <a:effectLst/>
                <a:latin typeface="+mn-lt"/>
                <a:ea typeface="+mn-ea"/>
                <a:cs typeface="+mn-cs"/>
              </a:rPr>
              <a:t>Lagrangian</a:t>
            </a:r>
            <a:r>
              <a:rPr lang="en-US" sz="1200" b="0" i="0" kern="1200" dirty="0" smtClean="0">
                <a:solidFill>
                  <a:schemeClr val="tx1"/>
                </a:solidFill>
                <a:effectLst/>
                <a:latin typeface="+mn-lt"/>
                <a:ea typeface="+mn-ea"/>
                <a:cs typeface="+mn-cs"/>
              </a:rPr>
              <a:t> trajectory.</a:t>
            </a:r>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27</a:t>
            </a:fld>
            <a:endParaRPr lang="en-US"/>
          </a:p>
        </p:txBody>
      </p:sp>
    </p:spTree>
    <p:extLst>
      <p:ext uri="{BB962C8B-B14F-4D97-AF65-F5344CB8AC3E}">
        <p14:creationId xmlns:p14="http://schemas.microsoft.com/office/powerpoint/2010/main" val="3741109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nested models have been developed that use a </a:t>
            </a:r>
            <a:r>
              <a:rPr lang="en-US" sz="1200" b="0" i="0" kern="1200" dirty="0" err="1" smtClean="0">
                <a:solidFill>
                  <a:schemeClr val="tx1"/>
                </a:solidFill>
                <a:effectLst/>
                <a:latin typeface="+mn-lt"/>
                <a:ea typeface="+mn-ea"/>
                <a:cs typeface="+mn-cs"/>
              </a:rPr>
              <a:t>Lagrangian</a:t>
            </a:r>
            <a:r>
              <a:rPr lang="en-US" sz="1200" b="0" i="0" kern="1200" dirty="0" smtClean="0">
                <a:solidFill>
                  <a:schemeClr val="tx1"/>
                </a:solidFill>
                <a:effectLst/>
                <a:latin typeface="+mn-lt"/>
                <a:ea typeface="+mn-ea"/>
                <a:cs typeface="+mn-cs"/>
              </a:rPr>
              <a:t> model near the source, but interpolate the variables on a grid to perform </a:t>
            </a:r>
            <a:r>
              <a:rPr lang="en-US" sz="1200" b="0" i="0" kern="1200" dirty="0" err="1" smtClean="0">
                <a:solidFill>
                  <a:schemeClr val="tx1"/>
                </a:solidFill>
                <a:effectLst/>
                <a:latin typeface="+mn-lt"/>
                <a:ea typeface="+mn-ea"/>
                <a:cs typeface="+mn-cs"/>
              </a:rPr>
              <a:t>Eulerian</a:t>
            </a:r>
            <a:r>
              <a:rPr lang="en-US" sz="1200" b="0" i="0" kern="1200" dirty="0" smtClean="0">
                <a:solidFill>
                  <a:schemeClr val="tx1"/>
                </a:solidFill>
                <a:effectLst/>
                <a:latin typeface="+mn-lt"/>
                <a:ea typeface="+mn-ea"/>
                <a:cs typeface="+mn-cs"/>
              </a:rPr>
              <a:t> dispersion and chemistry simulations for larger distances.</a:t>
            </a:r>
            <a:endParaRPr lang="el-GR" dirty="0" smtClean="0"/>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28</a:t>
            </a:fld>
            <a:endParaRPr lang="en-US"/>
          </a:p>
        </p:txBody>
      </p:sp>
    </p:spTree>
    <p:extLst>
      <p:ext uri="{BB962C8B-B14F-4D97-AF65-F5344CB8AC3E}">
        <p14:creationId xmlns:p14="http://schemas.microsoft.com/office/powerpoint/2010/main" val="1290135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Jacobson: the equations of atmospheric dynamics can be solved either in fully compressible</a:t>
            </a:r>
          </a:p>
          <a:p>
            <a:r>
              <a:rPr lang="en-US" sz="1200" b="0" i="0" u="none" strike="noStrike" kern="1200" baseline="0" dirty="0" smtClean="0">
                <a:solidFill>
                  <a:schemeClr val="tx1"/>
                </a:solidFill>
                <a:latin typeface="+mn-lt"/>
                <a:ea typeface="+mn-ea"/>
                <a:cs typeface="+mn-cs"/>
              </a:rPr>
              <a:t>form or after they are simplified with the hydrostatic, </a:t>
            </a:r>
            <a:r>
              <a:rPr lang="en-US" sz="1200" b="0" i="0" u="none" strike="noStrike" kern="1200" baseline="0" dirty="0" err="1" smtClean="0">
                <a:solidFill>
                  <a:schemeClr val="tx1"/>
                </a:solidFill>
                <a:latin typeface="+mn-lt"/>
                <a:ea typeface="+mn-ea"/>
                <a:cs typeface="+mn-cs"/>
              </a:rPr>
              <a:t>anelastic</a:t>
            </a:r>
            <a:r>
              <a:rPr lang="en-US" sz="1200" b="0" i="0" u="none" strike="noStrike" kern="1200" baseline="0" dirty="0" smtClean="0">
                <a:solidFill>
                  <a:schemeClr val="tx1"/>
                </a:solidFill>
                <a:latin typeface="+mn-lt"/>
                <a:ea typeface="+mn-ea"/>
                <a:cs typeface="+mn-cs"/>
              </a:rPr>
              <a:t>, or</a:t>
            </a:r>
          </a:p>
          <a:p>
            <a:r>
              <a:rPr lang="en-US" sz="1200" b="0" i="0" u="none" strike="noStrike" kern="1200" baseline="0" dirty="0" err="1" smtClean="0">
                <a:solidFill>
                  <a:schemeClr val="tx1"/>
                </a:solidFill>
                <a:latin typeface="+mn-lt"/>
                <a:ea typeface="+mn-ea"/>
                <a:cs typeface="+mn-cs"/>
              </a:rPr>
              <a:t>Boussinesq</a:t>
            </a:r>
            <a:r>
              <a:rPr lang="en-US" sz="1200" b="0" i="0" u="none" strike="noStrike" kern="1200" baseline="0" dirty="0" smtClean="0">
                <a:solidFill>
                  <a:schemeClr val="tx1"/>
                </a:solidFill>
                <a:latin typeface="+mn-lt"/>
                <a:ea typeface="+mn-ea"/>
                <a:cs typeface="+mn-cs"/>
              </a:rPr>
              <a:t> approximation. In many cases, the equations are adapted to a vertical</a:t>
            </a:r>
          </a:p>
          <a:p>
            <a:r>
              <a:rPr lang="en-US" sz="1200" b="0" i="0" u="none" strike="noStrike" kern="1200" baseline="0" dirty="0" smtClean="0">
                <a:solidFill>
                  <a:schemeClr val="tx1"/>
                </a:solidFill>
                <a:latin typeface="+mn-lt"/>
                <a:ea typeface="+mn-ea"/>
                <a:cs typeface="+mn-cs"/>
              </a:rPr>
              <a:t>coordinate other than the altitude coordinate. Such coordinates include the pressure,</a:t>
            </a:r>
          </a:p>
          <a:p>
            <a:r>
              <a:rPr lang="en-US" sz="1200" b="0" i="0" u="none" strike="noStrike" kern="1200" baseline="0" dirty="0" smtClean="0">
                <a:solidFill>
                  <a:schemeClr val="tx1"/>
                </a:solidFill>
                <a:latin typeface="+mn-lt"/>
                <a:ea typeface="+mn-ea"/>
                <a:cs typeface="+mn-cs"/>
              </a:rPr>
              <a:t>sigma-pressure, sigma-altitude, and isentropic coordinates. The first three are</a:t>
            </a:r>
          </a:p>
          <a:p>
            <a:r>
              <a:rPr lang="en-US" sz="1200" b="0" i="0" u="none" strike="noStrike" kern="1200" baseline="0" dirty="0" smtClean="0">
                <a:solidFill>
                  <a:schemeClr val="tx1"/>
                </a:solidFill>
                <a:latin typeface="+mn-lt"/>
                <a:ea typeface="+mn-ea"/>
                <a:cs typeface="+mn-cs"/>
              </a:rPr>
              <a:t>discussed in this chapter. A disadvantage of the altitude and pressure coordinates is</a:t>
            </a:r>
          </a:p>
          <a:p>
            <a:r>
              <a:rPr lang="en-US" sz="1200" b="0" i="0" u="none" strike="noStrike" kern="1200" baseline="0" dirty="0" smtClean="0">
                <a:solidFill>
                  <a:schemeClr val="tx1"/>
                </a:solidFill>
                <a:latin typeface="+mn-lt"/>
                <a:ea typeface="+mn-ea"/>
                <a:cs typeface="+mn-cs"/>
              </a:rPr>
              <a:t>that both allow model layers to intersect ground topography. The sigma-pressure</a:t>
            </a:r>
          </a:p>
          <a:p>
            <a:r>
              <a:rPr lang="en-US" sz="1200" b="0" i="0" u="none" strike="noStrike" kern="1200" baseline="0" dirty="0" smtClean="0">
                <a:solidFill>
                  <a:schemeClr val="tx1"/>
                </a:solidFill>
                <a:latin typeface="+mn-lt"/>
                <a:ea typeface="+mn-ea"/>
                <a:cs typeface="+mn-cs"/>
              </a:rPr>
              <a:t>and sigma-altitude coordinates are terrain-following and do not allow model layers</a:t>
            </a:r>
          </a:p>
          <a:p>
            <a:r>
              <a:rPr lang="en-US" sz="1200" b="0" i="0" u="none" strike="noStrike" kern="1200" baseline="0" dirty="0" smtClean="0">
                <a:solidFill>
                  <a:schemeClr val="tx1"/>
                </a:solidFill>
                <a:latin typeface="+mn-lt"/>
                <a:ea typeface="+mn-ea"/>
                <a:cs typeface="+mn-cs"/>
              </a:rPr>
              <a:t>to intersect ground topography. A disadvantage of the pressure and sigma-pressure</a:t>
            </a:r>
          </a:p>
          <a:p>
            <a:r>
              <a:rPr lang="en-US" sz="1200" b="0" i="0" u="none" strike="noStrike" kern="1200" baseline="0" dirty="0" smtClean="0">
                <a:solidFill>
                  <a:schemeClr val="tx1"/>
                </a:solidFill>
                <a:latin typeface="+mn-lt"/>
                <a:ea typeface="+mn-ea"/>
                <a:cs typeface="+mn-cs"/>
              </a:rPr>
              <a:t>coordinates is that both assume the atmosphere is in hydrostatic balance. Such an</a:t>
            </a:r>
          </a:p>
          <a:p>
            <a:r>
              <a:rPr lang="en-US" sz="1200" b="0" i="0" u="none" strike="noStrike" kern="1200" baseline="0" dirty="0" smtClean="0">
                <a:solidFill>
                  <a:schemeClr val="tx1"/>
                </a:solidFill>
                <a:latin typeface="+mn-lt"/>
                <a:ea typeface="+mn-ea"/>
                <a:cs typeface="+mn-cs"/>
              </a:rPr>
              <a:t>assumption is reasonable for global and most </a:t>
            </a:r>
            <a:r>
              <a:rPr lang="en-US" sz="1200" b="0" i="0" u="none" strike="noStrike" kern="1200" baseline="0" dirty="0" err="1" smtClean="0">
                <a:solidFill>
                  <a:schemeClr val="tx1"/>
                </a:solidFill>
                <a:latin typeface="+mn-lt"/>
                <a:ea typeface="+mn-ea"/>
                <a:cs typeface="+mn-cs"/>
              </a:rPr>
              <a:t>mesoscale</a:t>
            </a:r>
            <a:r>
              <a:rPr lang="en-US" sz="1200" b="0" i="0" u="none" strike="noStrike" kern="1200" baseline="0" dirty="0" smtClean="0">
                <a:solidFill>
                  <a:schemeClr val="tx1"/>
                </a:solidFill>
                <a:latin typeface="+mn-lt"/>
                <a:ea typeface="+mn-ea"/>
                <a:cs typeface="+mn-cs"/>
              </a:rPr>
              <a:t> models but causes inaccuracy</a:t>
            </a:r>
          </a:p>
          <a:p>
            <a:r>
              <a:rPr lang="en-US" sz="1200" b="0" i="0" u="none" strike="noStrike" kern="1200" baseline="0" dirty="0" smtClean="0">
                <a:solidFill>
                  <a:schemeClr val="tx1"/>
                </a:solidFill>
                <a:latin typeface="+mn-lt"/>
                <a:ea typeface="+mn-ea"/>
                <a:cs typeface="+mn-cs"/>
              </a:rPr>
              <a:t>for fine horizontal grid resolution, where the atmosphere is often </a:t>
            </a:r>
            <a:r>
              <a:rPr lang="en-US" sz="1200" b="0" i="0" u="none" strike="noStrike" kern="1200" baseline="0" dirty="0" err="1" smtClean="0">
                <a:solidFill>
                  <a:schemeClr val="tx1"/>
                </a:solidFill>
                <a:latin typeface="+mn-lt"/>
                <a:ea typeface="+mn-ea"/>
                <a:cs typeface="+mn-cs"/>
              </a:rPr>
              <a:t>nonhydrostatic</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For </a:t>
            </a:r>
            <a:r>
              <a:rPr lang="en-US" sz="1200" b="0" i="0" u="none" strike="noStrike" kern="1200" baseline="0" dirty="0" err="1" smtClean="0">
                <a:solidFill>
                  <a:schemeClr val="tx1"/>
                </a:solidFill>
                <a:latin typeface="+mn-lt"/>
                <a:ea typeface="+mn-ea"/>
                <a:cs typeface="+mn-cs"/>
              </a:rPr>
              <a:t>nonhydrostatic</a:t>
            </a:r>
            <a:r>
              <a:rPr lang="en-US" sz="1200" b="0" i="0" u="none" strike="noStrike" kern="1200" baseline="0" dirty="0" smtClean="0">
                <a:solidFill>
                  <a:schemeClr val="tx1"/>
                </a:solidFill>
                <a:latin typeface="+mn-lt"/>
                <a:ea typeface="+mn-ea"/>
                <a:cs typeface="+mn-cs"/>
              </a:rPr>
              <a:t> simulations, the altitude or sigma-altitude coordinate</a:t>
            </a:r>
          </a:p>
          <a:p>
            <a:r>
              <a:rPr lang="en-US" sz="1200" b="0" i="0" u="none" strike="noStrike" kern="1200" baseline="0" dirty="0" smtClean="0">
                <a:solidFill>
                  <a:schemeClr val="tx1"/>
                </a:solidFill>
                <a:latin typeface="+mn-lt"/>
                <a:ea typeface="+mn-ea"/>
                <a:cs typeface="+mn-cs"/>
              </a:rPr>
              <a:t>can be used.</a:t>
            </a:r>
            <a:endParaRPr lang="el-GR" dirty="0" smtClean="0"/>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29</a:t>
            </a:fld>
            <a:endParaRPr lang="en-US"/>
          </a:p>
        </p:txBody>
      </p:sp>
    </p:spTree>
    <p:extLst>
      <p:ext uri="{BB962C8B-B14F-4D97-AF65-F5344CB8AC3E}">
        <p14:creationId xmlns:p14="http://schemas.microsoft.com/office/powerpoint/2010/main" val="1290135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Receptor models are mathematical or statistical procedures for identifying and quantifying the sources of air pollutants at a receptor location. Unlike photochemical and dispersion air quality models, receptor models do not use pollutant emissions, meteorological data and chemical transformation mechanisms to estimate the contribution of sources to receptor concentrations. Instead, receptor models use the chemical and physical characteristics of gases and particles measured at source and receptor to both identify the presence of and to quantify source contributions to receptor concentrations. These models are therefore a natural complement to other air quality models and are used as part of State Implementation Plans (SIPs) for identifying sources contributing to air quality problems.</a:t>
            </a:r>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32</a:t>
            </a:fld>
            <a:endParaRPr lang="en-US"/>
          </a:p>
        </p:txBody>
      </p:sp>
    </p:spTree>
    <p:extLst>
      <p:ext uri="{BB962C8B-B14F-4D97-AF65-F5344CB8AC3E}">
        <p14:creationId xmlns:p14="http://schemas.microsoft.com/office/powerpoint/2010/main" val="2706508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33</a:t>
            </a:fld>
            <a:endParaRPr lang="en-US"/>
          </a:p>
        </p:txBody>
      </p:sp>
    </p:spTree>
    <p:extLst>
      <p:ext uri="{BB962C8B-B14F-4D97-AF65-F5344CB8AC3E}">
        <p14:creationId xmlns:p14="http://schemas.microsoft.com/office/powerpoint/2010/main" val="27065082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34</a:t>
            </a:fld>
            <a:endParaRPr lang="en-US"/>
          </a:p>
        </p:txBody>
      </p:sp>
    </p:spTree>
    <p:extLst>
      <p:ext uri="{BB962C8B-B14F-4D97-AF65-F5344CB8AC3E}">
        <p14:creationId xmlns:p14="http://schemas.microsoft.com/office/powerpoint/2010/main" val="2706508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http://www.allscale.eu/amdados:</a:t>
            </a:r>
            <a:r>
              <a:rPr lang="en-US" baseline="0" dirty="0" smtClean="0"/>
              <a:t> data assimilation</a:t>
            </a:r>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46</a:t>
            </a:fld>
            <a:endParaRPr lang="en-US"/>
          </a:p>
        </p:txBody>
      </p:sp>
    </p:spTree>
    <p:extLst>
      <p:ext uri="{BB962C8B-B14F-4D97-AF65-F5344CB8AC3E}">
        <p14:creationId xmlns:p14="http://schemas.microsoft.com/office/powerpoint/2010/main" val="1451138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0" i="0" kern="1200" dirty="0" smtClean="0">
                <a:solidFill>
                  <a:schemeClr val="tx1"/>
                </a:solidFill>
                <a:effectLst/>
                <a:latin typeface="+mn-lt"/>
                <a:ea typeface="+mn-ea"/>
                <a:cs typeface="+mn-cs"/>
              </a:rPr>
              <a:t>Firstly, you can assess a completely hypothetical situation before it occurs. For example, an industrial operation may propose a new facility. In their design they might specify a stack of several meters tall, emitting pollutants from a known process. Using a model the emissions can be roughly quantified.</a:t>
            </a:r>
          </a:p>
          <a:p>
            <a:r>
              <a:rPr lang="en-US" sz="1200" b="0" i="0" kern="1200" dirty="0" smtClean="0">
                <a:solidFill>
                  <a:schemeClr val="tx1"/>
                </a:solidFill>
                <a:effectLst/>
                <a:latin typeface="+mn-lt"/>
                <a:ea typeface="+mn-ea"/>
                <a:cs typeface="+mn-cs"/>
              </a:rPr>
              <a:t>These emissions can be fed into a model, which can predict the emissions spatially around the source. This analysis might show that concentrations are too high based on a given operating mode, or might show that under certain wind conditions the concentrations in a residential area are unacceptably high.</a:t>
            </a:r>
          </a:p>
          <a:p>
            <a:r>
              <a:rPr lang="en-US" sz="1200" b="0" i="0" kern="1200" dirty="0" smtClean="0">
                <a:solidFill>
                  <a:schemeClr val="tx1"/>
                </a:solidFill>
                <a:effectLst/>
                <a:latin typeface="+mn-lt"/>
                <a:ea typeface="+mn-ea"/>
                <a:cs typeface="+mn-cs"/>
              </a:rPr>
              <a:t>The power of this is that the problem can be solved before it even exists. Often, industrial emitters need to demonstrate their environmental impact. The severity of their impact dictates whether their emissions are allowed, or need further permitting.</a:t>
            </a:r>
          </a:p>
          <a:p>
            <a:r>
              <a:rPr lang="en-US" sz="1200" b="0" i="0" kern="1200" dirty="0" smtClean="0">
                <a:solidFill>
                  <a:schemeClr val="tx1"/>
                </a:solidFill>
                <a:effectLst/>
                <a:latin typeface="+mn-lt"/>
                <a:ea typeface="+mn-ea"/>
                <a:cs typeface="+mn-cs"/>
              </a:rPr>
              <a:t>Similarly, a model can be used to predict alternative situations. For instance, the facility may decide that it wants to upgrade its infrastructure, changing fuel or installing better, more effective scrubbers. The emissions given these changes can then be quantified. These are called scenarios.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D35B50-54EA-42F2-A611-60305C3F5AD8}" type="slidenum">
              <a:rPr lang="en-US" smtClean="0"/>
              <a:pPr/>
              <a:t>5</a:t>
            </a:fld>
            <a:endParaRPr lang="en-US"/>
          </a:p>
        </p:txBody>
      </p:sp>
    </p:spTree>
    <p:extLst>
      <p:ext uri="{BB962C8B-B14F-4D97-AF65-F5344CB8AC3E}">
        <p14:creationId xmlns:p14="http://schemas.microsoft.com/office/powerpoint/2010/main" val="12901359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0" i="0" u="none" strike="noStrike" kern="1200" baseline="0" dirty="0" smtClean="0">
                <a:solidFill>
                  <a:schemeClr val="tx1"/>
                </a:solidFill>
                <a:latin typeface="+mn-lt"/>
                <a:ea typeface="+mn-ea"/>
                <a:cs typeface="+mn-cs"/>
              </a:rPr>
              <a:t>After a model has been developed and input and ambient data have been gathered,</a:t>
            </a:r>
          </a:p>
          <a:p>
            <a:r>
              <a:rPr lang="en-US" sz="1200" b="0" i="0" u="none" strike="noStrike" kern="1200" baseline="0" dirty="0" smtClean="0">
                <a:solidFill>
                  <a:schemeClr val="tx1"/>
                </a:solidFill>
                <a:latin typeface="+mn-lt"/>
                <a:ea typeface="+mn-ea"/>
                <a:cs typeface="+mn-cs"/>
              </a:rPr>
              <a:t>simulations can be run. When a simulation is first started, it usually does not run</a:t>
            </a:r>
          </a:p>
          <a:p>
            <a:r>
              <a:rPr lang="en-US" sz="1200" b="0" i="0" u="none" strike="noStrike" kern="1200" baseline="0" dirty="0" smtClean="0">
                <a:solidFill>
                  <a:schemeClr val="tx1"/>
                </a:solidFill>
                <a:latin typeface="+mn-lt"/>
                <a:ea typeface="+mn-ea"/>
                <a:cs typeface="+mn-cs"/>
              </a:rPr>
              <a:t>to completion because programming bugs still exist in the program. Debugging</a:t>
            </a:r>
          </a:p>
          <a:p>
            <a:r>
              <a:rPr lang="en-US" sz="1200" b="0" i="0" u="none" strike="noStrike" kern="1200" baseline="0" dirty="0" smtClean="0">
                <a:solidFill>
                  <a:schemeClr val="tx1"/>
                </a:solidFill>
                <a:latin typeface="+mn-lt"/>
                <a:ea typeface="+mn-ea"/>
                <a:cs typeface="+mn-cs"/>
              </a:rPr>
              <a:t>can take hours to weeks, depending on the number and severity of bugs and on</a:t>
            </a:r>
          </a:p>
          <a:p>
            <a:r>
              <a:rPr lang="en-US" sz="1200" b="0" i="0" u="none" strike="noStrike" kern="1200" baseline="0" dirty="0" smtClean="0">
                <a:solidFill>
                  <a:schemeClr val="tx1"/>
                </a:solidFill>
                <a:latin typeface="+mn-lt"/>
                <a:ea typeface="+mn-ea"/>
                <a:cs typeface="+mn-cs"/>
              </a:rPr>
              <a:t>the debugging experience of the programmer. Nevertheless, bugs are usually ironed</a:t>
            </a:r>
          </a:p>
          <a:p>
            <a:r>
              <a:rPr lang="en-US" sz="1200" b="0" i="0" u="none" strike="noStrike" kern="1200" baseline="0" dirty="0" smtClean="0">
                <a:solidFill>
                  <a:schemeClr val="tx1"/>
                </a:solidFill>
                <a:latin typeface="+mn-lt"/>
                <a:ea typeface="+mn-ea"/>
                <a:cs typeface="+mn-cs"/>
              </a:rPr>
              <a:t>out, and a baseline simulation can be performed.</a:t>
            </a:r>
            <a:endParaRPr lang="el-GR"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Once a program has been debugged, it is ready for a </a:t>
            </a:r>
            <a:r>
              <a:rPr lang="en-US" sz="1200" b="1" i="0" u="none" strike="noStrike" kern="1200" baseline="0" dirty="0" smtClean="0">
                <a:solidFill>
                  <a:schemeClr val="tx1"/>
                </a:solidFill>
                <a:latin typeface="+mn-lt"/>
                <a:ea typeface="+mn-ea"/>
                <a:cs typeface="+mn-cs"/>
              </a:rPr>
              <a:t>baseline simulation</a:t>
            </a:r>
            <a:r>
              <a:rPr lang="en-US" sz="1200" b="0" i="0" u="none" strike="noStrike" kern="1200" baseline="0" dirty="0" smtClean="0">
                <a:solidFill>
                  <a:schemeClr val="tx1"/>
                </a:solidFill>
                <a:latin typeface="+mn-lt"/>
                <a:ea typeface="+mn-ea"/>
                <a:cs typeface="+mn-cs"/>
              </a:rPr>
              <a:t>. This</a:t>
            </a:r>
          </a:p>
          <a:p>
            <a:r>
              <a:rPr lang="en-US" sz="1200" b="0" i="0" u="none" strike="noStrike" kern="1200" baseline="0" dirty="0" smtClean="0">
                <a:solidFill>
                  <a:schemeClr val="tx1"/>
                </a:solidFill>
                <a:latin typeface="+mn-lt"/>
                <a:ea typeface="+mn-ea"/>
                <a:cs typeface="+mn-cs"/>
              </a:rPr>
              <a:t>type of simulation includes all model processes and input data, and results from it</a:t>
            </a:r>
          </a:p>
          <a:p>
            <a:r>
              <a:rPr lang="en-US" sz="1200" b="0" i="0" u="none" strike="noStrike" kern="1200" baseline="0" dirty="0" smtClean="0">
                <a:solidFill>
                  <a:schemeClr val="tx1"/>
                </a:solidFill>
                <a:latin typeface="+mn-lt"/>
                <a:ea typeface="+mn-ea"/>
                <a:cs typeface="+mn-cs"/>
              </a:rPr>
              <a:t>are often compared with ambient data. The primary purpose of model development</a:t>
            </a:r>
          </a:p>
          <a:p>
            <a:r>
              <a:rPr lang="en-US" sz="1200" b="0" i="0" u="none" strike="noStrike" kern="1200" baseline="0" dirty="0" smtClean="0">
                <a:solidFill>
                  <a:schemeClr val="tx1"/>
                </a:solidFill>
                <a:latin typeface="+mn-lt"/>
                <a:ea typeface="+mn-ea"/>
                <a:cs typeface="+mn-cs"/>
              </a:rPr>
              <a:t>is to study a scientific or regulatory issue, and the baseline simulation should be</a:t>
            </a:r>
          </a:p>
          <a:p>
            <a:r>
              <a:rPr lang="en-US" sz="1200" b="0" i="0" u="none" strike="noStrike" kern="1200" baseline="0" dirty="0" smtClean="0">
                <a:solidFill>
                  <a:schemeClr val="tx1"/>
                </a:solidFill>
                <a:latin typeface="+mn-lt"/>
                <a:ea typeface="+mn-ea"/>
                <a:cs typeface="+mn-cs"/>
              </a:rPr>
              <a:t>designed with such a study in mind. During a baseline simulation, model predictions</a:t>
            </a:r>
          </a:p>
          <a:p>
            <a:r>
              <a:rPr lang="en-US" sz="1200" b="0" i="0" u="none" strike="noStrike" kern="1200" baseline="0" dirty="0" smtClean="0">
                <a:solidFill>
                  <a:schemeClr val="tx1"/>
                </a:solidFill>
                <a:latin typeface="+mn-lt"/>
                <a:ea typeface="+mn-ea"/>
                <a:cs typeface="+mn-cs"/>
              </a:rPr>
              <a:t>and statistical comparisons with data are often stored and/or printed out.</a:t>
            </a:r>
            <a:endParaRPr lang="el-GR"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After the baseline simulation, sensitivity tests are often run to gauge the effect of</a:t>
            </a:r>
          </a:p>
          <a:p>
            <a:r>
              <a:rPr lang="en-US" sz="1200" b="0" i="0" u="none" strike="noStrike" kern="1200" baseline="0" dirty="0" smtClean="0">
                <a:solidFill>
                  <a:schemeClr val="tx1"/>
                </a:solidFill>
                <a:latin typeface="+mn-lt"/>
                <a:ea typeface="+mn-ea"/>
                <a:cs typeface="+mn-cs"/>
              </a:rPr>
              <a:t>different assumptions on model performance. The results of such tests should be</a:t>
            </a:r>
          </a:p>
          <a:p>
            <a:r>
              <a:rPr lang="en-US" sz="1200" b="0" i="0" u="none" strike="noStrike" kern="1200" baseline="0" dirty="0" smtClean="0">
                <a:solidFill>
                  <a:schemeClr val="tx1"/>
                </a:solidFill>
                <a:latin typeface="+mn-lt"/>
                <a:ea typeface="+mn-ea"/>
                <a:cs typeface="+mn-cs"/>
              </a:rPr>
              <a:t>compared with data and results from the baseline simulation.</a:t>
            </a:r>
          </a:p>
          <a:p>
            <a:r>
              <a:rPr lang="en-US" sz="1200" b="0" i="0" u="none" strike="noStrike" kern="1200" baseline="0" dirty="0" smtClean="0">
                <a:solidFill>
                  <a:schemeClr val="tx1"/>
                </a:solidFill>
                <a:latin typeface="+mn-lt"/>
                <a:ea typeface="+mn-ea"/>
                <a:cs typeface="+mn-cs"/>
              </a:rPr>
              <a:t>For regional modeling, common sensitivity tests include testing changes in</a:t>
            </a:r>
          </a:p>
          <a:p>
            <a:r>
              <a:rPr lang="en-US" sz="1200" b="0" i="0" u="none" strike="noStrike" kern="1200" baseline="0" dirty="0" smtClean="0">
                <a:solidFill>
                  <a:schemeClr val="tx1"/>
                </a:solidFill>
                <a:latin typeface="+mn-lt"/>
                <a:ea typeface="+mn-ea"/>
                <a:cs typeface="+mn-cs"/>
              </a:rPr>
              <a:t>boundary conditions, initial conditions, and emissions. One test is to set all inflow</a:t>
            </a:r>
          </a:p>
          <a:p>
            <a:r>
              <a:rPr lang="en-US" sz="1200" b="0" i="0" u="none" strike="noStrike" kern="1200" baseline="0" dirty="0" smtClean="0">
                <a:solidFill>
                  <a:schemeClr val="tx1"/>
                </a:solidFill>
                <a:latin typeface="+mn-lt"/>
                <a:ea typeface="+mn-ea"/>
                <a:cs typeface="+mn-cs"/>
              </a:rPr>
              <a:t>gas and aerosol concentrations at horizontal boundaries equal to zero and compare</a:t>
            </a:r>
          </a:p>
          <a:p>
            <a:r>
              <a:rPr lang="en-US" sz="1200" b="0" i="0" u="none" strike="noStrike" kern="1200" baseline="0" dirty="0" smtClean="0">
                <a:solidFill>
                  <a:schemeClr val="tx1"/>
                </a:solidFill>
                <a:latin typeface="+mn-lt"/>
                <a:ea typeface="+mn-ea"/>
                <a:cs typeface="+mn-cs"/>
              </a:rPr>
              <a:t>the results with those from the baseline case and with data. Another test is</a:t>
            </a:r>
          </a:p>
          <a:p>
            <a:r>
              <a:rPr lang="en-US" sz="1200" b="0" i="0" u="none" strike="noStrike" kern="1200" baseline="0" dirty="0" smtClean="0">
                <a:solidFill>
                  <a:schemeClr val="tx1"/>
                </a:solidFill>
                <a:latin typeface="+mn-lt"/>
                <a:ea typeface="+mn-ea"/>
                <a:cs typeface="+mn-cs"/>
              </a:rPr>
              <a:t>to set all initial gas and aerosol concentrations to zero. A third test is to adjust</a:t>
            </a:r>
          </a:p>
          <a:p>
            <a:r>
              <a:rPr lang="en-US" sz="1200" b="0" i="0" u="none" strike="noStrike" kern="1200" baseline="0" dirty="0" smtClean="0">
                <a:solidFill>
                  <a:schemeClr val="tx1"/>
                </a:solidFill>
                <a:latin typeface="+mn-lt"/>
                <a:ea typeface="+mn-ea"/>
                <a:cs typeface="+mn-cs"/>
              </a:rPr>
              <a:t>the emission inventory to estimate the effect of possible under- or </a:t>
            </a:r>
            <a:r>
              <a:rPr lang="en-US" sz="1200" b="0" i="0" u="none" strike="noStrike" kern="1200" baseline="0" dirty="0" err="1" smtClean="0">
                <a:solidFill>
                  <a:schemeClr val="tx1"/>
                </a:solidFill>
                <a:latin typeface="+mn-lt"/>
                <a:ea typeface="+mn-ea"/>
                <a:cs typeface="+mn-cs"/>
              </a:rPr>
              <a:t>overprediction</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of emission on model results. On a global scale, sensitivity tests for emissions and</a:t>
            </a:r>
          </a:p>
          <a:p>
            <a:r>
              <a:rPr lang="en-US" sz="1200" b="0" i="0" u="none" strike="noStrike" kern="1200" baseline="0" dirty="0" smtClean="0">
                <a:solidFill>
                  <a:schemeClr val="tx1"/>
                </a:solidFill>
                <a:latin typeface="+mn-lt"/>
                <a:ea typeface="+mn-ea"/>
                <a:cs typeface="+mn-cs"/>
              </a:rPr>
              <a:t>initial conditions can also be run.</a:t>
            </a:r>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48</a:t>
            </a:fld>
            <a:endParaRPr lang="en-US"/>
          </a:p>
        </p:txBody>
      </p:sp>
    </p:spTree>
    <p:extLst>
      <p:ext uri="{BB962C8B-B14F-4D97-AF65-F5344CB8AC3E}">
        <p14:creationId xmlns:p14="http://schemas.microsoft.com/office/powerpoint/2010/main" val="324071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49</a:t>
            </a:fld>
            <a:endParaRPr lang="en-US"/>
          </a:p>
        </p:txBody>
      </p:sp>
    </p:spTree>
    <p:extLst>
      <p:ext uri="{BB962C8B-B14F-4D97-AF65-F5344CB8AC3E}">
        <p14:creationId xmlns:p14="http://schemas.microsoft.com/office/powerpoint/2010/main" val="324071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6</a:t>
            </a:fld>
            <a:endParaRPr lang="en-US"/>
          </a:p>
        </p:txBody>
      </p:sp>
    </p:spTree>
    <p:extLst>
      <p:ext uri="{BB962C8B-B14F-4D97-AF65-F5344CB8AC3E}">
        <p14:creationId xmlns:p14="http://schemas.microsoft.com/office/powerpoint/2010/main" val="1290135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7</a:t>
            </a:fld>
            <a:endParaRPr lang="en-US"/>
          </a:p>
        </p:txBody>
      </p:sp>
    </p:spTree>
    <p:extLst>
      <p:ext uri="{BB962C8B-B14F-4D97-AF65-F5344CB8AC3E}">
        <p14:creationId xmlns:p14="http://schemas.microsoft.com/office/powerpoint/2010/main" val="1290135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8</a:t>
            </a:fld>
            <a:endParaRPr lang="en-US"/>
          </a:p>
        </p:txBody>
      </p:sp>
    </p:spTree>
    <p:extLst>
      <p:ext uri="{BB962C8B-B14F-4D97-AF65-F5344CB8AC3E}">
        <p14:creationId xmlns:p14="http://schemas.microsoft.com/office/powerpoint/2010/main" val="1290135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l-GR" dirty="0" smtClean="0"/>
          </a:p>
          <a:p>
            <a:endParaRPr lang="el-GR" dirty="0" smtClean="0"/>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9</a:t>
            </a:fld>
            <a:endParaRPr lang="en-US"/>
          </a:p>
        </p:txBody>
      </p:sp>
    </p:spTree>
    <p:extLst>
      <p:ext uri="{BB962C8B-B14F-4D97-AF65-F5344CB8AC3E}">
        <p14:creationId xmlns:p14="http://schemas.microsoft.com/office/powerpoint/2010/main" val="1290135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10</a:t>
            </a:fld>
            <a:endParaRPr lang="en-US"/>
          </a:p>
        </p:txBody>
      </p:sp>
    </p:spTree>
    <p:extLst>
      <p:ext uri="{BB962C8B-B14F-4D97-AF65-F5344CB8AC3E}">
        <p14:creationId xmlns:p14="http://schemas.microsoft.com/office/powerpoint/2010/main" val="1290135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11</a:t>
            </a:fld>
            <a:endParaRPr lang="en-US"/>
          </a:p>
        </p:txBody>
      </p:sp>
    </p:spTree>
    <p:extLst>
      <p:ext uri="{BB962C8B-B14F-4D97-AF65-F5344CB8AC3E}">
        <p14:creationId xmlns:p14="http://schemas.microsoft.com/office/powerpoint/2010/main" val="1290135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28" name="AutoShape 4" descr="data:image/jpeg;base64,/9j/4AAQSkZJRgABAQAAAQABAAD/2wCEAAkGBxQTEhUUEhQVFRUXFxcYFxUYFBcWFhYYFxcXFhoWGBUYHCggGBolHBcXITEhJSkrLi4uGB8zODMsNygtLisBCgoKDg0OGxAQGzQkICQvLCw0LCwsLCwtLDQsLDQsLCwsLCwsLCwsLCwsLCwsLCwsLC0sLCwsLCwsLCwsLCwsLP/AABEIANsA5gMBIgACEQEDEQH/xAAcAAABBQEBAQAAAAAAAAAAAAAAAgMEBQYBBwj/xAA+EAABAwIEAwYEBAMIAgMAAAABAAIRAyEEEjFBBVFhBiJxgZGhEzKxwULR4fBSYvEUFSMzcoKSogeyFiRD/8QAGgEAAgMBAQAAAAAAAAAAAAAAAAIBAwQFBv/EADIRAAICAQICBwgCAgMAAAAAAAABAgMRBCESMQUTQVFhcZEUIjKhscHh8BUjgdEzQvH/2gAMAwEAAhEDEQA/APD0IQgDkIhdQgDkLqEIAEShCAArkLqEAchELqEAchELqEAchELqEACEIQByEQuoQBxCEIAIRCEIA4hCEACEIQAIQhACkKY7DJl1Ap3BoRTTGUJZYUkhIPk4hC1nBOxz30Tiak/CaO8Iy3ccrGzIMzBsNPFJOcYLMhoxcuRk09Uwr2tD3McGu+VxaQ129nGxWiqdn6ZNi4eBB+oWpxOBqU+HsoUnsLqjm5i5pJIZdotIbqBfUBVvUwWM9o6pk8nlyF6H/wCQuHOPwadOkwuY0l9XM34rpNmHQ5WiI8ei8/rUi0lrgQRsVZXZGazFiTg4PDEIQhOKCELrmkWII8bIA4hCEACEIQAIQhAAhCEAcIQF1CAEoXUIAFxCEACEIQBvcfwCpTMPpuaerSFV1eGnkvoVuODhDgHDk4AhQsV2ewlb5qQaebDl9tF0uurl8UfQ5PU2x+GWT56q4EqLUwq9w4h/43Yf8mr/ALXiP+wWU4r2ExNKSaRcP4md4e11PVVT+Fk9fZD4keZPw69E4LjqzsBTo1X93MXtGUAxo3MdXEjc7EKkfwUlwaQRe9tOa0QbEAWAgCNgAAB6BcjpKtV8MXz5nU0FvWpyXLkV7mkG9j+wrhvD2imazKnxMoEtNLK9vPRx0191QVapLy7nt4bK+7MZy8ZOubqANIPXRZbKpRhxJ7muE1KeCFSwVWu6R3p0JmNfVRu03ZFxYDmBqNG1mgEzlkmeug16rYspGnVLabSNSWEZS2NQJGnQ6Sp4p5pzsJ3iBc9CCf3C53tcoyTXI2+zxlHfmfPj2kEgiCLEHUHkuLa9oeCsrVT8IkOJ/E0NJ6EAnQb+w2y3GGBtVzAIDDk0EnLYkxqSZPmu3XYprKOXODiyT2dwofUk6tjKNsxmCfCFtqOFaWgPph0DWGn63WY7IMEk/izCOsCb3tqVtqTV2ej6lKLk/I4HS18oSjFeZW1OBYZ2tLL1Ac330VPxbs5QaAabnXJtnBj2WzYFF43/AJD7XgR/yC0ajTQ6tvC9DDpNfZ10YttpvGM557dxgcD2ddWyhjxJbm7wtpOo/JOYjsfim6Ma/wD0vH0MLX9l8G34IJHeByyCQYDWiJBV0aPJzh6H6iVmo0MZ1qUu3uNer6WlVc4Qxhd6f2Z5JiOEV2fPSqDrkJHqLKGRGtl7Di8O57HNzASInKZ/9vssrwXB/EeSWhzQ6XAxcfLEGx0VF+kcJqMe02aXpGNtUpywuHu+XPHPkYdC9MxXAcM7Whl/0gj/ANCqDjHZyk1jnUi8OGjSbHpcSos0U4LOUPT0lVa0kms+G3qjJIQhYzoAuLqEAcXEpchAHELqEAfSNDHRsD9U+zGAndUNOqnW1lpwYTS08byJPiptDiB5ellk2YiFMpY081BKYz294g0sY0NbmcSS7KA4ADSepPssM/GZKYfAzF8RzAuT6W81uuIMFZha7yO4PNYTj2ELLOtlNhsZ1cD1j26Ln6ipu1OXJ/uDfp7Eq2o8/wB3IFV4fUJAgeHvC3XYDhuVjqpEx3/Jphturr+DVhcDhTUqMYNXECem58hdesBop0W022+UnwiGj0v5qLVlxqX+fJf7f3LIPCc/3cTxKh8ZuYOBqzOQ93P0D9A7kT4GRpjeJ4l7WONMucBZwktfT6PbqPHTwNlr2dbdVUNpU6tSrWfLWNElzTldEBjRmF5dy6lZdXXXXJTx/jvL6LJuLiZnhvFqtR7WOqVHBxuHPLgfIlUHGeFtr4h1Y6SczYEOy2bppYCefmVqMPUoNe0htZtwczajHS0mZANPcaSVb8Y7P0HVn/Ae6iCzNBDXFmY/MBMFovvqE9MffcoLHgJY8R4ZPJ5/wvChtY5W5QTMRA+SJHMTPutNSCYo4VgaXf2s4h1JpaHGkWMiZhok2lx2vKYp8Vv3mgD+Wbdbm69BodZXH3H38/T9yec6T0Ntr6yO+y27XzLZoULjzXGiW0/nc5rW3DZJMAEkgAHQyY5qUyuI0d/wcfcBVXarENFDX8QkeRGnmF09TOPVS37Dh6KqXtMMrt+hO7PT8EEkm59B3QPQQrIKDwP/ACWafi93FT0+m/4o+SKdc86ifm/qN1nQ0nkCfZUXZhrYeWzFvq4nxVzxB0Uqh5Md9Cq3s5RyU3DMx9x3mHMwyxrrOi/zR4gqm3fUwXcmatPtobX3uK+ZYvVfxH5HeBVg9VHH3xRqHk37hX3PFcn4Mo0izdFeK+p5k7VcQheYPcAhCEACEIQBxCChAH1F8CmdGj0UfEcKpu+WWn2WdwfHnMMOV3Q4sx3Qra0cxTRW4vCPp63HMJhlRX1fENIglUGIABtdRwjceB+nXITHFsM2uyHfMND1No9YTYenA5U3xk62o8y6mcVNN8iD2OwIFY5xcT/x3PSZy+K1tWqS8l+5vtG3lCqqWIbT70Ol0Bzg2YubmLgXuY2vop0zdYaFJ5lNYfL0Oha4/DB5RG4nVysgaut4Dc/bzVF2ixopmhhmn8TKlbxdAYw+DDP+4LVV+FAVKdR5sfwm3yn5Rzk5fU8lRdqeB/EP9pp3qNINRv8AEAfmHP8AfRY4zV1rn/1X7+fQua4IKPazK8CrmTTIzCCR/Lz10B+qtuG4RzsVTz1HNa0Oj+cxlDHHZoE202XOH4HJm3c5xnoJJHtfz6J9x7psTyjUdSpeo4bXKHIZVZglIzuIqtrOrfAY9jG1O806EibtE20kjaWpvDYcF4knKIzfkr5jouQZi1jA8FBrVCTJ9TYehhXR1j4spFU9MnFrPMs2Kl7WyabABMvFugIn2JU/CYjY+R5qF2hc6aeR2UnM094NJDoBGvykSCdL31Xp7NTC/SOcfDbu3PHafR2afXxrn4vPfs9yy4dSBo05APdBuAdbqSMO3ZoHhb6JrCCKbBya36BPSttcFwJY7DlXWS6yTT7X9SDxmlFB8E3EXeYuQLyYi6i9nsIadHIXXa5zTlLXNJZDCQ6DI7uoN0vtQ7/6zwNTA95SuB2oM65j/wBis/CnqvKP3N6k10fl9s/sSnh38Q82/kQqHtVUIw75i9uWvRX1Ryzvauk59EtYJN3R/LTaXuN+TQ4+SfV7Uy8iOj8yvh59xgEIQvOnsAQhCABCEIA4UIKEAeul4cYGg5SeV+Z8uasWAETEGJVLXwrmWAMXMxpzvyT+ExxaIc0k7REQtDkzBGMc7omuxDgJJkeO3Wy4MW0jl9ExiKYdzvtNhG+uuij4V7biIP1VkZJoqnFp4J9PEA6J9lfw9VX0qcGSR0kKdTY1wMaqWxYpsssLiFccJq0/iDMYi4B3Ow/fJZinLbjQX8bxqrPC4wEiBfYjUHaPPZZtUk6ZdmzNWnbViXiS+McWa2tSzd7vFgANiWsJqPE/zEAc5UnF4sU6Jc2CaktYf5Y7zuliB/u6LKBra1eo8EClQZla4GznCbzvLnHyLUtlSQL2tG48iuInKmrq+9fX8HZSVkuLuINcHMR95Vt2fwgn4jhpZumvO6gOolzwBqY/qtJS7oDRoP3y+6fVX8NMYrm0FFebHJ9hKNW1zI8dEwfmLsxJIAgm1uQvf1STU3+hj2CQ5xJt6C3uuUo55G1shcZxmRmVokunSLDeZjXy3WL4mRVzlv8A+NOXTzNVlOBzu8ehW5xHCQ9xc/4kn+Y/eVF/+L4eKgmqPiRm7zdnB9u7a4C9dpoKjTKqK3e7/fA8xdm3VO6T2W0fyU+HxTS0FskRrkdtbknfjjr/AMXD7K8wXZSk1oaK1YATH+Wev8An1VZxrgOKogvpllan/EGmR/qaDZdmvVqSS7f3xOBd0c4ttcvP67Ge7TYsfDDQ4SXtkTeDIuOSl8NxDfhMlwmLy4TJuZ63Wb4s573ZnASI0kCxneUjC8cdSbl+HIkn5ucdOipVrje5yWFjBrelU9LGuDy088/uaqpVHMeqzHbHEEU2gHUkWOxiR5iU3U7VDeif+Q/JZ/i2P+K+QMreXWISavVwnW4xfMt0GgnXapyWMeTIKEIXKO4CEIQAIQhAAUIQgD2Sm63eJtsLH6JmtQaTJt539dU1xDC1KLodY8zpFrjVRPiuJ1B+6vx2mByxsW2HeHGIPpbyUfHsAM2B0tpPX+qaFdxgAmBuJt4i3ROsqEkAg73LQAY6+fumiLLfZkehUJcRAttN/wBVIxVc0oLd+unlupAwLHEOLQBp8xaJ6ZdD+ShcQwObR7YBMFzzJHI90XndWwW+5TNbEzh+Lz/iGabCA3238VLqZm332WXNJzdRbmLj/kLKzofEsBmdM2FzbUAEa+CsnSpJoWu5xaZNxvEm0MM+ze8PlIsHC+bxbE+Q6Kg4H2opPIYGvaIkl0FrTpYjbe/VSuMcObXGV7nAanJEnQwZBjT2TfDOy9FgOU1HDUnMJ9A0WXNs0fHtI6sNbGO6NVgXs+fM3kO8NOnqna3EqTRL6lNvVz2t95hU9LguEi4eTyzn7QnXYfCBoacPTcB/E0PPiS6Ssv8ADyk8uRf/ACcUtkW9J+cAsIcDcOY7MCOYI1HmVbcJ4eSS57Y5Wv43us3R4mGQGNDWiAGtAAAGwAsFb8O7TwYcJHv6K+rouNUlPOcFFnSLsi44xk1LGgCA4eBVHjoDyLeWnopQ4rSqQRY/vZVnEqgzaHoVtxgyZBrnDS49lOw2Og7g+/6qqp4nY/vzTzzPLxlAJi+MdnMPihNqVQ/jaO64/wAzdj1C837RdlauHdFRtjo4Xa7wcvS6FYzz67/qrFtYFpZUaHsOrSJafyKuhe1tLdFM6E3mGzPnjFYGFW1cPC9t7Q9hGuBqYTvDU0j8w/0n8Q9/Fea8Q4WWkgggjUEXCadEbFmBNeolB8MzJuauKzxGFhQalKFhnW4nQhYpDSEIVZYCEIQAIQhAHvvF2U8RQa0vaahuHd3MD/CRqBNvC6xGLo1G90tgtJBAGms3BMm+q2NLC0m1O7UzS2AwO/xA63zFpjebG4CX2opNdTY91HvADv3OdvW8zHOeXhpaxyOXCefiM1w/GABoJHgf3f1VnhG03TmgTpra+gM+HNV3D8LSqFxlzcpJJ/CRM3MQraphKcQ0mwuBPkQDJvzuphleJa0N13BstaQR9/PdRXCbRPP+mylNw4cYJIdym5B57lTmcOMfK72n1OidQcuQsmlzMxisG4k5G3OsGD6JvC4uowFswDGbyOp3WjrYEt+fU6DMD5aJl1QtlvwmOb+KXAba6R7HotFXEtmZLEuaKp9QvcCfI3P/AGNypdMpzCYIiYGQmDBiGzb5jeFIdg3Aw4a7ggj1Cd7kR2I5fAUJ9WXK0xnDHj5YcOYIP3Ve/hxDS8PYQ2JGYTfp4qMDZFYeqB8wkeMJ/wCILZJFhN99/JRKbhuFJa0Jcbj52L7As+J8vd/CRsYuRNo91Ysa8kgsOUaW19Sk8GxVKsMpAa8EmBa/8TXdfVWtSoGa3GnPzKiSTJjLBT125fmBDTvy8YUihwku+U+BT+Jw4PeaYkRY2IT2GqxcTP7sqZRLo8iNU4TUbfWOWo8lNwZkQ+x2OxTL+NkGIn6hP0OIU3DvW/e6rHQMaQe76fko3F+C0cY3/EGWpFqoF/8AePxBWmGbTJsR4TbySq9GLg/n+qIycXlEShGSxJHjXabspUw7u+2Wn5Xi7XeB+yx+LwMbL6SL2vHw6rQ5jtWkSD1HVYbtX2BIBq4aXs1LNXt8P4h7rUpwt2lszM4zpeY7r5o8SrUIUctWox3DomypsRhoWW3TuJtp1KmivQlvZCQsuDWnkEIQgD2+vwnJTGU5iyZgXteXclZjE5mPp1GNbYOL3kg5gLQyM2p0jSdVp6HC2tBzNaP5hAPLw0VRU4PhzOZ5fpIzm5m2m+y1Ry33nKshw8tjF8d4PTa4uZWMQC7uQMxiCACZG081YcOfLGtysJgEjS1rRsfaVdY7h1EBzWtcZa0OblDnEE3y1TOWxiIWD4lTrUamRhJH4TlLT1BJiI0O1kZceaGhKL2RsK7mAjNGbSAJcN4suYji8EBwItrbfSenos1w3HPawl7WEOJHefItN4nSeU+UK3dippEvyOfqAWwNPw76T+isjNoZwUkWuG4hTMNkHkTfUaGdOSr8QWPeDSnPJzADLcRN+W0DmkUqdOqIkB0fKIaRvp59dFY0uCkSASfr4TMEX+qeVzxnGSIaaMpqLlhPtE4bDGG/EJN47xzAA8mypz6fww40yx4NyIsTpmBJsbaeiYbgy2wiN/vdTGUQWl2YADpr7/VULUXSe0Te9DpIL37vRf8Apl61J1V2UAtn5gO7odR1hQsXRY05Q2pm5vsR0gaq7x+OAcO6ypEQ8GHDx7pg6Jp2KpVGkPqE6w1zQXN8HWsPFbOJY32OO4Ybw8rvIGE4a8iSIH8xAmOUp8YaBoQoJxbqZhrjyaS1pPjeY/oknGOee+4mNTqYnZGM7kp4LbDsi7TfmNVLp4ypI7xIBuN/1VfhazRo50a/LtC7/eQ1GqXcfZmiweNLWguYQDJGmgjYBWLHteJB8tCqfgvEmvezvARudBHj4QrPEcMAf8Rr95EG07Te26STHicxnD83ebHUdR1Ch0qWxHqrOg94aQB3gRPWdT4LjqzSYeIPtoFTLwLkRqdAg206HRXGGa7LrmHuoXdiGn9ErDuc1wLT+qUORZ0WNdY2PLTz/VOtJYVym9r7nUeoUsDY367qBjK9pux9LFAvpwyrz0a//UBoeq8g45wJ9F5ZUaWuGx+3NfQrsPF2nyULi/CKWKZkrNv+F4+Zv6dForvwuGe6M1mneeKvZ/JnzFisJCrqtKF6h2v7HVMK7vDMw/LUHynx5HosRjMHCLdOmuKPIenU78MtmUEIUqrQuurFwM3qxH0dRrUnNa41Mxc3MBnAkAEzB2tvbVNf3kCBnIaTdsZie93ZI7rYg66ctisP2ca5zvhuIkyWl1+pH39VvOG8BpBv+JJMgkm0gEGI0iwXQ4YRjls4Sds5uMUM1ybtaSZvo25Fo1if9R08CoWP4KK1MtMTHddOWXX0bExsSdetlpDw2iQMzc0AiTJtMmc3hupFfuNGRjb2iAAPEDb9wqXKLWEaYUyi22/Tc8SxeENNxzUza28DzE2+qUzi7QAA2YvJAkW0F9Fve1uDD6Zqw6m8fP3f8wfxXF4gb6eCwo4TnM5HG4voL+5Sbdxes4ymSuC4/wCJUOYNG4cAS4m0SSTe31W24RxAtsbg2jQCeSz/AA3sg5onNlOsakHlptZaCjwlzIzEHpEedysF+qSl/XI6Wloi4/2x3JlaixxJ59T10UXFlwZlaTbYb20SqWGF5J8JgT6Krx9c0nHvHK6wMuF3W20uR5clXRdKdmOP8l16pjW8V/vzITs2aNNdRmibiRYRupjWZmEEBxLc2bKfK1/qqTGVH2LptAlhJN9L326peGquyhwc+NpOmxEfY9F142tHHlUpELGUjZjwGVAZacwIIJiJbKr2v1BVjjLsDsssmXHLqObXazruu4PGU2EH/Dc12jXDM8XJGe0CLCxAnwJVsZrGxnnVLO5FbiiBr5LoqG3I7pviOIa9+ZgDQfwi2XZcdTcDuT5lLKe+EPCG2WW9AOaA4FpA5HTn4q9wfHHGnDgSIcZ37sG/T81j6NYi52IsZ15x6eq0OA4kM0NFntu2RDSJnU/uUpbhF5w/tA2AYMC0nrNp8pVgGMqS5t9JA1BnXwiVR0qNKoHUWtgN02uRNpuYP2TWEquod4PGZri0tiAR/SEriSi5p1WtcdQZhSqOOpzc5T7KH/eTKoJIuo5Y0yP2UmCWzSMxd5BBH0VnQxANl5y8upmxKtsFxYjW8cvyUtCqW5tSOv6pVKpPiNt1UUMfIlpkfTxSDxGTMwRodvVIWZL6rQbUYWVGh7HCC0heVdt+wJpA1aAL6WpGrmePNvVekUOIiL3VjRrBwkXVldrre3LuEspjYvHvPlrF4C6F7h2o/wDHbKz/AImGLaZJ7zDZvi2NPBC0qVEt84Mv98dsZMHhGFhDgbggg9QvT+F4sVabXtESNOR3HkV5azEA6FabsjxHK/4ZNn6dHfqPoFRNNmqPDj3TcZh4fZQMefCALnX2m/mnqjcwuqriGGgd2xO/nySRSFssaXIqcVhgD3TaI6ibxfzVUMA+nWBY/PTjMWbTF2STsfYBW1dpkQJJ/onDjKQZ8ISXSTOWId1zR4Ku6MlF8PMqhqIL4ml5k3hzpgm8C5O5202/JSs3Mqqw+NgRF95RUxp1kBcZ6eyx5cd2af5HEdpFnUY0jbxWF7WvrEFocWszSRoJAt3vMrQN4l3gC6x35LMdoa2aoRmJAECNJ395HktemplVLLSCGp9og8SM1SxbgAzMS0bat15KwfXq5WyRYkg5hJJA1g6RCg1sOQZBHhN05BHPLY3j25LrKSlyKHGUTQ4rHU2gUy8HYmDr1Ew0AWVBj6Ia7u/LE+8c/D1USu+fGfE8gE/Rwj39ABYmSDaYbz26KHHD2HUsrceosgZi3MDOlyMsHbQaDwlPYTHvYCATDokc/NIL35HDLYO7xa2b7gnxjwSG5qYIIgmNrwNgdhz8Ao8GSi1p4jPLTT+ILQRZ8xqXGdiolQwbAt6EyRHVNUqznZu9B12AJHhv1SqdfMRnJIAiNxvblf1RknGSRh8UWmQSDrrrvforoYarWaHvOVpFiRd/KGjbxVNw2m11VgILgXfKYg2tmPLmtBxPiDmlzWlpBblAzCxI2ty5WuNwpArKVcscWkwdJVizHWjfnzVE90knmfBKF/FLgGacVW1G3MOCKGJLXCRI5rNtxB5qfhOJxqmSKm9zTUsWGmW2+hTzMQC7lOvIrNux86RCfw2MBskcO4eM88zUBpZcXH716dVbcL4g0W0+3RUGCe4NzA5gNW9PyVlQfSfr3SfYpCxGlp4obmOuxQs2XuYYDp8UKMDcR4rTq9YU7D48tIMwQZB5EbrPnEpTKhWsxbo9l4H2jbWYCSJNjoIdvb3VnjKvdkCfAj76rxzg2MyuynR3sdlvuCcTeWObNmkAE9dv3zUyrjw8aKo2zjPglunyJQxD5L/hyGAE3i82221VbiiX1M7Q0TdwkRPOSd/zUjiONa0NyPc5ps9okNnz1nTyVfSdbkD9FZVTGUczZn1tF8mlBbd23rkkuY43c4DnEn9Ek0283E+Q/VN/EHU/vogkjYDrurFXTHsyUw6M1NnxYXq/wN4umMhgEWJHleF546s4OLpIdJnnJ1W241jCGZT+K33PsPdZbG4YG42Hty8VksnHrGsbHSo0rpr4c7+g9wyuHNdJEi8Zbx6XTAqzplHWdOt1BoPynbzEpRlKq0nku61tYFvibX8oTzsU53zOLtPmJNhtc2UQlKYUwIsW48tBazuj1JjmfX1S6+OfVDQ6D1gSdrlQqbbDrdPUp18YPL9ylaGQuI3M+CWxyVUbvOuvNNvZG8g6EfuyVjIsGU/lt82nVKqUyDf9eS5/eENysa1o6C/qZPulf2rM2IEiSXbmRGqXLH2EynaIuOkE2m0gH6pqkJ8FacNq0mklwI7sC+YkkQdgB+qkgYxFAWIBEg9bixCjkLR4jAMdTBYflDtIvBM67yqKvB0RnAso5Qy16epvTJS22ViZQ44Ljh/FHMIvbcbFaMV2vaC2L2I5LFAhS8PXI0KSUe1DxljZmp+M4aoTWBrkt0D/AKjxQqy48VCkUXqMugrUZyypNuL7hejcMeH02Ob3YkQLQ8EX9p8wvM8PUWw7L8SAdkd+KI0jNePUW9FRdxY90u07rVi6zlkn4mlL7z3pnx3/ADUqnhTs31/VWlGi2cxOuyTicbTpmHEDx9d1ENVKaxFNs719GnqfFZJJeOCLTwbjv6CfdSm8Ltcep+wUKr2nogHvSeQH30VViu2dRp/wqbR1f3ptyGnqok7vIz+36OPwLi/fH/Rzj9IZgydBJA0M/v3Wfr0Mptpy/VSsVxJ1Zxe+A4mZAgegRnGpPukbbOfJxk8lNWoyZ0/eqYyEgkaCxO0nZXQwpLgPwk3/ACTXGGhrQ0C2w25ZtbmyurnlYKbK8PJSgK34Vw8ktcdnD0AJP2TfBsD8RwJFh+/35q24lWbSZlabuJnwuPL9E4qRVYtuUNBIkCIG0w6Neqj07kbBIe8kyV1pQwJBBO3klVGQf2DpOi5hqkHn5x7rtesXGT4fvmk3yOsHWqSxoiDqbz480xTfGwPilAoaJHmKRTcmKbZ0TrG3hKSi84dxANZkcbaCNgbT9VVv1KS1hS4QBxrb3XCIsuoKhNohxTEgp2m5NhdhWReSiUcFhhsSW6GPNCiNKE2ELxNGFhdASyuqS3AMsrPA1ocD1HlG/wC+SrQpVI6KyKM1jNZV448iGvA2hov6m4VHxgkuDi4kuF5JJtbUpo/KDvJScQZAlTCtJ5RXK3OzQxnTuGrT3T5Hl08FFJSJRbusD1bSyWzWwCdfD7Ktab391bi9O/T7Ko3WSrtNtq5FrhcTYN1O3WNExjCXOFiefl9FHKteG3aSdRN0SjwvKCL4lhjbsWaTGtFjBnncqqq1i4y4yU7iTLjKjhWZyILaJS2hDdF2mgkcYlO1SEpihkocCdYFxwslMUEj9MJ/W5TdJSAoGFUnQnmgEHmmGJRUAJXUJISjA4LjZTiSUJkOOToKEt7V1Nxsr6tH/9k="/>
          <p:cNvSpPr>
            <a:spLocks noChangeAspect="1" noChangeArrowheads="1"/>
          </p:cNvSpPr>
          <p:nvPr userDrawn="1"/>
        </p:nvSpPr>
        <p:spPr bwMode="auto">
          <a:xfrm>
            <a:off x="155575" y="-998538"/>
            <a:ext cx="2190750" cy="20859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data:image/jpeg;base64,/9j/4AAQSkZJRgABAQAAAQABAAD/2wCEAAkGBxQTEhUUEhQVFRUXFxcYFxUYFBcWFhYYFxcXFhoWGBUYHCggGBolHBcXITEhJSkrLi4uGB8zODMsNygtLisBCgoKDg0OGxAQGzQkICQvLCw0LCwsLCwtLDQsLDQsLCwsLCwsLCwsLCwsLCwsLCwsLC0sLCwsLCwsLCwsLCwsLP/AABEIANsA5gMBIgACEQEDEQH/xAAcAAABBQEBAQAAAAAAAAAAAAAAAgMEBQYBBwj/xAA+EAABAwIEAwYEBAMIAgMAAAABAAIRAyEEEjFBBVFhBiJxgZGhEzKxwULR4fBSYvEUFSMzcoKSogeyFiRD/8QAGgEAAgMBAQAAAAAAAAAAAAAAAAIBAwQFBv/EADIRAAICAQICBwgCAgMAAAAAAAABAgMRBCESMQUTQVFhcZEUIjKhscHh8BUjgdEzQvH/2gAMAwEAAhEDEQA/APD0IQgDkIhdQgDkLqEIAEShCAArkLqEAchELqEAchELqEAchELqEACEIQByEQuoQBxCEIAIRCEIA4hCEACEIQAIQhACkKY7DJl1Ap3BoRTTGUJZYUkhIPk4hC1nBOxz30Tiak/CaO8Iy3ccrGzIMzBsNPFJOcYLMhoxcuRk09Uwr2tD3McGu+VxaQ129nGxWiqdn6ZNi4eBB+oWpxOBqU+HsoUnsLqjm5i5pJIZdotIbqBfUBVvUwWM9o6pk8nlyF6H/wCQuHOPwadOkwuY0l9XM34rpNmHQ5WiI8ei8/rUi0lrgQRsVZXZGazFiTg4PDEIQhOKCELrmkWII8bIA4hCEACEIQAIQhAAhCEAcIQF1CAEoXUIAFxCEACEIQBvcfwCpTMPpuaerSFV1eGnkvoVuODhDgHDk4AhQsV2ewlb5qQaebDl9tF0uurl8UfQ5PU2x+GWT56q4EqLUwq9w4h/43Yf8mr/ALXiP+wWU4r2ExNKSaRcP4md4e11PVVT+Fk9fZD4keZPw69E4LjqzsBTo1X93MXtGUAxo3MdXEjc7EKkfwUlwaQRe9tOa0QbEAWAgCNgAAB6BcjpKtV8MXz5nU0FvWpyXLkV7mkG9j+wrhvD2imazKnxMoEtNLK9vPRx0191QVapLy7nt4bK+7MZy8ZOubqANIPXRZbKpRhxJ7muE1KeCFSwVWu6R3p0JmNfVRu03ZFxYDmBqNG1mgEzlkmeug16rYspGnVLabSNSWEZS2NQJGnQ6Sp4p5pzsJ3iBc9CCf3C53tcoyTXI2+zxlHfmfPj2kEgiCLEHUHkuLa9oeCsrVT8IkOJ/E0NJ6EAnQb+w2y3GGBtVzAIDDk0EnLYkxqSZPmu3XYprKOXODiyT2dwofUk6tjKNsxmCfCFtqOFaWgPph0DWGn63WY7IMEk/izCOsCb3tqVtqTV2ej6lKLk/I4HS18oSjFeZW1OBYZ2tLL1Ac330VPxbs5QaAabnXJtnBj2WzYFF43/AJD7XgR/yC0ajTQ6tvC9DDpNfZ10YttpvGM557dxgcD2ddWyhjxJbm7wtpOo/JOYjsfim6Ma/wD0vH0MLX9l8G34IJHeByyCQYDWiJBV0aPJzh6H6iVmo0MZ1qUu3uNer6WlVc4Qxhd6f2Z5JiOEV2fPSqDrkJHqLKGRGtl7Di8O57HNzASInKZ/9vssrwXB/EeSWhzQ6XAxcfLEGx0VF+kcJqMe02aXpGNtUpywuHu+XPHPkYdC9MxXAcM7Whl/0gj/ANCqDjHZyk1jnUi8OGjSbHpcSos0U4LOUPT0lVa0kms+G3qjJIQhYzoAuLqEAcXEpchAHELqEAfSNDHRsD9U+zGAndUNOqnW1lpwYTS08byJPiptDiB5ellk2YiFMpY081BKYz294g0sY0NbmcSS7KA4ADSepPssM/GZKYfAzF8RzAuT6W81uuIMFZha7yO4PNYTj2ELLOtlNhsZ1cD1j26Ln6ipu1OXJ/uDfp7Eq2o8/wB3IFV4fUJAgeHvC3XYDhuVjqpEx3/Jphturr+DVhcDhTUqMYNXECem58hdesBop0W022+UnwiGj0v5qLVlxqX+fJf7f3LIPCc/3cTxKh8ZuYOBqzOQ93P0D9A7kT4GRpjeJ4l7WONMucBZwktfT6PbqPHTwNlr2dbdVUNpU6tSrWfLWNElzTldEBjRmF5dy6lZdXXXXJTx/jvL6LJuLiZnhvFqtR7WOqVHBxuHPLgfIlUHGeFtr4h1Y6SczYEOy2bppYCefmVqMPUoNe0htZtwczajHS0mZANPcaSVb8Y7P0HVn/Ae6iCzNBDXFmY/MBMFovvqE9MffcoLHgJY8R4ZPJ5/wvChtY5W5QTMRA+SJHMTPutNSCYo4VgaXf2s4h1JpaHGkWMiZhok2lx2vKYp8Vv3mgD+Wbdbm69BodZXH3H38/T9yec6T0Ntr6yO+y27XzLZoULjzXGiW0/nc5rW3DZJMAEkgAHQyY5qUyuI0d/wcfcBVXarENFDX8QkeRGnmF09TOPVS37Dh6KqXtMMrt+hO7PT8EEkm59B3QPQQrIKDwP/ACWafi93FT0+m/4o+SKdc86ifm/qN1nQ0nkCfZUXZhrYeWzFvq4nxVzxB0Uqh5Md9Cq3s5RyU3DMx9x3mHMwyxrrOi/zR4gqm3fUwXcmatPtobX3uK+ZYvVfxH5HeBVg9VHH3xRqHk37hX3PFcn4Mo0izdFeK+p5k7VcQheYPcAhCEACEIQBxCChAH1F8CmdGj0UfEcKpu+WWn2WdwfHnMMOV3Q4sx3Qra0cxTRW4vCPp63HMJhlRX1fENIglUGIABtdRwjceB+nXITHFsM2uyHfMND1No9YTYenA5U3xk62o8y6mcVNN8iD2OwIFY5xcT/x3PSZy+K1tWqS8l+5vtG3lCqqWIbT70Ol0Bzg2YubmLgXuY2vop0zdYaFJ5lNYfL0Oha4/DB5RG4nVysgaut4Dc/bzVF2ixopmhhmn8TKlbxdAYw+DDP+4LVV+FAVKdR5sfwm3yn5Rzk5fU8lRdqeB/EP9pp3qNINRv8AEAfmHP8AfRY4zV1rn/1X7+fQua4IKPazK8CrmTTIzCCR/Lz10B+qtuG4RzsVTz1HNa0Oj+cxlDHHZoE202XOH4HJm3c5xnoJJHtfz6J9x7psTyjUdSpeo4bXKHIZVZglIzuIqtrOrfAY9jG1O806EibtE20kjaWpvDYcF4knKIzfkr5jouQZi1jA8FBrVCTJ9TYehhXR1j4spFU9MnFrPMs2Kl7WyabABMvFugIn2JU/CYjY+R5qF2hc6aeR2UnM094NJDoBGvykSCdL31Xp7NTC/SOcfDbu3PHafR2afXxrn4vPfs9yy4dSBo05APdBuAdbqSMO3ZoHhb6JrCCKbBya36BPSttcFwJY7DlXWS6yTT7X9SDxmlFB8E3EXeYuQLyYi6i9nsIadHIXXa5zTlLXNJZDCQ6DI7uoN0vtQ7/6zwNTA95SuB2oM65j/wBis/CnqvKP3N6k10fl9s/sSnh38Q82/kQqHtVUIw75i9uWvRX1Ryzvauk59EtYJN3R/LTaXuN+TQ4+SfV7Uy8iOj8yvh59xgEIQvOnsAQhCABCEIA4UIKEAeul4cYGg5SeV+Z8uasWAETEGJVLXwrmWAMXMxpzvyT+ExxaIc0k7REQtDkzBGMc7omuxDgJJkeO3Wy4MW0jl9ExiKYdzvtNhG+uuij4V7biIP1VkZJoqnFp4J9PEA6J9lfw9VX0qcGSR0kKdTY1wMaqWxYpsssLiFccJq0/iDMYi4B3Ow/fJZinLbjQX8bxqrPC4wEiBfYjUHaPPZZtUk6ZdmzNWnbViXiS+McWa2tSzd7vFgANiWsJqPE/zEAc5UnF4sU6Jc2CaktYf5Y7zuliB/u6LKBra1eo8EClQZla4GznCbzvLnHyLUtlSQL2tG48iuInKmrq+9fX8HZSVkuLuINcHMR95Vt2fwgn4jhpZumvO6gOolzwBqY/qtJS7oDRoP3y+6fVX8NMYrm0FFebHJ9hKNW1zI8dEwfmLsxJIAgm1uQvf1STU3+hj2CQ5xJt6C3uuUo55G1shcZxmRmVokunSLDeZjXy3WL4mRVzlv8A+NOXTzNVlOBzu8ehW5xHCQ9xc/4kn+Y/eVF/+L4eKgmqPiRm7zdnB9u7a4C9dpoKjTKqK3e7/fA8xdm3VO6T2W0fyU+HxTS0FskRrkdtbknfjjr/AMXD7K8wXZSk1oaK1YATH+Wev8An1VZxrgOKogvpllan/EGmR/qaDZdmvVqSS7f3xOBd0c4ttcvP67Ge7TYsfDDQ4SXtkTeDIuOSl8NxDfhMlwmLy4TJuZ63Wb4s573ZnASI0kCxneUjC8cdSbl+HIkn5ucdOipVrje5yWFjBrelU9LGuDy088/uaqpVHMeqzHbHEEU2gHUkWOxiR5iU3U7VDeif+Q/JZ/i2P+K+QMreXWISavVwnW4xfMt0GgnXapyWMeTIKEIXKO4CEIQAIQhAAUIQgD2Sm63eJtsLH6JmtQaTJt539dU1xDC1KLodY8zpFrjVRPiuJ1B+6vx2mByxsW2HeHGIPpbyUfHsAM2B0tpPX+qaFdxgAmBuJt4i3ROsqEkAg73LQAY6+fumiLLfZkehUJcRAttN/wBVIxVc0oLd+unlupAwLHEOLQBp8xaJ6ZdD+ShcQwObR7YBMFzzJHI90XndWwW+5TNbEzh+Lz/iGabCA3238VLqZm332WXNJzdRbmLj/kLKzofEsBmdM2FzbUAEa+CsnSpJoWu5xaZNxvEm0MM+ze8PlIsHC+bxbE+Q6Kg4H2opPIYGvaIkl0FrTpYjbe/VSuMcObXGV7nAanJEnQwZBjT2TfDOy9FgOU1HDUnMJ9A0WXNs0fHtI6sNbGO6NVgXs+fM3kO8NOnqna3EqTRL6lNvVz2t95hU9LguEi4eTyzn7QnXYfCBoacPTcB/E0PPiS6Ssv8ADyk8uRf/ACcUtkW9J+cAsIcDcOY7MCOYI1HmVbcJ4eSS57Y5Wv43us3R4mGQGNDWiAGtAAAGwAsFb8O7TwYcJHv6K+rouNUlPOcFFnSLsi44xk1LGgCA4eBVHjoDyLeWnopQ4rSqQRY/vZVnEqgzaHoVtxgyZBrnDS49lOw2Og7g+/6qqp4nY/vzTzzPLxlAJi+MdnMPihNqVQ/jaO64/wAzdj1C837RdlauHdFRtjo4Xa7wcvS6FYzz67/qrFtYFpZUaHsOrSJafyKuhe1tLdFM6E3mGzPnjFYGFW1cPC9t7Q9hGuBqYTvDU0j8w/0n8Q9/Fea8Q4WWkgggjUEXCadEbFmBNeolB8MzJuauKzxGFhQalKFhnW4nQhYpDSEIVZYCEIQAIQhAHvvF2U8RQa0vaahuHd3MD/CRqBNvC6xGLo1G90tgtJBAGms3BMm+q2NLC0m1O7UzS2AwO/xA63zFpjebG4CX2opNdTY91HvADv3OdvW8zHOeXhpaxyOXCefiM1w/GABoJHgf3f1VnhG03TmgTpra+gM+HNV3D8LSqFxlzcpJJ/CRM3MQraphKcQ0mwuBPkQDJvzuphleJa0N13BstaQR9/PdRXCbRPP+mylNw4cYJIdym5B57lTmcOMfK72n1OidQcuQsmlzMxisG4k5G3OsGD6JvC4uowFswDGbyOp3WjrYEt+fU6DMD5aJl1QtlvwmOb+KXAba6R7HotFXEtmZLEuaKp9QvcCfI3P/AGNypdMpzCYIiYGQmDBiGzb5jeFIdg3Aw4a7ggj1Cd7kR2I5fAUJ9WXK0xnDHj5YcOYIP3Ve/hxDS8PYQ2JGYTfp4qMDZFYeqB8wkeMJ/wCILZJFhN99/JRKbhuFJa0Jcbj52L7As+J8vd/CRsYuRNo91Ysa8kgsOUaW19Sk8GxVKsMpAa8EmBa/8TXdfVWtSoGa3GnPzKiSTJjLBT125fmBDTvy8YUihwku+U+BT+Jw4PeaYkRY2IT2GqxcTP7sqZRLo8iNU4TUbfWOWo8lNwZkQ+x2OxTL+NkGIn6hP0OIU3DvW/e6rHQMaQe76fko3F+C0cY3/EGWpFqoF/8AePxBWmGbTJsR4TbySq9GLg/n+qIycXlEShGSxJHjXabspUw7u+2Wn5Xi7XeB+yx+LwMbL6SL2vHw6rQ5jtWkSD1HVYbtX2BIBq4aXs1LNXt8P4h7rUpwt2lszM4zpeY7r5o8SrUIUctWox3DomypsRhoWW3TuJtp1KmivQlvZCQsuDWnkEIQgD2+vwnJTGU5iyZgXteXclZjE5mPp1GNbYOL3kg5gLQyM2p0jSdVp6HC2tBzNaP5hAPLw0VRU4PhzOZ5fpIzm5m2m+y1Ry33nKshw8tjF8d4PTa4uZWMQC7uQMxiCACZG081YcOfLGtysJgEjS1rRsfaVdY7h1EBzWtcZa0OblDnEE3y1TOWxiIWD4lTrUamRhJH4TlLT1BJiI0O1kZceaGhKL2RsK7mAjNGbSAJcN4suYji8EBwItrbfSenos1w3HPawl7WEOJHefItN4nSeU+UK3dippEvyOfqAWwNPw76T+isjNoZwUkWuG4hTMNkHkTfUaGdOSr8QWPeDSnPJzADLcRN+W0DmkUqdOqIkB0fKIaRvp59dFY0uCkSASfr4TMEX+qeVzxnGSIaaMpqLlhPtE4bDGG/EJN47xzAA8mypz6fww40yx4NyIsTpmBJsbaeiYbgy2wiN/vdTGUQWl2YADpr7/VULUXSe0Te9DpIL37vRf8Apl61J1V2UAtn5gO7odR1hQsXRY05Q2pm5vsR0gaq7x+OAcO6ypEQ8GHDx7pg6Jp2KpVGkPqE6w1zQXN8HWsPFbOJY32OO4Ybw8rvIGE4a8iSIH8xAmOUp8YaBoQoJxbqZhrjyaS1pPjeY/oknGOee+4mNTqYnZGM7kp4LbDsi7TfmNVLp4ypI7xIBuN/1VfhazRo50a/LtC7/eQ1GqXcfZmiweNLWguYQDJGmgjYBWLHteJB8tCqfgvEmvezvARudBHj4QrPEcMAf8Rr95EG07Te26STHicxnD83ebHUdR1Ch0qWxHqrOg94aQB3gRPWdT4LjqzSYeIPtoFTLwLkRqdAg206HRXGGa7LrmHuoXdiGn9ErDuc1wLT+qUORZ0WNdY2PLTz/VOtJYVym9r7nUeoUsDY367qBjK9pux9LFAvpwyrz0a//UBoeq8g45wJ9F5ZUaWuGx+3NfQrsPF2nyULi/CKWKZkrNv+F4+Zv6dForvwuGe6M1mneeKvZ/JnzFisJCrqtKF6h2v7HVMK7vDMw/LUHynx5HosRjMHCLdOmuKPIenU78MtmUEIUqrQuurFwM3qxH0dRrUnNa41Mxc3MBnAkAEzB2tvbVNf3kCBnIaTdsZie93ZI7rYg66ctisP2ca5zvhuIkyWl1+pH39VvOG8BpBv+JJMgkm0gEGI0iwXQ4YRjls4Sds5uMUM1ybtaSZvo25Fo1if9R08CoWP4KK1MtMTHddOWXX0bExsSdetlpDw2iQMzc0AiTJtMmc3hupFfuNGRjb2iAAPEDb9wqXKLWEaYUyi22/Tc8SxeENNxzUza28DzE2+qUzi7QAA2YvJAkW0F9Fve1uDD6Zqw6m8fP3f8wfxXF4gb6eCwo4TnM5HG4voL+5Sbdxes4ymSuC4/wCJUOYNG4cAS4m0SSTe31W24RxAtsbg2jQCeSz/AA3sg5onNlOsakHlptZaCjwlzIzEHpEedysF+qSl/XI6Wloi4/2x3JlaixxJ59T10UXFlwZlaTbYb20SqWGF5J8JgT6Krx9c0nHvHK6wMuF3W20uR5clXRdKdmOP8l16pjW8V/vzITs2aNNdRmibiRYRupjWZmEEBxLc2bKfK1/qqTGVH2LptAlhJN9L326peGquyhwc+NpOmxEfY9F142tHHlUpELGUjZjwGVAZacwIIJiJbKr2v1BVjjLsDsssmXHLqObXazruu4PGU2EH/Dc12jXDM8XJGe0CLCxAnwJVsZrGxnnVLO5FbiiBr5LoqG3I7pviOIa9+ZgDQfwi2XZcdTcDuT5lLKe+EPCG2WW9AOaA4FpA5HTn4q9wfHHGnDgSIcZ37sG/T81j6NYi52IsZ15x6eq0OA4kM0NFntu2RDSJnU/uUpbhF5w/tA2AYMC0nrNp8pVgGMqS5t9JA1BnXwiVR0qNKoHUWtgN02uRNpuYP2TWEquod4PGZri0tiAR/SEriSi5p1WtcdQZhSqOOpzc5T7KH/eTKoJIuo5Y0yP2UmCWzSMxd5BBH0VnQxANl5y8upmxKtsFxYjW8cvyUtCqW5tSOv6pVKpPiNt1UUMfIlpkfTxSDxGTMwRodvVIWZL6rQbUYWVGh7HCC0heVdt+wJpA1aAL6WpGrmePNvVekUOIiL3VjRrBwkXVldrre3LuEspjYvHvPlrF4C6F7h2o/wDHbKz/AImGLaZJ7zDZvi2NPBC0qVEt84Mv98dsZMHhGFhDgbggg9QvT+F4sVabXtESNOR3HkV5azEA6FabsjxHK/4ZNn6dHfqPoFRNNmqPDj3TcZh4fZQMefCALnX2m/mnqjcwuqriGGgd2xO/nySRSFssaXIqcVhgD3TaI6ibxfzVUMA+nWBY/PTjMWbTF2STsfYBW1dpkQJJ/onDjKQZ8ISXSTOWId1zR4Ku6MlF8PMqhqIL4ml5k3hzpgm8C5O5202/JSs3Mqqw+NgRF95RUxp1kBcZ6eyx5cd2af5HEdpFnUY0jbxWF7WvrEFocWszSRoJAt3vMrQN4l3gC6x35LMdoa2aoRmJAECNJ395HktemplVLLSCGp9og8SM1SxbgAzMS0bat15KwfXq5WyRYkg5hJJA1g6RCg1sOQZBHhN05BHPLY3j25LrKSlyKHGUTQ4rHU2gUy8HYmDr1Ew0AWVBj6Ia7u/LE+8c/D1USu+fGfE8gE/Rwj39ABYmSDaYbz26KHHD2HUsrceosgZi3MDOlyMsHbQaDwlPYTHvYCATDokc/NIL35HDLYO7xa2b7gnxjwSG5qYIIgmNrwNgdhz8Ao8GSi1p4jPLTT+ILQRZ8xqXGdiolQwbAt6EyRHVNUqznZu9B12AJHhv1SqdfMRnJIAiNxvblf1RknGSRh8UWmQSDrrrvforoYarWaHvOVpFiRd/KGjbxVNw2m11VgILgXfKYg2tmPLmtBxPiDmlzWlpBblAzCxI2ty5WuNwpArKVcscWkwdJVizHWjfnzVE90knmfBKF/FLgGacVW1G3MOCKGJLXCRI5rNtxB5qfhOJxqmSKm9zTUsWGmW2+hTzMQC7lOvIrNux86RCfw2MBskcO4eM88zUBpZcXH716dVbcL4g0W0+3RUGCe4NzA5gNW9PyVlQfSfr3SfYpCxGlp4obmOuxQs2XuYYDp8UKMDcR4rTq9YU7D48tIMwQZB5EbrPnEpTKhWsxbo9l4H2jbWYCSJNjoIdvb3VnjKvdkCfAj76rxzg2MyuynR3sdlvuCcTeWObNmkAE9dv3zUyrjw8aKo2zjPglunyJQxD5L/hyGAE3i82221VbiiX1M7Q0TdwkRPOSd/zUjiONa0NyPc5ps9okNnz1nTyVfSdbkD9FZVTGUczZn1tF8mlBbd23rkkuY43c4DnEn9Ek0283E+Q/VN/EHU/vogkjYDrurFXTHsyUw6M1NnxYXq/wN4umMhgEWJHleF546s4OLpIdJnnJ1W241jCGZT+K33PsPdZbG4YG42Hty8VksnHrGsbHSo0rpr4c7+g9wyuHNdJEi8Zbx6XTAqzplHWdOt1BoPynbzEpRlKq0nku61tYFvibX8oTzsU53zOLtPmJNhtc2UQlKYUwIsW48tBazuj1JjmfX1S6+OfVDQ6D1gSdrlQqbbDrdPUp18YPL9ylaGQuI3M+CWxyVUbvOuvNNvZG8g6EfuyVjIsGU/lt82nVKqUyDf9eS5/eENysa1o6C/qZPulf2rM2IEiSXbmRGqXLH2EynaIuOkE2m0gH6pqkJ8FacNq0mklwI7sC+YkkQdgB+qkgYxFAWIBEg9bixCjkLR4jAMdTBYflDtIvBM67yqKvB0RnAso5Qy16epvTJS22ViZQ44Ljh/FHMIvbcbFaMV2vaC2L2I5LFAhS8PXI0KSUe1DxljZmp+M4aoTWBrkt0D/AKjxQqy48VCkUXqMugrUZyypNuL7hejcMeH02Ob3YkQLQ8EX9p8wvM8PUWw7L8SAdkd+KI0jNePUW9FRdxY90u07rVi6zlkn4mlL7z3pnx3/ADUqnhTs31/VWlGi2cxOuyTicbTpmHEDx9d1ENVKaxFNs719GnqfFZJJeOCLTwbjv6CfdSm8Ltcep+wUKr2nogHvSeQH30VViu2dRp/wqbR1f3ptyGnqok7vIz+36OPwLi/fH/Rzj9IZgydBJA0M/v3Wfr0Mptpy/VSsVxJ1Zxe+A4mZAgegRnGpPukbbOfJxk8lNWoyZ0/eqYyEgkaCxO0nZXQwpLgPwk3/ACTXGGhrQ0C2w25ZtbmyurnlYKbK8PJSgK34Vw8ktcdnD0AJP2TfBsD8RwJFh+/35q24lWbSZlabuJnwuPL9E4qRVYtuUNBIkCIG0w6Neqj07kbBIe8kyV1pQwJBBO3klVGQf2DpOi5hqkHn5x7rtesXGT4fvmk3yOsHWqSxoiDqbz480xTfGwPilAoaJHmKRTcmKbZ0TrG3hKSi84dxANZkcbaCNgbT9VVv1KS1hS4QBxrb3XCIsuoKhNohxTEgp2m5NhdhWReSiUcFhhsSW6GPNCiNKE2ELxNGFhdASyuqS3AMsrPA1ocD1HlG/wC+SrQpVI6KyKM1jNZV448iGvA2hov6m4VHxgkuDi4kuF5JJtbUpo/KDvJScQZAlTCtJ5RXK3OzQxnTuGrT3T5Hl08FFJSJRbusD1bSyWzWwCdfD7Ktab391bi9O/T7Ko3WSrtNtq5FrhcTYN1O3WNExjCXOFiefl9FHKteG3aSdRN0SjwvKCL4lhjbsWaTGtFjBnncqqq1i4y4yU7iTLjKjhWZyILaJS2hDdF2mgkcYlO1SEpihkocCdYFxwslMUEj9MJ/W5TdJSAoGFUnQnmgEHmmGJRUAJXUJISjA4LjZTiSUJkOOToKEt7V1Nxsr6tH/9k="/>
          <p:cNvSpPr>
            <a:spLocks noChangeAspect="1" noChangeArrowheads="1"/>
          </p:cNvSpPr>
          <p:nvPr userDrawn="1"/>
        </p:nvSpPr>
        <p:spPr bwMode="auto">
          <a:xfrm>
            <a:off x="155575" y="-998538"/>
            <a:ext cx="2190750" cy="20859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5" name="AutoShape 11" descr="Image result for πανεπιστημιο πελοποννησου images"/>
          <p:cNvSpPr>
            <a:spLocks noChangeAspect="1" noChangeArrowheads="1"/>
          </p:cNvSpPr>
          <p:nvPr userDrawn="1"/>
        </p:nvSpPr>
        <p:spPr bwMode="auto">
          <a:xfrm>
            <a:off x="155575" y="-555625"/>
            <a:ext cx="1162050" cy="11620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 name="Date Placeholder 3"/>
          <p:cNvSpPr txBox="1">
            <a:spLocks/>
          </p:cNvSpPr>
          <p:nvPr userDrawn="1"/>
        </p:nvSpPr>
        <p:spPr>
          <a:xfrm>
            <a:off x="457200" y="6356350"/>
            <a:ext cx="2133600"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A8F533D1-824B-4684-92DC-78C293F579BE}" type="datetime1">
              <a:rPr kumimoji="0" lang="el-GR" sz="1200" b="0" i="0" u="none" strike="noStrike" kern="1200" cap="none" spc="0" normalizeH="0" baseline="0" noProof="0" smtClean="0">
                <a:ln>
                  <a:noFill/>
                </a:ln>
                <a:solidFill>
                  <a:sysClr val="windowText" lastClr="000000">
                    <a:tint val="75000"/>
                  </a:sys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23/11/2017</a:t>
            </a:fld>
            <a:endParaRPr kumimoji="0" lang="el-GR" sz="1200" b="0" i="0" u="none" strike="noStrike" kern="1200" cap="none" spc="0" normalizeH="0" baseline="0" noProof="0" dirty="0">
              <a:ln>
                <a:noFill/>
              </a:ln>
              <a:solidFill>
                <a:sysClr val="windowText" lastClr="000000">
                  <a:tint val="75000"/>
                </a:sysClr>
              </a:solidFill>
              <a:effectLst/>
              <a:uLnTx/>
              <a:uFillTx/>
              <a:latin typeface="Calibri"/>
              <a:ea typeface="+mn-ea"/>
              <a:cs typeface="+mn-cs"/>
            </a:endParaRPr>
          </a:p>
        </p:txBody>
      </p:sp>
      <p:sp>
        <p:nvSpPr>
          <p:cNvPr id="20" name="Footer Placeholder 4"/>
          <p:cNvSpPr txBox="1">
            <a:spLocks/>
          </p:cNvSpPr>
          <p:nvPr userDrawn="1"/>
        </p:nvSpPr>
        <p:spPr>
          <a:xfrm>
            <a:off x="3124200" y="6356350"/>
            <a:ext cx="2895600" cy="36512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smtClean="0">
                <a:ln>
                  <a:noFill/>
                </a:ln>
                <a:solidFill>
                  <a:sysClr val="windowText" lastClr="000000">
                    <a:tint val="75000"/>
                  </a:sysClr>
                </a:solidFill>
                <a:effectLst/>
                <a:uLnTx/>
                <a:uFillTx/>
                <a:latin typeface="Calibri"/>
                <a:ea typeface="+mn-ea"/>
                <a:cs typeface="+mn-cs"/>
              </a:rPr>
              <a:t>Ελένη Αθανασοπούλου</a:t>
            </a:r>
            <a:endParaRPr kumimoji="0" lang="el-GR" sz="1200" b="0" i="0" u="none" strike="noStrike" kern="1200" cap="none" spc="0" normalizeH="0" baseline="0" noProof="0" dirty="0">
              <a:ln>
                <a:noFill/>
              </a:ln>
              <a:solidFill>
                <a:sysClr val="windowText" lastClr="000000">
                  <a:tint val="75000"/>
                </a:sysClr>
              </a:solidFill>
              <a:effectLst/>
              <a:uLnTx/>
              <a:uFillTx/>
              <a:latin typeface="Calibri"/>
              <a:ea typeface="+mn-ea"/>
              <a:cs typeface="+mn-cs"/>
            </a:endParaRPr>
          </a:p>
        </p:txBody>
      </p:sp>
      <p:sp>
        <p:nvSpPr>
          <p:cNvPr id="21"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l-G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AE7254-793E-42E3-B77F-3A9CC7A513CB}" type="slidenum">
              <a:rPr kumimoji="0" lang="el-GR" sz="1200" b="0" i="0" u="none" strike="noStrike" kern="1200" cap="none" spc="0" normalizeH="0" baseline="0" noProof="0" smtClean="0">
                <a:ln>
                  <a:noFill/>
                </a:ln>
                <a:solidFill>
                  <a:sysClr val="windowText" lastClr="000000">
                    <a:tint val="75000"/>
                  </a:sys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l-GR" sz="1200" b="0" i="0" u="none" strike="noStrike" kern="1200" cap="none" spc="0" normalizeH="0" baseline="0" noProof="0" dirty="0">
              <a:ln>
                <a:noFill/>
              </a:ln>
              <a:solidFill>
                <a:sysClr val="windowText" lastClr="000000">
                  <a:tint val="75000"/>
                </a:sysClr>
              </a:solidFill>
              <a:effectLst/>
              <a:uLnTx/>
              <a:uFillTx/>
              <a:latin typeface="Calibri"/>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MSc in Space Science Technologies and Applications</a:t>
            </a:r>
            <a:endParaRPr lang="en-US"/>
          </a:p>
        </p:txBody>
      </p:sp>
      <p:sp>
        <p:nvSpPr>
          <p:cNvPr id="6" name="Slide Number Placeholder 5"/>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MSc in Space Science Technologies and Applications</a:t>
            </a:r>
            <a:endParaRPr lang="en-US"/>
          </a:p>
        </p:txBody>
      </p:sp>
      <p:sp>
        <p:nvSpPr>
          <p:cNvPr id="6" name="Slide Number Placeholder 5"/>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MSc in Space Science Technologies and Applications</a:t>
            </a:r>
            <a:endParaRPr lang="en-US"/>
          </a:p>
        </p:txBody>
      </p:sp>
      <p:sp>
        <p:nvSpPr>
          <p:cNvPr id="9" name="Slide Number Placeholder 8"/>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MSc in Space Science Technologies and Applications</a:t>
            </a:r>
            <a:endParaRPr lang="en-US"/>
          </a:p>
        </p:txBody>
      </p:sp>
      <p:sp>
        <p:nvSpPr>
          <p:cNvPr id="5" name="Slide Number Placeholder 4"/>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MSc in Space Science Technologies and Applications</a:t>
            </a:r>
            <a:endParaRPr lang="en-US"/>
          </a:p>
        </p:txBody>
      </p:sp>
      <p:sp>
        <p:nvSpPr>
          <p:cNvPr id="4" name="Slide Number Placeholder 3"/>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MSc in Space Science Technologies and Applications</a:t>
            </a:r>
            <a:endParaRPr lang="en-US"/>
          </a:p>
        </p:txBody>
      </p:sp>
      <p:sp>
        <p:nvSpPr>
          <p:cNvPr id="7" name="Slide Number Placeholder 6"/>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MSc in Space Science Technologies and Applications</a:t>
            </a:r>
            <a:endParaRPr lang="en-US"/>
          </a:p>
        </p:txBody>
      </p:sp>
      <p:sp>
        <p:nvSpPr>
          <p:cNvPr id="7" name="Slide Number Placeholder 6"/>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DFF817-4076-47C1-92D6-6590793B472D}" type="slidenum">
              <a:rPr lang="en-US" smtClean="0"/>
              <a:pPr/>
              <a:t>‹#›</a:t>
            </a:fld>
            <a:endParaRPr lang="en-US"/>
          </a:p>
        </p:txBody>
      </p:sp>
      <p:pic>
        <p:nvPicPr>
          <p:cNvPr id="7"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5496" y="86899"/>
            <a:ext cx="1944216" cy="821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www.nasa.gov/multimedia/imagegallery/image_feature_2393.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www.sciencedirect.com/science/article/pii/S1352231015305665#bib7"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gif"/><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wm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685800" y="1772816"/>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smtClean="0">
                <a:ln>
                  <a:noFill/>
                </a:ln>
                <a:solidFill>
                  <a:sysClr val="windowText" lastClr="000000"/>
                </a:solidFill>
                <a:effectLst/>
                <a:uLnTx/>
                <a:uFillTx/>
                <a:latin typeface="Calibri"/>
                <a:ea typeface="+mj-ea"/>
                <a:cs typeface="+mj-cs"/>
              </a:rPr>
              <a:t>Ατμοσφαιρική Ρύπανση (ΕΕΕ423)</a:t>
            </a:r>
            <a:endParaRPr kumimoji="0" lang="el-GR"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16" name="Subtitle 2"/>
          <p:cNvSpPr txBox="1">
            <a:spLocks/>
          </p:cNvSpPr>
          <p:nvPr/>
        </p:nvSpPr>
        <p:spPr>
          <a:xfrm>
            <a:off x="457200" y="3501008"/>
            <a:ext cx="82296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3200" b="0" i="0" u="none" strike="noStrike" kern="1200" cap="none" spc="0" normalizeH="0" baseline="0" noProof="0" dirty="0" smtClean="0">
                <a:ln>
                  <a:noFill/>
                </a:ln>
                <a:solidFill>
                  <a:sysClr val="windowText" lastClr="000000">
                    <a:tint val="75000"/>
                  </a:sysClr>
                </a:solidFill>
                <a:effectLst/>
                <a:uLnTx/>
                <a:uFillTx/>
                <a:latin typeface="Calibri"/>
                <a:ea typeface="+mn-ea"/>
                <a:cs typeface="+mn-cs"/>
              </a:rPr>
              <a:t>Μάθημα </a:t>
            </a:r>
            <a:r>
              <a:rPr kumimoji="0" lang="en-US" sz="3200" b="0" i="0" u="none" strike="noStrike" kern="1200" cap="none" spc="0" normalizeH="0" baseline="0" noProof="0" dirty="0" smtClean="0">
                <a:ln>
                  <a:noFill/>
                </a:ln>
                <a:solidFill>
                  <a:sysClr val="windowText" lastClr="000000">
                    <a:tint val="75000"/>
                  </a:sysClr>
                </a:solidFill>
                <a:effectLst/>
                <a:uLnTx/>
                <a:uFillTx/>
                <a:latin typeface="Calibri"/>
                <a:ea typeface="+mn-ea"/>
                <a:cs typeface="+mn-cs"/>
              </a:rPr>
              <a:t>6</a:t>
            </a:r>
            <a:r>
              <a:rPr kumimoji="0" lang="el-GR" sz="3200" b="0" i="0" u="none" strike="noStrike" kern="1200" cap="none" spc="0" normalizeH="0" baseline="30000" noProof="0" dirty="0" smtClean="0">
                <a:ln>
                  <a:noFill/>
                </a:ln>
                <a:solidFill>
                  <a:sysClr val="windowText" lastClr="000000">
                    <a:tint val="75000"/>
                  </a:sysClr>
                </a:solidFill>
                <a:effectLst/>
                <a:uLnTx/>
                <a:uFillTx/>
                <a:latin typeface="Calibri"/>
                <a:ea typeface="+mn-ea"/>
                <a:cs typeface="+mn-cs"/>
              </a:rPr>
              <a:t>ο</a:t>
            </a:r>
            <a:endParaRPr kumimoji="0" lang="el-GR" sz="3200" b="0" i="0" u="none" strike="noStrike" kern="1200" cap="none" spc="0" normalizeH="0" baseline="0" noProof="0" dirty="0" smtClean="0">
              <a:ln>
                <a:noFill/>
              </a:ln>
              <a:solidFill>
                <a:sysClr val="windowText" lastClr="000000">
                  <a:tint val="75000"/>
                </a:sysClr>
              </a:solidFill>
              <a:effectLst/>
              <a:uLnTx/>
              <a:uFillTx/>
              <a:latin typeface="Calibri"/>
              <a:ea typeface="+mn-ea"/>
              <a:cs typeface="+mn-cs"/>
            </a:endParaRPr>
          </a:p>
          <a:p>
            <a:pPr lvl="0"/>
            <a:r>
              <a:rPr lang="el-GR" dirty="0">
                <a:solidFill>
                  <a:sysClr val="windowText" lastClr="000000">
                    <a:tint val="75000"/>
                  </a:sysClr>
                </a:solidFill>
                <a:latin typeface="Calibri"/>
              </a:rPr>
              <a:t>Αριθμητικά μοντέλα ατμοσφαιρικής ρύπανσης</a:t>
            </a:r>
          </a:p>
        </p:txBody>
      </p:sp>
      <p:sp>
        <p:nvSpPr>
          <p:cNvPr id="17" name="Date Placeholder 3"/>
          <p:cNvSpPr txBox="1">
            <a:spLocks/>
          </p:cNvSpPr>
          <p:nvPr/>
        </p:nvSpPr>
        <p:spPr>
          <a:xfrm>
            <a:off x="457200" y="6356350"/>
            <a:ext cx="2133600"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A8F533D1-824B-4684-92DC-78C293F579BE}" type="datetime1">
              <a:rPr kumimoji="0" lang="el-GR" sz="1200" b="0" i="0" u="none" strike="noStrike" kern="1200" cap="none" spc="0" normalizeH="0" baseline="0" noProof="0" smtClean="0">
                <a:ln>
                  <a:noFill/>
                </a:ln>
                <a:solidFill>
                  <a:sysClr val="windowText" lastClr="000000">
                    <a:tint val="75000"/>
                  </a:sys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23/11/2017</a:t>
            </a:fld>
            <a:endParaRPr kumimoji="0" lang="el-GR" sz="1200" b="0" i="0" u="none" strike="noStrike" kern="1200" cap="none" spc="0" normalizeH="0" baseline="0" noProof="0" dirty="0">
              <a:ln>
                <a:noFill/>
              </a:ln>
              <a:solidFill>
                <a:sysClr val="windowText" lastClr="000000">
                  <a:tint val="75000"/>
                </a:sysClr>
              </a:solidFill>
              <a:effectLst/>
              <a:uLnTx/>
              <a:uFillTx/>
              <a:latin typeface="Calibri"/>
              <a:ea typeface="+mn-ea"/>
              <a:cs typeface="+mn-cs"/>
            </a:endParaRPr>
          </a:p>
        </p:txBody>
      </p:sp>
      <p:sp>
        <p:nvSpPr>
          <p:cNvPr id="18" name="Footer Placeholder 4"/>
          <p:cNvSpPr txBox="1">
            <a:spLocks/>
          </p:cNvSpPr>
          <p:nvPr/>
        </p:nvSpPr>
        <p:spPr>
          <a:xfrm>
            <a:off x="3124200" y="6356350"/>
            <a:ext cx="2895600" cy="36512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smtClean="0">
                <a:ln>
                  <a:noFill/>
                </a:ln>
                <a:solidFill>
                  <a:sysClr val="windowText" lastClr="000000">
                    <a:tint val="75000"/>
                  </a:sysClr>
                </a:solidFill>
                <a:effectLst/>
                <a:uLnTx/>
                <a:uFillTx/>
                <a:latin typeface="Calibri"/>
                <a:ea typeface="+mn-ea"/>
                <a:cs typeface="+mn-cs"/>
              </a:rPr>
              <a:t>Ελένη Αθανασοπούλου</a:t>
            </a:r>
            <a:endParaRPr kumimoji="0" lang="el-GR" sz="1200" b="0" i="0" u="none" strike="noStrike" kern="1200" cap="none" spc="0" normalizeH="0" baseline="0" noProof="0" dirty="0">
              <a:ln>
                <a:noFill/>
              </a:ln>
              <a:solidFill>
                <a:sysClr val="windowText" lastClr="000000">
                  <a:tint val="75000"/>
                </a:sysClr>
              </a:solidFill>
              <a:effectLst/>
              <a:uLnTx/>
              <a:uFillTx/>
              <a:latin typeface="Calibri"/>
              <a:ea typeface="+mn-ea"/>
              <a:cs typeface="+mn-cs"/>
            </a:endParaRPr>
          </a:p>
        </p:txBody>
      </p:sp>
      <p:sp>
        <p:nvSpPr>
          <p:cNvPr id="19" name="Slide Number Placeholder 5"/>
          <p:cNvSpPr txBox="1">
            <a:spLocks/>
          </p:cNvSpPr>
          <p:nvPr/>
        </p:nvSpPr>
        <p:spPr>
          <a:xfrm>
            <a:off x="6553200" y="6356350"/>
            <a:ext cx="2133600" cy="365125"/>
          </a:xfrm>
          <a:prstGeom prst="rect">
            <a:avLst/>
          </a:prstGeom>
        </p:spPr>
        <p:txBody>
          <a:bodyPr vert="horz" lIns="91440" tIns="45720" rIns="91440" bIns="45720" rtlCol="0" anchor="ctr"/>
          <a:lstStyle>
            <a:defPPr>
              <a:defRPr lang="el-G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AE7254-793E-42E3-B77F-3A9CC7A513CB}" type="slidenum">
              <a:rPr kumimoji="0" lang="el-GR" sz="1200" b="0" i="0" u="none" strike="noStrike" kern="1200" cap="none" spc="0" normalizeH="0" baseline="0" noProof="0" smtClean="0">
                <a:ln>
                  <a:noFill/>
                </a:ln>
                <a:solidFill>
                  <a:sysClr val="windowText" lastClr="000000">
                    <a:tint val="75000"/>
                  </a:sys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l-GR" sz="1200" b="0" i="0" u="none" strike="noStrike" kern="1200" cap="none" spc="0" normalizeH="0" baseline="0" noProof="0" dirty="0">
              <a:ln>
                <a:noFill/>
              </a:ln>
              <a:solidFill>
                <a:sysClr val="windowText" lastClr="000000">
                  <a:tint val="75000"/>
                </a:sysClr>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27584" y="260648"/>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tx1">
                    <a:tint val="75000"/>
                  </a:schemeClr>
                </a:solidFill>
                <a:effectLst/>
                <a:uLnTx/>
                <a:uFillTx/>
                <a:ea typeface="+mj-ea"/>
                <a:cs typeface="+mj-cs"/>
              </a:rPr>
              <a:t>Εισαγωγή</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extBox 6"/>
          <p:cNvSpPr txBox="1"/>
          <p:nvPr/>
        </p:nvSpPr>
        <p:spPr>
          <a:xfrm>
            <a:off x="251520" y="1076543"/>
            <a:ext cx="8496944" cy="1200329"/>
          </a:xfrm>
          <a:prstGeom prst="rect">
            <a:avLst/>
          </a:prstGeom>
          <a:noFill/>
        </p:spPr>
        <p:txBody>
          <a:bodyPr wrap="square" rtlCol="0">
            <a:spAutoFit/>
          </a:bodyPr>
          <a:lstStyle/>
          <a:p>
            <a:pPr algn="just"/>
            <a:r>
              <a:rPr lang="el-GR" b="1" dirty="0" smtClean="0"/>
              <a:t>Γιατί χρειαζόμαστε τις αριθμητικές προσομοιώσεις</a:t>
            </a:r>
            <a:r>
              <a:rPr lang="el-GR" dirty="0" smtClean="0"/>
              <a:t>?</a:t>
            </a:r>
          </a:p>
          <a:p>
            <a:pPr marL="342900" indent="-342900" algn="just">
              <a:buFont typeface="+mj-lt"/>
              <a:buAutoNum type="arabicPeriod" startAt="5"/>
            </a:pPr>
            <a:r>
              <a:rPr lang="el-GR" dirty="0" smtClean="0"/>
              <a:t>Εκτέλεση ελέγχων ευαισθησίας για π.χ.</a:t>
            </a:r>
          </a:p>
          <a:p>
            <a:pPr marL="285750" indent="-285750" algn="just">
              <a:buFont typeface="Arial" pitchFamily="34" charset="0"/>
              <a:buChar char="•"/>
            </a:pPr>
            <a:r>
              <a:rPr lang="el-GR" dirty="0" smtClean="0"/>
              <a:t>Έλεγχος </a:t>
            </a:r>
            <a:r>
              <a:rPr lang="el-GR" dirty="0"/>
              <a:t>ρύπανσης κατά την εγκατάσταση μιας νέας πηγής: θα επιβαρύνει την ατμόσφαιρα σε μη ανεκτά για τον άνθρωπο επίπεδα? </a:t>
            </a:r>
            <a:endParaRPr lang="en-US" dirty="0" smtClean="0"/>
          </a:p>
        </p:txBody>
      </p:sp>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2360612"/>
            <a:ext cx="5790087" cy="4452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1520" y="2178730"/>
            <a:ext cx="3024336" cy="1477328"/>
          </a:xfrm>
          <a:prstGeom prst="rect">
            <a:avLst/>
          </a:prstGeom>
          <a:noFill/>
        </p:spPr>
        <p:txBody>
          <a:bodyPr wrap="square" rtlCol="0">
            <a:spAutoFit/>
          </a:bodyPr>
          <a:lstStyle/>
          <a:p>
            <a:pPr marL="285750" indent="-285750" algn="just">
              <a:buFont typeface="Arial" pitchFamily="34" charset="0"/>
              <a:buChar char="•"/>
            </a:pPr>
            <a:r>
              <a:rPr lang="el-GR" dirty="0" smtClean="0"/>
              <a:t>Έλεγχος </a:t>
            </a:r>
            <a:r>
              <a:rPr lang="el-GR" dirty="0"/>
              <a:t>μετριασμού ρύπανσης </a:t>
            </a:r>
            <a:r>
              <a:rPr lang="el-GR" dirty="0" smtClean="0"/>
              <a:t>σε υποθετικά σενάρια μεταβολής των </a:t>
            </a:r>
            <a:r>
              <a:rPr lang="el-GR" dirty="0" err="1" smtClean="0"/>
              <a:t>χαρ</a:t>
            </a:r>
            <a:r>
              <a:rPr lang="el-GR" dirty="0" smtClean="0"/>
              <a:t>/</a:t>
            </a:r>
            <a:r>
              <a:rPr lang="el-GR" dirty="0" err="1" smtClean="0"/>
              <a:t>κων</a:t>
            </a:r>
            <a:r>
              <a:rPr lang="el-GR" dirty="0" smtClean="0"/>
              <a:t> πηγής</a:t>
            </a:r>
            <a:endParaRPr lang="en-US" dirty="0"/>
          </a:p>
          <a:p>
            <a:pPr algn="just"/>
            <a:endParaRPr lang="el-GR" dirty="0" smtClean="0"/>
          </a:p>
        </p:txBody>
      </p:sp>
      <p:pic>
        <p:nvPicPr>
          <p:cNvPr id="8" name="Picture 2" descr="NCAR NO2 Mod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3669993"/>
            <a:ext cx="3168352" cy="3160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rot="5400000">
            <a:off x="1214098" y="4544049"/>
            <a:ext cx="2952328" cy="1200329"/>
          </a:xfrm>
          <a:prstGeom prst="rect">
            <a:avLst/>
          </a:prstGeom>
          <a:noFill/>
        </p:spPr>
        <p:txBody>
          <a:bodyPr wrap="square" rtlCol="0">
            <a:spAutoFit/>
          </a:bodyPr>
          <a:lstStyle/>
          <a:p>
            <a:r>
              <a:rPr lang="en-US" i="1" dirty="0"/>
              <a:t>Model run showing surface NO2 from point sources in Korea. </a:t>
            </a:r>
            <a:r>
              <a:rPr lang="en-US" i="1" dirty="0" smtClean="0"/>
              <a:t>Credit</a:t>
            </a:r>
            <a:r>
              <a:rPr lang="en-US" i="1" dirty="0"/>
              <a:t>: NCAR/Louisa Emmons</a:t>
            </a:r>
            <a:endParaRPr lang="el-GR" dirty="0"/>
          </a:p>
        </p:txBody>
      </p:sp>
    </p:spTree>
    <p:extLst>
      <p:ext uri="{BB962C8B-B14F-4D97-AF65-F5344CB8AC3E}">
        <p14:creationId xmlns:p14="http://schemas.microsoft.com/office/powerpoint/2010/main" val="114852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99592" y="260648"/>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tx1">
                    <a:tint val="75000"/>
                  </a:schemeClr>
                </a:solidFill>
                <a:effectLst/>
                <a:uLnTx/>
                <a:uFillTx/>
                <a:ea typeface="+mj-ea"/>
                <a:cs typeface="+mj-cs"/>
              </a:rPr>
              <a:t>Εισαγωγή</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extBox 6"/>
          <p:cNvSpPr txBox="1"/>
          <p:nvPr/>
        </p:nvSpPr>
        <p:spPr>
          <a:xfrm>
            <a:off x="251520" y="980728"/>
            <a:ext cx="8352928" cy="923330"/>
          </a:xfrm>
          <a:prstGeom prst="rect">
            <a:avLst/>
          </a:prstGeom>
          <a:noFill/>
        </p:spPr>
        <p:txBody>
          <a:bodyPr wrap="square" rtlCol="0">
            <a:spAutoFit/>
          </a:bodyPr>
          <a:lstStyle/>
          <a:p>
            <a:pPr algn="just"/>
            <a:r>
              <a:rPr lang="el-GR" b="1" dirty="0" smtClean="0"/>
              <a:t>Γιατί χρειαζόμαστε τις αριθμητικές προσομοιώσεις</a:t>
            </a:r>
            <a:r>
              <a:rPr lang="el-GR" dirty="0" smtClean="0"/>
              <a:t>?</a:t>
            </a:r>
          </a:p>
          <a:p>
            <a:pPr marL="342900" indent="-342900" algn="just">
              <a:buFont typeface="+mj-lt"/>
              <a:buAutoNum type="arabicPeriod" startAt="5"/>
            </a:pPr>
            <a:r>
              <a:rPr lang="el-GR" dirty="0" smtClean="0"/>
              <a:t>Εκτέλεση ελέγχων ευαισθησίας για π.χ.</a:t>
            </a:r>
          </a:p>
          <a:p>
            <a:pPr algn="just"/>
            <a:r>
              <a:rPr lang="el-GR" dirty="0" smtClean="0"/>
              <a:t>Έλεγχος μεταβολής ρύπανσης σε μελλοντικά κλιματικά σενάρια</a:t>
            </a:r>
          </a:p>
        </p:txBody>
      </p:sp>
      <p:pic>
        <p:nvPicPr>
          <p:cNvPr id="11267" name="Picture 3" descr="Image result for air quality scenario mitig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69" y="2031032"/>
            <a:ext cx="8337295" cy="4710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6164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99592" y="188640"/>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tx1">
                    <a:tint val="75000"/>
                  </a:schemeClr>
                </a:solidFill>
                <a:effectLst/>
                <a:uLnTx/>
                <a:uFillTx/>
                <a:ea typeface="+mj-ea"/>
                <a:cs typeface="+mj-cs"/>
              </a:rPr>
              <a:t>Εισαγωγή</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pic>
        <p:nvPicPr>
          <p:cNvPr id="2052" name="Picture 4"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123" y="1904598"/>
            <a:ext cx="8139333" cy="49807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1520" y="980728"/>
            <a:ext cx="8712968" cy="1477328"/>
          </a:xfrm>
          <a:prstGeom prst="rect">
            <a:avLst/>
          </a:prstGeom>
          <a:solidFill>
            <a:schemeClr val="bg1">
              <a:alpha val="66000"/>
            </a:schemeClr>
          </a:solidFill>
        </p:spPr>
        <p:txBody>
          <a:bodyPr wrap="square" rtlCol="0">
            <a:spAutoFit/>
          </a:bodyPr>
          <a:lstStyle/>
          <a:p>
            <a:pPr algn="just"/>
            <a:r>
              <a:rPr lang="el-GR" b="1" dirty="0" smtClean="0"/>
              <a:t>Γιατί χρειαζόμαστε τις αριθμητικές προσομοιώσεις</a:t>
            </a:r>
            <a:r>
              <a:rPr lang="el-GR" dirty="0" smtClean="0"/>
              <a:t>?</a:t>
            </a:r>
          </a:p>
          <a:p>
            <a:pPr marL="342900" indent="-342900" algn="just">
              <a:buFont typeface="+mj-lt"/>
              <a:buAutoNum type="arabicPeriod" startAt="5"/>
            </a:pPr>
            <a:r>
              <a:rPr lang="el-GR" dirty="0" smtClean="0"/>
              <a:t>Εκτέλεση ελέγχων ευαισθησίας για π.χ.</a:t>
            </a:r>
          </a:p>
          <a:p>
            <a:pPr algn="just"/>
            <a:r>
              <a:rPr lang="en-US" dirty="0" smtClean="0"/>
              <a:t> </a:t>
            </a:r>
            <a:r>
              <a:rPr lang="el-GR" dirty="0" smtClean="0"/>
              <a:t>Πρόβλεψη αέριας ρύπανσης κατά την εφαρμογή νέου προγράμματος μετριασμού ρύπανσης, με σκοπό τον έλεγχο αποτελεσματικότητας του προγράμματος στην μείωση των επικίνδυνων για την υγεία ρύπων. </a:t>
            </a:r>
            <a:endParaRPr lang="el-GR" dirty="0"/>
          </a:p>
        </p:txBody>
      </p:sp>
    </p:spTree>
    <p:extLst>
      <p:ext uri="{BB962C8B-B14F-4D97-AF65-F5344CB8AC3E}">
        <p14:creationId xmlns:p14="http://schemas.microsoft.com/office/powerpoint/2010/main" val="22204079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745827"/>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mtClean="0"/>
              <a:t>Δομή Μαθήματος</a:t>
            </a:r>
            <a:endParaRPr lang="el-GR" dirty="0"/>
          </a:p>
        </p:txBody>
      </p:sp>
      <p:sp>
        <p:nvSpPr>
          <p:cNvPr id="9" name="Content Placeholder 7"/>
          <p:cNvSpPr txBox="1">
            <a:spLocks/>
          </p:cNvSpPr>
          <p:nvPr/>
        </p:nvSpPr>
        <p:spPr>
          <a:xfrm>
            <a:off x="457200" y="1711349"/>
            <a:ext cx="8229600" cy="4741987"/>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l-GR" dirty="0" smtClean="0"/>
              <a:t>Εισαγωγή</a:t>
            </a:r>
          </a:p>
          <a:p>
            <a:pPr marL="514350" indent="-514350">
              <a:buFont typeface="+mj-lt"/>
              <a:buAutoNum type="arabicPeriod"/>
            </a:pPr>
            <a:r>
              <a:rPr lang="el-GR" dirty="0" smtClean="0"/>
              <a:t>Χωρικές και χρονικές κλίμακες εφαρμογής μοντέλου ρύπανσης/ποιότητας ατμόσφαιρας</a:t>
            </a:r>
          </a:p>
          <a:p>
            <a:pPr marL="514350" indent="-514350">
              <a:buFont typeface="+mj-lt"/>
              <a:buAutoNum type="arabicPeriod"/>
            </a:pPr>
            <a:r>
              <a:rPr lang="el-GR" dirty="0" smtClean="0"/>
              <a:t>Κατηγοριοποίηση αριθμητικών μοντέλων </a:t>
            </a:r>
          </a:p>
          <a:p>
            <a:pPr marL="514350" indent="-514350">
              <a:buFont typeface="+mj-lt"/>
              <a:buAutoNum type="arabicPeriod"/>
            </a:pPr>
            <a:r>
              <a:rPr lang="el-GR" dirty="0" smtClean="0"/>
              <a:t>Χωρική και χρονική διακριτική ικανότητα εφαρμογής </a:t>
            </a:r>
          </a:p>
          <a:p>
            <a:pPr marL="514350" indent="-514350">
              <a:buFont typeface="+mj-lt"/>
              <a:buAutoNum type="arabicPeriod"/>
            </a:pPr>
            <a:r>
              <a:rPr lang="el-GR" dirty="0" smtClean="0"/>
              <a:t>Δεδομένα εισόδου σε μια αριθμητική προσομοίωση</a:t>
            </a:r>
          </a:p>
          <a:p>
            <a:pPr marL="514350" indent="-514350">
              <a:buFont typeface="+mj-lt"/>
              <a:buAutoNum type="arabicPeriod"/>
            </a:pPr>
            <a:r>
              <a:rPr lang="el-GR" dirty="0" smtClean="0"/>
              <a:t>Συνδυασμός με πειραματικά δεδομένα</a:t>
            </a:r>
          </a:p>
          <a:p>
            <a:pPr marL="514350" indent="-514350">
              <a:buFont typeface="+mj-lt"/>
              <a:buAutoNum type="arabicPeriod"/>
            </a:pPr>
            <a:r>
              <a:rPr lang="el-GR" dirty="0" smtClean="0"/>
              <a:t>Εφαρμογές μοντέλου – Έλεγχοι ευαισθησίας</a:t>
            </a:r>
            <a:endParaRPr lang="el-GR" dirty="0"/>
          </a:p>
          <a:p>
            <a:pPr marL="514350" indent="-514350">
              <a:buFont typeface="+mj-lt"/>
              <a:buAutoNum type="arabicPeriod"/>
            </a:pPr>
            <a:endParaRPr lang="el-GR" dirty="0"/>
          </a:p>
        </p:txBody>
      </p:sp>
    </p:spTree>
    <p:extLst>
      <p:ext uri="{BB962C8B-B14F-4D97-AF65-F5344CB8AC3E}">
        <p14:creationId xmlns:p14="http://schemas.microsoft.com/office/powerpoint/2010/main" val="124152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88640"/>
            <a:ext cx="8229600" cy="1143000"/>
          </a:xfrm>
        </p:spPr>
        <p:txBody>
          <a:bodyPr/>
          <a:lstStyle/>
          <a:p>
            <a:r>
              <a:rPr lang="el-GR" dirty="0" smtClean="0"/>
              <a:t>Διαστάσεις μοντέλου</a:t>
            </a:r>
            <a:endParaRPr lang="el-GR" dirty="0"/>
          </a:p>
        </p:txBody>
      </p:sp>
      <p:sp>
        <p:nvSpPr>
          <p:cNvPr id="3" name="Content Placeholder 2"/>
          <p:cNvSpPr>
            <a:spLocks noGrp="1"/>
          </p:cNvSpPr>
          <p:nvPr>
            <p:ph idx="1"/>
          </p:nvPr>
        </p:nvSpPr>
        <p:spPr/>
        <p:txBody>
          <a:bodyPr/>
          <a:lstStyle/>
          <a:p>
            <a:r>
              <a:rPr lang="el-GR" dirty="0" smtClean="0"/>
              <a:t>0</a:t>
            </a:r>
            <a:r>
              <a:rPr lang="en-US" dirty="0" smtClean="0"/>
              <a:t>D. </a:t>
            </a:r>
            <a:r>
              <a:rPr lang="el-GR" dirty="0" smtClean="0"/>
              <a:t>Μηδενικών διαστάσεων (σημείο)</a:t>
            </a:r>
          </a:p>
          <a:p>
            <a:r>
              <a:rPr lang="en-US" dirty="0" smtClean="0"/>
              <a:t>1D. </a:t>
            </a:r>
            <a:r>
              <a:rPr lang="el-GR" dirty="0" smtClean="0"/>
              <a:t>Μονοδιάστατο (γραμμής)</a:t>
            </a:r>
          </a:p>
          <a:p>
            <a:r>
              <a:rPr lang="en-US" dirty="0" smtClean="0"/>
              <a:t>2D. </a:t>
            </a:r>
            <a:r>
              <a:rPr lang="el-GR" dirty="0" smtClean="0"/>
              <a:t>Δισδιάστατο (επίπεδο)</a:t>
            </a:r>
          </a:p>
          <a:p>
            <a:r>
              <a:rPr lang="en-US" dirty="0" smtClean="0"/>
              <a:t>3D. </a:t>
            </a:r>
            <a:r>
              <a:rPr lang="el-GR" dirty="0" smtClean="0"/>
              <a:t>Τρισδιάστατο (κύβος)</a:t>
            </a:r>
          </a:p>
          <a:p>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14</a:t>
            </a:fld>
            <a:endParaRPr lang="en-US"/>
          </a:p>
        </p:txBody>
      </p:sp>
      <p:pic>
        <p:nvPicPr>
          <p:cNvPr id="10242" name="Picture 2" descr="Image result for air quality box 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4149080"/>
            <a:ext cx="2808312" cy="265332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air quality lagrangian model"/>
          <p:cNvPicPr>
            <a:picLocks noChangeAspect="1" noChangeArrowheads="1"/>
          </p:cNvPicPr>
          <p:nvPr/>
        </p:nvPicPr>
        <p:blipFill rotWithShape="1">
          <a:blip r:embed="rId4">
            <a:extLst>
              <a:ext uri="{28A0092B-C50C-407E-A947-70E740481C1C}">
                <a14:useLocalDpi xmlns:a14="http://schemas.microsoft.com/office/drawing/2010/main" val="0"/>
              </a:ext>
            </a:extLst>
          </a:blip>
          <a:srcRect l="50656" t="6394" r="170"/>
          <a:stretch/>
        </p:blipFill>
        <p:spPr bwMode="auto">
          <a:xfrm>
            <a:off x="6300192" y="5307502"/>
            <a:ext cx="1985650" cy="15778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p:nvPr/>
        </p:nvPicPr>
        <p:blipFill>
          <a:blip r:embed="rId5">
            <a:extLst>
              <a:ext uri="{28A0092B-C50C-407E-A947-70E740481C1C}">
                <a14:useLocalDpi xmlns:a14="http://schemas.microsoft.com/office/drawing/2010/main" val="0"/>
              </a:ext>
            </a:extLst>
          </a:blip>
          <a:stretch>
            <a:fillRect/>
          </a:stretch>
        </p:blipFill>
        <p:spPr>
          <a:xfrm>
            <a:off x="6282286" y="2135346"/>
            <a:ext cx="2770505" cy="3597910"/>
          </a:xfrm>
          <a:prstGeom prst="rect">
            <a:avLst/>
          </a:prstGeom>
        </p:spPr>
      </p:pic>
      <p:pic>
        <p:nvPicPr>
          <p:cNvPr id="9" name="Picture 4" descr="Image result for air quality lagrangian model"/>
          <p:cNvPicPr>
            <a:picLocks noChangeAspect="1" noChangeArrowheads="1"/>
          </p:cNvPicPr>
          <p:nvPr/>
        </p:nvPicPr>
        <p:blipFill rotWithShape="1">
          <a:blip r:embed="rId4">
            <a:extLst>
              <a:ext uri="{28A0092B-C50C-407E-A947-70E740481C1C}">
                <a14:useLocalDpi xmlns:a14="http://schemas.microsoft.com/office/drawing/2010/main" val="0"/>
              </a:ext>
            </a:extLst>
          </a:blip>
          <a:srcRect r="54054"/>
          <a:stretch/>
        </p:blipFill>
        <p:spPr bwMode="auto">
          <a:xfrm>
            <a:off x="3275856" y="4031152"/>
            <a:ext cx="2809607" cy="25527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6085463" y="2420888"/>
            <a:ext cx="1294849" cy="64807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436096" y="3221360"/>
            <a:ext cx="1048308" cy="287508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987824" y="3934302"/>
            <a:ext cx="504056" cy="57481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Arc 21"/>
          <p:cNvSpPr/>
          <p:nvPr/>
        </p:nvSpPr>
        <p:spPr>
          <a:xfrm flipH="1">
            <a:off x="87198" y="1850325"/>
            <a:ext cx="740386" cy="2946827"/>
          </a:xfrm>
          <a:prstGeom prst="arc">
            <a:avLst>
              <a:gd name="adj1" fmla="val 16200000"/>
              <a:gd name="adj2" fmla="val 5460637"/>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extLst>
      <p:ext uri="{BB962C8B-B14F-4D97-AF65-F5344CB8AC3E}">
        <p14:creationId xmlns:p14="http://schemas.microsoft.com/office/powerpoint/2010/main" val="38534480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4928" y="341784"/>
            <a:ext cx="8229600" cy="1143000"/>
          </a:xfrm>
        </p:spPr>
        <p:txBody>
          <a:bodyPr>
            <a:normAutofit fontScale="90000"/>
          </a:bodyPr>
          <a:lstStyle/>
          <a:p>
            <a:r>
              <a:rPr lang="el-GR" dirty="0" smtClean="0"/>
              <a:t>Χωρική &amp; χρονική κλίμακα προσομοιώσεων</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15</a:t>
            </a:fld>
            <a:endParaRPr lang="en-US"/>
          </a:p>
        </p:txBody>
      </p:sp>
      <p:sp>
        <p:nvSpPr>
          <p:cNvPr id="3" name="Content Placeholder 2"/>
          <p:cNvSpPr>
            <a:spLocks noGrp="1"/>
          </p:cNvSpPr>
          <p:nvPr>
            <p:ph idx="1"/>
          </p:nvPr>
        </p:nvSpPr>
        <p:spPr/>
        <p:txBody>
          <a:bodyPr/>
          <a:lstStyle/>
          <a:p>
            <a:endParaRPr lang="el-GR" dirty="0"/>
          </a:p>
        </p:txBody>
      </p:sp>
      <p:pic>
        <p:nvPicPr>
          <p:cNvPr id="1028" name="Picture 4" descr="Image result for global air quality 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376" y="1628800"/>
            <a:ext cx="6858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6786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0952" y="188640"/>
            <a:ext cx="8229600" cy="1143000"/>
          </a:xfrm>
        </p:spPr>
        <p:txBody>
          <a:bodyPr>
            <a:normAutofit fontScale="90000"/>
          </a:bodyPr>
          <a:lstStyle/>
          <a:p>
            <a:r>
              <a:rPr lang="el-GR" dirty="0" smtClean="0"/>
              <a:t>1. Μοντέλα τοπικής κλίμακας / </a:t>
            </a:r>
            <a:r>
              <a:rPr lang="el-GR" dirty="0" err="1" smtClean="0"/>
              <a:t>ενδοαστικά</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16</a:t>
            </a:fld>
            <a:endParaRPr lang="en-US"/>
          </a:p>
        </p:txBody>
      </p:sp>
      <p:sp>
        <p:nvSpPr>
          <p:cNvPr id="3" name="Content Placeholder 2"/>
          <p:cNvSpPr>
            <a:spLocks noGrp="1"/>
          </p:cNvSpPr>
          <p:nvPr>
            <p:ph idx="1"/>
          </p:nvPr>
        </p:nvSpPr>
        <p:spPr>
          <a:xfrm>
            <a:off x="0" y="1600201"/>
            <a:ext cx="5076056" cy="4061048"/>
          </a:xfrm>
        </p:spPr>
        <p:txBody>
          <a:bodyPr>
            <a:normAutofit lnSpcReduction="10000"/>
          </a:bodyPr>
          <a:lstStyle/>
          <a:p>
            <a:r>
              <a:rPr lang="el-GR" sz="2400" dirty="0" smtClean="0"/>
              <a:t>Περιγράφουν τις ατμοσφαιρικές διεργασίες σε επίπεδο δρόμου – πόλης, λαμβάνοντας υπόψη διαφορετικούς τύπους πηγών ρύπων (οδικές μεταφορές, βιομηχανία, οικιακές κλπ), την δομή του οριακού στρώματος, την τυρβώδη ροή, την ευστάθεια, το φαινόμενο των οδικών χαραδρών, καθώς και φωτοχημεία αέριων ρύπων.</a:t>
            </a:r>
            <a:endParaRPr lang="el-GR" sz="2400" dirty="0"/>
          </a:p>
        </p:txBody>
      </p:sp>
      <p:pic>
        <p:nvPicPr>
          <p:cNvPr id="5122" name="Picture 2" descr="Image of London NO2 and O3 concentration for 2010, modelled by ADMS-Urb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1476698"/>
            <a:ext cx="3609863" cy="52121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512" y="5962054"/>
            <a:ext cx="7668344" cy="923330"/>
          </a:xfrm>
          <a:prstGeom prst="rect">
            <a:avLst/>
          </a:prstGeom>
          <a:noFill/>
        </p:spPr>
        <p:txBody>
          <a:bodyPr wrap="square" rtlCol="0">
            <a:spAutoFit/>
          </a:bodyPr>
          <a:lstStyle/>
          <a:p>
            <a:r>
              <a:rPr lang="en-US" dirty="0"/>
              <a:t>Contour plot of London showing the </a:t>
            </a:r>
            <a:r>
              <a:rPr lang="en-US" dirty="0" smtClean="0"/>
              <a:t>annual average</a:t>
            </a:r>
            <a:r>
              <a:rPr lang="en-US" dirty="0"/>
              <a:t> NO</a:t>
            </a:r>
            <a:r>
              <a:rPr lang="en-US" baseline="-25000" dirty="0"/>
              <a:t>2</a:t>
            </a:r>
            <a:r>
              <a:rPr lang="en-US" dirty="0"/>
              <a:t> and O</a:t>
            </a:r>
            <a:r>
              <a:rPr lang="en-US" baseline="-25000" dirty="0"/>
              <a:t>3</a:t>
            </a:r>
            <a:r>
              <a:rPr lang="en-US" dirty="0"/>
              <a:t> concentrations predicted by ADMS-Urban for 2008. NO</a:t>
            </a:r>
            <a:r>
              <a:rPr lang="en-US" baseline="-25000" dirty="0"/>
              <a:t>2</a:t>
            </a:r>
            <a:r>
              <a:rPr lang="en-US" dirty="0"/>
              <a:t>regions shown in yellow, orange or red are predicted to exceed the UK NAQS targets.</a:t>
            </a:r>
            <a:endParaRPr lang="el-GR" dirty="0"/>
          </a:p>
        </p:txBody>
      </p:sp>
    </p:spTree>
    <p:extLst>
      <p:ext uri="{BB962C8B-B14F-4D97-AF65-F5344CB8AC3E}">
        <p14:creationId xmlns:p14="http://schemas.microsoft.com/office/powerpoint/2010/main" val="34823743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904" y="485800"/>
            <a:ext cx="8229600" cy="1143000"/>
          </a:xfrm>
        </p:spPr>
        <p:txBody>
          <a:bodyPr>
            <a:normAutofit fontScale="90000"/>
          </a:bodyPr>
          <a:lstStyle/>
          <a:p>
            <a:r>
              <a:rPr lang="el-GR" dirty="0"/>
              <a:t>2</a:t>
            </a:r>
            <a:r>
              <a:rPr lang="el-GR" dirty="0" smtClean="0"/>
              <a:t>. </a:t>
            </a:r>
            <a:r>
              <a:rPr lang="el-GR" dirty="0" err="1" smtClean="0"/>
              <a:t>Περιοχικά</a:t>
            </a:r>
            <a:r>
              <a:rPr lang="el-GR" dirty="0" smtClean="0"/>
              <a:t>/μέσης κλίμακας μοντέλα</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17</a:t>
            </a:fld>
            <a:endParaRPr lang="en-US"/>
          </a:p>
        </p:txBody>
      </p:sp>
      <p:sp>
        <p:nvSpPr>
          <p:cNvPr id="3" name="Content Placeholder 2"/>
          <p:cNvSpPr>
            <a:spLocks noGrp="1"/>
          </p:cNvSpPr>
          <p:nvPr>
            <p:ph idx="1"/>
          </p:nvPr>
        </p:nvSpPr>
        <p:spPr>
          <a:xfrm>
            <a:off x="-1" y="1600201"/>
            <a:ext cx="9108503" cy="1252735"/>
          </a:xfrm>
        </p:spPr>
        <p:txBody>
          <a:bodyPr>
            <a:normAutofit/>
          </a:bodyPr>
          <a:lstStyle/>
          <a:p>
            <a:r>
              <a:rPr lang="el-GR" sz="2400" dirty="0" smtClean="0"/>
              <a:t>Περιγράφουν τις ατμοσφαιρικές διεργασίες σε ευρύτερης περιοχής πόλης, χώρας</a:t>
            </a:r>
            <a:r>
              <a:rPr lang="el-GR" sz="2400" dirty="0"/>
              <a:t> </a:t>
            </a:r>
            <a:r>
              <a:rPr lang="el-GR" sz="2400" dirty="0" smtClean="0"/>
              <a:t>ή ηπείρου λαμβάνοντας υπόψη διαφορετικούς τύπους πηγών ρύπων </a:t>
            </a:r>
            <a:endParaRPr lang="el-GR" sz="2400" dirty="0"/>
          </a:p>
        </p:txBody>
      </p:sp>
      <p:pic>
        <p:nvPicPr>
          <p:cNvPr id="7" name="Picture 6" descr="Image result for air pollution forecast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2708920"/>
            <a:ext cx="5472608" cy="410445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350002" y="2708920"/>
            <a:ext cx="3933966" cy="40610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400" dirty="0" smtClean="0"/>
              <a:t>(όλες τις μεταφορές, βιομηχανία, κεντρική θέρμανση κλπ), τύπους γης/</a:t>
            </a:r>
            <a:r>
              <a:rPr lang="el-GR" sz="2400" dirty="0" err="1" smtClean="0"/>
              <a:t>εδαφοκάλυψης</a:t>
            </a:r>
            <a:r>
              <a:rPr lang="el-GR" sz="2400" dirty="0" smtClean="0"/>
              <a:t>, συνοπτικά συστήματα, στρώμα ανάμιξης, τη φωτοχημεία αέριων ρύπων και σωματιδίων.</a:t>
            </a:r>
            <a:endParaRPr lang="el-GR" sz="2400" dirty="0"/>
          </a:p>
        </p:txBody>
      </p:sp>
    </p:spTree>
    <p:extLst>
      <p:ext uri="{BB962C8B-B14F-4D97-AF65-F5344CB8AC3E}">
        <p14:creationId xmlns:p14="http://schemas.microsoft.com/office/powerpoint/2010/main" val="6430048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Image result for global air quality mod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844824"/>
            <a:ext cx="8078024" cy="40390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31640" y="-99392"/>
            <a:ext cx="8229600" cy="1143000"/>
          </a:xfrm>
        </p:spPr>
        <p:txBody>
          <a:bodyPr>
            <a:normAutofit/>
          </a:bodyPr>
          <a:lstStyle/>
          <a:p>
            <a:r>
              <a:rPr lang="el-GR" sz="4000" dirty="0" smtClean="0"/>
              <a:t>3. Παγκόσμιας κλίμακας μοντέλα</a:t>
            </a:r>
            <a:endParaRPr lang="el-GR" sz="4000"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18</a:t>
            </a:fld>
            <a:endParaRPr lang="en-US"/>
          </a:p>
        </p:txBody>
      </p:sp>
      <p:sp>
        <p:nvSpPr>
          <p:cNvPr id="3" name="Content Placeholder 2"/>
          <p:cNvSpPr>
            <a:spLocks noGrp="1"/>
          </p:cNvSpPr>
          <p:nvPr>
            <p:ph idx="1"/>
          </p:nvPr>
        </p:nvSpPr>
        <p:spPr>
          <a:xfrm flipH="1">
            <a:off x="216024" y="868227"/>
            <a:ext cx="8964488" cy="1336637"/>
          </a:xfrm>
        </p:spPr>
        <p:txBody>
          <a:bodyPr>
            <a:normAutofit/>
          </a:bodyPr>
          <a:lstStyle/>
          <a:p>
            <a:pPr marL="0" indent="0">
              <a:buNone/>
            </a:pPr>
            <a:r>
              <a:rPr lang="el-GR" sz="2000" dirty="0" smtClean="0"/>
              <a:t>Χημικό μοντέλο φιλοξενείται εντός μετεωρολογικού, τα οποία επικοινωνούν και τα αποτελέσματα καλύπτουν  όλον τον πλανήτη. Περιγράφονται οι ανθρωπογενείς και </a:t>
            </a:r>
            <a:r>
              <a:rPr lang="el-GR" sz="2000" dirty="0" err="1" smtClean="0"/>
              <a:t>βιογενείς</a:t>
            </a:r>
            <a:r>
              <a:rPr lang="el-GR" sz="2000" dirty="0" smtClean="0"/>
              <a:t> εκπομπές, ατμοσφαιρική χημεία, μεταφορά διάχυση, εναπόθεση κλπ</a:t>
            </a:r>
          </a:p>
        </p:txBody>
      </p:sp>
      <p:sp>
        <p:nvSpPr>
          <p:cNvPr id="5" name="TextBox 4"/>
          <p:cNvSpPr txBox="1"/>
          <p:nvPr/>
        </p:nvSpPr>
        <p:spPr>
          <a:xfrm>
            <a:off x="179512" y="5589240"/>
            <a:ext cx="8942120" cy="1200329"/>
          </a:xfrm>
          <a:prstGeom prst="rect">
            <a:avLst/>
          </a:prstGeom>
          <a:noFill/>
        </p:spPr>
        <p:txBody>
          <a:bodyPr wrap="square" rtlCol="0">
            <a:spAutoFit/>
          </a:bodyPr>
          <a:lstStyle/>
          <a:p>
            <a:r>
              <a:rPr lang="en-US" i="1" dirty="0"/>
              <a:t>This portrait of global </a:t>
            </a:r>
            <a:r>
              <a:rPr lang="en-US" i="1" dirty="0">
                <a:hlinkClick r:id="rId4"/>
              </a:rPr>
              <a:t>aerosols</a:t>
            </a:r>
            <a:r>
              <a:rPr lang="en-US" i="1" dirty="0"/>
              <a:t> was produced by a GEOS-5 simulation at a 10-kilometer resolution. Dust (red) is lifted from the surface, sea salt (blue) swirls inside cyclones, smoke (green) rises from fires, and sulfate particles (white) stream from volcanoes and fossil fuel emissions. Image credit: William Putman, NASA/Goddard </a:t>
            </a:r>
            <a:endParaRPr lang="el-GR" dirty="0"/>
          </a:p>
        </p:txBody>
      </p:sp>
    </p:spTree>
    <p:extLst>
      <p:ext uri="{BB962C8B-B14F-4D97-AF65-F5344CB8AC3E}">
        <p14:creationId xmlns:p14="http://schemas.microsoft.com/office/powerpoint/2010/main" val="18425704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350033"/>
            <a:ext cx="6843898" cy="5354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descr="Image result for air quality model nes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1350033"/>
            <a:ext cx="7260297" cy="54452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38944" y="274638"/>
            <a:ext cx="8229600" cy="1143000"/>
          </a:xfrm>
        </p:spPr>
        <p:txBody>
          <a:bodyPr/>
          <a:lstStyle/>
          <a:p>
            <a:r>
              <a:rPr lang="el-GR" dirty="0" smtClean="0"/>
              <a:t>Τεχνική εστίασης (</a:t>
            </a:r>
            <a:r>
              <a:rPr lang="en-US" dirty="0" smtClean="0"/>
              <a:t>nesting)</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19</a:t>
            </a:fld>
            <a:endParaRPr lang="en-US"/>
          </a:p>
        </p:txBody>
      </p:sp>
    </p:spTree>
    <p:extLst>
      <p:ext uri="{BB962C8B-B14F-4D97-AF65-F5344CB8AC3E}">
        <p14:creationId xmlns:p14="http://schemas.microsoft.com/office/powerpoint/2010/main" val="18543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745827"/>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mtClean="0"/>
              <a:t>Δομή Μαθήματος</a:t>
            </a:r>
            <a:endParaRPr lang="el-GR" dirty="0"/>
          </a:p>
        </p:txBody>
      </p:sp>
      <p:sp>
        <p:nvSpPr>
          <p:cNvPr id="9" name="Content Placeholder 7"/>
          <p:cNvSpPr txBox="1">
            <a:spLocks/>
          </p:cNvSpPr>
          <p:nvPr/>
        </p:nvSpPr>
        <p:spPr>
          <a:xfrm>
            <a:off x="457200" y="1711349"/>
            <a:ext cx="8229600" cy="4741987"/>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l-GR" dirty="0" smtClean="0"/>
              <a:t>Εισαγωγή</a:t>
            </a:r>
          </a:p>
          <a:p>
            <a:pPr marL="514350" indent="-514350">
              <a:buFont typeface="+mj-lt"/>
              <a:buAutoNum type="arabicPeriod"/>
            </a:pPr>
            <a:r>
              <a:rPr lang="el-GR" dirty="0" smtClean="0"/>
              <a:t>Χωρικές και χρονικές κλίμακες εφαρμογής μοντέλου ρύπανσης/ποιότητας ατμόσφαιρας</a:t>
            </a:r>
          </a:p>
          <a:p>
            <a:pPr marL="514350" indent="-514350">
              <a:buFont typeface="+mj-lt"/>
              <a:buAutoNum type="arabicPeriod"/>
            </a:pPr>
            <a:r>
              <a:rPr lang="el-GR" dirty="0" smtClean="0"/>
              <a:t>Κατηγοριοποίηση αριθμητικών μοντέλων </a:t>
            </a:r>
          </a:p>
          <a:p>
            <a:pPr marL="514350" indent="-514350">
              <a:buFont typeface="+mj-lt"/>
              <a:buAutoNum type="arabicPeriod"/>
            </a:pPr>
            <a:r>
              <a:rPr lang="el-GR" dirty="0" smtClean="0"/>
              <a:t>Χωρική και χρονική διακριτική ικανότητα εφαρμογής </a:t>
            </a:r>
          </a:p>
          <a:p>
            <a:pPr marL="514350" indent="-514350">
              <a:buFont typeface="+mj-lt"/>
              <a:buAutoNum type="arabicPeriod"/>
            </a:pPr>
            <a:r>
              <a:rPr lang="el-GR" dirty="0" smtClean="0"/>
              <a:t>Δεδομένα εισόδου σε μια αριθμητική προσομοίωση</a:t>
            </a:r>
          </a:p>
          <a:p>
            <a:pPr marL="514350" indent="-514350">
              <a:buFont typeface="+mj-lt"/>
              <a:buAutoNum type="arabicPeriod"/>
            </a:pPr>
            <a:r>
              <a:rPr lang="el-GR" dirty="0" smtClean="0"/>
              <a:t>Συνδυασμός με πειραματικά δεδομένα</a:t>
            </a:r>
          </a:p>
          <a:p>
            <a:pPr marL="514350" indent="-514350">
              <a:buFont typeface="+mj-lt"/>
              <a:buAutoNum type="arabicPeriod"/>
            </a:pPr>
            <a:r>
              <a:rPr lang="el-GR" dirty="0" smtClean="0"/>
              <a:t>Εφαρμογές μοντέλου – Έλεγχοι ευαισθησίας</a:t>
            </a:r>
            <a:endParaRPr lang="el-GR" dirty="0"/>
          </a:p>
          <a:p>
            <a:pPr marL="514350" indent="-514350">
              <a:buFont typeface="+mj-lt"/>
              <a:buAutoNum type="arabicPeriod"/>
            </a:pPr>
            <a:endParaRPr lang="el-GR" dirty="0"/>
          </a:p>
        </p:txBody>
      </p:sp>
    </p:spTree>
    <p:extLst>
      <p:ext uri="{BB962C8B-B14F-4D97-AF65-F5344CB8AC3E}">
        <p14:creationId xmlns:p14="http://schemas.microsoft.com/office/powerpoint/2010/main" val="402096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4928" y="341784"/>
            <a:ext cx="8229600" cy="1143000"/>
          </a:xfrm>
        </p:spPr>
        <p:txBody>
          <a:bodyPr>
            <a:normAutofit fontScale="90000"/>
          </a:bodyPr>
          <a:lstStyle/>
          <a:p>
            <a:r>
              <a:rPr lang="el-GR" dirty="0" smtClean="0"/>
              <a:t>Χωρική &amp; χρονική κλίμακα προσομοιώσεων</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20</a:t>
            </a:fld>
            <a:endParaRPr lang="en-US"/>
          </a:p>
        </p:txBody>
      </p:sp>
      <p:pic>
        <p:nvPicPr>
          <p:cNvPr id="3074" name="Picture 2" descr="https://www.researchgate.net/profile/Laszlo_Makra/publication/221905522/figure/fig4/AS:304786193829891@1449678099462/Fig-5-Spatial-and-temporal-scales-of-air-quality-models-based-on-Moussiopoulos-et-al.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32223" y="1700808"/>
            <a:ext cx="4772025" cy="43338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31640" y="6023029"/>
            <a:ext cx="6408712" cy="646331"/>
          </a:xfrm>
          <a:prstGeom prst="rect">
            <a:avLst/>
          </a:prstGeom>
          <a:noFill/>
        </p:spPr>
        <p:txBody>
          <a:bodyPr wrap="square" rtlCol="0">
            <a:spAutoFit/>
          </a:bodyPr>
          <a:lstStyle/>
          <a:p>
            <a:r>
              <a:rPr lang="en-US" dirty="0"/>
              <a:t>Fig. 5. Spatial and temporal scales of air quality models based on </a:t>
            </a:r>
            <a:r>
              <a:rPr lang="en-US" dirty="0" err="1"/>
              <a:t>Moussiopoulos</a:t>
            </a:r>
            <a:r>
              <a:rPr lang="en-US" dirty="0"/>
              <a:t> et al. (2003). </a:t>
            </a:r>
            <a:endParaRPr lang="el-GR" dirty="0"/>
          </a:p>
        </p:txBody>
      </p:sp>
    </p:spTree>
    <p:extLst>
      <p:ext uri="{BB962C8B-B14F-4D97-AF65-F5344CB8AC3E}">
        <p14:creationId xmlns:p14="http://schemas.microsoft.com/office/powerpoint/2010/main" val="22769475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9816"/>
            <a:ext cx="8229600" cy="1143000"/>
          </a:xfrm>
        </p:spPr>
        <p:txBody>
          <a:bodyPr/>
          <a:lstStyle/>
          <a:p>
            <a:r>
              <a:rPr lang="el-GR" dirty="0" smtClean="0"/>
              <a:t>Χρονικό βήμα επίλυσης εξισώσεων </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21</a:t>
            </a:fld>
            <a:endParaRPr lang="en-US"/>
          </a:p>
        </p:txBody>
      </p:sp>
      <p:pic>
        <p:nvPicPr>
          <p:cNvPr id="2150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88004" y="1772816"/>
            <a:ext cx="472490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7544" y="1844824"/>
            <a:ext cx="3960440" cy="4524315"/>
          </a:xfrm>
          <a:prstGeom prst="rect">
            <a:avLst/>
          </a:prstGeom>
          <a:noFill/>
        </p:spPr>
        <p:txBody>
          <a:bodyPr wrap="square" rtlCol="0">
            <a:spAutoFit/>
          </a:bodyPr>
          <a:lstStyle/>
          <a:p>
            <a:r>
              <a:rPr lang="el-GR" dirty="0" smtClean="0"/>
              <a:t>Εξαρτάται από </a:t>
            </a:r>
          </a:p>
          <a:p>
            <a:r>
              <a:rPr lang="el-GR" dirty="0" smtClean="0"/>
              <a:t>την επιθυμητή ακρίβεια, </a:t>
            </a:r>
          </a:p>
          <a:p>
            <a:r>
              <a:rPr lang="el-GR" dirty="0" smtClean="0"/>
              <a:t>τον διαθέσιμο υπολογιστικό χρόνο, </a:t>
            </a:r>
          </a:p>
          <a:p>
            <a:r>
              <a:rPr lang="el-GR" dirty="0" smtClean="0"/>
              <a:t>την διατήρηση της ευστάθειας του χρησιμοποιούμενου κώδικα.</a:t>
            </a:r>
          </a:p>
          <a:p>
            <a:endParaRPr lang="el-GR" dirty="0" smtClean="0"/>
          </a:p>
          <a:p>
            <a:r>
              <a:rPr lang="el-GR" dirty="0" smtClean="0"/>
              <a:t>Παραδείγματα: </a:t>
            </a:r>
          </a:p>
          <a:p>
            <a:pPr marL="285750" indent="-285750">
              <a:buFont typeface="Arial" pitchFamily="34" charset="0"/>
              <a:buChar char="•"/>
            </a:pPr>
            <a:r>
              <a:rPr lang="en-US" dirty="0" smtClean="0"/>
              <a:t>For </a:t>
            </a:r>
            <a:r>
              <a:rPr lang="en-US" dirty="0"/>
              <a:t>a 5-km × 5-km horizontal grid, a typical </a:t>
            </a:r>
            <a:r>
              <a:rPr lang="en-US" dirty="0" smtClean="0"/>
              <a:t>time</a:t>
            </a:r>
            <a:r>
              <a:rPr lang="el-GR" dirty="0" smtClean="0"/>
              <a:t> </a:t>
            </a:r>
            <a:r>
              <a:rPr lang="en-US" dirty="0" smtClean="0"/>
              <a:t>step </a:t>
            </a:r>
            <a:r>
              <a:rPr lang="en-US" dirty="0"/>
              <a:t>for hydrostatic dynamical calculations is 5 s. </a:t>
            </a:r>
            <a:endParaRPr lang="el-GR" dirty="0" smtClean="0"/>
          </a:p>
          <a:p>
            <a:pPr marL="285750" indent="-285750">
              <a:buFont typeface="Arial" pitchFamily="34" charset="0"/>
              <a:buChar char="•"/>
            </a:pPr>
            <a:r>
              <a:rPr lang="en-US" dirty="0" smtClean="0"/>
              <a:t>For </a:t>
            </a:r>
            <a:r>
              <a:rPr lang="en-US" dirty="0"/>
              <a:t>a 5◦ ×5◦ global grid, it </a:t>
            </a:r>
            <a:r>
              <a:rPr lang="en-US" dirty="0" smtClean="0"/>
              <a:t>is</a:t>
            </a:r>
            <a:r>
              <a:rPr lang="el-GR" dirty="0" smtClean="0"/>
              <a:t> </a:t>
            </a:r>
            <a:r>
              <a:rPr lang="en-US" dirty="0" smtClean="0"/>
              <a:t>around </a:t>
            </a:r>
            <a:r>
              <a:rPr lang="en-US" dirty="0"/>
              <a:t>300 </a:t>
            </a:r>
            <a:r>
              <a:rPr lang="en-US" dirty="0" smtClean="0"/>
              <a:t>s.</a:t>
            </a:r>
            <a:endParaRPr lang="el-GR" dirty="0" smtClean="0"/>
          </a:p>
          <a:p>
            <a:pPr marL="285750" indent="-285750">
              <a:buFont typeface="Arial" pitchFamily="34" charset="0"/>
              <a:buChar char="•"/>
            </a:pPr>
            <a:r>
              <a:rPr lang="en-US" dirty="0" smtClean="0"/>
              <a:t>For </a:t>
            </a:r>
            <a:r>
              <a:rPr lang="en-US" dirty="0"/>
              <a:t>gas and aqueous chemistry, the time step is variable with </a:t>
            </a:r>
            <a:r>
              <a:rPr lang="en-US" dirty="0" smtClean="0"/>
              <a:t>some</a:t>
            </a:r>
            <a:r>
              <a:rPr lang="el-GR" dirty="0" smtClean="0"/>
              <a:t> </a:t>
            </a:r>
            <a:r>
              <a:rPr lang="en-US" dirty="0" smtClean="0"/>
              <a:t>solution </a:t>
            </a:r>
            <a:r>
              <a:rPr lang="en-US" dirty="0"/>
              <a:t>methods and fixed with others.</a:t>
            </a:r>
            <a:endParaRPr lang="el-GR" dirty="0"/>
          </a:p>
        </p:txBody>
      </p:sp>
    </p:spTree>
    <p:extLst>
      <p:ext uri="{BB962C8B-B14F-4D97-AF65-F5344CB8AC3E}">
        <p14:creationId xmlns:p14="http://schemas.microsoft.com/office/powerpoint/2010/main" val="10356855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4928" y="341784"/>
            <a:ext cx="8229600" cy="1143000"/>
          </a:xfrm>
        </p:spPr>
        <p:txBody>
          <a:bodyPr>
            <a:normAutofit fontScale="90000"/>
          </a:bodyPr>
          <a:lstStyle/>
          <a:p>
            <a:r>
              <a:rPr lang="el-GR" dirty="0" smtClean="0"/>
              <a:t>Χωρική &amp; χρονική κλίμακα προσομοιώσεων</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22</a:t>
            </a:fld>
            <a:endParaRPr lang="en-US"/>
          </a:p>
        </p:txBody>
      </p:sp>
      <p:pic>
        <p:nvPicPr>
          <p:cNvPr id="2052" name="Picture 4" descr="Image result for complex air quality experi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772817"/>
            <a:ext cx="5278229" cy="50405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08104" y="2327969"/>
            <a:ext cx="3384376" cy="3693319"/>
          </a:xfrm>
          <a:prstGeom prst="rect">
            <a:avLst/>
          </a:prstGeom>
          <a:solidFill>
            <a:schemeClr val="bg1"/>
          </a:solidFill>
        </p:spPr>
        <p:txBody>
          <a:bodyPr wrap="square" rtlCol="0">
            <a:spAutoFit/>
          </a:bodyPr>
          <a:lstStyle/>
          <a:p>
            <a:pPr algn="just"/>
            <a:r>
              <a:rPr lang="en-US" dirty="0"/>
              <a:t>Fig. 1. MEGAPOLI schematic showing the main linkages between megacities, air quality and climate (</a:t>
            </a:r>
            <a:r>
              <a:rPr lang="en-US" dirty="0">
                <a:hlinkClick r:id="rId4"/>
              </a:rPr>
              <a:t>Baklanov et al., 2010</a:t>
            </a:r>
            <a:r>
              <a:rPr lang="en-US" dirty="0"/>
              <a:t>). In addition to the overall connections between megacities, air quality and climate, the figure shows the main feedbacks, ecosystem, health and weather impact pathways, and mitigation routes which are investigated. The relevant temporal and spatial scales are also included.</a:t>
            </a:r>
            <a:endParaRPr lang="el-GR" dirty="0"/>
          </a:p>
        </p:txBody>
      </p:sp>
    </p:spTree>
    <p:extLst>
      <p:ext uri="{BB962C8B-B14F-4D97-AF65-F5344CB8AC3E}">
        <p14:creationId xmlns:p14="http://schemas.microsoft.com/office/powerpoint/2010/main" val="29161833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745827"/>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mtClean="0"/>
              <a:t>Δομή Μαθήματος</a:t>
            </a:r>
            <a:endParaRPr lang="el-GR" dirty="0"/>
          </a:p>
        </p:txBody>
      </p:sp>
      <p:sp>
        <p:nvSpPr>
          <p:cNvPr id="9" name="Content Placeholder 7"/>
          <p:cNvSpPr txBox="1">
            <a:spLocks/>
          </p:cNvSpPr>
          <p:nvPr/>
        </p:nvSpPr>
        <p:spPr>
          <a:xfrm>
            <a:off x="457200" y="1711349"/>
            <a:ext cx="8229600" cy="4741987"/>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l-GR" dirty="0" smtClean="0"/>
              <a:t>Εισαγωγή</a:t>
            </a:r>
          </a:p>
          <a:p>
            <a:pPr marL="514350" indent="-514350">
              <a:buFont typeface="+mj-lt"/>
              <a:buAutoNum type="arabicPeriod"/>
            </a:pPr>
            <a:r>
              <a:rPr lang="el-GR" dirty="0" smtClean="0"/>
              <a:t>Χωρικές και χρονικές κλίμακες εφαρμογής μοντέλου ρύπανσης/ποιότητας ατμόσφαιρας</a:t>
            </a:r>
          </a:p>
          <a:p>
            <a:pPr marL="514350" indent="-514350">
              <a:buFont typeface="+mj-lt"/>
              <a:buAutoNum type="arabicPeriod"/>
            </a:pPr>
            <a:r>
              <a:rPr lang="el-GR" dirty="0" smtClean="0"/>
              <a:t>Κατηγοριοποίηση αριθμητικών μοντέλων </a:t>
            </a:r>
          </a:p>
          <a:p>
            <a:pPr marL="514350" indent="-514350">
              <a:buFont typeface="+mj-lt"/>
              <a:buAutoNum type="arabicPeriod"/>
            </a:pPr>
            <a:r>
              <a:rPr lang="el-GR" dirty="0" smtClean="0"/>
              <a:t>Χωρική και χρονική διακριτική ικανότητα εφαρμογής </a:t>
            </a:r>
          </a:p>
          <a:p>
            <a:pPr marL="514350" indent="-514350">
              <a:buFont typeface="+mj-lt"/>
              <a:buAutoNum type="arabicPeriod"/>
            </a:pPr>
            <a:r>
              <a:rPr lang="el-GR" dirty="0" smtClean="0"/>
              <a:t>Δεδομένα εισόδου σε μια αριθμητική προσομοίωση</a:t>
            </a:r>
          </a:p>
          <a:p>
            <a:pPr marL="514350" indent="-514350">
              <a:buFont typeface="+mj-lt"/>
              <a:buAutoNum type="arabicPeriod"/>
            </a:pPr>
            <a:r>
              <a:rPr lang="el-GR" dirty="0" smtClean="0"/>
              <a:t>Συνδυασμός με πειραματικά δεδομένα</a:t>
            </a:r>
          </a:p>
          <a:p>
            <a:pPr marL="514350" indent="-514350">
              <a:buFont typeface="+mj-lt"/>
              <a:buAutoNum type="arabicPeriod"/>
            </a:pPr>
            <a:r>
              <a:rPr lang="el-GR" dirty="0" smtClean="0"/>
              <a:t>Εφαρμογές μοντέλου – Έλεγχοι ευαισθησίας</a:t>
            </a:r>
            <a:endParaRPr lang="el-GR" dirty="0"/>
          </a:p>
          <a:p>
            <a:pPr marL="514350" indent="-514350">
              <a:buFont typeface="+mj-lt"/>
              <a:buAutoNum type="arabicPeriod"/>
            </a:pPr>
            <a:endParaRPr lang="el-GR" dirty="0"/>
          </a:p>
        </p:txBody>
      </p:sp>
    </p:spTree>
    <p:extLst>
      <p:ext uri="{BB962C8B-B14F-4D97-AF65-F5344CB8AC3E}">
        <p14:creationId xmlns:p14="http://schemas.microsoft.com/office/powerpoint/2010/main" val="309977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7808"/>
            <a:ext cx="8686800" cy="1143000"/>
          </a:xfrm>
        </p:spPr>
        <p:txBody>
          <a:bodyPr>
            <a:normAutofit fontScale="90000"/>
          </a:bodyPr>
          <a:lstStyle/>
          <a:p>
            <a:r>
              <a:rPr lang="el-GR" dirty="0" smtClean="0"/>
              <a:t>Τύποι μοντέλων / μέθοδοι υπολογισμών</a:t>
            </a:r>
            <a:endParaRPr lang="el-GR" dirty="0"/>
          </a:p>
        </p:txBody>
      </p:sp>
      <p:sp>
        <p:nvSpPr>
          <p:cNvPr id="3" name="Content Placeholder 2"/>
          <p:cNvSpPr>
            <a:spLocks noGrp="1"/>
          </p:cNvSpPr>
          <p:nvPr>
            <p:ph idx="1"/>
          </p:nvPr>
        </p:nvSpPr>
        <p:spPr/>
        <p:txBody>
          <a:bodyPr/>
          <a:lstStyle/>
          <a:p>
            <a:pPr marL="514350" indent="-514350">
              <a:buAutoNum type="arabicParenR"/>
            </a:pPr>
            <a:r>
              <a:rPr lang="el-GR" dirty="0" smtClean="0"/>
              <a:t>Στατιστικά</a:t>
            </a:r>
            <a:endParaRPr lang="en-US" dirty="0" smtClean="0"/>
          </a:p>
          <a:p>
            <a:pPr marL="514350" indent="-514350">
              <a:buAutoNum type="arabicParenR"/>
            </a:pPr>
            <a:r>
              <a:rPr lang="el-GR" dirty="0" err="1" smtClean="0"/>
              <a:t>Γκαουσιανά</a:t>
            </a:r>
            <a:r>
              <a:rPr lang="el-GR" dirty="0" smtClean="0"/>
              <a:t> (</a:t>
            </a:r>
            <a:r>
              <a:rPr lang="en-US" dirty="0" smtClean="0"/>
              <a:t>Gaussian</a:t>
            </a:r>
            <a:r>
              <a:rPr lang="el-GR" dirty="0" smtClean="0"/>
              <a:t>)</a:t>
            </a:r>
            <a:endParaRPr lang="en-US" dirty="0" smtClean="0"/>
          </a:p>
          <a:p>
            <a:pPr marL="514350" indent="-514350">
              <a:buAutoNum type="arabicParenR"/>
            </a:pPr>
            <a:r>
              <a:rPr lang="el-GR" dirty="0" smtClean="0"/>
              <a:t>Τροχιάς (</a:t>
            </a:r>
            <a:r>
              <a:rPr lang="en-US" dirty="0" err="1" smtClean="0"/>
              <a:t>Lagrangian</a:t>
            </a:r>
            <a:r>
              <a:rPr lang="el-GR" dirty="0" smtClean="0"/>
              <a:t>)</a:t>
            </a:r>
            <a:endParaRPr lang="en-US" dirty="0" smtClean="0"/>
          </a:p>
          <a:p>
            <a:pPr marL="514350" indent="-514350">
              <a:buAutoNum type="arabicParenR"/>
            </a:pPr>
            <a:r>
              <a:rPr lang="el-GR" dirty="0" smtClean="0"/>
              <a:t>Κυψελίδας (</a:t>
            </a:r>
            <a:r>
              <a:rPr lang="en-US" dirty="0" err="1" smtClean="0"/>
              <a:t>Eulerian</a:t>
            </a:r>
            <a:r>
              <a:rPr lang="el-GR" dirty="0" smtClean="0"/>
              <a:t>)</a:t>
            </a:r>
          </a:p>
          <a:p>
            <a:pPr marL="514350" indent="-514350">
              <a:buAutoNum type="arabicParenR"/>
            </a:pPr>
            <a:r>
              <a:rPr lang="el-GR" dirty="0" smtClean="0"/>
              <a:t>Δέκτη (</a:t>
            </a:r>
            <a:r>
              <a:rPr lang="en-US" dirty="0" smtClean="0"/>
              <a:t>Receptor</a:t>
            </a:r>
            <a:r>
              <a:rPr lang="el-GR" dirty="0" smtClean="0"/>
              <a:t>)</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24</a:t>
            </a:fld>
            <a:endParaRPr lang="en-US"/>
          </a:p>
        </p:txBody>
      </p:sp>
    </p:spTree>
    <p:extLst>
      <p:ext uri="{BB962C8B-B14F-4D97-AF65-F5344CB8AC3E}">
        <p14:creationId xmlns:p14="http://schemas.microsoft.com/office/powerpoint/2010/main" val="35902196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7808"/>
            <a:ext cx="8686800" cy="1143000"/>
          </a:xfrm>
        </p:spPr>
        <p:txBody>
          <a:bodyPr>
            <a:normAutofit fontScale="90000"/>
          </a:bodyPr>
          <a:lstStyle/>
          <a:p>
            <a:r>
              <a:rPr lang="el-GR" dirty="0" smtClean="0"/>
              <a:t>Τύποι μοντέλων / μέθοδοι υπολογισμών</a:t>
            </a:r>
            <a:endParaRPr lang="el-GR" dirty="0"/>
          </a:p>
        </p:txBody>
      </p:sp>
      <p:sp>
        <p:nvSpPr>
          <p:cNvPr id="3" name="Content Placeholder 2"/>
          <p:cNvSpPr>
            <a:spLocks noGrp="1"/>
          </p:cNvSpPr>
          <p:nvPr>
            <p:ph idx="1"/>
          </p:nvPr>
        </p:nvSpPr>
        <p:spPr/>
        <p:txBody>
          <a:bodyPr>
            <a:normAutofit fontScale="70000" lnSpcReduction="20000"/>
          </a:bodyPr>
          <a:lstStyle/>
          <a:p>
            <a:pPr marL="0" indent="0">
              <a:buNone/>
            </a:pPr>
            <a:r>
              <a:rPr lang="el-GR" b="1" dirty="0" smtClean="0"/>
              <a:t>Στατιστικά</a:t>
            </a:r>
            <a:r>
              <a:rPr lang="el-GR" dirty="0" smtClean="0"/>
              <a:t>:</a:t>
            </a:r>
            <a:endParaRPr lang="en-US" dirty="0" smtClean="0"/>
          </a:p>
          <a:p>
            <a:pPr marL="514350" indent="-514350">
              <a:buAutoNum type="arabicParenR"/>
            </a:pPr>
            <a:r>
              <a:rPr lang="el-GR" dirty="0" smtClean="0"/>
              <a:t>Απλά μοντέλα διασποράς</a:t>
            </a:r>
          </a:p>
          <a:p>
            <a:pPr marL="0" indent="0">
              <a:buNone/>
            </a:pPr>
            <a:r>
              <a:rPr lang="en-US" dirty="0"/>
              <a:t>Simplification is achieved primarily by ignoring the local, time-varying processes that affect short-term air pollutant concentrations (e.g. associated with variations in meteorology), and </a:t>
            </a:r>
            <a:r>
              <a:rPr lang="en-US" dirty="0" err="1"/>
              <a:t>modelling</a:t>
            </a:r>
            <a:r>
              <a:rPr lang="en-US" dirty="0"/>
              <a:t> instead the average (net) long-term patterns.   Models thus comprise a series of formulae or statistical equations, which can be solved either arithmetically (e.g. using spreadsheet functions) or through the use of look-up tables and graphs.  </a:t>
            </a:r>
          </a:p>
          <a:p>
            <a:pPr marL="514350" indent="-514350">
              <a:buFont typeface="+mj-lt"/>
              <a:buAutoNum type="arabicParenR" startAt="2"/>
            </a:pPr>
            <a:r>
              <a:rPr lang="en-US" dirty="0" smtClean="0"/>
              <a:t>GIS-based</a:t>
            </a:r>
            <a:r>
              <a:rPr lang="el-GR" dirty="0" smtClean="0"/>
              <a:t>, για παράδειγμα </a:t>
            </a:r>
            <a:r>
              <a:rPr lang="en-US" dirty="0" smtClean="0"/>
              <a:t> </a:t>
            </a:r>
            <a:r>
              <a:rPr lang="el-GR" dirty="0" smtClean="0"/>
              <a:t>παλινδρόμησης χρήσεων γης (</a:t>
            </a:r>
            <a:r>
              <a:rPr lang="en-US" dirty="0" smtClean="0"/>
              <a:t>LUR</a:t>
            </a:r>
            <a:r>
              <a:rPr lang="el-GR" dirty="0" smtClean="0"/>
              <a:t>)</a:t>
            </a:r>
            <a:endParaRPr lang="en-US" dirty="0" smtClean="0"/>
          </a:p>
          <a:p>
            <a:pPr marL="0" indent="0">
              <a:buNone/>
            </a:pPr>
            <a:r>
              <a:rPr lang="el-GR" dirty="0"/>
              <a:t>Ε</a:t>
            </a:r>
            <a:r>
              <a:rPr lang="en-US" dirty="0" err="1" smtClean="0"/>
              <a:t>mpirically</a:t>
            </a:r>
            <a:r>
              <a:rPr lang="en-US" dirty="0" smtClean="0"/>
              <a:t>-derived </a:t>
            </a:r>
            <a:r>
              <a:rPr lang="en-US" dirty="0"/>
              <a:t>regression equations linking land use (or more strictly land cover) to measured air pollutant concentrations at a set of monitoring sites.  Other predictors are usually selected to represent traffic-related emissions (e.g. road length, traffic flows) in the surrounding area, and the effect of local topography (e.g. altitude). </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25</a:t>
            </a:fld>
            <a:endParaRPr lang="en-US"/>
          </a:p>
        </p:txBody>
      </p:sp>
      <p:pic>
        <p:nvPicPr>
          <p:cNvPr id="11266" name="Picture 2" descr="4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6113" y="1601416"/>
            <a:ext cx="3719281" cy="52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8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7808"/>
            <a:ext cx="8686800" cy="1143000"/>
          </a:xfrm>
        </p:spPr>
        <p:txBody>
          <a:bodyPr>
            <a:normAutofit fontScale="90000"/>
          </a:bodyPr>
          <a:lstStyle/>
          <a:p>
            <a:r>
              <a:rPr lang="el-GR" dirty="0" smtClean="0"/>
              <a:t>Τύποι μοντέλων / μέθοδοι υπολογισμών</a:t>
            </a:r>
            <a:endParaRPr lang="el-GR" dirty="0"/>
          </a:p>
        </p:txBody>
      </p:sp>
      <p:sp>
        <p:nvSpPr>
          <p:cNvPr id="3" name="Content Placeholder 2"/>
          <p:cNvSpPr>
            <a:spLocks noGrp="1"/>
          </p:cNvSpPr>
          <p:nvPr>
            <p:ph idx="1"/>
          </p:nvPr>
        </p:nvSpPr>
        <p:spPr>
          <a:xfrm>
            <a:off x="179512" y="1412776"/>
            <a:ext cx="5353513" cy="5256584"/>
          </a:xfrm>
        </p:spPr>
        <p:txBody>
          <a:bodyPr>
            <a:normAutofit fontScale="85000" lnSpcReduction="10000"/>
          </a:bodyPr>
          <a:lstStyle/>
          <a:p>
            <a:pPr marL="0" indent="0">
              <a:buNone/>
            </a:pPr>
            <a:r>
              <a:rPr lang="en-US" b="1" dirty="0" smtClean="0"/>
              <a:t>Gaussian</a:t>
            </a:r>
            <a:r>
              <a:rPr lang="el-GR" dirty="0" smtClean="0"/>
              <a:t>:</a:t>
            </a:r>
            <a:endParaRPr lang="en-US" dirty="0" smtClean="0"/>
          </a:p>
          <a:p>
            <a:pPr marL="0" indent="0">
              <a:buNone/>
            </a:pPr>
            <a:r>
              <a:rPr lang="en-US" dirty="0" smtClean="0"/>
              <a:t>dispersion </a:t>
            </a:r>
            <a:r>
              <a:rPr lang="en-US" dirty="0"/>
              <a:t>model designed to determine air pollution concentrations at receptor locations downwind of highways located in relatively uncomplicated </a:t>
            </a:r>
            <a:r>
              <a:rPr lang="en-US" dirty="0" smtClean="0"/>
              <a:t>terrain. It incorporates (some of) </a:t>
            </a:r>
            <a:r>
              <a:rPr lang="en-US" dirty="0"/>
              <a:t> transport, </a:t>
            </a:r>
            <a:r>
              <a:rPr lang="en-US" dirty="0" smtClean="0"/>
              <a:t>transformation, removal, thermodynamics</a:t>
            </a:r>
            <a:r>
              <a:rPr lang="en-US" dirty="0"/>
              <a:t>, chemistry, heat transfer, aerosol loading, </a:t>
            </a:r>
            <a:r>
              <a:rPr lang="en-US" dirty="0" smtClean="0"/>
              <a:t>dense </a:t>
            </a:r>
            <a:r>
              <a:rPr lang="en-US" dirty="0"/>
              <a:t>gas </a:t>
            </a:r>
            <a:r>
              <a:rPr lang="en-US" dirty="0" smtClean="0"/>
              <a:t>effects, </a:t>
            </a:r>
            <a:r>
              <a:rPr lang="en-US" dirty="0"/>
              <a:t>surface and elevated sources, </a:t>
            </a:r>
            <a:r>
              <a:rPr lang="en-US" dirty="0" smtClean="0"/>
              <a:t>simple </a:t>
            </a:r>
            <a:r>
              <a:rPr lang="en-US" dirty="0"/>
              <a:t>and complex terrain</a:t>
            </a:r>
            <a:r>
              <a:rPr lang="en-US" dirty="0" smtClean="0"/>
              <a:t>.</a:t>
            </a:r>
          </a:p>
          <a:p>
            <a:pPr marL="0" indent="0">
              <a:buNone/>
            </a:pPr>
            <a:r>
              <a:rPr lang="en-US" dirty="0" smtClean="0"/>
              <a:t>Steady or non- Steady-state.</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26</a:t>
            </a:fld>
            <a:endParaRPr lang="en-US"/>
          </a:p>
        </p:txBody>
      </p:sp>
      <p:pic>
        <p:nvPicPr>
          <p:cNvPr id="12290" name="Picture 2" descr="https://upload.wikimedia.org/wikipedia/commons/thumb/2/24/Gaussian_Plume_%28SVG%29.svg/333px-Gaussian_Plume_%28SVG%29.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3068960"/>
            <a:ext cx="3760644" cy="2924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2414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7808"/>
            <a:ext cx="8686800" cy="1143000"/>
          </a:xfrm>
        </p:spPr>
        <p:txBody>
          <a:bodyPr>
            <a:normAutofit fontScale="90000"/>
          </a:bodyPr>
          <a:lstStyle/>
          <a:p>
            <a:r>
              <a:rPr lang="el-GR" dirty="0" smtClean="0"/>
              <a:t>Τύποι μοντέλων / μέθοδοι υπολογισμών</a:t>
            </a:r>
            <a:endParaRPr lang="el-GR" dirty="0"/>
          </a:p>
        </p:txBody>
      </p:sp>
      <p:sp>
        <p:nvSpPr>
          <p:cNvPr id="3" name="Content Placeholder 2"/>
          <p:cNvSpPr>
            <a:spLocks noGrp="1"/>
          </p:cNvSpPr>
          <p:nvPr>
            <p:ph idx="1"/>
          </p:nvPr>
        </p:nvSpPr>
        <p:spPr>
          <a:xfrm>
            <a:off x="179513" y="1412776"/>
            <a:ext cx="3888432" cy="5256584"/>
          </a:xfrm>
        </p:spPr>
        <p:txBody>
          <a:bodyPr>
            <a:normAutofit/>
          </a:bodyPr>
          <a:lstStyle/>
          <a:p>
            <a:pPr marL="0" indent="0">
              <a:buNone/>
            </a:pPr>
            <a:r>
              <a:rPr lang="el-GR" b="1" dirty="0" smtClean="0"/>
              <a:t>Τροχιάς (</a:t>
            </a:r>
            <a:r>
              <a:rPr lang="en-US" b="1" dirty="0" err="1" smtClean="0"/>
              <a:t>Lagrangian</a:t>
            </a:r>
            <a:r>
              <a:rPr lang="en-US" b="1" dirty="0" smtClean="0"/>
              <a:t>)</a:t>
            </a:r>
            <a:r>
              <a:rPr lang="el-GR" dirty="0" smtClean="0"/>
              <a:t>:</a:t>
            </a:r>
            <a:endParaRPr lang="en-US" dirty="0" smtClean="0"/>
          </a:p>
          <a:p>
            <a:pPr marL="0" indent="0">
              <a:buNone/>
            </a:pPr>
            <a:r>
              <a:rPr lang="en-US" dirty="0"/>
              <a:t>pollutant particles in the atmosphere move along trajectories determined by the wind field, the buoyancy and the turbulence effects. </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27</a:t>
            </a:fld>
            <a:endParaRPr lang="en-US"/>
          </a:p>
        </p:txBody>
      </p:sp>
      <p:pic>
        <p:nvPicPr>
          <p:cNvPr id="13314" name="Picture 2" descr="Comparison of Gaussian plume and puff model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4653136"/>
            <a:ext cx="2219049" cy="216024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Image result for flexpart 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7960" y="1412776"/>
            <a:ext cx="4205581" cy="4205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5211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99592" y="620688"/>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200" noProof="0" dirty="0" smtClean="0">
                <a:ea typeface="+mj-ea"/>
                <a:cs typeface="+mj-cs"/>
              </a:rPr>
              <a:t>Μοντέλα κυψελίδας (</a:t>
            </a:r>
            <a:r>
              <a:rPr lang="en-US" sz="3200" noProof="0" dirty="0" err="1" smtClean="0">
                <a:ea typeface="+mj-ea"/>
                <a:cs typeface="+mj-cs"/>
              </a:rPr>
              <a:t>Eulerian</a:t>
            </a:r>
            <a:r>
              <a:rPr lang="en-US" sz="3200" noProof="0" dirty="0" smtClean="0">
                <a:ea typeface="+mj-ea"/>
                <a:cs typeface="+mj-cs"/>
              </a:rPr>
              <a:t>)</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pic>
        <p:nvPicPr>
          <p:cNvPr id="1026" name="Picture 2" descr="Image result for numerical models: from local to global 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324925"/>
            <a:ext cx="8424936" cy="5560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6518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99592" y="620688"/>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200" dirty="0" smtClean="0">
                <a:ea typeface="+mj-ea"/>
                <a:cs typeface="+mj-cs"/>
              </a:rPr>
              <a:t>Σύστημα κατακόρυφων συντεταγμένων</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pic>
        <p:nvPicPr>
          <p:cNvPr id="15362" name="Picture 2" descr="Image result for vertical coordinates air quality model"/>
          <p:cNvPicPr>
            <a:picLocks noChangeAspect="1" noChangeArrowheads="1"/>
          </p:cNvPicPr>
          <p:nvPr/>
        </p:nvPicPr>
        <p:blipFill rotWithShape="1">
          <a:blip r:embed="rId3">
            <a:extLst>
              <a:ext uri="{28A0092B-C50C-407E-A947-70E740481C1C}">
                <a14:useLocalDpi xmlns:a14="http://schemas.microsoft.com/office/drawing/2010/main" val="0"/>
              </a:ext>
            </a:extLst>
          </a:blip>
          <a:srcRect l="13876" t="5003" r="20434" b="39824"/>
          <a:stretch/>
        </p:blipFill>
        <p:spPr bwMode="auto">
          <a:xfrm>
            <a:off x="251520" y="2636912"/>
            <a:ext cx="4428492" cy="278960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Image result for altitude coordinates atmospheric mod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2636912"/>
            <a:ext cx="3961742" cy="29713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0561" y="1556792"/>
            <a:ext cx="6048672" cy="923330"/>
          </a:xfrm>
          <a:prstGeom prst="rect">
            <a:avLst/>
          </a:prstGeom>
          <a:noFill/>
        </p:spPr>
        <p:txBody>
          <a:bodyPr wrap="square" rtlCol="0">
            <a:spAutoFit/>
          </a:bodyPr>
          <a:lstStyle/>
          <a:p>
            <a:r>
              <a:rPr lang="el-GR" dirty="0" smtClean="0"/>
              <a:t>(σ-</a:t>
            </a:r>
            <a:r>
              <a:rPr lang="el-GR" dirty="0" err="1" smtClean="0"/>
              <a:t>)υψομέτρ</a:t>
            </a:r>
            <a:r>
              <a:rPr lang="el-GR" dirty="0" smtClean="0"/>
              <a:t>ου</a:t>
            </a:r>
          </a:p>
          <a:p>
            <a:r>
              <a:rPr lang="el-GR" dirty="0"/>
              <a:t>(σ-</a:t>
            </a:r>
            <a:r>
              <a:rPr lang="el-GR" dirty="0" smtClean="0"/>
              <a:t>)πίεσης</a:t>
            </a:r>
            <a:endParaRPr lang="el-GR" i="1" dirty="0" smtClean="0"/>
          </a:p>
          <a:p>
            <a:r>
              <a:rPr lang="el-GR" dirty="0" err="1" smtClean="0"/>
              <a:t>Ισεντροπικές</a:t>
            </a:r>
            <a:r>
              <a:rPr lang="el-GR" dirty="0" smtClean="0"/>
              <a:t> </a:t>
            </a:r>
            <a:endParaRPr lang="el-GR" dirty="0"/>
          </a:p>
        </p:txBody>
      </p:sp>
    </p:spTree>
    <p:extLst>
      <p:ext uri="{BB962C8B-B14F-4D97-AF65-F5344CB8AC3E}">
        <p14:creationId xmlns:p14="http://schemas.microsoft.com/office/powerpoint/2010/main" val="33065460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99592" y="260648"/>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tx1">
                    <a:tint val="75000"/>
                  </a:schemeClr>
                </a:solidFill>
                <a:effectLst/>
                <a:uLnTx/>
                <a:uFillTx/>
                <a:ea typeface="+mj-ea"/>
                <a:cs typeface="+mj-cs"/>
              </a:rPr>
              <a:t>Εισαγωγή</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pic>
        <p:nvPicPr>
          <p:cNvPr id="4098" name="Picture 2" descr="Image result for air quality model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836712"/>
            <a:ext cx="4158462" cy="55446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aris grnet syste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457" y="2867652"/>
            <a:ext cx="4256575" cy="23615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520" y="5283205"/>
            <a:ext cx="4608512" cy="954107"/>
          </a:xfrm>
          <a:prstGeom prst="rect">
            <a:avLst/>
          </a:prstGeom>
          <a:noFill/>
        </p:spPr>
        <p:txBody>
          <a:bodyPr wrap="square" rtlCol="0">
            <a:spAutoFit/>
          </a:bodyPr>
          <a:lstStyle/>
          <a:p>
            <a:pPr algn="just"/>
            <a:r>
              <a:rPr lang="el-GR" sz="1400" i="1" dirty="0" smtClean="0"/>
              <a:t>Πηγή: ΕΔΕΤ. </a:t>
            </a:r>
            <a:r>
              <a:rPr lang="el-GR" sz="1400" dirty="0" smtClean="0"/>
              <a:t>Οι </a:t>
            </a:r>
            <a:r>
              <a:rPr lang="el-GR" sz="1400" dirty="0"/>
              <a:t>“</a:t>
            </a:r>
            <a:r>
              <a:rPr lang="el-GR" sz="1400" dirty="0" err="1"/>
              <a:t>Υπερυπολογιστές</a:t>
            </a:r>
            <a:r>
              <a:rPr lang="el-GR" sz="1400" dirty="0"/>
              <a:t>” </a:t>
            </a:r>
            <a:r>
              <a:rPr lang="el-GR" sz="1400" dirty="0" smtClean="0"/>
              <a:t>αξιοποιούνται </a:t>
            </a:r>
            <a:r>
              <a:rPr lang="el-GR" sz="1400" dirty="0"/>
              <a:t>σε επιστημονικές εφαρμογές </a:t>
            </a:r>
            <a:r>
              <a:rPr lang="el-GR" sz="1400" dirty="0" smtClean="0"/>
              <a:t>που απαιτούν </a:t>
            </a:r>
            <a:r>
              <a:rPr lang="el-GR" sz="1400" dirty="0"/>
              <a:t>την εκτέλεση πολλών εκατομμυρίων μαθηματικών πράξεων </a:t>
            </a:r>
            <a:r>
              <a:rPr lang="el-GR" sz="1400" dirty="0" smtClean="0"/>
              <a:t>ή/κα </a:t>
            </a:r>
            <a:r>
              <a:rPr lang="el-GR" sz="1400" dirty="0" err="1" smtClean="0"/>
              <a:t>ιτην</a:t>
            </a:r>
            <a:r>
              <a:rPr lang="el-GR" sz="1400" dirty="0" smtClean="0"/>
              <a:t> </a:t>
            </a:r>
            <a:r>
              <a:rPr lang="el-GR" sz="1400" dirty="0"/>
              <a:t>επεξεργασία μεγάλου όγκου δεδομένων. </a:t>
            </a:r>
          </a:p>
        </p:txBody>
      </p:sp>
      <p:sp>
        <p:nvSpPr>
          <p:cNvPr id="7" name="TextBox 6"/>
          <p:cNvSpPr txBox="1"/>
          <p:nvPr/>
        </p:nvSpPr>
        <p:spPr>
          <a:xfrm>
            <a:off x="251520" y="980728"/>
            <a:ext cx="5112568" cy="1754326"/>
          </a:xfrm>
          <a:prstGeom prst="rect">
            <a:avLst/>
          </a:prstGeom>
          <a:noFill/>
        </p:spPr>
        <p:txBody>
          <a:bodyPr wrap="square" rtlCol="0">
            <a:spAutoFit/>
          </a:bodyPr>
          <a:lstStyle/>
          <a:p>
            <a:pPr algn="just"/>
            <a:r>
              <a:rPr lang="el-GR" b="1" dirty="0" smtClean="0"/>
              <a:t>Ορισμός</a:t>
            </a:r>
            <a:r>
              <a:rPr lang="el-GR" dirty="0" smtClean="0"/>
              <a:t>: </a:t>
            </a:r>
            <a:r>
              <a:rPr lang="el-GR" u="sng" dirty="0" smtClean="0"/>
              <a:t>Αριθμητικό μοντέλο </a:t>
            </a:r>
            <a:r>
              <a:rPr lang="el-GR" dirty="0" smtClean="0"/>
              <a:t>είναι η μαθηματική περιγραφή μιας διαδικασίας. Ένα </a:t>
            </a:r>
            <a:r>
              <a:rPr lang="el-GR" u="sng" dirty="0" smtClean="0"/>
              <a:t>ατμοσφαιρικό υπολογιστικό μοντέλο</a:t>
            </a:r>
            <a:r>
              <a:rPr lang="el-GR" dirty="0" smtClean="0"/>
              <a:t> είναι η κωδικοποίηση σε υπολογιστή της αναπαράστασης/προσομοίωσης των δυναμικών, φυσικών, χημικών και </a:t>
            </a:r>
            <a:r>
              <a:rPr lang="el-GR" dirty="0" err="1" smtClean="0"/>
              <a:t>ακτινοβολιακών</a:t>
            </a:r>
            <a:r>
              <a:rPr lang="el-GR" dirty="0" smtClean="0"/>
              <a:t> διεργασιών στην ατμόσφαιρα. </a:t>
            </a:r>
            <a:endParaRPr lang="el-GR" dirty="0"/>
          </a:p>
        </p:txBody>
      </p:sp>
    </p:spTree>
    <p:extLst>
      <p:ext uri="{BB962C8B-B14F-4D97-AF65-F5344CB8AC3E}">
        <p14:creationId xmlns:p14="http://schemas.microsoft.com/office/powerpoint/2010/main" val="20925783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1DFF817-4076-47C1-92D6-6590793B472D}" type="slidenum">
              <a:rPr lang="en-US" smtClean="0"/>
              <a:pPr/>
              <a:t>30</a:t>
            </a:fld>
            <a:endParaRPr lang="en-US"/>
          </a:p>
        </p:txBody>
      </p:sp>
      <p:pic>
        <p:nvPicPr>
          <p:cNvPr id="16386" name="Picture 2" descr="Image result for pm10 model  gi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31" y="1519746"/>
            <a:ext cx="3517656" cy="277335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pm10 prof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548638"/>
            <a:ext cx="5864771" cy="3104498"/>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093" y="4149080"/>
            <a:ext cx="2713182"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1187624" y="476672"/>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200" noProof="0" dirty="0" smtClean="0">
                <a:ea typeface="+mj-ea"/>
                <a:cs typeface="+mj-cs"/>
              </a:rPr>
              <a:t>Μοντέλα κυψελίδας (</a:t>
            </a:r>
            <a:r>
              <a:rPr lang="en-US" sz="3200" noProof="0" dirty="0" err="1" smtClean="0">
                <a:ea typeface="+mj-ea"/>
                <a:cs typeface="+mj-cs"/>
              </a:rPr>
              <a:t>Eulerian</a:t>
            </a:r>
            <a:r>
              <a:rPr lang="en-US" sz="3200" noProof="0" dirty="0" smtClean="0">
                <a:ea typeface="+mj-ea"/>
                <a:cs typeface="+mj-cs"/>
              </a:rPr>
              <a:t>)</a:t>
            </a:r>
            <a:r>
              <a:rPr lang="el-GR" sz="3200" dirty="0" smtClean="0">
                <a:ea typeface="+mj-ea"/>
                <a:cs typeface="+mj-cs"/>
              </a:rPr>
              <a:t>: παραδείγματα αποτελεσμάτων</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26448674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3832"/>
            <a:ext cx="8229600" cy="1143000"/>
          </a:xfrm>
        </p:spPr>
        <p:txBody>
          <a:bodyPr>
            <a:normAutofit fontScale="90000"/>
          </a:bodyPr>
          <a:lstStyle/>
          <a:p>
            <a:r>
              <a:rPr lang="el-GR" dirty="0" smtClean="0"/>
              <a:t>Συζευγμένα ατμοσφαιρικά μοντέλα </a:t>
            </a:r>
            <a:r>
              <a:rPr lang="en-US" dirty="0" smtClean="0"/>
              <a:t>vs.</a:t>
            </a:r>
            <a:r>
              <a:rPr lang="el-GR" dirty="0" smtClean="0"/>
              <a:t> Φωτοχημικά μοντέλα</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31</a:t>
            </a:fld>
            <a:endParaRPr lang="en-US"/>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2172047"/>
            <a:ext cx="8172450"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7098" y="1916832"/>
            <a:ext cx="232140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3298" y="6190265"/>
            <a:ext cx="3733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771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96" y="413792"/>
            <a:ext cx="8229600" cy="1143000"/>
          </a:xfrm>
        </p:spPr>
        <p:txBody>
          <a:bodyPr/>
          <a:lstStyle/>
          <a:p>
            <a:r>
              <a:rPr lang="el-GR" dirty="0" smtClean="0"/>
              <a:t>Μοντέλα Δέκτη (</a:t>
            </a:r>
            <a:r>
              <a:rPr lang="en-US" dirty="0" smtClean="0"/>
              <a:t>Receptor models</a:t>
            </a:r>
            <a:r>
              <a:rPr lang="el-GR" dirty="0" smtClean="0"/>
              <a:t>)</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32</a:t>
            </a:fld>
            <a:endParaRPr lang="en-US"/>
          </a:p>
        </p:txBody>
      </p:sp>
      <p:pic>
        <p:nvPicPr>
          <p:cNvPr id="18434" name="Picture 2" descr="Image result for receptor models"/>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6822" t="38839" r="15776" b="23193"/>
          <a:stretch/>
        </p:blipFill>
        <p:spPr bwMode="auto">
          <a:xfrm>
            <a:off x="2843808" y="1268760"/>
            <a:ext cx="4067505" cy="17184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2903318"/>
            <a:ext cx="6819900"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30260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96" y="413792"/>
            <a:ext cx="8229600" cy="1143000"/>
          </a:xfrm>
        </p:spPr>
        <p:txBody>
          <a:bodyPr/>
          <a:lstStyle/>
          <a:p>
            <a:r>
              <a:rPr lang="el-GR" dirty="0" smtClean="0"/>
              <a:t>Μοντέλα Δέκτη (</a:t>
            </a:r>
            <a:r>
              <a:rPr lang="en-US" dirty="0" smtClean="0"/>
              <a:t>Receptor models</a:t>
            </a:r>
            <a:r>
              <a:rPr lang="el-GR" dirty="0" smtClean="0"/>
              <a:t>)</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33</a:t>
            </a:fld>
            <a:endParaRPr lang="en-US"/>
          </a:p>
        </p:txBody>
      </p:sp>
      <p:pic>
        <p:nvPicPr>
          <p:cNvPr id="18434" name="Picture 2" descr="Image result for receptor models"/>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6822" t="38839" r="15776" b="23193"/>
          <a:stretch/>
        </p:blipFill>
        <p:spPr bwMode="auto">
          <a:xfrm>
            <a:off x="2843808" y="1268760"/>
            <a:ext cx="4067505" cy="17184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2464347"/>
            <a:ext cx="657225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5407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96" y="413792"/>
            <a:ext cx="8229600" cy="1143000"/>
          </a:xfrm>
        </p:spPr>
        <p:txBody>
          <a:bodyPr/>
          <a:lstStyle/>
          <a:p>
            <a:r>
              <a:rPr lang="el-GR" dirty="0" smtClean="0"/>
              <a:t>Μοντέλα Δέκτη (</a:t>
            </a:r>
            <a:r>
              <a:rPr lang="en-US" dirty="0" smtClean="0"/>
              <a:t>Receptor models</a:t>
            </a:r>
            <a:r>
              <a:rPr lang="el-GR" dirty="0" smtClean="0"/>
              <a:t>)</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34</a:t>
            </a:fld>
            <a:endParaRPr lang="en-US"/>
          </a:p>
        </p:txBody>
      </p:sp>
      <p:pic>
        <p:nvPicPr>
          <p:cNvPr id="18434" name="Picture 2" descr="Image result for receptor models"/>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6822" t="38839" r="15776" b="23193"/>
          <a:stretch/>
        </p:blipFill>
        <p:spPr bwMode="auto">
          <a:xfrm>
            <a:off x="2843808" y="1268760"/>
            <a:ext cx="4067505" cy="17184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easurement 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073374"/>
            <a:ext cx="7561730" cy="4812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5890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745827"/>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mtClean="0"/>
              <a:t>Δομή Μαθήματος</a:t>
            </a:r>
            <a:endParaRPr lang="el-GR" dirty="0"/>
          </a:p>
        </p:txBody>
      </p:sp>
      <p:sp>
        <p:nvSpPr>
          <p:cNvPr id="9" name="Content Placeholder 7"/>
          <p:cNvSpPr txBox="1">
            <a:spLocks/>
          </p:cNvSpPr>
          <p:nvPr/>
        </p:nvSpPr>
        <p:spPr>
          <a:xfrm>
            <a:off x="457200" y="1711349"/>
            <a:ext cx="8229600" cy="4741987"/>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l-GR" dirty="0" smtClean="0"/>
              <a:t>Εισαγωγή</a:t>
            </a:r>
          </a:p>
          <a:p>
            <a:pPr marL="514350" indent="-514350">
              <a:buFont typeface="+mj-lt"/>
              <a:buAutoNum type="arabicPeriod"/>
            </a:pPr>
            <a:r>
              <a:rPr lang="el-GR" dirty="0" smtClean="0"/>
              <a:t>Χωρικές και χρονικές κλίμακες εφαρμογής μοντέλου ρύπανσης/ποιότητας ατμόσφαιρας</a:t>
            </a:r>
          </a:p>
          <a:p>
            <a:pPr marL="514350" indent="-514350">
              <a:buFont typeface="+mj-lt"/>
              <a:buAutoNum type="arabicPeriod"/>
            </a:pPr>
            <a:r>
              <a:rPr lang="el-GR" dirty="0" smtClean="0"/>
              <a:t>Κατηγοριοποίηση αριθμητικών μοντέλων </a:t>
            </a:r>
          </a:p>
          <a:p>
            <a:pPr marL="514350" indent="-514350">
              <a:buFont typeface="+mj-lt"/>
              <a:buAutoNum type="arabicPeriod"/>
            </a:pPr>
            <a:r>
              <a:rPr lang="el-GR" dirty="0" smtClean="0"/>
              <a:t>Χωρική και χρονική διακριτική ικανότητα εφαρμογής </a:t>
            </a:r>
          </a:p>
          <a:p>
            <a:pPr marL="514350" indent="-514350">
              <a:buFont typeface="+mj-lt"/>
              <a:buAutoNum type="arabicPeriod"/>
            </a:pPr>
            <a:r>
              <a:rPr lang="el-GR" dirty="0" smtClean="0"/>
              <a:t>Δεδομένα εισόδου σε μια αριθμητική προσομοίωση</a:t>
            </a:r>
          </a:p>
          <a:p>
            <a:pPr marL="514350" indent="-514350">
              <a:buFont typeface="+mj-lt"/>
              <a:buAutoNum type="arabicPeriod"/>
            </a:pPr>
            <a:r>
              <a:rPr lang="el-GR" dirty="0" smtClean="0"/>
              <a:t>Συνδυασμός με πειραματικά δεδομένα</a:t>
            </a:r>
          </a:p>
          <a:p>
            <a:pPr marL="514350" indent="-514350">
              <a:buFont typeface="+mj-lt"/>
              <a:buAutoNum type="arabicPeriod"/>
            </a:pPr>
            <a:r>
              <a:rPr lang="el-GR" dirty="0" smtClean="0"/>
              <a:t>Εφαρμογές μοντέλου – Έλεγχοι ευαισθησίας</a:t>
            </a:r>
            <a:endParaRPr lang="el-GR" dirty="0"/>
          </a:p>
          <a:p>
            <a:pPr marL="514350" indent="-514350">
              <a:buFont typeface="+mj-lt"/>
              <a:buAutoNum type="arabicPeriod"/>
            </a:pPr>
            <a:endParaRPr lang="el-GR" dirty="0"/>
          </a:p>
        </p:txBody>
      </p:sp>
    </p:spTree>
    <p:extLst>
      <p:ext uri="{BB962C8B-B14F-4D97-AF65-F5344CB8AC3E}">
        <p14:creationId xmlns:p14="http://schemas.microsoft.com/office/powerpoint/2010/main" val="407806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880" y="557808"/>
            <a:ext cx="8229600" cy="1143000"/>
          </a:xfrm>
        </p:spPr>
        <p:txBody>
          <a:bodyPr>
            <a:normAutofit/>
          </a:bodyPr>
          <a:lstStyle/>
          <a:p>
            <a:r>
              <a:rPr lang="el-GR" dirty="0" smtClean="0"/>
              <a:t>Δεδομένα εισόδου στα μοντέλα</a:t>
            </a:r>
            <a:endParaRPr lang="el-GR" dirty="0"/>
          </a:p>
        </p:txBody>
      </p:sp>
      <p:sp>
        <p:nvSpPr>
          <p:cNvPr id="3" name="Content Placeholder 2"/>
          <p:cNvSpPr>
            <a:spLocks noGrp="1"/>
          </p:cNvSpPr>
          <p:nvPr>
            <p:ph idx="1"/>
          </p:nvPr>
        </p:nvSpPr>
        <p:spPr/>
        <p:txBody>
          <a:bodyPr/>
          <a:lstStyle/>
          <a:p>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36</a:t>
            </a:fld>
            <a:endParaRPr lang="en-US"/>
          </a:p>
        </p:txBody>
      </p:sp>
      <p:pic>
        <p:nvPicPr>
          <p:cNvPr id="14338" name="Picture 2" descr="Image result for lagrangian air dispersion 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2564904"/>
            <a:ext cx="4029075" cy="274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1722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880" y="557808"/>
            <a:ext cx="8229600" cy="1143000"/>
          </a:xfrm>
        </p:spPr>
        <p:txBody>
          <a:bodyPr>
            <a:normAutofit/>
          </a:bodyPr>
          <a:lstStyle/>
          <a:p>
            <a:r>
              <a:rPr lang="el-GR" dirty="0" smtClean="0"/>
              <a:t>Δεδομένα εισόδου στα μοντέλα</a:t>
            </a:r>
            <a:endParaRPr lang="el-GR" dirty="0"/>
          </a:p>
        </p:txBody>
      </p:sp>
      <p:sp>
        <p:nvSpPr>
          <p:cNvPr id="3" name="Content Placeholder 2"/>
          <p:cNvSpPr>
            <a:spLocks noGrp="1"/>
          </p:cNvSpPr>
          <p:nvPr>
            <p:ph idx="1"/>
          </p:nvPr>
        </p:nvSpPr>
        <p:spPr/>
        <p:txBody>
          <a:bodyPr/>
          <a:lstStyle/>
          <a:p>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37</a:t>
            </a:fld>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392102"/>
            <a:ext cx="6981825" cy="549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54653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052736"/>
            <a:ext cx="6877050" cy="546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1238944" y="26064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4000" smtClean="0"/>
              <a:t>Δεδομένα εισόδου στα μοντέλα</a:t>
            </a:r>
            <a:endParaRPr lang="el-GR" sz="4000" dirty="0"/>
          </a:p>
        </p:txBody>
      </p:sp>
      <p:sp>
        <p:nvSpPr>
          <p:cNvPr id="2" name="Oval 1"/>
          <p:cNvSpPr/>
          <p:nvPr/>
        </p:nvSpPr>
        <p:spPr>
          <a:xfrm>
            <a:off x="1115616" y="3786411"/>
            <a:ext cx="3240360" cy="122676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4573500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5800"/>
            <a:ext cx="8229600" cy="1143000"/>
          </a:xfrm>
        </p:spPr>
        <p:txBody>
          <a:bodyPr>
            <a:normAutofit fontScale="90000"/>
          </a:bodyPr>
          <a:lstStyle/>
          <a:p>
            <a:r>
              <a:rPr lang="el-GR" dirty="0" smtClean="0"/>
              <a:t>Βάση εκπομπών (</a:t>
            </a:r>
            <a:r>
              <a:rPr lang="en-US" dirty="0" smtClean="0"/>
              <a:t>emission inventory)</a:t>
            </a:r>
            <a:endParaRPr lang="el-GR" dirty="0"/>
          </a:p>
        </p:txBody>
      </p:sp>
      <p:sp>
        <p:nvSpPr>
          <p:cNvPr id="3" name="Content Placeholder 2"/>
          <p:cNvSpPr>
            <a:spLocks noGrp="1"/>
          </p:cNvSpPr>
          <p:nvPr>
            <p:ph idx="1"/>
          </p:nvPr>
        </p:nvSpPr>
        <p:spPr/>
        <p:txBody>
          <a:bodyPr/>
          <a:lstStyle/>
          <a:p>
            <a:r>
              <a:rPr lang="el-GR" dirty="0" smtClean="0"/>
              <a:t>Αρχεία με δεδομένα ρυθμών εκπομπής αέριων ρύπων, ανά έτος, ανά τύπο πηγής, ανά κυψελίδα.</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39</a:t>
            </a:fld>
            <a:endParaRPr 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941" y="2708920"/>
            <a:ext cx="6013235" cy="3987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156176" y="3645024"/>
            <a:ext cx="2952328" cy="2246769"/>
          </a:xfrm>
          <a:prstGeom prst="rect">
            <a:avLst/>
          </a:prstGeom>
          <a:noFill/>
        </p:spPr>
        <p:txBody>
          <a:bodyPr wrap="square" rtlCol="0">
            <a:spAutoFit/>
          </a:bodyPr>
          <a:lstStyle/>
          <a:p>
            <a:r>
              <a:rPr lang="en-GB" sz="1400" b="1" dirty="0" smtClean="0">
                <a:latin typeface="Verdana" panose="020B0604030504040204" pitchFamily="34" charset="0"/>
                <a:ea typeface="Verdana" panose="020B0604030504040204" pitchFamily="34" charset="0"/>
                <a:cs typeface="Verdana" panose="020B0604030504040204" pitchFamily="34" charset="0"/>
              </a:rPr>
              <a:t>SNAP source categories:</a:t>
            </a:r>
          </a:p>
          <a:p>
            <a:r>
              <a:rPr lang="en-GB" sz="1400" dirty="0" smtClean="0">
                <a:latin typeface="Verdana" panose="020B0604030504040204" pitchFamily="34" charset="0"/>
                <a:ea typeface="Verdana" panose="020B0604030504040204" pitchFamily="34" charset="0"/>
                <a:cs typeface="Verdana" panose="020B0604030504040204" pitchFamily="34" charset="0"/>
              </a:rPr>
              <a:t>1    energy industry</a:t>
            </a:r>
          </a:p>
          <a:p>
            <a:r>
              <a:rPr lang="en-GB" sz="1400" dirty="0" smtClean="0">
                <a:latin typeface="Verdana" panose="020B0604030504040204" pitchFamily="34" charset="0"/>
                <a:ea typeface="Verdana" panose="020B0604030504040204" pitchFamily="34" charset="0"/>
                <a:cs typeface="Verdana" panose="020B0604030504040204" pitchFamily="34" charset="0"/>
              </a:rPr>
              <a:t>2    residential combustion</a:t>
            </a:r>
          </a:p>
          <a:p>
            <a:r>
              <a:rPr lang="en-GB" sz="1400" dirty="0" smtClean="0">
                <a:latin typeface="Verdana" panose="020B0604030504040204" pitchFamily="34" charset="0"/>
                <a:ea typeface="Verdana" panose="020B0604030504040204" pitchFamily="34" charset="0"/>
                <a:cs typeface="Verdana" panose="020B0604030504040204" pitchFamily="34" charset="0"/>
              </a:rPr>
              <a:t>3-4 industry</a:t>
            </a:r>
          </a:p>
          <a:p>
            <a:r>
              <a:rPr lang="en-GB" sz="1400" dirty="0" smtClean="0">
                <a:latin typeface="Verdana" panose="020B0604030504040204" pitchFamily="34" charset="0"/>
                <a:ea typeface="Verdana" panose="020B0604030504040204" pitchFamily="34" charset="0"/>
                <a:cs typeface="Verdana" panose="020B0604030504040204" pitchFamily="34" charset="0"/>
              </a:rPr>
              <a:t>5    extraction/distribution FF</a:t>
            </a:r>
          </a:p>
          <a:p>
            <a:r>
              <a:rPr lang="en-GB" sz="1400" dirty="0" smtClean="0">
                <a:latin typeface="Verdana" panose="020B0604030504040204" pitchFamily="34" charset="0"/>
                <a:ea typeface="Verdana" panose="020B0604030504040204" pitchFamily="34" charset="0"/>
                <a:cs typeface="Verdana" panose="020B0604030504040204" pitchFamily="34" charset="0"/>
              </a:rPr>
              <a:t>6    product use</a:t>
            </a:r>
          </a:p>
          <a:p>
            <a:r>
              <a:rPr lang="en-GB" sz="1400" dirty="0" smtClean="0">
                <a:latin typeface="Verdana" panose="020B0604030504040204" pitchFamily="34" charset="0"/>
                <a:ea typeface="Verdana" panose="020B0604030504040204" pitchFamily="34" charset="0"/>
                <a:cs typeface="Verdana" panose="020B0604030504040204" pitchFamily="34" charset="0"/>
              </a:rPr>
              <a:t>7    road transport</a:t>
            </a:r>
          </a:p>
          <a:p>
            <a:r>
              <a:rPr lang="en-GB" sz="1400" dirty="0" smtClean="0">
                <a:latin typeface="Verdana" panose="020B0604030504040204" pitchFamily="34" charset="0"/>
                <a:ea typeface="Verdana" panose="020B0604030504040204" pitchFamily="34" charset="0"/>
                <a:cs typeface="Verdana" panose="020B0604030504040204" pitchFamily="34" charset="0"/>
              </a:rPr>
              <a:t>8    other mobile sources</a:t>
            </a:r>
          </a:p>
          <a:p>
            <a:r>
              <a:rPr lang="en-GB" sz="1400" dirty="0" smtClean="0">
                <a:latin typeface="Verdana" panose="020B0604030504040204" pitchFamily="34" charset="0"/>
                <a:ea typeface="Verdana" panose="020B0604030504040204" pitchFamily="34" charset="0"/>
                <a:cs typeface="Verdana" panose="020B0604030504040204" pitchFamily="34" charset="0"/>
              </a:rPr>
              <a:t>9    waste</a:t>
            </a:r>
          </a:p>
          <a:p>
            <a:r>
              <a:rPr lang="en-GB" sz="1400" dirty="0" smtClean="0">
                <a:latin typeface="Verdana" panose="020B0604030504040204" pitchFamily="34" charset="0"/>
                <a:ea typeface="Verdana" panose="020B0604030504040204" pitchFamily="34" charset="0"/>
                <a:cs typeface="Verdana" panose="020B0604030504040204" pitchFamily="34" charset="0"/>
              </a:rPr>
              <a:t>10  agriculture</a:t>
            </a:r>
            <a:endParaRPr lang="en-GB" sz="1400"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3" descr="H:\CCMM_prepare\CCMM_images\NOx_20Dec_movie.gif"/>
          <p:cNvPicPr>
            <a:picLocks noChangeAspect="1" noChangeArrowheads="1" noCrop="1"/>
          </p:cNvPicPr>
          <p:nvPr/>
        </p:nvPicPr>
        <p:blipFill>
          <a:blip r:embed="rId3" cstate="print"/>
          <a:srcRect/>
          <a:stretch>
            <a:fillRect/>
          </a:stretch>
        </p:blipFill>
        <p:spPr bwMode="auto">
          <a:xfrm>
            <a:off x="4854856" y="1176331"/>
            <a:ext cx="5981840" cy="6069093"/>
          </a:xfrm>
          <a:prstGeom prst="rect">
            <a:avLst/>
          </a:prstGeom>
          <a:noFill/>
        </p:spPr>
      </p:pic>
    </p:spTree>
    <p:extLst>
      <p:ext uri="{BB962C8B-B14F-4D97-AF65-F5344CB8AC3E}">
        <p14:creationId xmlns:p14="http://schemas.microsoft.com/office/powerpoint/2010/main" val="350350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99592" y="188640"/>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tx1">
                    <a:tint val="75000"/>
                  </a:schemeClr>
                </a:solidFill>
                <a:effectLst/>
                <a:uLnTx/>
                <a:uFillTx/>
                <a:ea typeface="+mj-ea"/>
                <a:cs typeface="+mj-cs"/>
              </a:rPr>
              <a:t>Εισαγωγή</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6236" y="1052736"/>
            <a:ext cx="4652028"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97187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052736"/>
            <a:ext cx="6877050" cy="546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1238944" y="26064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4000" smtClean="0"/>
              <a:t>Δεδομένα εισόδου στα μοντέλα</a:t>
            </a:r>
            <a:endParaRPr lang="el-GR" sz="4000" dirty="0"/>
          </a:p>
        </p:txBody>
      </p:sp>
      <p:sp>
        <p:nvSpPr>
          <p:cNvPr id="2" name="Oval 1"/>
          <p:cNvSpPr/>
          <p:nvPr/>
        </p:nvSpPr>
        <p:spPr>
          <a:xfrm>
            <a:off x="1101613" y="1403648"/>
            <a:ext cx="3240360" cy="122676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355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2833" y="2852937"/>
            <a:ext cx="4941860" cy="4020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09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052736"/>
            <a:ext cx="6877050" cy="546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1238944" y="26064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4000" smtClean="0"/>
              <a:t>Δεδομένα εισόδου στα μοντέλα</a:t>
            </a:r>
            <a:endParaRPr lang="el-GR" sz="4000" dirty="0"/>
          </a:p>
        </p:txBody>
      </p:sp>
      <p:sp>
        <p:nvSpPr>
          <p:cNvPr id="2" name="Oval 1"/>
          <p:cNvSpPr/>
          <p:nvPr/>
        </p:nvSpPr>
        <p:spPr>
          <a:xfrm>
            <a:off x="1259039" y="5013176"/>
            <a:ext cx="3240360" cy="122676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7116584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Γεωγραφικά δεδομένα</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42</a:t>
            </a:fld>
            <a:endParaRPr lang="en-US"/>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600200"/>
            <a:ext cx="557678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4" descr="Image result for land cover map"/>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26630" name="Picture 6" descr="Image result for land use map col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9927" y="2564904"/>
            <a:ext cx="3333750" cy="2819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15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052736"/>
            <a:ext cx="6877050" cy="546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1238944" y="26064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4000" smtClean="0"/>
              <a:t>Δεδομένα εισόδου στα μοντέλα</a:t>
            </a:r>
            <a:endParaRPr lang="el-GR" sz="4000" dirty="0"/>
          </a:p>
        </p:txBody>
      </p:sp>
      <p:sp>
        <p:nvSpPr>
          <p:cNvPr id="2" name="Oval 1"/>
          <p:cNvSpPr/>
          <p:nvPr/>
        </p:nvSpPr>
        <p:spPr>
          <a:xfrm>
            <a:off x="1331640" y="5631235"/>
            <a:ext cx="3240360" cy="122676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8674" name="Picture 2" descr="Image result for omi oz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122814"/>
            <a:ext cx="4727848" cy="3545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42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052736"/>
            <a:ext cx="6877050" cy="546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1238944" y="26064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4000" smtClean="0"/>
              <a:t>Δεδομένα εισόδου στα μοντέλα</a:t>
            </a:r>
            <a:endParaRPr lang="el-GR" sz="4000" dirty="0"/>
          </a:p>
        </p:txBody>
      </p:sp>
      <p:sp>
        <p:nvSpPr>
          <p:cNvPr id="2" name="Oval 1"/>
          <p:cNvSpPr/>
          <p:nvPr/>
        </p:nvSpPr>
        <p:spPr>
          <a:xfrm>
            <a:off x="1331640" y="2559646"/>
            <a:ext cx="3240360" cy="122676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9698" name="Picture 2" descr="Image result for boundary conditions global to regio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3407531"/>
            <a:ext cx="5868144" cy="3450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06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745827"/>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mtClean="0"/>
              <a:t>Δομή Μαθήματος</a:t>
            </a:r>
            <a:endParaRPr lang="el-GR" dirty="0"/>
          </a:p>
        </p:txBody>
      </p:sp>
      <p:sp>
        <p:nvSpPr>
          <p:cNvPr id="9" name="Content Placeholder 7"/>
          <p:cNvSpPr txBox="1">
            <a:spLocks/>
          </p:cNvSpPr>
          <p:nvPr/>
        </p:nvSpPr>
        <p:spPr>
          <a:xfrm>
            <a:off x="457200" y="1711349"/>
            <a:ext cx="8229600" cy="4741987"/>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l-GR" dirty="0" smtClean="0"/>
              <a:t>Εισαγωγή</a:t>
            </a:r>
          </a:p>
          <a:p>
            <a:pPr marL="514350" indent="-514350">
              <a:buFont typeface="+mj-lt"/>
              <a:buAutoNum type="arabicPeriod"/>
            </a:pPr>
            <a:r>
              <a:rPr lang="el-GR" dirty="0" smtClean="0"/>
              <a:t>Χωρικές και χρονικές κλίμακες εφαρμογής μοντέλου ρύπανσης/ποιότητας ατμόσφαιρας</a:t>
            </a:r>
          </a:p>
          <a:p>
            <a:pPr marL="514350" indent="-514350">
              <a:buFont typeface="+mj-lt"/>
              <a:buAutoNum type="arabicPeriod"/>
            </a:pPr>
            <a:r>
              <a:rPr lang="el-GR" dirty="0" smtClean="0"/>
              <a:t>Κατηγοριοποίηση αριθμητικών μοντέλων </a:t>
            </a:r>
          </a:p>
          <a:p>
            <a:pPr marL="514350" indent="-514350">
              <a:buFont typeface="+mj-lt"/>
              <a:buAutoNum type="arabicPeriod"/>
            </a:pPr>
            <a:r>
              <a:rPr lang="el-GR" dirty="0" smtClean="0"/>
              <a:t>Χωρική και χρονική διακριτική ικανότητα εφαρμογής </a:t>
            </a:r>
          </a:p>
          <a:p>
            <a:pPr marL="514350" indent="-514350">
              <a:buFont typeface="+mj-lt"/>
              <a:buAutoNum type="arabicPeriod"/>
            </a:pPr>
            <a:r>
              <a:rPr lang="el-GR" dirty="0" smtClean="0"/>
              <a:t>Δεδομένα εισόδου σε μια αριθμητική προσομοίωση</a:t>
            </a:r>
          </a:p>
          <a:p>
            <a:pPr marL="514350" indent="-514350">
              <a:buFont typeface="+mj-lt"/>
              <a:buAutoNum type="arabicPeriod"/>
            </a:pPr>
            <a:r>
              <a:rPr lang="el-GR" dirty="0" smtClean="0"/>
              <a:t>Συνδυασμός με πειραματικά δεδομένα</a:t>
            </a:r>
          </a:p>
          <a:p>
            <a:pPr marL="514350" indent="-514350">
              <a:buFont typeface="+mj-lt"/>
              <a:buAutoNum type="arabicPeriod"/>
            </a:pPr>
            <a:r>
              <a:rPr lang="el-GR" dirty="0" smtClean="0"/>
              <a:t>Εφαρμογές μοντέλου – Έλεγχοι ευαισθησίας</a:t>
            </a:r>
            <a:endParaRPr lang="el-GR" dirty="0"/>
          </a:p>
          <a:p>
            <a:pPr marL="514350" indent="-514350">
              <a:buFont typeface="+mj-lt"/>
              <a:buAutoNum type="arabicPeriod"/>
            </a:pPr>
            <a:endParaRPr lang="el-GR" dirty="0"/>
          </a:p>
        </p:txBody>
      </p:sp>
    </p:spTree>
    <p:extLst>
      <p:ext uri="{BB962C8B-B14F-4D97-AF65-F5344CB8AC3E}">
        <p14:creationId xmlns:p14="http://schemas.microsoft.com/office/powerpoint/2010/main" val="46756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912" y="485800"/>
            <a:ext cx="8229600" cy="1143000"/>
          </a:xfrm>
        </p:spPr>
        <p:txBody>
          <a:bodyPr>
            <a:normAutofit fontScale="90000"/>
          </a:bodyPr>
          <a:lstStyle/>
          <a:p>
            <a:r>
              <a:rPr lang="el-GR" dirty="0" smtClean="0"/>
              <a:t>Αφομοίωση δεδομένων</a:t>
            </a:r>
            <a:br>
              <a:rPr lang="el-GR" dirty="0" smtClean="0"/>
            </a:br>
            <a:r>
              <a:rPr lang="el-GR" dirty="0" smtClean="0"/>
              <a:t>(</a:t>
            </a:r>
            <a:r>
              <a:rPr lang="en-US" dirty="0" smtClean="0"/>
              <a:t>data assimilation)</a:t>
            </a:r>
            <a:endParaRPr lang="el-GR" dirty="0"/>
          </a:p>
        </p:txBody>
      </p:sp>
      <p:sp>
        <p:nvSpPr>
          <p:cNvPr id="3" name="Content Placeholder 2"/>
          <p:cNvSpPr>
            <a:spLocks noGrp="1"/>
          </p:cNvSpPr>
          <p:nvPr>
            <p:ph idx="1"/>
          </p:nvPr>
        </p:nvSpPr>
        <p:spPr/>
        <p:txBody>
          <a:bodyPr/>
          <a:lstStyle/>
          <a:p>
            <a:r>
              <a:rPr lang="el-GR" dirty="0" smtClean="0"/>
              <a:t>Η ενσωμάτωση πειραματικών δεδομένων εντός αριθμητικού μοντέλου</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46</a:t>
            </a:fld>
            <a:endParaRPr lang="en-US"/>
          </a:p>
        </p:txBody>
      </p:sp>
      <p:pic>
        <p:nvPicPr>
          <p:cNvPr id="2050" name="Picture 2" descr="http://www.allscale.eu/images/upload/blog/DataAssimilation.p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9144" y="3140968"/>
            <a:ext cx="5145385" cy="3174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4886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745827"/>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mtClean="0"/>
              <a:t>Δομή Μαθήματος</a:t>
            </a:r>
            <a:endParaRPr lang="el-GR" dirty="0"/>
          </a:p>
        </p:txBody>
      </p:sp>
      <p:sp>
        <p:nvSpPr>
          <p:cNvPr id="9" name="Content Placeholder 7"/>
          <p:cNvSpPr txBox="1">
            <a:spLocks/>
          </p:cNvSpPr>
          <p:nvPr/>
        </p:nvSpPr>
        <p:spPr>
          <a:xfrm>
            <a:off x="457200" y="1711349"/>
            <a:ext cx="8229600" cy="4741987"/>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l-GR" dirty="0" smtClean="0"/>
              <a:t>Εισαγωγή</a:t>
            </a:r>
          </a:p>
          <a:p>
            <a:pPr marL="514350" indent="-514350">
              <a:buFont typeface="+mj-lt"/>
              <a:buAutoNum type="arabicPeriod"/>
            </a:pPr>
            <a:r>
              <a:rPr lang="el-GR" dirty="0" smtClean="0"/>
              <a:t>Χωρικές και χρονικές κλίμακες εφαρμογής μοντέλου ρύπανσης/ποιότητας ατμόσφαιρας</a:t>
            </a:r>
          </a:p>
          <a:p>
            <a:pPr marL="514350" indent="-514350">
              <a:buFont typeface="+mj-lt"/>
              <a:buAutoNum type="arabicPeriod"/>
            </a:pPr>
            <a:r>
              <a:rPr lang="el-GR" dirty="0" smtClean="0"/>
              <a:t>Κατηγοριοποίηση αριθμητικών μοντέλων </a:t>
            </a:r>
          </a:p>
          <a:p>
            <a:pPr marL="514350" indent="-514350">
              <a:buFont typeface="+mj-lt"/>
              <a:buAutoNum type="arabicPeriod"/>
            </a:pPr>
            <a:r>
              <a:rPr lang="el-GR" dirty="0" smtClean="0"/>
              <a:t>Χωρική και χρονική διακριτική ικανότητα εφαρμογής </a:t>
            </a:r>
          </a:p>
          <a:p>
            <a:pPr marL="514350" indent="-514350">
              <a:buFont typeface="+mj-lt"/>
              <a:buAutoNum type="arabicPeriod"/>
            </a:pPr>
            <a:r>
              <a:rPr lang="el-GR" dirty="0" smtClean="0"/>
              <a:t>Δεδομένα εισόδου σε μια αριθμητική προσομοίωση</a:t>
            </a:r>
          </a:p>
          <a:p>
            <a:pPr marL="514350" indent="-514350">
              <a:buFont typeface="+mj-lt"/>
              <a:buAutoNum type="arabicPeriod"/>
            </a:pPr>
            <a:r>
              <a:rPr lang="el-GR" dirty="0" smtClean="0"/>
              <a:t>Συνδυασμός με πειραματικά δεδομένα</a:t>
            </a:r>
          </a:p>
          <a:p>
            <a:pPr marL="514350" indent="-514350">
              <a:buFont typeface="+mj-lt"/>
              <a:buAutoNum type="arabicPeriod"/>
            </a:pPr>
            <a:r>
              <a:rPr lang="el-GR" dirty="0" smtClean="0"/>
              <a:t>Εφαρμογές μοντέλου – Έλεγχοι ευαισθησίας</a:t>
            </a:r>
            <a:endParaRPr lang="el-GR" dirty="0"/>
          </a:p>
          <a:p>
            <a:pPr marL="514350" indent="-514350">
              <a:buFont typeface="+mj-lt"/>
              <a:buAutoNum type="arabicPeriod"/>
            </a:pPr>
            <a:endParaRPr lang="el-GR" dirty="0"/>
          </a:p>
        </p:txBody>
      </p:sp>
    </p:spTree>
    <p:extLst>
      <p:ext uri="{BB962C8B-B14F-4D97-AF65-F5344CB8AC3E}">
        <p14:creationId xmlns:p14="http://schemas.microsoft.com/office/powerpoint/2010/main" val="79633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6" end="6"/>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lstStyle/>
          <a:p>
            <a:r>
              <a:rPr lang="el-GR" dirty="0" smtClean="0"/>
              <a:t>Εκτέλεση προσομοιώσεων</a:t>
            </a:r>
            <a:endParaRPr lang="el-GR" dirty="0"/>
          </a:p>
        </p:txBody>
      </p:sp>
      <p:sp>
        <p:nvSpPr>
          <p:cNvPr id="3" name="Content Placeholder 2"/>
          <p:cNvSpPr>
            <a:spLocks noGrp="1"/>
          </p:cNvSpPr>
          <p:nvPr>
            <p:ph idx="1"/>
          </p:nvPr>
        </p:nvSpPr>
        <p:spPr/>
        <p:txBody>
          <a:bodyPr/>
          <a:lstStyle/>
          <a:p>
            <a:endParaRPr lang="el-GR"/>
          </a:p>
        </p:txBody>
      </p:sp>
      <p:sp>
        <p:nvSpPr>
          <p:cNvPr id="4" name="Slide Number Placeholder 3"/>
          <p:cNvSpPr>
            <a:spLocks noGrp="1"/>
          </p:cNvSpPr>
          <p:nvPr>
            <p:ph type="sldNum" sz="quarter" idx="12"/>
          </p:nvPr>
        </p:nvSpPr>
        <p:spPr/>
        <p:txBody>
          <a:bodyPr/>
          <a:lstStyle/>
          <a:p>
            <a:fld id="{51DFF817-4076-47C1-92D6-6590793B472D}" type="slidenum">
              <a:rPr lang="en-US" smtClean="0"/>
              <a:pPr/>
              <a:t>48</a:t>
            </a:fld>
            <a:endParaRPr lang="en-US"/>
          </a:p>
        </p:txBody>
      </p:sp>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2176" y="1988840"/>
            <a:ext cx="4038600" cy="3352748"/>
          </a:xfrm>
          <a:prstGeom prst="rect">
            <a:avLst/>
          </a:prstGeom>
        </p:spPr>
      </p:pic>
      <p:sp>
        <p:nvSpPr>
          <p:cNvPr id="6" name="Rectangle 5"/>
          <p:cNvSpPr/>
          <p:nvPr/>
        </p:nvSpPr>
        <p:spPr>
          <a:xfrm>
            <a:off x="6300192" y="3284984"/>
            <a:ext cx="432048"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6300192" y="3645024"/>
            <a:ext cx="88495" cy="2664296"/>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732240" y="3284984"/>
            <a:ext cx="2195736" cy="714587"/>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8686" y="3999571"/>
            <a:ext cx="2539290" cy="2309749"/>
          </a:xfrm>
          <a:prstGeom prst="rect">
            <a:avLst/>
          </a:prstGeom>
        </p:spPr>
      </p:pic>
      <p:sp>
        <p:nvSpPr>
          <p:cNvPr id="10" name="TextBox 9"/>
          <p:cNvSpPr txBox="1"/>
          <p:nvPr/>
        </p:nvSpPr>
        <p:spPr>
          <a:xfrm>
            <a:off x="4427984" y="5426640"/>
            <a:ext cx="1872208" cy="738664"/>
          </a:xfrm>
          <a:prstGeom prst="rect">
            <a:avLst/>
          </a:prstGeom>
          <a:noFill/>
          <a:ln w="15875">
            <a:solidFill>
              <a:schemeClr val="bg1"/>
            </a:solidFill>
          </a:ln>
        </p:spPr>
        <p:txBody>
          <a:bodyPr wrap="square" rtlCol="0">
            <a:spAutoFit/>
          </a:bodyPr>
          <a:lstStyle/>
          <a:p>
            <a:pPr algn="ctr"/>
            <a:r>
              <a:rPr lang="en-US" sz="1400" i="1" dirty="0" smtClean="0"/>
              <a:t>NOA - </a:t>
            </a:r>
            <a:r>
              <a:rPr lang="en-US" sz="1400" i="1" dirty="0" err="1" smtClean="0"/>
              <a:t>Thissio</a:t>
            </a:r>
            <a:r>
              <a:rPr lang="en-US" sz="1400" i="1" dirty="0" smtClean="0"/>
              <a:t> </a:t>
            </a:r>
            <a:r>
              <a:rPr lang="en-US" sz="1400" i="1" dirty="0"/>
              <a:t>37.97 N, 23.72 E, 105 </a:t>
            </a:r>
            <a:r>
              <a:rPr lang="en-US" sz="1400" i="1" dirty="0" smtClean="0"/>
              <a:t>m </a:t>
            </a:r>
            <a:r>
              <a:rPr lang="en-US" sz="1400" i="1" dirty="0" err="1" smtClean="0"/>
              <a:t>a.g.l</a:t>
            </a:r>
            <a:r>
              <a:rPr lang="en-US" sz="1400" i="1" dirty="0" smtClean="0"/>
              <a:t>.</a:t>
            </a:r>
          </a:p>
          <a:p>
            <a:pPr algn="ctr"/>
            <a:r>
              <a:rPr lang="en-US" sz="1400" i="1" dirty="0" smtClean="0"/>
              <a:t>Urban background site</a:t>
            </a:r>
            <a:endParaRPr lang="en-US" sz="1400" i="1" dirty="0"/>
          </a:p>
        </p:txBody>
      </p:sp>
      <p:pic>
        <p:nvPicPr>
          <p:cNvPr id="11" name="Content Placeholder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020" y="2276873"/>
            <a:ext cx="3932586" cy="3149768"/>
          </a:xfrm>
          <a:prstGeom prst="rect">
            <a:avLst/>
          </a:prstGeom>
        </p:spPr>
      </p:pic>
    </p:spTree>
    <p:extLst>
      <p:ext uri="{BB962C8B-B14F-4D97-AF65-F5344CB8AC3E}">
        <p14:creationId xmlns:p14="http://schemas.microsoft.com/office/powerpoint/2010/main" val="11744691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lstStyle/>
          <a:p>
            <a:r>
              <a:rPr lang="el-GR" dirty="0" smtClean="0"/>
              <a:t>Εκτέλεση προσομοιώσεων</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49</a:t>
            </a:fld>
            <a:endParaRPr lang="en-US"/>
          </a:p>
        </p:txBody>
      </p:sp>
      <p:pic>
        <p:nvPicPr>
          <p:cNvPr id="307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71662" y="1634331"/>
            <a:ext cx="5400675"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21047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968" y="2097633"/>
            <a:ext cx="5534639" cy="4427711"/>
          </a:xfrm>
          <a:prstGeom prst="rect">
            <a:avLst/>
          </a:prstGeom>
        </p:spPr>
      </p:pic>
      <p:sp>
        <p:nvSpPr>
          <p:cNvPr id="3" name="Title 1"/>
          <p:cNvSpPr txBox="1">
            <a:spLocks/>
          </p:cNvSpPr>
          <p:nvPr/>
        </p:nvSpPr>
        <p:spPr>
          <a:xfrm>
            <a:off x="899592" y="44624"/>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tx1">
                    <a:tint val="75000"/>
                  </a:schemeClr>
                </a:solidFill>
                <a:effectLst/>
                <a:uLnTx/>
                <a:uFillTx/>
                <a:ea typeface="+mj-ea"/>
                <a:cs typeface="+mj-cs"/>
              </a:rPr>
              <a:t>Εισαγωγή</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extBox 6"/>
          <p:cNvSpPr txBox="1"/>
          <p:nvPr/>
        </p:nvSpPr>
        <p:spPr>
          <a:xfrm>
            <a:off x="251520" y="993502"/>
            <a:ext cx="8424936" cy="923330"/>
          </a:xfrm>
          <a:prstGeom prst="rect">
            <a:avLst/>
          </a:prstGeom>
          <a:noFill/>
        </p:spPr>
        <p:txBody>
          <a:bodyPr wrap="square" rtlCol="0">
            <a:spAutoFit/>
          </a:bodyPr>
          <a:lstStyle/>
          <a:p>
            <a:pPr algn="just"/>
            <a:r>
              <a:rPr lang="el-GR" b="1" dirty="0" smtClean="0"/>
              <a:t>Γιατί χρειαζόμαστε τις αριθμητικές προσομοιώσεις</a:t>
            </a:r>
            <a:r>
              <a:rPr lang="el-GR" dirty="0" smtClean="0"/>
              <a:t>?</a:t>
            </a:r>
          </a:p>
          <a:p>
            <a:pPr marL="342900" indent="-342900" algn="just">
              <a:buFont typeface="+mj-lt"/>
              <a:buAutoNum type="arabicPeriod"/>
            </a:pPr>
            <a:r>
              <a:rPr lang="el-GR" dirty="0"/>
              <a:t>Γιατί συγκεκριμένες μελέτες </a:t>
            </a:r>
            <a:r>
              <a:rPr lang="el-GR" dirty="0" smtClean="0"/>
              <a:t>δεν </a:t>
            </a:r>
            <a:r>
              <a:rPr lang="el-GR" dirty="0"/>
              <a:t>αντιμετωπίζονται με πειράματα , πχ </a:t>
            </a:r>
            <a:r>
              <a:rPr lang="el-GR" dirty="0" smtClean="0"/>
              <a:t> πρόγνωση καιρού ή/και ρύπανσης είτε επιχειρησιακή, είτε έκτακτη (ατύχημα) </a:t>
            </a:r>
          </a:p>
        </p:txBody>
      </p:sp>
      <p:pic>
        <p:nvPicPr>
          <p:cNvPr id="5124" name="Picture 4" descr="http://forecast.uoa.gr/LINKS/CAMX4.31/loadO3/4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276872"/>
            <a:ext cx="4680520" cy="39682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20072" y="1919154"/>
            <a:ext cx="5616624" cy="1077218"/>
          </a:xfrm>
          <a:prstGeom prst="rect">
            <a:avLst/>
          </a:prstGeom>
          <a:noFill/>
        </p:spPr>
        <p:txBody>
          <a:bodyPr wrap="square" rtlCol="0">
            <a:spAutoFit/>
          </a:bodyPr>
          <a:lstStyle/>
          <a:p>
            <a:r>
              <a:rPr lang="en-US" sz="1600" dirty="0">
                <a:solidFill>
                  <a:schemeClr val="accent3">
                    <a:lumMod val="50000"/>
                  </a:schemeClr>
                </a:solidFill>
                <a:latin typeface="Arial Rounded MT Bold" pitchFamily="34" charset="0"/>
              </a:rPr>
              <a:t>Volcano episode: </a:t>
            </a:r>
            <a:r>
              <a:rPr lang="de-DE" sz="1600" dirty="0">
                <a:solidFill>
                  <a:schemeClr val="accent3">
                    <a:lumMod val="50000"/>
                  </a:schemeClr>
                </a:solidFill>
                <a:latin typeface="Arial Rounded MT Bold" pitchFamily="34" charset="0"/>
              </a:rPr>
              <a:t>14.04. – </a:t>
            </a:r>
            <a:r>
              <a:rPr lang="de-DE" sz="1600" dirty="0" smtClean="0">
                <a:solidFill>
                  <a:schemeClr val="accent3">
                    <a:lumMod val="50000"/>
                  </a:schemeClr>
                </a:solidFill>
                <a:latin typeface="Arial Rounded MT Bold" pitchFamily="34" charset="0"/>
              </a:rPr>
              <a:t>18.04.2006</a:t>
            </a:r>
            <a:endParaRPr lang="el-GR" sz="1600" dirty="0" smtClean="0">
              <a:solidFill>
                <a:schemeClr val="accent3">
                  <a:lumMod val="50000"/>
                </a:schemeClr>
              </a:solidFill>
              <a:latin typeface="Arial Rounded MT Bold" pitchFamily="34" charset="0"/>
            </a:endParaRPr>
          </a:p>
          <a:p>
            <a:pPr lvl="0"/>
            <a:r>
              <a:rPr lang="en-US" sz="1600" dirty="0">
                <a:solidFill>
                  <a:schemeClr val="accent3">
                    <a:lumMod val="50000"/>
                  </a:schemeClr>
                </a:solidFill>
              </a:rPr>
              <a:t>Spatial distribution of hourly concentrations </a:t>
            </a:r>
            <a:endParaRPr lang="el-GR" sz="1600" dirty="0" smtClean="0">
              <a:solidFill>
                <a:schemeClr val="accent3">
                  <a:lumMod val="50000"/>
                </a:schemeClr>
              </a:solidFill>
            </a:endParaRPr>
          </a:p>
          <a:p>
            <a:pPr lvl="0"/>
            <a:r>
              <a:rPr lang="en-US" sz="1600" dirty="0" smtClean="0">
                <a:solidFill>
                  <a:schemeClr val="accent3">
                    <a:lumMod val="50000"/>
                  </a:schemeClr>
                </a:solidFill>
              </a:rPr>
              <a:t>(</a:t>
            </a:r>
            <a:r>
              <a:rPr lang="en-US" sz="1600" dirty="0">
                <a:solidFill>
                  <a:schemeClr val="accent3">
                    <a:lumMod val="50000"/>
                  </a:schemeClr>
                </a:solidFill>
              </a:rPr>
              <a:t>m</a:t>
            </a:r>
            <a:r>
              <a:rPr lang="en-US" sz="1600" baseline="30000" dirty="0">
                <a:solidFill>
                  <a:schemeClr val="accent3">
                    <a:lumMod val="50000"/>
                  </a:schemeClr>
                </a:solidFill>
              </a:rPr>
              <a:t>-3</a:t>
            </a:r>
            <a:r>
              <a:rPr lang="en-US" sz="1600" dirty="0">
                <a:solidFill>
                  <a:schemeClr val="accent3">
                    <a:lumMod val="50000"/>
                  </a:schemeClr>
                </a:solidFill>
              </a:rPr>
              <a:t>) </a:t>
            </a:r>
            <a:r>
              <a:rPr lang="el-GR" sz="1600" dirty="0" smtClean="0">
                <a:solidFill>
                  <a:schemeClr val="accent3">
                    <a:lumMod val="50000"/>
                  </a:schemeClr>
                </a:solidFill>
              </a:rPr>
              <a:t> </a:t>
            </a:r>
            <a:r>
              <a:rPr lang="en-US" sz="1600" dirty="0" smtClean="0">
                <a:solidFill>
                  <a:schemeClr val="accent3">
                    <a:lumMod val="50000"/>
                  </a:schemeClr>
                </a:solidFill>
              </a:rPr>
              <a:t>of </a:t>
            </a:r>
            <a:r>
              <a:rPr lang="en-US" sz="1600" dirty="0">
                <a:solidFill>
                  <a:schemeClr val="accent3">
                    <a:lumMod val="50000"/>
                  </a:schemeClr>
                </a:solidFill>
              </a:rPr>
              <a:t>ash particles</a:t>
            </a:r>
            <a:endParaRPr lang="el-GR" sz="1600" dirty="0">
              <a:solidFill>
                <a:schemeClr val="accent3">
                  <a:lumMod val="50000"/>
                </a:schemeClr>
              </a:solidFill>
            </a:endParaRPr>
          </a:p>
          <a:p>
            <a:endParaRPr lang="el-GR" sz="1600" dirty="0"/>
          </a:p>
        </p:txBody>
      </p:sp>
    </p:spTree>
    <p:extLst>
      <p:ext uri="{BB962C8B-B14F-4D97-AF65-F5344CB8AC3E}">
        <p14:creationId xmlns:p14="http://schemas.microsoft.com/office/powerpoint/2010/main" val="36991940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99592" y="44624"/>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tx1">
                    <a:tint val="75000"/>
                  </a:schemeClr>
                </a:solidFill>
                <a:effectLst/>
                <a:uLnTx/>
                <a:uFillTx/>
                <a:ea typeface="+mj-ea"/>
                <a:cs typeface="+mj-cs"/>
              </a:rPr>
              <a:t>Εισαγωγή</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extBox 6"/>
          <p:cNvSpPr txBox="1"/>
          <p:nvPr/>
        </p:nvSpPr>
        <p:spPr>
          <a:xfrm>
            <a:off x="251520" y="993502"/>
            <a:ext cx="8424936" cy="1477328"/>
          </a:xfrm>
          <a:prstGeom prst="rect">
            <a:avLst/>
          </a:prstGeom>
          <a:noFill/>
        </p:spPr>
        <p:txBody>
          <a:bodyPr wrap="square" rtlCol="0">
            <a:spAutoFit/>
          </a:bodyPr>
          <a:lstStyle/>
          <a:p>
            <a:pPr algn="just"/>
            <a:r>
              <a:rPr lang="el-GR" b="1" dirty="0" smtClean="0"/>
              <a:t>Γιατί χρειαζόμαστε τις αριθμητικές προσομοιώσεις</a:t>
            </a:r>
            <a:r>
              <a:rPr lang="el-GR" dirty="0" smtClean="0"/>
              <a:t>?</a:t>
            </a:r>
          </a:p>
          <a:p>
            <a:pPr marL="342900" indent="-342900" algn="just">
              <a:buFont typeface="+mj-lt"/>
              <a:buAutoNum type="arabicPeriod"/>
            </a:pPr>
            <a:r>
              <a:rPr lang="el-GR" dirty="0"/>
              <a:t>Γιατί συγκεκριμένες μελέτες δεν αντιμετωπίζονται με πειράματα , πχ  πρόγνωση καιρού ή/και ρύπανσης είτε επιχειρησιακή, είτε έκτακτη (ατύχημα) </a:t>
            </a:r>
          </a:p>
          <a:p>
            <a:pPr marL="342900" indent="-342900" algn="just">
              <a:buFont typeface="+mj-lt"/>
              <a:buAutoNum type="arabicPeriod"/>
            </a:pPr>
            <a:r>
              <a:rPr lang="el-GR" dirty="0" smtClean="0"/>
              <a:t>Είναι </a:t>
            </a:r>
            <a:r>
              <a:rPr lang="el-GR" dirty="0"/>
              <a:t>δύσκολες οι συνθήκες για να στηθεί και να εκτελεστεί πείραμα (</a:t>
            </a:r>
            <a:r>
              <a:rPr lang="el-GR" dirty="0" smtClean="0"/>
              <a:t>π.χ.  </a:t>
            </a:r>
            <a:r>
              <a:rPr lang="el-GR" dirty="0"/>
              <a:t>σε περιοχές με ακραία  καιρικά φαινόμενα/</a:t>
            </a:r>
            <a:r>
              <a:rPr lang="el-GR" dirty="0" err="1"/>
              <a:t>χιονοκάλυψη</a:t>
            </a:r>
            <a:r>
              <a:rPr lang="el-GR" dirty="0" smtClean="0"/>
              <a:t>)</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140968"/>
            <a:ext cx="7443428" cy="3002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94955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99592" y="44624"/>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tx1">
                    <a:tint val="75000"/>
                  </a:schemeClr>
                </a:solidFill>
                <a:effectLst/>
                <a:uLnTx/>
                <a:uFillTx/>
                <a:ea typeface="+mj-ea"/>
                <a:cs typeface="+mj-cs"/>
              </a:rPr>
              <a:t>Εισαγωγή</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extBox 6"/>
          <p:cNvSpPr txBox="1"/>
          <p:nvPr/>
        </p:nvSpPr>
        <p:spPr>
          <a:xfrm>
            <a:off x="251520" y="993502"/>
            <a:ext cx="5544616" cy="923330"/>
          </a:xfrm>
          <a:prstGeom prst="rect">
            <a:avLst/>
          </a:prstGeom>
          <a:noFill/>
        </p:spPr>
        <p:txBody>
          <a:bodyPr wrap="square" rtlCol="0">
            <a:spAutoFit/>
          </a:bodyPr>
          <a:lstStyle/>
          <a:p>
            <a:pPr algn="just"/>
            <a:r>
              <a:rPr lang="el-GR" b="1" dirty="0" smtClean="0"/>
              <a:t>Γιατί χρειαζόμαστε τις αριθμητικές προσομοιώσεις</a:t>
            </a:r>
            <a:r>
              <a:rPr lang="el-GR" dirty="0" smtClean="0"/>
              <a:t>?</a:t>
            </a:r>
          </a:p>
          <a:p>
            <a:pPr marL="342900" indent="-342900" algn="just">
              <a:buFont typeface="+mj-lt"/>
              <a:buAutoNum type="arabicPeriod" startAt="3"/>
            </a:pPr>
            <a:r>
              <a:rPr lang="el-GR" dirty="0" smtClean="0"/>
              <a:t>Το </a:t>
            </a:r>
            <a:r>
              <a:rPr lang="el-GR" dirty="0"/>
              <a:t>στήσιμο πειραμάτων είναι κάποιες φορές δύσκολο, χρονοβόρο και </a:t>
            </a:r>
            <a:r>
              <a:rPr lang="el-GR" dirty="0" err="1" smtClean="0"/>
              <a:t>κοστοβόρο</a:t>
            </a:r>
            <a:endParaRPr lang="el-GR" dirty="0"/>
          </a:p>
        </p:txBody>
      </p:sp>
      <p:pic>
        <p:nvPicPr>
          <p:cNvPr id="8196" name="Picture 4" descr="https://ars.els-cdn.com/content/image/1-s2.0-S1352231016304526-g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73" y="1975895"/>
            <a:ext cx="5206777" cy="433342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ars.els-cdn.com/content/image/1-s2.0-S1352231016304526-gr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878626"/>
            <a:ext cx="3203848" cy="5979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1819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99592" y="44624"/>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tx1">
                    <a:tint val="75000"/>
                  </a:schemeClr>
                </a:solidFill>
                <a:effectLst/>
                <a:uLnTx/>
                <a:uFillTx/>
                <a:ea typeface="+mj-ea"/>
                <a:cs typeface="+mj-cs"/>
              </a:rPr>
              <a:t>Εισαγωγή</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extBox 6"/>
          <p:cNvSpPr txBox="1"/>
          <p:nvPr/>
        </p:nvSpPr>
        <p:spPr>
          <a:xfrm>
            <a:off x="251520" y="993502"/>
            <a:ext cx="8424936" cy="923330"/>
          </a:xfrm>
          <a:prstGeom prst="rect">
            <a:avLst/>
          </a:prstGeom>
          <a:noFill/>
        </p:spPr>
        <p:txBody>
          <a:bodyPr wrap="square" rtlCol="0">
            <a:spAutoFit/>
          </a:bodyPr>
          <a:lstStyle/>
          <a:p>
            <a:pPr algn="just"/>
            <a:r>
              <a:rPr lang="el-GR" b="1" dirty="0" smtClean="0"/>
              <a:t>Γιατί χρειαζόμαστε τις αριθμητικές προσομοιώσεις</a:t>
            </a:r>
            <a:r>
              <a:rPr lang="el-GR" dirty="0" smtClean="0"/>
              <a:t>?</a:t>
            </a:r>
          </a:p>
          <a:p>
            <a:pPr marL="342900" indent="-342900" algn="just">
              <a:buFont typeface="+mj-lt"/>
              <a:buAutoNum type="arabicPeriod" startAt="4"/>
            </a:pPr>
            <a:r>
              <a:rPr lang="el-GR" dirty="0" smtClean="0"/>
              <a:t>Η χωρική κάλυψη των αποτελεσμάτων των μοντέλων σε σχέση με τις σημειακές μετρήσεις ρύπανσης </a:t>
            </a:r>
            <a:endParaRPr lang="el-GR" dirty="0"/>
          </a:p>
        </p:txBody>
      </p:sp>
      <p:sp>
        <p:nvSpPr>
          <p:cNvPr id="6" name="Rectangle 160"/>
          <p:cNvSpPr txBox="1">
            <a:spLocks noChangeArrowheads="1"/>
          </p:cNvSpPr>
          <p:nvPr/>
        </p:nvSpPr>
        <p:spPr>
          <a:xfrm>
            <a:off x="4572000" y="1916832"/>
            <a:ext cx="4572000" cy="4267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l-GR" sz="2600" smtClean="0">
                <a:latin typeface="Book Antiqua" pitchFamily="18" charset="0"/>
              </a:rPr>
              <a:t>  Αριθμητικά μοντέλα</a:t>
            </a:r>
            <a:endParaRPr lang="en-GB" sz="2600" smtClean="0">
              <a:latin typeface="Book Antiqua" pitchFamily="18" charset="0"/>
            </a:endParaRPr>
          </a:p>
        </p:txBody>
      </p:sp>
      <p:sp>
        <p:nvSpPr>
          <p:cNvPr id="8" name="Rectangle 159"/>
          <p:cNvSpPr txBox="1">
            <a:spLocks noChangeArrowheads="1"/>
          </p:cNvSpPr>
          <p:nvPr/>
        </p:nvSpPr>
        <p:spPr>
          <a:xfrm>
            <a:off x="0" y="1916832"/>
            <a:ext cx="4381500" cy="4267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l-GR" sz="2600" smtClean="0">
                <a:latin typeface="Book Antiqua" pitchFamily="18" charset="0"/>
              </a:rPr>
              <a:t>Πειραματικές μετρήσεις</a:t>
            </a:r>
          </a:p>
          <a:p>
            <a:endParaRPr lang="el-GR" sz="2600" dirty="0" smtClean="0">
              <a:latin typeface="Book Antiqua" pitchFamily="18" charset="0"/>
            </a:endParaRPr>
          </a:p>
        </p:txBody>
      </p:sp>
      <p:pic>
        <p:nvPicPr>
          <p:cNvPr id="9" name="Picture 1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2375620"/>
            <a:ext cx="2362200"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Lst>
        </p:spPr>
      </p:pic>
      <p:pic>
        <p:nvPicPr>
          <p:cNvPr id="10" name="Picture 1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2391495"/>
            <a:ext cx="2362200"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Lst>
        </p:spPr>
      </p:pic>
      <p:sp>
        <p:nvSpPr>
          <p:cNvPr id="11" name="Text Box 164"/>
          <p:cNvSpPr txBox="1">
            <a:spLocks noChangeArrowheads="1"/>
          </p:cNvSpPr>
          <p:nvPr/>
        </p:nvSpPr>
        <p:spPr bwMode="auto">
          <a:xfrm>
            <a:off x="688776" y="4509120"/>
            <a:ext cx="4572000"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Lst>
        </p:spPr>
        <p:txBody>
          <a:bodyPr>
            <a:spAutoFit/>
          </a:bodyPr>
          <a:lstStyle>
            <a:lvl1pPr eaLnBrk="0" hangingPunct="0">
              <a:defRPr sz="2400" b="1">
                <a:solidFill>
                  <a:schemeClr val="tx1"/>
                </a:solidFill>
                <a:latin typeface="Book Antiqua" pitchFamily="18" charset="0"/>
              </a:defRPr>
            </a:lvl1pPr>
            <a:lvl2pPr marL="742950" indent="-285750" eaLnBrk="0" hangingPunct="0">
              <a:defRPr sz="2400" b="1">
                <a:solidFill>
                  <a:schemeClr val="tx1"/>
                </a:solidFill>
                <a:latin typeface="Book Antiqua" pitchFamily="18" charset="0"/>
              </a:defRPr>
            </a:lvl2pPr>
            <a:lvl3pPr marL="1143000" indent="-228600" eaLnBrk="0" hangingPunct="0">
              <a:defRPr sz="2400" b="1">
                <a:solidFill>
                  <a:schemeClr val="tx1"/>
                </a:solidFill>
                <a:latin typeface="Book Antiqua" pitchFamily="18" charset="0"/>
              </a:defRPr>
            </a:lvl3pPr>
            <a:lvl4pPr marL="1600200" indent="-228600" eaLnBrk="0" hangingPunct="0">
              <a:defRPr sz="2400" b="1">
                <a:solidFill>
                  <a:schemeClr val="tx1"/>
                </a:solidFill>
                <a:latin typeface="Book Antiqua" pitchFamily="18" charset="0"/>
              </a:defRPr>
            </a:lvl4pPr>
            <a:lvl5pPr marL="2057400" indent="-228600" eaLnBrk="0" hangingPunct="0">
              <a:defRPr sz="2400" b="1">
                <a:solidFill>
                  <a:schemeClr val="tx1"/>
                </a:solidFill>
                <a:latin typeface="Book Antiqua" pitchFamily="18" charset="0"/>
              </a:defRPr>
            </a:lvl5pPr>
            <a:lvl6pPr marL="2514600" indent="-228600" algn="ctr" eaLnBrk="0" fontAlgn="base" hangingPunct="0">
              <a:spcBef>
                <a:spcPct val="0"/>
              </a:spcBef>
              <a:spcAft>
                <a:spcPct val="50000"/>
              </a:spcAft>
              <a:defRPr sz="2400" b="1">
                <a:solidFill>
                  <a:schemeClr val="tx1"/>
                </a:solidFill>
                <a:latin typeface="Book Antiqua" pitchFamily="18" charset="0"/>
              </a:defRPr>
            </a:lvl6pPr>
            <a:lvl7pPr marL="2971800" indent="-228600" algn="ctr" eaLnBrk="0" fontAlgn="base" hangingPunct="0">
              <a:spcBef>
                <a:spcPct val="0"/>
              </a:spcBef>
              <a:spcAft>
                <a:spcPct val="50000"/>
              </a:spcAft>
              <a:defRPr sz="2400" b="1">
                <a:solidFill>
                  <a:schemeClr val="tx1"/>
                </a:solidFill>
                <a:latin typeface="Book Antiqua" pitchFamily="18" charset="0"/>
              </a:defRPr>
            </a:lvl7pPr>
            <a:lvl8pPr marL="3429000" indent="-228600" algn="ctr" eaLnBrk="0" fontAlgn="base" hangingPunct="0">
              <a:spcBef>
                <a:spcPct val="0"/>
              </a:spcBef>
              <a:spcAft>
                <a:spcPct val="50000"/>
              </a:spcAft>
              <a:defRPr sz="2400" b="1">
                <a:solidFill>
                  <a:schemeClr val="tx1"/>
                </a:solidFill>
                <a:latin typeface="Book Antiqua" pitchFamily="18" charset="0"/>
              </a:defRPr>
            </a:lvl8pPr>
            <a:lvl9pPr marL="3886200" indent="-228600" algn="ctr" eaLnBrk="0" fontAlgn="base" hangingPunct="0">
              <a:spcBef>
                <a:spcPct val="0"/>
              </a:spcBef>
              <a:spcAft>
                <a:spcPct val="50000"/>
              </a:spcAft>
              <a:defRPr sz="2400" b="1">
                <a:solidFill>
                  <a:schemeClr val="tx1"/>
                </a:solidFill>
                <a:latin typeface="Book Antiqua" pitchFamily="18" charset="0"/>
              </a:defRPr>
            </a:lvl9pPr>
          </a:lstStyle>
          <a:p>
            <a:pPr algn="l" eaLnBrk="1" hangingPunct="1">
              <a:spcBef>
                <a:spcPct val="20000"/>
              </a:spcBef>
              <a:spcAft>
                <a:spcPct val="0"/>
              </a:spcAft>
              <a:buClr>
                <a:schemeClr val="accent2"/>
              </a:buClr>
              <a:buFont typeface="Wingdings" pitchFamily="2" charset="2"/>
              <a:buNone/>
            </a:pPr>
            <a:r>
              <a:rPr lang="en-US" dirty="0">
                <a:solidFill>
                  <a:schemeClr val="accent2"/>
                </a:solidFill>
                <a:sym typeface="Wingdings" pitchFamily="2" charset="2"/>
              </a:rPr>
              <a:t></a:t>
            </a:r>
            <a:r>
              <a:rPr lang="el-GR" sz="2000" b="0" dirty="0"/>
              <a:t> Άμεση απόκριση στις</a:t>
            </a:r>
            <a:endParaRPr lang="en-US" sz="2000" b="0" dirty="0"/>
          </a:p>
          <a:p>
            <a:pPr algn="l" eaLnBrk="1" hangingPunct="1">
              <a:spcBef>
                <a:spcPct val="20000"/>
              </a:spcBef>
              <a:spcAft>
                <a:spcPct val="0"/>
              </a:spcAft>
              <a:buClr>
                <a:schemeClr val="accent2"/>
              </a:buClr>
              <a:buFont typeface="Wingdings" pitchFamily="2" charset="2"/>
              <a:buNone/>
            </a:pPr>
            <a:r>
              <a:rPr lang="en-US" sz="2000" b="0" dirty="0"/>
              <a:t>    </a:t>
            </a:r>
            <a:r>
              <a:rPr lang="el-GR" sz="2000" b="0" dirty="0"/>
              <a:t>πραγματικές εκπομπές</a:t>
            </a:r>
            <a:r>
              <a:rPr lang="en-US" sz="2000" b="0" dirty="0"/>
              <a:t>,</a:t>
            </a:r>
          </a:p>
          <a:p>
            <a:pPr algn="l" eaLnBrk="1" hangingPunct="1">
              <a:spcBef>
                <a:spcPct val="20000"/>
              </a:spcBef>
              <a:spcAft>
                <a:spcPct val="0"/>
              </a:spcAft>
              <a:buClr>
                <a:schemeClr val="accent2"/>
              </a:buClr>
              <a:buFont typeface="Wingdings" pitchFamily="2" charset="2"/>
              <a:buNone/>
            </a:pPr>
            <a:r>
              <a:rPr lang="en-US" sz="2000" b="0" dirty="0"/>
              <a:t>   </a:t>
            </a:r>
            <a:r>
              <a:rPr lang="el-GR" sz="2000" b="0" dirty="0"/>
              <a:t>μετεωρολογικές συνθήκες</a:t>
            </a:r>
          </a:p>
          <a:p>
            <a:pPr algn="l" eaLnBrk="1" hangingPunct="1">
              <a:spcBef>
                <a:spcPct val="20000"/>
              </a:spcBef>
              <a:spcAft>
                <a:spcPct val="0"/>
              </a:spcAft>
              <a:buClr>
                <a:schemeClr val="accent2"/>
              </a:buClr>
              <a:buFont typeface="Wingdings" pitchFamily="2" charset="2"/>
              <a:buNone/>
            </a:pPr>
            <a:r>
              <a:rPr lang="en-US" dirty="0">
                <a:solidFill>
                  <a:schemeClr val="accent2"/>
                </a:solidFill>
                <a:sym typeface="Wingdings" pitchFamily="2" charset="2"/>
              </a:rPr>
              <a:t></a:t>
            </a:r>
            <a:r>
              <a:rPr lang="el-GR" sz="2000" b="0" dirty="0"/>
              <a:t> Περιορισμένη</a:t>
            </a:r>
            <a:endParaRPr lang="en-US" sz="2000" b="0" dirty="0"/>
          </a:p>
          <a:p>
            <a:pPr algn="l" eaLnBrk="1" hangingPunct="1">
              <a:spcBef>
                <a:spcPct val="20000"/>
              </a:spcBef>
              <a:spcAft>
                <a:spcPct val="0"/>
              </a:spcAft>
              <a:buClr>
                <a:schemeClr val="accent2"/>
              </a:buClr>
              <a:buFont typeface="Wingdings" pitchFamily="2" charset="2"/>
              <a:buNone/>
            </a:pPr>
            <a:r>
              <a:rPr lang="en-US" sz="2000" b="0" dirty="0"/>
              <a:t>    </a:t>
            </a:r>
            <a:r>
              <a:rPr lang="el-GR" sz="2000" b="0" dirty="0"/>
              <a:t>χωρική - χημική πληροφορία</a:t>
            </a:r>
            <a:endParaRPr lang="en-GB" sz="2000" b="0" dirty="0"/>
          </a:p>
        </p:txBody>
      </p:sp>
      <p:sp>
        <p:nvSpPr>
          <p:cNvPr id="12" name="Text Box 165"/>
          <p:cNvSpPr txBox="1">
            <a:spLocks noChangeArrowheads="1"/>
          </p:cNvSpPr>
          <p:nvPr/>
        </p:nvSpPr>
        <p:spPr bwMode="auto">
          <a:xfrm>
            <a:off x="5184576" y="4509120"/>
            <a:ext cx="4572000"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Lst>
        </p:spPr>
        <p:txBody>
          <a:bodyPr>
            <a:spAutoFit/>
          </a:bodyPr>
          <a:lstStyle>
            <a:lvl1pPr eaLnBrk="0" hangingPunct="0">
              <a:defRPr sz="2400" b="1">
                <a:solidFill>
                  <a:schemeClr val="tx1"/>
                </a:solidFill>
                <a:latin typeface="Book Antiqua" pitchFamily="18" charset="0"/>
              </a:defRPr>
            </a:lvl1pPr>
            <a:lvl2pPr marL="742950" indent="-285750" eaLnBrk="0" hangingPunct="0">
              <a:defRPr sz="2400" b="1">
                <a:solidFill>
                  <a:schemeClr val="tx1"/>
                </a:solidFill>
                <a:latin typeface="Book Antiqua" pitchFamily="18" charset="0"/>
              </a:defRPr>
            </a:lvl2pPr>
            <a:lvl3pPr marL="1143000" indent="-228600" eaLnBrk="0" hangingPunct="0">
              <a:defRPr sz="2400" b="1">
                <a:solidFill>
                  <a:schemeClr val="tx1"/>
                </a:solidFill>
                <a:latin typeface="Book Antiqua" pitchFamily="18" charset="0"/>
              </a:defRPr>
            </a:lvl3pPr>
            <a:lvl4pPr marL="1600200" indent="-228600" eaLnBrk="0" hangingPunct="0">
              <a:defRPr sz="2400" b="1">
                <a:solidFill>
                  <a:schemeClr val="tx1"/>
                </a:solidFill>
                <a:latin typeface="Book Antiqua" pitchFamily="18" charset="0"/>
              </a:defRPr>
            </a:lvl4pPr>
            <a:lvl5pPr marL="2057400" indent="-228600" eaLnBrk="0" hangingPunct="0">
              <a:defRPr sz="2400" b="1">
                <a:solidFill>
                  <a:schemeClr val="tx1"/>
                </a:solidFill>
                <a:latin typeface="Book Antiqua" pitchFamily="18" charset="0"/>
              </a:defRPr>
            </a:lvl5pPr>
            <a:lvl6pPr marL="2514600" indent="-228600" algn="ctr" eaLnBrk="0" fontAlgn="base" hangingPunct="0">
              <a:spcBef>
                <a:spcPct val="0"/>
              </a:spcBef>
              <a:spcAft>
                <a:spcPct val="50000"/>
              </a:spcAft>
              <a:defRPr sz="2400" b="1">
                <a:solidFill>
                  <a:schemeClr val="tx1"/>
                </a:solidFill>
                <a:latin typeface="Book Antiqua" pitchFamily="18" charset="0"/>
              </a:defRPr>
            </a:lvl6pPr>
            <a:lvl7pPr marL="2971800" indent="-228600" algn="ctr" eaLnBrk="0" fontAlgn="base" hangingPunct="0">
              <a:spcBef>
                <a:spcPct val="0"/>
              </a:spcBef>
              <a:spcAft>
                <a:spcPct val="50000"/>
              </a:spcAft>
              <a:defRPr sz="2400" b="1">
                <a:solidFill>
                  <a:schemeClr val="tx1"/>
                </a:solidFill>
                <a:latin typeface="Book Antiqua" pitchFamily="18" charset="0"/>
              </a:defRPr>
            </a:lvl7pPr>
            <a:lvl8pPr marL="3429000" indent="-228600" algn="ctr" eaLnBrk="0" fontAlgn="base" hangingPunct="0">
              <a:spcBef>
                <a:spcPct val="0"/>
              </a:spcBef>
              <a:spcAft>
                <a:spcPct val="50000"/>
              </a:spcAft>
              <a:defRPr sz="2400" b="1">
                <a:solidFill>
                  <a:schemeClr val="tx1"/>
                </a:solidFill>
                <a:latin typeface="Book Antiqua" pitchFamily="18" charset="0"/>
              </a:defRPr>
            </a:lvl8pPr>
            <a:lvl9pPr marL="3886200" indent="-228600" algn="ctr" eaLnBrk="0" fontAlgn="base" hangingPunct="0">
              <a:spcBef>
                <a:spcPct val="0"/>
              </a:spcBef>
              <a:spcAft>
                <a:spcPct val="50000"/>
              </a:spcAft>
              <a:defRPr sz="2400" b="1">
                <a:solidFill>
                  <a:schemeClr val="tx1"/>
                </a:solidFill>
                <a:latin typeface="Book Antiqua" pitchFamily="18" charset="0"/>
              </a:defRPr>
            </a:lvl9pPr>
          </a:lstStyle>
          <a:p>
            <a:pPr algn="l" eaLnBrk="1" hangingPunct="1">
              <a:spcBef>
                <a:spcPct val="20000"/>
              </a:spcBef>
              <a:spcAft>
                <a:spcPct val="0"/>
              </a:spcAft>
              <a:buClr>
                <a:schemeClr val="accent2"/>
              </a:buClr>
              <a:buFont typeface="Wingdings" pitchFamily="2" charset="2"/>
              <a:buNone/>
            </a:pPr>
            <a:r>
              <a:rPr lang="en-US">
                <a:solidFill>
                  <a:schemeClr val="accent2"/>
                </a:solidFill>
                <a:sym typeface="Wingdings" pitchFamily="2" charset="2"/>
              </a:rPr>
              <a:t></a:t>
            </a:r>
            <a:r>
              <a:rPr lang="el-GR" sz="2000" b="0"/>
              <a:t> Αναλυτική</a:t>
            </a:r>
            <a:endParaRPr lang="en-US" sz="2000" b="0"/>
          </a:p>
          <a:p>
            <a:pPr algn="l" eaLnBrk="1" hangingPunct="1">
              <a:spcBef>
                <a:spcPct val="20000"/>
              </a:spcBef>
              <a:spcAft>
                <a:spcPct val="0"/>
              </a:spcAft>
              <a:buClr>
                <a:schemeClr val="accent2"/>
              </a:buClr>
              <a:buFont typeface="Wingdings" pitchFamily="2" charset="2"/>
              <a:buNone/>
            </a:pPr>
            <a:r>
              <a:rPr lang="en-US" sz="2000" b="0"/>
              <a:t>     </a:t>
            </a:r>
            <a:r>
              <a:rPr lang="el-GR" sz="2000" b="0"/>
              <a:t>χωρική - χημική πληροφορία</a:t>
            </a:r>
          </a:p>
          <a:p>
            <a:pPr algn="l" eaLnBrk="1" hangingPunct="1">
              <a:spcBef>
                <a:spcPct val="20000"/>
              </a:spcBef>
              <a:spcAft>
                <a:spcPct val="0"/>
              </a:spcAft>
              <a:buClr>
                <a:schemeClr val="accent2"/>
              </a:buClr>
              <a:buFont typeface="Wingdings" pitchFamily="2" charset="2"/>
              <a:buNone/>
            </a:pPr>
            <a:r>
              <a:rPr lang="en-US">
                <a:solidFill>
                  <a:schemeClr val="accent2"/>
                </a:solidFill>
                <a:sym typeface="Wingdings" pitchFamily="2" charset="2"/>
              </a:rPr>
              <a:t></a:t>
            </a:r>
            <a:r>
              <a:rPr lang="el-GR" sz="2000" b="0"/>
              <a:t> Τυπικές εκπομπές</a:t>
            </a:r>
            <a:r>
              <a:rPr lang="en-US" sz="2000" b="0"/>
              <a:t>,</a:t>
            </a:r>
          </a:p>
          <a:p>
            <a:pPr algn="l" eaLnBrk="1" hangingPunct="1">
              <a:spcBef>
                <a:spcPct val="20000"/>
              </a:spcBef>
              <a:spcAft>
                <a:spcPct val="0"/>
              </a:spcAft>
              <a:buClr>
                <a:schemeClr val="accent2"/>
              </a:buClr>
              <a:buFont typeface="Wingdings" pitchFamily="2" charset="2"/>
              <a:buNone/>
            </a:pPr>
            <a:r>
              <a:rPr lang="en-US" sz="2000" b="0"/>
              <a:t>     M</a:t>
            </a:r>
            <a:r>
              <a:rPr lang="el-GR" sz="2000" b="0"/>
              <a:t>ετεωρολογικά δεδομένα</a:t>
            </a:r>
            <a:endParaRPr lang="en-US" sz="2000" b="0"/>
          </a:p>
          <a:p>
            <a:pPr algn="l" eaLnBrk="1" hangingPunct="1">
              <a:spcBef>
                <a:spcPct val="20000"/>
              </a:spcBef>
              <a:spcAft>
                <a:spcPct val="0"/>
              </a:spcAft>
              <a:buClr>
                <a:schemeClr val="accent2"/>
              </a:buClr>
              <a:buFont typeface="Wingdings" pitchFamily="2" charset="2"/>
              <a:buNone/>
            </a:pPr>
            <a:r>
              <a:rPr lang="en-US" sz="2000" b="0"/>
              <a:t>     </a:t>
            </a:r>
            <a:r>
              <a:rPr lang="el-GR" sz="2000" b="0"/>
              <a:t>μοντέλου</a:t>
            </a:r>
            <a:endParaRPr lang="en-GB" sz="2000" b="0"/>
          </a:p>
        </p:txBody>
      </p:sp>
    </p:spTree>
    <p:extLst>
      <p:ext uri="{BB962C8B-B14F-4D97-AF65-F5344CB8AC3E}">
        <p14:creationId xmlns:p14="http://schemas.microsoft.com/office/powerpoint/2010/main" val="12438294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27584" y="260648"/>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tx1">
                    <a:tint val="75000"/>
                  </a:schemeClr>
                </a:solidFill>
                <a:effectLst/>
                <a:uLnTx/>
                <a:uFillTx/>
                <a:ea typeface="+mj-ea"/>
                <a:cs typeface="+mj-cs"/>
              </a:rPr>
              <a:t>Εισαγωγή</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extBox 6"/>
          <p:cNvSpPr txBox="1"/>
          <p:nvPr/>
        </p:nvSpPr>
        <p:spPr>
          <a:xfrm>
            <a:off x="251520" y="1340768"/>
            <a:ext cx="3528392" cy="2308324"/>
          </a:xfrm>
          <a:prstGeom prst="rect">
            <a:avLst/>
          </a:prstGeom>
          <a:noFill/>
        </p:spPr>
        <p:txBody>
          <a:bodyPr wrap="square" rtlCol="0">
            <a:spAutoFit/>
          </a:bodyPr>
          <a:lstStyle/>
          <a:p>
            <a:pPr algn="just"/>
            <a:r>
              <a:rPr lang="el-GR" b="1" dirty="0" smtClean="0"/>
              <a:t>Γιατί χρειαζόμαστε τις αριθμητικές προσομοιώσεις</a:t>
            </a:r>
            <a:r>
              <a:rPr lang="el-GR" dirty="0" smtClean="0"/>
              <a:t>?</a:t>
            </a:r>
          </a:p>
          <a:p>
            <a:pPr marL="342900" indent="-342900" algn="just">
              <a:buFont typeface="+mj-lt"/>
              <a:buAutoNum type="arabicPeriod" startAt="5"/>
            </a:pPr>
            <a:r>
              <a:rPr lang="el-GR" dirty="0" smtClean="0"/>
              <a:t>Εκτέλεση ελέγχων ευαισθησίας για π.χ.</a:t>
            </a:r>
          </a:p>
          <a:p>
            <a:pPr algn="just"/>
            <a:r>
              <a:rPr lang="el-GR" dirty="0" smtClean="0"/>
              <a:t>Έλεγχος ρύπανσης μέσω προσδιορισμού του ποσοστού επίδρασης συγκεκριμένων πηγών στις συγκεντρώσεις ρύπανσης </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5680" y="1136476"/>
            <a:ext cx="4876800" cy="567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65994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8870</TotalTime>
  <Words>4262</Words>
  <Application>Microsoft Office PowerPoint</Application>
  <PresentationFormat>On-screen Show (4:3)</PresentationFormat>
  <Paragraphs>433</Paragraphs>
  <Slides>49</Slides>
  <Notes>31</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Διαστάσεις μοντέλου</vt:lpstr>
      <vt:lpstr>Χωρική &amp; χρονική κλίμακα προσομοιώσεων</vt:lpstr>
      <vt:lpstr>1. Μοντέλα τοπικής κλίμακας / ενδοαστικά</vt:lpstr>
      <vt:lpstr>2. Περιοχικά/μέσης κλίμακας μοντέλα</vt:lpstr>
      <vt:lpstr>3. Παγκόσμιας κλίμακας μοντέλα</vt:lpstr>
      <vt:lpstr>Τεχνική εστίασης (nesting)</vt:lpstr>
      <vt:lpstr>Χωρική &amp; χρονική κλίμακα προσομοιώσεων</vt:lpstr>
      <vt:lpstr>Χρονικό βήμα επίλυσης εξισώσεων </vt:lpstr>
      <vt:lpstr>Χωρική &amp; χρονική κλίμακα προσομοιώσεων</vt:lpstr>
      <vt:lpstr>PowerPoint Presentation</vt:lpstr>
      <vt:lpstr>Τύποι μοντέλων / μέθοδοι υπολογισμών</vt:lpstr>
      <vt:lpstr>Τύποι μοντέλων / μέθοδοι υπολογισμών</vt:lpstr>
      <vt:lpstr>Τύποι μοντέλων / μέθοδοι υπολογισμών</vt:lpstr>
      <vt:lpstr>Τύποι μοντέλων / μέθοδοι υπολογισμών</vt:lpstr>
      <vt:lpstr>PowerPoint Presentation</vt:lpstr>
      <vt:lpstr>PowerPoint Presentation</vt:lpstr>
      <vt:lpstr>PowerPoint Presentation</vt:lpstr>
      <vt:lpstr>Συζευγμένα ατμοσφαιρικά μοντέλα vs. Φωτοχημικά μοντέλα</vt:lpstr>
      <vt:lpstr>Μοντέλα Δέκτη (Receptor models)</vt:lpstr>
      <vt:lpstr>Μοντέλα Δέκτη (Receptor models)</vt:lpstr>
      <vt:lpstr>Μοντέλα Δέκτη (Receptor models)</vt:lpstr>
      <vt:lpstr>PowerPoint Presentation</vt:lpstr>
      <vt:lpstr>Δεδομένα εισόδου στα μοντέλα</vt:lpstr>
      <vt:lpstr>Δεδομένα εισόδου στα μοντέλα</vt:lpstr>
      <vt:lpstr>PowerPoint Presentation</vt:lpstr>
      <vt:lpstr>Βάση εκπομπών (emission inventory)</vt:lpstr>
      <vt:lpstr>PowerPoint Presentation</vt:lpstr>
      <vt:lpstr>PowerPoint Presentation</vt:lpstr>
      <vt:lpstr>Γεωγραφικά δεδομένα</vt:lpstr>
      <vt:lpstr>PowerPoint Presentation</vt:lpstr>
      <vt:lpstr>PowerPoint Presentation</vt:lpstr>
      <vt:lpstr>PowerPoint Presentation</vt:lpstr>
      <vt:lpstr>Αφομοίωση δεδομένων (data assimilation)</vt:lpstr>
      <vt:lpstr>PowerPoint Presentation</vt:lpstr>
      <vt:lpstr>Εκτέλεση προσομοιώσεων</vt:lpstr>
      <vt:lpstr>Εκτέλεση προσομοιώσεων</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Haris</dc:creator>
  <cp:lastModifiedBy>Eleni Athanasopoulou</cp:lastModifiedBy>
  <cp:revision>322</cp:revision>
  <dcterms:created xsi:type="dcterms:W3CDTF">2015-09-27T14:50:11Z</dcterms:created>
  <dcterms:modified xsi:type="dcterms:W3CDTF">2017-11-23T21:09:27Z</dcterms:modified>
</cp:coreProperties>
</file>