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9" r:id="rId30"/>
    <p:sldId id="288" r:id="rId31"/>
    <p:sldId id="286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3564-D5A5-4E77-942D-46820A9149A6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FC96E-A543-43D4-87AD-2363B27985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0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99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17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13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87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103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94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48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7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92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4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8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4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9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4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28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5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11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26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8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1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598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57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0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99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2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84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12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9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B1B2-AC2B-434A-9607-9977DA276B6E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16AA-11D3-4727-B46E-92558221E45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5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9A34-68B8-41A4-B7BF-8B19AE5CB5A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6174-9B2E-435F-9058-D824933D22B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5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5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Κλασσική Μηχανική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7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9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	</a:t>
            </a:r>
            <a:r>
              <a:rPr lang="el-GR" sz="2800" dirty="0" smtClean="0"/>
              <a:t>Κανονικές Εξισώσεις</a:t>
            </a:r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Βασίλειος </a:t>
            </a:r>
            <a:r>
              <a:rPr lang="el-GR" sz="2800" dirty="0" err="1"/>
              <a:t>Λουκόπουλος</a:t>
            </a:r>
            <a:r>
              <a:rPr lang="el-GR" sz="2800" dirty="0"/>
              <a:t>, Επίκουρος Καθηγητής</a:t>
            </a:r>
          </a:p>
          <a:p>
            <a:r>
              <a:rPr lang="el-GR" sz="2800" dirty="0"/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4878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139" y="5591695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709668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 smtClean="0"/>
              <a:t>6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Στις παραπάνω </a:t>
            </a:r>
            <a:r>
              <a:rPr lang="el-GR" dirty="0"/>
              <a:t>σχέσεις </a:t>
            </a:r>
            <a:r>
              <a:rPr lang="el-GR" dirty="0" smtClean="0"/>
              <a:t>τα             θεωρούνται </a:t>
            </a:r>
            <a:r>
              <a:rPr lang="el-GR" dirty="0"/>
              <a:t>αυθαίρετα. Τούτο διότι οι μεταβλητές   </a:t>
            </a:r>
            <a:r>
              <a:rPr lang="el-GR" dirty="0" smtClean="0"/>
              <a:t>      είναι οι 2</a:t>
            </a:r>
            <a:r>
              <a:rPr lang="en-US" dirty="0" smtClean="0"/>
              <a:t>n</a:t>
            </a:r>
            <a:r>
              <a:rPr lang="el-GR" dirty="0" smtClean="0"/>
              <a:t> ανεξάρτητες </a:t>
            </a:r>
            <a:r>
              <a:rPr lang="el-GR" dirty="0"/>
              <a:t>μεταξύ τους μεταβλητές δια των </a:t>
            </a:r>
            <a:r>
              <a:rPr lang="el-GR" dirty="0" err="1"/>
              <a:t>οποιών</a:t>
            </a:r>
            <a:r>
              <a:rPr lang="el-GR" dirty="0"/>
              <a:t> εκφράζεται η συνάρτηση </a:t>
            </a:r>
            <a:r>
              <a:rPr lang="el-GR" dirty="0" err="1"/>
              <a:t>Lagrange</a:t>
            </a:r>
            <a:r>
              <a:rPr lang="el-GR" dirty="0"/>
              <a:t> και η συνάρτηση </a:t>
            </a:r>
            <a:r>
              <a:rPr lang="el-GR" dirty="0" err="1"/>
              <a:t>Hamilton</a:t>
            </a:r>
            <a:r>
              <a:rPr lang="el-GR" dirty="0" smtClean="0"/>
              <a:t>.</a:t>
            </a:r>
          </a:p>
          <a:p>
            <a:r>
              <a:rPr lang="el-GR" dirty="0"/>
              <a:t>Κατά συνέπεια οι συντελεστές </a:t>
            </a:r>
            <a:r>
              <a:rPr lang="el-GR" dirty="0" smtClean="0"/>
              <a:t>των            στις </a:t>
            </a:r>
            <a:r>
              <a:rPr lang="el-GR" dirty="0"/>
              <a:t>σχέσεις </a:t>
            </a:r>
            <a:r>
              <a:rPr lang="el-GR" dirty="0" smtClean="0"/>
              <a:t>αυτές </a:t>
            </a:r>
            <a:r>
              <a:rPr lang="el-GR" dirty="0"/>
              <a:t>πρέπει να είναι </a:t>
            </a:r>
            <a:r>
              <a:rPr lang="el-GR" dirty="0" smtClean="0"/>
              <a:t>ίσοι.</a:t>
            </a:r>
          </a:p>
          <a:p>
            <a:r>
              <a:rPr lang="el-GR" dirty="0"/>
              <a:t>Συγκρίνοντας λοιπόν τις </a:t>
            </a:r>
            <a:r>
              <a:rPr lang="el-GR" dirty="0" smtClean="0"/>
              <a:t>σχέσεις </a:t>
            </a:r>
            <a:r>
              <a:rPr lang="el-GR" dirty="0"/>
              <a:t>καταλήγουμε στο ακόλουθο σύστημα διαφορικών εξισώσεων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7005"/>
              </p:ext>
            </p:extLst>
          </p:nvPr>
        </p:nvGraphicFramePr>
        <p:xfrm>
          <a:off x="5048519" y="1802349"/>
          <a:ext cx="914400" cy="50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r:id="rId3" imgW="457002" imgH="215806" progId="Equation.3">
                  <p:embed/>
                </p:oleObj>
              </mc:Choice>
              <mc:Fallback>
                <p:oleObj r:id="rId3" imgW="457002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519" y="1802349"/>
                        <a:ext cx="914400" cy="506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32725"/>
              </p:ext>
            </p:extLst>
          </p:nvPr>
        </p:nvGraphicFramePr>
        <p:xfrm>
          <a:off x="3232598" y="2202287"/>
          <a:ext cx="682580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r:id="rId5" imgW="330057" imgH="215806" progId="Equation.3">
                  <p:embed/>
                </p:oleObj>
              </mc:Choice>
              <mc:Fallback>
                <p:oleObj r:id="rId5" imgW="330057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598" y="2202287"/>
                        <a:ext cx="682580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89628"/>
              </p:ext>
            </p:extLst>
          </p:nvPr>
        </p:nvGraphicFramePr>
        <p:xfrm>
          <a:off x="6250546" y="3494368"/>
          <a:ext cx="914400" cy="50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r:id="rId7" imgW="457002" imgH="215806" progId="Equation.3">
                  <p:embed/>
                </p:oleObj>
              </mc:Choice>
              <mc:Fallback>
                <p:oleObj r:id="rId7" imgW="4570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546" y="3494368"/>
                        <a:ext cx="914400" cy="506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664883" y="550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18516"/>
              </p:ext>
            </p:extLst>
          </p:nvPr>
        </p:nvGraphicFramePr>
        <p:xfrm>
          <a:off x="6961097" y="4971244"/>
          <a:ext cx="2273055" cy="188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r:id="rId8" imgW="1002865" imgH="812447" progId="Equation.3">
                  <p:embed/>
                </p:oleObj>
              </mc:Choice>
              <mc:Fallback>
                <p:oleObj r:id="rId8" imgW="1002865" imgH="81244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097" y="4971244"/>
                        <a:ext cx="2273055" cy="188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91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 smtClean="0"/>
              <a:t>7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εξισώσεις </a:t>
            </a:r>
            <a:r>
              <a:rPr lang="el-GR" dirty="0" smtClean="0"/>
              <a:t>του συστήματος </a:t>
            </a:r>
            <a:r>
              <a:rPr lang="el-GR" dirty="0"/>
              <a:t>αποτελούν σύστημα </a:t>
            </a:r>
            <a:r>
              <a:rPr lang="el-GR" dirty="0" smtClean="0"/>
              <a:t>2</a:t>
            </a:r>
            <a:r>
              <a:rPr lang="en-US" dirty="0" smtClean="0"/>
              <a:t>n</a:t>
            </a:r>
            <a:r>
              <a:rPr lang="el-GR" dirty="0"/>
              <a:t> </a:t>
            </a:r>
            <a:r>
              <a:rPr lang="el-GR" dirty="0" smtClean="0"/>
              <a:t>διαφορικών </a:t>
            </a:r>
            <a:r>
              <a:rPr lang="el-GR" dirty="0"/>
              <a:t>εξισώσεων πρώτης τάξεως ως προς τις γενικευμένες συντεταγμένες και τις γενικευμένες ορμές και καλούνται </a:t>
            </a:r>
            <a:r>
              <a:rPr lang="el-GR" b="1" dirty="0"/>
              <a:t>εξισώσεις </a:t>
            </a:r>
            <a:r>
              <a:rPr lang="el-GR" b="1" dirty="0" err="1"/>
              <a:t>Hamilton</a:t>
            </a:r>
            <a:r>
              <a:rPr lang="el-GR" b="1" dirty="0"/>
              <a:t> ή κανονικές εξισώσεις</a:t>
            </a:r>
            <a:r>
              <a:rPr lang="el-GR" dirty="0" smtClean="0"/>
              <a:t>.</a:t>
            </a:r>
          </a:p>
          <a:p>
            <a:r>
              <a:rPr lang="el-GR" dirty="0"/>
              <a:t>Οι μεταβλητές   </a:t>
            </a:r>
            <a:r>
              <a:rPr lang="el-GR" dirty="0" smtClean="0"/>
              <a:t>       καλούνται </a:t>
            </a:r>
            <a:r>
              <a:rPr lang="el-GR" dirty="0"/>
              <a:t>κανονικές ή συζυγείς μεταβλητές</a:t>
            </a:r>
            <a:r>
              <a:rPr lang="el-GR" dirty="0" smtClean="0"/>
              <a:t>.</a:t>
            </a:r>
          </a:p>
          <a:p>
            <a:r>
              <a:rPr lang="el-GR" dirty="0"/>
              <a:t>Παραθέτουμε εν συνεχεία μερικά παραδείγματα επί των κανονικών εξισώσεων.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37916" y="22022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84812"/>
              </p:ext>
            </p:extLst>
          </p:nvPr>
        </p:nvGraphicFramePr>
        <p:xfrm>
          <a:off x="5155842" y="1825625"/>
          <a:ext cx="1880315" cy="901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3" imgW="647419" imgH="342751" progId="Equation.3">
                  <p:embed/>
                </p:oleObj>
              </mc:Choice>
              <mc:Fallback>
                <p:oleObj r:id="rId3" imgW="647419" imgH="34275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842" y="1825625"/>
                        <a:ext cx="1880315" cy="901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76843"/>
              </p:ext>
            </p:extLst>
          </p:nvPr>
        </p:nvGraphicFramePr>
        <p:xfrm>
          <a:off x="3361385" y="4456089"/>
          <a:ext cx="618186" cy="56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5" imgW="330057" imgH="215806" progId="Equation.3">
                  <p:embed/>
                </p:oleObj>
              </mc:Choice>
              <mc:Fallback>
                <p:oleObj r:id="rId5" imgW="330057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385" y="4456089"/>
                        <a:ext cx="618186" cy="566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60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</a:t>
            </a:r>
            <a:r>
              <a:rPr lang="el-GR" b="1" dirty="0" smtClean="0"/>
              <a:t>.</a:t>
            </a:r>
            <a:r>
              <a:rPr lang="el-GR" b="1" dirty="0"/>
              <a:t> (α) Κίνηση υλικού σημείου στο </a:t>
            </a:r>
            <a:r>
              <a:rPr lang="el-GR" b="1" dirty="0" smtClean="0"/>
              <a:t>επίπεδο(1)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Υλικό σημείο μάζας </a:t>
            </a:r>
            <a:r>
              <a:rPr lang="en-US" dirty="0" smtClean="0"/>
              <a:t>m</a:t>
            </a:r>
            <a:r>
              <a:rPr lang="el-GR" dirty="0" smtClean="0"/>
              <a:t> κινείται </a:t>
            </a:r>
            <a:r>
              <a:rPr lang="el-GR" dirty="0"/>
              <a:t>επί επιπέδου και έχει </a:t>
            </a:r>
            <a:r>
              <a:rPr lang="el-GR" dirty="0" smtClean="0"/>
              <a:t>δυναμική</a:t>
            </a:r>
            <a:r>
              <a:rPr lang="en-US" dirty="0" smtClean="0"/>
              <a:t> </a:t>
            </a:r>
            <a:r>
              <a:rPr lang="el-GR" dirty="0" smtClean="0"/>
              <a:t>ενέργεια           </a:t>
            </a:r>
            <a:r>
              <a:rPr lang="el-GR" dirty="0"/>
              <a:t>. Η συνάρτηση </a:t>
            </a:r>
            <a:r>
              <a:rPr lang="el-GR" dirty="0" err="1"/>
              <a:t>Lagrange</a:t>
            </a:r>
            <a:r>
              <a:rPr lang="el-GR" dirty="0"/>
              <a:t> αυτού ισούται </a:t>
            </a:r>
            <a:r>
              <a:rPr lang="el-GR" dirty="0" smtClean="0"/>
              <a:t>με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αι </a:t>
            </a:r>
            <a:r>
              <a:rPr lang="el-GR" dirty="0"/>
              <a:t>οι γενικευμένες ορμές είναι</a:t>
            </a:r>
            <a:endParaRPr lang="el-GR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l-GR" dirty="0"/>
              <a:t> </a:t>
            </a:r>
            <a:r>
              <a:rPr lang="el-GR" dirty="0" smtClean="0"/>
              <a:t>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1977" y="2446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12299"/>
              </p:ext>
            </p:extLst>
          </p:nvPr>
        </p:nvGraphicFramePr>
        <p:xfrm>
          <a:off x="2498500" y="2242265"/>
          <a:ext cx="850007" cy="40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3" imgW="380835" imgH="190417" progId="Equation.3">
                  <p:embed/>
                </p:oleObj>
              </mc:Choice>
              <mc:Fallback>
                <p:oleObj r:id="rId3" imgW="380835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500" y="2242265"/>
                        <a:ext cx="850007" cy="409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31842" y="31962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30285"/>
              </p:ext>
            </p:extLst>
          </p:nvPr>
        </p:nvGraphicFramePr>
        <p:xfrm>
          <a:off x="3631842" y="2833352"/>
          <a:ext cx="3361386" cy="85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r:id="rId5" imgW="1346200" imgH="342900" progId="Equation.3">
                  <p:embed/>
                </p:oleObj>
              </mc:Choice>
              <mc:Fallback>
                <p:oleObj r:id="rId5" imgW="13462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842" y="2833352"/>
                        <a:ext cx="3361386" cy="85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40180" y="5035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70732"/>
              </p:ext>
            </p:extLst>
          </p:nvPr>
        </p:nvGraphicFramePr>
        <p:xfrm>
          <a:off x="3631842" y="5035639"/>
          <a:ext cx="4018209" cy="99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7" imgW="1663700" imgH="368300" progId="Equation.3">
                  <p:embed/>
                </p:oleObj>
              </mc:Choice>
              <mc:Fallback>
                <p:oleObj r:id="rId7" imgW="16637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842" y="5035639"/>
                        <a:ext cx="4018209" cy="991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23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</a:t>
            </a:r>
            <a:r>
              <a:rPr lang="el-GR" b="1" dirty="0"/>
              <a:t>. (α) Κίνηση υλικού σημείου στο </a:t>
            </a:r>
            <a:r>
              <a:rPr lang="el-GR" b="1" dirty="0" smtClean="0"/>
              <a:t>επίπεδο(</a:t>
            </a:r>
            <a:r>
              <a:rPr lang="en-US" b="1" dirty="0" smtClean="0"/>
              <a:t>2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Επομένως η συνάρτηση </a:t>
            </a:r>
            <a:r>
              <a:rPr lang="el-GR" dirty="0" err="1"/>
              <a:t>Hamilton</a:t>
            </a:r>
            <a:r>
              <a:rPr lang="el-GR" dirty="0"/>
              <a:t> εκφράζεται ως </a:t>
            </a:r>
            <a:r>
              <a:rPr lang="el-GR" dirty="0" smtClean="0"/>
              <a:t>ακολούθως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l-GR" dirty="0"/>
              <a:t>Οι κανονικές εξισώσεις είναι οι εξής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97758" y="28333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42632"/>
              </p:ext>
            </p:extLst>
          </p:nvPr>
        </p:nvGraphicFramePr>
        <p:xfrm>
          <a:off x="2395470" y="2633174"/>
          <a:ext cx="4404575" cy="978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3" imgW="1752600" imgH="342900" progId="Equation.3">
                  <p:embed/>
                </p:oleObj>
              </mc:Choice>
              <mc:Fallback>
                <p:oleObj r:id="rId3" imgW="1752600" imgH="342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470" y="2633174"/>
                        <a:ext cx="4404575" cy="978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02299" y="52159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7540"/>
              </p:ext>
            </p:extLst>
          </p:nvPr>
        </p:nvGraphicFramePr>
        <p:xfrm>
          <a:off x="2228043" y="4822578"/>
          <a:ext cx="8281117" cy="113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5" imgW="3517900" imgH="406400" progId="Equation.3">
                  <p:embed/>
                </p:oleObj>
              </mc:Choice>
              <mc:Fallback>
                <p:oleObj r:id="rId5" imgW="35179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043" y="4822578"/>
                        <a:ext cx="8281117" cy="113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56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</a:t>
            </a:r>
            <a:r>
              <a:rPr lang="el-GR" b="1" dirty="0" smtClean="0"/>
              <a:t>.</a:t>
            </a:r>
            <a:r>
              <a:rPr lang="el-GR" b="1" dirty="0"/>
              <a:t> (β) Σφαιρικό </a:t>
            </a:r>
            <a:r>
              <a:rPr lang="el-GR" b="1" dirty="0" smtClean="0"/>
              <a:t>εκκρεμές</a:t>
            </a:r>
            <a:r>
              <a:rPr lang="en-US" b="1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Τούτο συνίσταται από σωματίδιο μάζας </a:t>
            </a:r>
            <a:r>
              <a:rPr lang="en-US" dirty="0"/>
              <a:t>m</a:t>
            </a:r>
            <a:r>
              <a:rPr lang="el-GR" dirty="0" smtClean="0"/>
              <a:t> το </a:t>
            </a:r>
            <a:r>
              <a:rPr lang="el-GR" dirty="0"/>
              <a:t>οποίο κινείται επί σφαιρικής επιφανείας υπό την επίδραση του βάρους του. Ο δεσμός της κινήσεως (</a:t>
            </a:r>
            <a:r>
              <a:rPr lang="el-GR" dirty="0" err="1"/>
              <a:t>ολόνομος</a:t>
            </a:r>
            <a:r>
              <a:rPr lang="el-GR" dirty="0"/>
              <a:t>) είναι   </a:t>
            </a:r>
            <a:r>
              <a:rPr lang="el-GR" dirty="0" smtClean="0"/>
              <a:t>                          όπου α η </a:t>
            </a:r>
            <a:r>
              <a:rPr lang="el-GR" dirty="0"/>
              <a:t>ακτίνα της σφαίρας</a:t>
            </a:r>
            <a:r>
              <a:rPr lang="el-GR" dirty="0" smtClean="0"/>
              <a:t>.</a:t>
            </a:r>
          </a:p>
          <a:p>
            <a:r>
              <a:rPr lang="el-GR" dirty="0"/>
              <a:t>Ως γενικευμένες συντεταγμένες θα χρησιμοποιήσουμε τις σφαιρικές συντεταγμένες </a:t>
            </a:r>
            <a:r>
              <a:rPr lang="el-GR" dirty="0" smtClean="0"/>
              <a:t>θ, φ </a:t>
            </a:r>
            <a:r>
              <a:rPr lang="el-GR" dirty="0"/>
              <a:t>όπου </a:t>
            </a:r>
            <a:r>
              <a:rPr lang="el-GR" dirty="0" smtClean="0"/>
              <a:t>θ είναι </a:t>
            </a:r>
            <a:r>
              <a:rPr lang="el-GR" dirty="0"/>
              <a:t>η γωνία η οποία μετρείται επί μεσημβρινού επιπέδου από τον άξονα </a:t>
            </a:r>
            <a:r>
              <a:rPr lang="el-GR" dirty="0" smtClean="0"/>
              <a:t>Ο</a:t>
            </a:r>
            <a:r>
              <a:rPr lang="en-US" dirty="0" smtClean="0"/>
              <a:t>z</a:t>
            </a:r>
            <a:r>
              <a:rPr lang="el-GR" dirty="0" smtClean="0"/>
              <a:t>,                 και φ είναι </a:t>
            </a:r>
            <a:r>
              <a:rPr lang="el-GR" dirty="0"/>
              <a:t>η </a:t>
            </a:r>
            <a:r>
              <a:rPr lang="el-GR" dirty="0" err="1"/>
              <a:t>αζιμουθιανή</a:t>
            </a:r>
            <a:r>
              <a:rPr lang="el-GR" dirty="0"/>
              <a:t> γωνία μεταξύ του σταθερού επιπέδου </a:t>
            </a:r>
            <a:r>
              <a:rPr lang="en-US" dirty="0" smtClean="0"/>
              <a:t>x=0</a:t>
            </a:r>
            <a:r>
              <a:rPr lang="el-GR" dirty="0" smtClean="0"/>
              <a:t> και </a:t>
            </a:r>
            <a:r>
              <a:rPr lang="el-GR" dirty="0"/>
              <a:t>του μεσημβρινού επιπέδου που περιέχει το σφαιρίδιο</a:t>
            </a:r>
            <a:r>
              <a:rPr lang="el-GR" dirty="0" smtClean="0"/>
              <a:t>,                .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59552"/>
              </p:ext>
            </p:extLst>
          </p:nvPr>
        </p:nvGraphicFramePr>
        <p:xfrm>
          <a:off x="5705339" y="2524259"/>
          <a:ext cx="2150774" cy="57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3" imgW="1054100" imgH="228600" progId="Equation.3">
                  <p:embed/>
                </p:oleObj>
              </mc:Choice>
              <mc:Fallback>
                <p:oleObj r:id="rId3" imgW="10541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39" y="2524259"/>
                        <a:ext cx="2150774" cy="579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431110" y="44498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99639"/>
              </p:ext>
            </p:extLst>
          </p:nvPr>
        </p:nvGraphicFramePr>
        <p:xfrm>
          <a:off x="7315200" y="4275786"/>
          <a:ext cx="1300766" cy="50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5" imgW="583947" imgH="190417" progId="Equation.3">
                  <p:embed/>
                </p:oleObj>
              </mc:Choice>
              <mc:Fallback>
                <p:oleObj r:id="rId5" imgW="583947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275786"/>
                        <a:ext cx="1300766" cy="50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51014"/>
              </p:ext>
            </p:extLst>
          </p:nvPr>
        </p:nvGraphicFramePr>
        <p:xfrm>
          <a:off x="8497910" y="4975236"/>
          <a:ext cx="1300766" cy="50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r:id="rId7" imgW="583947" imgH="190417" progId="Equation.3">
                  <p:embed/>
                </p:oleObj>
              </mc:Choice>
              <mc:Fallback>
                <p:oleObj r:id="rId7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910" y="4975236"/>
                        <a:ext cx="1300766" cy="50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82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</a:t>
            </a:r>
            <a:r>
              <a:rPr lang="el-GR" b="1" dirty="0"/>
              <a:t>. (β) Σφαιρικό εκκρεμές</a:t>
            </a:r>
            <a:r>
              <a:rPr lang="en-US" b="1" dirty="0" smtClean="0"/>
              <a:t>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κινητική και η δυναμική ενέργεια του εκκρεμούς </a:t>
            </a:r>
            <a:r>
              <a:rPr lang="el-GR" dirty="0" smtClean="0"/>
              <a:t>είναι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Ο</a:t>
            </a:r>
            <a:r>
              <a:rPr lang="el-GR" dirty="0" smtClean="0"/>
              <a:t>πότε </a:t>
            </a:r>
            <a:r>
              <a:rPr lang="el-GR" dirty="0"/>
              <a:t>στην συνάρτηση </a:t>
            </a:r>
            <a:r>
              <a:rPr lang="en-US" dirty="0"/>
              <a:t>Lagrange</a:t>
            </a:r>
            <a:r>
              <a:rPr lang="el-GR" dirty="0"/>
              <a:t>, η οποία ισούται με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/>
              <a:t>παρατηρούμε ότι η </a:t>
            </a:r>
            <a:r>
              <a:rPr lang="el-GR" dirty="0" smtClean="0"/>
              <a:t>φ </a:t>
            </a:r>
            <a:r>
              <a:rPr lang="el-GR" dirty="0"/>
              <a:t>είναι </a:t>
            </a:r>
            <a:r>
              <a:rPr lang="el-GR" dirty="0" err="1"/>
              <a:t>αγνοήσιμη</a:t>
            </a:r>
            <a:r>
              <a:rPr lang="el-GR" dirty="0"/>
              <a:t> συντεταγμένη </a:t>
            </a:r>
            <a:r>
              <a:rPr lang="el-GR" dirty="0" smtClean="0"/>
              <a:t>διότι</a:t>
            </a:r>
          </a:p>
          <a:p>
            <a:r>
              <a:rPr lang="el-GR" dirty="0"/>
              <a:t>Συμβολίζουμε με   </a:t>
            </a:r>
            <a:r>
              <a:rPr lang="el-GR" dirty="0" smtClean="0"/>
              <a:t>   και      τις </a:t>
            </a:r>
            <a:r>
              <a:rPr lang="el-GR" dirty="0"/>
              <a:t>γενικευμένες ορμές οπότε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36394" y="27689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75760"/>
              </p:ext>
            </p:extLst>
          </p:nvPr>
        </p:nvGraphicFramePr>
        <p:xfrm>
          <a:off x="2086377" y="2408350"/>
          <a:ext cx="6928834" cy="109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r:id="rId3" imgW="2336800" imgH="342900" progId="Equation.3">
                  <p:embed/>
                </p:oleObj>
              </mc:Choice>
              <mc:Fallback>
                <p:oleObj r:id="rId3" imgW="2336800" imgH="342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377" y="2408350"/>
                        <a:ext cx="6928834" cy="109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401577" y="4005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0513"/>
              </p:ext>
            </p:extLst>
          </p:nvPr>
        </p:nvGraphicFramePr>
        <p:xfrm>
          <a:off x="9015211" y="3847229"/>
          <a:ext cx="1442434" cy="43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r:id="rId5" imgW="558558" imgH="152334" progId="Equation.3">
                  <p:embed/>
                </p:oleObj>
              </mc:Choice>
              <mc:Fallback>
                <p:oleObj r:id="rId5" imgW="558558" imgH="15233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211" y="3847229"/>
                        <a:ext cx="1442434" cy="437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736428" y="4443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0107"/>
              </p:ext>
            </p:extLst>
          </p:nvPr>
        </p:nvGraphicFramePr>
        <p:xfrm>
          <a:off x="9573295" y="4218559"/>
          <a:ext cx="1159099" cy="82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r:id="rId7" imgW="406224" imgH="368140" progId="Equation.3">
                  <p:embed/>
                </p:oleObj>
              </mc:Choice>
              <mc:Fallback>
                <p:oleObj r:id="rId7" imgW="406224" imgH="3681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3295" y="4218559"/>
                        <a:ext cx="1159099" cy="820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709116" y="50392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86887"/>
              </p:ext>
            </p:extLst>
          </p:nvPr>
        </p:nvGraphicFramePr>
        <p:xfrm>
          <a:off x="3709116" y="4846069"/>
          <a:ext cx="437881" cy="61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r:id="rId9" imgW="164957" imgH="190335" progId="Equation.3">
                  <p:embed/>
                </p:oleObj>
              </mc:Choice>
              <mc:Fallback>
                <p:oleObj r:id="rId9" imgW="164957" imgH="1903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116" y="4846069"/>
                        <a:ext cx="437881" cy="61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93814"/>
              </p:ext>
            </p:extLst>
          </p:nvPr>
        </p:nvGraphicFramePr>
        <p:xfrm>
          <a:off x="4636394" y="4839229"/>
          <a:ext cx="411386" cy="66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r:id="rId11" imgW="177569" imgH="215619" progId="Equation.3">
                  <p:embed/>
                </p:oleObj>
              </mc:Choice>
              <mc:Fallback>
                <p:oleObj r:id="rId11" imgW="177569" imgH="21561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394" y="4839229"/>
                        <a:ext cx="411386" cy="66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468969" y="60212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98524"/>
              </p:ext>
            </p:extLst>
          </p:nvPr>
        </p:nvGraphicFramePr>
        <p:xfrm>
          <a:off x="2917064" y="5793776"/>
          <a:ext cx="5267459" cy="83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r:id="rId13" imgW="1637589" imgH="253890" progId="Equation.3">
                  <p:embed/>
                </p:oleObj>
              </mc:Choice>
              <mc:Fallback>
                <p:oleObj r:id="rId13" imgW="1637589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064" y="5793776"/>
                        <a:ext cx="5267459" cy="838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90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l-GR" b="1" dirty="0" err="1"/>
              <a:t>Hamilton</a:t>
            </a:r>
            <a:r>
              <a:rPr lang="el-GR" b="1" dirty="0"/>
              <a:t>. (β) Σφαιρικό </a:t>
            </a:r>
            <a:r>
              <a:rPr lang="el-GR" b="1" dirty="0" smtClean="0"/>
              <a:t>εκκρεμές(3)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Άρα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               και </a:t>
            </a:r>
          </a:p>
          <a:p>
            <a:pPr marL="0" indent="0">
              <a:buNone/>
            </a:pPr>
            <a:endParaRPr lang="el-GR" dirty="0"/>
          </a:p>
          <a:p>
            <a:endParaRPr lang="el-GR" dirty="0" smtClean="0"/>
          </a:p>
          <a:p>
            <a:r>
              <a:rPr lang="el-GR" dirty="0"/>
              <a:t>Η συνάρτηση </a:t>
            </a:r>
            <a:r>
              <a:rPr lang="en-US" dirty="0"/>
              <a:t>Hamilton</a:t>
            </a:r>
            <a:r>
              <a:rPr lang="el-GR" dirty="0"/>
              <a:t> είναι η</a:t>
            </a:r>
            <a:r>
              <a:rPr lang="el-GR" dirty="0" smtClean="0"/>
              <a:t>                         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7594" y="27174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17395"/>
              </p:ext>
            </p:extLst>
          </p:nvPr>
        </p:nvGraphicFramePr>
        <p:xfrm>
          <a:off x="2992459" y="2202287"/>
          <a:ext cx="1631056" cy="104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r:id="rId3" imgW="495085" imgH="368140" progId="Equation.3">
                  <p:embed/>
                </p:oleObj>
              </mc:Choice>
              <mc:Fallback>
                <p:oleObj r:id="rId3" imgW="495085" imgH="3681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59" y="2202287"/>
                        <a:ext cx="1631056" cy="104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32620" y="2335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18248"/>
              </p:ext>
            </p:extLst>
          </p:nvPr>
        </p:nvGraphicFramePr>
        <p:xfrm>
          <a:off x="6632619" y="2202288"/>
          <a:ext cx="2137893" cy="10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r:id="rId5" imgW="876300" imgH="419100" progId="Equation.3">
                  <p:embed/>
                </p:oleObj>
              </mc:Choice>
              <mc:Fallback>
                <p:oleObj r:id="rId5" imgW="8763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619" y="2202288"/>
                        <a:ext cx="2137893" cy="1043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07606" y="51257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78602"/>
              </p:ext>
            </p:extLst>
          </p:nvPr>
        </p:nvGraphicFramePr>
        <p:xfrm>
          <a:off x="3348507" y="4957740"/>
          <a:ext cx="6040191" cy="135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7" imgW="2362200" imgH="495300" progId="Equation.3">
                  <p:embed/>
                </p:oleObj>
              </mc:Choice>
              <mc:Fallback>
                <p:oleObj r:id="rId7" imgW="23622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07" y="4957740"/>
                        <a:ext cx="6040191" cy="1352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01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</a:t>
            </a:r>
            <a:r>
              <a:rPr lang="en-US" b="1" dirty="0" smtClean="0"/>
              <a:t>.</a:t>
            </a:r>
            <a:r>
              <a:rPr lang="el-GR" b="1" dirty="0"/>
              <a:t> (γ) Αρμονικός </a:t>
            </a:r>
            <a:r>
              <a:rPr lang="el-GR" b="1" dirty="0" smtClean="0"/>
              <a:t>ταλαντωτής(1)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σώμα μάζας </a:t>
            </a:r>
            <a:r>
              <a:rPr lang="en-US" dirty="0"/>
              <a:t>m</a:t>
            </a:r>
            <a:r>
              <a:rPr lang="el-GR" dirty="0" smtClean="0"/>
              <a:t> εκτελεί </a:t>
            </a:r>
            <a:r>
              <a:rPr lang="el-GR" dirty="0"/>
              <a:t>αρμονική ταλάντωση κινούμενο πάνω στον άξονα </a:t>
            </a:r>
            <a:r>
              <a:rPr lang="en-US" dirty="0" smtClean="0"/>
              <a:t>Ox</a:t>
            </a:r>
            <a:r>
              <a:rPr lang="el-GR" dirty="0" smtClean="0"/>
              <a:t>, </a:t>
            </a:r>
            <a:r>
              <a:rPr lang="el-GR" dirty="0"/>
              <a:t>η δύναμη επαναφοράς ισούται με  </a:t>
            </a:r>
            <a:r>
              <a:rPr lang="en-US" dirty="0" smtClean="0"/>
              <a:t>               </a:t>
            </a:r>
            <a:r>
              <a:rPr lang="el-GR" dirty="0" smtClean="0"/>
              <a:t>, </a:t>
            </a:r>
            <a:r>
              <a:rPr lang="el-GR" dirty="0"/>
              <a:t>όπου </a:t>
            </a:r>
            <a:r>
              <a:rPr lang="en-US" dirty="0" smtClean="0"/>
              <a:t>x</a:t>
            </a:r>
            <a:r>
              <a:rPr lang="el-GR" dirty="0" smtClean="0"/>
              <a:t>  </a:t>
            </a:r>
            <a:r>
              <a:rPr lang="el-GR" dirty="0"/>
              <a:t>είναι η απομάκρυνση του σώματος από την θέση ισορροπίας και </a:t>
            </a:r>
            <a:r>
              <a:rPr lang="en-US" dirty="0" smtClean="0"/>
              <a:t>k </a:t>
            </a:r>
            <a:r>
              <a:rPr lang="el-GR" dirty="0" smtClean="0"/>
              <a:t> θετική </a:t>
            </a:r>
            <a:r>
              <a:rPr lang="el-GR" dirty="0"/>
              <a:t>σταθερά. Η συνάρτηση </a:t>
            </a:r>
            <a:r>
              <a:rPr lang="el-GR" dirty="0" err="1"/>
              <a:t>Lagrange</a:t>
            </a:r>
            <a:r>
              <a:rPr lang="el-GR" dirty="0"/>
              <a:t> αυτού </a:t>
            </a:r>
            <a:r>
              <a:rPr lang="el-GR" dirty="0" smtClean="0"/>
              <a:t>είναι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Η γενικευμένη ορμή του σώματος ισούται με  </a:t>
            </a:r>
            <a:r>
              <a:rPr lang="el-GR" dirty="0" smtClean="0"/>
              <a:t>            , </a:t>
            </a:r>
            <a:r>
              <a:rPr lang="el-GR" dirty="0"/>
              <a:t>συνεπώς η συνάρτηση </a:t>
            </a:r>
            <a:r>
              <a:rPr lang="el-GR" dirty="0" err="1"/>
              <a:t>Hamilton</a:t>
            </a:r>
            <a:r>
              <a:rPr lang="el-GR" dirty="0"/>
              <a:t> είναι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299208"/>
              </p:ext>
            </p:extLst>
          </p:nvPr>
        </p:nvGraphicFramePr>
        <p:xfrm>
          <a:off x="8525814" y="2163651"/>
          <a:ext cx="1275010" cy="43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r:id="rId3" imgW="507780" imgH="165028" progId="Equation.3">
                  <p:embed/>
                </p:oleObj>
              </mc:Choice>
              <mc:Fallback>
                <p:oleObj r:id="rId3" imgW="507780" imgH="16502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814" y="2163651"/>
                        <a:ext cx="1275010" cy="437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04575" y="38765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0743"/>
              </p:ext>
            </p:extLst>
          </p:nvPr>
        </p:nvGraphicFramePr>
        <p:xfrm>
          <a:off x="3940934" y="3550533"/>
          <a:ext cx="3554569" cy="90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r:id="rId5" imgW="1435100" imgH="342900" progId="Equation.3">
                  <p:embed/>
                </p:oleObj>
              </mc:Choice>
              <mc:Fallback>
                <p:oleObj r:id="rId5" imgW="14351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934" y="3550533"/>
                        <a:ext cx="3554569" cy="901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86020"/>
              </p:ext>
            </p:extLst>
          </p:nvPr>
        </p:nvGraphicFramePr>
        <p:xfrm>
          <a:off x="7740203" y="4540668"/>
          <a:ext cx="1056068" cy="49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r:id="rId7" imgW="418918" imgH="177723" progId="Equation.3">
                  <p:embed/>
                </p:oleObj>
              </mc:Choice>
              <mc:Fallback>
                <p:oleObj r:id="rId7" imgW="418918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203" y="4540668"/>
                        <a:ext cx="1056068" cy="4934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559121" y="5699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16799"/>
              </p:ext>
            </p:extLst>
          </p:nvPr>
        </p:nvGraphicFramePr>
        <p:xfrm>
          <a:off x="3940934" y="5546809"/>
          <a:ext cx="3503054" cy="917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r:id="rId9" imgW="1447172" imgH="342751" progId="Equation.3">
                  <p:embed/>
                </p:oleObj>
              </mc:Choice>
              <mc:Fallback>
                <p:oleObj r:id="rId9" imgW="1447172" imgH="34275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934" y="5546809"/>
                        <a:ext cx="3503054" cy="917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20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</a:t>
            </a:r>
            <a:r>
              <a:rPr lang="en-US" b="1" dirty="0" smtClean="0"/>
              <a:t>.</a:t>
            </a:r>
            <a:r>
              <a:rPr lang="el-GR" b="1" dirty="0"/>
              <a:t> (δ) Απλό </a:t>
            </a:r>
            <a:r>
              <a:rPr lang="el-GR" b="1" dirty="0" smtClean="0"/>
              <a:t>εκκρεμές(1)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Έστω </a:t>
            </a:r>
            <a:r>
              <a:rPr lang="en-US" dirty="0" smtClean="0"/>
              <a:t>m</a:t>
            </a:r>
            <a:r>
              <a:rPr lang="el-GR" dirty="0" smtClean="0"/>
              <a:t> η </a:t>
            </a:r>
            <a:r>
              <a:rPr lang="el-GR" dirty="0"/>
              <a:t>μάζα του υλικού σημείου, 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μήκος του νήματος και θ</a:t>
            </a:r>
            <a:r>
              <a:rPr lang="el-GR" dirty="0" smtClean="0"/>
              <a:t> η </a:t>
            </a:r>
            <a:r>
              <a:rPr lang="el-GR" dirty="0"/>
              <a:t>γωνία εκτροπής του νήματος από την κατακόρυφο. Θεωρούμε το οριζόντιο επίπεδο που περιέχει το σημείο εξαρτήσεως, ως επίπεδο μηδενικής δυναμικής ενέργειας</a:t>
            </a:r>
            <a:r>
              <a:rPr lang="el-GR" dirty="0" smtClean="0"/>
              <a:t>.</a:t>
            </a:r>
          </a:p>
          <a:p>
            <a:r>
              <a:rPr lang="el-GR" dirty="0"/>
              <a:t>Επομένως η συνάρτηση </a:t>
            </a:r>
            <a:r>
              <a:rPr lang="en-US" dirty="0"/>
              <a:t>Lagrange</a:t>
            </a:r>
            <a:r>
              <a:rPr lang="el-GR" dirty="0"/>
              <a:t> για το εκκρεμές είναι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3054" y="4443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24214"/>
              </p:ext>
            </p:extLst>
          </p:nvPr>
        </p:nvGraphicFramePr>
        <p:xfrm>
          <a:off x="6387922" y="1825625"/>
          <a:ext cx="257577" cy="41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Εξίσωση" r:id="rId3" imgW="101512" imgH="152268" progId="Equation.3">
                  <p:embed/>
                </p:oleObj>
              </mc:Choice>
              <mc:Fallback>
                <p:oleObj name="Εξίσωση" r:id="rId3" imgW="101512" imgH="15226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922" y="1825625"/>
                        <a:ext cx="257577" cy="4152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43212" y="4615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81616"/>
              </p:ext>
            </p:extLst>
          </p:nvPr>
        </p:nvGraphicFramePr>
        <p:xfrm>
          <a:off x="2962142" y="4615154"/>
          <a:ext cx="5473520" cy="112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r:id="rId5" imgW="1688367" imgH="342751" progId="Equation.3">
                  <p:embed/>
                </p:oleObj>
              </mc:Choice>
              <mc:Fallback>
                <p:oleObj r:id="rId5" imgW="1688367" imgH="34275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142" y="4615154"/>
                        <a:ext cx="5473520" cy="1128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0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/>
              <a:t>Hamilton.</a:t>
            </a:r>
            <a:r>
              <a:rPr lang="el-GR" b="1" dirty="0"/>
              <a:t> (δ) Απλό </a:t>
            </a:r>
            <a:r>
              <a:rPr lang="el-GR" b="1" dirty="0" smtClean="0"/>
              <a:t>εκκρεμές(2)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γενικευμένη ορμή είναι   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                              οπότε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συνάρτηση </a:t>
            </a:r>
            <a:r>
              <a:rPr lang="en-US" dirty="0"/>
              <a:t>Hamilton </a:t>
            </a:r>
            <a:r>
              <a:rPr lang="el-GR" dirty="0"/>
              <a:t>είναι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91685" y="3000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68381"/>
              </p:ext>
            </p:extLst>
          </p:nvPr>
        </p:nvGraphicFramePr>
        <p:xfrm>
          <a:off x="2305879" y="2610678"/>
          <a:ext cx="1961322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r:id="rId3" imgW="825142" imgH="355446" progId="Equation.3">
                  <p:embed/>
                </p:oleObj>
              </mc:Choice>
              <mc:Fallback>
                <p:oleObj r:id="rId3" imgW="825142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879" y="2610678"/>
                        <a:ext cx="1961322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08035" y="2981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04003"/>
              </p:ext>
            </p:extLst>
          </p:nvPr>
        </p:nvGraphicFramePr>
        <p:xfrm>
          <a:off x="5734880" y="2536951"/>
          <a:ext cx="1058930" cy="107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r:id="rId5" imgW="482391" imgH="368140" progId="Equation.3">
                  <p:embed/>
                </p:oleObj>
              </mc:Choice>
              <mc:Fallback>
                <p:oleObj r:id="rId5" imgW="482391" imgH="3681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880" y="2536951"/>
                        <a:ext cx="1058930" cy="1073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2487" y="52743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02181"/>
              </p:ext>
            </p:extLst>
          </p:nvPr>
        </p:nvGraphicFramePr>
        <p:xfrm>
          <a:off x="3949146" y="4901414"/>
          <a:ext cx="4426227" cy="112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r:id="rId7" imgW="1714500" imgH="368300" progId="Equation.3">
                  <p:embed/>
                </p:oleObj>
              </mc:Choice>
              <mc:Fallback>
                <p:oleObj r:id="rId7" imgW="1714500" imgH="368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146" y="4901414"/>
                        <a:ext cx="4426227" cy="1127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33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</a:p>
          <a:p>
            <a:pPr algn="l"/>
            <a:r>
              <a:rPr lang="el-GR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905" y="4941169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αγκύλες του </a:t>
            </a:r>
            <a:r>
              <a:rPr lang="en-US" b="1" dirty="0" smtClean="0"/>
              <a:t>Poisson</a:t>
            </a:r>
            <a:r>
              <a:rPr lang="el-GR" b="1" dirty="0" smtClean="0"/>
              <a:t>.</a:t>
            </a:r>
            <a:r>
              <a:rPr lang="el-GR" b="1" dirty="0"/>
              <a:t> α) </a:t>
            </a:r>
            <a:r>
              <a:rPr lang="el-GR" b="1" dirty="0" smtClean="0"/>
              <a:t>Ορισμοί-Ιδιότητες(1)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σύστημα υλικών σημείων με </a:t>
            </a:r>
            <a:r>
              <a:rPr lang="en-US" dirty="0"/>
              <a:t>n</a:t>
            </a:r>
            <a:r>
              <a:rPr lang="el-GR" dirty="0" smtClean="0"/>
              <a:t> </a:t>
            </a:r>
            <a:r>
              <a:rPr lang="el-GR" dirty="0"/>
              <a:t>βαθμούς ελευθερίας και έστω  </a:t>
            </a:r>
            <a:r>
              <a:rPr lang="en-US" dirty="0" smtClean="0"/>
              <a:t>                         </a:t>
            </a:r>
            <a:r>
              <a:rPr lang="el-GR" dirty="0" smtClean="0"/>
              <a:t>αριθμητική </a:t>
            </a:r>
            <a:r>
              <a:rPr lang="el-GR" dirty="0"/>
              <a:t>συνάρτηση των γενικευμένων συντεταγμένων, των γενικευμένων ορμών και του χρόνου. Η ολική παράγωγος της </a:t>
            </a:r>
            <a:r>
              <a:rPr lang="en-US" dirty="0"/>
              <a:t>f</a:t>
            </a:r>
            <a:r>
              <a:rPr lang="el-GR" dirty="0" smtClean="0"/>
              <a:t> </a:t>
            </a:r>
            <a:r>
              <a:rPr lang="el-GR" dirty="0"/>
              <a:t>ως προς τον χρόνο </a:t>
            </a:r>
            <a:r>
              <a:rPr lang="el-GR" dirty="0" smtClean="0"/>
              <a:t>είναι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Στην</a:t>
            </a:r>
            <a:r>
              <a:rPr lang="en-US" dirty="0" smtClean="0"/>
              <a:t> </a:t>
            </a:r>
            <a:r>
              <a:rPr lang="el-GR" dirty="0" smtClean="0"/>
              <a:t>παραπάνω σχέση </a:t>
            </a:r>
            <a:r>
              <a:rPr lang="el-GR" dirty="0"/>
              <a:t>αντικαθιστούμε τα  </a:t>
            </a:r>
            <a:r>
              <a:rPr lang="el-GR" dirty="0" smtClean="0"/>
              <a:t>        με </a:t>
            </a:r>
            <a:r>
              <a:rPr lang="el-GR" dirty="0"/>
              <a:t>τις εκφράσεις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09104" y="2369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72988"/>
              </p:ext>
            </p:extLst>
          </p:nvPr>
        </p:nvGraphicFramePr>
        <p:xfrm>
          <a:off x="1918952" y="2253803"/>
          <a:ext cx="2112135" cy="502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r:id="rId3" imgW="1117115" imgH="215806" progId="Equation.DSMT4">
                  <p:embed/>
                </p:oleObj>
              </mc:Choice>
              <mc:Fallback>
                <p:oleObj r:id="rId3" imgW="1117115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952" y="2253803"/>
                        <a:ext cx="2112135" cy="5022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07606" y="380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72708"/>
              </p:ext>
            </p:extLst>
          </p:nvPr>
        </p:nvGraphicFramePr>
        <p:xfrm>
          <a:off x="3709116" y="3479699"/>
          <a:ext cx="3387143" cy="104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r:id="rId5" imgW="1651000" imgH="469900" progId="Equation.DSMT4">
                  <p:embed/>
                </p:oleObj>
              </mc:Choice>
              <mc:Fallback>
                <p:oleObj r:id="rId5" imgW="16510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116" y="3479699"/>
                        <a:ext cx="3387143" cy="1043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300032"/>
              </p:ext>
            </p:extLst>
          </p:nvPr>
        </p:nvGraphicFramePr>
        <p:xfrm>
          <a:off x="7302321" y="4522888"/>
          <a:ext cx="643944" cy="49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r:id="rId7" imgW="304536" imgH="215713" progId="Equation.DSMT4">
                  <p:embed/>
                </p:oleObj>
              </mc:Choice>
              <mc:Fallback>
                <p:oleObj r:id="rId7" imgW="304536" imgH="2157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321" y="4522888"/>
                        <a:ext cx="643944" cy="499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07606" y="5298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40242"/>
              </p:ext>
            </p:extLst>
          </p:nvPr>
        </p:nvGraphicFramePr>
        <p:xfrm>
          <a:off x="4507606" y="5298487"/>
          <a:ext cx="2292439" cy="87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r:id="rId9" imgW="1117115" imgH="406224" progId="Equation.3">
                  <p:embed/>
                </p:oleObj>
              </mc:Choice>
              <mc:Fallback>
                <p:oleObj r:id="rId9" imgW="1117115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606" y="5298487"/>
                        <a:ext cx="2292439" cy="878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75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αγκύλες του </a:t>
            </a:r>
            <a:r>
              <a:rPr lang="en-US" b="1" dirty="0"/>
              <a:t>Poisson</a:t>
            </a:r>
            <a:r>
              <a:rPr lang="el-GR" b="1" dirty="0"/>
              <a:t>. α) </a:t>
            </a:r>
            <a:r>
              <a:rPr lang="el-GR" b="1" dirty="0" smtClean="0"/>
              <a:t>Ορισμοί-Ιδιότητες(2)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Έτσι έχουμε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65938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27201"/>
              </p:ext>
            </p:extLst>
          </p:nvPr>
        </p:nvGraphicFramePr>
        <p:xfrm>
          <a:off x="3528811" y="2202286"/>
          <a:ext cx="2884868" cy="101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r:id="rId3" imgW="850531" imgH="342751" progId="Equation.DSMT4">
                  <p:embed/>
                </p:oleObj>
              </mc:Choice>
              <mc:Fallback>
                <p:oleObj r:id="rId3" imgW="850531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811" y="2202286"/>
                        <a:ext cx="2884868" cy="1017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37904" y="4365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39500"/>
              </p:ext>
            </p:extLst>
          </p:nvPr>
        </p:nvGraphicFramePr>
        <p:xfrm>
          <a:off x="2060618" y="4177247"/>
          <a:ext cx="5692463" cy="155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r:id="rId5" imgW="1676400" imgH="469900" progId="Equation.DSMT4">
                  <p:embed/>
                </p:oleObj>
              </mc:Choice>
              <mc:Fallback>
                <p:oleObj r:id="rId5" imgW="16764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618" y="4177247"/>
                        <a:ext cx="5692463" cy="1553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56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αγκύλες του </a:t>
            </a:r>
            <a:r>
              <a:rPr lang="en-US" b="1" dirty="0"/>
              <a:t>Poisson</a:t>
            </a:r>
            <a:r>
              <a:rPr lang="el-GR" b="1" dirty="0"/>
              <a:t>. α) </a:t>
            </a:r>
            <a:r>
              <a:rPr lang="el-GR" b="1" dirty="0" smtClean="0"/>
              <a:t>Ορισμοί-Ιδιότητες(3)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το σύμβολο   </a:t>
            </a:r>
            <a:r>
              <a:rPr lang="el-GR" dirty="0" smtClean="0"/>
              <a:t>        παρίσταται </a:t>
            </a:r>
            <a:r>
              <a:rPr lang="el-GR" dirty="0"/>
              <a:t>ο τελεστής, ο οποίος εκτελεί την πράξη που εμφανίζεται στο δεξιό μέλος της </a:t>
            </a:r>
            <a:r>
              <a:rPr lang="el-GR" dirty="0" smtClean="0"/>
              <a:t>προηγούμενης σχέσης </a:t>
            </a:r>
            <a:r>
              <a:rPr lang="el-GR" dirty="0"/>
              <a:t>και καλείται </a:t>
            </a:r>
            <a:r>
              <a:rPr lang="el-GR" b="1" dirty="0"/>
              <a:t>αγκύλη του </a:t>
            </a:r>
            <a:r>
              <a:rPr lang="el-GR" b="1" dirty="0" err="1"/>
              <a:t>Poisson</a:t>
            </a:r>
            <a:r>
              <a:rPr lang="el-GR" b="1" dirty="0"/>
              <a:t> </a:t>
            </a:r>
            <a:r>
              <a:rPr lang="el-GR" dirty="0"/>
              <a:t>για τα </a:t>
            </a:r>
            <a:r>
              <a:rPr lang="el-GR" dirty="0" smtClean="0"/>
              <a:t>Η </a:t>
            </a:r>
            <a:r>
              <a:rPr lang="el-GR" dirty="0"/>
              <a:t>και </a:t>
            </a:r>
            <a:r>
              <a:rPr lang="en-US" dirty="0" smtClean="0"/>
              <a:t>f</a:t>
            </a:r>
            <a:r>
              <a:rPr lang="el-GR" dirty="0" smtClean="0"/>
              <a:t>.</a:t>
            </a:r>
          </a:p>
          <a:p>
            <a:r>
              <a:rPr lang="el-GR" dirty="0"/>
              <a:t>Προκειμένου περί τυχόντων μεγεθών </a:t>
            </a:r>
            <a:r>
              <a:rPr lang="en-US" dirty="0" smtClean="0"/>
              <a:t>f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n-US" dirty="0" smtClean="0"/>
              <a:t>g</a:t>
            </a:r>
            <a:r>
              <a:rPr lang="el-GR" dirty="0" smtClean="0"/>
              <a:t> η </a:t>
            </a:r>
            <a:r>
              <a:rPr lang="el-GR" dirty="0"/>
              <a:t>αγκύλη </a:t>
            </a:r>
            <a:r>
              <a:rPr lang="el-GR" dirty="0" err="1"/>
              <a:t>Poisson</a:t>
            </a:r>
            <a:r>
              <a:rPr lang="el-GR" dirty="0"/>
              <a:t> ορίζεται  ως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568766"/>
              </p:ext>
            </p:extLst>
          </p:nvPr>
        </p:nvGraphicFramePr>
        <p:xfrm>
          <a:off x="3464416" y="1825625"/>
          <a:ext cx="811369" cy="460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3" imgW="317225" imgH="190335" progId="Equation.DSMT4">
                  <p:embed/>
                </p:oleObj>
              </mc:Choice>
              <mc:Fallback>
                <p:oleObj r:id="rId3" imgW="317225" imgH="19033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16" y="1825625"/>
                        <a:ext cx="811369" cy="460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185633" y="47780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92543"/>
              </p:ext>
            </p:extLst>
          </p:nvPr>
        </p:nvGraphicFramePr>
        <p:xfrm>
          <a:off x="3464416" y="4171212"/>
          <a:ext cx="4520485" cy="121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5" imgW="1651000" imgH="469900" progId="Equation.DSMT4">
                  <p:embed/>
                </p:oleObj>
              </mc:Choice>
              <mc:Fallback>
                <p:oleObj r:id="rId5" imgW="1651000" imgH="469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416" y="4171212"/>
                        <a:ext cx="4520485" cy="121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56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αγκύλες του </a:t>
            </a:r>
            <a:r>
              <a:rPr lang="en-US" b="1" dirty="0"/>
              <a:t>Poisson</a:t>
            </a:r>
            <a:r>
              <a:rPr lang="el-GR" b="1" dirty="0"/>
              <a:t>. α) </a:t>
            </a:r>
            <a:r>
              <a:rPr lang="el-GR" b="1" dirty="0" smtClean="0"/>
              <a:t>Ορισμοί-Ιδιότητες(4)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περίπτωση κατά την οποία οι αγκύλες του  </a:t>
            </a:r>
            <a:r>
              <a:rPr lang="el-GR" dirty="0" err="1"/>
              <a:t>Poisson</a:t>
            </a:r>
            <a:r>
              <a:rPr lang="el-GR" dirty="0"/>
              <a:t> σχηματίζονται από τρεις συναρτήσεις </a:t>
            </a:r>
            <a:r>
              <a:rPr lang="en-US" dirty="0" smtClean="0"/>
              <a:t>f, g, h</a:t>
            </a:r>
            <a:r>
              <a:rPr lang="el-GR" dirty="0" smtClean="0"/>
              <a:t> ισχύει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Η εν λόγω ιδιότητα καλείται </a:t>
            </a:r>
            <a:r>
              <a:rPr lang="el-GR" b="1" dirty="0"/>
              <a:t>ταυτότητα του </a:t>
            </a:r>
            <a:r>
              <a:rPr lang="el-GR" b="1" dirty="0" err="1"/>
              <a:t>Jacobi</a:t>
            </a:r>
            <a:r>
              <a:rPr lang="el-GR" b="1" dirty="0"/>
              <a:t>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95482" y="3232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33762"/>
              </p:ext>
            </p:extLst>
          </p:nvPr>
        </p:nvGraphicFramePr>
        <p:xfrm>
          <a:off x="2408348" y="3129564"/>
          <a:ext cx="5911403" cy="70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3" imgW="1739900" imgH="190500" progId="Equation.DSMT4">
                  <p:embed/>
                </p:oleObj>
              </mc:Choice>
              <mc:Fallback>
                <p:oleObj r:id="rId3" imgW="1739900" imgH="190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348" y="3129564"/>
                        <a:ext cx="5911403" cy="708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68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αγκύλες του </a:t>
            </a:r>
            <a:r>
              <a:rPr lang="en-US" b="1" dirty="0"/>
              <a:t>Poisson</a:t>
            </a:r>
            <a:r>
              <a:rPr lang="el-GR" b="1" dirty="0" smtClean="0"/>
              <a:t>.</a:t>
            </a:r>
            <a:r>
              <a:rPr lang="el-GR" b="1" dirty="0"/>
              <a:t> β) Το ολοκλήρωμα του </a:t>
            </a:r>
            <a:r>
              <a:rPr lang="en-US" b="1" dirty="0" smtClean="0"/>
              <a:t>Poisson</a:t>
            </a:r>
            <a:r>
              <a:rPr lang="el-GR" b="1" dirty="0" smtClean="0"/>
              <a:t>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προφανές ότι αν η </a:t>
            </a:r>
            <a:r>
              <a:rPr lang="en-US" dirty="0" smtClean="0"/>
              <a:t>f</a:t>
            </a:r>
            <a:r>
              <a:rPr lang="el-GR" dirty="0" smtClean="0"/>
              <a:t> στην </a:t>
            </a:r>
            <a:r>
              <a:rPr lang="el-GR" dirty="0"/>
              <a:t>σχέση </a:t>
            </a:r>
            <a:r>
              <a:rPr lang="el-GR" dirty="0" smtClean="0"/>
              <a:t> </a:t>
            </a:r>
            <a:r>
              <a:rPr lang="en-US" dirty="0" smtClean="0"/>
              <a:t>                      </a:t>
            </a:r>
            <a:r>
              <a:rPr lang="el-GR" dirty="0" smtClean="0"/>
              <a:t>αποτελεί</a:t>
            </a:r>
            <a:r>
              <a:rPr lang="en-US" dirty="0" smtClean="0"/>
              <a:t> </a:t>
            </a:r>
            <a:r>
              <a:rPr lang="el-GR" dirty="0" smtClean="0"/>
              <a:t>ολοκλήρωμα </a:t>
            </a:r>
            <a:r>
              <a:rPr lang="el-GR" dirty="0"/>
              <a:t>των εξισώσεων της κινήσεως , δηλαδή αν η </a:t>
            </a:r>
            <a:r>
              <a:rPr lang="en-US" dirty="0" smtClean="0"/>
              <a:t>f</a:t>
            </a:r>
            <a:r>
              <a:rPr lang="el-GR" dirty="0" smtClean="0"/>
              <a:t> </a:t>
            </a:r>
            <a:r>
              <a:rPr lang="el-GR" dirty="0"/>
              <a:t>παραμένει σταθερά κατά την κίνηση των υλικών σημείων του συστήματος , η </a:t>
            </a:r>
            <a:r>
              <a:rPr lang="el-GR" dirty="0" smtClean="0"/>
              <a:t>σχέση αυτή </a:t>
            </a:r>
            <a:r>
              <a:rPr lang="el-GR" dirty="0"/>
              <a:t>ανάγεται στην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697144"/>
              </p:ext>
            </p:extLst>
          </p:nvPr>
        </p:nvGraphicFramePr>
        <p:xfrm>
          <a:off x="6748529" y="1787525"/>
          <a:ext cx="1648496" cy="53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r:id="rId3" imgW="850531" imgH="342751" progId="Equation.DSMT4">
                  <p:embed/>
                </p:oleObj>
              </mc:Choice>
              <mc:Fallback>
                <p:oleObj r:id="rId3" imgW="850531" imgH="34275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529" y="1787525"/>
                        <a:ext cx="1648496" cy="5365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84879" y="41469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079936"/>
              </p:ext>
            </p:extLst>
          </p:nvPr>
        </p:nvGraphicFramePr>
        <p:xfrm>
          <a:off x="4237150" y="4134737"/>
          <a:ext cx="2807594" cy="102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r:id="rId5" imgW="774364" imgH="342751" progId="Equation.DSMT4">
                  <p:embed/>
                </p:oleObj>
              </mc:Choice>
              <mc:Fallback>
                <p:oleObj r:id="rId5" imgW="774364" imgH="34275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150" y="4134737"/>
                        <a:ext cx="2807594" cy="1021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563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αρχή της ελαχίστης </a:t>
            </a:r>
            <a:r>
              <a:rPr lang="el-GR" b="1" dirty="0" smtClean="0"/>
              <a:t>δράσεως(1)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8054"/>
          </a:xfrm>
        </p:spPr>
        <p:txBody>
          <a:bodyPr>
            <a:noAutofit/>
          </a:bodyPr>
          <a:lstStyle/>
          <a:p>
            <a:r>
              <a:rPr lang="el-GR" dirty="0"/>
              <a:t>Θεωρούμε </a:t>
            </a:r>
            <a:r>
              <a:rPr lang="el-GR" dirty="0" err="1"/>
              <a:t>ολόνομο</a:t>
            </a:r>
            <a:r>
              <a:rPr lang="el-GR" dirty="0"/>
              <a:t> σύστημα υλικών σημείων με </a:t>
            </a:r>
            <a:r>
              <a:rPr lang="en-US" dirty="0"/>
              <a:t>n</a:t>
            </a:r>
            <a:r>
              <a:rPr lang="el-GR" dirty="0" smtClean="0"/>
              <a:t> </a:t>
            </a:r>
            <a:r>
              <a:rPr lang="el-GR" dirty="0"/>
              <a:t>βαθμούς ελευθερίας, κινούμενο στον χώρο υπό την επίδραση διατηρητικού πεδίου δυνάμεων της μορφής  </a:t>
            </a:r>
            <a:r>
              <a:rPr lang="el-GR" dirty="0" smtClean="0"/>
              <a:t>                 και </a:t>
            </a:r>
            <a:r>
              <a:rPr lang="el-GR" dirty="0"/>
              <a:t>κατά τις χρονικές στιγμές  και  </a:t>
            </a:r>
            <a:r>
              <a:rPr lang="el-GR" dirty="0" smtClean="0"/>
              <a:t>     η </a:t>
            </a:r>
            <a:r>
              <a:rPr lang="el-GR" dirty="0"/>
              <a:t>θέση των υλικών σημείων του συστήματος καθορίζεται από τις συντεταγμένες  </a:t>
            </a:r>
            <a:r>
              <a:rPr lang="el-GR" dirty="0" smtClean="0"/>
              <a:t>     και       στον </a:t>
            </a:r>
            <a:r>
              <a:rPr lang="el-GR" dirty="0"/>
              <a:t>χώρο μορφής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624939"/>
              </p:ext>
            </p:extLst>
          </p:nvPr>
        </p:nvGraphicFramePr>
        <p:xfrm>
          <a:off x="5576552" y="2614411"/>
          <a:ext cx="1442434" cy="55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r:id="rId3" imgW="647419" imgH="215806" progId="Equation.DSMT4">
                  <p:embed/>
                </p:oleObj>
              </mc:Choice>
              <mc:Fallback>
                <p:oleObj r:id="rId3" imgW="647419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52" y="2614411"/>
                        <a:ext cx="1442434" cy="553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304337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952602"/>
              </p:ext>
            </p:extLst>
          </p:nvPr>
        </p:nvGraphicFramePr>
        <p:xfrm>
          <a:off x="11237889" y="2614411"/>
          <a:ext cx="417491" cy="39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r:id="rId5" imgW="126890" imgH="190335" progId="Equation.DSMT4">
                  <p:embed/>
                </p:oleObj>
              </mc:Choice>
              <mc:Fallback>
                <p:oleObj r:id="rId5" imgW="126890" imgH="1903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7889" y="2614411"/>
                        <a:ext cx="417491" cy="399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247274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46476"/>
              </p:ext>
            </p:extLst>
          </p:nvPr>
        </p:nvGraphicFramePr>
        <p:xfrm>
          <a:off x="1721476" y="3013656"/>
          <a:ext cx="45612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r:id="rId7" imgW="152334" imgH="190417" progId="Equation.DSMT4">
                  <p:embed/>
                </p:oleObj>
              </mc:Choice>
              <mc:Fallback>
                <p:oleObj r:id="rId7" imgW="152334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476" y="3013656"/>
                        <a:ext cx="45612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16131"/>
              </p:ext>
            </p:extLst>
          </p:nvPr>
        </p:nvGraphicFramePr>
        <p:xfrm>
          <a:off x="3850783" y="3361386"/>
          <a:ext cx="489397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r:id="rId9" imgW="241195" imgH="279279" progId="Equation.DSMT4">
                  <p:embed/>
                </p:oleObj>
              </mc:Choice>
              <mc:Fallback>
                <p:oleObj r:id="rId9" imgW="241195" imgH="27927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783" y="3361386"/>
                        <a:ext cx="489397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77851"/>
              </p:ext>
            </p:extLst>
          </p:nvPr>
        </p:nvGraphicFramePr>
        <p:xfrm>
          <a:off x="4855335" y="3258355"/>
          <a:ext cx="463639" cy="6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r:id="rId11" imgW="241195" imgH="279279" progId="Equation.DSMT4">
                  <p:embed/>
                </p:oleObj>
              </mc:Choice>
              <mc:Fallback>
                <p:oleObj r:id="rId11" imgW="241195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335" y="3258355"/>
                        <a:ext cx="463639" cy="631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558343" y="5355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859888" y="54908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368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αρχή της ελαχίστης </a:t>
            </a:r>
            <a:r>
              <a:rPr lang="el-GR" b="1" dirty="0" smtClean="0"/>
              <a:t>δράσεως(2)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Η αρχή της ελαχίστης δράσεως ή αρχή του </a:t>
            </a:r>
            <a:r>
              <a:rPr lang="el-GR" dirty="0" err="1"/>
              <a:t>Hamilton</a:t>
            </a:r>
            <a:r>
              <a:rPr lang="el-GR" dirty="0"/>
              <a:t> διατυπώνεται ως εξής: Η τροχιά που ακολουθεί το σύστημα μεταξύ των χρονικών στιγμών     και     είναι τέτοια, ώστε το </a:t>
            </a:r>
            <a:r>
              <a:rPr lang="el-GR" dirty="0" err="1"/>
              <a:t>επικαμπύλιο</a:t>
            </a:r>
            <a:r>
              <a:rPr lang="el-GR" dirty="0"/>
              <a:t> ολοκλήρωμα να έχει ελάχιστη τιμή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Η συνάρτηση  </a:t>
            </a:r>
            <a:r>
              <a:rPr lang="el-GR" dirty="0" smtClean="0"/>
              <a:t>               είναι </a:t>
            </a:r>
            <a:r>
              <a:rPr lang="el-GR" dirty="0"/>
              <a:t>η συνάρτηση </a:t>
            </a:r>
            <a:r>
              <a:rPr lang="el-GR" dirty="0" err="1"/>
              <a:t>Lagrange</a:t>
            </a:r>
            <a:r>
              <a:rPr lang="el-GR" dirty="0"/>
              <a:t> του συστήματος και το ολοκλήρωμα  καλείται δράση, διότι έχει διαστάσεις ενέργειας επί </a:t>
            </a:r>
            <a:r>
              <a:rPr lang="el-GR" dirty="0" smtClean="0"/>
              <a:t>χρόνο.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099507"/>
              </p:ext>
            </p:extLst>
          </p:nvPr>
        </p:nvGraphicFramePr>
        <p:xfrm>
          <a:off x="2375077" y="2612264"/>
          <a:ext cx="417491" cy="39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r:id="rId3" imgW="126890" imgH="190335" progId="Equation.DSMT4">
                  <p:embed/>
                </p:oleObj>
              </mc:Choice>
              <mc:Fallback>
                <p:oleObj r:id="rId3" imgW="126890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077" y="2612264"/>
                        <a:ext cx="417491" cy="399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77255"/>
              </p:ext>
            </p:extLst>
          </p:nvPr>
        </p:nvGraphicFramePr>
        <p:xfrm>
          <a:off x="3190740" y="2612264"/>
          <a:ext cx="45612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r:id="rId5" imgW="152334" imgH="190417" progId="Equation.DSMT4">
                  <p:embed/>
                </p:oleObj>
              </mc:Choice>
              <mc:Fallback>
                <p:oleObj r:id="rId5" imgW="15233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740" y="2612264"/>
                        <a:ext cx="45612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02234"/>
              </p:ext>
            </p:extLst>
          </p:nvPr>
        </p:nvGraphicFramePr>
        <p:xfrm>
          <a:off x="1886217" y="3514268"/>
          <a:ext cx="3767608" cy="128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r:id="rId7" imgW="952087" imgH="495085" progId="Equation.DSMT4">
                  <p:embed/>
                </p:oleObj>
              </mc:Choice>
              <mc:Fallback>
                <p:oleObj r:id="rId7" imgW="952087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217" y="3514268"/>
                        <a:ext cx="3767608" cy="1282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17309"/>
              </p:ext>
            </p:extLst>
          </p:nvPr>
        </p:nvGraphicFramePr>
        <p:xfrm>
          <a:off x="6194738" y="3879527"/>
          <a:ext cx="1652253" cy="55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r:id="rId9" imgW="609336" imgH="190417" progId="Equation.DSMT4">
                  <p:embed/>
                </p:oleObj>
              </mc:Choice>
              <mc:Fallback>
                <p:oleObj r:id="rId9" imgW="60933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738" y="3879527"/>
                        <a:ext cx="1652253" cy="55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75404" y="51581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67500"/>
              </p:ext>
            </p:extLst>
          </p:nvPr>
        </p:nvGraphicFramePr>
        <p:xfrm>
          <a:off x="3169543" y="5002439"/>
          <a:ext cx="1200956" cy="59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11" imgW="545626" imgH="215713" progId="Equation.DSMT4">
                  <p:embed/>
                </p:oleObj>
              </mc:Choice>
              <mc:Fallback>
                <p:oleObj r:id="rId11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543" y="5002439"/>
                        <a:ext cx="1200956" cy="593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408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</a:t>
            </a:r>
            <a:r>
              <a:rPr lang="el-GR" dirty="0" smtClean="0"/>
              <a:t>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</a:t>
            </a:r>
            <a:r>
              <a:rPr lang="el-GR" dirty="0" smtClean="0"/>
              <a:t>2009</a:t>
            </a:r>
            <a:r>
              <a:rPr lang="en-US" dirty="0" smtClean="0"/>
              <a:t>’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37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52650" y="120428"/>
            <a:ext cx="7886700" cy="1325563"/>
          </a:xfrm>
        </p:spPr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«Κλασσική Μηχανική. Ενότητα 1». Έκδοση: 1.0. Πάτρα 2014. Διαθέσιμο από τη δικτυακή διεύθυνση: </a:t>
            </a:r>
            <a:r>
              <a:rPr lang="en-US" sz="2400" b="1" dirty="0"/>
              <a:t>https://eclass.upatras.gr/courses/PHY1945/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662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latin typeface="+mn-lt"/>
              </a:rPr>
              <a:t>Τέλος Ενότητας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4878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7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Πατρών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7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Οι εξισώσεις του </a:t>
            </a:r>
            <a:r>
              <a:rPr lang="en-US" dirty="0" smtClean="0"/>
              <a:t>Hamilton</a:t>
            </a:r>
          </a:p>
          <a:p>
            <a:pPr marL="0"/>
            <a:endParaRPr lang="el-GR" dirty="0" smtClean="0"/>
          </a:p>
          <a:p>
            <a:pPr marL="0"/>
            <a:endParaRPr lang="el-GR" dirty="0"/>
          </a:p>
          <a:p>
            <a:pPr marL="0"/>
            <a:r>
              <a:rPr lang="el-GR" dirty="0" smtClean="0"/>
              <a:t>Οι αγκύλες του </a:t>
            </a:r>
            <a:r>
              <a:rPr lang="en-US" dirty="0" smtClean="0"/>
              <a:t>Poisson</a:t>
            </a:r>
          </a:p>
          <a:p>
            <a:pPr marL="0"/>
            <a:endParaRPr lang="el-GR" dirty="0" smtClean="0"/>
          </a:p>
          <a:p>
            <a:pPr marL="0"/>
            <a:endParaRPr lang="el-GR" dirty="0" smtClean="0"/>
          </a:p>
          <a:p>
            <a:pPr marL="0"/>
            <a:r>
              <a:rPr lang="el-GR" dirty="0" smtClean="0"/>
              <a:t>Η αρχή της ελαχίστης δράσεως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9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900" dirty="0" smtClean="0"/>
              <a:t>         </a:t>
            </a:r>
            <a:r>
              <a:rPr lang="el-GR" sz="4900" b="1" dirty="0" smtClean="0"/>
              <a:t>Οι εξισώσεις του </a:t>
            </a:r>
            <a:r>
              <a:rPr lang="en-US" sz="4900" b="1" dirty="0" smtClean="0"/>
              <a:t>Hamilton</a:t>
            </a:r>
            <a:r>
              <a:rPr lang="el-GR" sz="4900" b="1" dirty="0" smtClean="0"/>
              <a:t>(1)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l-GR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Θεωρούμε σύστημα υλικών σημείων υποκείμενο σε </a:t>
            </a:r>
            <a:r>
              <a:rPr lang="el-GR" sz="3200" dirty="0" err="1"/>
              <a:t>ολονόμους</a:t>
            </a:r>
            <a:r>
              <a:rPr lang="el-GR" sz="3200" dirty="0"/>
              <a:t> δεσμούς. Το σύστημα έχει </a:t>
            </a:r>
            <a:r>
              <a:rPr lang="en-US" sz="3200" dirty="0" smtClean="0"/>
              <a:t>n</a:t>
            </a:r>
            <a:r>
              <a:rPr lang="el-GR" sz="3200" dirty="0" smtClean="0"/>
              <a:t> </a:t>
            </a:r>
            <a:r>
              <a:rPr lang="el-GR" sz="3200" dirty="0"/>
              <a:t>βαθμούς ελευθερίας και η συνάρτηση </a:t>
            </a:r>
            <a:r>
              <a:rPr lang="el-GR" sz="3200" dirty="0" err="1"/>
              <a:t>Lagrange</a:t>
            </a:r>
            <a:r>
              <a:rPr lang="el-GR" sz="3200" dirty="0"/>
              <a:t> αυτού περιέχει ρητώς τον χρόνο και δίδεται από την </a:t>
            </a:r>
            <a:r>
              <a:rPr lang="el-GR" sz="3200" dirty="0" smtClean="0"/>
              <a:t>σχέση</a:t>
            </a:r>
          </a:p>
          <a:p>
            <a:endParaRPr lang="el-GR" sz="3200" dirty="0"/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59121" y="421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86131"/>
              </p:ext>
            </p:extLst>
          </p:nvPr>
        </p:nvGraphicFramePr>
        <p:xfrm>
          <a:off x="3412902" y="4078567"/>
          <a:ext cx="5473521" cy="8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1548728" imgH="190417" progId="Equation.3">
                  <p:embed/>
                </p:oleObj>
              </mc:Choice>
              <mc:Fallback>
                <p:oleObj r:id="rId3" imgW="1548728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902" y="4078567"/>
                        <a:ext cx="5473521" cy="80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69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τον ορισμό της γενικευμένης </a:t>
            </a:r>
            <a:r>
              <a:rPr lang="el-GR" dirty="0" smtClean="0"/>
              <a:t>ορμής έχουμε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την </a:t>
            </a:r>
            <a:r>
              <a:rPr lang="el-GR" dirty="0" smtClean="0"/>
              <a:t>προηγούμενη σχέση </a:t>
            </a:r>
            <a:r>
              <a:rPr lang="el-GR" dirty="0"/>
              <a:t>προκύπτει ότι το δεξιό μέλος της </a:t>
            </a:r>
            <a:r>
              <a:rPr lang="el-GR" dirty="0" smtClean="0"/>
              <a:t>παραπάνω </a:t>
            </a:r>
            <a:r>
              <a:rPr lang="el-GR" dirty="0"/>
              <a:t>είναι συνάρτηση των   </a:t>
            </a:r>
            <a:r>
              <a:rPr lang="el-GR" dirty="0" smtClean="0"/>
              <a:t>  και     οπότε </a:t>
            </a:r>
            <a:r>
              <a:rPr lang="el-GR" dirty="0"/>
              <a:t>η λύση των </a:t>
            </a:r>
            <a:r>
              <a:rPr lang="en-US" dirty="0" smtClean="0"/>
              <a:t>n</a:t>
            </a:r>
            <a:r>
              <a:rPr lang="el-GR" dirty="0" smtClean="0"/>
              <a:t> </a:t>
            </a:r>
            <a:r>
              <a:rPr lang="el-GR" dirty="0"/>
              <a:t>διαφορικών εξισώσεων είναι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7150" y="2807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92763"/>
              </p:ext>
            </p:extLst>
          </p:nvPr>
        </p:nvGraphicFramePr>
        <p:xfrm>
          <a:off x="3438659" y="2408349"/>
          <a:ext cx="3490175" cy="103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r:id="rId3" imgW="1231366" imgH="406224" progId="Equation.3">
                  <p:embed/>
                </p:oleObj>
              </mc:Choice>
              <mc:Fallback>
                <p:oleObj r:id="rId3" imgW="1231366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659" y="2408349"/>
                        <a:ext cx="3490175" cy="103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962918" y="39118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169130"/>
              </p:ext>
            </p:extLst>
          </p:nvPr>
        </p:nvGraphicFramePr>
        <p:xfrm>
          <a:off x="5896377" y="3713887"/>
          <a:ext cx="399246" cy="55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5" imgW="152268" imgH="215713" progId="Equation.3">
                  <p:embed/>
                </p:oleObj>
              </mc:Choice>
              <mc:Fallback>
                <p:oleObj r:id="rId5" imgW="152268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377" y="3713887"/>
                        <a:ext cx="399246" cy="5537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27721"/>
              </p:ext>
            </p:extLst>
          </p:nvPr>
        </p:nvGraphicFramePr>
        <p:xfrm>
          <a:off x="6735651" y="3713888"/>
          <a:ext cx="360608" cy="55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7" imgW="152268" imgH="215713" progId="Equation.3">
                  <p:embed/>
                </p:oleObj>
              </mc:Choice>
              <mc:Fallback>
                <p:oleObj r:id="rId7" imgW="152268" imgH="2157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651" y="3713888"/>
                        <a:ext cx="360608" cy="553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162023" y="51528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825873"/>
              </p:ext>
            </p:extLst>
          </p:nvPr>
        </p:nvGraphicFramePr>
        <p:xfrm>
          <a:off x="2869841" y="5191488"/>
          <a:ext cx="6053071" cy="69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9" imgW="2133600" imgH="215900" progId="Equation.3">
                  <p:embed/>
                </p:oleObj>
              </mc:Choice>
              <mc:Fallback>
                <p:oleObj r:id="rId9" imgW="2133600" imgH="215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841" y="5191488"/>
                        <a:ext cx="6053071" cy="694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56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Ορίζουμε την </a:t>
            </a:r>
            <a:r>
              <a:rPr lang="el-GR" dirty="0" smtClean="0"/>
              <a:t>συνάρτηση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/>
              <a:t>Λόγω της </a:t>
            </a:r>
            <a:r>
              <a:rPr lang="el-GR" dirty="0" smtClean="0"/>
              <a:t>προηγούμενης </a:t>
            </a:r>
            <a:r>
              <a:rPr lang="el-GR" dirty="0"/>
              <a:t>η συνάρτηση </a:t>
            </a:r>
            <a:r>
              <a:rPr lang="el-GR" dirty="0" smtClean="0"/>
              <a:t>Η είναι </a:t>
            </a:r>
            <a:r>
              <a:rPr lang="el-GR" dirty="0"/>
              <a:t>συνάρτηση των  </a:t>
            </a:r>
            <a:r>
              <a:rPr lang="el-GR" dirty="0" smtClean="0"/>
              <a:t>           . </a:t>
            </a:r>
            <a:r>
              <a:rPr lang="el-GR" dirty="0"/>
              <a:t>Η συνάρτηση Η</a:t>
            </a:r>
            <a:r>
              <a:rPr lang="el-GR" dirty="0" smtClean="0"/>
              <a:t> ονομάζεται </a:t>
            </a:r>
            <a:r>
              <a:rPr lang="el-GR" dirty="0"/>
              <a:t>συνάρτηση του </a:t>
            </a:r>
            <a:r>
              <a:rPr lang="el-GR" dirty="0" err="1"/>
              <a:t>Hamilton</a:t>
            </a:r>
            <a:r>
              <a:rPr lang="el-GR" dirty="0"/>
              <a:t> και </a:t>
            </a:r>
            <a:r>
              <a:rPr lang="el-GR" dirty="0" smtClean="0"/>
              <a:t>γράφεται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έχει </a:t>
            </a:r>
            <a:r>
              <a:rPr lang="el-GR" dirty="0"/>
              <a:t>δε ολικό διαφορικό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12158" y="24212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1246"/>
              </p:ext>
            </p:extLst>
          </p:nvPr>
        </p:nvGraphicFramePr>
        <p:xfrm>
          <a:off x="5241702" y="1909114"/>
          <a:ext cx="2794715" cy="10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r:id="rId3" imgW="850531" imgH="431613" progId="Equation.3">
                  <p:embed/>
                </p:oleObj>
              </mc:Choice>
              <mc:Fallback>
                <p:oleObj r:id="rId3" imgW="850531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702" y="1909114"/>
                        <a:ext cx="2794715" cy="1024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75637"/>
              </p:ext>
            </p:extLst>
          </p:nvPr>
        </p:nvGraphicFramePr>
        <p:xfrm>
          <a:off x="10277342" y="3348507"/>
          <a:ext cx="1076458" cy="476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r:id="rId5" imgW="418918" imgH="215806" progId="Equation.3">
                  <p:embed/>
                </p:oleObj>
              </mc:Choice>
              <mc:Fallback>
                <p:oleObj r:id="rId5" imgW="418918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7342" y="3348507"/>
                        <a:ext cx="1076458" cy="476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55902" y="4620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18434"/>
              </p:ext>
            </p:extLst>
          </p:nvPr>
        </p:nvGraphicFramePr>
        <p:xfrm>
          <a:off x="4262907" y="4301544"/>
          <a:ext cx="3541689" cy="54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7" imgW="1371600" imgH="190500" progId="Equation.3">
                  <p:embed/>
                </p:oleObj>
              </mc:Choice>
              <mc:Fallback>
                <p:oleObj r:id="rId7" imgW="13716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07" y="4301544"/>
                        <a:ext cx="3541689" cy="54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11054" y="5948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53230"/>
              </p:ext>
            </p:extLst>
          </p:nvPr>
        </p:nvGraphicFramePr>
        <p:xfrm>
          <a:off x="4568781" y="5765868"/>
          <a:ext cx="4466289" cy="98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9" imgW="1943100" imgH="457200" progId="Equation.3">
                  <p:embed/>
                </p:oleObj>
              </mc:Choice>
              <mc:Fallback>
                <p:oleObj r:id="rId9" imgW="19431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781" y="5765868"/>
                        <a:ext cx="4466289" cy="989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Επιπλέον ισχύουν </a:t>
            </a:r>
            <a:r>
              <a:rPr lang="el-GR" dirty="0"/>
              <a:t>οι γενικευμένες δυνάμεις προέρχονται από δυναμικό της μορφής </a:t>
            </a:r>
            <a:r>
              <a:rPr lang="el-GR" dirty="0" smtClean="0"/>
              <a:t>                , </a:t>
            </a:r>
            <a:r>
              <a:rPr lang="el-GR" dirty="0"/>
              <a:t>οπότε ισχύουν οι εξισώσεις </a:t>
            </a:r>
            <a:r>
              <a:rPr lang="el-GR" dirty="0" err="1" smtClean="0"/>
              <a:t>Lagrange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 err="1" smtClean="0"/>
              <a:t>παραγώγιση</a:t>
            </a:r>
            <a:r>
              <a:rPr lang="el-GR" dirty="0" smtClean="0"/>
              <a:t> ως προς το χρόνο της σχέσης της ορμής προκύπτει</a:t>
            </a: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031" y="2369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68220"/>
              </p:ext>
            </p:extLst>
          </p:nvPr>
        </p:nvGraphicFramePr>
        <p:xfrm>
          <a:off x="4378816" y="2240924"/>
          <a:ext cx="1287887" cy="54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r:id="rId3" imgW="647419" imgH="215806" progId="Equation.DSMT4">
                  <p:embed/>
                </p:oleObj>
              </mc:Choice>
              <mc:Fallback>
                <p:oleObj r:id="rId3" imgW="647419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16" y="2240924"/>
                        <a:ext cx="1287887" cy="540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85640" y="3232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71382"/>
              </p:ext>
            </p:extLst>
          </p:nvPr>
        </p:nvGraphicFramePr>
        <p:xfrm>
          <a:off x="3850784" y="2781837"/>
          <a:ext cx="3812146" cy="103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r:id="rId5" imgW="1765300" imgH="457200" progId="Equation.3">
                  <p:embed/>
                </p:oleObj>
              </mc:Choice>
              <mc:Fallback>
                <p:oleObj r:id="rId5" imgW="17653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784" y="2781837"/>
                        <a:ext cx="3812146" cy="1030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61398" y="54348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66338"/>
              </p:ext>
            </p:extLst>
          </p:nvPr>
        </p:nvGraphicFramePr>
        <p:xfrm>
          <a:off x="4675031" y="5112913"/>
          <a:ext cx="2678806" cy="130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7" imgW="774364" imgH="457002" progId="Equation.3">
                  <p:embed/>
                </p:oleObj>
              </mc:Choice>
              <mc:Fallback>
                <p:oleObj r:id="rId7" imgW="774364" imgH="4570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031" y="5112913"/>
                        <a:ext cx="2678806" cy="1300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97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 εξισώσεις του </a:t>
            </a:r>
            <a:r>
              <a:rPr lang="en-US" b="1" dirty="0" smtClean="0"/>
              <a:t>Hamilton(</a:t>
            </a:r>
            <a:r>
              <a:rPr lang="el-GR" b="1" dirty="0"/>
              <a:t>5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Επομένως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/>
              <a:t>Τελικώς,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8665" y="24598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06599"/>
              </p:ext>
            </p:extLst>
          </p:nvPr>
        </p:nvGraphicFramePr>
        <p:xfrm>
          <a:off x="4288664" y="2228045"/>
          <a:ext cx="2936383" cy="105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3" imgW="1104900" imgH="457200" progId="Equation.3">
                  <p:embed/>
                </p:oleObj>
              </mc:Choice>
              <mc:Fallback>
                <p:oleObj r:id="rId3" imgW="11049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664" y="2228045"/>
                        <a:ext cx="2936383" cy="1056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34118" y="4301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32080"/>
              </p:ext>
            </p:extLst>
          </p:nvPr>
        </p:nvGraphicFramePr>
        <p:xfrm>
          <a:off x="4134117" y="4301912"/>
          <a:ext cx="4134119" cy="11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5" imgW="1663700" imgH="431800" progId="Equation.3">
                  <p:embed/>
                </p:oleObj>
              </mc:Choice>
              <mc:Fallback>
                <p:oleObj r:id="rId5" imgW="1663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117" y="4301912"/>
                        <a:ext cx="4134119" cy="118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51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1124</Words>
  <Application>Microsoft Office PowerPoint</Application>
  <PresentationFormat>Ευρεία οθόνη</PresentationFormat>
  <Paragraphs>149</Paragraphs>
  <Slides>29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Θέμα του Office</vt:lpstr>
      <vt:lpstr>1_Θέμα του Office</vt:lpstr>
      <vt:lpstr>Microsoft Equation 3.0</vt:lpstr>
      <vt:lpstr>Equation.DSMT4</vt:lpstr>
      <vt:lpstr>Εξίσωση</vt:lpstr>
      <vt:lpstr>Κλασσική Μηχανική </vt:lpstr>
      <vt:lpstr>Άδειες Χρήσης</vt:lpstr>
      <vt:lpstr>Χρηματοδότηση</vt:lpstr>
      <vt:lpstr>Σκοποί  ενότητας </vt:lpstr>
      <vt:lpstr>          Οι εξισώσεις του Hamilton(1) </vt:lpstr>
      <vt:lpstr>Οι εξισώσεις του Hamilton(2)</vt:lpstr>
      <vt:lpstr>Οι εξισώσεις του Hamilton(3)</vt:lpstr>
      <vt:lpstr>Οι εξισώσεις του Hamilton(4)</vt:lpstr>
      <vt:lpstr>Οι εξισώσεις του Hamilton(5)</vt:lpstr>
      <vt:lpstr>Οι εξισώσεις του Hamilton(6)</vt:lpstr>
      <vt:lpstr>Οι εξισώσεις του Hamilton(7)</vt:lpstr>
      <vt:lpstr>Οι εξισώσεις του Hamilton. (α) Κίνηση υλικού σημείου στο επίπεδο(1)</vt:lpstr>
      <vt:lpstr>Οι εξισώσεις του Hamilton. (α) Κίνηση υλικού σημείου στο επίπεδο(2)</vt:lpstr>
      <vt:lpstr>Οι εξισώσεις του Hamilton. (β) Σφαιρικό εκκρεμές(1)</vt:lpstr>
      <vt:lpstr>Οι εξισώσεις του Hamilton. (β) Σφαιρικό εκκρεμές(2)</vt:lpstr>
      <vt:lpstr>Οι εξισώσεις του Hamilton. (β) Σφαιρικό εκκρεμές(3)</vt:lpstr>
      <vt:lpstr>Οι εξισώσεις του Hamilton. (γ) Αρμονικός ταλαντωτής(1)</vt:lpstr>
      <vt:lpstr>Οι εξισώσεις του Hamilton. (δ) Απλό εκκρεμές(1)</vt:lpstr>
      <vt:lpstr>Οι εξισώσεις του Hamilton. (δ) Απλό εκκρεμές(2)</vt:lpstr>
      <vt:lpstr>Οι αγκύλες του Poisson. α) Ορισμοί-Ιδιότητες(1)</vt:lpstr>
      <vt:lpstr>Οι αγκύλες του Poisson. α) Ορισμοί-Ιδιότητες(2)</vt:lpstr>
      <vt:lpstr>Οι αγκύλες του Poisson. α) Ορισμοί-Ιδιότητες(3)</vt:lpstr>
      <vt:lpstr>Οι αγκύλες του Poisson. α) Ορισμοί-Ιδιότητες(4)</vt:lpstr>
      <vt:lpstr>Οι αγκύλες του Poisson. β) Το ολοκλήρωμα του Poisson(1)</vt:lpstr>
      <vt:lpstr>Η αρχή της ελαχίστης δράσεως(1)</vt:lpstr>
      <vt:lpstr>Η αρχή της ελαχίστης δράσεως(2)</vt:lpstr>
      <vt:lpstr>Σημείωμα Χρήσης Έργων Τρίτων</vt:lpstr>
      <vt:lpstr>Σημείωμα Αναφοράς</vt:lpstr>
      <vt:lpstr>Τέλος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user</cp:lastModifiedBy>
  <cp:revision>20</cp:revision>
  <dcterms:created xsi:type="dcterms:W3CDTF">2014-05-21T08:59:15Z</dcterms:created>
  <dcterms:modified xsi:type="dcterms:W3CDTF">2014-07-17T08:57:52Z</dcterms:modified>
</cp:coreProperties>
</file>