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9" r:id="rId2"/>
    <p:sldId id="258" r:id="rId3"/>
    <p:sldId id="282" r:id="rId4"/>
    <p:sldId id="281" r:id="rId5"/>
    <p:sldId id="283" r:id="rId6"/>
    <p:sldId id="284" r:id="rId7"/>
    <p:sldId id="285" r:id="rId8"/>
    <p:sldId id="280" r:id="rId9"/>
    <p:sldId id="257"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86" r:id="rId25"/>
    <p:sldId id="273" r:id="rId26"/>
    <p:sldId id="274" r:id="rId27"/>
    <p:sldId id="275" r:id="rId28"/>
    <p:sldId id="276" r:id="rId29"/>
    <p:sldId id="277" r:id="rId30"/>
    <p:sldId id="278"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68F8A2-C78B-4805-8DC2-2666A9FCF4B5}" type="datetimeFigureOut">
              <a:rPr lang="el-GR" smtClean="0"/>
              <a:t>26/1/2022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0E494D-5929-4A67-A2CF-FE88F6E45C87}" type="slidenum">
              <a:rPr lang="el-GR" smtClean="0"/>
              <a:t>‹#›</a:t>
            </a:fld>
            <a:endParaRPr lang="el-GR"/>
          </a:p>
        </p:txBody>
      </p:sp>
    </p:spTree>
    <p:extLst>
      <p:ext uri="{BB962C8B-B14F-4D97-AF65-F5344CB8AC3E}">
        <p14:creationId xmlns:p14="http://schemas.microsoft.com/office/powerpoint/2010/main" val="2247640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F0E494D-5929-4A67-A2CF-FE88F6E45C87}" type="slidenum">
              <a:rPr lang="el-GR" smtClean="0"/>
              <a:t>13</a:t>
            </a:fld>
            <a:endParaRPr lang="el-GR"/>
          </a:p>
        </p:txBody>
      </p:sp>
    </p:spTree>
    <p:extLst>
      <p:ext uri="{BB962C8B-B14F-4D97-AF65-F5344CB8AC3E}">
        <p14:creationId xmlns:p14="http://schemas.microsoft.com/office/powerpoint/2010/main" val="1121326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01985BC3-CD87-4309-9CA0-E499E8B15E1E}" type="datetimeFigureOut">
              <a:rPr lang="el-GR" smtClean="0"/>
              <a:t>26/1/2022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2074284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1985BC3-CD87-4309-9CA0-E499E8B15E1E}" type="datetimeFigureOut">
              <a:rPr lang="el-GR" smtClean="0"/>
              <a:t>26/1/2022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747761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1985BC3-CD87-4309-9CA0-E499E8B15E1E}" type="datetimeFigureOut">
              <a:rPr lang="el-GR" smtClean="0"/>
              <a:t>26/1/2022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14893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1985BC3-CD87-4309-9CA0-E499E8B15E1E}" type="datetimeFigureOut">
              <a:rPr lang="el-GR" smtClean="0"/>
              <a:t>26/1/2022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335951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01985BC3-CD87-4309-9CA0-E499E8B15E1E}" type="datetimeFigureOut">
              <a:rPr lang="el-GR" smtClean="0"/>
              <a:t>26/1/2022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1459060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01985BC3-CD87-4309-9CA0-E499E8B15E1E}" type="datetimeFigureOut">
              <a:rPr lang="el-GR" smtClean="0"/>
              <a:t>26/1/2022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2022229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01985BC3-CD87-4309-9CA0-E499E8B15E1E}" type="datetimeFigureOut">
              <a:rPr lang="el-GR" smtClean="0"/>
              <a:t>26/1/2022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18826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01985BC3-CD87-4309-9CA0-E499E8B15E1E}" type="datetimeFigureOut">
              <a:rPr lang="el-GR" smtClean="0"/>
              <a:t>26/1/2022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287886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1985BC3-CD87-4309-9CA0-E499E8B15E1E}" type="datetimeFigureOut">
              <a:rPr lang="el-GR" smtClean="0"/>
              <a:t>26/1/2022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4121969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01985BC3-CD87-4309-9CA0-E499E8B15E1E}" type="datetimeFigureOut">
              <a:rPr lang="el-GR" smtClean="0"/>
              <a:t>26/1/2022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244135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01985BC3-CD87-4309-9CA0-E499E8B15E1E}" type="datetimeFigureOut">
              <a:rPr lang="el-GR" smtClean="0"/>
              <a:t>26/1/2022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908BDD9-8EB8-4B28-A383-64FFB6A5EF31}" type="slidenum">
              <a:rPr lang="el-GR" smtClean="0"/>
              <a:t>‹#›</a:t>
            </a:fld>
            <a:endParaRPr lang="el-GR"/>
          </a:p>
        </p:txBody>
      </p:sp>
    </p:spTree>
    <p:extLst>
      <p:ext uri="{BB962C8B-B14F-4D97-AF65-F5344CB8AC3E}">
        <p14:creationId xmlns:p14="http://schemas.microsoft.com/office/powerpoint/2010/main" val="165007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85BC3-CD87-4309-9CA0-E499E8B15E1E}" type="datetimeFigureOut">
              <a:rPr lang="el-GR" smtClean="0"/>
              <a:t>26/1/2022</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8BDD9-8EB8-4B28-A383-64FFB6A5EF31}" type="slidenum">
              <a:rPr lang="el-GR" smtClean="0"/>
              <a:t>‹#›</a:t>
            </a:fld>
            <a:endParaRPr lang="el-GR"/>
          </a:p>
        </p:txBody>
      </p:sp>
    </p:spTree>
    <p:extLst>
      <p:ext uri="{BB962C8B-B14F-4D97-AF65-F5344CB8AC3E}">
        <p14:creationId xmlns:p14="http://schemas.microsoft.com/office/powerpoint/2010/main" val="121422608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2794322"/>
          </a:xfrm>
        </p:spPr>
        <p:txBody>
          <a:bodyPr>
            <a:normAutofit/>
          </a:bodyPr>
          <a:lstStyle/>
          <a:p>
            <a:r>
              <a:rPr lang="el-GR" sz="2800" b="1" dirty="0"/>
              <a:t>Α. ΒΕΡΓΕΤΗ</a:t>
            </a:r>
            <a:r>
              <a:rPr lang="en-US" sz="2800" b="1" dirty="0"/>
              <a:t>, 2009</a:t>
            </a:r>
            <a:br>
              <a:rPr lang="en-US" sz="2800" b="1" dirty="0"/>
            </a:br>
            <a:r>
              <a:rPr lang="el-GR" sz="2800" b="1" dirty="0">
                <a:solidFill>
                  <a:srgbClr val="00B0F0"/>
                </a:solidFill>
              </a:rPr>
              <a:t>ΚΟΙΝΩΝΙΚΗ ΕΡΓΑΣΙΑ  ΜΕ ΟΙΚΟΓΕΝΕΙΕΣ ΣΕ ΚΡΙΣΗ</a:t>
            </a:r>
            <a:br>
              <a:rPr lang="en-US" sz="2800" b="1" dirty="0">
                <a:solidFill>
                  <a:srgbClr val="00B0F0"/>
                </a:solidFill>
              </a:rPr>
            </a:br>
            <a:r>
              <a:rPr lang="el-GR" sz="2800" dirty="0"/>
              <a:t>ΕΚΔΟΣΕΙΣ ΤΟΠΟΣ</a:t>
            </a:r>
            <a:br>
              <a:rPr lang="el-GR" sz="2800" dirty="0"/>
            </a:br>
            <a:endParaRPr lang="el-GR" sz="2800" dirty="0">
              <a:solidFill>
                <a:srgbClr val="00B0F0"/>
              </a:solidFill>
            </a:endParaRPr>
          </a:p>
        </p:txBody>
      </p:sp>
      <p:sp>
        <p:nvSpPr>
          <p:cNvPr id="3" name="Θέση περιεχομένου 2"/>
          <p:cNvSpPr>
            <a:spLocks noGrp="1"/>
          </p:cNvSpPr>
          <p:nvPr>
            <p:ph idx="1"/>
          </p:nvPr>
        </p:nvSpPr>
        <p:spPr>
          <a:xfrm>
            <a:off x="457200" y="3284984"/>
            <a:ext cx="8229600" cy="3298378"/>
          </a:xfrm>
        </p:spPr>
        <p:txBody>
          <a:bodyPr>
            <a:normAutofit/>
          </a:bodyPr>
          <a:lstStyle/>
          <a:p>
            <a:pPr marL="0" indent="0" algn="ctr">
              <a:buNone/>
            </a:pPr>
            <a:endParaRPr lang="el-GR" dirty="0"/>
          </a:p>
          <a:p>
            <a:pPr marL="0" indent="0" algn="ctr">
              <a:buNone/>
            </a:pPr>
            <a:r>
              <a:rPr lang="el-GR" b="1" dirty="0">
                <a:solidFill>
                  <a:srgbClr val="FF0000"/>
                </a:solidFill>
              </a:rPr>
              <a:t>ΚΕΦΑΛΑΙΟ 1 </a:t>
            </a:r>
            <a:r>
              <a:rPr lang="en-US" b="1" dirty="0">
                <a:solidFill>
                  <a:srgbClr val="FF0000"/>
                </a:solidFill>
              </a:rPr>
              <a:t>:</a:t>
            </a:r>
            <a:r>
              <a:rPr lang="el-GR" b="1" dirty="0">
                <a:solidFill>
                  <a:srgbClr val="FF0000"/>
                </a:solidFill>
              </a:rPr>
              <a:t>ΘΕΩΡΙΕΣ ΠΕΡΙ ΤΗΝ ΚΡΙΣΗ </a:t>
            </a:r>
            <a:endParaRPr lang="en-US" b="1" dirty="0">
              <a:solidFill>
                <a:srgbClr val="FF0000"/>
              </a:solidFill>
            </a:endParaRPr>
          </a:p>
          <a:p>
            <a:pPr marL="0" indent="0" algn="ctr">
              <a:buNone/>
            </a:pPr>
            <a:br>
              <a:rPr lang="en-US" sz="3200" dirty="0"/>
            </a:br>
            <a:br>
              <a:rPr lang="el-GR" sz="3200" dirty="0"/>
            </a:br>
            <a:endParaRPr lang="el-GR" b="1" dirty="0"/>
          </a:p>
        </p:txBody>
      </p:sp>
    </p:spTree>
    <p:extLst>
      <p:ext uri="{BB962C8B-B14F-4D97-AF65-F5344CB8AC3E}">
        <p14:creationId xmlns:p14="http://schemas.microsoft.com/office/powerpoint/2010/main" val="4097257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64096"/>
          </a:xfrm>
        </p:spPr>
        <p:txBody>
          <a:bodyPr>
            <a:normAutofit/>
          </a:bodyPr>
          <a:lstStyle/>
          <a:p>
            <a:r>
              <a:rPr lang="el-GR" sz="2800" b="1" dirty="0">
                <a:solidFill>
                  <a:srgbClr val="00B0F0"/>
                </a:solidFill>
              </a:rPr>
              <a:t>Ο ΟΡΟΣ ΚΡΙΣΗ ΣΤΗΝ ΚΟΙΝΩΝΙΚΗ ΕΡΓΑΣΙΑ</a:t>
            </a:r>
          </a:p>
        </p:txBody>
      </p:sp>
      <p:sp>
        <p:nvSpPr>
          <p:cNvPr id="3" name="Θέση περιεχομένου 2"/>
          <p:cNvSpPr>
            <a:spLocks noGrp="1"/>
          </p:cNvSpPr>
          <p:nvPr>
            <p:ph idx="1"/>
          </p:nvPr>
        </p:nvSpPr>
        <p:spPr>
          <a:xfrm>
            <a:off x="457200" y="1124744"/>
            <a:ext cx="8229600" cy="5544616"/>
          </a:xfrm>
        </p:spPr>
        <p:txBody>
          <a:bodyPr>
            <a:normAutofit fontScale="92500" lnSpcReduction="10000"/>
          </a:bodyPr>
          <a:lstStyle/>
          <a:p>
            <a:pPr marL="0" indent="0" algn="just">
              <a:buNone/>
            </a:pPr>
            <a:r>
              <a:rPr lang="el-GR" sz="2400" b="1" dirty="0"/>
              <a:t>Στην κοινωνική εργασία ο όρος κρίση αποδίδεται ως μια υποκειμενική εμπειρία συναισθηματικής διαταραχής και αλλαγής, αλλά και ως διαταραχή σε βασικούς κοινωνικούς θεσμούς που συνδέονται με ένα απειλητικό κοινωνικό γεγονός. Δηλαδή </a:t>
            </a:r>
            <a:r>
              <a:rPr lang="el-GR" sz="2400" b="1" dirty="0">
                <a:solidFill>
                  <a:srgbClr val="FF0000"/>
                </a:solidFill>
              </a:rPr>
              <a:t>μια κατάσταση κρίσης προκύπτει από ένα απειλητικό γεγονός ή μια σειρά </a:t>
            </a:r>
            <a:r>
              <a:rPr lang="el-GR" sz="2400" b="1" dirty="0" err="1">
                <a:solidFill>
                  <a:srgbClr val="FF0000"/>
                </a:solidFill>
              </a:rPr>
              <a:t>στρεσογόνα</a:t>
            </a:r>
            <a:r>
              <a:rPr lang="el-GR" sz="2400" b="1" dirty="0">
                <a:solidFill>
                  <a:srgbClr val="FF0000"/>
                </a:solidFill>
              </a:rPr>
              <a:t> γεγονότα και από τις αντιλήψεις και τις αντιδράσεις των ανθρώπων προς αυτά. </a:t>
            </a:r>
          </a:p>
          <a:p>
            <a:pPr marL="0" indent="0" algn="just">
              <a:buNone/>
            </a:pPr>
            <a:r>
              <a:rPr lang="el-GR" sz="2400" b="1" dirty="0"/>
              <a:t>Η πρώτη αναφορά στην κρίση εντοπίζεται τον 4ο Π.Χ. αιώνα, όταν ο Ιπποκράτης την όρισε ως μία αιφνίδια κατάσταση που θέτει σε σοβαρό κίνδυνο τη ζωή του ανθρώπου (</a:t>
            </a:r>
            <a:r>
              <a:rPr lang="en-US" sz="2400" b="1" dirty="0"/>
              <a:t>Roberts </a:t>
            </a:r>
            <a:r>
              <a:rPr lang="el-GR" sz="2400" b="1" dirty="0"/>
              <a:t>2000).</a:t>
            </a:r>
          </a:p>
          <a:p>
            <a:pPr marL="0" indent="0" algn="just">
              <a:buNone/>
            </a:pPr>
            <a:r>
              <a:rPr lang="el-GR" sz="2400" b="1" dirty="0"/>
              <a:t>Ο </a:t>
            </a:r>
            <a:r>
              <a:rPr lang="en-US" sz="2400" b="1" dirty="0" err="1"/>
              <a:t>Lindermann</a:t>
            </a:r>
            <a:r>
              <a:rPr lang="en-US" sz="2400" b="1" dirty="0"/>
              <a:t> </a:t>
            </a:r>
            <a:r>
              <a:rPr lang="el-GR" sz="2400" b="1" dirty="0"/>
              <a:t>θεωρείται ο πατέρας της θεωρίας της κρίσης. </a:t>
            </a:r>
          </a:p>
          <a:p>
            <a:pPr marL="0" indent="0" algn="just">
              <a:buNone/>
            </a:pPr>
            <a:r>
              <a:rPr lang="el-GR" sz="2400" b="1" dirty="0"/>
              <a:t>Οι αντιδράσεις θλίψης κλιμακώνονται στα εξής στάδια</a:t>
            </a:r>
            <a:r>
              <a:rPr lang="en-US" sz="2400" b="1" dirty="0"/>
              <a:t>:</a:t>
            </a:r>
          </a:p>
          <a:p>
            <a:pPr algn="just"/>
            <a:r>
              <a:rPr lang="el-GR" sz="2400" b="1" dirty="0"/>
              <a:t>Διαταραχή της ισορροπίας,</a:t>
            </a:r>
          </a:p>
          <a:p>
            <a:pPr algn="just"/>
            <a:r>
              <a:rPr lang="el-GR" sz="2400" b="1" dirty="0"/>
              <a:t>Διεργασία πένθους, </a:t>
            </a:r>
          </a:p>
          <a:p>
            <a:pPr algn="just"/>
            <a:r>
              <a:rPr lang="el-GR" sz="2400" b="1" dirty="0"/>
              <a:t>Διεργασία προβλήματος,</a:t>
            </a:r>
          </a:p>
          <a:p>
            <a:pPr algn="just"/>
            <a:r>
              <a:rPr lang="el-GR" sz="2400" b="1" dirty="0"/>
              <a:t>Ανάκτηση ισορροπίας</a:t>
            </a:r>
          </a:p>
          <a:p>
            <a:pPr marL="0" indent="0" algn="just">
              <a:buNone/>
            </a:pPr>
            <a:endParaRPr lang="el-GR" sz="2400" b="1" dirty="0"/>
          </a:p>
        </p:txBody>
      </p:sp>
    </p:spTree>
    <p:extLst>
      <p:ext uri="{BB962C8B-B14F-4D97-AF65-F5344CB8AC3E}">
        <p14:creationId xmlns:p14="http://schemas.microsoft.com/office/powerpoint/2010/main" val="3921210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64096"/>
          </a:xfrm>
        </p:spPr>
        <p:txBody>
          <a:bodyPr>
            <a:normAutofit/>
          </a:bodyPr>
          <a:lstStyle/>
          <a:p>
            <a:r>
              <a:rPr lang="el-GR" sz="2800" b="1" dirty="0">
                <a:solidFill>
                  <a:srgbClr val="00B0F0"/>
                </a:solidFill>
              </a:rPr>
              <a:t>ΚΟΙΝΩΝΙΚΗ ΕΡΓΑΣΙΑ ΜΕ ΟΙΚΟΓΕΝΕΙΕΣ ΣΕ ΚΡΙΣΗ 1/5</a:t>
            </a:r>
            <a:endParaRPr lang="el-GR" sz="2800" dirty="0">
              <a:solidFill>
                <a:srgbClr val="00B0F0"/>
              </a:solidFill>
            </a:endParaRPr>
          </a:p>
        </p:txBody>
      </p:sp>
      <p:sp>
        <p:nvSpPr>
          <p:cNvPr id="3" name="Θέση περιεχομένου 2"/>
          <p:cNvSpPr>
            <a:spLocks noGrp="1"/>
          </p:cNvSpPr>
          <p:nvPr>
            <p:ph idx="1"/>
          </p:nvPr>
        </p:nvSpPr>
        <p:spPr>
          <a:xfrm>
            <a:off x="457200" y="836712"/>
            <a:ext cx="8229600" cy="5832648"/>
          </a:xfrm>
        </p:spPr>
        <p:txBody>
          <a:bodyPr>
            <a:normAutofit lnSpcReduction="10000"/>
          </a:bodyPr>
          <a:lstStyle/>
          <a:p>
            <a:pPr marL="0" indent="0" algn="just">
              <a:buNone/>
            </a:pPr>
            <a:r>
              <a:rPr lang="el-GR" sz="2400" b="1" dirty="0">
                <a:solidFill>
                  <a:srgbClr val="FF0000"/>
                </a:solidFill>
              </a:rPr>
              <a:t>Η διάρκεια και η σοβαρότητα των αντιδράσεων εξαρτάται από την ικανότητα του ατόμου να αντιμετωπίσει την απώλεια. </a:t>
            </a:r>
          </a:p>
          <a:p>
            <a:pPr marL="0" indent="0" algn="just">
              <a:buNone/>
            </a:pPr>
            <a:r>
              <a:rPr lang="el-GR" sz="2400" b="1" dirty="0"/>
              <a:t>Τα άτομα σε οξεία θλίψη/κρίση είναι δεκτικά σε βραχεία θεραπεία, ενώ καλύτερα αντεπεξέρχονται εκείνα με προηγούμενη εμπειρία επιτυχούς αντιμετώπισης κρίσεων. </a:t>
            </a:r>
          </a:p>
          <a:p>
            <a:pPr marL="0" indent="0" algn="just">
              <a:buNone/>
            </a:pPr>
            <a:r>
              <a:rPr lang="el-GR" sz="2400" b="1" dirty="0"/>
              <a:t>Ορισμένα αναπόφευκτα γεγονότα προκαλούν στρες σχεδόν όλους τους ανθρώπους, ωστόσο </a:t>
            </a:r>
            <a:r>
              <a:rPr lang="el-GR" sz="2400" b="1" dirty="0">
                <a:solidFill>
                  <a:srgbClr val="FF0000"/>
                </a:solidFill>
              </a:rPr>
              <a:t>σε κρίση οδηγούνται όσοι είναι ιδιαίτερα ευάλωτοι λόγω προσωπικότητας ή δεν διαθέτουν επάρκεια συναισθημάτων πόρων</a:t>
            </a:r>
            <a:r>
              <a:rPr lang="el-GR" sz="2400" b="1" dirty="0"/>
              <a:t>. Η εκδήλωση ψυχοπαθολογίας εξαιτίας οξείας θλίψης ελαχιστοποιείται με την κατάλληλη παρέμβαση. </a:t>
            </a:r>
          </a:p>
          <a:p>
            <a:pPr marL="0" indent="0" algn="just">
              <a:buNone/>
            </a:pPr>
            <a:r>
              <a:rPr lang="el-GR" sz="2400" b="1" dirty="0">
                <a:solidFill>
                  <a:srgbClr val="92D050"/>
                </a:solidFill>
              </a:rPr>
              <a:t>Πλέον οι κοινωνικοί επιστήμονες ενθαρρύνουν τους ανθρώπους που αντιμετωπίζουν απώλεια αγαπημένων προσώπων να βιώσουν μια περίοδο πένθους, προκειμένου να αποδεχτούν την απώλεια και να προσαρμοστούν στη νέα τους ζωή.</a:t>
            </a:r>
          </a:p>
        </p:txBody>
      </p:sp>
    </p:spTree>
    <p:extLst>
      <p:ext uri="{BB962C8B-B14F-4D97-AF65-F5344CB8AC3E}">
        <p14:creationId xmlns:p14="http://schemas.microsoft.com/office/powerpoint/2010/main" val="1572863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712968" cy="634082"/>
          </a:xfrm>
        </p:spPr>
        <p:txBody>
          <a:bodyPr>
            <a:normAutofit/>
          </a:bodyPr>
          <a:lstStyle/>
          <a:p>
            <a:r>
              <a:rPr lang="el-GR" sz="2800" b="1" dirty="0">
                <a:solidFill>
                  <a:srgbClr val="00B0F0"/>
                </a:solidFill>
              </a:rPr>
              <a:t>ΚΟΙΝΩΝΙΚΗ ΕΡΓΑΣΙΑ ΜΕ ΟΙΚΟΓΕΝΕΙΕΣ ΣΕ ΚΡΙΣΗ 2/5</a:t>
            </a:r>
            <a:endParaRPr lang="el-GR" sz="2800" dirty="0">
              <a:solidFill>
                <a:srgbClr val="00B0F0"/>
              </a:solidFill>
            </a:endParaRPr>
          </a:p>
        </p:txBody>
      </p:sp>
      <p:sp>
        <p:nvSpPr>
          <p:cNvPr id="3" name="Θέση περιεχομένου 2"/>
          <p:cNvSpPr>
            <a:spLocks noGrp="1"/>
          </p:cNvSpPr>
          <p:nvPr>
            <p:ph idx="1"/>
          </p:nvPr>
        </p:nvSpPr>
        <p:spPr>
          <a:xfrm>
            <a:off x="179512" y="836712"/>
            <a:ext cx="8784976" cy="5832648"/>
          </a:xfrm>
        </p:spPr>
        <p:txBody>
          <a:bodyPr>
            <a:normAutofit lnSpcReduction="10000"/>
          </a:bodyPr>
          <a:lstStyle/>
          <a:p>
            <a:pPr marL="0" indent="0" algn="just">
              <a:buNone/>
            </a:pPr>
            <a:r>
              <a:rPr lang="el-GR" sz="2400" b="1" dirty="0">
                <a:solidFill>
                  <a:srgbClr val="FF0000"/>
                </a:solidFill>
              </a:rPr>
              <a:t>Η παρουσία της κρίσης εξαρτάται κυρίως από τη σημασία/ερμηνεία που δίνει το άτομο στο </a:t>
            </a:r>
            <a:r>
              <a:rPr lang="el-GR" sz="2400" b="1" dirty="0" err="1">
                <a:solidFill>
                  <a:srgbClr val="FF0000"/>
                </a:solidFill>
              </a:rPr>
              <a:t>εκλυτικό</a:t>
            </a:r>
            <a:r>
              <a:rPr lang="el-GR" sz="2400" b="1" dirty="0">
                <a:solidFill>
                  <a:srgbClr val="FF0000"/>
                </a:solidFill>
              </a:rPr>
              <a:t> γεγονός και είναι ανεξάρτητη από τη δυναμική του. </a:t>
            </a:r>
          </a:p>
          <a:p>
            <a:pPr marL="0" indent="0" algn="just">
              <a:buNone/>
            </a:pPr>
            <a:r>
              <a:rPr lang="el-GR" sz="2400" b="1" u="sng" dirty="0">
                <a:solidFill>
                  <a:srgbClr val="92D050"/>
                </a:solidFill>
              </a:rPr>
              <a:t>Για την παρουσία της κρίσης καθοριστι­κός παράγοντας είναι </a:t>
            </a:r>
            <a:r>
              <a:rPr lang="el-GR" sz="2400" b="1" dirty="0">
                <a:solidFill>
                  <a:srgbClr val="92D050"/>
                </a:solidFill>
              </a:rPr>
              <a:t>η ανισορροπία ανάμεσα στη σημασία που απο­δίδει το άτομο στο απειλητικό γεγονός και στους</a:t>
            </a:r>
            <a:r>
              <a:rPr lang="en-US" sz="2400" b="1" dirty="0">
                <a:solidFill>
                  <a:srgbClr val="92D050"/>
                </a:solidFill>
              </a:rPr>
              <a:t> </a:t>
            </a:r>
            <a:r>
              <a:rPr lang="el-GR" sz="2400" b="1" dirty="0">
                <a:solidFill>
                  <a:srgbClr val="92D050"/>
                </a:solidFill>
              </a:rPr>
              <a:t>πόρους που διαθέ­τει για να το αντιμετωπίσει.</a:t>
            </a:r>
          </a:p>
          <a:p>
            <a:pPr marL="0" indent="0" algn="just">
              <a:buNone/>
            </a:pPr>
            <a:r>
              <a:rPr lang="el-GR" sz="2400" b="1" dirty="0">
                <a:solidFill>
                  <a:srgbClr val="FFFF00"/>
                </a:solidFill>
              </a:rPr>
              <a:t>Ο </a:t>
            </a:r>
            <a:r>
              <a:rPr lang="en-US" sz="2400" b="1" dirty="0">
                <a:solidFill>
                  <a:srgbClr val="FFFF00"/>
                </a:solidFill>
              </a:rPr>
              <a:t>Roberts </a:t>
            </a:r>
            <a:r>
              <a:rPr lang="el-GR" sz="2400" b="1" dirty="0">
                <a:solidFill>
                  <a:srgbClr val="FFFF00"/>
                </a:solidFill>
              </a:rPr>
              <a:t>(2000) αναφέρεται στα στάδια αντίδρασης του ατόμου σε κρίση </a:t>
            </a:r>
            <a:r>
              <a:rPr lang="el-GR" sz="2400" b="1" dirty="0"/>
              <a:t>που προσδιόρισε ο </a:t>
            </a:r>
            <a:r>
              <a:rPr lang="en-US" sz="2400" b="1" dirty="0"/>
              <a:t>Caplan </a:t>
            </a:r>
            <a:r>
              <a:rPr lang="el-GR" sz="2400" b="1" dirty="0"/>
              <a:t>τα οποία και κατέγραψε: </a:t>
            </a:r>
          </a:p>
          <a:p>
            <a:pPr marL="0" indent="0" algn="just">
              <a:buNone/>
            </a:pPr>
            <a:r>
              <a:rPr lang="el-GR" sz="2400" b="1" dirty="0">
                <a:solidFill>
                  <a:srgbClr val="00B050"/>
                </a:solidFill>
              </a:rPr>
              <a:t>(α) εμφάνιση έντασης, </a:t>
            </a:r>
          </a:p>
          <a:p>
            <a:pPr marL="0" indent="0" algn="just">
              <a:buNone/>
            </a:pPr>
            <a:r>
              <a:rPr lang="el-GR" sz="2400" b="1" dirty="0">
                <a:solidFill>
                  <a:srgbClr val="00B050"/>
                </a:solidFill>
              </a:rPr>
              <a:t>(β) αυξημένη ένταση και δυσλειτουργία, </a:t>
            </a:r>
          </a:p>
          <a:p>
            <a:pPr marL="0" indent="0" algn="just">
              <a:buNone/>
            </a:pPr>
            <a:r>
              <a:rPr lang="el-GR" sz="2400" b="1" dirty="0">
                <a:solidFill>
                  <a:srgbClr val="00B050"/>
                </a:solidFill>
              </a:rPr>
              <a:t>(γ) υπερβολική ένταση, κατά την οποία το άτομο ενδεχομένως να περιπέσει </a:t>
            </a:r>
            <a:r>
              <a:rPr lang="el-GR" sz="2400" b="1" i="1" dirty="0">
                <a:solidFill>
                  <a:srgbClr val="00B050"/>
                </a:solidFill>
              </a:rPr>
              <a:t>)</a:t>
            </a:r>
            <a:r>
              <a:rPr lang="el-GR" sz="2400" b="1" dirty="0">
                <a:solidFill>
                  <a:srgbClr val="00B050"/>
                </a:solidFill>
              </a:rPr>
              <a:t> σε κατάθλιψη, και </a:t>
            </a:r>
          </a:p>
          <a:p>
            <a:pPr marL="0" indent="0" algn="just">
              <a:buNone/>
            </a:pPr>
            <a:r>
              <a:rPr lang="el-GR" sz="2400" b="1" dirty="0">
                <a:solidFill>
                  <a:srgbClr val="00B050"/>
                </a:solidFill>
              </a:rPr>
              <a:t>(δ) στο τελικό στάδιο, το άτομο μπορεί να βιώσει</a:t>
            </a:r>
            <a:r>
              <a:rPr lang="el-GR" sz="2400" b="1" i="1" dirty="0">
                <a:solidFill>
                  <a:srgbClr val="00B050"/>
                </a:solidFill>
              </a:rPr>
              <a:t>\</a:t>
            </a:r>
            <a:r>
              <a:rPr lang="el-GR" sz="2400" b="1" dirty="0">
                <a:solidFill>
                  <a:srgbClr val="00B050"/>
                </a:solidFill>
              </a:rPr>
              <a:t>ψυχική διάλυση ή ψυχική διαταραχή, ή να λύσει εν μέρει την κρίση με τη χρήση νέων μεθόδων αντιμετώπισης. </a:t>
            </a:r>
          </a:p>
        </p:txBody>
      </p:sp>
    </p:spTree>
    <p:extLst>
      <p:ext uri="{BB962C8B-B14F-4D97-AF65-F5344CB8AC3E}">
        <p14:creationId xmlns:p14="http://schemas.microsoft.com/office/powerpoint/2010/main" val="306624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936104"/>
          </a:xfrm>
        </p:spPr>
        <p:txBody>
          <a:bodyPr>
            <a:normAutofit/>
          </a:bodyPr>
          <a:lstStyle/>
          <a:p>
            <a:r>
              <a:rPr lang="el-GR" sz="2800" b="1" dirty="0">
                <a:solidFill>
                  <a:srgbClr val="00B0F0"/>
                </a:solidFill>
              </a:rPr>
              <a:t>ΚΟΙΝΩΝΙΚΗ ΕΡΓΑΣΙΑ ΜΕ ΟΙΚΟΓΕΝΕΙΕΣ ΣΕ ΚΡΙΣΗ 3/5</a:t>
            </a:r>
            <a:endParaRPr lang="el-GR" sz="2800" dirty="0">
              <a:solidFill>
                <a:srgbClr val="00B0F0"/>
              </a:solidFill>
            </a:endParaRPr>
          </a:p>
        </p:txBody>
      </p:sp>
      <p:sp>
        <p:nvSpPr>
          <p:cNvPr id="3" name="Θέση περιεχομένου 2"/>
          <p:cNvSpPr>
            <a:spLocks noGrp="1"/>
          </p:cNvSpPr>
          <p:nvPr>
            <p:ph idx="1"/>
          </p:nvPr>
        </p:nvSpPr>
        <p:spPr>
          <a:xfrm>
            <a:off x="457200" y="836712"/>
            <a:ext cx="8229600" cy="5832648"/>
          </a:xfrm>
        </p:spPr>
        <p:txBody>
          <a:bodyPr>
            <a:normAutofit lnSpcReduction="10000"/>
          </a:bodyPr>
          <a:lstStyle/>
          <a:p>
            <a:pPr marL="0" indent="0" algn="just">
              <a:buNone/>
            </a:pPr>
            <a:r>
              <a:rPr lang="el-GR" sz="2400" b="1" dirty="0">
                <a:solidFill>
                  <a:srgbClr val="FFFF00"/>
                </a:solidFill>
              </a:rPr>
              <a:t>Ο </a:t>
            </a:r>
            <a:r>
              <a:rPr lang="en-US" sz="2400" b="1" dirty="0">
                <a:solidFill>
                  <a:srgbClr val="FFFF00"/>
                </a:solidFill>
              </a:rPr>
              <a:t>Caplan </a:t>
            </a:r>
            <a:r>
              <a:rPr lang="el-GR" sz="2400" b="1" dirty="0">
                <a:solidFill>
                  <a:srgbClr val="FFFF00"/>
                </a:solidFill>
              </a:rPr>
              <a:t>θεωρούσε πως εξαρτάται από την αντιμετώπιση </a:t>
            </a:r>
            <a:r>
              <a:rPr lang="el-GR" sz="2400" b="1" dirty="0"/>
              <a:t>εάν η κρίση θα αποτελέσει </a:t>
            </a:r>
            <a:r>
              <a:rPr lang="el-GR" sz="2400" b="1" u="sng" dirty="0">
                <a:solidFill>
                  <a:srgbClr val="FF0000"/>
                </a:solidFill>
              </a:rPr>
              <a:t>ευκαιρία για ωρίμανση της προσωπικότητας</a:t>
            </a:r>
            <a:r>
              <a:rPr lang="el-GR" sz="2400" b="1" dirty="0">
                <a:solidFill>
                  <a:srgbClr val="FF0000"/>
                </a:solidFill>
              </a:rPr>
              <a:t> (ψυχική ανθεκτικότητα/</a:t>
            </a:r>
            <a:r>
              <a:rPr lang="en-US" sz="2400" b="1" dirty="0" err="1">
                <a:solidFill>
                  <a:srgbClr val="FF0000"/>
                </a:solidFill>
              </a:rPr>
              <a:t>resillience</a:t>
            </a:r>
            <a:r>
              <a:rPr lang="en-US" sz="2400" b="1" dirty="0">
                <a:solidFill>
                  <a:srgbClr val="FF0000"/>
                </a:solidFill>
              </a:rPr>
              <a:t>) </a:t>
            </a:r>
            <a:r>
              <a:rPr lang="el-GR" sz="2400" b="1" dirty="0">
                <a:solidFill>
                  <a:srgbClr val="92D050"/>
                </a:solidFill>
              </a:rPr>
              <a:t>ή θα καταστήσει </a:t>
            </a:r>
            <a:r>
              <a:rPr lang="el-GR" sz="2400" b="1" u="sng" dirty="0">
                <a:solidFill>
                  <a:srgbClr val="92D050"/>
                </a:solidFill>
              </a:rPr>
              <a:t>το άτομο πιο ευάλωτο σε </a:t>
            </a:r>
            <a:r>
              <a:rPr lang="el-GR" sz="2400" b="1" u="sng" dirty="0" err="1">
                <a:solidFill>
                  <a:srgbClr val="92D050"/>
                </a:solidFill>
              </a:rPr>
              <a:t>ψυχοπαθολογίες</a:t>
            </a:r>
            <a:r>
              <a:rPr lang="el-GR" sz="2400" b="1" dirty="0">
                <a:solidFill>
                  <a:srgbClr val="92D050"/>
                </a:solidFill>
              </a:rPr>
              <a:t>.</a:t>
            </a:r>
          </a:p>
          <a:p>
            <a:pPr marL="0" indent="0" algn="just">
              <a:buNone/>
            </a:pPr>
            <a:r>
              <a:rPr lang="el-GR" sz="2400" b="1" u="sng" dirty="0"/>
              <a:t>Η συνεισφορά της κοινωνικής λειτουργού </a:t>
            </a:r>
            <a:r>
              <a:rPr lang="en-US" sz="2400" b="1" u="sng" dirty="0" err="1"/>
              <a:t>Rapoport</a:t>
            </a:r>
            <a:r>
              <a:rPr lang="en-US" sz="2400" b="1" u="sng" dirty="0"/>
              <a:t> </a:t>
            </a:r>
            <a:r>
              <a:rPr lang="el-GR" sz="2400" b="1" u="sng" dirty="0"/>
              <a:t>στη βασική θεωρία της κρίσης θεωρείται ουσιαστική. </a:t>
            </a:r>
            <a:r>
              <a:rPr lang="el-GR" sz="2400" b="1" dirty="0"/>
              <a:t>Η </a:t>
            </a:r>
            <a:r>
              <a:rPr lang="en-US" sz="2400" b="1" dirty="0" err="1"/>
              <a:t>Rapoport</a:t>
            </a:r>
            <a:r>
              <a:rPr lang="en-US" sz="2400" b="1" dirty="0"/>
              <a:t> </a:t>
            </a:r>
            <a:r>
              <a:rPr lang="el-GR" sz="2400" b="1" dirty="0"/>
              <a:t>(1962, 1964) υπογράμμισε την </a:t>
            </a:r>
            <a:r>
              <a:rPr lang="el-GR" sz="2400" b="1" dirty="0">
                <a:solidFill>
                  <a:srgbClr val="92D050"/>
                </a:solidFill>
              </a:rPr>
              <a:t>αλληλεπίδραση των τριών παραγόντων στη δημιουργία μιας κατάστασης κρίσης</a:t>
            </a:r>
            <a:r>
              <a:rPr lang="el-GR" sz="2400" b="1" dirty="0"/>
              <a:t>: </a:t>
            </a:r>
          </a:p>
          <a:p>
            <a:pPr marL="0" indent="0" algn="just">
              <a:buNone/>
            </a:pPr>
            <a:r>
              <a:rPr lang="el-GR" sz="2400" b="1" dirty="0">
                <a:solidFill>
                  <a:srgbClr val="FF0000"/>
                </a:solidFill>
              </a:rPr>
              <a:t>α. ενός απειλητικού γεγονότος, </a:t>
            </a:r>
          </a:p>
          <a:p>
            <a:pPr marL="0" indent="0" algn="just">
              <a:buNone/>
            </a:pPr>
            <a:r>
              <a:rPr lang="el-GR" sz="2400" b="1" dirty="0">
                <a:solidFill>
                  <a:srgbClr val="FF0000"/>
                </a:solidFill>
              </a:rPr>
              <a:t>β. μιας απειλής στους στόχους ζωής του ατόμου </a:t>
            </a:r>
          </a:p>
          <a:p>
            <a:pPr marL="0" indent="0" algn="just">
              <a:buNone/>
            </a:pPr>
            <a:r>
              <a:rPr lang="el-GR" sz="2400" b="1" dirty="0">
                <a:solidFill>
                  <a:srgbClr val="FF0000"/>
                </a:solidFill>
              </a:rPr>
              <a:t>γ. και της ανικανότητας απόκρισης με επαρκείς μηχανισμούς αντιμετώπισης. </a:t>
            </a:r>
          </a:p>
          <a:p>
            <a:pPr marL="0" indent="0" algn="just">
              <a:buNone/>
            </a:pPr>
            <a:r>
              <a:rPr lang="el-GR" sz="2400" b="1" dirty="0">
                <a:solidFill>
                  <a:srgbClr val="92D050"/>
                </a:solidFill>
              </a:rPr>
              <a:t>Η τωρινή αντιμετώπιση της κρίσης δίνει στο άτομο «δεύτερη ευκαιρία» να διορθώσει τα λάθη στην επίλυση προβλημάτων σε προγενέστερα στάδια ζωής. </a:t>
            </a:r>
          </a:p>
        </p:txBody>
      </p:sp>
    </p:spTree>
    <p:extLst>
      <p:ext uri="{BB962C8B-B14F-4D97-AF65-F5344CB8AC3E}">
        <p14:creationId xmlns:p14="http://schemas.microsoft.com/office/powerpoint/2010/main" val="46225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507288" cy="648072"/>
          </a:xfrm>
        </p:spPr>
        <p:txBody>
          <a:bodyPr>
            <a:normAutofit/>
          </a:bodyPr>
          <a:lstStyle/>
          <a:p>
            <a:r>
              <a:rPr lang="el-GR" sz="2800" b="1" dirty="0">
                <a:solidFill>
                  <a:srgbClr val="00B0F0"/>
                </a:solidFill>
              </a:rPr>
              <a:t>ΚΟΙΝΩΝΙΚΗ ΕΡΓΑΣΙΑ ΜΕ ΟΙΚΟΓΕΝΕΙΕΣ ΣΕ ΚΡΙΣΗ 4/5</a:t>
            </a:r>
            <a:endParaRPr lang="el-GR" sz="2800" dirty="0">
              <a:solidFill>
                <a:srgbClr val="00B0F0"/>
              </a:solidFill>
            </a:endParaRPr>
          </a:p>
        </p:txBody>
      </p:sp>
      <p:sp>
        <p:nvSpPr>
          <p:cNvPr id="3" name="Θέση περιεχομένου 2"/>
          <p:cNvSpPr>
            <a:spLocks noGrp="1"/>
          </p:cNvSpPr>
          <p:nvPr>
            <p:ph idx="1"/>
          </p:nvPr>
        </p:nvSpPr>
        <p:spPr>
          <a:xfrm>
            <a:off x="179512" y="692696"/>
            <a:ext cx="8507288" cy="5976664"/>
          </a:xfrm>
        </p:spPr>
        <p:txBody>
          <a:bodyPr>
            <a:normAutofit fontScale="92500"/>
          </a:bodyPr>
          <a:lstStyle/>
          <a:p>
            <a:pPr marL="0" indent="0" algn="just">
              <a:buNone/>
            </a:pPr>
            <a:r>
              <a:rPr lang="el-GR" sz="2400" b="1" dirty="0"/>
              <a:t>Η </a:t>
            </a:r>
            <a:r>
              <a:rPr lang="en-US" sz="2400" b="1" dirty="0" err="1"/>
              <a:t>Rapoport</a:t>
            </a:r>
            <a:r>
              <a:rPr lang="en-US" sz="2400" b="1" dirty="0"/>
              <a:t> </a:t>
            </a:r>
            <a:r>
              <a:rPr lang="el-GR" sz="2400" b="1" dirty="0"/>
              <a:t>ανέφερε για την αρχική κρίση</a:t>
            </a:r>
            <a:r>
              <a:rPr lang="en-US" sz="2400" b="1" dirty="0"/>
              <a:t>:</a:t>
            </a:r>
          </a:p>
          <a:p>
            <a:pPr marL="0" indent="0" algn="just">
              <a:buNone/>
            </a:pPr>
            <a:r>
              <a:rPr lang="el-GR" sz="2400" b="1" dirty="0">
                <a:solidFill>
                  <a:srgbClr val="FF0000"/>
                </a:solidFill>
              </a:rPr>
              <a:t>Τα άτομα σε κρίση πρέπει άμεσα να επισκεφθούν έναν επαγγελματία</a:t>
            </a:r>
            <a:r>
              <a:rPr lang="el-GR" sz="2400" b="1" dirty="0"/>
              <a:t>. Στόχος του επαγγελματία στην πρώτη συνέντευξη είναι να κάνει μια αρχική διάγνωση και να εκφράσει την αισιοδοξία του για τη δυνατότητα επίλυσης της κρίσης, βασιζόμενος σε στοιχεία που προκύπτουν από τη συνεργασία του με το άτομο. </a:t>
            </a:r>
          </a:p>
          <a:p>
            <a:pPr marL="0" indent="0" algn="just">
              <a:buNone/>
            </a:pPr>
            <a:r>
              <a:rPr lang="el-GR" sz="2400" b="1" dirty="0"/>
              <a:t>Η </a:t>
            </a:r>
            <a:r>
              <a:rPr lang="en-US" sz="2400" b="1" dirty="0" err="1"/>
              <a:t>Rapoport</a:t>
            </a:r>
            <a:r>
              <a:rPr lang="el-GR" sz="2400" b="1" dirty="0"/>
              <a:t> διατύπωσε </a:t>
            </a:r>
            <a:r>
              <a:rPr lang="el-GR" sz="2400" b="1" dirty="0">
                <a:solidFill>
                  <a:srgbClr val="FF0000"/>
                </a:solidFill>
              </a:rPr>
              <a:t>τρεις προϋποθέσεις για τη δυνατότητα επίλυσης της κρίσης και την προσαρμογή του ατόμου και της οικογένειας</a:t>
            </a:r>
            <a:r>
              <a:rPr lang="en-US" sz="2400" b="1" dirty="0">
                <a:solidFill>
                  <a:srgbClr val="FF0000"/>
                </a:solidFill>
              </a:rPr>
              <a:t>:</a:t>
            </a:r>
          </a:p>
          <a:p>
            <a:pPr marL="0" indent="0" algn="just">
              <a:buNone/>
            </a:pPr>
            <a:r>
              <a:rPr lang="el-GR" sz="2400" b="1" dirty="0">
                <a:solidFill>
                  <a:srgbClr val="00B050"/>
                </a:solidFill>
              </a:rPr>
              <a:t>α. Μια πλήρη γνωστική αποτίμηση της κατάστασης που προκάλεσε την κρίση.</a:t>
            </a:r>
          </a:p>
          <a:p>
            <a:pPr marL="0" indent="0" algn="just">
              <a:buNone/>
            </a:pPr>
            <a:r>
              <a:rPr lang="el-GR" sz="2400" b="1" dirty="0">
                <a:solidFill>
                  <a:srgbClr val="00B050"/>
                </a:solidFill>
              </a:rPr>
              <a:t>β. Κατάλληλο χειρισμό της συγκίνησης (αναγνώριση και έκφραση συναισθημάτων με τρόπους που επιτρέπουν τη μείωση της έντασης και τον έλεγχο της κατάστασης).</a:t>
            </a:r>
          </a:p>
          <a:p>
            <a:pPr marL="0" indent="0" algn="just">
              <a:buNone/>
            </a:pPr>
            <a:r>
              <a:rPr lang="el-GR" sz="2400" b="1" dirty="0">
                <a:solidFill>
                  <a:srgbClr val="00B050"/>
                </a:solidFill>
              </a:rPr>
              <a:t>γ) Θέληση του ατόμου να ζητήσει και να αποδεχτεί βοήθεια στην προσπάθειά του να αντεπεξέλθει. </a:t>
            </a:r>
          </a:p>
        </p:txBody>
      </p:sp>
    </p:spTree>
    <p:extLst>
      <p:ext uri="{BB962C8B-B14F-4D97-AF65-F5344CB8AC3E}">
        <p14:creationId xmlns:p14="http://schemas.microsoft.com/office/powerpoint/2010/main" val="3277974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a:bodyPr>
          <a:lstStyle/>
          <a:p>
            <a:r>
              <a:rPr lang="el-GR" sz="2800" b="1" dirty="0">
                <a:solidFill>
                  <a:srgbClr val="00B0F0"/>
                </a:solidFill>
              </a:rPr>
              <a:t>ΚΟΙΝΩΝΙΚΗ ΕΡΓΑΣΙΑ ΜΕ ΟΙΚΟΓΕΝΕΙΕΣ ΣΕ ΚΡΙΣΗ 5/5</a:t>
            </a:r>
          </a:p>
        </p:txBody>
      </p:sp>
      <p:sp>
        <p:nvSpPr>
          <p:cNvPr id="3" name="Θέση περιεχομένου 2"/>
          <p:cNvSpPr>
            <a:spLocks noGrp="1"/>
          </p:cNvSpPr>
          <p:nvPr>
            <p:ph idx="1"/>
          </p:nvPr>
        </p:nvSpPr>
        <p:spPr>
          <a:xfrm>
            <a:off x="457200" y="980728"/>
            <a:ext cx="8229600" cy="5688632"/>
          </a:xfrm>
        </p:spPr>
        <p:txBody>
          <a:bodyPr>
            <a:normAutofit fontScale="85000" lnSpcReduction="10000"/>
          </a:bodyPr>
          <a:lstStyle/>
          <a:p>
            <a:pPr marL="0" indent="0" algn="just">
              <a:buNone/>
            </a:pPr>
            <a:r>
              <a:rPr lang="el-GR" sz="2400" b="1" dirty="0"/>
              <a:t>Η προσαρμογή της βασικής θεωρίας της κρίσης στην κοινωνική εργασία άρχισε από τη δεκαετία του 1960 με πρωτοπόρους την </a:t>
            </a:r>
            <a:r>
              <a:rPr lang="en-US" sz="2400" b="1" dirty="0" err="1"/>
              <a:t>Rapoport</a:t>
            </a:r>
            <a:r>
              <a:rPr lang="en-US" sz="2400" b="1" dirty="0"/>
              <a:t>, </a:t>
            </a:r>
            <a:r>
              <a:rPr lang="en-US" sz="2400" b="1" dirty="0" err="1"/>
              <a:t>Parad</a:t>
            </a:r>
            <a:r>
              <a:rPr lang="en-US" sz="2400" b="1" dirty="0"/>
              <a:t>, Golan </a:t>
            </a:r>
            <a:r>
              <a:rPr lang="el-GR" sz="2400" b="1" dirty="0"/>
              <a:t>και </a:t>
            </a:r>
            <a:r>
              <a:rPr lang="en-US" sz="2400" b="1" dirty="0"/>
              <a:t>Kaplan. </a:t>
            </a:r>
            <a:r>
              <a:rPr lang="el-GR" sz="2400" b="1" dirty="0"/>
              <a:t>Η </a:t>
            </a:r>
            <a:r>
              <a:rPr lang="en-US" sz="2400" b="1" dirty="0"/>
              <a:t>Golan 1978 </a:t>
            </a:r>
            <a:r>
              <a:rPr lang="el-GR" sz="2400" b="1" dirty="0"/>
              <a:t>επιχείρησε την πρώτη διακριτή θεώρηση και πρότεινε ένα βασικό μοντέλο άσκησης κοινωνικής εργασίας σε καταστάσεις κρίσης με το βιβλίο της </a:t>
            </a:r>
            <a:r>
              <a:rPr lang="en-US" sz="2400" b="1" dirty="0"/>
              <a:t>Treatment in Crisis Situations. </a:t>
            </a:r>
          </a:p>
          <a:p>
            <a:pPr marL="0" indent="0" algn="just">
              <a:buNone/>
            </a:pPr>
            <a:r>
              <a:rPr lang="el-GR" sz="2400" b="1" dirty="0"/>
              <a:t>Οι κοινωνικοί λειτουργοί ανέκαθεν παρείχαν υπηρεσίες σε άτο­μα και οικογένειες που ζούσαν σε στρεσογόνες συνθήκες</a:t>
            </a:r>
            <a:r>
              <a:rPr lang="el-GR" sz="2400" b="1" dirty="0">
                <a:solidFill>
                  <a:srgbClr val="92D050"/>
                </a:solidFill>
              </a:rPr>
              <a:t>. Ιδίως μετά τον Α΄ και Β΄ Παγκόσμιο Πόλεμο οι κοινωνικοί λειτουργοί βοήθησαν όσο μπορούσαν οικογένειες σε κρίση καθώς είχαν να αντιμετωπίσουν υπερβολικές εντάσεις και πολυδιάστατες ανάγκες</a:t>
            </a:r>
            <a:r>
              <a:rPr lang="el-GR" sz="2400" b="1" dirty="0">
                <a:solidFill>
                  <a:srgbClr val="FF0000"/>
                </a:solidFill>
              </a:rPr>
              <a:t> </a:t>
            </a:r>
            <a:r>
              <a:rPr lang="el-GR" sz="2400" b="1" dirty="0"/>
              <a:t>με τη διάλυση των οικογενειών, την απασχόληση των μητέρων, την ίδρυση υπηρεσιών για παιδιά. </a:t>
            </a:r>
          </a:p>
          <a:p>
            <a:pPr marL="0" indent="0" algn="just">
              <a:buNone/>
            </a:pPr>
            <a:r>
              <a:rPr lang="el-GR" sz="2400" b="1" dirty="0">
                <a:solidFill>
                  <a:srgbClr val="92D050"/>
                </a:solidFill>
              </a:rPr>
              <a:t>Αρχικά η παρέμβαση στην κρίση εφαρμόστηκε σε υπηρεσίες υγεί­ας και κυρίως ψυχικής υγείας</a:t>
            </a:r>
            <a:r>
              <a:rPr lang="el-GR" sz="2400" dirty="0">
                <a:solidFill>
                  <a:srgbClr val="92D050"/>
                </a:solidFill>
              </a:rPr>
              <a:t>. </a:t>
            </a:r>
            <a:r>
              <a:rPr lang="el-GR" sz="2400" b="1" dirty="0">
                <a:solidFill>
                  <a:srgbClr val="92D050"/>
                </a:solidFill>
              </a:rPr>
              <a:t>Στη συνέχεια επεκτάθηκε σε υπηρε­σίες παιδικής προστασίας, π</a:t>
            </a:r>
            <a:r>
              <a:rPr lang="el-GR" sz="2400" b="1" dirty="0"/>
              <a:t>αραβατικότητας ανηλίκων και σε προνοιακές υπηρεσίες για την οικογένεια. Ειδικότερα, η ανάπτυξη των υπηρεσιών παρέμβασης σε κρίση άρχισε από τον χώρο της ψυχικής υγείας στο τέλος της δεκαετίας του 1950. Τη δεκαετία του 1950 σημειώθηκε μεγάλη ανάπτυξη των κοινοτικών κέντρων πρόληψης αυτοκτονιών, αλκοολικών, χρήστε ουσιών και σε ψυχικά ασθενείς.  </a:t>
            </a:r>
          </a:p>
        </p:txBody>
      </p:sp>
    </p:spTree>
    <p:extLst>
      <p:ext uri="{BB962C8B-B14F-4D97-AF65-F5344CB8AC3E}">
        <p14:creationId xmlns:p14="http://schemas.microsoft.com/office/powerpoint/2010/main" val="4292978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8229600" cy="634082"/>
          </a:xfrm>
        </p:spPr>
        <p:txBody>
          <a:bodyPr>
            <a:normAutofit fontScale="90000"/>
          </a:bodyPr>
          <a:lstStyle/>
          <a:p>
            <a:r>
              <a:rPr lang="el-GR" sz="2800" b="1" dirty="0">
                <a:solidFill>
                  <a:srgbClr val="00B0F0"/>
                </a:solidFill>
              </a:rPr>
              <a:t>ΒΑΣΙΚΕΣ ΑΡΧΕΣ ΤΗΣ ΘΕΩΡΙΑΣ ΤΗΣ ΚΡΙΣΗΣ ΣΤΗΝ  ΠΡΑΚΤΙΚΗ ΤΗΣ ΚΟΙΝΩΝΙΚΗ ΕΡΓΑΣΙΑΣ</a:t>
            </a:r>
          </a:p>
        </p:txBody>
      </p:sp>
      <p:sp>
        <p:nvSpPr>
          <p:cNvPr id="3" name="Θέση περιεχομένου 2"/>
          <p:cNvSpPr>
            <a:spLocks noGrp="1"/>
          </p:cNvSpPr>
          <p:nvPr>
            <p:ph idx="1"/>
          </p:nvPr>
        </p:nvSpPr>
        <p:spPr>
          <a:xfrm>
            <a:off x="457200" y="836712"/>
            <a:ext cx="8229600" cy="5760640"/>
          </a:xfrm>
        </p:spPr>
        <p:txBody>
          <a:bodyPr>
            <a:normAutofit fontScale="92500"/>
          </a:bodyPr>
          <a:lstStyle/>
          <a:p>
            <a:pPr marL="0" indent="0" algn="just">
              <a:buNone/>
            </a:pPr>
            <a:r>
              <a:rPr lang="el-GR" sz="2400" b="1" dirty="0">
                <a:solidFill>
                  <a:srgbClr val="92D050"/>
                </a:solidFill>
              </a:rPr>
              <a:t>Από τα μέσα της δεκαετίας του 1980, η παρέμβαση σε κρίση υιοθετήθηκε ως θεωρητική βάση των υπηρεσιών κοινωνικής πρόνοιας (για οικογένειες και ηλικιωμένους) και των υπηρεσιών παιδικής προστασίας στα δικαστήρια ανηλίκων</a:t>
            </a:r>
            <a:r>
              <a:rPr lang="el-GR" sz="2400" b="1" dirty="0"/>
              <a:t> (</a:t>
            </a:r>
            <a:r>
              <a:rPr lang="en-US" sz="2400" b="1" dirty="0"/>
              <a:t>Golan </a:t>
            </a:r>
            <a:r>
              <a:rPr lang="el-GR" sz="2400" b="1" dirty="0"/>
              <a:t>1986).  </a:t>
            </a:r>
          </a:p>
          <a:p>
            <a:pPr marL="0" indent="0" algn="just">
              <a:buNone/>
            </a:pPr>
            <a:r>
              <a:rPr lang="el-GR" sz="2400" b="1" dirty="0">
                <a:solidFill>
                  <a:srgbClr val="92D050"/>
                </a:solidFill>
              </a:rPr>
              <a:t>Η </a:t>
            </a:r>
            <a:r>
              <a:rPr lang="en-US" sz="2400" b="1" dirty="0">
                <a:solidFill>
                  <a:srgbClr val="92D050"/>
                </a:solidFill>
              </a:rPr>
              <a:t>Golan </a:t>
            </a:r>
            <a:r>
              <a:rPr lang="el-GR" sz="2400" b="1" dirty="0">
                <a:solidFill>
                  <a:srgbClr val="92D050"/>
                </a:solidFill>
              </a:rPr>
              <a:t>(1986), </a:t>
            </a:r>
            <a:r>
              <a:rPr lang="el-GR" sz="2400" b="1" dirty="0"/>
              <a:t>βασιζόμενη στο κλινικό και ερευνητικό έργο των </a:t>
            </a:r>
            <a:r>
              <a:rPr lang="en-US" sz="2400" b="1" dirty="0" err="1"/>
              <a:t>Lindemann</a:t>
            </a:r>
            <a:r>
              <a:rPr lang="el-GR" sz="2400" b="1" dirty="0"/>
              <a:t> και </a:t>
            </a:r>
            <a:r>
              <a:rPr lang="en-US" sz="2400" b="1" dirty="0"/>
              <a:t>Caplan</a:t>
            </a:r>
            <a:r>
              <a:rPr lang="el-GR" sz="2400" b="1" dirty="0"/>
              <a:t>, καθώς και των μετα­γενέστερων θεωρητικών όπως </a:t>
            </a:r>
            <a:r>
              <a:rPr lang="en-US" sz="2400" b="1" dirty="0" err="1"/>
              <a:t>Rapoport</a:t>
            </a:r>
            <a:r>
              <a:rPr lang="el-GR" sz="2400" b="1" dirty="0"/>
              <a:t>, </a:t>
            </a:r>
            <a:r>
              <a:rPr lang="en-US" sz="2400" b="1" dirty="0" err="1"/>
              <a:t>Parad</a:t>
            </a:r>
            <a:r>
              <a:rPr lang="el-GR" sz="2400" b="1" dirty="0"/>
              <a:t> </a:t>
            </a:r>
            <a:r>
              <a:rPr lang="el-GR" sz="2400" b="1" dirty="0">
                <a:solidFill>
                  <a:srgbClr val="92D050"/>
                </a:solidFill>
              </a:rPr>
              <a:t>δια­μόρφωσε ένα βασικό εννοιολογικό πλαίσιο για παρέμβαση σε καταστάσεις κρίσης στην πρακτική της κοινωνικής εργασίας το οποίο εξακολουθεί  να έχει ευρεία απήχηση. </a:t>
            </a:r>
          </a:p>
          <a:p>
            <a:pPr marL="0" indent="0" algn="just">
              <a:buNone/>
            </a:pPr>
            <a:r>
              <a:rPr lang="el-GR" sz="2400" b="1" dirty="0"/>
              <a:t>Το εν λόγω πλαίσιο έχει επηρεαστεί από τις ακόλουθες θεωρίες</a:t>
            </a:r>
            <a:r>
              <a:rPr lang="en-US" sz="2400" b="1" dirty="0"/>
              <a:t>: </a:t>
            </a:r>
          </a:p>
          <a:p>
            <a:pPr marL="0" indent="0" algn="just">
              <a:buNone/>
            </a:pPr>
            <a:r>
              <a:rPr lang="el-GR" sz="2400" b="1" dirty="0"/>
              <a:t>Ψυχαναλυτική θεωρία, Θεωρία του «εγώ», Θεωρία </a:t>
            </a:r>
            <a:r>
              <a:rPr lang="en-US" sz="2400" b="1" dirty="0"/>
              <a:t>Erikson, </a:t>
            </a:r>
            <a:r>
              <a:rPr lang="el-GR" sz="2400" b="1" dirty="0"/>
              <a:t>Διαπροσωπική θεωρία, Θεωρία του στρες, Θεωρία της μάθησης, Θεωρία των συστημάτων και Θεωρία των οικολογικών συστημάτων. </a:t>
            </a:r>
          </a:p>
          <a:p>
            <a:pPr marL="0" indent="0" algn="just">
              <a:buNone/>
            </a:pPr>
            <a:endParaRPr lang="el-GR" sz="2400" b="1" dirty="0"/>
          </a:p>
        </p:txBody>
      </p:sp>
    </p:spTree>
    <p:extLst>
      <p:ext uri="{BB962C8B-B14F-4D97-AF65-F5344CB8AC3E}">
        <p14:creationId xmlns:p14="http://schemas.microsoft.com/office/powerpoint/2010/main" val="2777650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864096"/>
          </a:xfrm>
        </p:spPr>
        <p:txBody>
          <a:bodyPr>
            <a:normAutofit/>
          </a:bodyPr>
          <a:lstStyle/>
          <a:p>
            <a:r>
              <a:rPr lang="el-GR" sz="2400" b="1" dirty="0">
                <a:solidFill>
                  <a:srgbClr val="00B0F0"/>
                </a:solidFill>
              </a:rPr>
              <a:t>ΘΕΩΡΙΑ ΤΗΣ ΚΡΙΣΗΣ ΤΗΣ </a:t>
            </a:r>
            <a:r>
              <a:rPr lang="en-US" sz="2400" b="1" dirty="0">
                <a:solidFill>
                  <a:srgbClr val="00B0F0"/>
                </a:solidFill>
              </a:rPr>
              <a:t>GOLAN</a:t>
            </a:r>
            <a:endParaRPr lang="el-GR" sz="2400" b="1" dirty="0">
              <a:solidFill>
                <a:srgbClr val="00B0F0"/>
              </a:solidFill>
            </a:endParaRPr>
          </a:p>
        </p:txBody>
      </p:sp>
      <p:sp>
        <p:nvSpPr>
          <p:cNvPr id="3" name="Θέση περιεχομένου 2"/>
          <p:cNvSpPr>
            <a:spLocks noGrp="1"/>
          </p:cNvSpPr>
          <p:nvPr>
            <p:ph idx="1"/>
          </p:nvPr>
        </p:nvSpPr>
        <p:spPr>
          <a:xfrm>
            <a:off x="457200" y="809357"/>
            <a:ext cx="8229600" cy="5904656"/>
          </a:xfrm>
        </p:spPr>
        <p:txBody>
          <a:bodyPr>
            <a:normAutofit fontScale="85000" lnSpcReduction="20000"/>
          </a:bodyPr>
          <a:lstStyle/>
          <a:p>
            <a:pPr marL="0" indent="0" algn="just">
              <a:buNone/>
            </a:pPr>
            <a:r>
              <a:rPr lang="el-GR" sz="2400" b="1" dirty="0"/>
              <a:t>Σύμφωνα με τη θεωρία της Κρίσης της </a:t>
            </a:r>
            <a:r>
              <a:rPr lang="en-US" sz="2400" b="1" dirty="0"/>
              <a:t>Golan </a:t>
            </a:r>
            <a:r>
              <a:rPr lang="el-GR" sz="2400" b="1" dirty="0">
                <a:solidFill>
                  <a:srgbClr val="FF0000"/>
                </a:solidFill>
              </a:rPr>
              <a:t>οι κρίσεις </a:t>
            </a:r>
            <a:r>
              <a:rPr lang="el-GR" sz="2400" b="1" dirty="0"/>
              <a:t>συμβαίνουν στη διάρκεια της ζωή των ατόμων, αλλά και στα </a:t>
            </a:r>
            <a:r>
              <a:rPr lang="el-GR" sz="2400" b="1" dirty="0" err="1"/>
              <a:t>πλάισια</a:t>
            </a:r>
            <a:r>
              <a:rPr lang="en-US" sz="2400" b="1" dirty="0"/>
              <a:t> </a:t>
            </a:r>
            <a:r>
              <a:rPr lang="el-GR" sz="2400" b="1" dirty="0"/>
              <a:t>των οικογενειών, των ομάδων ή των κοινοτήτων, </a:t>
            </a:r>
            <a:r>
              <a:rPr lang="el-GR" sz="2400" b="1" dirty="0">
                <a:solidFill>
                  <a:srgbClr val="FF0000"/>
                </a:solidFill>
              </a:rPr>
              <a:t>αρχίζουν δε συνήθως με </a:t>
            </a:r>
            <a:r>
              <a:rPr lang="el-GR" sz="2400" b="1" i="1" dirty="0">
                <a:solidFill>
                  <a:srgbClr val="FF0000"/>
                </a:solidFill>
              </a:rPr>
              <a:t>κάποιο απειλητικό</a:t>
            </a:r>
            <a:r>
              <a:rPr lang="el-GR" sz="2400" b="1" dirty="0">
                <a:solidFill>
                  <a:srgbClr val="FF0000"/>
                </a:solidFill>
              </a:rPr>
              <a:t> γεγονός το οποίο ορίζεται ως εξω­τερική δοκιμασία ή εσωτερική πίεση. </a:t>
            </a:r>
          </a:p>
          <a:p>
            <a:pPr marL="0" indent="0" algn="just">
              <a:buNone/>
            </a:pPr>
            <a:r>
              <a:rPr lang="el-GR" sz="2400" b="1" dirty="0"/>
              <a:t>Το γεγονός αυτό μπορεί να εί­ναι ένα ή περισσότερα συμβάντα τα οποία διαμορφώνουν ένα αθροιστικό αποτέλεσμα. </a:t>
            </a:r>
            <a:r>
              <a:rPr lang="el-GR" sz="2400" b="1" dirty="0">
                <a:solidFill>
                  <a:srgbClr val="FF0000"/>
                </a:solidFill>
              </a:rPr>
              <a:t>Με την επιρροή του εν λόγω γεγονότος διαταράσσεται η ομοιοστατική ισορροπία του ατόμου το οποίο έτσι εισέρχεται σε μία </a:t>
            </a:r>
            <a:r>
              <a:rPr lang="el-GR" sz="2400" b="1" i="1" u="sng" dirty="0">
                <a:solidFill>
                  <a:srgbClr val="FF0000"/>
                </a:solidFill>
              </a:rPr>
              <a:t>ευάλωτη φάση.</a:t>
            </a:r>
            <a:r>
              <a:rPr lang="el-GR" sz="2400" b="1" u="sng" dirty="0">
                <a:solidFill>
                  <a:srgbClr val="FF0000"/>
                </a:solidFill>
              </a:rPr>
              <a:t> </a:t>
            </a:r>
          </a:p>
          <a:p>
            <a:pPr marL="0" indent="0" algn="just">
              <a:buNone/>
            </a:pPr>
            <a:endParaRPr lang="el-GR" sz="2400" b="1" u="sng" dirty="0"/>
          </a:p>
          <a:p>
            <a:pPr marL="0" indent="0" algn="just">
              <a:buNone/>
            </a:pPr>
            <a:r>
              <a:rPr lang="el-GR" sz="2400" b="1" dirty="0"/>
              <a:t>Το άτομο στην προσπάθειά του να ανακτήσει την ισορροπία του διέρχεται από μία σειρά φάσεων, οι οποίες είναι δυνατόν να προβλεφθούν. </a:t>
            </a:r>
          </a:p>
          <a:p>
            <a:pPr marL="0" indent="0" algn="just">
              <a:buNone/>
            </a:pPr>
            <a:r>
              <a:rPr lang="el-GR" sz="2400" b="1" dirty="0">
                <a:solidFill>
                  <a:srgbClr val="92D050"/>
                </a:solidFill>
              </a:rPr>
              <a:t>Αρχικά χρησιμοποιεί τους συνήθεις-οικείους τρόπους επίλυσης προβλημάτων και εάν δεν τα καταφέρει δοκιμάζει νέους. </a:t>
            </a:r>
          </a:p>
          <a:p>
            <a:pPr marL="0" indent="0" algn="just">
              <a:buNone/>
            </a:pPr>
            <a:r>
              <a:rPr lang="el-GR" sz="2400" b="1" dirty="0">
                <a:solidFill>
                  <a:srgbClr val="FF0000"/>
                </a:solidFill>
              </a:rPr>
              <a:t>Αν παρά τις προσπάθειες αυτές δεν επιλύεται το πρόβλημα, τότε η ένταση κορυφώνεται. Στο σημείο αυτό ένας </a:t>
            </a:r>
            <a:r>
              <a:rPr lang="el-GR" sz="2400" b="1" i="1" u="sng" dirty="0" err="1">
                <a:solidFill>
                  <a:srgbClr val="FF0000"/>
                </a:solidFill>
              </a:rPr>
              <a:t>εκλυτικός</a:t>
            </a:r>
            <a:r>
              <a:rPr lang="el-GR" sz="2400" b="1" i="1" u="sng" dirty="0">
                <a:solidFill>
                  <a:srgbClr val="FF0000"/>
                </a:solidFill>
              </a:rPr>
              <a:t> παράγοντας</a:t>
            </a:r>
            <a:r>
              <a:rPr lang="el-GR" sz="2400" b="1" u="sng" dirty="0">
                <a:solidFill>
                  <a:srgbClr val="FF0000"/>
                </a:solidFill>
              </a:rPr>
              <a:t> </a:t>
            </a:r>
            <a:r>
              <a:rPr lang="el-GR" sz="2400" b="1" dirty="0">
                <a:solidFill>
                  <a:srgbClr val="FF0000"/>
                </a:solidFill>
              </a:rPr>
              <a:t>οδηγεί το άτομο σε ένα σημείο καμπής, εκεί όπου οι διορθωτικοί μηχανισμοί του παύουν να λειτουργούν. </a:t>
            </a:r>
          </a:p>
          <a:p>
            <a:pPr marL="0" indent="0" algn="just">
              <a:buNone/>
            </a:pPr>
            <a:r>
              <a:rPr lang="el-GR" sz="2400" b="1" dirty="0">
                <a:solidFill>
                  <a:srgbClr val="92D050"/>
                </a:solidFill>
              </a:rPr>
              <a:t>Τότε το άτομο εισέρχεται σε φάση συναισθηματικής ανισορροπίας και κοινωνικής αποδιοργάνωσης, όπου την περίοδο αυτή την αποκαλούμε </a:t>
            </a:r>
            <a:r>
              <a:rPr lang="el-GR" sz="2400" b="1" dirty="0">
                <a:solidFill>
                  <a:srgbClr val="FF0000"/>
                </a:solidFill>
              </a:rPr>
              <a:t>οξεία φάση ή οξεία κρίση. </a:t>
            </a:r>
          </a:p>
          <a:p>
            <a:pPr marL="0" indent="0" algn="just">
              <a:buNone/>
            </a:pPr>
            <a:endParaRPr lang="el-GR" sz="2400" b="1" dirty="0"/>
          </a:p>
        </p:txBody>
      </p:sp>
    </p:spTree>
    <p:extLst>
      <p:ext uri="{BB962C8B-B14F-4D97-AF65-F5344CB8AC3E}">
        <p14:creationId xmlns:p14="http://schemas.microsoft.com/office/powerpoint/2010/main" val="1115389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92088"/>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1052736"/>
            <a:ext cx="8229600" cy="5616624"/>
          </a:xfrm>
        </p:spPr>
        <p:txBody>
          <a:bodyPr>
            <a:normAutofit fontScale="92500" lnSpcReduction="20000"/>
          </a:bodyPr>
          <a:lstStyle/>
          <a:p>
            <a:pPr marL="0" indent="0" algn="just">
              <a:buNone/>
            </a:pPr>
            <a:r>
              <a:rPr lang="el-GR" sz="2400" b="1" dirty="0">
                <a:solidFill>
                  <a:srgbClr val="92D050"/>
                </a:solidFill>
              </a:rPr>
              <a:t>Κατά την διάρκεια της εξέλιξης της κρίσης, το άτομο συνήθως εκλαμβάνει τα αρχικά και τα ακόλουθα </a:t>
            </a:r>
            <a:r>
              <a:rPr lang="el-GR" sz="2400" b="1" dirty="0" err="1">
                <a:solidFill>
                  <a:srgbClr val="92D050"/>
                </a:solidFill>
              </a:rPr>
              <a:t>στρεσογόνα</a:t>
            </a:r>
            <a:r>
              <a:rPr lang="el-GR" sz="2400" b="1" dirty="0">
                <a:solidFill>
                  <a:srgbClr val="92D050"/>
                </a:solidFill>
              </a:rPr>
              <a:t> γεγονότα είτε</a:t>
            </a:r>
            <a:r>
              <a:rPr lang="en-US" sz="2400" b="1" dirty="0">
                <a:solidFill>
                  <a:srgbClr val="92D050"/>
                </a:solidFill>
              </a:rPr>
              <a:t>:</a:t>
            </a:r>
            <a:r>
              <a:rPr lang="el-GR" sz="2400" b="1" dirty="0">
                <a:solidFill>
                  <a:srgbClr val="92D050"/>
                </a:solidFill>
              </a:rPr>
              <a:t> α) </a:t>
            </a:r>
            <a:r>
              <a:rPr lang="el-GR" sz="2400" b="1" dirty="0">
                <a:solidFill>
                  <a:srgbClr val="FF0000"/>
                </a:solidFill>
              </a:rPr>
              <a:t>ως </a:t>
            </a:r>
            <a:r>
              <a:rPr lang="el-GR" sz="2400" b="1" i="1" dirty="0">
                <a:solidFill>
                  <a:srgbClr val="FF0000"/>
                </a:solidFill>
              </a:rPr>
              <a:t>απειλή </a:t>
            </a:r>
            <a:r>
              <a:rPr lang="el-GR" sz="2400" b="1" dirty="0">
                <a:solidFill>
                  <a:srgbClr val="FFFF00"/>
                </a:solidFill>
              </a:rPr>
              <a:t>στις ενστικτώδεις ανάγκες ή στην αίσθηση αυτονομίας και ευημερίας</a:t>
            </a:r>
            <a:r>
              <a:rPr lang="en-US" sz="2400" b="1" dirty="0">
                <a:solidFill>
                  <a:srgbClr val="FFFF00"/>
                </a:solidFill>
              </a:rPr>
              <a:t> </a:t>
            </a:r>
            <a:r>
              <a:rPr lang="el-GR" sz="2400" b="1" dirty="0">
                <a:solidFill>
                  <a:srgbClr val="FFFF00"/>
                </a:solidFill>
              </a:rPr>
              <a:t>του, </a:t>
            </a:r>
            <a:endParaRPr lang="en-US" sz="2400" b="1" dirty="0">
              <a:solidFill>
                <a:srgbClr val="FFFF00"/>
              </a:solidFill>
            </a:endParaRPr>
          </a:p>
          <a:p>
            <a:pPr marL="0" indent="0" algn="just">
              <a:buNone/>
            </a:pPr>
            <a:r>
              <a:rPr lang="el-GR" sz="2400" b="1" dirty="0">
                <a:solidFill>
                  <a:srgbClr val="92D050"/>
                </a:solidFill>
              </a:rPr>
              <a:t>β) </a:t>
            </a:r>
            <a:r>
              <a:rPr lang="el-GR" sz="2400" b="1" dirty="0">
                <a:solidFill>
                  <a:srgbClr val="FF0000"/>
                </a:solidFill>
              </a:rPr>
              <a:t>ως </a:t>
            </a:r>
            <a:r>
              <a:rPr lang="el-GR" sz="2400" b="1" i="1" dirty="0">
                <a:solidFill>
                  <a:srgbClr val="FF0000"/>
                </a:solidFill>
              </a:rPr>
              <a:t>απώλεια</a:t>
            </a:r>
            <a:r>
              <a:rPr lang="el-GR" sz="2400" b="1" dirty="0">
                <a:solidFill>
                  <a:srgbClr val="FF0000"/>
                </a:solidFill>
              </a:rPr>
              <a:t> </a:t>
            </a:r>
            <a:r>
              <a:rPr lang="el-GR" sz="2400" b="1" dirty="0">
                <a:solidFill>
                  <a:srgbClr val="FFFF00"/>
                </a:solidFill>
              </a:rPr>
              <a:t>ενός προσώπου ή μιας ικανότητας, </a:t>
            </a:r>
            <a:endParaRPr lang="en-US" sz="2400" b="1" dirty="0">
              <a:solidFill>
                <a:srgbClr val="FFFF00"/>
              </a:solidFill>
            </a:endParaRPr>
          </a:p>
          <a:p>
            <a:pPr marL="0" indent="0" algn="just">
              <a:buNone/>
            </a:pPr>
            <a:r>
              <a:rPr lang="el-GR" sz="2400" b="1" dirty="0">
                <a:solidFill>
                  <a:srgbClr val="92D050"/>
                </a:solidFill>
              </a:rPr>
              <a:t>γ) </a:t>
            </a:r>
            <a:r>
              <a:rPr lang="el-GR" sz="2400" b="1" dirty="0">
                <a:solidFill>
                  <a:srgbClr val="FF0000"/>
                </a:solidFill>
              </a:rPr>
              <a:t>ως </a:t>
            </a:r>
            <a:r>
              <a:rPr lang="el-GR" sz="2400" b="1" i="1" dirty="0">
                <a:solidFill>
                  <a:srgbClr val="FF0000"/>
                </a:solidFill>
              </a:rPr>
              <a:t>πρόκληση</a:t>
            </a:r>
            <a:r>
              <a:rPr lang="el-GR" sz="2400" b="1" dirty="0">
                <a:solidFill>
                  <a:srgbClr val="FF0000"/>
                </a:solidFill>
              </a:rPr>
              <a:t> </a:t>
            </a:r>
            <a:r>
              <a:rPr lang="el-GR" sz="2400" b="1" dirty="0">
                <a:solidFill>
                  <a:srgbClr val="FFFF00"/>
                </a:solidFill>
              </a:rPr>
              <a:t>για επιβίωση, ωρίμανση ή επιτυχία.  </a:t>
            </a:r>
          </a:p>
          <a:p>
            <a:pPr marL="0" indent="0" algn="just">
              <a:buNone/>
            </a:pPr>
            <a:r>
              <a:rPr lang="el-GR" sz="2400" b="1" dirty="0"/>
              <a:t>Καθένας από τους παραπάνω τρόπους αντίληψης προκαλεί μια χαρακτηριστική συγκινησιακή αντίδραση, η οποία εκφράζει το υποκειμενικό νόημα που αποδίδει το άτομο στα γεγονότα. </a:t>
            </a:r>
          </a:p>
          <a:p>
            <a:pPr marL="0" indent="0" algn="just">
              <a:buNone/>
            </a:pPr>
            <a:r>
              <a:rPr lang="el-GR" sz="2400" b="1" dirty="0">
                <a:solidFill>
                  <a:srgbClr val="00B0F0"/>
                </a:solidFill>
              </a:rPr>
              <a:t>Η απειλή προκαλεί υψηλό επίπεδο άγχους,</a:t>
            </a:r>
            <a:r>
              <a:rPr lang="el-GR" sz="2400" b="1" dirty="0"/>
              <a:t> </a:t>
            </a:r>
            <a:r>
              <a:rPr lang="el-GR" sz="2400" b="1" dirty="0">
                <a:solidFill>
                  <a:srgbClr val="FFC000"/>
                </a:solidFill>
              </a:rPr>
              <a:t>η απώλεια συνοδεύεται από αισθήματα θλίψης, αποστέρησης και πένθους</a:t>
            </a:r>
            <a:r>
              <a:rPr lang="el-GR" sz="2400" b="1" dirty="0"/>
              <a:t>, </a:t>
            </a:r>
            <a:r>
              <a:rPr lang="el-GR" sz="2400" b="1" dirty="0">
                <a:solidFill>
                  <a:schemeClr val="accent2">
                    <a:lumMod val="60000"/>
                    <a:lumOff val="40000"/>
                  </a:schemeClr>
                </a:solidFill>
              </a:rPr>
              <a:t>ενώ η πρόκληση προκαλεί συνήθως ένα μέσο επίπεδο άγχους, αλλά προσφέρει ελπίδα και προσδοκία. </a:t>
            </a:r>
          </a:p>
          <a:p>
            <a:pPr marL="0" indent="0" algn="just">
              <a:buNone/>
            </a:pPr>
            <a:r>
              <a:rPr lang="el-GR" sz="2400" b="1" dirty="0">
                <a:solidFill>
                  <a:srgbClr val="FF0000"/>
                </a:solidFill>
              </a:rPr>
              <a:t>Η κρίση αποτελεί μια επίπονη προσπάθεια του προσώπου για προσαρμογή. </a:t>
            </a:r>
          </a:p>
          <a:p>
            <a:pPr marL="0" indent="0" algn="just">
              <a:buNone/>
            </a:pPr>
            <a:r>
              <a:rPr lang="el-GR" sz="2400" b="1" dirty="0">
                <a:solidFill>
                  <a:srgbClr val="FF0000"/>
                </a:solidFill>
              </a:rPr>
              <a:t>Η πραγματική κατάσταση της οξείας φάσης/ενεργού ανισορροπίας έχει μέγιστη διάρκεια από 4-6 εβδομάδες καθώς η αντοχή του ανθρώπου στο υπερβολικό άγχος είναι περιορισμένη</a:t>
            </a:r>
            <a:r>
              <a:rPr lang="el-GR" sz="2400" b="1" dirty="0"/>
              <a:t>. </a:t>
            </a:r>
          </a:p>
        </p:txBody>
      </p:sp>
    </p:spTree>
    <p:extLst>
      <p:ext uri="{BB962C8B-B14F-4D97-AF65-F5344CB8AC3E}">
        <p14:creationId xmlns:p14="http://schemas.microsoft.com/office/powerpoint/2010/main" val="172011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908720"/>
            <a:ext cx="8229600" cy="5688632"/>
          </a:xfrm>
        </p:spPr>
        <p:txBody>
          <a:bodyPr>
            <a:noAutofit/>
          </a:bodyPr>
          <a:lstStyle/>
          <a:p>
            <a:pPr marL="0" indent="0" algn="just">
              <a:buNone/>
            </a:pPr>
            <a:r>
              <a:rPr lang="el-GR" sz="2400" b="1" dirty="0">
                <a:solidFill>
                  <a:srgbClr val="FF0000"/>
                </a:solidFill>
              </a:rPr>
              <a:t>Κατά τη διάρκεια της επίλυσης της κρίσης, το άτομο τείνει να είναι ιδιαίτερα πρόθυμο για βοήθεια.</a:t>
            </a:r>
            <a:r>
              <a:rPr lang="el-GR" sz="2400" b="1" dirty="0"/>
              <a:t> Οι συνήθεις μηχανισμοί  άμυνας του έχουν εξασθενήσει, οι οικείοι τρόποι που χρησιμοποιούσε για την επίλυση προβλημάτων είναι ανεπαρκείς, και το «εγώ" του είναι πιο ανοιχτό σε εξωτερική επιρροή και αλλαγή. Κατά τη φάση της  αποδιοργάνωσης, το "εγώ" μαθαίνει νέους τρόπους προσαρμογής και έτσι γίνεται ικανότερο στην αντιμετώπιση μελλοντικών καταστάσεων. </a:t>
            </a:r>
          </a:p>
          <a:p>
            <a:pPr marL="0" indent="0" algn="just">
              <a:buNone/>
            </a:pPr>
            <a:r>
              <a:rPr lang="el-GR" sz="2400" b="1" u="sng" dirty="0">
                <a:solidFill>
                  <a:srgbClr val="FF0000"/>
                </a:solidFill>
              </a:rPr>
              <a:t>Μια κατάσταση κρίσης ορίζεται από πέντε στοιχεία</a:t>
            </a:r>
            <a:r>
              <a:rPr lang="en-US" sz="2400" b="1" u="sng" dirty="0">
                <a:solidFill>
                  <a:srgbClr val="FF0000"/>
                </a:solidFill>
              </a:rPr>
              <a:t>:</a:t>
            </a:r>
            <a:endParaRPr lang="el-GR" sz="2400" b="1" u="sng" dirty="0">
              <a:solidFill>
                <a:srgbClr val="FF0000"/>
              </a:solidFill>
            </a:endParaRPr>
          </a:p>
          <a:p>
            <a:pPr marL="0" indent="0" algn="just">
              <a:buNone/>
            </a:pPr>
            <a:r>
              <a:rPr lang="el-GR" sz="2400" b="1" dirty="0">
                <a:solidFill>
                  <a:srgbClr val="00B050"/>
                </a:solidFill>
              </a:rPr>
              <a:t>α. Το </a:t>
            </a:r>
            <a:r>
              <a:rPr lang="el-GR" sz="2400" b="1" dirty="0" err="1">
                <a:solidFill>
                  <a:srgbClr val="00B050"/>
                </a:solidFill>
              </a:rPr>
              <a:t>στρεσογόνο</a:t>
            </a:r>
            <a:r>
              <a:rPr lang="el-GR" sz="2400" b="1" dirty="0">
                <a:solidFill>
                  <a:srgbClr val="00B050"/>
                </a:solidFill>
              </a:rPr>
              <a:t> γεγονός , </a:t>
            </a:r>
          </a:p>
          <a:p>
            <a:pPr marL="0" indent="0" algn="just">
              <a:buNone/>
            </a:pPr>
            <a:r>
              <a:rPr lang="el-GR" sz="2400" b="1" dirty="0">
                <a:solidFill>
                  <a:srgbClr val="00B050"/>
                </a:solidFill>
              </a:rPr>
              <a:t>β. το ευάλωτο στάδιο, </a:t>
            </a:r>
          </a:p>
          <a:p>
            <a:pPr marL="0" indent="0" algn="just">
              <a:buNone/>
            </a:pPr>
            <a:r>
              <a:rPr lang="el-GR" sz="2400" b="1" dirty="0">
                <a:solidFill>
                  <a:srgbClr val="00B050"/>
                </a:solidFill>
              </a:rPr>
              <a:t>γ. το </a:t>
            </a:r>
            <a:r>
              <a:rPr lang="el-GR" sz="2400" b="1" dirty="0" err="1">
                <a:solidFill>
                  <a:srgbClr val="00B050"/>
                </a:solidFill>
              </a:rPr>
              <a:t>εκλυτικό</a:t>
            </a:r>
            <a:r>
              <a:rPr lang="el-GR" sz="2400" b="1" dirty="0">
                <a:solidFill>
                  <a:srgbClr val="00B050"/>
                </a:solidFill>
              </a:rPr>
              <a:t> γεγονός,</a:t>
            </a:r>
          </a:p>
          <a:p>
            <a:pPr marL="0" indent="0" algn="just">
              <a:buNone/>
            </a:pPr>
            <a:r>
              <a:rPr lang="el-GR" sz="2400" b="1" dirty="0">
                <a:solidFill>
                  <a:srgbClr val="00B050"/>
                </a:solidFill>
              </a:rPr>
              <a:t>δ. το στάδιο της οξείας κρίσης και</a:t>
            </a:r>
          </a:p>
          <a:p>
            <a:pPr marL="0" indent="0" algn="just">
              <a:buNone/>
            </a:pPr>
            <a:r>
              <a:rPr lang="el-GR" sz="2400" b="1" dirty="0">
                <a:solidFill>
                  <a:srgbClr val="00B050"/>
                </a:solidFill>
              </a:rPr>
              <a:t>ε. το στάδιο της αναδιοργάνωσης</a:t>
            </a:r>
          </a:p>
          <a:p>
            <a:pPr marL="0" indent="0" algn="just">
              <a:buNone/>
            </a:pPr>
            <a:endParaRPr lang="el-GR" sz="1600" b="1" dirty="0"/>
          </a:p>
        </p:txBody>
      </p:sp>
    </p:spTree>
    <p:extLst>
      <p:ext uri="{BB962C8B-B14F-4D97-AF65-F5344CB8AC3E}">
        <p14:creationId xmlns:p14="http://schemas.microsoft.com/office/powerpoint/2010/main" val="269866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70C0"/>
                </a:solidFill>
              </a:rPr>
              <a:t> ΕΙΣΑΓΩΓΗ 1/6</a:t>
            </a:r>
          </a:p>
        </p:txBody>
      </p:sp>
      <p:sp>
        <p:nvSpPr>
          <p:cNvPr id="3" name="Θέση περιεχομένου 2"/>
          <p:cNvSpPr>
            <a:spLocks noGrp="1"/>
          </p:cNvSpPr>
          <p:nvPr>
            <p:ph idx="1"/>
          </p:nvPr>
        </p:nvSpPr>
        <p:spPr>
          <a:xfrm>
            <a:off x="457200" y="692696"/>
            <a:ext cx="8229600" cy="5890666"/>
          </a:xfrm>
        </p:spPr>
        <p:txBody>
          <a:bodyPr>
            <a:normAutofit fontScale="77500" lnSpcReduction="20000"/>
          </a:bodyPr>
          <a:lstStyle/>
          <a:p>
            <a:pPr marL="177800" marR="12700" indent="0" algn="just">
              <a:lnSpc>
                <a:spcPts val="1350"/>
              </a:lnSpc>
              <a:buNone/>
            </a:pPr>
            <a:r>
              <a:rPr lang="el-GR" sz="19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Η μελέτη των φαινομένων κρίσης στην οικογένεια είναι πάντοτε επίκαιρη</a:t>
            </a:r>
            <a:r>
              <a:rPr lang="el-GR" sz="1900" b="1" dirty="0">
                <a:effectLst/>
                <a:latin typeface="Verdana" panose="020B0604030504040204" pitchFamily="34" charset="0"/>
                <a:ea typeface="Verdana" panose="020B0604030504040204" pitchFamily="34" charset="0"/>
                <a:cs typeface="Times New Roman" panose="02020603050405020304" pitchFamily="18" charset="0"/>
              </a:rPr>
              <a:t>, καθώς τα περισσότερα από αυτά είναι αναμενόμενα και συνδέονται με την ατομική ανά­πτυξη των μελών της-και τα στάδια εξέλιξης που διέρχεται η ίδια η οικογένεια ως μονάδα. Σε κάθε στάδιο εξέλιξης της οικογένειας τα μέλη της έρχονται αντιμέτωπα με νέα αιτήματα για αναθεώρηση των συνηθειών και των οικείων τρόπων τους και για προσαρμογή σε νέες ή και μεταβαλλόμενες καταστάσεις ζωής. Ο αριθμός, το είδος και η συχνότητα ανάδυσης των νέων αυτών αιτημάτων καθορίζουν και διαφοροποιούνται ανάλογα με το </a:t>
            </a:r>
            <a:r>
              <a:rPr lang="el-GR" sz="1900" b="1" dirty="0" err="1">
                <a:effectLst/>
                <a:latin typeface="Verdana" panose="020B0604030504040204" pitchFamily="34" charset="0"/>
                <a:ea typeface="Verdana" panose="020B0604030504040204" pitchFamily="34" charset="0"/>
                <a:cs typeface="Times New Roman" panose="02020603050405020304" pitchFamily="18" charset="0"/>
              </a:rPr>
              <a:t>κοινωνικο</a:t>
            </a:r>
            <a:r>
              <a:rPr lang="el-GR" sz="1900" b="1" dirty="0">
                <a:effectLst/>
                <a:latin typeface="Verdana" panose="020B0604030504040204" pitchFamily="34" charset="0"/>
                <a:ea typeface="Verdana" panose="020B0604030504040204" pitchFamily="34" charset="0"/>
                <a:cs typeface="Times New Roman" panose="02020603050405020304" pitchFamily="18" charset="0"/>
              </a:rPr>
              <a:t>-πολιτισμικό πλαίσιο προέλευσης και το κοινωνικό-πολιτισμικό πλαίσιο αναφοράς κάθε οικογένειας.</a:t>
            </a:r>
          </a:p>
          <a:p>
            <a:pPr marL="177800" marR="12700" indent="0" algn="just">
              <a:lnSpc>
                <a:spcPts val="1350"/>
              </a:lnSpc>
              <a:buNone/>
            </a:pPr>
            <a:endParaRPr lang="el-GR" sz="1900" b="1" dirty="0">
              <a:effectLst/>
              <a:latin typeface="Verdana" panose="020B0604030504040204" pitchFamily="34" charset="0"/>
              <a:ea typeface="Verdana" panose="020B0604030504040204" pitchFamily="34" charset="0"/>
            </a:endParaRPr>
          </a:p>
          <a:p>
            <a:pPr marL="298450" marR="12700" indent="-285750" algn="just">
              <a:lnSpc>
                <a:spcPts val="1350"/>
              </a:lnSpc>
            </a:pPr>
            <a:r>
              <a:rPr lang="el-GR" sz="1900" b="1" dirty="0">
                <a:effectLst/>
                <a:latin typeface="Verdana" panose="020B0604030504040204" pitchFamily="34" charset="0"/>
                <a:ea typeface="Verdana" panose="020B0604030504040204" pitchFamily="34" charset="0"/>
                <a:cs typeface="Times New Roman" panose="02020603050405020304" pitchFamily="18" charset="0"/>
              </a:rPr>
              <a:t>Οι περισσότερες οικογένειες, αξιοποιώντας τους πόρους που διαθέτουν τα μέλη τους και αυτούς που διαμορφώνονται από τους ενδοοικογενειακούς δεσμούς και τα δίκτυά τους στην κοινότητα, αποκρίνονται με επάρκεια στα αιτήματα αυτά χωρίς την παρέμβαση ειδικών. Καθώς όμως οι οικογένειες διαφέρουν μεταξύ τους λόγω των διαφορετικών συνθηκών υπό τις οποίες ζουν και επηρεάζονται, ορισμένες δυ­σκολεύονται να εξοικειωθούν σε νέες κοινωνικές συνθήκες ή αποτυγχάνουν στην προσπάθειά τους να αντιμετωπίσουν πρωτοεμφανιζόμενα, απροσδόκητα προβλήματα. </a:t>
            </a:r>
          </a:p>
          <a:p>
            <a:pPr marL="298450" marR="12700" indent="-285750" algn="just">
              <a:lnSpc>
                <a:spcPts val="1350"/>
              </a:lnSpc>
            </a:pPr>
            <a:endParaRPr lang="el-GR" sz="1900" b="1" dirty="0">
              <a:effectLst/>
              <a:latin typeface="Verdana" panose="020B0604030504040204" pitchFamily="34" charset="0"/>
              <a:ea typeface="Verdana" panose="020B0604030504040204" pitchFamily="34" charset="0"/>
              <a:cs typeface="Times New Roman" panose="02020603050405020304" pitchFamily="18" charset="0"/>
            </a:endParaRPr>
          </a:p>
          <a:p>
            <a:pPr marL="298450" marR="12700" indent="-285750" algn="just">
              <a:lnSpc>
                <a:spcPts val="1350"/>
              </a:lnSpc>
            </a:pPr>
            <a:r>
              <a:rPr lang="el-GR" sz="19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 «Κατάσταση κρίσης» </a:t>
            </a:r>
            <a:r>
              <a:rPr lang="el-GR" sz="19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χαρακτηρίζεται η ειδική συνθήκη στην οποία εισέρχεται ένα άτομο που αντιμετωπίζει αδιέξοδα στον τρόπο σκέψης και συμπεριφοράς με αποτέλεσμα να χάνει τη λειτουργικότητα και την ικανότητα για προσαρμογή και έλεγχο στη ζωή του.</a:t>
            </a:r>
            <a:endParaRPr lang="el-GR" sz="1900" b="1" dirty="0">
              <a:solidFill>
                <a:srgbClr val="92D050"/>
              </a:solidFill>
              <a:effectLst/>
              <a:latin typeface="Verdana" panose="020B0604030504040204" pitchFamily="34" charset="0"/>
              <a:ea typeface="Verdana" panose="020B0604030504040204" pitchFamily="34" charset="0"/>
            </a:endParaRPr>
          </a:p>
          <a:p>
            <a:pPr marL="298450" marR="12700" indent="-285750" algn="just">
              <a:lnSpc>
                <a:spcPts val="1350"/>
              </a:lnSpc>
            </a:pPr>
            <a:endParaRPr lang="el-GR" sz="1800" b="1" dirty="0">
              <a:effectLst/>
              <a:latin typeface="Verdana" panose="020B0604030504040204" pitchFamily="34" charset="0"/>
              <a:ea typeface="Verdana" panose="020B0604030504040204" pitchFamily="34" charset="0"/>
              <a:cs typeface="Times New Roman" panose="02020603050405020304" pitchFamily="18" charset="0"/>
            </a:endParaRPr>
          </a:p>
          <a:p>
            <a:pPr marL="298450" marR="12700" indent="-285750" algn="just">
              <a:lnSpc>
                <a:spcPts val="1350"/>
              </a:lnSpc>
            </a:pPr>
            <a:endParaRPr lang="el-GR" sz="1800" b="1" dirty="0">
              <a:effectLst/>
              <a:latin typeface="Verdana" panose="020B0604030504040204" pitchFamily="34" charset="0"/>
              <a:ea typeface="Verdana" panose="020B0604030504040204" pitchFamily="34" charset="0"/>
              <a:cs typeface="Times New Roman" panose="02020603050405020304" pitchFamily="18" charset="0"/>
            </a:endParaRPr>
          </a:p>
          <a:p>
            <a:pPr marL="0" indent="0">
              <a:buNone/>
            </a:pPr>
            <a:br>
              <a:rPr lang="el-GR" sz="1800" dirty="0">
                <a:effectLst/>
                <a:latin typeface="Times New Roman" panose="02020603050405020304" pitchFamily="18" charset="0"/>
                <a:ea typeface="Times New Roman" panose="02020603050405020304" pitchFamily="18" charset="0"/>
              </a:rPr>
            </a:br>
            <a:endParaRPr lang="el-GR" dirty="0"/>
          </a:p>
        </p:txBody>
      </p:sp>
    </p:spTree>
    <p:extLst>
      <p:ext uri="{BB962C8B-B14F-4D97-AF65-F5344CB8AC3E}">
        <p14:creationId xmlns:p14="http://schemas.microsoft.com/office/powerpoint/2010/main" val="1072385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836712"/>
            <a:ext cx="8229600" cy="5832648"/>
          </a:xfrm>
        </p:spPr>
        <p:txBody>
          <a:bodyPr>
            <a:normAutofit fontScale="70000" lnSpcReduction="20000"/>
          </a:bodyPr>
          <a:lstStyle/>
          <a:p>
            <a:pPr marL="0" indent="0" algn="just">
              <a:buNone/>
            </a:pPr>
            <a:r>
              <a:rPr lang="el-GR" sz="2400" b="1" i="1" dirty="0" err="1">
                <a:solidFill>
                  <a:srgbClr val="FF0000"/>
                </a:solidFill>
              </a:rPr>
              <a:t>Στρεσογόνος</a:t>
            </a:r>
            <a:r>
              <a:rPr lang="el-GR" sz="2400" b="1" i="1" dirty="0">
                <a:solidFill>
                  <a:srgbClr val="FF0000"/>
                </a:solidFill>
              </a:rPr>
              <a:t> Παράγοντας</a:t>
            </a:r>
            <a:r>
              <a:rPr lang="en-US" sz="2400" b="1" dirty="0">
                <a:solidFill>
                  <a:srgbClr val="FF0000"/>
                </a:solidFill>
              </a:rPr>
              <a:t>: </a:t>
            </a:r>
            <a:r>
              <a:rPr lang="el-GR" sz="2400" b="1" dirty="0">
                <a:solidFill>
                  <a:srgbClr val="92D050"/>
                </a:solidFill>
              </a:rPr>
              <a:t>Με την εμφάνιση του </a:t>
            </a:r>
            <a:r>
              <a:rPr lang="el-GR" sz="2400" b="1" dirty="0" err="1">
                <a:solidFill>
                  <a:srgbClr val="92D050"/>
                </a:solidFill>
              </a:rPr>
              <a:t>στρεσογόνου</a:t>
            </a:r>
            <a:r>
              <a:rPr lang="el-GR" sz="2400" b="1" dirty="0">
                <a:solidFill>
                  <a:srgbClr val="92D050"/>
                </a:solidFill>
              </a:rPr>
              <a:t> παράγοντα η ισορροπία του ατόμου αρχίζει να αλλάζει. Οι παράγοντες που μπορούν να πυροδοτήσουν μια κατάσταση κρίσης είναι απεριόριστοι. </a:t>
            </a:r>
            <a:endParaRPr lang="en-US" sz="2400" b="1" dirty="0">
              <a:solidFill>
                <a:srgbClr val="92D050"/>
              </a:solidFill>
            </a:endParaRPr>
          </a:p>
          <a:p>
            <a:pPr marL="0" indent="0" algn="just">
              <a:buNone/>
            </a:pPr>
            <a:r>
              <a:rPr lang="en-US" sz="2400" b="1" i="1" dirty="0">
                <a:solidFill>
                  <a:srgbClr val="FF0000"/>
                </a:solidFill>
              </a:rPr>
              <a:t>E</a:t>
            </a:r>
            <a:r>
              <a:rPr lang="el-GR" sz="2400" b="1" i="1" dirty="0" err="1">
                <a:solidFill>
                  <a:srgbClr val="FF0000"/>
                </a:solidFill>
              </a:rPr>
              <a:t>υάλωτο</a:t>
            </a:r>
            <a:r>
              <a:rPr lang="el-GR" sz="2400" b="1" i="1" dirty="0">
                <a:solidFill>
                  <a:srgbClr val="FF0000"/>
                </a:solidFill>
              </a:rPr>
              <a:t> Στάδιο</a:t>
            </a:r>
            <a:r>
              <a:rPr lang="en-US" sz="2400" b="1" i="1" dirty="0">
                <a:solidFill>
                  <a:srgbClr val="FF0000"/>
                </a:solidFill>
              </a:rPr>
              <a:t>:</a:t>
            </a:r>
            <a:r>
              <a:rPr lang="en-US" sz="2400" b="1" i="1" dirty="0"/>
              <a:t> </a:t>
            </a:r>
            <a:r>
              <a:rPr lang="el-GR" sz="2400" b="1" dirty="0">
                <a:solidFill>
                  <a:srgbClr val="92D050"/>
                </a:solidFill>
              </a:rPr>
              <a:t>Κάποια γεγονότα της ζωής είναι για όλους οδυνηρά, εάν προκαλέσουν κρίση, αυτή εξαρτάται από το νόημα που έχουν τα συγκεκριμένα γεγονότα στο συνολικό πλαίσιο ζωής του ατόμου </a:t>
            </a:r>
            <a:r>
              <a:rPr lang="el-GR" sz="2400" b="1" dirty="0"/>
              <a:t>(</a:t>
            </a:r>
            <a:r>
              <a:rPr lang="en-US" sz="2400" b="1" dirty="0"/>
              <a:t>Ell, 1999).</a:t>
            </a:r>
          </a:p>
          <a:p>
            <a:pPr marL="0" indent="0" algn="just">
              <a:buNone/>
            </a:pPr>
            <a:r>
              <a:rPr lang="el-GR" sz="2400" b="1" dirty="0">
                <a:solidFill>
                  <a:srgbClr val="FFFF00"/>
                </a:solidFill>
              </a:rPr>
              <a:t>Η πορεία των αντιδράσεων του ατόμου κατά τη διάρκεια του ευάλωτου σταδίου σύμφωνα με την </a:t>
            </a:r>
            <a:r>
              <a:rPr lang="en-US" sz="2400" b="1" dirty="0">
                <a:solidFill>
                  <a:srgbClr val="FFFF00"/>
                </a:solidFill>
              </a:rPr>
              <a:t>Golan </a:t>
            </a:r>
            <a:r>
              <a:rPr lang="el-GR" sz="2400" b="1" dirty="0">
                <a:solidFill>
                  <a:srgbClr val="FFFF00"/>
                </a:solidFill>
              </a:rPr>
              <a:t>(1978) εξελίσσεται σε  τρεις διαδοχικές φάσεις: </a:t>
            </a:r>
          </a:p>
          <a:p>
            <a:pPr marL="0" indent="0" algn="just">
              <a:buNone/>
            </a:pPr>
            <a:endParaRPr lang="el-GR" sz="2400" b="1" dirty="0"/>
          </a:p>
          <a:p>
            <a:pPr marL="0" indent="0" algn="just">
              <a:buNone/>
            </a:pPr>
            <a:r>
              <a:rPr lang="el-GR" sz="2400" b="1" dirty="0">
                <a:solidFill>
                  <a:srgbClr val="FF0000"/>
                </a:solidFill>
              </a:rPr>
              <a:t>(α) Εμφάνιση της έντασης. </a:t>
            </a:r>
            <a:r>
              <a:rPr lang="el-GR" sz="2400" b="1" dirty="0"/>
              <a:t>Το άτομο αιφνιδιάζεται, συνήθως αρνείται το γεγονός και χρησιμοποιεί έναν ή περισσότερους από τους οικείους τρόπους για να λύσει το πρόβλη­μα. Εάν δεν τα καταφέρει, βιώνει αυξημένη ένταση και μία αίσθηση αναποτελεσματικότητας, </a:t>
            </a:r>
          </a:p>
          <a:p>
            <a:pPr marL="0" indent="0" algn="just">
              <a:buNone/>
            </a:pPr>
            <a:r>
              <a:rPr lang="el-GR" sz="2400" b="1" dirty="0">
                <a:solidFill>
                  <a:srgbClr val="FF0000"/>
                </a:solidFill>
              </a:rPr>
              <a:t>(β) Υπερβολική ένταση.</a:t>
            </a:r>
            <a:r>
              <a:rPr lang="el-GR" sz="2400" b="1" dirty="0"/>
              <a:t> Το άτομο κινητο­ποιεί τα αποθέματα εξωτερικών και εσωτερικών πόρων και δοκιμά­ζει νέους τρόπους αντιμετώπισης. Εάν δεν καταφέρει την επίλυση, την ανακούφιση ή έστω κάποιο επαναπροσδιορισμό του προβλήματος σε πιο αποδεκτή μορφή, η ένταση κορυφώνεται και αισθάνεται σύγχυση, αγωνία, αδυναμία, θυμό ή θλίψη οπότε και εισέρχεται στην επόμενη φάση</a:t>
            </a:r>
          </a:p>
          <a:p>
            <a:pPr marL="0" indent="0" algn="just">
              <a:buNone/>
            </a:pPr>
            <a:r>
              <a:rPr lang="el-GR" sz="2400" b="1" dirty="0">
                <a:solidFill>
                  <a:srgbClr val="FF0000"/>
                </a:solidFill>
              </a:rPr>
              <a:t>(γ) Κορύφωση της έντασης</a:t>
            </a:r>
            <a:r>
              <a:rPr lang="el-GR" sz="2400" b="1" dirty="0"/>
              <a:t>. Το άτομο εμφανί­ζει αυξανόμενη αποδιοργάνωση στη λειτουργικότητα του, θλίψη, αδυναμία, απόγνωση, μερική παλινδρόμηση των λειτουργιών του «εγώ» σε ένα πιο πρώιμο επίπεδο και μία πιο παιδικού τύπου συ­μπεριφορά. Οι γνώριμοι αυτοί τρόποι έχουν χρησιμοποιηθεί κατά τη διάρκεια της ανά­πτυξης του ατόμου και έχουν αποδειχθεί αποτελεσματικοί στην αντιμετώπι­ση των εντάσεων και τη διατήρηση της συναισθηματικής του ισορροπίας.</a:t>
            </a:r>
          </a:p>
          <a:p>
            <a:pPr marL="0" indent="0" algn="just">
              <a:buNone/>
            </a:pPr>
            <a:endParaRPr lang="el-GR" sz="2400" b="1" i="1" dirty="0"/>
          </a:p>
        </p:txBody>
      </p:sp>
    </p:spTree>
    <p:extLst>
      <p:ext uri="{BB962C8B-B14F-4D97-AF65-F5344CB8AC3E}">
        <p14:creationId xmlns:p14="http://schemas.microsoft.com/office/powerpoint/2010/main" val="3729405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1052736"/>
            <a:ext cx="8229600" cy="5616624"/>
          </a:xfrm>
        </p:spPr>
        <p:txBody>
          <a:bodyPr>
            <a:normAutofit fontScale="92500" lnSpcReduction="20000"/>
          </a:bodyPr>
          <a:lstStyle/>
          <a:p>
            <a:pPr marL="0" indent="0" algn="just">
              <a:buNone/>
            </a:pPr>
            <a:r>
              <a:rPr lang="el-GR" sz="2400" b="1" dirty="0"/>
              <a:t>Οι </a:t>
            </a:r>
            <a:r>
              <a:rPr lang="en-US" sz="2400" b="1" dirty="0"/>
              <a:t>Butler</a:t>
            </a:r>
            <a:r>
              <a:rPr lang="el-GR" sz="2400" b="1" dirty="0"/>
              <a:t> &amp; </a:t>
            </a:r>
            <a:r>
              <a:rPr lang="en-US" sz="2400" b="1" dirty="0"/>
              <a:t>Pritchard </a:t>
            </a:r>
            <a:r>
              <a:rPr lang="el-GR" sz="2400" b="1" dirty="0"/>
              <a:t>(1990) αναφέρουν ότι η παρέμβαση στο στάδιο της κρίσης αποτελεί μία ευκαιρία για ωρίμανση και  αλλαγή, επειδή το άτομο σε αυτή τη φάση εκδηλώνει μεγαλύτερες ανάγκες εξάρτησης και είναι περισσότερο δεκτικό σε αλλαγές.</a:t>
            </a:r>
          </a:p>
          <a:p>
            <a:pPr marL="0" indent="0" algn="just">
              <a:buNone/>
            </a:pPr>
            <a:r>
              <a:rPr lang="el-GR" sz="2400" b="1" i="1" dirty="0" err="1">
                <a:solidFill>
                  <a:srgbClr val="FF0000"/>
                </a:solidFill>
              </a:rPr>
              <a:t>Εκλυτικός</a:t>
            </a:r>
            <a:r>
              <a:rPr lang="el-GR" sz="2400" b="1" i="1" dirty="0">
                <a:solidFill>
                  <a:srgbClr val="FF0000"/>
                </a:solidFill>
              </a:rPr>
              <a:t> παράγοντας. </a:t>
            </a:r>
            <a:r>
              <a:rPr lang="el-GR" sz="2400" b="1" dirty="0">
                <a:solidFill>
                  <a:srgbClr val="92D050"/>
                </a:solidFill>
              </a:rPr>
              <a:t>Ο </a:t>
            </a:r>
            <a:r>
              <a:rPr lang="el-GR" sz="2400" b="1" dirty="0" err="1">
                <a:solidFill>
                  <a:srgbClr val="92D050"/>
                </a:solidFill>
              </a:rPr>
              <a:t>εκλυτικός</a:t>
            </a:r>
            <a:r>
              <a:rPr lang="el-GR" sz="2400" b="1" dirty="0">
                <a:solidFill>
                  <a:srgbClr val="92D050"/>
                </a:solidFill>
              </a:rPr>
              <a:t> παράγοντας είναι ένα νέο γεγονός που προκαλεί κορύφωση της έντασης και μετατρέπει την ευάλωτη κατάσταση του ατόμου σε ενεργό κρίση.</a:t>
            </a:r>
            <a:r>
              <a:rPr lang="el-GR" sz="2400" b="1" dirty="0"/>
              <a:t> </a:t>
            </a:r>
          </a:p>
          <a:p>
            <a:pPr marL="0" indent="0" algn="just">
              <a:buNone/>
            </a:pPr>
            <a:r>
              <a:rPr lang="el-GR" sz="2400" b="1" dirty="0"/>
              <a:t>Μερικές φορές </a:t>
            </a:r>
            <a:r>
              <a:rPr lang="el-GR" sz="2400" b="1" dirty="0" err="1"/>
              <a:t>συμπίμπτει</a:t>
            </a:r>
            <a:r>
              <a:rPr lang="el-GR" sz="2400" b="1" dirty="0"/>
              <a:t> με τον αρχικό </a:t>
            </a:r>
            <a:r>
              <a:rPr lang="el-GR" sz="2400" b="1" dirty="0" err="1"/>
              <a:t>στρεσογόνο</a:t>
            </a:r>
            <a:r>
              <a:rPr lang="el-GR" sz="2400" b="1" dirty="0"/>
              <a:t> παράγοντα, είναι δε τόσο ισχυρός ώστε ανατρέπει την ισορροπία του ατόμου. Άλλες φορές συμβαίνουν μια αλυσίδα από </a:t>
            </a:r>
            <a:r>
              <a:rPr lang="el-GR" sz="2400" b="1" dirty="0" err="1"/>
              <a:t>στρεσογόνα</a:t>
            </a:r>
            <a:r>
              <a:rPr lang="el-GR" sz="2400" b="1" dirty="0"/>
              <a:t> γεγονότα που εξαντλούν την ικανότητα του ατόμου το οποίο οδηγείται σε ενεργό κρίση. </a:t>
            </a:r>
          </a:p>
          <a:p>
            <a:pPr marL="0" indent="0" algn="just">
              <a:buNone/>
            </a:pPr>
            <a:r>
              <a:rPr lang="el-GR" sz="2400" b="1" dirty="0"/>
              <a:t>Το </a:t>
            </a:r>
            <a:r>
              <a:rPr lang="el-GR" sz="2400" b="1" dirty="0" err="1"/>
              <a:t>εκλυτικό</a:t>
            </a:r>
            <a:r>
              <a:rPr lang="el-GR" sz="2400" b="1" dirty="0"/>
              <a:t> γεγονός παρουσιάζεται συνήθως μια ή δύο εβδομάδες  πριν το άτομο ζητήσει βοήθεια, αλλά δεν αποκλείεται να είναι ένα γεγονός που συνέβη την προηγούμενη ημέρα (</a:t>
            </a:r>
            <a:r>
              <a:rPr lang="en-US" sz="2400" b="1" dirty="0"/>
              <a:t>Aguilera, 1998). </a:t>
            </a:r>
            <a:r>
              <a:rPr lang="el-GR" sz="2400" b="1" dirty="0">
                <a:solidFill>
                  <a:srgbClr val="FFFF00"/>
                </a:solidFill>
              </a:rPr>
              <a:t>Συνήθως προκαλεί μεγάλο ψυχικό πόνο και κινητοποιεί το άτομο να ζητήσει βοήθεια.</a:t>
            </a:r>
            <a:r>
              <a:rPr lang="el-GR" sz="2400" b="1" dirty="0"/>
              <a:t> Μερικές φορές το οδηγεί σε πράξεις βλαπτικές για το ίδιο ή τους άλλους. </a:t>
            </a:r>
          </a:p>
        </p:txBody>
      </p:sp>
    </p:spTree>
    <p:extLst>
      <p:ext uri="{BB962C8B-B14F-4D97-AF65-F5344CB8AC3E}">
        <p14:creationId xmlns:p14="http://schemas.microsoft.com/office/powerpoint/2010/main" val="3740144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92088"/>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b="1" dirty="0">
              <a:solidFill>
                <a:srgbClr val="00B0F0"/>
              </a:solidFill>
            </a:endParaRPr>
          </a:p>
        </p:txBody>
      </p:sp>
      <p:sp>
        <p:nvSpPr>
          <p:cNvPr id="3" name="Θέση περιεχομένου 2"/>
          <p:cNvSpPr>
            <a:spLocks noGrp="1"/>
          </p:cNvSpPr>
          <p:nvPr>
            <p:ph idx="1"/>
          </p:nvPr>
        </p:nvSpPr>
        <p:spPr>
          <a:xfrm>
            <a:off x="379828" y="879913"/>
            <a:ext cx="8229600" cy="5616624"/>
          </a:xfrm>
        </p:spPr>
        <p:txBody>
          <a:bodyPr>
            <a:normAutofit fontScale="92500"/>
          </a:bodyPr>
          <a:lstStyle/>
          <a:p>
            <a:pPr marL="0" indent="0" algn="just">
              <a:buNone/>
            </a:pPr>
            <a:r>
              <a:rPr lang="el-GR" sz="2400" b="1" i="1" dirty="0">
                <a:solidFill>
                  <a:srgbClr val="FF0000"/>
                </a:solidFill>
              </a:rPr>
              <a:t>Στάδιο οξείας κρίσης. </a:t>
            </a:r>
            <a:r>
              <a:rPr lang="el-GR" sz="2400" b="1" dirty="0">
                <a:solidFill>
                  <a:srgbClr val="92D050"/>
                </a:solidFill>
              </a:rPr>
              <a:t>Το στάδιο της ενεργού κρίσης ή οξεία φάση της κρίσης  αναφέρεται στην κατάσταση κατά την οποία η ένταση του ατόμου έχει κορυφωθεί και έχει εγκατασταθεί η ανισορροπία. </a:t>
            </a:r>
            <a:r>
              <a:rPr lang="el-GR" sz="2400" b="1" dirty="0"/>
              <a:t>Σύμφωνα με την αναφορά της </a:t>
            </a:r>
            <a:r>
              <a:rPr lang="en-US" sz="2400" b="1" dirty="0"/>
              <a:t>Golan </a:t>
            </a:r>
            <a:r>
              <a:rPr lang="el-GR" sz="2400" b="1" dirty="0"/>
              <a:t> οι αναμενόμενες αντιδράσεις του ατόμου στη φάση αυτή περιλαμβάνουν</a:t>
            </a:r>
            <a:r>
              <a:rPr lang="en-US" sz="2400" b="1" dirty="0"/>
              <a:t>:</a:t>
            </a:r>
            <a:r>
              <a:rPr lang="el-GR" sz="2400" b="1" dirty="0"/>
              <a:t> αλλαγές στις συνήθειες ύπνου και φαγητού (αϋπνία και ανορεξία), άσκοπη δραστηριότητα ή απάθεια και άλλα σωματικά ενοχλήματα, επώδυνη ψυχική ενασχόληση με τα γεγονότα της κρίσης, αυτοκτονικές τάσεις ή επιθετικότητα εναντίον τρίτων και σοβαρή εξασθένηση της ικανότητας του ατόμου να αντιμετωπίσει τα προβλήματα. Οι γνωστοί τρόποι είναι ανεπαρκείς για την αντιμετώπιση της δυσφορίας, των αισθημάτων ανασφάλειας και του άγχους. </a:t>
            </a:r>
          </a:p>
          <a:p>
            <a:pPr marL="0" indent="0" algn="just">
              <a:buNone/>
            </a:pPr>
            <a:r>
              <a:rPr lang="el-GR" sz="2400" b="1" dirty="0">
                <a:solidFill>
                  <a:srgbClr val="92D050"/>
                </a:solidFill>
              </a:rPr>
              <a:t>Η πρώιμη παρέμβαση θεωρείται ιδιαίτερα κρίσιμη, αφού αναμένεται να εμποδίσει την επιδείνωση της κατάστασης και να επαναφέρει σε σύντομο χρόνο το άτομο στην ισορροπία του.</a:t>
            </a:r>
            <a:r>
              <a:rPr lang="el-GR" sz="2400" b="1" dirty="0"/>
              <a:t>  </a:t>
            </a:r>
            <a:br>
              <a:rPr lang="el-GR" sz="2400" dirty="0"/>
            </a:br>
            <a:endParaRPr lang="el-GR" sz="2400" dirty="0"/>
          </a:p>
          <a:p>
            <a:endParaRPr lang="el-GR" sz="2400" b="1" dirty="0"/>
          </a:p>
        </p:txBody>
      </p:sp>
    </p:spTree>
    <p:extLst>
      <p:ext uri="{BB962C8B-B14F-4D97-AF65-F5344CB8AC3E}">
        <p14:creationId xmlns:p14="http://schemas.microsoft.com/office/powerpoint/2010/main" val="410759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692696"/>
            <a:ext cx="8229600" cy="5760640"/>
          </a:xfrm>
        </p:spPr>
        <p:txBody>
          <a:bodyPr>
            <a:normAutofit fontScale="92500" lnSpcReduction="20000"/>
          </a:bodyPr>
          <a:lstStyle/>
          <a:p>
            <a:pPr marL="0" indent="0" algn="just">
              <a:buNone/>
            </a:pPr>
            <a:r>
              <a:rPr lang="el-GR" sz="2400" b="1" i="1" dirty="0">
                <a:solidFill>
                  <a:srgbClr val="FF0000"/>
                </a:solidFill>
              </a:rPr>
              <a:t>Στάδιο αναδιοργάνωσης.</a:t>
            </a:r>
            <a:r>
              <a:rPr lang="el-GR" sz="2400" b="1" i="1" dirty="0"/>
              <a:t> </a:t>
            </a:r>
            <a:r>
              <a:rPr lang="el-GR" sz="2400" b="1" dirty="0">
                <a:solidFill>
                  <a:srgbClr val="92D050"/>
                </a:solidFill>
              </a:rPr>
              <a:t>Σε αυτό το στάδιο ανακτάται η ισορροπία του ατόμου, με την ενεργοποίηση νέων πόρων και την υιοθέτηση νέων τρόπων προσαρμογής. </a:t>
            </a:r>
          </a:p>
          <a:p>
            <a:pPr marL="0" indent="0" algn="just">
              <a:buNone/>
            </a:pPr>
            <a:r>
              <a:rPr lang="el-GR" sz="2400" b="1" dirty="0"/>
              <a:t>Για παράδειγμα, η περίπτωση μιας οικογένειας, η οποία μετά από την απόπειρα αυτοκτονίας του έφηβου παιδιού της, αποφασίζει να επικοινωνήσει με τα μέλη της. </a:t>
            </a:r>
          </a:p>
          <a:p>
            <a:pPr marL="0" indent="0" algn="just">
              <a:buNone/>
            </a:pPr>
            <a:r>
              <a:rPr lang="el-GR" sz="2400" b="1" dirty="0">
                <a:solidFill>
                  <a:srgbClr val="FFFF00"/>
                </a:solidFill>
              </a:rPr>
              <a:t>Το στάδιο αυτό διακρίνεται σε τρεις φάσεις</a:t>
            </a:r>
            <a:r>
              <a:rPr lang="en-US" sz="2400" b="1" dirty="0">
                <a:solidFill>
                  <a:srgbClr val="FFFF00"/>
                </a:solidFill>
              </a:rPr>
              <a:t>:</a:t>
            </a:r>
            <a:r>
              <a:rPr lang="el-GR" sz="2400" b="1" dirty="0">
                <a:solidFill>
                  <a:srgbClr val="FFFF00"/>
                </a:solidFill>
              </a:rPr>
              <a:t> </a:t>
            </a:r>
            <a:endParaRPr lang="en-US" sz="2400" b="1" dirty="0">
              <a:solidFill>
                <a:srgbClr val="FFFF00"/>
              </a:solidFill>
            </a:endParaRPr>
          </a:p>
          <a:p>
            <a:pPr marL="0" indent="0" algn="just">
              <a:buNone/>
            </a:pPr>
            <a:r>
              <a:rPr lang="el-GR" sz="2400" b="1" dirty="0">
                <a:solidFill>
                  <a:srgbClr val="FF0000"/>
                </a:solidFill>
              </a:rPr>
              <a:t>(α) Αλλαγή της γνωστικής αντίληψης</a:t>
            </a:r>
            <a:r>
              <a:rPr lang="el-GR" sz="2400" b="1" dirty="0"/>
              <a:t> -το άτομο προσπαθεί να κα­ταλάβει τι έγινε από αντικειμενική και υποκειμενική σκοπιά, </a:t>
            </a:r>
            <a:endParaRPr lang="en-US" sz="2400" b="1" dirty="0"/>
          </a:p>
          <a:p>
            <a:pPr marL="0" indent="0" algn="just">
              <a:buNone/>
            </a:pPr>
            <a:r>
              <a:rPr lang="el-GR" sz="2400" b="1" dirty="0">
                <a:solidFill>
                  <a:srgbClr val="FF0000"/>
                </a:solidFill>
              </a:rPr>
              <a:t>(β) Δι­ευθέτηση των συγκινήσεων</a:t>
            </a:r>
            <a:r>
              <a:rPr lang="el-GR" sz="2400" b="1" dirty="0"/>
              <a:t> -το άτομο εκφράζει και αποδέχεται τα συναισθήματά του που συνδέονται με την κρίση, </a:t>
            </a:r>
            <a:endParaRPr lang="en-US" sz="2400" b="1" dirty="0"/>
          </a:p>
          <a:p>
            <a:pPr marL="0" indent="0" algn="just">
              <a:buNone/>
            </a:pPr>
            <a:r>
              <a:rPr lang="el-GR" sz="2400" b="1" dirty="0">
                <a:solidFill>
                  <a:srgbClr val="FF0000"/>
                </a:solidFill>
              </a:rPr>
              <a:t>(γ) Ανάπτυξη νέων προτύπων συμπεριφοράς και αντιμετώπισης προβλημάτων</a:t>
            </a:r>
            <a:r>
              <a:rPr lang="el-GR" sz="2400" b="1" dirty="0"/>
              <a:t> -το άτο­μο αρχίζει να υιοθετεί θετικούς τρόπους για την αντιμετώπιση των προβλημάτων του και αξιοποιεί τη βοήθεια άλλων ατόμων και οργανώσεων για την επίτευξη των στόχων του. </a:t>
            </a:r>
          </a:p>
          <a:p>
            <a:pPr marL="0" indent="0" algn="just">
              <a:buNone/>
            </a:pPr>
            <a:endParaRPr lang="el-GR" sz="2400" b="1" dirty="0"/>
          </a:p>
          <a:p>
            <a:pPr marL="0" indent="0" algn="just">
              <a:buNone/>
            </a:pPr>
            <a:r>
              <a:rPr lang="el-GR" sz="2400" b="1" dirty="0">
                <a:solidFill>
                  <a:srgbClr val="92D050"/>
                </a:solidFill>
              </a:rPr>
              <a:t>Το τελικό επίπεδο προσαρμογής ή λειτουργικότητας του ατόμου μετά την κρίση μπορεί να είναι χαμηλότερο, ίσο ή υψηλότερο από το επίπεδο προσαρμογής που είχε πριν την κρίση. </a:t>
            </a:r>
            <a:endParaRPr lang="el-GR" sz="2400" b="1" i="1" dirty="0">
              <a:solidFill>
                <a:srgbClr val="92D050"/>
              </a:solidFill>
            </a:endParaRPr>
          </a:p>
        </p:txBody>
      </p:sp>
    </p:spTree>
    <p:extLst>
      <p:ext uri="{BB962C8B-B14F-4D97-AF65-F5344CB8AC3E}">
        <p14:creationId xmlns:p14="http://schemas.microsoft.com/office/powerpoint/2010/main" val="3237137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8">
            <a:extLst>
              <a:ext uri="{FF2B5EF4-FFF2-40B4-BE49-F238E27FC236}">
                <a16:creationId xmlns:a16="http://schemas.microsoft.com/office/drawing/2014/main" id="{6AEA4D34-C018-4C05-9463-B577011CEC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99392"/>
            <a:ext cx="9144000" cy="7128792"/>
          </a:xfrm>
          <a:prstGeom prst="rect">
            <a:avLst/>
          </a:prstGeom>
        </p:spPr>
      </p:pic>
    </p:spTree>
    <p:extLst>
      <p:ext uri="{BB962C8B-B14F-4D97-AF65-F5344CB8AC3E}">
        <p14:creationId xmlns:p14="http://schemas.microsoft.com/office/powerpoint/2010/main" val="2613995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76064"/>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764704"/>
            <a:ext cx="8229600" cy="5904656"/>
          </a:xfrm>
        </p:spPr>
        <p:txBody>
          <a:bodyPr>
            <a:normAutofit fontScale="92500" lnSpcReduction="10000"/>
          </a:bodyPr>
          <a:lstStyle/>
          <a:p>
            <a:pPr marL="0" indent="0" algn="just">
              <a:buNone/>
            </a:pPr>
            <a:r>
              <a:rPr lang="el-GR" sz="2400" b="1" dirty="0">
                <a:solidFill>
                  <a:srgbClr val="92D050"/>
                </a:solidFill>
              </a:rPr>
              <a:t>Σύμφωνα με την </a:t>
            </a:r>
            <a:r>
              <a:rPr lang="en-US" sz="2400" b="1" dirty="0">
                <a:solidFill>
                  <a:srgbClr val="92D050"/>
                </a:solidFill>
              </a:rPr>
              <a:t>Golan </a:t>
            </a:r>
            <a:r>
              <a:rPr lang="el-GR" sz="2400" b="1" dirty="0">
                <a:solidFill>
                  <a:srgbClr val="92D050"/>
                </a:solidFill>
              </a:rPr>
              <a:t>η έκβαση της κρίσης επηρεάζεται από τις κοινωνικές και πολιτιστικές αντιλήψεις για τη συμπεριφορά, την επιρροή της οικογένειας, των</a:t>
            </a:r>
            <a:r>
              <a:rPr lang="el-GR" sz="2400" b="1" dirty="0"/>
              <a:t> </a:t>
            </a:r>
            <a:r>
              <a:rPr lang="el-GR" sz="2400" b="1" dirty="0">
                <a:solidFill>
                  <a:srgbClr val="92D050"/>
                </a:solidFill>
              </a:rPr>
              <a:t>φίλων, τις κοινοτικές υπηρεσίες και φυσικά από τη θεραπεία. </a:t>
            </a:r>
          </a:p>
          <a:p>
            <a:pPr marL="0" lvl="0" indent="0" algn="just">
              <a:buNone/>
            </a:pPr>
            <a:r>
              <a:rPr lang="el-GR" sz="2400" b="1" i="1" dirty="0">
                <a:solidFill>
                  <a:srgbClr val="FFFF00"/>
                </a:solidFill>
              </a:rPr>
              <a:t>Τύποι καταστάσεων κρίσης</a:t>
            </a:r>
          </a:p>
          <a:p>
            <a:pPr marL="0" indent="0" algn="just">
              <a:buNone/>
            </a:pPr>
            <a:r>
              <a:rPr lang="el-GR" sz="2400" b="1" dirty="0"/>
              <a:t>Με βάση τη φύση των </a:t>
            </a:r>
            <a:r>
              <a:rPr lang="el-GR" sz="2400" b="1" dirty="0" err="1"/>
              <a:t>στρεσογόνων</a:t>
            </a:r>
            <a:r>
              <a:rPr lang="el-GR" sz="2400" b="1" dirty="0"/>
              <a:t> παραγόντων οι ιδρυτές της θε­ωρίας της κρίσης διέκριναν </a:t>
            </a:r>
            <a:r>
              <a:rPr lang="el-GR" sz="2400" b="1" dirty="0">
                <a:solidFill>
                  <a:srgbClr val="FF0000"/>
                </a:solidFill>
              </a:rPr>
              <a:t>δύο βασικούς τύπους: </a:t>
            </a:r>
          </a:p>
          <a:p>
            <a:pPr marL="0" indent="0" algn="just">
              <a:buNone/>
            </a:pPr>
            <a:r>
              <a:rPr lang="el-GR" sz="2400" b="1" i="1" dirty="0">
                <a:solidFill>
                  <a:srgbClr val="FF0000"/>
                </a:solidFill>
              </a:rPr>
              <a:t>τις αναπτυξιακές κρίσεις </a:t>
            </a:r>
            <a:r>
              <a:rPr lang="el-GR" sz="2400" b="1" dirty="0">
                <a:solidFill>
                  <a:srgbClr val="92D050"/>
                </a:solidFill>
              </a:rPr>
              <a:t>ή κρίσεις ωρίμανσης/μετάβασης και </a:t>
            </a:r>
            <a:r>
              <a:rPr lang="el-GR" sz="2400" b="1" i="1" dirty="0">
                <a:solidFill>
                  <a:srgbClr val="FF0000"/>
                </a:solidFill>
              </a:rPr>
              <a:t>τις περιστασιακές </a:t>
            </a:r>
            <a:r>
              <a:rPr lang="el-GR" sz="2400" b="1" dirty="0">
                <a:solidFill>
                  <a:srgbClr val="92D050"/>
                </a:solidFill>
              </a:rPr>
              <a:t>ή τυ­χαίες κρίσεις</a:t>
            </a:r>
            <a:r>
              <a:rPr lang="el-GR" sz="2400" b="1" dirty="0"/>
              <a:t>. </a:t>
            </a:r>
          </a:p>
          <a:p>
            <a:pPr marL="0" indent="0" algn="just">
              <a:buNone/>
            </a:pPr>
            <a:r>
              <a:rPr lang="el-GR" sz="2400" b="1" dirty="0"/>
              <a:t>Συχνό είναι το φαινόμενο της ταυτόχρονης επίδρασης αναπτυξιακών και περιστασιακών παραγόντων στην πυροδότηση μιας κρίσης, λόγου χάρη στο διαζύγιο των γονέων κατά την εφηβική ηλικία του παιδιού σε συνδυασμό με την αλλαγή του τόπου διαμονής. </a:t>
            </a:r>
          </a:p>
          <a:p>
            <a:pPr marL="0" indent="0" algn="just">
              <a:buNone/>
            </a:pPr>
            <a:r>
              <a:rPr lang="el-GR" sz="2400" b="1" dirty="0"/>
              <a:t>Στην περίπτωση αυτή τα ευρήματα της κλινικής έρευνας των </a:t>
            </a:r>
            <a:r>
              <a:rPr lang="en-US" sz="2400" b="1" dirty="0"/>
              <a:t>Erikson</a:t>
            </a:r>
            <a:r>
              <a:rPr lang="el-GR" sz="2400" b="1" dirty="0"/>
              <a:t>, </a:t>
            </a:r>
            <a:r>
              <a:rPr lang="en-US" sz="2400" b="1" dirty="0"/>
              <a:t>Bowlby </a:t>
            </a:r>
            <a:r>
              <a:rPr lang="el-GR" sz="2400" b="1" dirty="0"/>
              <a:t>κ.ά. έδειξαν ότι η κρίση μεγιστοποιείται (</a:t>
            </a:r>
            <a:r>
              <a:rPr lang="en-US" sz="2400" b="1" dirty="0" err="1"/>
              <a:t>Parad</a:t>
            </a:r>
            <a:r>
              <a:rPr lang="el-GR" sz="2400" b="1" dirty="0"/>
              <a:t>,</a:t>
            </a:r>
            <a:r>
              <a:rPr lang="en-US" sz="2400" b="1" dirty="0"/>
              <a:t> </a:t>
            </a:r>
            <a:r>
              <a:rPr lang="el-GR" sz="2400" b="1" dirty="0"/>
              <a:t>1966).</a:t>
            </a:r>
          </a:p>
        </p:txBody>
      </p:sp>
    </p:spTree>
    <p:extLst>
      <p:ext uri="{BB962C8B-B14F-4D97-AF65-F5344CB8AC3E}">
        <p14:creationId xmlns:p14="http://schemas.microsoft.com/office/powerpoint/2010/main" val="2895604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1052736"/>
            <a:ext cx="8229600" cy="5544616"/>
          </a:xfrm>
        </p:spPr>
        <p:txBody>
          <a:bodyPr>
            <a:normAutofit fontScale="85000" lnSpcReduction="10000"/>
          </a:bodyPr>
          <a:lstStyle/>
          <a:p>
            <a:pPr marL="0" indent="0" algn="just">
              <a:buNone/>
            </a:pPr>
            <a:r>
              <a:rPr lang="el-GR" sz="2400" b="1" u="sng" dirty="0">
                <a:solidFill>
                  <a:srgbClr val="FF0000"/>
                </a:solidFill>
              </a:rPr>
              <a:t>Α. Αναπτυξιακές</a:t>
            </a:r>
            <a:r>
              <a:rPr lang="el-GR" sz="2400" b="1" i="1" u="sng" dirty="0">
                <a:solidFill>
                  <a:srgbClr val="FF0000"/>
                </a:solidFill>
              </a:rPr>
              <a:t> ή μεταβατικές </a:t>
            </a:r>
            <a:r>
              <a:rPr lang="el-GR" sz="2400" b="1" u="sng" dirty="0">
                <a:solidFill>
                  <a:srgbClr val="FF0000"/>
                </a:solidFill>
              </a:rPr>
              <a:t>κρίσεις</a:t>
            </a:r>
            <a:endParaRPr lang="el-GR" sz="2400" b="1" dirty="0">
              <a:solidFill>
                <a:srgbClr val="FF0000"/>
              </a:solidFill>
            </a:endParaRPr>
          </a:p>
          <a:p>
            <a:pPr marL="0" indent="0" algn="just">
              <a:buNone/>
            </a:pPr>
            <a:r>
              <a:rPr lang="el-GR" sz="2400" b="1" dirty="0">
                <a:solidFill>
                  <a:srgbClr val="92D050"/>
                </a:solidFill>
              </a:rPr>
              <a:t>Οι αναπτυξιακές κρίσεις συνδέονται με το αποκαλούμενο ανα­πτυξιακό στρες ή άγχος που εμφανίζεται κατά τη μετάβαση από το ένα αναπτυξιακό στάδιο στο άλλο, ή κατά τη μετάβαση από μία συνθήκη ζωής σε μία άλλη.</a:t>
            </a:r>
            <a:r>
              <a:rPr lang="el-GR" sz="2400" b="1" dirty="0"/>
              <a:t> Σύμφωνα με τη θεωρία του </a:t>
            </a:r>
            <a:r>
              <a:rPr lang="en-US" sz="2400" b="1" dirty="0"/>
              <a:t>Erikson </a:t>
            </a:r>
            <a:r>
              <a:rPr lang="el-GR" sz="2400" b="1" dirty="0"/>
              <a:t>(1975), τα ση­μεία μετάβασης από το ένα στάδιο ψυχοκοινωνικής ωρίμανσης του ατόμου στο άλλο θεωρούνται κρίσιμα και μπορεί να προκαλέσουν ανατροπή της ισορροπίας του. </a:t>
            </a:r>
          </a:p>
          <a:p>
            <a:pPr marL="0" indent="0" algn="just">
              <a:buNone/>
            </a:pPr>
            <a:r>
              <a:rPr lang="el-GR" sz="2400" b="1" dirty="0"/>
              <a:t>Επί παραδείγματι, η περίοδος της εφηβείας είναι γνωστή για τις συναισθηματικές εντάσεις που προκαλεί στα νέα άτομα, τα οποία καλούνται να αντιμετωπίσουν τις σεξουαλικές </a:t>
            </a:r>
            <a:r>
              <a:rPr lang="el-GR" sz="2400" b="1" dirty="0" err="1"/>
              <a:t>ενορμήσεις</a:t>
            </a:r>
            <a:r>
              <a:rPr lang="el-GR" sz="2400" b="1" dirty="0"/>
              <a:t> τους, να αποφασίσουν για την επαγγελματική τους εκπαίδευση και να αναπτύξουν νέες σχέσεις με τους γονείς τους. Σε αυτή την πορεία το νέο άτομο μπορεί να κατακλυστεί από άγχος και να βρεθεί σε κατάσταση κρίσης. </a:t>
            </a:r>
          </a:p>
          <a:p>
            <a:pPr marL="0" indent="0" algn="just">
              <a:buNone/>
            </a:pPr>
            <a:r>
              <a:rPr lang="el-GR" sz="2400" b="1" dirty="0">
                <a:solidFill>
                  <a:srgbClr val="FFFF00"/>
                </a:solidFill>
              </a:rPr>
              <a:t>Κάτι ανάλογο μπορεί να συμβεί και με τις οικογένειες καθώς μετακινούνται από μια κατάσταση ζωής σε μια άλλη, όπως η γέννηση του πρώτου παιδιού με την οποία αλλάζει η δομή της οικογένειας. </a:t>
            </a:r>
            <a:r>
              <a:rPr lang="el-GR" sz="2400" b="1" dirty="0"/>
              <a:t>Η αλλαγή αυτή μπορεί να επιφέρει κρίση στην οικογένεια αν τα μέλη της αδυνατούν να αποκριθούν στα αιτήματα που δημιουργούνται για προσαρμογή των οικογενειακών ρόλων. </a:t>
            </a:r>
          </a:p>
          <a:p>
            <a:pPr marL="0" indent="0" algn="just">
              <a:buNone/>
            </a:pPr>
            <a:endParaRPr lang="el-GR" sz="2400" b="1" dirty="0"/>
          </a:p>
        </p:txBody>
      </p:sp>
    </p:spTree>
    <p:extLst>
      <p:ext uri="{BB962C8B-B14F-4D97-AF65-F5344CB8AC3E}">
        <p14:creationId xmlns:p14="http://schemas.microsoft.com/office/powerpoint/2010/main" val="3134396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92088"/>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b="1" dirty="0">
              <a:solidFill>
                <a:srgbClr val="00B0F0"/>
              </a:solidFill>
            </a:endParaRPr>
          </a:p>
        </p:txBody>
      </p:sp>
      <p:sp>
        <p:nvSpPr>
          <p:cNvPr id="3" name="Θέση περιεχομένου 2"/>
          <p:cNvSpPr>
            <a:spLocks noGrp="1"/>
          </p:cNvSpPr>
          <p:nvPr>
            <p:ph idx="1"/>
          </p:nvPr>
        </p:nvSpPr>
        <p:spPr>
          <a:xfrm>
            <a:off x="457200" y="692696"/>
            <a:ext cx="8229600" cy="5976664"/>
          </a:xfrm>
        </p:spPr>
        <p:txBody>
          <a:bodyPr>
            <a:noAutofit/>
          </a:bodyPr>
          <a:lstStyle/>
          <a:p>
            <a:pPr marL="0" indent="0" algn="just">
              <a:buNone/>
            </a:pPr>
            <a:r>
              <a:rPr lang="el-GR" sz="2000" b="1" dirty="0">
                <a:solidFill>
                  <a:srgbClr val="92D050"/>
                </a:solidFill>
              </a:rPr>
              <a:t>Μερικές από αυτές είναι:</a:t>
            </a:r>
            <a:r>
              <a:rPr lang="el-GR" sz="2000" b="1" dirty="0"/>
              <a:t> ο γάμος, η γέννηση των παιδιών, η έναρξη της</a:t>
            </a:r>
            <a:r>
              <a:rPr lang="en-US" sz="2000" b="1" dirty="0"/>
              <a:t> </a:t>
            </a:r>
            <a:r>
              <a:rPr lang="el-GR" sz="2000" b="1" dirty="0"/>
              <a:t>φοίτησης του</a:t>
            </a:r>
            <a:r>
              <a:rPr lang="en-US" sz="2000" b="1" dirty="0"/>
              <a:t> </a:t>
            </a:r>
            <a:r>
              <a:rPr lang="el-GR" sz="2000" b="1" dirty="0"/>
              <a:t>παιδιού στο σχολείο, η συμπεριφορά στην εφηβεία, η απομάκρυνση του νέου ατόμου από το σπίτι </a:t>
            </a:r>
            <a:r>
              <a:rPr lang="en-US" sz="2000" b="1" dirty="0"/>
              <a:t> </a:t>
            </a:r>
            <a:r>
              <a:rPr lang="el-GR" sz="2000" b="1" dirty="0"/>
              <a:t>να ζήσει μόνο του, η ένταξη στον εργασιακό χώρο, οι επιλογές ή αλλαγές καριέρας, ο χωρισμός και το διαζύγιο, η </a:t>
            </a:r>
            <a:r>
              <a:rPr lang="el-GR" sz="2000" b="1" dirty="0" err="1"/>
              <a:t>μονογονεϊκότητα</a:t>
            </a:r>
            <a:r>
              <a:rPr lang="el-GR" sz="2000" b="1" dirty="0"/>
              <a:t>, οι γεωγραφικές μετακινήσεις, η μετανάστευση, η πρόωρη χηρεία, η είσοδος στη μέση ηλικία, ο θάνατος αγαπητού προσώπου, η συνταξιοδότηση, η εξασθένηση της υγείας, η </a:t>
            </a:r>
            <a:r>
              <a:rPr lang="el-GR" sz="2000" b="1" dirty="0" err="1"/>
              <a:t>ιδρυματοποίηση</a:t>
            </a:r>
            <a:r>
              <a:rPr lang="el-GR" sz="2000" b="1" dirty="0"/>
              <a:t>, η χηρεία, η μοναξιά (</a:t>
            </a:r>
            <a:r>
              <a:rPr lang="en-US" sz="2000" b="1" dirty="0"/>
              <a:t>Hepworth et al</a:t>
            </a:r>
            <a:r>
              <a:rPr lang="el-GR" sz="2000" b="1" dirty="0"/>
              <a:t>. 1997). </a:t>
            </a:r>
          </a:p>
          <a:p>
            <a:pPr marL="0" indent="0" algn="just">
              <a:buNone/>
            </a:pPr>
            <a:endParaRPr lang="el-GR" sz="2000" b="1" dirty="0"/>
          </a:p>
          <a:p>
            <a:pPr marL="0" indent="0" algn="just">
              <a:buNone/>
            </a:pPr>
            <a:r>
              <a:rPr lang="el-GR" sz="2000" b="1" dirty="0">
                <a:solidFill>
                  <a:srgbClr val="FF0000"/>
                </a:solidFill>
              </a:rPr>
              <a:t>Οι περιστασιακές ή τυχαίες κρίσεις </a:t>
            </a:r>
            <a:r>
              <a:rPr lang="el-GR" sz="2000" b="1" dirty="0">
                <a:solidFill>
                  <a:srgbClr val="92D050"/>
                </a:solidFill>
              </a:rPr>
              <a:t>συνδέονται με μη αναμενόμενα  γεγονότα που αιφνιδιάζουν το άτομο ή την οικογένεια όπως λόγου χάρη μία αναπηρία λόγω τροχαίου ή ο θάνατος ενός παιδιού στην οικογένεια. </a:t>
            </a:r>
          </a:p>
          <a:p>
            <a:pPr marL="0" indent="0" algn="just">
              <a:buNone/>
            </a:pPr>
            <a:r>
              <a:rPr lang="el-GR" sz="2000" b="1" dirty="0"/>
              <a:t>Τα γεγονότα αυτά συνήθως προκαλούν σοβαρή συναισθηματική δυσκολία καθώς επιβάλλουν αναγκαστικές αλλαγές στους κοινωνικούς ρόλους που το άτομο δεν είναι έτοιμο να αντιμετωπίσει. Επίσης, η δυσκολία του ατόμου και της οικογένειάς του αυξάνεται σε περίπτωση ανυπαρξίας προτύπων προσαρμογής (π.χ. </a:t>
            </a:r>
            <a:r>
              <a:rPr lang="el-GR" sz="2000" b="1" dirty="0" err="1"/>
              <a:t>μονογονεϊκότητα</a:t>
            </a:r>
            <a:r>
              <a:rPr lang="el-GR" sz="2000" b="1" dirty="0"/>
              <a:t>).</a:t>
            </a:r>
          </a:p>
          <a:p>
            <a:pPr marL="0" indent="0">
              <a:buNone/>
            </a:pPr>
            <a:br>
              <a:rPr lang="el-GR" sz="2000" dirty="0"/>
            </a:br>
            <a:endParaRPr lang="el-GR" sz="2000" b="1" dirty="0"/>
          </a:p>
        </p:txBody>
      </p:sp>
    </p:spTree>
    <p:extLst>
      <p:ext uri="{BB962C8B-B14F-4D97-AF65-F5344CB8AC3E}">
        <p14:creationId xmlns:p14="http://schemas.microsoft.com/office/powerpoint/2010/main" val="3899047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92088"/>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dirty="0">
              <a:solidFill>
                <a:srgbClr val="00B0F0"/>
              </a:solidFill>
            </a:endParaRPr>
          </a:p>
        </p:txBody>
      </p:sp>
      <p:sp>
        <p:nvSpPr>
          <p:cNvPr id="3" name="Θέση περιεχομένου 2"/>
          <p:cNvSpPr>
            <a:spLocks noGrp="1"/>
          </p:cNvSpPr>
          <p:nvPr>
            <p:ph idx="1"/>
          </p:nvPr>
        </p:nvSpPr>
        <p:spPr>
          <a:xfrm>
            <a:off x="457200" y="764704"/>
            <a:ext cx="8229600" cy="5976664"/>
          </a:xfrm>
        </p:spPr>
        <p:txBody>
          <a:bodyPr>
            <a:normAutofit fontScale="85000" lnSpcReduction="20000"/>
          </a:bodyPr>
          <a:lstStyle/>
          <a:p>
            <a:pPr marL="0" indent="0">
              <a:buNone/>
            </a:pPr>
            <a:r>
              <a:rPr lang="el-GR" sz="2600" b="1" i="1" dirty="0">
                <a:solidFill>
                  <a:srgbClr val="FF0000"/>
                </a:solidFill>
              </a:rPr>
              <a:t>Υπαρξιακές κρίσεις</a:t>
            </a:r>
          </a:p>
          <a:p>
            <a:pPr marL="0" indent="0" algn="just">
              <a:buNone/>
            </a:pPr>
            <a:r>
              <a:rPr lang="el-GR" sz="2600" b="1" dirty="0"/>
              <a:t>Εκτός από τους αναπτυξιακούς και περιστασιακούς παράγοντες κρίσης, οι </a:t>
            </a:r>
            <a:r>
              <a:rPr lang="en-US" sz="2600" b="1" dirty="0"/>
              <a:t>Gilliland </a:t>
            </a:r>
            <a:r>
              <a:rPr lang="el-GR" sz="2600" b="1" dirty="0"/>
              <a:t>και </a:t>
            </a:r>
            <a:r>
              <a:rPr lang="en-US" sz="2600" b="1" dirty="0"/>
              <a:t>James </a:t>
            </a:r>
            <a:r>
              <a:rPr lang="el-GR" sz="2600" b="1" dirty="0"/>
              <a:t>(1993) αναφέρονται και σε μία τρί­τη διάκριση, την </a:t>
            </a:r>
            <a:r>
              <a:rPr lang="el-GR" sz="2600" b="1" dirty="0">
                <a:solidFill>
                  <a:srgbClr val="FF0000"/>
                </a:solidFill>
              </a:rPr>
              <a:t>υπαρξιακή κρίση η οποία αφορά σε εσωτερικές συγκρούσεις και άγχη συνδυαζόμενα με σημαντικά ζητήματα το ατόμου, </a:t>
            </a:r>
            <a:r>
              <a:rPr lang="el-GR" sz="2600" b="1" dirty="0">
                <a:solidFill>
                  <a:srgbClr val="92D050"/>
                </a:solidFill>
              </a:rPr>
              <a:t>όπως ο σκοπός, η υπευθυνότητα, η ανεξαρτησία, η ελευθερία και η δέσμευση</a:t>
            </a:r>
            <a:r>
              <a:rPr lang="el-GR" sz="2600" b="1" dirty="0"/>
              <a:t>. </a:t>
            </a:r>
          </a:p>
          <a:p>
            <a:pPr marL="0" indent="0" algn="just">
              <a:buNone/>
            </a:pPr>
            <a:r>
              <a:rPr lang="el-GR" sz="2600" b="1" dirty="0"/>
              <a:t>Χαρακτηριστικά αναφέρουν: </a:t>
            </a:r>
          </a:p>
          <a:p>
            <a:pPr marL="0" lvl="0" indent="0" algn="just">
              <a:buNone/>
            </a:pPr>
            <a:r>
              <a:rPr lang="el-GR" sz="2600" b="1" dirty="0"/>
              <a:t>Μία υπαρξιακή κρίση στην ηλικία των 40 χρόνων, ίσως συνοδεύεται από την επίγνωση του ατόμου ότι ποτέ δεν θα κάνει κάτι σημαντικό στον επαγ­γελματικό χώρο ή αλλού στην ηλικία των 50 μπορεί να συνδέεται με ενοχές, όταν το άτομο έχει επιλέξει να μην κάνει οικογένεια ή δεν έχει αφήσει ποτέ το πατρικό του σπίτι και αντιλαμβάνεται ότι έχει χάσει την πιθανότητα ολοκλήρωσής του· τέλος, στην</a:t>
            </a:r>
            <a:r>
              <a:rPr lang="en-US" sz="2600" b="1" dirty="0"/>
              <a:t> </a:t>
            </a:r>
            <a:r>
              <a:rPr lang="el-GR" sz="2600" b="1" dirty="0"/>
              <a:t>ηλικία των 60 χρόνων, το άτομο ίσως έχει μία επίμονη αίσθηση ότι η ζωή του δεν έχει νόημα  και διαπιστώνει ένα ανεκπλήρωτο κενό. Ωστόσο, η διάκριση αυτή φαίνεται να αποτελεί μέρος των αναπτυξιακών κρίσεων καθώς  αφορά στην προβληματική για αναζήτηση νοήματος ζωής από τη μέση ηλικία του ατόμου και μετά.</a:t>
            </a:r>
          </a:p>
          <a:p>
            <a:pPr marL="0" indent="0" algn="just">
              <a:buNone/>
            </a:pPr>
            <a:endParaRPr lang="el-GR" sz="2400" b="1" dirty="0"/>
          </a:p>
          <a:p>
            <a:pPr marL="0" indent="0">
              <a:buNone/>
            </a:pPr>
            <a:endParaRPr lang="el-GR" sz="2400" b="1" i="1" dirty="0"/>
          </a:p>
        </p:txBody>
      </p:sp>
    </p:spTree>
    <p:extLst>
      <p:ext uri="{BB962C8B-B14F-4D97-AF65-F5344CB8AC3E}">
        <p14:creationId xmlns:p14="http://schemas.microsoft.com/office/powerpoint/2010/main" val="1443971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648072"/>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b="1" dirty="0">
              <a:solidFill>
                <a:srgbClr val="00B0F0"/>
              </a:solidFill>
            </a:endParaRPr>
          </a:p>
        </p:txBody>
      </p:sp>
      <p:sp>
        <p:nvSpPr>
          <p:cNvPr id="3" name="Θέση περιεχομένου 2"/>
          <p:cNvSpPr>
            <a:spLocks noGrp="1"/>
          </p:cNvSpPr>
          <p:nvPr>
            <p:ph idx="1"/>
          </p:nvPr>
        </p:nvSpPr>
        <p:spPr>
          <a:xfrm>
            <a:off x="457200" y="908720"/>
            <a:ext cx="8229600" cy="5544616"/>
          </a:xfrm>
        </p:spPr>
        <p:txBody>
          <a:bodyPr>
            <a:normAutofit fontScale="85000" lnSpcReduction="20000"/>
          </a:bodyPr>
          <a:lstStyle/>
          <a:p>
            <a:pPr marL="0" indent="0" algn="just">
              <a:buNone/>
            </a:pPr>
            <a:r>
              <a:rPr lang="el-GR" sz="2400" b="1" i="1" dirty="0">
                <a:solidFill>
                  <a:srgbClr val="92D050"/>
                </a:solidFill>
              </a:rPr>
              <a:t>Ταξινόμηση κρίσεων στην πρακτική της κοινωνικής εργασίας</a:t>
            </a:r>
          </a:p>
          <a:p>
            <a:pPr marL="0" indent="0" algn="just">
              <a:buNone/>
            </a:pPr>
            <a:r>
              <a:rPr lang="el-GR" sz="2400" b="1" dirty="0"/>
              <a:t>Οι καταστάσεις κρίσης που συνήθως αντιμετωπίζουν τα άτομα και οι οικογένειες που προσφεύγουν σε κοινωνικούς λειτουργούς συνδέονται με οικογενειακούς, οικονομικούς, αναπτυξιακούς, κοινοτικούς, φυσικούς, και πολιτικούς παράγοντες (</a:t>
            </a:r>
            <a:r>
              <a:rPr lang="en-US" sz="2400" b="1" dirty="0"/>
              <a:t>Bronwyn, 2000).</a:t>
            </a:r>
            <a:endParaRPr lang="el-GR" sz="2400" b="1" dirty="0"/>
          </a:p>
          <a:p>
            <a:pPr marL="0" indent="0" algn="just">
              <a:buNone/>
            </a:pPr>
            <a:endParaRPr lang="en-US" sz="2400" b="1" dirty="0"/>
          </a:p>
          <a:p>
            <a:pPr marL="0" indent="0" algn="just">
              <a:buNone/>
            </a:pPr>
            <a:r>
              <a:rPr lang="el-GR" sz="2400" b="1" i="1" dirty="0">
                <a:solidFill>
                  <a:srgbClr val="FF0000"/>
                </a:solidFill>
              </a:rPr>
              <a:t>Οικογενειακοί παράγοντες</a:t>
            </a:r>
            <a:r>
              <a:rPr lang="en-US" sz="2400" b="1" i="1" dirty="0">
                <a:solidFill>
                  <a:srgbClr val="FF0000"/>
                </a:solidFill>
              </a:rPr>
              <a:t>:</a:t>
            </a:r>
            <a:r>
              <a:rPr lang="el-GR" sz="2400" b="1" dirty="0">
                <a:solidFill>
                  <a:srgbClr val="FF0000"/>
                </a:solidFill>
              </a:rPr>
              <a:t> </a:t>
            </a:r>
            <a:r>
              <a:rPr lang="el-GR" sz="2400" b="1" dirty="0"/>
              <a:t>ενδοοικογενειακή βία (κακοποίηση παιδιού ή συζύγου, αιμομιξία), χρόνια ασθένεια, ανεπιθύμητη εγκυμο­σύνη, εγκατάλειψη παιδιού από τον γονιό του, διαζύγιο, έλλειψη κοι­νωνικής υποστήριξης</a:t>
            </a:r>
            <a:r>
              <a:rPr lang="en-US" sz="2400" b="1" dirty="0"/>
              <a:t>.</a:t>
            </a:r>
            <a:endParaRPr lang="el-GR" sz="2400" b="1" dirty="0"/>
          </a:p>
          <a:p>
            <a:pPr marL="0" indent="0" algn="just">
              <a:buNone/>
            </a:pPr>
            <a:endParaRPr lang="el-GR" sz="2400" b="1" dirty="0"/>
          </a:p>
          <a:p>
            <a:pPr marL="0" indent="0" algn="just">
              <a:buNone/>
            </a:pPr>
            <a:r>
              <a:rPr lang="el-GR" sz="2400" b="1" i="1" dirty="0">
                <a:solidFill>
                  <a:srgbClr val="FF0000"/>
                </a:solidFill>
              </a:rPr>
              <a:t>Οικονομικοί παράγοντες</a:t>
            </a:r>
            <a:r>
              <a:rPr lang="en-US" sz="2400" b="1" i="1" dirty="0">
                <a:solidFill>
                  <a:srgbClr val="FF0000"/>
                </a:solidFill>
              </a:rPr>
              <a:t>:</a:t>
            </a:r>
            <a:r>
              <a:rPr lang="el-GR" sz="2400" b="1" dirty="0">
                <a:solidFill>
                  <a:srgbClr val="FF0000"/>
                </a:solidFill>
              </a:rPr>
              <a:t> </a:t>
            </a:r>
            <a:r>
              <a:rPr lang="el-GR" sz="2400" b="1" dirty="0"/>
              <a:t>φτώχεια, ανεργία, απώλεια εργασίας, κλοπή σπιτιού, υψηλές ιατρικές δαπάνες, έλλειψη παιδικών σταθμών, απώλεια χρημάτων λόγω εθισμού σε ουσίες ή χαρτοπαιξία, είναι με­ρικές από τις καταστάσεις χρόνιας ή ξαφνικής οικονομικής στέρη­σης που μπορεί να πυροδοτήσουν αντιδράσεις κρίσης.</a:t>
            </a:r>
          </a:p>
          <a:p>
            <a:pPr marL="0" indent="0" algn="just">
              <a:buNone/>
            </a:pPr>
            <a:endParaRPr lang="el-GR" sz="2400" b="1" dirty="0">
              <a:solidFill>
                <a:srgbClr val="FFFF00"/>
              </a:solidFill>
            </a:endParaRPr>
          </a:p>
          <a:p>
            <a:pPr marL="0" indent="0" algn="just">
              <a:buNone/>
            </a:pPr>
            <a:r>
              <a:rPr lang="el-GR" sz="2400" b="1" i="1" dirty="0">
                <a:solidFill>
                  <a:srgbClr val="FF0000"/>
                </a:solidFill>
              </a:rPr>
              <a:t>Αναπτυξιακοί</a:t>
            </a:r>
            <a:r>
              <a:rPr lang="el-GR" sz="2400" b="1" dirty="0">
                <a:solidFill>
                  <a:srgbClr val="FF0000"/>
                </a:solidFill>
              </a:rPr>
              <a:t> </a:t>
            </a:r>
            <a:r>
              <a:rPr lang="el-GR" sz="2400" b="1" i="1" dirty="0">
                <a:solidFill>
                  <a:srgbClr val="FF0000"/>
                </a:solidFill>
              </a:rPr>
              <a:t>παράγοντες:</a:t>
            </a:r>
            <a:r>
              <a:rPr lang="el-GR" sz="2400" b="1" dirty="0">
                <a:solidFill>
                  <a:srgbClr val="FF0000"/>
                </a:solidFill>
              </a:rPr>
              <a:t> </a:t>
            </a:r>
            <a:r>
              <a:rPr lang="el-GR" sz="2400" b="1" dirty="0"/>
              <a:t>γεγονότα του κύκλου ζωής του ατόμου και της οικογένειας.</a:t>
            </a:r>
          </a:p>
          <a:p>
            <a:pPr marL="0" indent="0" algn="just">
              <a:buNone/>
            </a:pPr>
            <a:r>
              <a:rPr lang="en-US" sz="2400" b="1" dirty="0"/>
              <a:t> </a:t>
            </a:r>
            <a:endParaRPr lang="el-GR" sz="2400" b="1" dirty="0"/>
          </a:p>
        </p:txBody>
      </p:sp>
    </p:spTree>
    <p:extLst>
      <p:ext uri="{BB962C8B-B14F-4D97-AF65-F5344CB8AC3E}">
        <p14:creationId xmlns:p14="http://schemas.microsoft.com/office/powerpoint/2010/main" val="378641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70C0"/>
                </a:solidFill>
              </a:rPr>
              <a:t> ΕΙΣΑΓΩΓΗ 2/6</a:t>
            </a:r>
          </a:p>
        </p:txBody>
      </p:sp>
      <p:sp>
        <p:nvSpPr>
          <p:cNvPr id="3" name="Θέση περιεχομένου 2"/>
          <p:cNvSpPr>
            <a:spLocks noGrp="1"/>
          </p:cNvSpPr>
          <p:nvPr>
            <p:ph idx="1"/>
          </p:nvPr>
        </p:nvSpPr>
        <p:spPr>
          <a:xfrm>
            <a:off x="457200" y="692696"/>
            <a:ext cx="8229600" cy="5890666"/>
          </a:xfrm>
        </p:spPr>
        <p:txBody>
          <a:bodyPr>
            <a:normAutofit/>
          </a:bodyPr>
          <a:lstStyle/>
          <a:p>
            <a:pPr marL="463550" marR="12700" indent="-285750" algn="just">
              <a:lnSpc>
                <a:spcPts val="1350"/>
              </a:lnSpc>
            </a:pPr>
            <a:r>
              <a:rPr lang="el-GR" sz="1800" b="1" dirty="0">
                <a:effectLst/>
                <a:latin typeface="Verdana" panose="020B0604030504040204" pitchFamily="34" charset="0"/>
                <a:ea typeface="Verdana" panose="020B0604030504040204" pitchFamily="34" charset="0"/>
                <a:cs typeface="Times New Roman" panose="02020603050405020304" pitchFamily="18" charset="0"/>
              </a:rPr>
              <a:t>Η εμφάνιση μιας «κρίσης» στην οικογένεια οφείλεται σε ένα ή περισσότερα γεγο­νότα, τα οποία εμπεριέχουν έντονο άγχος - τα λεγόμενα </a:t>
            </a: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a:t>
            </a:r>
            <a:r>
              <a:rPr lang="el-GR" sz="1800" b="1" dirty="0" err="1">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στρεσογόνα</a:t>
            </a: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 γεγονότα»</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 και εξαρτάται από τη σημασία που αποδίδει το άτομο-μέλος ή η οικογένεια σε αυτά σε συνάρτηση με τις ικανότητες τους και τη διαθέσιμη κοινωνική υποστήριξη για την αντιμετώπιση προβλημάτων. </a:t>
            </a:r>
          </a:p>
          <a:p>
            <a:pPr marL="177800" marR="12700" indent="0" algn="just">
              <a:lnSpc>
                <a:spcPts val="1350"/>
              </a:lnSpc>
              <a:buNone/>
            </a:pPr>
            <a:endParaRPr lang="el-GR" sz="1800" b="1" dirty="0">
              <a:effectLst/>
              <a:latin typeface="Verdana" panose="020B0604030504040204" pitchFamily="34" charset="0"/>
              <a:ea typeface="Verdana" panose="020B0604030504040204" pitchFamily="34" charset="0"/>
              <a:cs typeface="Times New Roman" panose="02020603050405020304" pitchFamily="18" charset="0"/>
            </a:endParaRPr>
          </a:p>
          <a:p>
            <a:pPr marL="463550" marR="12700" indent="-285750" algn="just">
              <a:lnSpc>
                <a:spcPts val="1350"/>
              </a:lnSpc>
            </a:pP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Άτομα και οικογένειες μπορούν να βρεθούν σε μία κατάσταση κρίσης όταν αντιλαμβάνονται ότι ένα γεγονός ή μία σειρά γεγονότων είναι δυσεπίλυτα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και υπερβαίνουν τους πόρους/ης δυνατότητες τους να </a:t>
            </a:r>
            <a:r>
              <a:rPr lang="el-GR" sz="1800" b="1" dirty="0" err="1">
                <a:effectLst/>
                <a:latin typeface="Verdana" panose="020B0604030504040204" pitchFamily="34" charset="0"/>
                <a:ea typeface="Verdana" panose="020B0604030504040204" pitchFamily="34" charset="0"/>
                <a:cs typeface="Times New Roman" panose="02020603050405020304" pitchFamily="18" charset="0"/>
              </a:rPr>
              <a:t>αντεπεξέλθουν</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p>
          <a:p>
            <a:pPr marL="177800" marR="12700" indent="0" algn="just">
              <a:lnSpc>
                <a:spcPts val="1350"/>
              </a:lnSpc>
              <a:buNone/>
            </a:pPr>
            <a:endParaRPr lang="el-GR" sz="1800" b="1" dirty="0">
              <a:effectLst/>
              <a:latin typeface="Verdana" panose="020B0604030504040204" pitchFamily="34" charset="0"/>
              <a:ea typeface="Verdana" panose="020B0604030504040204" pitchFamily="34" charset="0"/>
              <a:cs typeface="Times New Roman" panose="02020603050405020304" pitchFamily="18" charset="0"/>
            </a:endParaRPr>
          </a:p>
          <a:p>
            <a:pPr marL="463550" marR="12700" indent="-285750" algn="just">
              <a:lnSpc>
                <a:spcPts val="1350"/>
              </a:lnSpc>
            </a:pPr>
            <a:r>
              <a:rPr lang="el-GR" sz="1800" b="1" dirty="0">
                <a:solidFill>
                  <a:srgbClr val="FFFF00"/>
                </a:solidFill>
                <a:effectLst/>
                <a:latin typeface="Verdana" panose="020B0604030504040204" pitchFamily="34" charset="0"/>
                <a:ea typeface="Verdana" panose="020B0604030504040204" pitchFamily="34" charset="0"/>
                <a:cs typeface="Times New Roman" panose="02020603050405020304" pitchFamily="18" charset="0"/>
              </a:rPr>
              <a:t>Τα δίκτυα της οικογένειας και το περιβάλλον ασκούν καθοριστική επίδραση στην πρόσληψη μιας κατάστασης ως κρίσης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και στη σοβαρότητά της, και ταυτόχρονα συνιστούν το πλαίσιο εντός του οποίου αντιμετωπίζεται η κρίση (διαθέσιμοι πόροι και συνθήκες πρόσβασης σε αυτούς).</a:t>
            </a:r>
          </a:p>
          <a:p>
            <a:pPr marL="177800" marR="12700" indent="0" algn="just">
              <a:lnSpc>
                <a:spcPts val="1350"/>
              </a:lnSpc>
              <a:buNone/>
            </a:pPr>
            <a:endParaRPr lang="el-GR" sz="1800" b="1" dirty="0">
              <a:effectLst/>
              <a:latin typeface="Verdana" panose="020B0604030504040204" pitchFamily="34" charset="0"/>
              <a:ea typeface="Verdana" panose="020B0604030504040204" pitchFamily="34" charset="0"/>
            </a:endParaRPr>
          </a:p>
          <a:p>
            <a:pPr algn="just"/>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 Η κοινωνική εργασία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όντας ταυτισμένη με τη μελέτη, πρόληψη και παρέμβαση για την επανόρθωση δυσλειτουργικών σχέσεων που αναπτύσσονται μεταξύ των προσώπων και του περιβάλλοντος τους</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έχει από πολύ νωρίς εμπλακεί ενεργά στη μελέτη και την αντιμετώπιση καταστάσεων κρίσης</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p>
        </p:txBody>
      </p:sp>
    </p:spTree>
    <p:extLst>
      <p:ext uri="{BB962C8B-B14F-4D97-AF65-F5344CB8AC3E}">
        <p14:creationId xmlns:p14="http://schemas.microsoft.com/office/powerpoint/2010/main" val="46383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B0F0"/>
                </a:solidFill>
              </a:rPr>
              <a:t>ΘΕΩΡΙΑ ΤΗΣ ΚΡΙΣΗΣ ΤΗΣ </a:t>
            </a:r>
            <a:r>
              <a:rPr lang="en-US" sz="2800" b="1" dirty="0">
                <a:solidFill>
                  <a:srgbClr val="00B0F0"/>
                </a:solidFill>
              </a:rPr>
              <a:t>GOLAN</a:t>
            </a:r>
            <a:endParaRPr lang="el-GR" sz="2800" b="1" dirty="0">
              <a:solidFill>
                <a:srgbClr val="00B0F0"/>
              </a:solidFill>
            </a:endParaRPr>
          </a:p>
        </p:txBody>
      </p:sp>
      <p:sp>
        <p:nvSpPr>
          <p:cNvPr id="3" name="Θέση περιεχομένου 2"/>
          <p:cNvSpPr>
            <a:spLocks noGrp="1"/>
          </p:cNvSpPr>
          <p:nvPr>
            <p:ph idx="1"/>
          </p:nvPr>
        </p:nvSpPr>
        <p:spPr>
          <a:xfrm>
            <a:off x="457200" y="764704"/>
            <a:ext cx="8229600" cy="5976664"/>
          </a:xfrm>
        </p:spPr>
        <p:txBody>
          <a:bodyPr>
            <a:normAutofit fontScale="92500" lnSpcReduction="10000"/>
          </a:bodyPr>
          <a:lstStyle/>
          <a:p>
            <a:pPr marL="0" indent="0" algn="just">
              <a:buNone/>
            </a:pPr>
            <a:r>
              <a:rPr lang="el-GR" sz="2400" b="1" i="1" dirty="0">
                <a:solidFill>
                  <a:srgbClr val="FF0000"/>
                </a:solidFill>
              </a:rPr>
              <a:t>Κοινοτικοί παράγοντες</a:t>
            </a:r>
            <a:r>
              <a:rPr lang="en-US" sz="2400" b="1" i="1" dirty="0">
                <a:solidFill>
                  <a:srgbClr val="FF0000"/>
                </a:solidFill>
              </a:rPr>
              <a:t>: </a:t>
            </a:r>
            <a:r>
              <a:rPr lang="el-GR" sz="2400" b="1" dirty="0"/>
              <a:t>έλλειψη ή ανεπάρκεια κοινοτικών υπηρεσιών, κοινωνική περιθωριοποίηση ατόμων λόγω κοινωνικών διακρίσεων (άτομα με αναπηρίες, πρώην χρήστες, φορείς του </a:t>
            </a:r>
            <a:r>
              <a:rPr lang="en-US" sz="2400" b="1" dirty="0"/>
              <a:t>AIDS </a:t>
            </a:r>
            <a:r>
              <a:rPr lang="el-GR" sz="2400" b="1" dirty="0"/>
              <a:t>που δεν βρίσκουν δουλειά), εκδηλώσεις βίας στη γειτονιά, στο σχολείο, μπορούν να συμβάλουν σε ατομική ή οικογενειακή κρίση. </a:t>
            </a:r>
          </a:p>
          <a:p>
            <a:pPr marL="0" indent="0" algn="just">
              <a:buNone/>
            </a:pPr>
            <a:r>
              <a:rPr lang="el-GR" sz="2400" b="1" i="1" dirty="0">
                <a:solidFill>
                  <a:srgbClr val="FF0000"/>
                </a:solidFill>
              </a:rPr>
              <a:t>Φυσικοί παράγοντες</a:t>
            </a:r>
            <a:r>
              <a:rPr lang="en-US" sz="2400" b="1" i="1" dirty="0">
                <a:solidFill>
                  <a:srgbClr val="FF0000"/>
                </a:solidFill>
              </a:rPr>
              <a:t>: </a:t>
            </a:r>
            <a:r>
              <a:rPr lang="el-GR" sz="2400" b="1" dirty="0"/>
              <a:t>πλημμύρες, σεισμοί, πυρκαγιές, παρατεταμένες πολύ υψηλές ή πολύ χαμηλές θερμοκρασίες. </a:t>
            </a:r>
          </a:p>
          <a:p>
            <a:pPr marL="0" indent="0" algn="just">
              <a:buNone/>
            </a:pPr>
            <a:r>
              <a:rPr lang="el-GR" sz="2400" b="1" i="1" dirty="0">
                <a:solidFill>
                  <a:srgbClr val="FF0000"/>
                </a:solidFill>
              </a:rPr>
              <a:t>Πολιτικοί παράγοντες</a:t>
            </a:r>
            <a:r>
              <a:rPr lang="en-US" sz="2400" b="1" i="1" dirty="0">
                <a:solidFill>
                  <a:srgbClr val="FF0000"/>
                </a:solidFill>
              </a:rPr>
              <a:t>: </a:t>
            </a:r>
            <a:r>
              <a:rPr lang="el-GR" sz="2400" b="1" dirty="0"/>
              <a:t>πόλεμος, πρόσφυγες, μετανάστευση, παλιννόστηση, αντιδημοκρατικά καθεστώτα.</a:t>
            </a:r>
          </a:p>
          <a:p>
            <a:pPr marL="0" indent="0" algn="just">
              <a:buNone/>
            </a:pPr>
            <a:r>
              <a:rPr lang="el-GR" sz="2400" b="1" dirty="0"/>
              <a:t>Οι οικονομικοί μετανάστες, νόμιμοι ή μη, και οι πολιτικοί πρόσφυγες, συνήθως παλεύουν να προσαρμοστούν σε ένα άγνωστο κοινωνικό περιβάλλον κάτω από εξαιρετικά αντίξοες κοινωνικές συνθήκες. Άμεσες ανάγκες τους για απασχόληση, στέγαση, υγεία, ένταξη, προσαρμογή κ.α. συχνά παραβλέπονται ή καλύπτονται ελλιπώς και ευκαιριακά, με αποτέλεσμα να  βιώνουν τις αλλαγές αυτές στη ζωή τους με υψηλά επίπεδα άγχους, ματαίωσης ή και απειλής για την ασφάλεια και την επιβίωσή τους.</a:t>
            </a:r>
          </a:p>
        </p:txBody>
      </p:sp>
    </p:spTree>
    <p:extLst>
      <p:ext uri="{BB962C8B-B14F-4D97-AF65-F5344CB8AC3E}">
        <p14:creationId xmlns:p14="http://schemas.microsoft.com/office/powerpoint/2010/main" val="304610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70C0"/>
                </a:solidFill>
              </a:rPr>
              <a:t> ΕΙΣΑΓΩΓΗ 3/6</a:t>
            </a:r>
          </a:p>
        </p:txBody>
      </p:sp>
      <p:sp>
        <p:nvSpPr>
          <p:cNvPr id="3" name="Θέση περιεχομένου 2"/>
          <p:cNvSpPr>
            <a:spLocks noGrp="1"/>
          </p:cNvSpPr>
          <p:nvPr>
            <p:ph idx="1"/>
          </p:nvPr>
        </p:nvSpPr>
        <p:spPr>
          <a:xfrm>
            <a:off x="457200" y="692696"/>
            <a:ext cx="8229600" cy="5890666"/>
          </a:xfrm>
        </p:spPr>
        <p:txBody>
          <a:bodyPr>
            <a:normAutofit/>
          </a:bodyPr>
          <a:lstStyle/>
          <a:p>
            <a:pPr marL="177800" marR="12700" indent="0" algn="just">
              <a:lnSpc>
                <a:spcPts val="1350"/>
              </a:lnSpc>
              <a:buNone/>
            </a:pPr>
            <a:endParaRPr lang="el-GR" dirty="0"/>
          </a:p>
          <a:p>
            <a:pPr marL="177800" marR="12700" indent="0" algn="just">
              <a:lnSpc>
                <a:spcPts val="1350"/>
              </a:lnSpc>
              <a:buNone/>
            </a:pP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Ο κύριος σκοπός της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(η επίλυση προβλημάτων που περιορίζουν άτομα, οικογένειες και ομάδες στην επαρ­κή εκπλήρωση βασικών κοινωνικών ρόλων, όπως αυτοί προσδιορίζονται από το περιβάλλον τους)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συνάδει ή και συμπίπτει με την ουσία του στόχου υπηρεσιών και προγραμμάτων αντιμετώπισης ατόμων και οικογενειών σε κατάσταση κρίσης.</a:t>
            </a:r>
            <a:br>
              <a:rPr lang="el-GR" sz="1800" dirty="0">
                <a:solidFill>
                  <a:srgbClr val="92D050"/>
                </a:solidFill>
                <a:effectLst/>
                <a:latin typeface="Times New Roman" panose="02020603050405020304" pitchFamily="18" charset="0"/>
                <a:ea typeface="Times New Roman" panose="02020603050405020304" pitchFamily="18" charset="0"/>
              </a:rPr>
            </a:br>
            <a:endParaRPr lang="el-GR" sz="1800" dirty="0">
              <a:solidFill>
                <a:srgbClr val="92D050"/>
              </a:solidFill>
            </a:endParaRPr>
          </a:p>
          <a:p>
            <a:pPr marL="177800" marR="12700" indent="0" algn="just">
              <a:lnSpc>
                <a:spcPts val="1350"/>
              </a:lnSpc>
              <a:buNone/>
            </a:pPr>
            <a:r>
              <a:rPr lang="el-GR" sz="1800" b="1" dirty="0">
                <a:solidFill>
                  <a:srgbClr val="FFFF00"/>
                </a:solidFill>
                <a:effectLst/>
                <a:latin typeface="Verdana" panose="020B0604030504040204" pitchFamily="34" charset="0"/>
                <a:ea typeface="Verdana" panose="020B0604030504040204" pitchFamily="34" charset="0"/>
                <a:cs typeface="Times New Roman" panose="02020603050405020304" pitchFamily="18" charset="0"/>
              </a:rPr>
              <a:t>Η παρέμβαση στην κρίση αποτελεί μία κύρια προσέγγιση στην πρακτική της κοι­νωνικής εργασίας.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Οι κοινωνικοί λειτουργοί που εργάζονται σε υπηρεσίες ψυχικής υγείας και σε ποικίλες κοινωνικές υπηρεσίες έρχονται αντιμέτωποι σχεδόν καθημερινά με άτομα ή οικογένειες που βιώνουν καταστάσεις κρίσης. </a:t>
            </a:r>
          </a:p>
          <a:p>
            <a:pPr marL="177800" marR="12700" indent="0" algn="just">
              <a:lnSpc>
                <a:spcPts val="1350"/>
              </a:lnSpc>
              <a:buNone/>
            </a:pPr>
            <a:endParaRPr lang="el-GR" sz="1800" b="1" dirty="0">
              <a:solidFill>
                <a:srgbClr val="92D050"/>
              </a:solidFill>
              <a:latin typeface="Verdana" panose="020B0604030504040204" pitchFamily="34" charset="0"/>
              <a:ea typeface="Verdana" panose="020B0604030504040204" pitchFamily="34" charset="0"/>
              <a:cs typeface="Times New Roman" panose="02020603050405020304" pitchFamily="18" charset="0"/>
            </a:endParaRPr>
          </a:p>
          <a:p>
            <a:pPr marL="177800" marR="12700" indent="0" algn="just">
              <a:lnSpc>
                <a:spcPts val="1350"/>
              </a:lnSpc>
              <a:buNone/>
            </a:pPr>
            <a:r>
              <a:rPr lang="el-GR" sz="1800" b="1" dirty="0">
                <a:solidFill>
                  <a:srgbClr val="FFC000"/>
                </a:solidFill>
                <a:effectLst/>
                <a:latin typeface="Verdana" panose="020B0604030504040204" pitchFamily="34" charset="0"/>
                <a:ea typeface="Verdana" panose="020B0604030504040204" pitchFamily="34" charset="0"/>
                <a:cs typeface="Times New Roman" panose="02020603050405020304" pitchFamily="18" charset="0"/>
              </a:rPr>
              <a:t>Χρησιμοποιούν ποικίλες παρεμβάσεις</a:t>
            </a:r>
            <a:r>
              <a:rPr lang="en-US"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a:t>
            </a: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 </a:t>
            </a:r>
            <a:endParaRPr lang="en-US"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p>
            <a:pPr marL="177800" marR="12700" indent="0" algn="just">
              <a:lnSpc>
                <a:spcPts val="1350"/>
              </a:lnSpc>
              <a:buNone/>
            </a:pP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για επανόρθωση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a:t>
            </a:r>
            <a:r>
              <a:rPr lang="en-US" sz="1800" b="1" dirty="0">
                <a:effectLst/>
                <a:latin typeface="Verdana" panose="020B0604030504040204" pitchFamily="34" charset="0"/>
                <a:ea typeface="Verdana" panose="020B0604030504040204" pitchFamily="34" charset="0"/>
                <a:cs typeface="Times New Roman" panose="02020603050405020304" pitchFamily="18" charset="0"/>
              </a:rPr>
              <a:t>corrective crisis intervention</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endParaRPr lang="en-US" sz="1800" b="1" dirty="0">
              <a:effectLst/>
              <a:latin typeface="Verdana" panose="020B0604030504040204" pitchFamily="34" charset="0"/>
              <a:ea typeface="Verdana" panose="020B0604030504040204" pitchFamily="34" charset="0"/>
              <a:cs typeface="Times New Roman" panose="02020603050405020304" pitchFamily="18" charset="0"/>
            </a:endParaRPr>
          </a:p>
          <a:p>
            <a:pPr marL="177800" marR="12700" indent="0" algn="just">
              <a:lnSpc>
                <a:spcPts val="1350"/>
              </a:lnSpc>
              <a:buNone/>
            </a:pP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για προστασία από αιμομιξία, κακοποίηση</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r>
              <a:rPr lang="en-US" sz="1800" b="1" dirty="0">
                <a:effectLst/>
                <a:latin typeface="Verdana" panose="020B0604030504040204" pitchFamily="34" charset="0"/>
                <a:ea typeface="Verdana" panose="020B0604030504040204" pitchFamily="34" charset="0"/>
                <a:cs typeface="Times New Roman" panose="02020603050405020304" pitchFamily="18" charset="0"/>
              </a:rPr>
              <a:t>protective crisis intervention</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endParaRPr lang="en-US" sz="1800" b="1" dirty="0">
              <a:effectLst/>
              <a:latin typeface="Verdana" panose="020B0604030504040204" pitchFamily="34" charset="0"/>
              <a:ea typeface="Verdana" panose="020B0604030504040204" pitchFamily="34" charset="0"/>
              <a:cs typeface="Times New Roman" panose="02020603050405020304" pitchFamily="18" charset="0"/>
            </a:endParaRPr>
          </a:p>
          <a:p>
            <a:pPr marL="177800" marR="12700" indent="0" algn="just">
              <a:lnSpc>
                <a:spcPts val="1350"/>
              </a:lnSpc>
              <a:buNone/>
            </a:pP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για πρόληψη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a:t>
            </a:r>
            <a:r>
              <a:rPr lang="en-US" sz="1800" b="1" dirty="0">
                <a:effectLst/>
                <a:latin typeface="Verdana" panose="020B0604030504040204" pitchFamily="34" charset="0"/>
                <a:ea typeface="Verdana" panose="020B0604030504040204" pitchFamily="34" charset="0"/>
                <a:cs typeface="Times New Roman" panose="02020603050405020304" pitchFamily="18" charset="0"/>
              </a:rPr>
              <a:t>preventive crisis intervention</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endParaRPr lang="en-US" sz="1800" b="1" dirty="0">
              <a:effectLst/>
              <a:latin typeface="Verdana" panose="020B0604030504040204" pitchFamily="34" charset="0"/>
              <a:ea typeface="Verdana" panose="020B0604030504040204" pitchFamily="34" charset="0"/>
              <a:cs typeface="Times New Roman" panose="02020603050405020304" pitchFamily="18" charset="0"/>
            </a:endParaRPr>
          </a:p>
          <a:p>
            <a:pPr marL="177800" marR="12700" indent="0" algn="just">
              <a:lnSpc>
                <a:spcPts val="1350"/>
              </a:lnSpc>
              <a:buNone/>
            </a:pP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για κοινωνική υποστήριξη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a:t>
            </a:r>
            <a:r>
              <a:rPr lang="en-US" sz="1800" b="1" dirty="0">
                <a:effectLst/>
                <a:latin typeface="Verdana" panose="020B0604030504040204" pitchFamily="34" charset="0"/>
                <a:ea typeface="Verdana" panose="020B0604030504040204" pitchFamily="34" charset="0"/>
                <a:cs typeface="Times New Roman" panose="02020603050405020304" pitchFamily="18" charset="0"/>
              </a:rPr>
              <a:t>social support intervention in crisis situations</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endParaRPr lang="en-US" sz="1800" b="1" dirty="0">
              <a:effectLst/>
              <a:latin typeface="Verdana" panose="020B0604030504040204" pitchFamily="34" charset="0"/>
              <a:ea typeface="Verdana" panose="020B0604030504040204" pitchFamily="34" charset="0"/>
              <a:cs typeface="Times New Roman" panose="02020603050405020304" pitchFamily="18" charset="0"/>
            </a:endParaRPr>
          </a:p>
          <a:p>
            <a:pPr marL="177800" marR="12700" indent="0" algn="just">
              <a:lnSpc>
                <a:spcPts val="1350"/>
              </a:lnSpc>
              <a:buNone/>
            </a:pP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για καταστάσεις κρίσης στο σχολείο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a:t>
            </a:r>
            <a:r>
              <a:rPr lang="en-US" sz="1800" b="1" dirty="0">
                <a:effectLst/>
                <a:latin typeface="Verdana" panose="020B0604030504040204" pitchFamily="34" charset="0"/>
                <a:ea typeface="Verdana" panose="020B0604030504040204" pitchFamily="34" charset="0"/>
                <a:cs typeface="Times New Roman" panose="02020603050405020304" pitchFamily="18" charset="0"/>
              </a:rPr>
              <a:t>school crisis intervention</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endParaRPr lang="en-US" sz="1800" b="1" dirty="0">
              <a:effectLst/>
              <a:latin typeface="Verdana" panose="020B0604030504040204" pitchFamily="34" charset="0"/>
              <a:ea typeface="Verdana" panose="020B0604030504040204" pitchFamily="34" charset="0"/>
              <a:cs typeface="Times New Roman" panose="02020603050405020304" pitchFamily="18" charset="0"/>
            </a:endParaRPr>
          </a:p>
          <a:p>
            <a:pPr marL="177800" marR="12700" indent="0" algn="just">
              <a:lnSpc>
                <a:spcPts val="1350"/>
              </a:lnSpc>
              <a:buNone/>
            </a:pP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για κρίσεις σχετικά με προβλήματα σωματικής-ψυχικής υγείας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a:t>
            </a:r>
            <a:r>
              <a:rPr lang="en-US" sz="1800" b="1" dirty="0">
                <a:effectLst/>
                <a:latin typeface="Verdana" panose="020B0604030504040204" pitchFamily="34" charset="0"/>
                <a:ea typeface="Verdana" panose="020B0604030504040204" pitchFamily="34" charset="0"/>
                <a:cs typeface="Times New Roman" panose="02020603050405020304" pitchFamily="18" charset="0"/>
              </a:rPr>
              <a:t>crisis intervention in health</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 </a:t>
            </a:r>
            <a:r>
              <a:rPr lang="en-US" sz="1800" b="1" dirty="0">
                <a:effectLst/>
                <a:latin typeface="Verdana" panose="020B0604030504040204" pitchFamily="34" charset="0"/>
                <a:ea typeface="Verdana" panose="020B0604030504040204" pitchFamily="34" charset="0"/>
                <a:cs typeface="Times New Roman" panose="02020603050405020304" pitchFamily="18" charset="0"/>
              </a:rPr>
              <a:t>related and mental health</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 </a:t>
            </a:r>
            <a:r>
              <a:rPr lang="en-US" sz="1800" b="1" dirty="0">
                <a:effectLst/>
                <a:latin typeface="Verdana" panose="020B0604030504040204" pitchFamily="34" charset="0"/>
                <a:ea typeface="Verdana" panose="020B0604030504040204" pitchFamily="34" charset="0"/>
                <a:cs typeface="Times New Roman" panose="02020603050405020304" pitchFamily="18" charset="0"/>
              </a:rPr>
              <a:t>related crisis</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κ.ά.</a:t>
            </a:r>
            <a:endParaRPr lang="el-GR" sz="1800" b="1" dirty="0">
              <a:effectLst/>
              <a:latin typeface="Verdana" panose="020B0604030504040204" pitchFamily="34" charset="0"/>
              <a:ea typeface="Verdana" panose="020B0604030504040204" pitchFamily="34" charset="0"/>
            </a:endParaRPr>
          </a:p>
          <a:p>
            <a:pPr marL="177800" marR="12700" indent="0" algn="just">
              <a:lnSpc>
                <a:spcPts val="1350"/>
              </a:lnSpc>
              <a:buNone/>
            </a:pPr>
            <a:endParaRPr lang="el-GR"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73745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70C0"/>
                </a:solidFill>
              </a:rPr>
              <a:t> ΕΙΣΑΓΩΓΗ 4/6</a:t>
            </a:r>
          </a:p>
        </p:txBody>
      </p:sp>
      <p:sp>
        <p:nvSpPr>
          <p:cNvPr id="3" name="Θέση περιεχομένου 2"/>
          <p:cNvSpPr>
            <a:spLocks noGrp="1"/>
          </p:cNvSpPr>
          <p:nvPr>
            <p:ph idx="1"/>
          </p:nvPr>
        </p:nvSpPr>
        <p:spPr>
          <a:xfrm>
            <a:off x="457200" y="692696"/>
            <a:ext cx="8229600" cy="5890666"/>
          </a:xfrm>
        </p:spPr>
        <p:txBody>
          <a:bodyPr>
            <a:normAutofit/>
          </a:bodyPr>
          <a:lstStyle/>
          <a:p>
            <a:pPr marL="177800" marR="12700" indent="0" algn="just">
              <a:lnSpc>
                <a:spcPts val="1350"/>
              </a:lnSpc>
              <a:buNone/>
            </a:pPr>
            <a:endParaRPr lang="el-GR" dirty="0"/>
          </a:p>
          <a:p>
            <a:pPr marL="533400" marR="25400" indent="177800" algn="just">
              <a:lnSpc>
                <a:spcPts val="1350"/>
              </a:lnSpc>
              <a:spcAft>
                <a:spcPts val="0"/>
              </a:spcAft>
            </a:pPr>
            <a:r>
              <a:rPr lang="el-GR" sz="1800" b="1" dirty="0">
                <a:effectLst/>
                <a:latin typeface="Verdana" panose="020B0604030504040204" pitchFamily="34" charset="0"/>
                <a:ea typeface="Verdana" panose="020B0604030504040204" pitchFamily="34" charset="0"/>
                <a:cs typeface="Times New Roman" panose="02020603050405020304" pitchFamily="18" charset="0"/>
              </a:rPr>
              <a:t>Τις τελευταίες δεκαετίες, στον διεθνή χώρο της κοινωνικής εργασίας έχουν ανα­πτυχθεί διάφορα </a:t>
            </a:r>
            <a:r>
              <a:rPr lang="el-GR" sz="18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μοντέλα βραχείας παρέμβασης σε κρίση</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τα οποία στοχεύουν να συμβάλουν στη διαμόρφωση μιας κατά το δυνατόν περισσότερο αποτελεσματικής πρακτικής. Επικρατέστερα είναι: </a:t>
            </a:r>
            <a:endParaRPr lang="en-US" sz="1800" b="1" dirty="0">
              <a:latin typeface="Verdana" panose="020B0604030504040204" pitchFamily="34" charset="0"/>
              <a:ea typeface="Verdana" panose="020B0604030504040204" pitchFamily="34" charset="0"/>
              <a:cs typeface="Times New Roman" panose="02020603050405020304" pitchFamily="18" charset="0"/>
            </a:endParaRPr>
          </a:p>
          <a:p>
            <a:pPr marL="533400" marR="25400" indent="0" algn="just">
              <a:lnSpc>
                <a:spcPts val="1350"/>
              </a:lnSpc>
              <a:spcAft>
                <a:spcPts val="0"/>
              </a:spcAft>
              <a:buNone/>
            </a:pPr>
            <a:r>
              <a:rPr lang="el-GR" sz="1800" b="1" dirty="0">
                <a:latin typeface="Verdana" panose="020B0604030504040204" pitchFamily="34" charset="0"/>
                <a:ea typeface="Verdana" panose="020B0604030504040204" pitchFamily="34" charset="0"/>
                <a:cs typeface="Times New Roman" panose="02020603050405020304" pitchFamily="18" charset="0"/>
              </a:rPr>
              <a:t>α)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το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μοντέλο θεραπείας καταστάσεων κρίσης της Ν. </a:t>
            </a:r>
            <a:r>
              <a:rPr lang="en-US"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Golan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(1978), </a:t>
            </a:r>
          </a:p>
          <a:p>
            <a:pPr marL="533400" marR="25400" indent="0" algn="just">
              <a:lnSpc>
                <a:spcPts val="1350"/>
              </a:lnSpc>
              <a:spcAft>
                <a:spcPts val="0"/>
              </a:spcAft>
              <a:buNone/>
            </a:pPr>
            <a:r>
              <a:rPr lang="el-GR" sz="1800" b="1" dirty="0">
                <a:latin typeface="Verdana" panose="020B0604030504040204" pitchFamily="34" charset="0"/>
                <a:ea typeface="Verdana" panose="020B0604030504040204" pitchFamily="34" charset="0"/>
                <a:cs typeface="Times New Roman" panose="02020603050405020304" pitchFamily="18" charset="0"/>
              </a:rPr>
              <a:t>β)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η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βραχεία παρέμβαση σε οικογενειακή κρίση του Η. </a:t>
            </a:r>
            <a:r>
              <a:rPr lang="en-US" sz="1800" b="1" dirty="0" err="1">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Parad</a:t>
            </a:r>
            <a:r>
              <a:rPr lang="en-US"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(1999), </a:t>
            </a:r>
          </a:p>
          <a:p>
            <a:pPr marL="533400" marR="25400" indent="0" algn="just">
              <a:lnSpc>
                <a:spcPts val="1350"/>
              </a:lnSpc>
              <a:spcAft>
                <a:spcPts val="0"/>
              </a:spcAft>
              <a:buNone/>
            </a:pPr>
            <a:r>
              <a:rPr lang="el-GR" sz="1800" b="1" dirty="0">
                <a:latin typeface="Verdana" panose="020B0604030504040204" pitchFamily="34" charset="0"/>
                <a:ea typeface="Verdana" panose="020B0604030504040204" pitchFamily="34" charset="0"/>
                <a:cs typeface="Times New Roman" panose="02020603050405020304" pitchFamily="18" charset="0"/>
              </a:rPr>
              <a:t>γ)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η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συστημική παρέμβαση σε οικογενειακή κρίση του Κ. </a:t>
            </a:r>
            <a:r>
              <a:rPr lang="en-US"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O</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a:t>
            </a:r>
            <a:r>
              <a:rPr lang="en-US"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Hagan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(1986) και </a:t>
            </a:r>
          </a:p>
          <a:p>
            <a:pPr marL="533400" marR="25400" indent="0" algn="just">
              <a:lnSpc>
                <a:spcPts val="1350"/>
              </a:lnSpc>
              <a:spcAft>
                <a:spcPts val="0"/>
              </a:spcAft>
              <a:buNone/>
            </a:pPr>
            <a:r>
              <a:rPr lang="el-GR" sz="1800" b="1" dirty="0">
                <a:latin typeface="Verdana" panose="020B0604030504040204" pitchFamily="34" charset="0"/>
                <a:ea typeface="Verdana" panose="020B0604030504040204" pitchFamily="34" charset="0"/>
                <a:cs typeface="Times New Roman" panose="02020603050405020304" pitchFamily="18" charset="0"/>
              </a:rPr>
              <a:t>δ)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το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μοντέλο των επτά σταδίων του </a:t>
            </a:r>
            <a:r>
              <a:rPr lang="en-US"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A</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 </a:t>
            </a:r>
            <a:r>
              <a:rPr lang="en-US"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Roberts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(2000).</a:t>
            </a:r>
            <a:endParaRPr lang="en-US" sz="1800" b="1" dirty="0">
              <a:effectLst/>
              <a:latin typeface="Verdana" panose="020B0604030504040204" pitchFamily="34" charset="0"/>
              <a:ea typeface="Verdana" panose="020B0604030504040204" pitchFamily="34" charset="0"/>
              <a:cs typeface="Times New Roman" panose="02020603050405020304" pitchFamily="18" charset="0"/>
            </a:endParaRPr>
          </a:p>
          <a:p>
            <a:pPr marL="533400" marR="25400" indent="0" algn="just">
              <a:lnSpc>
                <a:spcPts val="1350"/>
              </a:lnSpc>
              <a:spcAft>
                <a:spcPts val="0"/>
              </a:spcAft>
              <a:buNone/>
            </a:pPr>
            <a:endParaRPr lang="el-GR" sz="1800" b="1" dirty="0">
              <a:effectLst/>
              <a:latin typeface="Verdana" panose="020B0604030504040204" pitchFamily="34" charset="0"/>
              <a:ea typeface="Verdana" panose="020B0604030504040204" pitchFamily="34" charset="0"/>
            </a:endParaRPr>
          </a:p>
          <a:p>
            <a:pPr marL="533400" marR="25400" indent="177800" algn="just">
              <a:lnSpc>
                <a:spcPts val="1350"/>
              </a:lnSpc>
              <a:spcAft>
                <a:spcPts val="0"/>
              </a:spcAft>
            </a:pPr>
            <a:r>
              <a:rPr lang="el-GR" sz="1800" b="1" dirty="0">
                <a:effectLst/>
                <a:latin typeface="Verdana" panose="020B0604030504040204" pitchFamily="34" charset="0"/>
                <a:ea typeface="Verdana" panose="020B0604030504040204" pitchFamily="34" charset="0"/>
                <a:cs typeface="Times New Roman" panose="02020603050405020304" pitchFamily="18" charset="0"/>
              </a:rPr>
              <a:t>Στην Ελλάδα, η πρακτική της κοινωνικής εργασίας για τη διαχείριση καταστάσεων κρίσης είναι συχνή και αυξανόμενη, όμως, </a:t>
            </a:r>
            <a:r>
              <a:rPr lang="el-GR" sz="1800" b="1" dirty="0">
                <a:solidFill>
                  <a:srgbClr val="FFFF00"/>
                </a:solidFill>
                <a:effectLst/>
                <a:latin typeface="Verdana" panose="020B0604030504040204" pitchFamily="34" charset="0"/>
                <a:ea typeface="Verdana" panose="020B0604030504040204" pitchFamily="34" charset="0"/>
                <a:cs typeface="Times New Roman" panose="02020603050405020304" pitchFamily="18" charset="0"/>
              </a:rPr>
              <a:t>η έρευνα για την κρίση ως πρόβλημα και ως διαδικασία παρέμβασης βρίσκεται ακόμη στην αρχή.</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a:t>
            </a:r>
          </a:p>
          <a:p>
            <a:pPr marL="533400" marR="25400" indent="177800" algn="just">
              <a:lnSpc>
                <a:spcPts val="1350"/>
              </a:lnSpc>
              <a:spcAft>
                <a:spcPts val="0"/>
              </a:spcAft>
            </a:pP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Οι φορείς κοινωνικής πρόνοιας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δέχονται συχνά άτομα και οικογένειες σε κατάσταση κρίσης με εμφανή την εξάντληση των πόρων και οι κοινωνικοί λειτουργοί που τις αναλαμβάνουν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δοκιμάζονται, αφ’ ενός, από </a:t>
            </a:r>
            <a:r>
              <a:rPr lang="el-GR" sz="1800" b="1" dirty="0">
                <a:solidFill>
                  <a:srgbClr val="92D050"/>
                </a:solidFill>
                <a:latin typeface="Verdana" panose="020B0604030504040204" pitchFamily="34" charset="0"/>
                <a:ea typeface="Verdana" panose="020B0604030504040204" pitchFamily="34" charset="0"/>
                <a:cs typeface="Times New Roman" panose="02020603050405020304" pitchFamily="18" charset="0"/>
              </a:rPr>
              <a:t>την</a:t>
            </a:r>
            <a:r>
              <a:rPr lang="en-US"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ανεπάρκεια απαραίτητων υποστηρικτικών υπηρεσιών ή προγραμμάτων και, αφ’ ετέρου, από τη μη ανάπτυξη μοντέλων προσαρμοσμένων στην ελληνική πραγματικότητα.</a:t>
            </a:r>
            <a:endParaRPr lang="el-GR" sz="1800" b="1" dirty="0">
              <a:solidFill>
                <a:srgbClr val="92D050"/>
              </a:solidFill>
              <a:effectLst/>
              <a:latin typeface="Verdana" panose="020B0604030504040204" pitchFamily="34" charset="0"/>
              <a:ea typeface="Verdana" panose="020B0604030504040204" pitchFamily="34" charset="0"/>
            </a:endParaRPr>
          </a:p>
          <a:p>
            <a:pPr marL="177800" marR="12700" indent="0" algn="just">
              <a:lnSpc>
                <a:spcPts val="1350"/>
              </a:lnSpc>
              <a:buNone/>
            </a:pPr>
            <a:endParaRPr lang="el-GR"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75414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70C0"/>
                </a:solidFill>
              </a:rPr>
              <a:t> ΕΙΣΑΓΩΓΗ 5/6</a:t>
            </a:r>
          </a:p>
        </p:txBody>
      </p:sp>
      <p:sp>
        <p:nvSpPr>
          <p:cNvPr id="3" name="Θέση περιεχομένου 2"/>
          <p:cNvSpPr>
            <a:spLocks noGrp="1"/>
          </p:cNvSpPr>
          <p:nvPr>
            <p:ph idx="1"/>
          </p:nvPr>
        </p:nvSpPr>
        <p:spPr>
          <a:xfrm>
            <a:off x="457200" y="692696"/>
            <a:ext cx="8229600" cy="5890666"/>
          </a:xfrm>
        </p:spPr>
        <p:txBody>
          <a:bodyPr>
            <a:normAutofit/>
          </a:bodyPr>
          <a:lstStyle/>
          <a:p>
            <a:pPr marL="177800" marR="12700" indent="0" algn="just">
              <a:lnSpc>
                <a:spcPts val="1350"/>
              </a:lnSpc>
              <a:buNone/>
            </a:pPr>
            <a:endParaRPr lang="el-GR" dirty="0"/>
          </a:p>
          <a:p>
            <a:pPr marL="12700" marR="12700" indent="177800" algn="just">
              <a:lnSpc>
                <a:spcPts val="1350"/>
              </a:lnSpc>
              <a:spcAft>
                <a:spcPts val="0"/>
              </a:spcAft>
            </a:pP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Οι οικογένειες, στην προσπάθεια τους να προλάβουν την εμφάνιση προβλημάτων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που πυροδοτούν οι καταστάσεις κρίσης ή να τα επιλύσουν,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χρειάζονται πόρους, οι περισσότεροι από τους οποίους αντλούνται ευθέως από την εκάστοτε κοινωνική πολιτική</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ή αποτελούν προϊόντα της.</a:t>
            </a:r>
          </a:p>
          <a:p>
            <a:pPr marL="12700" marR="12700" indent="177800" algn="just">
              <a:lnSpc>
                <a:spcPts val="1350"/>
              </a:lnSpc>
              <a:spcAft>
                <a:spcPts val="0"/>
              </a:spcAft>
            </a:pPr>
            <a:endParaRPr lang="el-GR" sz="1800" b="1" dirty="0">
              <a:effectLst/>
              <a:latin typeface="Verdana" panose="020B0604030504040204" pitchFamily="34" charset="0"/>
              <a:ea typeface="Verdana" panose="020B0604030504040204" pitchFamily="34" charset="0"/>
            </a:endParaRPr>
          </a:p>
          <a:p>
            <a:pPr marL="12700" marR="12700" indent="177800" algn="just">
              <a:lnSpc>
                <a:spcPts val="1350"/>
              </a:lnSpc>
              <a:spcAft>
                <a:spcPts val="0"/>
              </a:spcAft>
            </a:pPr>
            <a:r>
              <a:rPr lang="el-GR" sz="1800" b="1" dirty="0">
                <a:solidFill>
                  <a:srgbClr val="FFFF00"/>
                </a:solidFill>
                <a:effectLst/>
                <a:latin typeface="Verdana" panose="020B0604030504040204" pitchFamily="34" charset="0"/>
                <a:ea typeface="Verdana" panose="020B0604030504040204" pitchFamily="34" charset="0"/>
                <a:cs typeface="Times New Roman" panose="02020603050405020304" pitchFamily="18" charset="0"/>
              </a:rPr>
              <a:t>Οι οικογενειακές πολιτικές συνιστούν πηγές πόρων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εφόσον απευθύνονται σε όλα τα πιθανά σχήματα οικογένειας, μεριμνούν για την πρόληψη εμφάνισης και την πρώιμη αντιμετώπιση μιας σειράς προβλέψιμων καταστάσεων που εμπεριέχουν υψηλά επίπεδα άγχους για μακρύ ή απροσδιόριστο χρονικό διάστημα. </a:t>
            </a:r>
          </a:p>
          <a:p>
            <a:pPr marL="12700" marR="12700" indent="177800" algn="just">
              <a:lnSpc>
                <a:spcPts val="1350"/>
              </a:lnSpc>
              <a:spcAft>
                <a:spcPts val="0"/>
              </a:spcAft>
            </a:pPr>
            <a:endParaRPr lang="el-GR" sz="1800" b="1" dirty="0">
              <a:effectLst/>
              <a:latin typeface="Verdana" panose="020B0604030504040204" pitchFamily="34" charset="0"/>
              <a:ea typeface="Verdana" panose="020B0604030504040204" pitchFamily="34" charset="0"/>
              <a:cs typeface="Times New Roman" panose="02020603050405020304" pitchFamily="18" charset="0"/>
            </a:endParaRPr>
          </a:p>
          <a:p>
            <a:pPr marL="12700" marR="12700" indent="177800" algn="just">
              <a:lnSpc>
                <a:spcPts val="1350"/>
              </a:lnSpc>
              <a:spcAft>
                <a:spcPts val="0"/>
              </a:spcAft>
            </a:pPr>
            <a:r>
              <a:rPr lang="el-GR" sz="1800" b="1" dirty="0">
                <a:effectLst/>
                <a:latin typeface="Verdana" panose="020B0604030504040204" pitchFamily="34" charset="0"/>
                <a:ea typeface="Verdana" panose="020B0604030504040204" pitchFamily="34" charset="0"/>
                <a:cs typeface="Times New Roman" panose="02020603050405020304" pitchFamily="18" charset="0"/>
              </a:rPr>
              <a:t>Παράδειγμα, </a:t>
            </a: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η φτώχεια, η ανεργία, η σοβαρή ασθένεια, η αναπηρία, η μετανάστευση, το διαζύγιο είναι μερικές από τις περιπτώσεις που συνήθως πυροδοτούν κρίσεις στις οικογένειες. </a:t>
            </a:r>
          </a:p>
          <a:p>
            <a:pPr marL="12700" marR="12700" indent="0" algn="just">
              <a:lnSpc>
                <a:spcPts val="1350"/>
              </a:lnSpc>
              <a:spcAft>
                <a:spcPts val="0"/>
              </a:spcAft>
              <a:buNone/>
            </a:pPr>
            <a:endPar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endParaRPr>
          </a:p>
          <a:p>
            <a:pPr marL="12700" marR="12700" indent="177800" algn="just">
              <a:lnSpc>
                <a:spcPts val="1350"/>
              </a:lnSpc>
              <a:spcAft>
                <a:spcPts val="0"/>
              </a:spcAft>
            </a:pPr>
            <a:r>
              <a:rPr lang="el-GR" sz="1800" b="1" dirty="0">
                <a:solidFill>
                  <a:srgbClr val="FFFF00"/>
                </a:solidFill>
                <a:effectLst/>
                <a:latin typeface="Verdana" panose="020B0604030504040204" pitchFamily="34" charset="0"/>
                <a:ea typeface="Verdana" panose="020B0604030504040204" pitchFamily="34" charset="0"/>
                <a:cs typeface="Times New Roman" panose="02020603050405020304" pitchFamily="18" charset="0"/>
              </a:rPr>
              <a:t>Τα μέτρα κοινωνικής και οικογενειακής πολιτικής μπορεί να προβλέπουν ή να μην προβλέπουν, να θέτουν ή να μη θέτουν επαρκείς και κατάλληλους κοινωνικούς πόρους στη διάθεση των ατόμων και των οικογενειών.</a:t>
            </a:r>
            <a:endParaRPr lang="el-GR" sz="1800" b="1" dirty="0">
              <a:solidFill>
                <a:srgbClr val="FFFF00"/>
              </a:solidFill>
              <a:effectLst/>
              <a:latin typeface="Verdana" panose="020B0604030504040204" pitchFamily="34" charset="0"/>
              <a:ea typeface="Verdana" panose="020B0604030504040204" pitchFamily="34" charset="0"/>
            </a:endParaRPr>
          </a:p>
          <a:p>
            <a:pPr marL="177800" marR="12700" indent="0" algn="just">
              <a:lnSpc>
                <a:spcPts val="1350"/>
              </a:lnSpc>
              <a:buNone/>
            </a:pPr>
            <a:endParaRPr lang="el-GR"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29314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720080"/>
          </a:xfrm>
        </p:spPr>
        <p:txBody>
          <a:bodyPr>
            <a:normAutofit/>
          </a:bodyPr>
          <a:lstStyle/>
          <a:p>
            <a:r>
              <a:rPr lang="el-GR" sz="2800" b="1" dirty="0">
                <a:solidFill>
                  <a:srgbClr val="0070C0"/>
                </a:solidFill>
              </a:rPr>
              <a:t> ΕΙΣΑΓΩΓΗ 6/6</a:t>
            </a:r>
          </a:p>
        </p:txBody>
      </p:sp>
      <p:sp>
        <p:nvSpPr>
          <p:cNvPr id="3" name="Θέση περιεχομένου 2"/>
          <p:cNvSpPr>
            <a:spLocks noGrp="1"/>
          </p:cNvSpPr>
          <p:nvPr>
            <p:ph idx="1"/>
          </p:nvPr>
        </p:nvSpPr>
        <p:spPr>
          <a:xfrm>
            <a:off x="457200" y="692696"/>
            <a:ext cx="8229600" cy="5890666"/>
          </a:xfrm>
        </p:spPr>
        <p:txBody>
          <a:bodyPr>
            <a:normAutofit/>
          </a:bodyPr>
          <a:lstStyle/>
          <a:p>
            <a:pPr marL="463550" marR="12700" indent="-285750" algn="just">
              <a:lnSpc>
                <a:spcPts val="1350"/>
              </a:lnSpc>
            </a:pPr>
            <a:endPar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endParaRPr>
          </a:p>
          <a:p>
            <a:pPr marL="463550" marR="12700" indent="-285750" algn="just">
              <a:lnSpc>
                <a:spcPts val="1350"/>
              </a:lnSpc>
            </a:pP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Η παρέμβαση της κοινωνικής εργασίας σε καταστάσεις κρίσης συνίσταται σε στρατηγικές, που υιοθετούνται από τις κοινωνικές υπηρεσίες και τις υπηρεσίες ψυχικής υγείας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και τους επαγγελματίες-στελέχη τους, για την αντιμετώπισή τους. </a:t>
            </a:r>
          </a:p>
          <a:p>
            <a:pPr marL="177800" marR="12700" indent="0" algn="just">
              <a:lnSpc>
                <a:spcPts val="1350"/>
              </a:lnSpc>
              <a:buNone/>
            </a:pPr>
            <a:endParaRPr lang="el-GR" sz="1800" b="1" dirty="0">
              <a:effectLst/>
              <a:latin typeface="Verdana" panose="020B0604030504040204" pitchFamily="34" charset="0"/>
              <a:ea typeface="Verdana" panose="020B0604030504040204" pitchFamily="34" charset="0"/>
              <a:cs typeface="Times New Roman" panose="02020603050405020304" pitchFamily="18" charset="0"/>
            </a:endParaRPr>
          </a:p>
          <a:p>
            <a:pPr marL="463550" marR="12700" indent="-285750" algn="just">
              <a:lnSpc>
                <a:spcPts val="1350"/>
              </a:lnSpc>
            </a:pPr>
            <a:r>
              <a:rPr lang="el-GR" sz="1800" b="1" dirty="0">
                <a:effectLst/>
                <a:latin typeface="Verdana" panose="020B0604030504040204" pitchFamily="34" charset="0"/>
                <a:ea typeface="Verdana" panose="020B0604030504040204" pitchFamily="34" charset="0"/>
                <a:cs typeface="Times New Roman" panose="02020603050405020304" pitchFamily="18" charset="0"/>
              </a:rPr>
              <a:t>Οι θεωρητικοί της προσέγγισης υπογραμμίζουν τη </a:t>
            </a:r>
            <a:r>
              <a:rPr lang="el-GR" sz="1800" b="1" dirty="0">
                <a:solidFill>
                  <a:srgbClr val="FFFF00"/>
                </a:solidFill>
                <a:effectLst/>
                <a:latin typeface="Verdana" panose="020B0604030504040204" pitchFamily="34" charset="0"/>
                <a:ea typeface="Verdana" panose="020B0604030504040204" pitchFamily="34" charset="0"/>
                <a:cs typeface="Times New Roman" panose="02020603050405020304" pitchFamily="18" charset="0"/>
              </a:rPr>
              <a:t>σπουδαιότητα της δημιουργίας σχέσης εμπιστοσύνης μεταξύ επαγγελματία και ατόμων σε κρίση </a:t>
            </a:r>
            <a:r>
              <a:rPr lang="el-GR" sz="1800" b="1" dirty="0">
                <a:effectLst/>
                <a:latin typeface="Verdana" panose="020B0604030504040204" pitchFamily="34" charset="0"/>
                <a:ea typeface="Verdana" panose="020B0604030504040204" pitchFamily="34" charset="0"/>
                <a:cs typeface="Times New Roman" panose="02020603050405020304" pitchFamily="18" charset="0"/>
              </a:rPr>
              <a:t>που επιτρέπει την έγκαιρη εκτίμηση της κατάστασης και την άμεση αναχαίτιση της δυσλειτουργικής πορείας της. </a:t>
            </a:r>
          </a:p>
          <a:p>
            <a:pPr marL="463550" marR="12700" indent="-285750" algn="just">
              <a:lnSpc>
                <a:spcPts val="1350"/>
              </a:lnSpc>
            </a:pPr>
            <a:endParaRPr lang="el-GR" sz="1800" b="1" dirty="0">
              <a:latin typeface="Verdana" panose="020B0604030504040204" pitchFamily="34" charset="0"/>
              <a:ea typeface="Verdana" panose="020B0604030504040204" pitchFamily="34" charset="0"/>
              <a:cs typeface="Times New Roman" panose="02020603050405020304" pitchFamily="18" charset="0"/>
            </a:endParaRPr>
          </a:p>
          <a:p>
            <a:pPr marL="463550" marR="12700" indent="-285750" algn="just">
              <a:lnSpc>
                <a:spcPts val="1350"/>
              </a:lnSpc>
            </a:pPr>
            <a:r>
              <a:rPr lang="el-GR" sz="1800" b="1" dirty="0">
                <a:effectLst/>
                <a:latin typeface="Verdana" panose="020B0604030504040204" pitchFamily="34" charset="0"/>
                <a:ea typeface="Verdana" panose="020B0604030504040204" pitchFamily="34" charset="0"/>
                <a:cs typeface="Times New Roman" panose="02020603050405020304" pitchFamily="18" charset="0"/>
              </a:rPr>
              <a:t>Για την επίλυση αξιοποιούνται στρατηγικές παρέμβασης, όπως η ενερ­γητική ακρόαση, η εξωτερίκευση συναισθημάτων, η </a:t>
            </a:r>
            <a:r>
              <a:rPr lang="el-GR" sz="1800" b="1" dirty="0" err="1">
                <a:effectLst/>
                <a:latin typeface="Verdana" panose="020B0604030504040204" pitchFamily="34" charset="0"/>
                <a:ea typeface="Verdana" panose="020B0604030504040204" pitchFamily="34" charset="0"/>
                <a:cs typeface="Times New Roman" panose="02020603050405020304" pitchFamily="18" charset="0"/>
              </a:rPr>
              <a:t>αναπλαισίωση</a:t>
            </a:r>
            <a:r>
              <a:rPr lang="el-GR" sz="1800" b="1" dirty="0">
                <a:effectLst/>
                <a:latin typeface="Verdana" panose="020B0604030504040204" pitchFamily="34" charset="0"/>
                <a:ea typeface="Verdana" panose="020B0604030504040204" pitchFamily="34" charset="0"/>
                <a:cs typeface="Times New Roman" panose="02020603050405020304" pitchFamily="18" charset="0"/>
              </a:rPr>
              <a:t> αντιλήψεων, η διερεύνηση εναλλακτικών λύσεων, η ενεργοποίηση πόρων, η υιοθέτηση νέων τρόπων αντιμετώπισης προβλημάτων κ.ά., με στόχο το άτομο να ανακτήσει την ομαλή λειτουργικότητά του. </a:t>
            </a:r>
          </a:p>
          <a:p>
            <a:pPr marL="463550" marR="12700" indent="-285750" algn="just">
              <a:lnSpc>
                <a:spcPts val="1350"/>
              </a:lnSpc>
            </a:pPr>
            <a:endParaRPr lang="el-GR" sz="1800" b="1" dirty="0">
              <a:latin typeface="Verdana" panose="020B0604030504040204" pitchFamily="34" charset="0"/>
              <a:ea typeface="Verdana" panose="020B0604030504040204" pitchFamily="34" charset="0"/>
              <a:cs typeface="Times New Roman" panose="02020603050405020304" pitchFamily="18" charset="0"/>
            </a:endParaRPr>
          </a:p>
          <a:p>
            <a:pPr marL="463550" marR="12700" indent="-285750" algn="just">
              <a:lnSpc>
                <a:spcPts val="1350"/>
              </a:lnSpc>
            </a:pPr>
            <a:r>
              <a:rPr lang="el-GR" sz="1800" b="1" dirty="0">
                <a:solidFill>
                  <a:srgbClr val="92D050"/>
                </a:solidFill>
                <a:effectLst/>
                <a:latin typeface="Verdana" panose="020B0604030504040204" pitchFamily="34" charset="0"/>
                <a:ea typeface="Verdana" panose="020B0604030504040204" pitchFamily="34" charset="0"/>
                <a:cs typeface="Times New Roman" panose="02020603050405020304" pitchFamily="18" charset="0"/>
              </a:rPr>
              <a:t>Η παρέμβαση ολοκληρώνεται με την επιστροφή του ατόμου τουλάχιστον στο επίπεδο λειτουργικότητας που είχε πριν την εμφάνιση της κρίσης. </a:t>
            </a:r>
          </a:p>
          <a:p>
            <a:pPr marL="463550" marR="12700" indent="-285750" algn="just">
              <a:lnSpc>
                <a:spcPts val="1350"/>
              </a:lnSpc>
            </a:pPr>
            <a:endParaRPr lang="el-GR" sz="1800" b="1" dirty="0">
              <a:latin typeface="Verdana" panose="020B0604030504040204" pitchFamily="34" charset="0"/>
              <a:ea typeface="Verdana" panose="020B0604030504040204" pitchFamily="34" charset="0"/>
              <a:cs typeface="Times New Roman" panose="02020603050405020304" pitchFamily="18" charset="0"/>
            </a:endParaRPr>
          </a:p>
          <a:p>
            <a:pPr marL="463550" marR="12700" indent="-285750" algn="just">
              <a:lnSpc>
                <a:spcPts val="1350"/>
              </a:lnSpc>
            </a:pPr>
            <a:r>
              <a:rPr lang="el-GR" sz="1800" b="1" dirty="0">
                <a:solidFill>
                  <a:srgbClr val="FFFF00"/>
                </a:solidFill>
                <a:effectLst/>
                <a:latin typeface="Verdana" panose="020B0604030504040204" pitchFamily="34" charset="0"/>
                <a:ea typeface="Verdana" panose="020B0604030504040204" pitchFamily="34" charset="0"/>
                <a:cs typeface="Times New Roman" panose="02020603050405020304" pitchFamily="18" charset="0"/>
              </a:rPr>
              <a:t>Έχει διαπιστωθεί ότι η έγκαιρη παρέμβαση οδηγεί σε επιτυχή αντιμετώπιση κρίσεων, βοηθά το άτομο να αποφύγει τον κίνδυνο που ενέχει η κρίση και συγχρό­νως να αποκτήσει νέες δεξιότητες αντιμετώπισης προβλημάτων.</a:t>
            </a:r>
            <a:endParaRPr lang="el-GR" sz="1800" b="1" dirty="0">
              <a:solidFill>
                <a:srgbClr val="FFFF00"/>
              </a:solidFill>
              <a:effectLst/>
              <a:latin typeface="Verdana" panose="020B0604030504040204" pitchFamily="34" charset="0"/>
              <a:ea typeface="Verdana" panose="020B0604030504040204" pitchFamily="34" charset="0"/>
            </a:endParaRPr>
          </a:p>
          <a:p>
            <a:pPr marL="177800" marR="12700" indent="0" algn="just">
              <a:lnSpc>
                <a:spcPts val="1350"/>
              </a:lnSpc>
              <a:buNone/>
            </a:pPr>
            <a:endParaRPr lang="el-GR"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07204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a:bodyPr>
          <a:lstStyle/>
          <a:p>
            <a:r>
              <a:rPr lang="el-GR" sz="2800" b="1" dirty="0"/>
              <a:t> </a:t>
            </a:r>
            <a:r>
              <a:rPr lang="el-GR" sz="2800" b="1" dirty="0">
                <a:solidFill>
                  <a:srgbClr val="00B0F0"/>
                </a:solidFill>
              </a:rPr>
              <a:t>Η ΕΝΝΟΙΑ ΤΗΣ ΚΡΙΣΗΣ</a:t>
            </a:r>
          </a:p>
        </p:txBody>
      </p:sp>
      <p:sp>
        <p:nvSpPr>
          <p:cNvPr id="3" name="Θέση περιεχομένου 2"/>
          <p:cNvSpPr>
            <a:spLocks noGrp="1"/>
          </p:cNvSpPr>
          <p:nvPr>
            <p:ph idx="1"/>
          </p:nvPr>
        </p:nvSpPr>
        <p:spPr>
          <a:xfrm>
            <a:off x="457200" y="908720"/>
            <a:ext cx="8229600" cy="5217443"/>
          </a:xfrm>
        </p:spPr>
        <p:txBody>
          <a:bodyPr>
            <a:normAutofit fontScale="62500" lnSpcReduction="20000"/>
          </a:bodyPr>
          <a:lstStyle/>
          <a:p>
            <a:pPr algn="just"/>
            <a:r>
              <a:rPr lang="el-GR" b="1" dirty="0">
                <a:solidFill>
                  <a:srgbClr val="FF0000"/>
                </a:solidFill>
              </a:rPr>
              <a:t>Ως κρίση ορίζεται «η ανατροπή μιας σταθερής κατάστασης». </a:t>
            </a:r>
            <a:r>
              <a:rPr lang="el-GR" b="1" dirty="0">
                <a:solidFill>
                  <a:schemeClr val="tx1"/>
                </a:solidFill>
              </a:rPr>
              <a:t>Ο ορισμός αυτός βασίζεται στο αξίωμα βάσει του οποίου μία σταθερή κατάσταση η οποία αποκαλείται </a:t>
            </a:r>
            <a:r>
              <a:rPr lang="el-GR" b="1" u="sng" dirty="0">
                <a:solidFill>
                  <a:srgbClr val="92D050"/>
                </a:solidFill>
              </a:rPr>
              <a:t>ομοιόσταση</a:t>
            </a:r>
            <a:r>
              <a:rPr lang="el-GR" b="1" u="sng" dirty="0">
                <a:solidFill>
                  <a:schemeClr val="tx1"/>
                </a:solidFill>
              </a:rPr>
              <a:t> </a:t>
            </a:r>
            <a:r>
              <a:rPr lang="el-GR" b="1" dirty="0">
                <a:solidFill>
                  <a:schemeClr val="tx1"/>
                </a:solidFill>
              </a:rPr>
              <a:t>ή ισορροπία και αποτελεί αναγκαία συνθήκη για την εκ μέρους του ατόμου ή της οικογένειας εκπλήρωση των βασικών λειτουργιών του/της, μπορεί να διατηρηθεί μέσα από τις επαρκείς προσαρμογές και τρόπους επίλυσης προβλημάτων</a:t>
            </a:r>
            <a:r>
              <a:rPr lang="en-US" b="1" dirty="0">
                <a:solidFill>
                  <a:schemeClr val="tx1"/>
                </a:solidFill>
              </a:rPr>
              <a:t>.</a:t>
            </a:r>
            <a:endParaRPr lang="el-GR" b="1" dirty="0">
              <a:solidFill>
                <a:schemeClr val="tx1"/>
              </a:solidFill>
            </a:endParaRPr>
          </a:p>
          <a:p>
            <a:pPr algn="just"/>
            <a:endParaRPr lang="el-GR" b="1" u="sng" dirty="0">
              <a:solidFill>
                <a:schemeClr val="tx1"/>
              </a:solidFill>
            </a:endParaRPr>
          </a:p>
          <a:p>
            <a:pPr algn="just"/>
            <a:r>
              <a:rPr lang="el-GR" b="1" dirty="0">
                <a:solidFill>
                  <a:schemeClr val="tx1"/>
                </a:solidFill>
              </a:rPr>
              <a:t>Όταν το άτομο περιέρχεται σε κρίση (ένα εμπόδιο, δηλαδή σε σημαντικούς στόχους της ζωής του που αδυνατεί να ξεπεράσει με οικείους τρόπους), με αποτέλεσμα την </a:t>
            </a:r>
            <a:r>
              <a:rPr lang="el-GR" b="1" dirty="0">
                <a:solidFill>
                  <a:srgbClr val="FF0000"/>
                </a:solidFill>
              </a:rPr>
              <a:t>ανατροπή της ισορροπίας του</a:t>
            </a:r>
            <a:r>
              <a:rPr lang="el-GR" b="1" dirty="0">
                <a:solidFill>
                  <a:schemeClr val="tx1"/>
                </a:solidFill>
              </a:rPr>
              <a:t>. </a:t>
            </a:r>
          </a:p>
          <a:p>
            <a:pPr algn="just"/>
            <a:endParaRPr lang="el-GR" b="1" dirty="0">
              <a:solidFill>
                <a:schemeClr val="tx1"/>
              </a:solidFill>
            </a:endParaRPr>
          </a:p>
          <a:p>
            <a:pPr algn="just"/>
            <a:r>
              <a:rPr lang="el-GR" b="1" dirty="0">
                <a:solidFill>
                  <a:schemeClr val="tx1"/>
                </a:solidFill>
              </a:rPr>
              <a:t>Ο </a:t>
            </a:r>
            <a:r>
              <a:rPr lang="en-US" b="1" dirty="0">
                <a:solidFill>
                  <a:schemeClr val="tx1"/>
                </a:solidFill>
              </a:rPr>
              <a:t>Roberts, 2000, </a:t>
            </a:r>
            <a:r>
              <a:rPr lang="el-GR" b="1" dirty="0">
                <a:solidFill>
                  <a:schemeClr val="tx1"/>
                </a:solidFill>
              </a:rPr>
              <a:t>αναφέρει ότι </a:t>
            </a:r>
            <a:r>
              <a:rPr lang="el-GR" b="1" dirty="0">
                <a:solidFill>
                  <a:srgbClr val="FF0000"/>
                </a:solidFill>
              </a:rPr>
              <a:t>πρόκειται για μια υποκειμενική αντίδραση σε μια </a:t>
            </a:r>
            <a:r>
              <a:rPr lang="el-GR" b="1" dirty="0" err="1">
                <a:solidFill>
                  <a:srgbClr val="FF0000"/>
                </a:solidFill>
              </a:rPr>
              <a:t>στρεσογόνο</a:t>
            </a:r>
            <a:r>
              <a:rPr lang="el-GR" b="1" dirty="0">
                <a:solidFill>
                  <a:srgbClr val="FF0000"/>
                </a:solidFill>
              </a:rPr>
              <a:t> εμπειρία ζωής, που επηρεάζει τη σταθερή λειτουργικότητα και την ικανότητα προσαρμογής του ατόμου</a:t>
            </a:r>
            <a:r>
              <a:rPr lang="el-GR" b="1" dirty="0">
                <a:solidFill>
                  <a:schemeClr val="tx1"/>
                </a:solidFill>
              </a:rPr>
              <a:t>. Το χαρακτηρίζει δε ως σημείο καμπής, ένα χρονικό ορόσημο. Η ένταση που βιώνει το άτομο αυξάνεται και συγχρόνως ενεργοποιούνται οι κρυμμένες δυνάμεις και οι ικανότητες του. </a:t>
            </a:r>
          </a:p>
          <a:p>
            <a:pPr marL="0" indent="0">
              <a:buNone/>
            </a:pPr>
            <a:endParaRPr lang="el-GR" dirty="0"/>
          </a:p>
        </p:txBody>
      </p:sp>
    </p:spTree>
    <p:extLst>
      <p:ext uri="{BB962C8B-B14F-4D97-AF65-F5344CB8AC3E}">
        <p14:creationId xmlns:p14="http://schemas.microsoft.com/office/powerpoint/2010/main" val="4070083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r>
              <a:rPr lang="el-GR" sz="2800" b="1" dirty="0"/>
              <a:t> </a:t>
            </a:r>
            <a:r>
              <a:rPr lang="el-GR" sz="2800" b="1" dirty="0">
                <a:solidFill>
                  <a:srgbClr val="00B0F0"/>
                </a:solidFill>
              </a:rPr>
              <a:t>Η ΕΝΝΟΙΑ ΤΗΣ ΚΡΙΣΗΣ</a:t>
            </a:r>
            <a:endParaRPr lang="el-GR" sz="2800" dirty="0">
              <a:solidFill>
                <a:srgbClr val="00B0F0"/>
              </a:solidFill>
            </a:endParaRPr>
          </a:p>
        </p:txBody>
      </p:sp>
      <p:sp>
        <p:nvSpPr>
          <p:cNvPr id="3" name="Θέση περιεχομένου 2"/>
          <p:cNvSpPr>
            <a:spLocks noGrp="1"/>
          </p:cNvSpPr>
          <p:nvPr>
            <p:ph idx="1"/>
          </p:nvPr>
        </p:nvSpPr>
        <p:spPr>
          <a:xfrm>
            <a:off x="457200" y="836712"/>
            <a:ext cx="8229600" cy="5760640"/>
          </a:xfrm>
        </p:spPr>
        <p:txBody>
          <a:bodyPr>
            <a:normAutofit/>
          </a:bodyPr>
          <a:lstStyle/>
          <a:p>
            <a:pPr marL="0" indent="0" algn="just">
              <a:buNone/>
            </a:pPr>
            <a:r>
              <a:rPr lang="el-GR" sz="2400" b="1" u="sng" dirty="0">
                <a:solidFill>
                  <a:srgbClr val="92D050"/>
                </a:solidFill>
              </a:rPr>
              <a:t>Το βασικό αίτιο σε μια κατάσταση κρίσης είναι</a:t>
            </a:r>
            <a:r>
              <a:rPr lang="en-US" sz="2400" b="1" u="sng" dirty="0">
                <a:solidFill>
                  <a:srgbClr val="92D050"/>
                </a:solidFill>
              </a:rPr>
              <a:t>:</a:t>
            </a:r>
          </a:p>
          <a:p>
            <a:pPr marL="0" indent="0" algn="just">
              <a:buNone/>
            </a:pPr>
            <a:r>
              <a:rPr lang="el-GR" sz="2400" b="1" dirty="0">
                <a:solidFill>
                  <a:srgbClr val="FF0000"/>
                </a:solidFill>
              </a:rPr>
              <a:t>ένα τραυματικό ή απειλητικό γεγονός </a:t>
            </a:r>
            <a:r>
              <a:rPr lang="el-GR" sz="2400" b="1" dirty="0"/>
              <a:t>το οποίο συνοδεύεται από δύο απαραίτητες προϋποθέσεις</a:t>
            </a:r>
            <a:r>
              <a:rPr lang="en-US" sz="2400" b="1" dirty="0"/>
              <a:t>:</a:t>
            </a:r>
          </a:p>
          <a:p>
            <a:pPr algn="just"/>
            <a:r>
              <a:rPr lang="el-GR" sz="2400" b="1" dirty="0"/>
              <a:t>την ατομική αντίληψη για το γεγονός ως αιτία σοβαρής διάλυσης, </a:t>
            </a:r>
          </a:p>
          <a:p>
            <a:pPr algn="just"/>
            <a:r>
              <a:rPr lang="el-GR" sz="2400" b="1" dirty="0"/>
              <a:t>και την ανικανότητα του ατόμου να το αντιμετωπίσει με τους συνηθισμένους τρόπους επίλυσης προβλημάτων. </a:t>
            </a:r>
          </a:p>
          <a:p>
            <a:pPr marL="0" indent="0" algn="just">
              <a:buNone/>
            </a:pPr>
            <a:r>
              <a:rPr lang="el-GR" sz="2400" b="1" u="sng" dirty="0">
                <a:solidFill>
                  <a:srgbClr val="92D050"/>
                </a:solidFill>
              </a:rPr>
              <a:t>Τα στοιχεία που συνθέτουν μια κατάσταση κρίσης είναι</a:t>
            </a:r>
            <a:r>
              <a:rPr lang="en-US" sz="2400" b="1" u="sng" dirty="0">
                <a:solidFill>
                  <a:srgbClr val="92D050"/>
                </a:solidFill>
              </a:rPr>
              <a:t>:</a:t>
            </a:r>
          </a:p>
          <a:p>
            <a:pPr marL="0" indent="0" algn="just">
              <a:buNone/>
            </a:pPr>
            <a:r>
              <a:rPr lang="el-GR" sz="2400" b="1" dirty="0">
                <a:solidFill>
                  <a:srgbClr val="FF0000"/>
                </a:solidFill>
              </a:rPr>
              <a:t>α. το απειλητικό γεγονός,</a:t>
            </a:r>
          </a:p>
          <a:p>
            <a:pPr marL="0" indent="0" algn="just">
              <a:buNone/>
            </a:pPr>
            <a:r>
              <a:rPr lang="el-GR" sz="2400" b="1" dirty="0">
                <a:solidFill>
                  <a:srgbClr val="FF0000"/>
                </a:solidFill>
              </a:rPr>
              <a:t>β. το ευάλωτο στάδιο,</a:t>
            </a:r>
          </a:p>
          <a:p>
            <a:pPr marL="0" indent="0" algn="just">
              <a:buNone/>
            </a:pPr>
            <a:r>
              <a:rPr lang="el-GR" sz="2400" b="1" dirty="0">
                <a:solidFill>
                  <a:srgbClr val="FF0000"/>
                </a:solidFill>
              </a:rPr>
              <a:t>γ. το </a:t>
            </a:r>
            <a:r>
              <a:rPr lang="el-GR" sz="2400" b="1" dirty="0" err="1">
                <a:solidFill>
                  <a:srgbClr val="FF0000"/>
                </a:solidFill>
              </a:rPr>
              <a:t>εκλυτικό</a:t>
            </a:r>
            <a:r>
              <a:rPr lang="el-GR" sz="2400" b="1" dirty="0">
                <a:solidFill>
                  <a:srgbClr val="FF0000"/>
                </a:solidFill>
              </a:rPr>
              <a:t> γεγονός,</a:t>
            </a:r>
          </a:p>
          <a:p>
            <a:pPr marL="0" indent="0" algn="just">
              <a:buNone/>
            </a:pPr>
            <a:r>
              <a:rPr lang="el-GR" sz="2400" b="1" dirty="0">
                <a:solidFill>
                  <a:srgbClr val="FF0000"/>
                </a:solidFill>
              </a:rPr>
              <a:t>δ. το στάδιο ενεργού κρίσης</a:t>
            </a:r>
          </a:p>
          <a:p>
            <a:pPr marL="0" indent="0" algn="just">
              <a:buNone/>
            </a:pPr>
            <a:r>
              <a:rPr lang="el-GR" sz="2400" b="1" dirty="0">
                <a:solidFill>
                  <a:srgbClr val="FF0000"/>
                </a:solidFill>
              </a:rPr>
              <a:t>ε. το στάδιο επίλυσης</a:t>
            </a:r>
          </a:p>
          <a:p>
            <a:pPr marL="0" indent="0" algn="just">
              <a:buNone/>
            </a:pPr>
            <a:endParaRPr lang="en-US" sz="2400" b="1" dirty="0"/>
          </a:p>
          <a:p>
            <a:pPr marL="0" indent="0" algn="just">
              <a:buNone/>
            </a:pPr>
            <a:endParaRPr lang="el-GR" sz="2400" b="1" u="sng" dirty="0"/>
          </a:p>
        </p:txBody>
      </p:sp>
    </p:spTree>
    <p:extLst>
      <p:ext uri="{BB962C8B-B14F-4D97-AF65-F5344CB8AC3E}">
        <p14:creationId xmlns:p14="http://schemas.microsoft.com/office/powerpoint/2010/main" val="402077386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2841</TotalTime>
  <Words>4704</Words>
  <Application>Microsoft Office PowerPoint</Application>
  <PresentationFormat>Προβολή στην οθόνη (4:3)</PresentationFormat>
  <Paragraphs>213</Paragraphs>
  <Slides>30</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30</vt:i4>
      </vt:variant>
    </vt:vector>
  </HeadingPairs>
  <TitlesOfParts>
    <vt:vector size="35" baseType="lpstr">
      <vt:lpstr>Arial</vt:lpstr>
      <vt:lpstr>Calibri</vt:lpstr>
      <vt:lpstr>Times New Roman</vt:lpstr>
      <vt:lpstr>Verdana</vt:lpstr>
      <vt:lpstr>Θέμα του Office</vt:lpstr>
      <vt:lpstr>Α. ΒΕΡΓΕΤΗ, 2009 ΚΟΙΝΩΝΙΚΗ ΕΡΓΑΣΙΑ  ΜΕ ΟΙΚΟΓΕΝΕΙΕΣ ΣΕ ΚΡΙΣΗ ΕΚΔΟΣΕΙΣ ΤΟΠΟΣ </vt:lpstr>
      <vt:lpstr> ΕΙΣΑΓΩΓΗ 1/6</vt:lpstr>
      <vt:lpstr> ΕΙΣΑΓΩΓΗ 2/6</vt:lpstr>
      <vt:lpstr> ΕΙΣΑΓΩΓΗ 3/6</vt:lpstr>
      <vt:lpstr> ΕΙΣΑΓΩΓΗ 4/6</vt:lpstr>
      <vt:lpstr> ΕΙΣΑΓΩΓΗ 5/6</vt:lpstr>
      <vt:lpstr> ΕΙΣΑΓΩΓΗ 6/6</vt:lpstr>
      <vt:lpstr> Η ΕΝΝΟΙΑ ΤΗΣ ΚΡΙΣΗΣ</vt:lpstr>
      <vt:lpstr> Η ΕΝΝΟΙΑ ΤΗΣ ΚΡΙΣΗΣ</vt:lpstr>
      <vt:lpstr>Ο ΟΡΟΣ ΚΡΙΣΗ ΣΤΗΝ ΚΟΙΝΩΝΙΚΗ ΕΡΓΑΣΙΑ</vt:lpstr>
      <vt:lpstr>ΚΟΙΝΩΝΙΚΗ ΕΡΓΑΣΙΑ ΜΕ ΟΙΚΟΓΕΝΕΙΕΣ ΣΕ ΚΡΙΣΗ 1/5</vt:lpstr>
      <vt:lpstr>ΚΟΙΝΩΝΙΚΗ ΕΡΓΑΣΙΑ ΜΕ ΟΙΚΟΓΕΝΕΙΕΣ ΣΕ ΚΡΙΣΗ 2/5</vt:lpstr>
      <vt:lpstr>ΚΟΙΝΩΝΙΚΗ ΕΡΓΑΣΙΑ ΜΕ ΟΙΚΟΓΕΝΕΙΕΣ ΣΕ ΚΡΙΣΗ 3/5</vt:lpstr>
      <vt:lpstr>ΚΟΙΝΩΝΙΚΗ ΕΡΓΑΣΙΑ ΜΕ ΟΙΚΟΓΕΝΕΙΕΣ ΣΕ ΚΡΙΣΗ 4/5</vt:lpstr>
      <vt:lpstr>ΚΟΙΝΩΝΙΚΗ ΕΡΓΑΣΙΑ ΜΕ ΟΙΚΟΓΕΝΕΙΕΣ ΣΕ ΚΡΙΣΗ 5/5</vt:lpstr>
      <vt:lpstr>ΒΑΣΙΚΕΣ ΑΡΧΕΣ ΤΗΣ ΘΕΩΡΙΑΣ ΤΗΣ ΚΡΙΣΗΣ ΣΤΗΝ  ΠΡΑΚΤΙΚΗ ΤΗΣ ΚΟΙΝΩΝΙΚΗ ΕΡΓΑΣΙΑΣ</vt:lpstr>
      <vt:lpstr>ΘΕΩΡΙΑ ΤΗΣ ΚΡΙΣΗΣ ΤΗΣ GOLAN</vt:lpstr>
      <vt:lpstr>ΘΕΩΡΙΑ ΤΗΣ ΚΡΙΣΗΣ ΤΗΣ GOLAN</vt:lpstr>
      <vt:lpstr>ΘΕΩΡΙΑ ΤΗΣ ΚΡΙΣΗΣ ΤΗΣ GOLAN</vt:lpstr>
      <vt:lpstr>ΘΕΩΡΙΑ ΤΗΣ ΚΡΙΣΗΣ ΤΗΣ GOLAN</vt:lpstr>
      <vt:lpstr>ΘΕΩΡΙΑ ΤΗΣ ΚΡΙΣΗΣ ΤΗΣ GOLAN</vt:lpstr>
      <vt:lpstr>ΘΕΩΡΙΑ ΤΗΣ ΚΡΙΣΗΣ ΤΗΣ GOLAN</vt:lpstr>
      <vt:lpstr>ΘΕΩΡΙΑ ΤΗΣ ΚΡΙΣΗΣ ΤΗΣ GOLAN</vt:lpstr>
      <vt:lpstr>Παρουσίαση του PowerPoint</vt:lpstr>
      <vt:lpstr>ΘΕΩΡΙΑ ΤΗΣ ΚΡΙΣΗΣ ΤΗΣ GOLAN</vt:lpstr>
      <vt:lpstr>ΘΕΩΡΙΑ ΤΗΣ ΚΡΙΣΗΣ ΤΗΣ GOLAN</vt:lpstr>
      <vt:lpstr>ΘΕΩΡΙΑ ΤΗΣ ΚΡΙΣΗΣ ΤΗΣ GOLAN</vt:lpstr>
      <vt:lpstr>ΘΕΩΡΙΑ ΤΗΣ ΚΡΙΣΗΣ ΤΗΣ GOLAN</vt:lpstr>
      <vt:lpstr>ΘΕΩΡΙΑ ΤΗΣ ΚΡΙΣΗΣ ΤΗΣ GOLAN</vt:lpstr>
      <vt:lpstr>ΘΕΩΡΙΑ ΤΗΣ ΚΡΙΣΗΣ ΤΗΣ GOLAN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ΘΕΩΡΙΕΣ ΑΝΑΦΟΡΙΚΑ ΜΕ ΤΗΝ ΚΡΙΣΗ</dc:title>
  <dc:creator>Nemtzas</dc:creator>
  <cp:lastModifiedBy>Φαρμακοπούλου Ιγνατία</cp:lastModifiedBy>
  <cp:revision>47</cp:revision>
  <dcterms:created xsi:type="dcterms:W3CDTF">2020-10-31T13:38:47Z</dcterms:created>
  <dcterms:modified xsi:type="dcterms:W3CDTF">2022-01-26T08:53:55Z</dcterms:modified>
</cp:coreProperties>
</file>