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94" r:id="rId4"/>
    <p:sldId id="309" r:id="rId5"/>
    <p:sldId id="295" r:id="rId6"/>
    <p:sldId id="296" r:id="rId7"/>
    <p:sldId id="264" r:id="rId8"/>
    <p:sldId id="317" r:id="rId9"/>
    <p:sldId id="318" r:id="rId10"/>
    <p:sldId id="282" r:id="rId11"/>
    <p:sldId id="311" r:id="rId12"/>
    <p:sldId id="297" r:id="rId13"/>
    <p:sldId id="310" r:id="rId14"/>
    <p:sldId id="298" r:id="rId15"/>
    <p:sldId id="265" r:id="rId16"/>
    <p:sldId id="321" r:id="rId17"/>
    <p:sldId id="305" r:id="rId18"/>
    <p:sldId id="319" r:id="rId19"/>
    <p:sldId id="312" r:id="rId20"/>
    <p:sldId id="266" r:id="rId21"/>
    <p:sldId id="299" r:id="rId22"/>
    <p:sldId id="283" r:id="rId23"/>
    <p:sldId id="304" r:id="rId24"/>
    <p:sldId id="313" r:id="rId25"/>
    <p:sldId id="267" r:id="rId26"/>
    <p:sldId id="268" r:id="rId27"/>
    <p:sldId id="314" r:id="rId28"/>
    <p:sldId id="269" r:id="rId29"/>
    <p:sldId id="301" r:id="rId30"/>
    <p:sldId id="306" r:id="rId31"/>
    <p:sldId id="315" r:id="rId32"/>
    <p:sldId id="300" r:id="rId33"/>
    <p:sldId id="270" r:id="rId34"/>
    <p:sldId id="271" r:id="rId35"/>
    <p:sldId id="316" r:id="rId36"/>
    <p:sldId id="320" r:id="rId37"/>
    <p:sldId id="272" r:id="rId38"/>
    <p:sldId id="302" r:id="rId39"/>
    <p:sldId id="307" r:id="rId40"/>
    <p:sldId id="308" r:id="rId41"/>
    <p:sldId id="303" r:id="rId4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910EB26-FF23-44BB-865D-D8CEB59903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4A601A4C-6733-43BE-A14C-596289D123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FCAB23C-6FF7-4BBE-B677-F64DF68F6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47BF-6623-414A-8EAD-BDDDD9B2296E}" type="datetimeFigureOut">
              <a:rPr lang="el-GR" smtClean="0"/>
              <a:t>14/11/2024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152666A-D6ED-4D3E-A5D6-58360D1C8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0E66ED6-C76E-4440-9F56-291C14D7B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77DF4-706B-4EF3-B350-9DD272886C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5888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C1E3CD9-AC97-49E1-9063-9D4FF8561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947B9044-0331-467C-ABB9-9BEF8804FD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2883A2F-AAA0-46FD-9102-098B9ABB5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47BF-6623-414A-8EAD-BDDDD9B2296E}" type="datetimeFigureOut">
              <a:rPr lang="el-GR" smtClean="0"/>
              <a:t>14/11/2024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EB6B396-0ABB-43EE-99C6-85D07A431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77601A5-C98B-4FF8-A9CC-81524E300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77DF4-706B-4EF3-B350-9DD272886C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2044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A518F911-7909-4024-BF85-90808726FF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7DBF6906-DAEA-4B5C-B3C6-055D9A66F9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35DCA4D-A682-419E-BBC9-8893DF449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47BF-6623-414A-8EAD-BDDDD9B2296E}" type="datetimeFigureOut">
              <a:rPr lang="el-GR" smtClean="0"/>
              <a:t>14/11/2024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31937DF-CE3E-4AE0-8DD9-43F355FDA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B31E076-BB85-4E42-ACD8-B91B4ED91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77DF4-706B-4EF3-B350-9DD272886C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7427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43C1AF6-DBA8-45AC-AEA1-73B287254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5B0EB25-81EC-4972-9604-39451A654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E2846C8-4EA1-41A1-A0D8-959A50AB9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47BF-6623-414A-8EAD-BDDDD9B2296E}" type="datetimeFigureOut">
              <a:rPr lang="el-GR" smtClean="0"/>
              <a:t>14/11/2024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FA49F9E-04FE-4C5D-8637-EEF795602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9C2823C-26EF-45FE-9688-6AECB5E37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77DF4-706B-4EF3-B350-9DD272886C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2322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4A8C39C-13AB-4AEB-8FA4-F33DD48E5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1EDA779-8E8D-4D2F-BB6E-EEE9E7464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0B614EA-A5AC-4217-B5C6-3F48CE913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47BF-6623-414A-8EAD-BDDDD9B2296E}" type="datetimeFigureOut">
              <a:rPr lang="el-GR" smtClean="0"/>
              <a:t>14/11/2024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4F5B972-6B2D-4EDC-A069-73AC0442A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F51E7E0-D35D-4003-90C8-A9AF3B692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77DF4-706B-4EF3-B350-9DD272886C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9020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43E8723-AE41-4744-BA79-6C51E6620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FDA4807-9B5C-48FF-A892-793EF06158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46E9216-7481-4B61-A6C5-A5F4DF56A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F246941-38F6-4A2B-A338-D419B4450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47BF-6623-414A-8EAD-BDDDD9B2296E}" type="datetimeFigureOut">
              <a:rPr lang="el-GR" smtClean="0"/>
              <a:t>14/11/2024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7529B68-816E-4063-A523-4766E432A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5076AFE-B420-4FBA-AA4B-FB8CE8CAB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77DF4-706B-4EF3-B350-9DD272886C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2844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48C597F-49EB-415E-B7A8-C51947BA1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42BBC29-CC81-4240-8A46-FE1F9A791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5F2EC97-39C6-47B0-8312-E6F6009BB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DBBB4CB9-FA30-4A71-962D-CD15808DD4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E37D0F6D-32CB-4EF3-A474-24BDA18968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77B64F96-F931-4176-A18D-F9832126D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47BF-6623-414A-8EAD-BDDDD9B2296E}" type="datetimeFigureOut">
              <a:rPr lang="el-GR" smtClean="0"/>
              <a:t>14/11/2024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7C3C55AE-7161-4B63-990F-9CF4B4386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8F14FC42-5C1D-4DA1-A5B7-3D0E895EA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77DF4-706B-4EF3-B350-9DD272886C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4633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2BE3837-589E-4183-850C-5AB8FEBBC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DADE137A-E009-441D-B39F-3FA1982F2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47BF-6623-414A-8EAD-BDDDD9B2296E}" type="datetimeFigureOut">
              <a:rPr lang="el-GR" smtClean="0"/>
              <a:t>14/11/2024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3333506E-61C8-4D84-B34E-371577D47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A4FB30EA-1715-46E8-9577-C7A3FBDA0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77DF4-706B-4EF3-B350-9DD272886C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367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447B173B-7506-4BEB-9F20-0E7AE1931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47BF-6623-414A-8EAD-BDDDD9B2296E}" type="datetimeFigureOut">
              <a:rPr lang="el-GR" smtClean="0"/>
              <a:t>14/11/2024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235A6F1A-8564-4D12-860E-DD7E46A3C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DBC6FBF-5943-461A-92E3-9386C39E1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77DF4-706B-4EF3-B350-9DD272886C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183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2538039-E5CD-40DB-B445-3B55FE40E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7A1020B-8D06-40B8-8131-2DAAD9FB3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BA0FB73-C9DD-4F25-9FCA-3C974C2ABD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FDD128A-81E1-450E-8A04-2057EF193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47BF-6623-414A-8EAD-BDDDD9B2296E}" type="datetimeFigureOut">
              <a:rPr lang="el-GR" smtClean="0"/>
              <a:t>14/11/2024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40A5BBB-2DC2-4781-BBF2-74E419B3A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56C787D-DD32-4839-BE5F-8BD82A42E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77DF4-706B-4EF3-B350-9DD272886C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2968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C8D3D3-3EFF-4FC9-B4FD-746D022DA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F8B93766-6C7C-4BF0-919A-7A38D20C6D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55A1949-8D82-444D-87F5-70A43F51B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C97787B-BBA3-4847-A73E-7E366778C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47BF-6623-414A-8EAD-BDDDD9B2296E}" type="datetimeFigureOut">
              <a:rPr lang="el-GR" smtClean="0"/>
              <a:t>14/11/2024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017DA85-6DFB-4DB0-841E-AC25A758B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E732FBC-74E5-4B65-BCB3-02806EBB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77DF4-706B-4EF3-B350-9DD272886C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875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38F19AC4-B719-4B34-8DB6-35B5BF5A6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A0E2CAF-7E6F-4B48-ABA5-1F4966EC9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5A84224-08E4-4EBE-A938-698A749E14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847BF-6623-414A-8EAD-BDDDD9B2296E}" type="datetimeFigureOut">
              <a:rPr lang="el-GR" smtClean="0"/>
              <a:t>14/11/2024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F45417B-D117-4C2A-82E3-92E7DE4A4B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EF5802A-5EF9-41D8-BA31-73CEEB186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77DF4-706B-4EF3-B350-9DD272886C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8522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8C02216-4BED-4722-80D2-94F0CAA83D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65463"/>
          </a:xfrm>
        </p:spPr>
        <p:txBody>
          <a:bodyPr>
            <a:normAutofit fontScale="90000"/>
          </a:bodyPr>
          <a:lstStyle/>
          <a:p>
            <a:r>
              <a:rPr lang="el-GR" dirty="0"/>
              <a:t>ΒΙΟΧΗΜΕΙΑ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BE253DE3-2EB7-457B-83EA-7B91BD57E5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52871"/>
            <a:ext cx="9144000" cy="3004930"/>
          </a:xfrm>
        </p:spPr>
        <p:txBody>
          <a:bodyPr/>
          <a:lstStyle/>
          <a:p>
            <a:pPr algn="l"/>
            <a:r>
              <a:rPr lang="el-GR" dirty="0"/>
              <a:t>ΒΙΒΛΙΟΓΡΑΦΙΑ: </a:t>
            </a:r>
            <a:r>
              <a:rPr lang="en-US" dirty="0"/>
              <a:t>HARPER’S </a:t>
            </a:r>
            <a:r>
              <a:rPr lang="el-GR" dirty="0"/>
              <a:t>ΒΙΟΛΟΓΙΚΗ ΧΗΜΕΙΑ</a:t>
            </a:r>
          </a:p>
          <a:p>
            <a:pPr algn="l"/>
            <a:r>
              <a:rPr lang="el-GR" dirty="0"/>
              <a:t>ΚΕΦ. 19: ΜΕΤΑΒΟΛΙΣΜΟΣ ΓΛΥΚΟΓΟΝΟΥ</a:t>
            </a:r>
          </a:p>
          <a:p>
            <a:pPr algn="l"/>
            <a:r>
              <a:rPr lang="el-GR" dirty="0"/>
              <a:t>ΚΕΦ. 20: ΓΛΥΚΟΝΕΟΓΕΝΕΣΗ ΚΑΙ ΡΥΘΜΙΣΗ ΤΗΣ ΓΛΥΚΟΖΗΣ ΤΟΥ ΑΙΜΑΤΟΣ</a:t>
            </a:r>
          </a:p>
        </p:txBody>
      </p:sp>
    </p:spTree>
    <p:extLst>
      <p:ext uri="{BB962C8B-B14F-4D97-AF65-F5344CB8AC3E}">
        <p14:creationId xmlns:p14="http://schemas.microsoft.com/office/powerpoint/2010/main" val="822001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8395377-9446-4ECC-8FBB-429A355A9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439" y="-82826"/>
            <a:ext cx="8040995" cy="70236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FF438A-FC8B-4938-834E-F5FD57568B73}"/>
              </a:ext>
            </a:extLst>
          </p:cNvPr>
          <p:cNvSpPr txBox="1"/>
          <p:nvPr/>
        </p:nvSpPr>
        <p:spPr>
          <a:xfrm>
            <a:off x="7686260" y="437322"/>
            <a:ext cx="4286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Η </a:t>
            </a:r>
            <a:r>
              <a:rPr lang="el-GR" b="1" dirty="0" err="1"/>
              <a:t>γλυκονεογένεση</a:t>
            </a:r>
            <a:r>
              <a:rPr lang="el-GR" b="1" dirty="0"/>
              <a:t> διεξάγεται με την παράκαμψη και αντιστροφή 3 αντιδράσεων της </a:t>
            </a:r>
            <a:r>
              <a:rPr lang="el-GR" b="1" dirty="0" err="1"/>
              <a:t>γλυκόλυσης</a:t>
            </a:r>
            <a:r>
              <a:rPr lang="el-GR" b="1" dirty="0"/>
              <a:t> στους </a:t>
            </a:r>
            <a:r>
              <a:rPr lang="el-GR" b="1" dirty="0" err="1"/>
              <a:t>γλυκογενετικούς</a:t>
            </a:r>
            <a:r>
              <a:rPr lang="el-GR" b="1" dirty="0"/>
              <a:t> ιστούς</a:t>
            </a:r>
          </a:p>
        </p:txBody>
      </p:sp>
    </p:spTree>
    <p:extLst>
      <p:ext uri="{BB962C8B-B14F-4D97-AF65-F5344CB8AC3E}">
        <p14:creationId xmlns:p14="http://schemas.microsoft.com/office/powerpoint/2010/main" val="346122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019E75-8EF2-443F-8524-A03FDE9924B4}"/>
              </a:ext>
            </a:extLst>
          </p:cNvPr>
          <p:cNvSpPr txBox="1"/>
          <p:nvPr/>
        </p:nvSpPr>
        <p:spPr>
          <a:xfrm>
            <a:off x="8535398" y="4525885"/>
            <a:ext cx="38220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Το </a:t>
            </a:r>
            <a:r>
              <a:rPr lang="el-GR" b="1" dirty="0" err="1"/>
              <a:t>οξαλοξικό</a:t>
            </a:r>
            <a:r>
              <a:rPr lang="el-GR" b="1" dirty="0"/>
              <a:t> μεταφέρεται εκτός μιτοχονδρίου ως μηλικό (φορέας </a:t>
            </a:r>
            <a:r>
              <a:rPr lang="el-GR" b="1" dirty="0" err="1"/>
              <a:t>δικαρβοξυλικών</a:t>
            </a:r>
            <a:r>
              <a:rPr lang="el-GR" b="1" dirty="0"/>
              <a:t>) είτε ως </a:t>
            </a:r>
          </a:p>
          <a:p>
            <a:r>
              <a:rPr lang="el-GR" b="1" dirty="0"/>
              <a:t>κιτρικό (φορέας </a:t>
            </a:r>
            <a:r>
              <a:rPr lang="el-GR" b="1" dirty="0" err="1"/>
              <a:t>τρικαρβοξυλικών</a:t>
            </a:r>
            <a:r>
              <a:rPr lang="el-GR" b="1" dirty="0"/>
              <a:t>) </a:t>
            </a:r>
          </a:p>
          <a:p>
            <a:r>
              <a:rPr lang="el-GR" b="1" dirty="0"/>
              <a:t>τα οποία μετατρέπονται ως </a:t>
            </a:r>
            <a:r>
              <a:rPr lang="el-GR" b="1" dirty="0" err="1"/>
              <a:t>οξαλοξικό</a:t>
            </a:r>
            <a:r>
              <a:rPr lang="el-GR" b="1" dirty="0"/>
              <a:t> </a:t>
            </a:r>
          </a:p>
          <a:p>
            <a:r>
              <a:rPr lang="el-GR" b="1" dirty="0"/>
              <a:t>στο κυτταρόπλασμα</a:t>
            </a:r>
          </a:p>
        </p:txBody>
      </p:sp>
    </p:spTree>
    <p:extLst>
      <p:ext uri="{BB962C8B-B14F-4D97-AF65-F5344CB8AC3E}">
        <p14:creationId xmlns:p14="http://schemas.microsoft.com/office/powerpoint/2010/main" val="219275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EDB1AC8-3004-4D56-9E69-68EA17BB4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71"/>
            <a:ext cx="10515600" cy="1325563"/>
          </a:xfrm>
        </p:spPr>
        <p:txBody>
          <a:bodyPr/>
          <a:lstStyle/>
          <a:p>
            <a:pPr algn="ctr"/>
            <a:r>
              <a:rPr lang="el-GR" dirty="0"/>
              <a:t>Ρύθμιση </a:t>
            </a:r>
            <a:r>
              <a:rPr lang="el-GR" dirty="0" err="1"/>
              <a:t>γλυκονεογένεσης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83D324D-33A4-4A66-BD2D-70AF21195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826" y="1431234"/>
            <a:ext cx="11502887" cy="4837043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Η ρύθμιση των ενζύμων της </a:t>
            </a:r>
            <a:r>
              <a:rPr lang="el-GR" dirty="0" err="1"/>
              <a:t>γλυκονεογένεσης</a:t>
            </a:r>
            <a:r>
              <a:rPr lang="el-GR" dirty="0"/>
              <a:t> γίνεται:</a:t>
            </a:r>
          </a:p>
          <a:p>
            <a:pPr marL="0" indent="0">
              <a:buNone/>
            </a:pPr>
            <a:r>
              <a:rPr lang="el-GR" dirty="0"/>
              <a:t> α. με μεταβολές στη ταχύτητα σύνθεσης των ενζύμων</a:t>
            </a:r>
          </a:p>
          <a:p>
            <a:pPr marL="0" indent="0">
              <a:buNone/>
            </a:pPr>
            <a:r>
              <a:rPr lang="el-GR" dirty="0"/>
              <a:t> β. με </a:t>
            </a:r>
            <a:r>
              <a:rPr lang="el-GR" dirty="0" smtClean="0"/>
              <a:t>ομοιοπολική </a:t>
            </a:r>
            <a:r>
              <a:rPr lang="el-GR" dirty="0"/>
              <a:t>τροποποίηση μέσω αντιστρεπτής </a:t>
            </a:r>
            <a:r>
              <a:rPr lang="el-GR" dirty="0" err="1"/>
              <a:t>φωσφορυλίωσης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 γ. με </a:t>
            </a:r>
            <a:r>
              <a:rPr lang="el-GR" dirty="0" err="1"/>
              <a:t>αλλοστερικές</a:t>
            </a:r>
            <a:r>
              <a:rPr lang="el-GR" dirty="0"/>
              <a:t> επιδράσεις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Η </a:t>
            </a:r>
            <a:r>
              <a:rPr lang="el-GR" b="1" dirty="0" err="1"/>
              <a:t>ενεργότητα</a:t>
            </a:r>
            <a:r>
              <a:rPr lang="el-GR" b="1" dirty="0"/>
              <a:t> της </a:t>
            </a:r>
            <a:r>
              <a:rPr lang="el-GR" b="1" dirty="0" err="1"/>
              <a:t>πυροσταφυλικής</a:t>
            </a:r>
            <a:r>
              <a:rPr lang="el-GR" b="1" dirty="0"/>
              <a:t> </a:t>
            </a:r>
            <a:r>
              <a:rPr lang="el-GR" b="1" dirty="0" err="1"/>
              <a:t>καρβοξυλάσης</a:t>
            </a:r>
            <a:r>
              <a:rPr lang="el-GR" b="1" dirty="0"/>
              <a:t> </a:t>
            </a:r>
            <a:r>
              <a:rPr lang="el-GR" dirty="0"/>
              <a:t>εξαρτάται από την παρουσία του θετικού </a:t>
            </a:r>
            <a:r>
              <a:rPr lang="el-GR" dirty="0" err="1"/>
              <a:t>τροποποιητή</a:t>
            </a:r>
            <a:r>
              <a:rPr lang="el-GR" dirty="0"/>
              <a:t> </a:t>
            </a:r>
            <a:r>
              <a:rPr lang="el-GR" dirty="0" err="1"/>
              <a:t>ακέτυλο</a:t>
            </a:r>
            <a:r>
              <a:rPr lang="el-GR" dirty="0"/>
              <a:t>-</a:t>
            </a:r>
            <a:r>
              <a:rPr lang="en-US" dirty="0"/>
              <a:t>CoA</a:t>
            </a:r>
            <a:r>
              <a:rPr lang="el-GR" dirty="0"/>
              <a:t>:</a:t>
            </a:r>
          </a:p>
          <a:p>
            <a:pPr marL="0" indent="0">
              <a:buNone/>
            </a:pPr>
            <a:r>
              <a:rPr lang="el-GR" dirty="0"/>
              <a:t>  1. Αν υπάρχουν ενεργειακές ανάγκες </a:t>
            </a:r>
            <a:r>
              <a:rPr lang="en-US" dirty="0" smtClean="0"/>
              <a:t>(</a:t>
            </a:r>
            <a:r>
              <a:rPr lang="el-GR" dirty="0" smtClean="0"/>
              <a:t>έλλειψη ΑΤΡ) και </a:t>
            </a:r>
            <a:r>
              <a:rPr lang="el-GR" dirty="0"/>
              <a:t>το </a:t>
            </a:r>
            <a:r>
              <a:rPr lang="el-GR" dirty="0" err="1"/>
              <a:t>οξαλοξικό</a:t>
            </a:r>
            <a:r>
              <a:rPr lang="el-GR" dirty="0"/>
              <a:t> εξαντλείται </a:t>
            </a:r>
            <a:r>
              <a:rPr lang="en-US" dirty="0"/>
              <a:t>(</a:t>
            </a:r>
            <a:r>
              <a:rPr lang="el-GR" dirty="0"/>
              <a:t>άρα άθροιση </a:t>
            </a:r>
            <a:r>
              <a:rPr lang="el-GR" dirty="0" err="1"/>
              <a:t>ακέτυλο</a:t>
            </a:r>
            <a:r>
              <a:rPr lang="el-GR" dirty="0"/>
              <a:t>-</a:t>
            </a:r>
            <a:r>
              <a:rPr lang="en-US" dirty="0"/>
              <a:t>CoA)</a:t>
            </a:r>
            <a:r>
              <a:rPr lang="el-GR" dirty="0"/>
              <a:t> η </a:t>
            </a:r>
            <a:r>
              <a:rPr lang="el-GR" dirty="0" err="1"/>
              <a:t>πυροσταφυλική</a:t>
            </a:r>
            <a:r>
              <a:rPr lang="el-GR" dirty="0"/>
              <a:t> </a:t>
            </a:r>
            <a:r>
              <a:rPr lang="el-GR" dirty="0" err="1"/>
              <a:t>καρβοξυλάση</a:t>
            </a:r>
            <a:r>
              <a:rPr lang="el-GR" dirty="0"/>
              <a:t> επιταχύνει την δράση της και το </a:t>
            </a:r>
            <a:r>
              <a:rPr lang="el-GR" dirty="0" err="1"/>
              <a:t>οξαλοξικό</a:t>
            </a:r>
            <a:r>
              <a:rPr lang="el-GR" dirty="0"/>
              <a:t> που παράγεται στο μιτοχόνδριο οδηγεί στην επιτάχυνση της οξείδωσης του </a:t>
            </a:r>
            <a:r>
              <a:rPr lang="el-GR" dirty="0" err="1"/>
              <a:t>ακέτυλο</a:t>
            </a:r>
            <a:r>
              <a:rPr lang="el-GR" dirty="0"/>
              <a:t>-</a:t>
            </a:r>
            <a:r>
              <a:rPr lang="en-US" dirty="0"/>
              <a:t>CoA </a:t>
            </a:r>
            <a:r>
              <a:rPr lang="el-GR" dirty="0"/>
              <a:t>στο κύκλο του</a:t>
            </a:r>
            <a:r>
              <a:rPr lang="en-US" dirty="0"/>
              <a:t> Krebs </a:t>
            </a:r>
            <a:r>
              <a:rPr lang="el-GR" dirty="0" smtClean="0"/>
              <a:t>και την παραγωγή ενέργειας.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 2. Αντίθετα αν η συγκέντρωση του </a:t>
            </a:r>
            <a:r>
              <a:rPr lang="en-US" dirty="0"/>
              <a:t>ATP </a:t>
            </a:r>
            <a:r>
              <a:rPr lang="el-GR" dirty="0"/>
              <a:t>είναι μεγάλη έχουμε  αναστολή της </a:t>
            </a:r>
            <a:r>
              <a:rPr lang="el-GR" dirty="0" err="1"/>
              <a:t>γλυκόλυσης</a:t>
            </a:r>
            <a:r>
              <a:rPr lang="el-GR" dirty="0"/>
              <a:t> και του κύκλου του </a:t>
            </a:r>
            <a:r>
              <a:rPr lang="en-US" dirty="0"/>
              <a:t>Krebs</a:t>
            </a:r>
            <a:r>
              <a:rPr lang="el-GR" dirty="0"/>
              <a:t>, και άθροιση του </a:t>
            </a:r>
            <a:r>
              <a:rPr lang="el-GR" dirty="0" err="1"/>
              <a:t>ακέτυλο</a:t>
            </a:r>
            <a:r>
              <a:rPr lang="el-GR" dirty="0"/>
              <a:t>-</a:t>
            </a:r>
            <a:r>
              <a:rPr lang="en-US" dirty="0"/>
              <a:t>CoA</a:t>
            </a:r>
            <a:r>
              <a:rPr lang="el-GR" dirty="0"/>
              <a:t> που παράγεται.</a:t>
            </a:r>
            <a:r>
              <a:rPr lang="en-US" dirty="0"/>
              <a:t> </a:t>
            </a:r>
            <a:r>
              <a:rPr lang="el-GR" dirty="0"/>
              <a:t>Σε αυτή τη περίπτωση το </a:t>
            </a:r>
            <a:r>
              <a:rPr lang="el-GR" dirty="0" err="1"/>
              <a:t>οξαλοξικό</a:t>
            </a:r>
            <a:r>
              <a:rPr lang="el-GR" dirty="0"/>
              <a:t> που παράγεται </a:t>
            </a:r>
            <a:r>
              <a:rPr lang="el-GR" dirty="0" err="1"/>
              <a:t>ενδομιτοχονδριακά</a:t>
            </a:r>
            <a:r>
              <a:rPr lang="el-GR" dirty="0"/>
              <a:t> από την </a:t>
            </a:r>
            <a:r>
              <a:rPr lang="el-GR" dirty="0" err="1"/>
              <a:t>καρβοξυλάση</a:t>
            </a:r>
            <a:r>
              <a:rPr lang="el-GR" dirty="0"/>
              <a:t> δεν μπορεί να χρησιμοποιηθεί στο μιτοχόνδριο και ωθείται (μέσω μηλικού) στο κυτταρόπλασμα για </a:t>
            </a:r>
            <a:r>
              <a:rPr lang="el-GR" dirty="0" err="1"/>
              <a:t>γλυκονεογένεση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99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1" y="1"/>
            <a:ext cx="9143999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B588FA-0D54-4508-9298-7DDEAFE40030}"/>
              </a:ext>
            </a:extLst>
          </p:cNvPr>
          <p:cNvSpPr txBox="1"/>
          <p:nvPr/>
        </p:nvSpPr>
        <p:spPr>
          <a:xfrm>
            <a:off x="119271" y="755374"/>
            <a:ext cx="2743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Η ρύθμιση των ενζύμων της </a:t>
            </a:r>
            <a:r>
              <a:rPr lang="el-GR" sz="2400" b="1" dirty="0" err="1"/>
              <a:t>γλυκόλυσης</a:t>
            </a:r>
            <a:r>
              <a:rPr lang="el-GR" sz="2400" b="1" dirty="0"/>
              <a:t> και της </a:t>
            </a:r>
            <a:r>
              <a:rPr lang="el-GR" sz="2400" b="1" dirty="0" err="1"/>
              <a:t>γλυκονεογένεσης</a:t>
            </a:r>
            <a:r>
              <a:rPr lang="el-GR" sz="2400" b="1" dirty="0"/>
              <a:t> γίνεται με αντίθετο τρόπο, με τη δράση </a:t>
            </a:r>
            <a:r>
              <a:rPr lang="el-GR" sz="2400" b="1" dirty="0" err="1"/>
              <a:t>αλλοστερικών</a:t>
            </a:r>
            <a:r>
              <a:rPr lang="el-GR" sz="2400" b="1" dirty="0"/>
              <a:t> </a:t>
            </a:r>
            <a:r>
              <a:rPr lang="el-GR" sz="2400" b="1" dirty="0" err="1"/>
              <a:t>τροποποιητών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3691108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55D5B21-2E1D-4407-A840-51221BC28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Ενεργειακή απόδοση </a:t>
            </a:r>
            <a:r>
              <a:rPr lang="el-GR" dirty="0" err="1"/>
              <a:t>γλυκονεογένεσης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7EAFF52-CA6F-426F-85EB-C498290D1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974" y="234245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Συνολική αντίδραση </a:t>
            </a:r>
            <a:r>
              <a:rPr lang="el-GR" dirty="0" err="1"/>
              <a:t>γλυκονεογένεσης</a:t>
            </a:r>
            <a:r>
              <a:rPr lang="el-GR" dirty="0"/>
              <a:t>:</a:t>
            </a:r>
          </a:p>
          <a:p>
            <a:pPr marL="0" indent="0">
              <a:buNone/>
            </a:pPr>
            <a:r>
              <a:rPr lang="el-GR" dirty="0"/>
              <a:t>      2Πυροσταφυλικού οξέος + 4ΑΤΡ + 2</a:t>
            </a:r>
            <a:r>
              <a:rPr lang="en-US" dirty="0"/>
              <a:t>GTP</a:t>
            </a:r>
            <a:r>
              <a:rPr lang="el-GR" dirty="0"/>
              <a:t> </a:t>
            </a:r>
            <a:r>
              <a:rPr lang="en-US" dirty="0"/>
              <a:t>+</a:t>
            </a:r>
            <a:r>
              <a:rPr lang="el-GR" dirty="0"/>
              <a:t> </a:t>
            </a:r>
            <a:r>
              <a:rPr lang="en-US" dirty="0"/>
              <a:t>2NADH+2H+7H2O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       </a:t>
            </a:r>
            <a:r>
              <a:rPr lang="en-US" b="1" dirty="0"/>
              <a:t>→</a:t>
            </a:r>
            <a:r>
              <a:rPr lang="el-GR" dirty="0"/>
              <a:t> Γλυκόζη + 4</a:t>
            </a:r>
            <a:r>
              <a:rPr lang="en-US" dirty="0"/>
              <a:t>ADP</a:t>
            </a:r>
            <a:r>
              <a:rPr lang="el-GR" dirty="0"/>
              <a:t> </a:t>
            </a:r>
            <a:r>
              <a:rPr lang="en-US" dirty="0"/>
              <a:t>+</a:t>
            </a:r>
            <a:r>
              <a:rPr lang="el-GR" dirty="0"/>
              <a:t> </a:t>
            </a:r>
            <a:r>
              <a:rPr lang="en-US" dirty="0"/>
              <a:t>2GDP</a:t>
            </a:r>
            <a:r>
              <a:rPr lang="el-GR" dirty="0"/>
              <a:t> </a:t>
            </a:r>
            <a:r>
              <a:rPr lang="en-US" dirty="0"/>
              <a:t>+</a:t>
            </a:r>
            <a:r>
              <a:rPr lang="el-GR" dirty="0"/>
              <a:t> </a:t>
            </a:r>
            <a:r>
              <a:rPr lang="en-US" dirty="0"/>
              <a:t>6Pi</a:t>
            </a:r>
            <a:r>
              <a:rPr lang="el-GR" dirty="0"/>
              <a:t> </a:t>
            </a:r>
            <a:r>
              <a:rPr lang="en-US" dirty="0"/>
              <a:t>+</a:t>
            </a:r>
            <a:r>
              <a:rPr lang="el-GR" dirty="0"/>
              <a:t> </a:t>
            </a:r>
            <a:r>
              <a:rPr lang="en-US" dirty="0"/>
              <a:t>2NAD</a:t>
            </a:r>
            <a:r>
              <a:rPr lang="el-GR" dirty="0"/>
              <a:t>  Δ</a:t>
            </a:r>
            <a:r>
              <a:rPr lang="en-US" dirty="0"/>
              <a:t>G</a:t>
            </a:r>
            <a:r>
              <a:rPr lang="en-US" baseline="30000" dirty="0"/>
              <a:t>0</a:t>
            </a:r>
            <a:r>
              <a:rPr lang="en-US" dirty="0"/>
              <a:t>= -9kcal/mol</a:t>
            </a:r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Απαίτηση </a:t>
            </a:r>
            <a:r>
              <a:rPr lang="el-GR" b="1" dirty="0"/>
              <a:t>6 ΑΤΡ </a:t>
            </a:r>
            <a:r>
              <a:rPr lang="el-GR" dirty="0"/>
              <a:t>για την σύνθεση 1 μορίου γλυκόζης από 2 μόρια </a:t>
            </a:r>
            <a:r>
              <a:rPr lang="el-GR" dirty="0" err="1"/>
              <a:t>πυροσταφυλικού</a:t>
            </a:r>
            <a:r>
              <a:rPr lang="el-GR" dirty="0"/>
              <a:t> οξέος</a:t>
            </a:r>
          </a:p>
        </p:txBody>
      </p:sp>
    </p:spTree>
    <p:extLst>
      <p:ext uri="{BB962C8B-B14F-4D97-AF65-F5344CB8AC3E}">
        <p14:creationId xmlns:p14="http://schemas.microsoft.com/office/powerpoint/2010/main" val="868107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4D2BE52-6F81-4E01-8E63-89AE8A10F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8661"/>
            <a:ext cx="10515600" cy="496266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err="1"/>
              <a:t>Γλυκονεογένεση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2B4DD45-3786-41D3-9318-13231FAAC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8" y="949235"/>
            <a:ext cx="11295016" cy="56779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Μόρια που μπορούν να εισέλθουν στην </a:t>
            </a:r>
            <a:r>
              <a:rPr lang="el-GR" dirty="0" err="1"/>
              <a:t>γλυκονεογενετική</a:t>
            </a:r>
            <a:r>
              <a:rPr lang="el-GR" dirty="0"/>
              <a:t> οδό:</a:t>
            </a:r>
          </a:p>
          <a:p>
            <a:r>
              <a:rPr lang="el-GR" dirty="0"/>
              <a:t>Τα </a:t>
            </a:r>
            <a:r>
              <a:rPr lang="el-GR" b="1" dirty="0" err="1"/>
              <a:t>γλυκογενετικά</a:t>
            </a:r>
            <a:r>
              <a:rPr lang="el-GR" b="1" dirty="0"/>
              <a:t> αμινοξέα </a:t>
            </a:r>
            <a:r>
              <a:rPr lang="el-GR" dirty="0"/>
              <a:t>(</a:t>
            </a:r>
            <a:r>
              <a:rPr lang="el-GR" dirty="0" err="1"/>
              <a:t>αλανίνη</a:t>
            </a:r>
            <a:r>
              <a:rPr lang="el-GR" dirty="0"/>
              <a:t>, </a:t>
            </a:r>
            <a:r>
              <a:rPr lang="el-GR" dirty="0" err="1"/>
              <a:t>γλουταμικό</a:t>
            </a:r>
            <a:r>
              <a:rPr lang="el-GR" dirty="0"/>
              <a:t>, </a:t>
            </a:r>
            <a:r>
              <a:rPr lang="el-GR" dirty="0" err="1"/>
              <a:t>ασπαρτικό</a:t>
            </a:r>
            <a:r>
              <a:rPr lang="el-GR" dirty="0"/>
              <a:t>) μετά από </a:t>
            </a:r>
            <a:r>
              <a:rPr lang="el-GR" dirty="0" err="1"/>
              <a:t>τρανσαμίνωση</a:t>
            </a:r>
            <a:r>
              <a:rPr lang="el-GR" dirty="0"/>
              <a:t> ή </a:t>
            </a:r>
            <a:r>
              <a:rPr lang="el-GR" dirty="0" err="1"/>
              <a:t>απαμίνωση</a:t>
            </a:r>
            <a:r>
              <a:rPr lang="el-GR" dirty="0"/>
              <a:t> αποδίδουν </a:t>
            </a:r>
            <a:r>
              <a:rPr lang="el-GR" dirty="0" err="1"/>
              <a:t>πυροσταφυλικό</a:t>
            </a:r>
            <a:r>
              <a:rPr lang="el-GR" dirty="0"/>
              <a:t> είτε ενδιάμεσα προϊόντα του κύκλου του κιτρικού </a:t>
            </a:r>
            <a:r>
              <a:rPr lang="el-GR" dirty="0" smtClean="0"/>
              <a:t>οξέος</a:t>
            </a:r>
            <a:r>
              <a:rPr lang="en-US" dirty="0" smtClean="0"/>
              <a:t> </a:t>
            </a:r>
            <a:r>
              <a:rPr lang="el-GR" dirty="0" smtClean="0"/>
              <a:t>(</a:t>
            </a:r>
            <a:r>
              <a:rPr lang="el-GR" dirty="0" err="1" smtClean="0"/>
              <a:t>αλανίνη</a:t>
            </a:r>
            <a:r>
              <a:rPr lang="el-GR" dirty="0"/>
              <a:t> → </a:t>
            </a:r>
            <a:r>
              <a:rPr lang="el-GR" dirty="0" err="1"/>
              <a:t>πυροσταφυλικό</a:t>
            </a:r>
            <a:r>
              <a:rPr lang="el-GR" dirty="0" smtClean="0"/>
              <a:t>), </a:t>
            </a:r>
            <a:r>
              <a:rPr lang="en-US" dirty="0" smtClean="0"/>
              <a:t>(</a:t>
            </a:r>
            <a:r>
              <a:rPr lang="el-GR" dirty="0" err="1" smtClean="0"/>
              <a:t>γλουταμικό</a:t>
            </a:r>
            <a:r>
              <a:rPr lang="el-GR" dirty="0" smtClean="0"/>
              <a:t> → α-</a:t>
            </a:r>
            <a:r>
              <a:rPr lang="el-GR" dirty="0" err="1" smtClean="0"/>
              <a:t>κετογλουταρικό</a:t>
            </a:r>
            <a:r>
              <a:rPr lang="el-GR" dirty="0" smtClean="0"/>
              <a:t>), (</a:t>
            </a:r>
            <a:r>
              <a:rPr lang="el-GR" dirty="0" err="1" smtClean="0"/>
              <a:t>ασπαρτικό</a:t>
            </a:r>
            <a:r>
              <a:rPr lang="el-GR" dirty="0" smtClean="0"/>
              <a:t> → </a:t>
            </a:r>
            <a:r>
              <a:rPr lang="el-GR" dirty="0" err="1" smtClean="0"/>
              <a:t>οξαλοξικό</a:t>
            </a:r>
            <a:r>
              <a:rPr lang="el-GR" dirty="0" smtClean="0"/>
              <a:t>).</a:t>
            </a:r>
            <a:endParaRPr lang="en-US" dirty="0"/>
          </a:p>
          <a:p>
            <a:r>
              <a:rPr lang="el-GR" dirty="0"/>
              <a:t>Το </a:t>
            </a:r>
            <a:r>
              <a:rPr lang="el-GR" b="1" dirty="0"/>
              <a:t>γαλακτικό</a:t>
            </a:r>
            <a:r>
              <a:rPr lang="el-GR" dirty="0"/>
              <a:t> αποδίδει </a:t>
            </a:r>
            <a:r>
              <a:rPr lang="el-GR" dirty="0" err="1"/>
              <a:t>πυροσταφυλικό</a:t>
            </a:r>
            <a:r>
              <a:rPr lang="el-GR" dirty="0"/>
              <a:t> και μετατρέπεται σε γλυκόζη ή γλυκογόνο στο </a:t>
            </a:r>
            <a:r>
              <a:rPr lang="el-GR" dirty="0" smtClean="0"/>
              <a:t>ήπαρ. Με τη </a:t>
            </a:r>
            <a:r>
              <a:rPr lang="el-GR" dirty="0" err="1" smtClean="0"/>
              <a:t>γλυκονεογενετική</a:t>
            </a:r>
            <a:r>
              <a:rPr lang="el-GR" dirty="0" smtClean="0"/>
              <a:t> οδό μπορεί να μετατραπεί σε γλυκόζη και να αποδοθεί στο αίμα.</a:t>
            </a:r>
            <a:endParaRPr lang="el-GR" dirty="0"/>
          </a:p>
          <a:p>
            <a:r>
              <a:rPr lang="el-GR" dirty="0"/>
              <a:t>Το </a:t>
            </a:r>
            <a:r>
              <a:rPr lang="el-GR" b="1" dirty="0" err="1"/>
              <a:t>προπιονικό</a:t>
            </a:r>
            <a:r>
              <a:rPr lang="el-GR" dirty="0"/>
              <a:t> (βασικό πρόδρομο μόριο της γλυκόζης στα μηρυκαστικά) εισέρχεται στη </a:t>
            </a:r>
            <a:r>
              <a:rPr lang="el-GR" dirty="0" err="1"/>
              <a:t>γλυκονεογένεση</a:t>
            </a:r>
            <a:r>
              <a:rPr lang="el-GR" dirty="0"/>
              <a:t> μέσω του κύκλου του κιτρικού οξέος. Στον άνθρωπο το </a:t>
            </a:r>
            <a:r>
              <a:rPr lang="el-GR" dirty="0" err="1"/>
              <a:t>προπιονικό</a:t>
            </a:r>
            <a:r>
              <a:rPr lang="el-GR" dirty="0"/>
              <a:t> προέρχεται από την β-οξείδωση των λιπαρών οξέων, της χοληστερόλης και της </a:t>
            </a:r>
            <a:r>
              <a:rPr lang="el-GR" dirty="0" err="1"/>
              <a:t>ισολευκίνης</a:t>
            </a:r>
            <a:r>
              <a:rPr lang="el-GR" dirty="0"/>
              <a:t>, αλλά δεν αποτελεί σημαντικό υπόστρωμα για </a:t>
            </a:r>
            <a:r>
              <a:rPr lang="el-GR" dirty="0" err="1" smtClean="0"/>
              <a:t>γλυκονεογένεση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4948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918" y="2288704"/>
            <a:ext cx="7083303" cy="22484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0297" y="500687"/>
            <a:ext cx="499001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Η </a:t>
            </a:r>
            <a:r>
              <a:rPr lang="el-GR" sz="2000" b="1" dirty="0" err="1"/>
              <a:t>γλυκερόλη</a:t>
            </a:r>
            <a:r>
              <a:rPr lang="el-GR" sz="2000" dirty="0"/>
              <a:t> σε κατάσταση νηστείας απελευθερώνεται από τον λιπώδη ιστό ως αποτέλεσμα </a:t>
            </a:r>
            <a:r>
              <a:rPr lang="el-GR" sz="2000" dirty="0" err="1"/>
              <a:t>λιπόλυσης</a:t>
            </a:r>
            <a:r>
              <a:rPr lang="el-GR" sz="2000" dirty="0"/>
              <a:t> των </a:t>
            </a:r>
            <a:r>
              <a:rPr lang="el-GR" sz="2000" dirty="0" err="1"/>
              <a:t>τριακυλογλυκερολών</a:t>
            </a:r>
            <a:r>
              <a:rPr lang="el-GR" sz="2000" dirty="0"/>
              <a:t> και χρησιμοποιείται αποκλειστικά ως υπόστρωμα για </a:t>
            </a:r>
            <a:r>
              <a:rPr lang="el-GR" sz="2000" dirty="0" err="1"/>
              <a:t>γλυκονεογένεση</a:t>
            </a:r>
            <a:r>
              <a:rPr lang="el-GR" sz="2000" dirty="0"/>
              <a:t> στο ήπαρ και τους </a:t>
            </a:r>
            <a:r>
              <a:rPr lang="el-GR" sz="2000" dirty="0" err="1" smtClean="0"/>
              <a:t>νεφρούς</a:t>
            </a:r>
            <a:endParaRPr lang="en-US" sz="2000" dirty="0" smtClean="0"/>
          </a:p>
          <a:p>
            <a:endParaRPr lang="el-GR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sz="2000" dirty="0"/>
              <a:t>Στο </a:t>
            </a:r>
            <a:r>
              <a:rPr lang="el-GR" sz="2000" u="sng" dirty="0"/>
              <a:t>ήπαρ</a:t>
            </a:r>
            <a:r>
              <a:rPr lang="el-GR" sz="2000" dirty="0"/>
              <a:t> στους </a:t>
            </a:r>
            <a:r>
              <a:rPr lang="el-GR" sz="2000" dirty="0" err="1"/>
              <a:t>νεφρούς</a:t>
            </a:r>
            <a:r>
              <a:rPr lang="el-GR" sz="2000" dirty="0"/>
              <a:t> και στο εντερικό επιθήλιο η </a:t>
            </a:r>
            <a:r>
              <a:rPr lang="el-GR" sz="2000" dirty="0" err="1"/>
              <a:t>γλυκερόλη</a:t>
            </a:r>
            <a:r>
              <a:rPr lang="el-GR" sz="2000" dirty="0"/>
              <a:t> μετατρέπεται με τη </a:t>
            </a:r>
            <a:r>
              <a:rPr lang="el-GR" sz="2000" b="1" dirty="0" err="1"/>
              <a:t>γλυκεροκινάση</a:t>
            </a:r>
            <a:r>
              <a:rPr lang="el-GR" sz="2000" dirty="0"/>
              <a:t> σε 3Ρ-γλυκερόλη</a:t>
            </a:r>
            <a:r>
              <a:rPr lang="el-GR" sz="2000" dirty="0" smtClean="0"/>
              <a:t>:</a:t>
            </a:r>
            <a:endParaRPr lang="en-US" sz="2000" dirty="0" smtClean="0"/>
          </a:p>
          <a:p>
            <a:pPr>
              <a:buFont typeface="Wingdings" panose="05000000000000000000" pitchFamily="2" charset="2"/>
              <a:buChar char="ü"/>
            </a:pPr>
            <a:endParaRPr lang="el-GR" sz="2000" dirty="0"/>
          </a:p>
          <a:p>
            <a:r>
              <a:rPr lang="en-US" sz="2000" dirty="0"/>
              <a:t>       </a:t>
            </a:r>
            <a:r>
              <a:rPr lang="el-GR" sz="2000" dirty="0" err="1" smtClean="0"/>
              <a:t>Γλυκερόλη</a:t>
            </a:r>
            <a:r>
              <a:rPr lang="el-GR" sz="2000" dirty="0" smtClean="0"/>
              <a:t> </a:t>
            </a:r>
            <a:r>
              <a:rPr lang="el-GR" sz="2000" dirty="0"/>
              <a:t>+ </a:t>
            </a:r>
            <a:r>
              <a:rPr lang="en-US" sz="2000" dirty="0"/>
              <a:t>ATP → 3P-</a:t>
            </a:r>
            <a:r>
              <a:rPr lang="el-GR" sz="2000" dirty="0" err="1"/>
              <a:t>γλυκερόλη</a:t>
            </a:r>
            <a:r>
              <a:rPr lang="el-GR" sz="2000" dirty="0"/>
              <a:t> + </a:t>
            </a:r>
            <a:r>
              <a:rPr lang="en-US" sz="2000" dirty="0" smtClean="0"/>
              <a:t>ADP</a:t>
            </a:r>
          </a:p>
          <a:p>
            <a:endParaRPr lang="en-US" sz="2000" dirty="0"/>
          </a:p>
          <a:p>
            <a:r>
              <a:rPr lang="el-GR" sz="2000" dirty="0"/>
              <a:t>Η </a:t>
            </a:r>
            <a:r>
              <a:rPr lang="en-US" sz="2000" dirty="0"/>
              <a:t>3P-</a:t>
            </a:r>
            <a:r>
              <a:rPr lang="el-GR" sz="2000" dirty="0" err="1"/>
              <a:t>γλυκερόλη</a:t>
            </a:r>
            <a:r>
              <a:rPr lang="el-GR" sz="2000" dirty="0"/>
              <a:t> μπορεί να </a:t>
            </a:r>
            <a:r>
              <a:rPr lang="el-GR" sz="2000" dirty="0" smtClean="0"/>
              <a:t>χρησιμοποιηθεί</a:t>
            </a:r>
            <a:r>
              <a:rPr lang="el-GR" sz="2000" dirty="0"/>
              <a:t>:</a:t>
            </a:r>
            <a:r>
              <a:rPr lang="el-GR" sz="2000" dirty="0" smtClean="0"/>
              <a:t> 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 smtClean="0"/>
              <a:t>για </a:t>
            </a:r>
            <a:r>
              <a:rPr lang="el-GR" sz="2000" dirty="0"/>
              <a:t>την </a:t>
            </a:r>
            <a:r>
              <a:rPr lang="el-GR" sz="2000" u="sng" dirty="0"/>
              <a:t>σύνθεση λιπιδίων στο ήπαρ (</a:t>
            </a:r>
            <a:r>
              <a:rPr lang="en-US" sz="2000" u="sng" dirty="0"/>
              <a:t>TG)</a:t>
            </a:r>
            <a:r>
              <a:rPr lang="el-GR" sz="2000" u="sng" dirty="0"/>
              <a:t> </a:t>
            </a:r>
            <a:r>
              <a:rPr lang="el-GR" sz="2000" dirty="0"/>
              <a:t>ή 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 smtClean="0"/>
              <a:t>να </a:t>
            </a:r>
            <a:r>
              <a:rPr lang="el-GR" sz="2000" dirty="0" err="1"/>
              <a:t>μετατρεπεί</a:t>
            </a:r>
            <a:r>
              <a:rPr lang="el-GR" sz="2000" dirty="0"/>
              <a:t> σε Ρ-</a:t>
            </a:r>
            <a:r>
              <a:rPr lang="el-GR" sz="2000" dirty="0" err="1"/>
              <a:t>διυδρόξυακετόνη</a:t>
            </a:r>
            <a:r>
              <a:rPr lang="el-GR" sz="2000" dirty="0"/>
              <a:t> με την </a:t>
            </a:r>
            <a:r>
              <a:rPr lang="el-GR" sz="2000" b="1" dirty="0" err="1"/>
              <a:t>αφυδρογονάση</a:t>
            </a:r>
            <a:r>
              <a:rPr lang="el-GR" sz="2000" b="1" dirty="0"/>
              <a:t> της </a:t>
            </a:r>
            <a:r>
              <a:rPr lang="en-US" sz="2000" b="1" dirty="0"/>
              <a:t>3P-</a:t>
            </a:r>
            <a:r>
              <a:rPr lang="el-GR" sz="2000" b="1" dirty="0" err="1"/>
              <a:t>γλυκερόλης</a:t>
            </a:r>
            <a:r>
              <a:rPr lang="el-GR" sz="2000" b="1" dirty="0"/>
              <a:t> </a:t>
            </a:r>
            <a:r>
              <a:rPr lang="el-GR" sz="2000" dirty="0"/>
              <a:t>και να εισέλθει στην </a:t>
            </a:r>
            <a:r>
              <a:rPr lang="el-GR" sz="2000" u="sng" dirty="0" err="1"/>
              <a:t>γλυκόλυση</a:t>
            </a:r>
            <a:r>
              <a:rPr lang="el-GR" sz="2000" dirty="0"/>
              <a:t> ή 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 smtClean="0"/>
              <a:t>σε </a:t>
            </a:r>
            <a:r>
              <a:rPr lang="el-GR" sz="2000" dirty="0"/>
              <a:t>επάρκεια ΑΤΡ να οδηγηθεί σε </a:t>
            </a:r>
            <a:r>
              <a:rPr lang="el-GR" sz="2000" u="sng" dirty="0" err="1" smtClean="0"/>
              <a:t>γλυκονεογένεση</a:t>
            </a:r>
            <a:endParaRPr lang="el-GR" sz="2000" u="sng" dirty="0"/>
          </a:p>
          <a:p>
            <a:endParaRPr lang="el-GR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066918" y="269855"/>
            <a:ext cx="5554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/>
              <a:t>Η </a:t>
            </a:r>
            <a:r>
              <a:rPr lang="el-GR" sz="2400" b="1" dirty="0" err="1" smtClean="0"/>
              <a:t>Γλυκερόλη</a:t>
            </a:r>
            <a:r>
              <a:rPr lang="el-GR" sz="2400" b="1" dirty="0" smtClean="0"/>
              <a:t> </a:t>
            </a:r>
            <a:r>
              <a:rPr lang="el-GR" sz="2400" b="1" dirty="0" err="1" smtClean="0"/>
              <a:t>ώς</a:t>
            </a:r>
            <a:r>
              <a:rPr lang="el-GR" sz="2400" b="1" dirty="0" smtClean="0"/>
              <a:t> μόριο </a:t>
            </a:r>
            <a:r>
              <a:rPr lang="el-GR" sz="2400" b="1" dirty="0" err="1" smtClean="0"/>
              <a:t>γλυκονεογενετικό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1392749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577E6114-D78E-4992-9529-67BC8EBAC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018" y="769796"/>
            <a:ext cx="3498569" cy="510145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2E9B2EE-76CA-47F3-9977-3F2FCB7FD2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739239"/>
            <a:ext cx="0" cy="32004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A8086490-2CE5-405D-A2C7-F923C78BF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33" y="2396019"/>
            <a:ext cx="4644528" cy="188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568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401" y="153852"/>
            <a:ext cx="7166363" cy="65691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2549" y="914400"/>
            <a:ext cx="3521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/>
              <a:t>Σύνδεση του κ</a:t>
            </a:r>
            <a:r>
              <a:rPr lang="el-GR" sz="2000" b="1" dirty="0"/>
              <a:t>ύ</a:t>
            </a:r>
            <a:r>
              <a:rPr lang="el-GR" sz="2000" b="1" dirty="0" smtClean="0"/>
              <a:t>κλου του </a:t>
            </a:r>
            <a:r>
              <a:rPr lang="en-US" sz="2000" b="1" dirty="0" smtClean="0"/>
              <a:t>Krebs </a:t>
            </a:r>
            <a:endParaRPr lang="el-GR" sz="2000" b="1" dirty="0" smtClean="0"/>
          </a:p>
          <a:p>
            <a:r>
              <a:rPr lang="el-GR" sz="2000" b="1" dirty="0"/>
              <a:t>μ</a:t>
            </a:r>
            <a:r>
              <a:rPr lang="el-GR" sz="2000" b="1" dirty="0" smtClean="0"/>
              <a:t>ε </a:t>
            </a:r>
            <a:r>
              <a:rPr lang="el-GR" sz="2000" b="1" dirty="0" err="1" smtClean="0"/>
              <a:t>γλυκονεογενετικά</a:t>
            </a:r>
            <a:r>
              <a:rPr lang="el-GR" sz="2000" b="1" dirty="0" smtClean="0"/>
              <a:t> μόρια</a:t>
            </a:r>
            <a:endParaRPr lang="el-GR" sz="2000" b="1" dirty="0"/>
          </a:p>
        </p:txBody>
      </p:sp>
    </p:spTree>
    <p:extLst>
      <p:ext uri="{BB962C8B-B14F-4D97-AF65-F5344CB8AC3E}">
        <p14:creationId xmlns:p14="http://schemas.microsoft.com/office/powerpoint/2010/main" val="2008114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598" y="42522"/>
            <a:ext cx="5603968" cy="69115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6389" y="766354"/>
            <a:ext cx="5355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/>
              <a:t>Οδοί των </a:t>
            </a:r>
            <a:r>
              <a:rPr lang="el-GR" sz="2400" b="1" dirty="0" err="1"/>
              <a:t>γλυκονεογενετικών</a:t>
            </a:r>
            <a:r>
              <a:rPr lang="el-GR" sz="2400" b="1" dirty="0"/>
              <a:t> αμινοξέων</a:t>
            </a:r>
          </a:p>
        </p:txBody>
      </p:sp>
    </p:spTree>
    <p:extLst>
      <p:ext uri="{BB962C8B-B14F-4D97-AF65-F5344CB8AC3E}">
        <p14:creationId xmlns:p14="http://schemas.microsoft.com/office/powerpoint/2010/main" val="2051632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A85FB78-9683-4344-942D-A8F777727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0336"/>
          </a:xfrm>
        </p:spPr>
        <p:txBody>
          <a:bodyPr/>
          <a:lstStyle/>
          <a:p>
            <a:pPr algn="ctr"/>
            <a:r>
              <a:rPr lang="el-GR" dirty="0" err="1"/>
              <a:t>Γλυκονεογένεση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1F29B90-7031-4347-8C8D-0FE3DB587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105" y="1510748"/>
            <a:ext cx="11145078" cy="4666215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l-GR" dirty="0"/>
              <a:t>Διαδικασία σύνθεσης γλυκόζης ή γλυκογόνου από </a:t>
            </a:r>
            <a:r>
              <a:rPr lang="el-GR" b="1" dirty="0"/>
              <a:t>μη </a:t>
            </a:r>
            <a:r>
              <a:rPr lang="el-GR" b="1" dirty="0" err="1"/>
              <a:t>υδατανθρακικά</a:t>
            </a:r>
            <a:r>
              <a:rPr lang="el-GR" b="1" dirty="0"/>
              <a:t> </a:t>
            </a:r>
            <a:r>
              <a:rPr lang="el-GR" dirty="0"/>
              <a:t>πρόδρομα μόρια όπως: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 </a:t>
            </a:r>
            <a:r>
              <a:rPr lang="el-GR" dirty="0" err="1"/>
              <a:t>γλυκογενετικά</a:t>
            </a:r>
            <a:r>
              <a:rPr lang="el-GR" dirty="0"/>
              <a:t> αμινοξέα,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το </a:t>
            </a:r>
            <a:r>
              <a:rPr lang="el-GR" dirty="0" err="1"/>
              <a:t>πυροσταφυλικό</a:t>
            </a:r>
            <a:r>
              <a:rPr lang="el-GR" dirty="0"/>
              <a:t>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το γαλακτικό,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η </a:t>
            </a:r>
            <a:r>
              <a:rPr lang="el-GR" dirty="0" err="1"/>
              <a:t>γλυκερόλη</a:t>
            </a:r>
            <a:r>
              <a:rPr lang="el-GR" dirty="0"/>
              <a:t> και το </a:t>
            </a:r>
            <a:r>
              <a:rPr lang="el-GR" dirty="0" err="1"/>
              <a:t>προπιονικό</a:t>
            </a:r>
            <a:r>
              <a:rPr lang="el-GR" dirty="0"/>
              <a:t>. 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  Οι περισσότεροι ιστοί μπορούν να κάνουν </a:t>
            </a:r>
            <a:r>
              <a:rPr lang="el-GR" dirty="0" err="1"/>
              <a:t>γλυκονεογένεση</a:t>
            </a:r>
            <a:r>
              <a:rPr lang="el-GR" dirty="0"/>
              <a:t> αλλά: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 Το </a:t>
            </a:r>
            <a:r>
              <a:rPr lang="el-GR" b="1" dirty="0"/>
              <a:t>ήπαρ</a:t>
            </a:r>
            <a:r>
              <a:rPr lang="el-GR" dirty="0"/>
              <a:t> και οι </a:t>
            </a:r>
            <a:r>
              <a:rPr lang="el-GR" b="1" dirty="0" err="1"/>
              <a:t>νεφροί</a:t>
            </a:r>
            <a:r>
              <a:rPr lang="el-GR" dirty="0"/>
              <a:t> αποτελούν τους σημαντικά κυριότερους </a:t>
            </a:r>
            <a:r>
              <a:rPr lang="el-GR" dirty="0" err="1"/>
              <a:t>γλυκονεογενετικούς</a:t>
            </a:r>
            <a:r>
              <a:rPr lang="el-GR" dirty="0"/>
              <a:t> ιστούς του οργανισμού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 Το </a:t>
            </a:r>
            <a:r>
              <a:rPr lang="el-GR" b="1" dirty="0"/>
              <a:t>εντερικό βλεννογόνο </a:t>
            </a:r>
            <a:r>
              <a:rPr lang="el-GR" dirty="0"/>
              <a:t>έχει επίσης μικρότερη </a:t>
            </a:r>
            <a:r>
              <a:rPr lang="el-GR" dirty="0" err="1"/>
              <a:t>γλυκονεογενετική</a:t>
            </a:r>
            <a:r>
              <a:rPr lang="el-GR" dirty="0"/>
              <a:t> </a:t>
            </a:r>
            <a:r>
              <a:rPr lang="el-GR" dirty="0" smtClean="0"/>
              <a:t>συμμετοχή</a:t>
            </a:r>
            <a:endParaRPr lang="en-US" dirty="0" smtClean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00653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DF42562-3240-4D7C-89EC-210BBB013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pPr algn="ctr"/>
            <a:r>
              <a:rPr lang="el-GR" dirty="0"/>
              <a:t>Ρύθμιση της γλυκόζης του αίματος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7868E9C-EF21-419F-9FA1-A87F0F078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4243"/>
            <a:ext cx="11181522" cy="5141843"/>
          </a:xfrm>
        </p:spPr>
        <p:txBody>
          <a:bodyPr>
            <a:normAutofit fontScale="70000" lnSpcReduction="20000"/>
          </a:bodyPr>
          <a:lstStyle/>
          <a:p>
            <a:r>
              <a:rPr lang="el-GR" sz="3400" dirty="0"/>
              <a:t>Οι εύπεπτοι </a:t>
            </a:r>
            <a:r>
              <a:rPr lang="el-GR" sz="3400" b="1" dirty="0"/>
              <a:t>διαιτητικοί υδατάνθρακες </a:t>
            </a:r>
            <a:r>
              <a:rPr lang="el-GR" sz="3400" dirty="0"/>
              <a:t>αποδίδουν γλυκόζη, φρουκτόζη και γαλακτόζη και </a:t>
            </a:r>
            <a:r>
              <a:rPr lang="el-GR" sz="3400" b="1" dirty="0"/>
              <a:t>μεταφέρονται στο ήπαρ </a:t>
            </a:r>
            <a:r>
              <a:rPr lang="el-GR" sz="3400" dirty="0"/>
              <a:t>μέσω της πυλαίας φλέβας όπου </a:t>
            </a:r>
            <a:r>
              <a:rPr lang="el-GR" sz="3400" u="sng" dirty="0"/>
              <a:t>μετατρέπονται όλοι σε γλυκόζη</a:t>
            </a:r>
          </a:p>
          <a:p>
            <a:r>
              <a:rPr lang="el-GR" sz="3400" dirty="0"/>
              <a:t>Η γλυκόζη σχηματίζεται επίσης από 2 ομάδες ενώσεων που υφίστανται </a:t>
            </a:r>
            <a:r>
              <a:rPr lang="el-GR" sz="3400" b="1" dirty="0" err="1"/>
              <a:t>γλυκονεογένεση</a:t>
            </a:r>
            <a:r>
              <a:rPr lang="el-GR" sz="3400" b="1" dirty="0"/>
              <a:t>:</a:t>
            </a:r>
          </a:p>
          <a:p>
            <a:pPr marL="0" indent="0">
              <a:buNone/>
            </a:pPr>
            <a:r>
              <a:rPr lang="el-GR" sz="3400" dirty="0"/>
              <a:t>    α. Ενώσεις που μετατρέπονται καθαρά σε γλυκόζη (πχ αμινοξέα, </a:t>
            </a:r>
            <a:r>
              <a:rPr lang="el-GR" sz="3400" dirty="0" err="1"/>
              <a:t>προπιονικό</a:t>
            </a:r>
            <a:r>
              <a:rPr lang="el-GR" sz="3400" dirty="0"/>
              <a:t>) και </a:t>
            </a:r>
          </a:p>
          <a:p>
            <a:pPr marL="0" indent="0">
              <a:buNone/>
            </a:pPr>
            <a:r>
              <a:rPr lang="el-GR" sz="3400" dirty="0"/>
              <a:t>    β. Ενώσεις που αποτελούν προϊόντα μεταβολισμού της γλυκόζης όπως πχ το γαλακτικό.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3400" dirty="0"/>
              <a:t>Σε κατάσταση νηστείας στους σκελετικούς </a:t>
            </a:r>
            <a:r>
              <a:rPr lang="el-GR" sz="3400" dirty="0" err="1"/>
              <a:t>μύς</a:t>
            </a:r>
            <a:r>
              <a:rPr lang="el-GR" sz="3400" dirty="0"/>
              <a:t> παράγεται μια  σημαντική ποσότητα </a:t>
            </a:r>
            <a:r>
              <a:rPr lang="el-GR" sz="3400" b="1" dirty="0" err="1"/>
              <a:t>αλανίνης</a:t>
            </a:r>
            <a:r>
              <a:rPr lang="el-GR" sz="3400" dirty="0"/>
              <a:t> (από την </a:t>
            </a:r>
            <a:r>
              <a:rPr lang="el-GR" sz="3400" dirty="0" err="1"/>
              <a:t>τρανσαμίνωση</a:t>
            </a:r>
            <a:r>
              <a:rPr lang="el-GR" sz="3400" dirty="0"/>
              <a:t> του </a:t>
            </a:r>
            <a:r>
              <a:rPr lang="el-GR" sz="3400" dirty="0" err="1" smtClean="0"/>
              <a:t>πυροσταφυλικού</a:t>
            </a:r>
            <a:r>
              <a:rPr lang="el-GR" sz="3400" dirty="0" smtClean="0"/>
              <a:t>, </a:t>
            </a:r>
            <a:r>
              <a:rPr lang="el-GR" sz="3400" dirty="0"/>
              <a:t>που παράγεται στη </a:t>
            </a:r>
            <a:r>
              <a:rPr lang="el-GR" sz="3400" dirty="0" err="1" smtClean="0"/>
              <a:t>γλυκόλυση</a:t>
            </a:r>
            <a:r>
              <a:rPr lang="el-GR" sz="3400" dirty="0" smtClean="0"/>
              <a:t>, από τη γλυκόζη του </a:t>
            </a:r>
            <a:r>
              <a:rPr lang="el-GR" sz="3400" dirty="0"/>
              <a:t>γλυκογόνου) η οποία μεταφέρεται στο ήπαρ και μετατρέπεται πάλι σε </a:t>
            </a:r>
            <a:r>
              <a:rPr lang="el-GR" sz="3400" dirty="0" err="1"/>
              <a:t>πυροσταφυλικό</a:t>
            </a:r>
            <a:r>
              <a:rPr lang="el-GR" sz="3400" dirty="0"/>
              <a:t> (</a:t>
            </a:r>
            <a:r>
              <a:rPr lang="el-GR" sz="3400" b="1" dirty="0"/>
              <a:t>κύκλος γλυκόζης-</a:t>
            </a:r>
            <a:r>
              <a:rPr lang="el-GR" sz="3400" b="1" dirty="0" err="1"/>
              <a:t>αλανίνης</a:t>
            </a:r>
            <a:r>
              <a:rPr lang="el-GR" sz="3400" dirty="0"/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3400" dirty="0"/>
              <a:t>Ειδικά το </a:t>
            </a:r>
            <a:r>
              <a:rPr lang="el-GR" sz="3400" b="1" dirty="0"/>
              <a:t>γαλακτικό</a:t>
            </a:r>
            <a:r>
              <a:rPr lang="el-GR" sz="3400" dirty="0"/>
              <a:t> που σχηματίζεται στους </a:t>
            </a:r>
            <a:r>
              <a:rPr lang="el-GR" sz="3400" dirty="0" err="1"/>
              <a:t>μύς</a:t>
            </a:r>
            <a:r>
              <a:rPr lang="el-GR" sz="3400" dirty="0"/>
              <a:t> και τα </a:t>
            </a:r>
            <a:r>
              <a:rPr lang="el-GR" sz="3400" dirty="0" err="1"/>
              <a:t>ερυθροκύτταρα</a:t>
            </a:r>
            <a:r>
              <a:rPr lang="el-GR" sz="3400" dirty="0"/>
              <a:t> μεταφέρεται στο ήπαρ και τους </a:t>
            </a:r>
            <a:r>
              <a:rPr lang="el-GR" sz="3400" dirty="0" err="1"/>
              <a:t>νεφρούς</a:t>
            </a:r>
            <a:r>
              <a:rPr lang="el-GR" sz="3400" dirty="0"/>
              <a:t>, όπου και </a:t>
            </a:r>
            <a:r>
              <a:rPr lang="el-GR" sz="3400" dirty="0" smtClean="0"/>
              <a:t>ξαναμετατρέπεται</a:t>
            </a:r>
            <a:r>
              <a:rPr lang="en-US" sz="3400" dirty="0" smtClean="0"/>
              <a:t> </a:t>
            </a:r>
            <a:r>
              <a:rPr lang="el-GR" sz="3400" dirty="0" smtClean="0"/>
              <a:t>μέσω </a:t>
            </a:r>
            <a:r>
              <a:rPr lang="el-GR" sz="3400" dirty="0" err="1" smtClean="0"/>
              <a:t>γλυκονεογένεσης</a:t>
            </a:r>
            <a:r>
              <a:rPr lang="el-GR" sz="3400" dirty="0" smtClean="0"/>
              <a:t> </a:t>
            </a:r>
            <a:r>
              <a:rPr lang="el-GR" sz="3400" dirty="0"/>
              <a:t>σε διαθέσιμη γλυκόζη (</a:t>
            </a:r>
            <a:r>
              <a:rPr lang="el-GR" sz="3400" b="1" dirty="0"/>
              <a:t>κύκλος του </a:t>
            </a:r>
            <a:r>
              <a:rPr lang="en-US" sz="3400" b="1" dirty="0"/>
              <a:t>Cori</a:t>
            </a:r>
            <a:r>
              <a:rPr lang="en-US" sz="3400" dirty="0" smtClean="0"/>
              <a:t>)</a:t>
            </a:r>
            <a:r>
              <a:rPr lang="el-GR" sz="3400" dirty="0" smtClean="0"/>
              <a:t> η οποία αποδίδεται στο αίμα.</a:t>
            </a:r>
            <a:endParaRPr lang="el-GR" sz="3400" dirty="0"/>
          </a:p>
          <a:p>
            <a:pPr marL="0" indent="0">
              <a:buNone/>
            </a:pP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4270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1903CE62-D27A-4E9F-82AB-AA4062594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5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07C9F35-F9EE-45FC-B571-32DFAAFAC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224" y="0"/>
            <a:ext cx="7083552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62353" y="2203269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LDH</a:t>
            </a:r>
          </a:p>
          <a:p>
            <a:r>
              <a:rPr lang="en-US" dirty="0" smtClean="0"/>
              <a:t>M4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7450538" y="2157102"/>
            <a:ext cx="7228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NADH</a:t>
            </a:r>
          </a:p>
          <a:p>
            <a:endParaRPr lang="en-US" sz="1400" dirty="0" smtClean="0"/>
          </a:p>
          <a:p>
            <a:r>
              <a:rPr lang="en-US" sz="1400" dirty="0" smtClean="0"/>
              <a:t>NAD</a:t>
            </a:r>
            <a:r>
              <a:rPr lang="en-US" sz="1400" baseline="30000" dirty="0" smtClean="0"/>
              <a:t>+</a:t>
            </a:r>
            <a:endParaRPr lang="el-GR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4700055" y="2249435"/>
            <a:ext cx="604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LDH</a:t>
            </a:r>
          </a:p>
          <a:p>
            <a:r>
              <a:rPr lang="en-US" dirty="0" smtClean="0"/>
              <a:t>MH</a:t>
            </a:r>
            <a:r>
              <a:rPr lang="en-US" baseline="-25000" dirty="0"/>
              <a:t>3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3928431" y="2128354"/>
            <a:ext cx="6696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NADH</a:t>
            </a:r>
          </a:p>
          <a:p>
            <a:endParaRPr lang="en-US" sz="1400" dirty="0" smtClean="0"/>
          </a:p>
          <a:p>
            <a:r>
              <a:rPr lang="en-US" sz="1400" dirty="0" smtClean="0"/>
              <a:t>NAD</a:t>
            </a:r>
            <a:r>
              <a:rPr lang="en-US" sz="1400" baseline="30000" dirty="0" smtClean="0"/>
              <a:t>+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369270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63F9545-B361-4692-8D7C-74843B479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Διαταραχές ηπατικής </a:t>
            </a:r>
            <a:r>
              <a:rPr lang="el-GR" dirty="0" err="1"/>
              <a:t>γλυκονεογένεσης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1871035-651E-43B2-ACC1-F0B8E141D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b="1" dirty="0"/>
              <a:t>Έλλειψη της </a:t>
            </a:r>
            <a:r>
              <a:rPr lang="el-GR" b="1" dirty="0" err="1"/>
              <a:t>φωσφατάσης</a:t>
            </a:r>
            <a:r>
              <a:rPr lang="el-GR" b="1" dirty="0"/>
              <a:t> της 6-φωσφορικής γλυκόζης</a:t>
            </a:r>
            <a:r>
              <a:rPr lang="el-GR" dirty="0"/>
              <a:t>, </a:t>
            </a:r>
            <a:r>
              <a:rPr lang="en-US" dirty="0"/>
              <a:t>(</a:t>
            </a:r>
            <a:r>
              <a:rPr lang="el-GR" dirty="0"/>
              <a:t>νόσος </a:t>
            </a:r>
            <a:r>
              <a:rPr lang="en-US" dirty="0"/>
              <a:t>von </a:t>
            </a:r>
            <a:r>
              <a:rPr lang="en-US" dirty="0" err="1"/>
              <a:t>Gierke</a:t>
            </a:r>
            <a:r>
              <a:rPr lang="en-US" dirty="0"/>
              <a:t>). </a:t>
            </a:r>
            <a:r>
              <a:rPr lang="el-GR" dirty="0"/>
              <a:t>Υπογλυκαιμία, το ήπαρ αδυνατεί να αποδώσει γλυκόζη στο αίμα</a:t>
            </a:r>
          </a:p>
          <a:p>
            <a:r>
              <a:rPr lang="el-GR" b="1" dirty="0"/>
              <a:t>Έλλειψη της </a:t>
            </a:r>
            <a:r>
              <a:rPr lang="el-GR" b="1" dirty="0" err="1"/>
              <a:t>φωσφατάσης</a:t>
            </a:r>
            <a:r>
              <a:rPr lang="el-GR" b="1" dirty="0"/>
              <a:t> της 1,6-διφωσφορικής φρουκτόζης. </a:t>
            </a:r>
            <a:r>
              <a:rPr lang="el-GR" dirty="0"/>
              <a:t>Υπογλυκαιμία, αύξηση γαλακτικού και </a:t>
            </a:r>
            <a:r>
              <a:rPr lang="el-GR" dirty="0" err="1"/>
              <a:t>αλανίνης</a:t>
            </a:r>
            <a:r>
              <a:rPr lang="el-GR" dirty="0"/>
              <a:t> στο αίμα</a:t>
            </a:r>
          </a:p>
          <a:p>
            <a:r>
              <a:rPr lang="el-GR" b="1" dirty="0"/>
              <a:t>Έλλειψη </a:t>
            </a:r>
            <a:r>
              <a:rPr lang="el-GR" b="1" dirty="0" err="1"/>
              <a:t>πυροσταφυλικής</a:t>
            </a:r>
            <a:r>
              <a:rPr lang="el-GR" b="1" dirty="0"/>
              <a:t> </a:t>
            </a:r>
            <a:r>
              <a:rPr lang="el-GR" b="1" dirty="0" err="1"/>
              <a:t>καρβοξυλάσης</a:t>
            </a:r>
            <a:r>
              <a:rPr lang="el-GR" b="1" dirty="0"/>
              <a:t> </a:t>
            </a:r>
            <a:r>
              <a:rPr lang="el-GR" dirty="0"/>
              <a:t>(εγκεφαλοπάθεια </a:t>
            </a:r>
            <a:r>
              <a:rPr lang="en-US" dirty="0"/>
              <a:t>Leigh). </a:t>
            </a:r>
            <a:r>
              <a:rPr lang="el-GR" dirty="0"/>
              <a:t>Υπογλυκαιμία, πνευματική καθυστέρηση, αναπτυξιακές διαταραχές, κατάληξη πριν την ηλικία των 4 ετών.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Προκαλείται από μεταλλάξεις σε περισσότερα από 75 γονίδια, τα οποία κωδικοποιούν πρωτεΐνες που εμπλέκονται στη διαδικασία της ενεργειακής παραγωγής στα μιτοχόνδρια. Στο 20% των περιπτώσεων έχει παρατηρηθεί </a:t>
            </a:r>
            <a:r>
              <a:rPr lang="el-GR" dirty="0" err="1"/>
              <a:t>μιτοχονδριακό</a:t>
            </a:r>
            <a:r>
              <a:rPr lang="el-GR" dirty="0"/>
              <a:t> πρότυπο κληρονομικότητας, ενώ ένας μικρός αριθμός πασχόντων έχει παρουσιάσει φυλοσύνδετη υπολειπόμενη κληρονομικότητα.</a:t>
            </a:r>
          </a:p>
        </p:txBody>
      </p:sp>
    </p:spTree>
    <p:extLst>
      <p:ext uri="{BB962C8B-B14F-4D97-AF65-F5344CB8AC3E}">
        <p14:creationId xmlns:p14="http://schemas.microsoft.com/office/powerpoint/2010/main" val="344357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1" y="1490087"/>
            <a:ext cx="10358951" cy="5213625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3984" y="330926"/>
            <a:ext cx="3855072" cy="216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12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46D620F-23BB-4589-A421-EB5C696D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0336"/>
          </a:xfrm>
        </p:spPr>
        <p:txBody>
          <a:bodyPr/>
          <a:lstStyle/>
          <a:p>
            <a:pPr algn="ctr"/>
            <a:r>
              <a:rPr lang="el-GR" dirty="0"/>
              <a:t>Ρύθμιση της γλυκόζης του αίματος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E6132FA-4543-4E95-A732-AB87A7EE6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3757"/>
            <a:ext cx="10744200" cy="4613206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Η διατήρηση σταθερών επιπέδων γλυκόζης στο αίμα αποτελεί έναν λεπτά </a:t>
            </a:r>
            <a:r>
              <a:rPr lang="el-GR" b="1" dirty="0"/>
              <a:t>ρυθμιζόμενο </a:t>
            </a:r>
            <a:r>
              <a:rPr lang="el-GR" b="1" dirty="0" err="1"/>
              <a:t>ομοιοστατικό</a:t>
            </a:r>
            <a:r>
              <a:rPr lang="el-GR" b="1" dirty="0"/>
              <a:t> μηχανισμό </a:t>
            </a:r>
            <a:r>
              <a:rPr lang="el-GR" dirty="0"/>
              <a:t>που εμπλέκει το ήπαρ και άλλους ιστούς, αλλά και τη δράση </a:t>
            </a:r>
            <a:r>
              <a:rPr lang="el-GR" dirty="0" smtClean="0"/>
              <a:t>ορμονών</a:t>
            </a:r>
            <a:endParaRPr lang="el-GR" dirty="0"/>
          </a:p>
          <a:p>
            <a:r>
              <a:rPr lang="el-GR" dirty="0"/>
              <a:t>Το </a:t>
            </a:r>
            <a:r>
              <a:rPr lang="el-GR" b="1" dirty="0"/>
              <a:t>ήπαρ</a:t>
            </a:r>
            <a:r>
              <a:rPr lang="el-GR" dirty="0"/>
              <a:t>, τα </a:t>
            </a:r>
            <a:r>
              <a:rPr lang="el-GR" b="1" dirty="0"/>
              <a:t>β κύτταρα του παγκρέατος</a:t>
            </a:r>
            <a:r>
              <a:rPr lang="el-GR" dirty="0"/>
              <a:t>, οι </a:t>
            </a:r>
            <a:r>
              <a:rPr lang="el-GR" b="1" dirty="0" err="1"/>
              <a:t>νεφροί</a:t>
            </a:r>
            <a:r>
              <a:rPr lang="el-GR" b="1" dirty="0"/>
              <a:t> </a:t>
            </a:r>
            <a:r>
              <a:rPr lang="el-GR" dirty="0"/>
              <a:t>και το </a:t>
            </a:r>
            <a:r>
              <a:rPr lang="el-GR" b="1" dirty="0"/>
              <a:t>λεπτό έντερο </a:t>
            </a:r>
            <a:r>
              <a:rPr lang="el-GR" dirty="0"/>
              <a:t>αφήνουν την γλυκόζη </a:t>
            </a:r>
            <a:r>
              <a:rPr lang="el-GR" b="1" dirty="0"/>
              <a:t>ελεύθερα</a:t>
            </a:r>
            <a:r>
              <a:rPr lang="el-GR" dirty="0"/>
              <a:t> να διέρχεται ταχέως από την πλασματική μεμβράνη μέσω του </a:t>
            </a:r>
            <a:r>
              <a:rPr lang="el-GR" u="sng" dirty="0" err="1"/>
              <a:t>μεμβρανικού</a:t>
            </a:r>
            <a:r>
              <a:rPr lang="el-GR" u="sng" dirty="0"/>
              <a:t> υποδοχέα </a:t>
            </a:r>
            <a:r>
              <a:rPr lang="en-US" u="sng" dirty="0"/>
              <a:t>GLUT-2</a:t>
            </a:r>
          </a:p>
          <a:p>
            <a:r>
              <a:rPr lang="el-GR" dirty="0"/>
              <a:t>Στους </a:t>
            </a:r>
            <a:r>
              <a:rPr lang="el-GR" b="1" dirty="0"/>
              <a:t>σκελετικούς μύες </a:t>
            </a:r>
            <a:r>
              <a:rPr lang="el-GR" dirty="0"/>
              <a:t>το </a:t>
            </a:r>
            <a:r>
              <a:rPr lang="el-GR" b="1" dirty="0"/>
              <a:t>λιπώδη ιστό</a:t>
            </a:r>
            <a:r>
              <a:rPr lang="el-GR" dirty="0"/>
              <a:t>, και την καρδιά η πρόσληψη γλυκόζης </a:t>
            </a:r>
            <a:r>
              <a:rPr lang="el-GR" b="1" dirty="0"/>
              <a:t>διεγείρεται</a:t>
            </a:r>
            <a:r>
              <a:rPr lang="el-GR" dirty="0"/>
              <a:t> από την </a:t>
            </a:r>
            <a:r>
              <a:rPr lang="el-GR" dirty="0" smtClean="0"/>
              <a:t>ινσουλίνη</a:t>
            </a:r>
            <a:r>
              <a:rPr lang="en-US" dirty="0" smtClean="0"/>
              <a:t> </a:t>
            </a:r>
            <a:r>
              <a:rPr lang="el-GR" dirty="0" smtClean="0"/>
              <a:t>(</a:t>
            </a:r>
            <a:r>
              <a:rPr lang="en-US" dirty="0" smtClean="0"/>
              <a:t>INS)</a:t>
            </a:r>
            <a:r>
              <a:rPr lang="el-GR" dirty="0" smtClean="0"/>
              <a:t> </a:t>
            </a:r>
            <a:r>
              <a:rPr lang="el-GR" dirty="0"/>
              <a:t>μέσω των </a:t>
            </a:r>
            <a:r>
              <a:rPr lang="el-GR" u="sng" dirty="0"/>
              <a:t>υποδοχέων </a:t>
            </a:r>
            <a:r>
              <a:rPr lang="en-US" u="sng" dirty="0"/>
              <a:t>GLUT-4</a:t>
            </a:r>
            <a:endParaRPr lang="el-GR" u="sng" dirty="0"/>
          </a:p>
          <a:p>
            <a:r>
              <a:rPr lang="el-GR" dirty="0"/>
              <a:t>Στον </a:t>
            </a:r>
            <a:r>
              <a:rPr lang="el-GR" b="1" dirty="0"/>
              <a:t>εγκέφαλο</a:t>
            </a:r>
            <a:r>
              <a:rPr lang="el-GR" dirty="0"/>
              <a:t>, στους </a:t>
            </a:r>
            <a:r>
              <a:rPr lang="el-GR" dirty="0" err="1"/>
              <a:t>νεφρούς</a:t>
            </a:r>
            <a:r>
              <a:rPr lang="el-GR" dirty="0"/>
              <a:t> και στον πλακούντα η πρόσληψη γίνεται μέσω των </a:t>
            </a:r>
            <a:r>
              <a:rPr lang="en-US" u="sng" dirty="0"/>
              <a:t>GLUT-3</a:t>
            </a:r>
            <a:r>
              <a:rPr lang="en-US" dirty="0"/>
              <a:t> </a:t>
            </a:r>
            <a:r>
              <a:rPr lang="el-GR" dirty="0"/>
              <a:t>και </a:t>
            </a:r>
            <a:r>
              <a:rPr lang="en-US" u="sng" dirty="0"/>
              <a:t>GLUT-1 </a:t>
            </a:r>
            <a:r>
              <a:rPr lang="el-GR" u="sng" dirty="0"/>
              <a:t>υποδοχέων</a:t>
            </a:r>
          </a:p>
          <a:p>
            <a:r>
              <a:rPr lang="el-GR" dirty="0"/>
              <a:t>Ο υποδοχέας </a:t>
            </a:r>
            <a:r>
              <a:rPr lang="en-US" dirty="0"/>
              <a:t>SGLT-1 </a:t>
            </a:r>
            <a:r>
              <a:rPr lang="el-GR" dirty="0"/>
              <a:t>εξαρτάται από </a:t>
            </a:r>
            <a:r>
              <a:rPr lang="en-US" dirty="0" smtClean="0"/>
              <a:t>Na</a:t>
            </a:r>
            <a:r>
              <a:rPr lang="en-US" baseline="30000" dirty="0" smtClean="0"/>
              <a:t>+</a:t>
            </a:r>
            <a:r>
              <a:rPr lang="el-GR" dirty="0" smtClean="0"/>
              <a:t> </a:t>
            </a:r>
            <a:r>
              <a:rPr lang="el-GR" dirty="0"/>
              <a:t>και βρίσκεται στους </a:t>
            </a:r>
            <a:r>
              <a:rPr lang="el-GR" dirty="0" err="1"/>
              <a:t>νεφρούς</a:t>
            </a:r>
            <a:r>
              <a:rPr lang="el-GR" dirty="0"/>
              <a:t> και το λεπτό έντερο</a:t>
            </a:r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2812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33451B6-639A-4434-A0BD-D024BFD20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4318"/>
          </a:xfrm>
        </p:spPr>
        <p:txBody>
          <a:bodyPr/>
          <a:lstStyle/>
          <a:p>
            <a:pPr algn="ctr"/>
            <a:r>
              <a:rPr lang="el-GR" dirty="0"/>
              <a:t>Ρύθμιση της γλυκόζης του αίματος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F319CB8-F3AA-4D77-86FB-D03D1F772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722" y="1747146"/>
            <a:ext cx="10515600" cy="4745728"/>
          </a:xfrm>
        </p:spPr>
        <p:txBody>
          <a:bodyPr/>
          <a:lstStyle/>
          <a:p>
            <a:r>
              <a:rPr lang="el-GR" dirty="0"/>
              <a:t>Η </a:t>
            </a:r>
            <a:r>
              <a:rPr lang="el-GR" b="1" dirty="0" err="1"/>
              <a:t>γλυκοκινάση</a:t>
            </a:r>
            <a:r>
              <a:rPr lang="el-GR" dirty="0"/>
              <a:t> </a:t>
            </a:r>
            <a:r>
              <a:rPr lang="el-GR" b="1" dirty="0"/>
              <a:t>του ήπατος </a:t>
            </a:r>
            <a:r>
              <a:rPr lang="el-GR" dirty="0"/>
              <a:t>επειδή έχει χαμηλότερη χημική συγγένεια για την γλυκόζη (</a:t>
            </a:r>
            <a:r>
              <a:rPr lang="en-US" dirty="0"/>
              <a:t>Km=10-</a:t>
            </a:r>
            <a:r>
              <a:rPr lang="el-GR" dirty="0"/>
              <a:t>2</a:t>
            </a:r>
            <a:r>
              <a:rPr lang="en-US" dirty="0"/>
              <a:t>0m</a:t>
            </a:r>
            <a:r>
              <a:rPr lang="el-GR" dirty="0"/>
              <a:t>Μ)</a:t>
            </a:r>
            <a:r>
              <a:rPr lang="en-US" dirty="0"/>
              <a:t>, </a:t>
            </a:r>
            <a:r>
              <a:rPr lang="el-GR" dirty="0"/>
              <a:t>σε σχέση με την </a:t>
            </a:r>
            <a:r>
              <a:rPr lang="el-GR" dirty="0" err="1"/>
              <a:t>εξοκινάση</a:t>
            </a:r>
            <a:r>
              <a:rPr lang="en-US" dirty="0"/>
              <a:t> (</a:t>
            </a:r>
            <a:r>
              <a:rPr lang="en-US" dirty="0" smtClean="0"/>
              <a:t>Km=</a:t>
            </a:r>
            <a:r>
              <a:rPr lang="el-GR" dirty="0" smtClean="0"/>
              <a:t>0.1</a:t>
            </a:r>
            <a:r>
              <a:rPr lang="en-US" dirty="0" smtClean="0"/>
              <a:t>m</a:t>
            </a:r>
            <a:r>
              <a:rPr lang="el-GR" dirty="0" smtClean="0"/>
              <a:t>Μ</a:t>
            </a:r>
            <a:r>
              <a:rPr lang="el-GR" dirty="0"/>
              <a:t>)</a:t>
            </a:r>
            <a:r>
              <a:rPr lang="en-US" dirty="0"/>
              <a:t>, </a:t>
            </a:r>
            <a:r>
              <a:rPr lang="el-GR" dirty="0"/>
              <a:t>μπορεί και αυξάνει την δραστικότητα της με την αύξηση της συγκέντρωσης της γλυκόζης στην ηπατική πυλαία φλέβα.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</a:t>
            </a:r>
            <a:r>
              <a:rPr lang="el-GR" dirty="0"/>
              <a:t>Γλυκόζη + ΑΤΡ → 6Ρ-γλυκόζη + </a:t>
            </a:r>
            <a:r>
              <a:rPr lang="en-US" dirty="0"/>
              <a:t>ADP</a:t>
            </a:r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Η </a:t>
            </a:r>
            <a:r>
              <a:rPr lang="el-GR" dirty="0" err="1"/>
              <a:t>γλυκοκινάση</a:t>
            </a:r>
            <a:r>
              <a:rPr lang="el-GR" dirty="0"/>
              <a:t> προωθεί έτσι, την ηπατική πρόσληψη μεγάλων ποσοτήτων γλυκόζης, κατόπιν ενός </a:t>
            </a:r>
            <a:r>
              <a:rPr lang="el-GR" dirty="0" err="1"/>
              <a:t>υδατανθρακικού</a:t>
            </a:r>
            <a:r>
              <a:rPr lang="el-GR" dirty="0"/>
              <a:t> γεύματος</a:t>
            </a:r>
          </a:p>
        </p:txBody>
      </p:sp>
    </p:spTree>
    <p:extLst>
      <p:ext uri="{BB962C8B-B14F-4D97-AF65-F5344CB8AC3E}">
        <p14:creationId xmlns:p14="http://schemas.microsoft.com/office/powerpoint/2010/main" val="32160227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B2B1134-2912-44CA-B993-709C77F51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6323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F94F2B7-FCCA-4AC6-B86D-BA0DF81EC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l-GR" sz="3700" dirty="0"/>
              <a:t>Ρύθμιση της γλυκόζης του αίματος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4630159-C4C3-4C8F-9BCB-12E5CF56A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el-GR" sz="2000" b="1" dirty="0"/>
              <a:t>ΙΝΣΟΥΛΙΝΗ</a:t>
            </a:r>
          </a:p>
          <a:p>
            <a:pPr marL="0" indent="0">
              <a:buNone/>
            </a:pPr>
            <a:r>
              <a:rPr lang="el-GR" sz="2000" dirty="0"/>
              <a:t>Ορμόνη που διαδραματίζει κεντρικό ρόλο στη ρύθμιση της γλυκόζης του αίματος. Παράγεται από τα </a:t>
            </a:r>
            <a:r>
              <a:rPr lang="el-GR" sz="2000" u="sng" dirty="0"/>
              <a:t>β κύτταρα </a:t>
            </a:r>
            <a:r>
              <a:rPr lang="el-GR" sz="2000" dirty="0"/>
              <a:t>των νησιδίων του </a:t>
            </a:r>
            <a:r>
              <a:rPr lang="en-US" sz="2000" dirty="0"/>
              <a:t>Langerhans </a:t>
            </a:r>
            <a:r>
              <a:rPr lang="el-GR" sz="2000" dirty="0"/>
              <a:t>στο πάγκρεας ως απάντηση στην υπεργλυκαιμία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CE2F8DB5-F253-4660-A5E4-8F8E9D03D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934" y="557784"/>
            <a:ext cx="5708219" cy="570821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37537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EFFFC96-BC49-4908-9644-5EECC1A5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429"/>
            <a:ext cx="10515600" cy="1325563"/>
          </a:xfrm>
        </p:spPr>
        <p:txBody>
          <a:bodyPr/>
          <a:lstStyle/>
          <a:p>
            <a:pPr algn="ctr"/>
            <a:r>
              <a:rPr lang="el-GR" dirty="0"/>
              <a:t>Ρύθμιση της γλυκόζης του αίματος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918E7BC-CBB2-4BAA-BDB6-58683601A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70992"/>
            <a:ext cx="11022497" cy="5049078"/>
          </a:xfrm>
        </p:spPr>
        <p:txBody>
          <a:bodyPr>
            <a:normAutofit fontScale="85000" lnSpcReduction="20000"/>
          </a:bodyPr>
          <a:lstStyle/>
          <a:p>
            <a:r>
              <a:rPr lang="el-GR" b="1" dirty="0"/>
              <a:t>ΙΝΣΟΥΛΙΝΗ</a:t>
            </a:r>
          </a:p>
          <a:p>
            <a:pPr marL="0" indent="0">
              <a:buNone/>
            </a:pPr>
            <a:r>
              <a:rPr lang="el-GR" dirty="0"/>
              <a:t>    Η </a:t>
            </a:r>
            <a:r>
              <a:rPr lang="el-GR" u="sng" dirty="0"/>
              <a:t>γλυκόζη εισέρχεται ελεύθερα </a:t>
            </a:r>
            <a:r>
              <a:rPr lang="el-GR" dirty="0"/>
              <a:t>στα παγκρεατικά κύτταρα μέσω των </a:t>
            </a:r>
            <a:r>
              <a:rPr lang="el-GR" b="1" dirty="0"/>
              <a:t>GLUT-2 </a:t>
            </a:r>
            <a:r>
              <a:rPr lang="el-GR" dirty="0"/>
              <a:t>υποδοχέων και </a:t>
            </a:r>
            <a:r>
              <a:rPr lang="el-GR" dirty="0" err="1"/>
              <a:t>φωσφορυλιώνεται</a:t>
            </a:r>
            <a:r>
              <a:rPr lang="el-GR" dirty="0"/>
              <a:t> από την </a:t>
            </a:r>
            <a:r>
              <a:rPr lang="el-GR" dirty="0" err="1"/>
              <a:t>γλυκοκινάση</a:t>
            </a:r>
            <a:r>
              <a:rPr lang="el-GR" dirty="0"/>
              <a:t>, αυξάνοντας τον μεταβολισμό μέσω της </a:t>
            </a:r>
            <a:r>
              <a:rPr lang="el-GR" dirty="0" err="1"/>
              <a:t>γλυκόλυσης</a:t>
            </a:r>
            <a:r>
              <a:rPr lang="el-GR" dirty="0"/>
              <a:t>, του κύκλου </a:t>
            </a:r>
            <a:r>
              <a:rPr lang="el-GR" dirty="0" err="1"/>
              <a:t>Krebs</a:t>
            </a:r>
            <a:r>
              <a:rPr lang="el-GR" dirty="0"/>
              <a:t> και της παραγωγής του ΑΤΡ. Η αύξηση της συγκέντρωσης του ΑΤΡ αναστέλλει τους διαύλους Κ</a:t>
            </a:r>
            <a:r>
              <a:rPr lang="el-GR" baseline="30000" dirty="0"/>
              <a:t>+</a:t>
            </a:r>
            <a:r>
              <a:rPr lang="el-GR" dirty="0"/>
              <a:t> προκαλώντας </a:t>
            </a:r>
            <a:r>
              <a:rPr lang="el-GR" dirty="0" err="1"/>
              <a:t>εκπόλωση</a:t>
            </a:r>
            <a:r>
              <a:rPr lang="el-GR" dirty="0"/>
              <a:t> της κυτταρικής μεμβράνης και αύξηση της εισροής Ca</a:t>
            </a:r>
            <a:r>
              <a:rPr lang="el-GR" baseline="30000" dirty="0"/>
              <a:t>2+</a:t>
            </a:r>
            <a:r>
              <a:rPr lang="el-GR" dirty="0"/>
              <a:t>, διεγείροντας με αυτό τον τρόπο την </a:t>
            </a:r>
            <a:r>
              <a:rPr lang="el-GR" b="1" dirty="0" err="1"/>
              <a:t>εξωκυττάρωση</a:t>
            </a:r>
            <a:r>
              <a:rPr lang="el-GR" b="1" dirty="0"/>
              <a:t> της ινσουλίνης</a:t>
            </a:r>
            <a:r>
              <a:rPr lang="el-GR" dirty="0"/>
              <a:t>. Άρα αύξηση της συγκέντρωσης της γλυκόζης συνοδεύεται από παράλληλη αύξηση έκκρισης της ινσουλίνης.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 </a:t>
            </a:r>
            <a:r>
              <a:rPr lang="el-GR" dirty="0"/>
              <a:t> Η ινσουλίνη ελαττώνει τη γλυκόζη αίματος ταχύτατα, ενισχύοντας τη μεταφορά της στους </a:t>
            </a:r>
            <a:r>
              <a:rPr lang="el-GR" b="1" dirty="0"/>
              <a:t>μυς</a:t>
            </a:r>
            <a:r>
              <a:rPr lang="el-GR" dirty="0"/>
              <a:t> και στο </a:t>
            </a:r>
            <a:r>
              <a:rPr lang="el-GR" b="1" dirty="0"/>
              <a:t>λιπώδη ιστό </a:t>
            </a:r>
            <a:r>
              <a:rPr lang="el-GR" dirty="0"/>
              <a:t>μέσω των υποδοχέων </a:t>
            </a:r>
            <a:r>
              <a:rPr lang="el-GR" b="1" dirty="0"/>
              <a:t>GLUT-4 </a:t>
            </a:r>
            <a:r>
              <a:rPr lang="el-GR" dirty="0"/>
              <a:t>τους οποίους στρατολογεί στην κυτταρική επιφάνεια. 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Στο </a:t>
            </a:r>
            <a:r>
              <a:rPr lang="el-GR" b="1" dirty="0"/>
              <a:t>ήπαρ</a:t>
            </a:r>
            <a:r>
              <a:rPr lang="el-GR" dirty="0"/>
              <a:t> δεν επηρεάζει τόσο την πρόσληψη της γλυκόζης από τα ηπατικά κύτταρα, επηρεάζει όμως τα ένζυμα που ρυθμίζουν την </a:t>
            </a:r>
            <a:r>
              <a:rPr lang="el-GR" dirty="0" err="1"/>
              <a:t>γλυκόλυση</a:t>
            </a:r>
            <a:r>
              <a:rPr lang="en-US" dirty="0"/>
              <a:t> (</a:t>
            </a:r>
            <a:r>
              <a:rPr lang="el-GR" dirty="0"/>
              <a:t>αύξηση), τη </a:t>
            </a:r>
            <a:r>
              <a:rPr lang="el-GR" dirty="0" err="1" smtClean="0"/>
              <a:t>γλυκογονοσύνθεση</a:t>
            </a:r>
            <a:r>
              <a:rPr lang="en-US" dirty="0" smtClean="0"/>
              <a:t> </a:t>
            </a:r>
            <a:r>
              <a:rPr lang="el-GR" dirty="0"/>
              <a:t>(αύξηση) και τη </a:t>
            </a:r>
            <a:r>
              <a:rPr lang="el-GR" dirty="0" err="1"/>
              <a:t>γλυκονεογένεση</a:t>
            </a:r>
            <a:r>
              <a:rPr lang="el-GR" dirty="0"/>
              <a:t> (μείωση)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Στο </a:t>
            </a:r>
            <a:r>
              <a:rPr lang="el-GR" b="1" dirty="0"/>
              <a:t>λιπώδη ιστό </a:t>
            </a:r>
            <a:r>
              <a:rPr lang="el-GR" dirty="0" err="1"/>
              <a:t>αναστέλει</a:t>
            </a:r>
            <a:r>
              <a:rPr lang="el-GR" dirty="0"/>
              <a:t> την </a:t>
            </a:r>
            <a:r>
              <a:rPr lang="el-GR" dirty="0" err="1"/>
              <a:t>λιπάση</a:t>
            </a:r>
            <a:r>
              <a:rPr lang="el-GR" dirty="0"/>
              <a:t> και την κινητοποίηση των λιπιδίων. Αντίθετα ευνοεί την σύνθεση των λιπιδίων τόσο στον λιπώδη ιστό και το ήπαρ.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7277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6E9592-C8EB-4BD6-B45B-E796125A7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11884"/>
          </a:xfrm>
        </p:spPr>
        <p:txBody>
          <a:bodyPr/>
          <a:lstStyle/>
          <a:p>
            <a:pPr algn="ctr"/>
            <a:r>
              <a:rPr lang="el-GR" dirty="0" err="1"/>
              <a:t>Γλυκονεογένεση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A3BED80-0E12-4D18-842C-5C867BCBA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Καλύπτει τις ανάγκες του οργανισμού για γλυκόζη όταν </a:t>
            </a:r>
            <a:r>
              <a:rPr lang="el-GR" b="1" dirty="0"/>
              <a:t>δεν επαρκούν οι υδατάνθρακες </a:t>
            </a:r>
            <a:r>
              <a:rPr lang="el-GR" dirty="0"/>
              <a:t>που είναι διαθέσιμοι από τη διατροφή ή τις πηγές γλυκογόνου.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Η υπογλυκαιμία προκαλεί εγκεφαλική δυσλειτουργία, η οποία μπορεί να οδηγήσει σε κώμα και θάνατο.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 Η αδυναμία για </a:t>
            </a:r>
            <a:r>
              <a:rPr lang="el-GR" dirty="0" err="1"/>
              <a:t>γλυκονεογένεση</a:t>
            </a:r>
            <a:r>
              <a:rPr lang="el-GR" dirty="0"/>
              <a:t> είναι επίσης θανατηφόρα</a:t>
            </a:r>
          </a:p>
          <a:p>
            <a:r>
              <a:rPr lang="el-GR" dirty="0"/>
              <a:t>Η </a:t>
            </a:r>
            <a:r>
              <a:rPr lang="el-GR" dirty="0" err="1"/>
              <a:t>γλυκονεογένεση</a:t>
            </a:r>
            <a:r>
              <a:rPr lang="el-GR" dirty="0"/>
              <a:t> </a:t>
            </a:r>
            <a:r>
              <a:rPr lang="el-GR" b="1" dirty="0"/>
              <a:t>εκκαθαρίζει το γαλακτικό</a:t>
            </a:r>
            <a:r>
              <a:rPr lang="el-GR" dirty="0"/>
              <a:t>, που παράγεται από τους </a:t>
            </a:r>
            <a:r>
              <a:rPr lang="el-GR" dirty="0" err="1"/>
              <a:t>μύς</a:t>
            </a:r>
            <a:r>
              <a:rPr lang="el-GR" dirty="0"/>
              <a:t> και τα </a:t>
            </a:r>
            <a:r>
              <a:rPr lang="el-GR" dirty="0" err="1"/>
              <a:t>ερυθροκύτταρα</a:t>
            </a:r>
            <a:r>
              <a:rPr lang="el-GR" dirty="0"/>
              <a:t>, καθώς και τη </a:t>
            </a:r>
            <a:r>
              <a:rPr lang="el-GR" dirty="0" err="1"/>
              <a:t>γλυκερόλη</a:t>
            </a:r>
            <a:r>
              <a:rPr lang="el-GR" dirty="0"/>
              <a:t> που παράγεται από το λιπώδη ιστό</a:t>
            </a:r>
          </a:p>
          <a:p>
            <a:r>
              <a:rPr lang="el-GR" dirty="0"/>
              <a:t>Στα </a:t>
            </a:r>
            <a:r>
              <a:rPr lang="el-GR" b="1" dirty="0" err="1"/>
              <a:t>μυρικαστικά</a:t>
            </a:r>
            <a:r>
              <a:rPr lang="el-GR" b="1" dirty="0"/>
              <a:t> ζώα</a:t>
            </a:r>
            <a:r>
              <a:rPr lang="el-GR" dirty="0"/>
              <a:t> το </a:t>
            </a:r>
            <a:r>
              <a:rPr lang="el-GR" b="1" dirty="0" err="1"/>
              <a:t>προπιονικό</a:t>
            </a:r>
            <a:r>
              <a:rPr lang="el-GR" b="1" dirty="0"/>
              <a:t> </a:t>
            </a:r>
            <a:r>
              <a:rPr lang="el-GR" dirty="0"/>
              <a:t>που παράγεται στον </a:t>
            </a:r>
            <a:r>
              <a:rPr lang="el-GR" dirty="0" err="1"/>
              <a:t>προστόμαχο</a:t>
            </a:r>
            <a:r>
              <a:rPr lang="el-GR" dirty="0"/>
              <a:t> αποτελεί βασικό υπόστρωμα στη </a:t>
            </a:r>
            <a:r>
              <a:rPr lang="el-GR" dirty="0" err="1"/>
              <a:t>γλυκονεογένεση</a:t>
            </a:r>
            <a:r>
              <a:rPr lang="el-GR" dirty="0"/>
              <a:t>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06996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6">
            <a:extLst>
              <a:ext uri="{FF2B5EF4-FFF2-40B4-BE49-F238E27FC236}">
                <a16:creationId xmlns:a16="http://schemas.microsoft.com/office/drawing/2014/main" id="{C7F55EAC-550A-4BDD-9099-3F20B8FA0E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8">
            <a:extLst>
              <a:ext uri="{FF2B5EF4-FFF2-40B4-BE49-F238E27FC236}">
                <a16:creationId xmlns:a16="http://schemas.microsoft.com/office/drawing/2014/main" id="{DC4F5A5F-493F-49AE-89B6-D5AF5EBC8B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724001 w 12192000"/>
              <a:gd name="connsiteY0" fmla="*/ 434021 h 6858000"/>
              <a:gd name="connsiteX1" fmla="*/ 6471155 w 12192000"/>
              <a:gd name="connsiteY1" fmla="*/ 434599 h 6858000"/>
              <a:gd name="connsiteX2" fmla="*/ 5384913 w 12192000"/>
              <a:gd name="connsiteY2" fmla="*/ 497971 h 6858000"/>
              <a:gd name="connsiteX3" fmla="*/ 4818280 w 12192000"/>
              <a:gd name="connsiteY3" fmla="*/ 541802 h 6858000"/>
              <a:gd name="connsiteX4" fmla="*/ 3965428 w 12192000"/>
              <a:gd name="connsiteY4" fmla="*/ 675942 h 6858000"/>
              <a:gd name="connsiteX5" fmla="*/ 3699528 w 12192000"/>
              <a:gd name="connsiteY5" fmla="*/ 770472 h 6858000"/>
              <a:gd name="connsiteX6" fmla="*/ 3438854 w 12192000"/>
              <a:gd name="connsiteY6" fmla="*/ 834899 h 6858000"/>
              <a:gd name="connsiteX7" fmla="*/ 3367443 w 12192000"/>
              <a:gd name="connsiteY7" fmla="*/ 893518 h 6858000"/>
              <a:gd name="connsiteX8" fmla="*/ 3467301 w 12192000"/>
              <a:gd name="connsiteY8" fmla="*/ 953722 h 6858000"/>
              <a:gd name="connsiteX9" fmla="*/ 3889955 w 12192000"/>
              <a:gd name="connsiteY9" fmla="*/ 977486 h 6858000"/>
              <a:gd name="connsiteX10" fmla="*/ 3502135 w 12192000"/>
              <a:gd name="connsiteY10" fmla="*/ 1054062 h 6858000"/>
              <a:gd name="connsiteX11" fmla="*/ 4072832 w 12192000"/>
              <a:gd name="connsiteY11" fmla="*/ 1017622 h 6858000"/>
              <a:gd name="connsiteX12" fmla="*/ 4244099 w 12192000"/>
              <a:gd name="connsiteY12" fmla="*/ 1030825 h 6858000"/>
              <a:gd name="connsiteX13" fmla="*/ 4095475 w 12192000"/>
              <a:gd name="connsiteY13" fmla="*/ 1092084 h 6858000"/>
              <a:gd name="connsiteX14" fmla="*/ 3327386 w 12192000"/>
              <a:gd name="connsiteY14" fmla="*/ 1215660 h 6858000"/>
              <a:gd name="connsiteX15" fmla="*/ 3254813 w 12192000"/>
              <a:gd name="connsiteY15" fmla="*/ 1226749 h 6858000"/>
              <a:gd name="connsiteX16" fmla="*/ 2776427 w 12192000"/>
              <a:gd name="connsiteY16" fmla="*/ 1401552 h 6858000"/>
              <a:gd name="connsiteX17" fmla="*/ 3063226 w 12192000"/>
              <a:gd name="connsiteY17" fmla="*/ 1384124 h 6858000"/>
              <a:gd name="connsiteX18" fmla="*/ 2754945 w 12192000"/>
              <a:gd name="connsiteY18" fmla="*/ 1495025 h 6858000"/>
              <a:gd name="connsiteX19" fmla="*/ 2381061 w 12192000"/>
              <a:gd name="connsiteY19" fmla="*/ 1619658 h 6858000"/>
              <a:gd name="connsiteX20" fmla="*/ 2008336 w 12192000"/>
              <a:gd name="connsiteY20" fmla="*/ 1814527 h 6858000"/>
              <a:gd name="connsiteX21" fmla="*/ 1740695 w 12192000"/>
              <a:gd name="connsiteY21" fmla="*/ 1914337 h 6858000"/>
              <a:gd name="connsiteX22" fmla="*/ 1787720 w 12192000"/>
              <a:gd name="connsiteY22" fmla="*/ 1991970 h 6858000"/>
              <a:gd name="connsiteX23" fmla="*/ 1754048 w 12192000"/>
              <a:gd name="connsiteY23" fmla="*/ 2078049 h 6858000"/>
              <a:gd name="connsiteX24" fmla="*/ 2228951 w 12192000"/>
              <a:gd name="connsiteY24" fmla="*/ 1996721 h 6858000"/>
              <a:gd name="connsiteX25" fmla="*/ 2054781 w 12192000"/>
              <a:gd name="connsiteY25" fmla="*/ 2053228 h 6858000"/>
              <a:gd name="connsiteX26" fmla="*/ 1985693 w 12192000"/>
              <a:gd name="connsiteY26" fmla="*/ 2109207 h 6858000"/>
              <a:gd name="connsiteX27" fmla="*/ 2061168 w 12192000"/>
              <a:gd name="connsiteY27" fmla="*/ 2130859 h 6858000"/>
              <a:gd name="connsiteX28" fmla="*/ 2388026 w 12192000"/>
              <a:gd name="connsiteY28" fmla="*/ 2184726 h 6858000"/>
              <a:gd name="connsiteX29" fmla="*/ 1560719 w 12192000"/>
              <a:gd name="connsiteY29" fmla="*/ 2384876 h 6858000"/>
              <a:gd name="connsiteX30" fmla="*/ 1679734 w 12192000"/>
              <a:gd name="connsiteY30" fmla="*/ 2400191 h 6858000"/>
              <a:gd name="connsiteX31" fmla="*/ 2882089 w 12192000"/>
              <a:gd name="connsiteY31" fmla="*/ 2383292 h 6858000"/>
              <a:gd name="connsiteX32" fmla="*/ 3116638 w 12192000"/>
              <a:gd name="connsiteY32" fmla="*/ 2359528 h 6858000"/>
              <a:gd name="connsiteX33" fmla="*/ 2897765 w 12192000"/>
              <a:gd name="connsiteY33" fmla="*/ 2758243 h 6858000"/>
              <a:gd name="connsiteX34" fmla="*/ 2981367 w 12192000"/>
              <a:gd name="connsiteY34" fmla="*/ 2829008 h 6858000"/>
              <a:gd name="connsiteX35" fmla="*/ 2682955 w 12192000"/>
              <a:gd name="connsiteY35" fmla="*/ 2846436 h 6858000"/>
              <a:gd name="connsiteX36" fmla="*/ 2099485 w 12192000"/>
              <a:gd name="connsiteY36" fmla="*/ 3066653 h 6858000"/>
              <a:gd name="connsiteX37" fmla="*/ 1807460 w 12192000"/>
              <a:gd name="connsiteY37" fmla="*/ 3454808 h 6858000"/>
              <a:gd name="connsiteX38" fmla="*/ 1921251 w 12192000"/>
              <a:gd name="connsiteY38" fmla="*/ 3540889 h 6858000"/>
              <a:gd name="connsiteX39" fmla="*/ 1453313 w 12192000"/>
              <a:gd name="connsiteY39" fmla="*/ 3637002 h 6858000"/>
              <a:gd name="connsiteX40" fmla="*/ 1686122 w 12192000"/>
              <a:gd name="connsiteY40" fmla="*/ 3667634 h 6858000"/>
              <a:gd name="connsiteX41" fmla="*/ 1513692 w 12192000"/>
              <a:gd name="connsiteY41" fmla="*/ 3725196 h 6858000"/>
              <a:gd name="connsiteX42" fmla="*/ 1369711 w 12192000"/>
              <a:gd name="connsiteY42" fmla="*/ 3826063 h 6858000"/>
              <a:gd name="connsiteX43" fmla="*/ 2051298 w 12192000"/>
              <a:gd name="connsiteY43" fmla="*/ 3754242 h 6858000"/>
              <a:gd name="connsiteX44" fmla="*/ 2245207 w 12192000"/>
              <a:gd name="connsiteY44" fmla="*/ 3797018 h 6858000"/>
              <a:gd name="connsiteX45" fmla="*/ 2353192 w 12192000"/>
              <a:gd name="connsiteY45" fmla="*/ 3796489 h 6858000"/>
              <a:gd name="connsiteX46" fmla="*/ 2490207 w 12192000"/>
              <a:gd name="connsiteY46" fmla="*/ 3801242 h 6858000"/>
              <a:gd name="connsiteX47" fmla="*/ 2375835 w 12192000"/>
              <a:gd name="connsiteY47" fmla="*/ 3839794 h 6858000"/>
              <a:gd name="connsiteX48" fmla="*/ 2522138 w 12192000"/>
              <a:gd name="connsiteY48" fmla="*/ 4009841 h 6858000"/>
              <a:gd name="connsiteX49" fmla="*/ 1998466 w 12192000"/>
              <a:gd name="connsiteY49" fmla="*/ 4130778 h 6858000"/>
              <a:gd name="connsiteX50" fmla="*/ 2114580 w 12192000"/>
              <a:gd name="connsiteY50" fmla="*/ 4154543 h 6858000"/>
              <a:gd name="connsiteX51" fmla="*/ 2177862 w 12192000"/>
              <a:gd name="connsiteY51" fmla="*/ 4189925 h 6858000"/>
              <a:gd name="connsiteX52" fmla="*/ 1868419 w 12192000"/>
              <a:gd name="connsiteY52" fmla="*/ 4382153 h 6858000"/>
              <a:gd name="connsiteX53" fmla="*/ 2279460 w 12192000"/>
              <a:gd name="connsiteY53" fmla="*/ 4356805 h 6858000"/>
              <a:gd name="connsiteX54" fmla="*/ 2029817 w 12192000"/>
              <a:gd name="connsiteY54" fmla="*/ 4468235 h 6858000"/>
              <a:gd name="connsiteX55" fmla="*/ 1560137 w 12192000"/>
              <a:gd name="connsiteY55" fmla="*/ 4730172 h 6858000"/>
              <a:gd name="connsiteX56" fmla="*/ 1956664 w 12192000"/>
              <a:gd name="connsiteY56" fmla="*/ 4820477 h 6858000"/>
              <a:gd name="connsiteX57" fmla="*/ 3268168 w 12192000"/>
              <a:gd name="connsiteY57" fmla="*/ 4852692 h 6858000"/>
              <a:gd name="connsiteX58" fmla="*/ 2807197 w 12192000"/>
              <a:gd name="connsiteY58" fmla="*/ 4939300 h 6858000"/>
              <a:gd name="connsiteX59" fmla="*/ 2721272 w 12192000"/>
              <a:gd name="connsiteY59" fmla="*/ 4970458 h 6858000"/>
              <a:gd name="connsiteX60" fmla="*/ 2802552 w 12192000"/>
              <a:gd name="connsiteY60" fmla="*/ 5014291 h 6858000"/>
              <a:gd name="connsiteX61" fmla="*/ 2537812 w 12192000"/>
              <a:gd name="connsiteY61" fmla="*/ 5053898 h 6858000"/>
              <a:gd name="connsiteX62" fmla="*/ 2569744 w 12192000"/>
              <a:gd name="connsiteY62" fmla="*/ 5153182 h 6858000"/>
              <a:gd name="connsiteX63" fmla="*/ 1987436 w 12192000"/>
              <a:gd name="connsiteY63" fmla="*/ 5334320 h 6858000"/>
              <a:gd name="connsiteX64" fmla="*/ 1972921 w 12192000"/>
              <a:gd name="connsiteY64" fmla="*/ 5382376 h 6858000"/>
              <a:gd name="connsiteX65" fmla="*/ 2341001 w 12192000"/>
              <a:gd name="connsiteY65" fmla="*/ 5360725 h 6858000"/>
              <a:gd name="connsiteX66" fmla="*/ 2710822 w 12192000"/>
              <a:gd name="connsiteY66" fmla="*/ 5418816 h 6858000"/>
              <a:gd name="connsiteX67" fmla="*/ 2833903 w 12192000"/>
              <a:gd name="connsiteY67" fmla="*/ 5413007 h 6858000"/>
              <a:gd name="connsiteX68" fmla="*/ 3011556 w 12192000"/>
              <a:gd name="connsiteY68" fmla="*/ 5399276 h 6858000"/>
              <a:gd name="connsiteX69" fmla="*/ 3254233 w 12192000"/>
              <a:gd name="connsiteY69" fmla="*/ 5439412 h 6858000"/>
              <a:gd name="connsiteX70" fmla="*/ 2792101 w 12192000"/>
              <a:gd name="connsiteY70" fmla="*/ 5471625 h 6858000"/>
              <a:gd name="connsiteX71" fmla="*/ 2977303 w 12192000"/>
              <a:gd name="connsiteY71" fmla="*/ 5539751 h 6858000"/>
              <a:gd name="connsiteX72" fmla="*/ 3656566 w 12192000"/>
              <a:gd name="connsiteY72" fmla="*/ 5678642 h 6858000"/>
              <a:gd name="connsiteX73" fmla="*/ 4858340 w 12192000"/>
              <a:gd name="connsiteY73" fmla="*/ 5969625 h 6858000"/>
              <a:gd name="connsiteX74" fmla="*/ 5296668 w 12192000"/>
              <a:gd name="connsiteY74" fmla="*/ 6043559 h 6858000"/>
              <a:gd name="connsiteX75" fmla="*/ 5456323 w 12192000"/>
              <a:gd name="connsiteY75" fmla="*/ 6042502 h 6858000"/>
              <a:gd name="connsiteX76" fmla="*/ 5267058 w 12192000"/>
              <a:gd name="connsiteY76" fmla="*/ 6100066 h 6858000"/>
              <a:gd name="connsiteX77" fmla="*/ 7095266 w 12192000"/>
              <a:gd name="connsiteY77" fmla="*/ 6287541 h 6858000"/>
              <a:gd name="connsiteX78" fmla="*/ 9707235 w 12192000"/>
              <a:gd name="connsiteY78" fmla="*/ 5994446 h 6858000"/>
              <a:gd name="connsiteX79" fmla="*/ 10083442 w 12192000"/>
              <a:gd name="connsiteY79" fmla="*/ 5678642 h 6858000"/>
              <a:gd name="connsiteX80" fmla="*/ 10338892 w 12192000"/>
              <a:gd name="connsiteY80" fmla="*/ 4650957 h 6858000"/>
              <a:gd name="connsiteX81" fmla="*/ 10628013 w 12192000"/>
              <a:gd name="connsiteY81" fmla="*/ 4411198 h 6858000"/>
              <a:gd name="connsiteX82" fmla="*/ 10802766 w 12192000"/>
              <a:gd name="connsiteY82" fmla="*/ 4258050 h 6858000"/>
              <a:gd name="connsiteX83" fmla="*/ 10614662 w 12192000"/>
              <a:gd name="connsiteY83" fmla="*/ 4150318 h 6858000"/>
              <a:gd name="connsiteX84" fmla="*/ 10681427 w 12192000"/>
              <a:gd name="connsiteY84" fmla="*/ 4054203 h 6858000"/>
              <a:gd name="connsiteX85" fmla="*/ 10520029 w 12192000"/>
              <a:gd name="connsiteY85" fmla="*/ 3804411 h 6858000"/>
              <a:gd name="connsiteX86" fmla="*/ 10568798 w 12192000"/>
              <a:gd name="connsiteY86" fmla="*/ 3466426 h 6858000"/>
              <a:gd name="connsiteX87" fmla="*/ 10499709 w 12192000"/>
              <a:gd name="connsiteY87" fmla="*/ 3166465 h 6858000"/>
              <a:gd name="connsiteX88" fmla="*/ 10489840 w 12192000"/>
              <a:gd name="connsiteY88" fmla="*/ 2546475 h 6858000"/>
              <a:gd name="connsiteX89" fmla="*/ 10584471 w 12192000"/>
              <a:gd name="connsiteY89" fmla="*/ 2512148 h 6858000"/>
              <a:gd name="connsiteX90" fmla="*/ 10695942 w 12192000"/>
              <a:gd name="connsiteY90" fmla="*/ 2358471 h 6858000"/>
              <a:gd name="connsiteX91" fmla="*/ 10732516 w 12192000"/>
              <a:gd name="connsiteY91" fmla="*/ 2287706 h 6858000"/>
              <a:gd name="connsiteX92" fmla="*/ 10731357 w 12192000"/>
              <a:gd name="connsiteY92" fmla="*/ 2137725 h 6858000"/>
              <a:gd name="connsiteX93" fmla="*/ 10678525 w 12192000"/>
              <a:gd name="connsiteY93" fmla="*/ 2070656 h 6858000"/>
              <a:gd name="connsiteX94" fmla="*/ 10735999 w 12192000"/>
              <a:gd name="connsiteY94" fmla="*/ 1956587 h 6858000"/>
              <a:gd name="connsiteX95" fmla="*/ 10824246 w 12192000"/>
              <a:gd name="connsiteY95" fmla="*/ 1862584 h 6858000"/>
              <a:gd name="connsiteX96" fmla="*/ 10773156 w 12192000"/>
              <a:gd name="connsiteY96" fmla="*/ 1768054 h 6858000"/>
              <a:gd name="connsiteX97" fmla="*/ 10716261 w 12192000"/>
              <a:gd name="connsiteY97" fmla="*/ 1678278 h 6858000"/>
              <a:gd name="connsiteX98" fmla="*/ 10554864 w 12192000"/>
              <a:gd name="connsiteY98" fmla="*/ 1477599 h 6858000"/>
              <a:gd name="connsiteX99" fmla="*/ 10267483 w 12192000"/>
              <a:gd name="connsiteY99" fmla="*/ 1324977 h 6858000"/>
              <a:gd name="connsiteX100" fmla="*/ 9913337 w 12192000"/>
              <a:gd name="connsiteY100" fmla="*/ 1202458 h 6858000"/>
              <a:gd name="connsiteX101" fmla="*/ 10024805 w 12192000"/>
              <a:gd name="connsiteY101" fmla="*/ 1124827 h 6858000"/>
              <a:gd name="connsiteX102" fmla="*/ 9411726 w 12192000"/>
              <a:gd name="connsiteY102" fmla="*/ 980655 h 6858000"/>
              <a:gd name="connsiteX103" fmla="*/ 9930753 w 12192000"/>
              <a:gd name="connsiteY103" fmla="*/ 901968 h 6858000"/>
              <a:gd name="connsiteX104" fmla="*/ 9894178 w 12192000"/>
              <a:gd name="connsiteY104" fmla="*/ 871339 h 6858000"/>
              <a:gd name="connsiteX105" fmla="*/ 9858182 w 12192000"/>
              <a:gd name="connsiteY105" fmla="*/ 839125 h 6858000"/>
              <a:gd name="connsiteX106" fmla="*/ 10131050 w 12192000"/>
              <a:gd name="connsiteY106" fmla="*/ 792652 h 6858000"/>
              <a:gd name="connsiteX107" fmla="*/ 10006808 w 12192000"/>
              <a:gd name="connsiteY107" fmla="*/ 731920 h 6858000"/>
              <a:gd name="connsiteX108" fmla="*/ 10233809 w 12192000"/>
              <a:gd name="connsiteY108" fmla="*/ 710268 h 6858000"/>
              <a:gd name="connsiteX109" fmla="*/ 10267483 w 12192000"/>
              <a:gd name="connsiteY109" fmla="*/ 628940 h 6858000"/>
              <a:gd name="connsiteX110" fmla="*/ 10136275 w 12192000"/>
              <a:gd name="connsiteY110" fmla="*/ 589333 h 6858000"/>
              <a:gd name="connsiteX111" fmla="*/ 9131312 w 12192000"/>
              <a:gd name="connsiteY111" fmla="*/ 480544 h 6858000"/>
              <a:gd name="connsiteX112" fmla="*/ 7479600 w 12192000"/>
              <a:gd name="connsiteY112" fmla="*/ 454667 h 6858000"/>
              <a:gd name="connsiteX113" fmla="*/ 6724001 w 12192000"/>
              <a:gd name="connsiteY113" fmla="*/ 434021 h 6858000"/>
              <a:gd name="connsiteX114" fmla="*/ 0 w 12192000"/>
              <a:gd name="connsiteY114" fmla="*/ 0 h 6858000"/>
              <a:gd name="connsiteX115" fmla="*/ 12192000 w 12192000"/>
              <a:gd name="connsiteY115" fmla="*/ 0 h 6858000"/>
              <a:gd name="connsiteX116" fmla="*/ 12192000 w 12192000"/>
              <a:gd name="connsiteY116" fmla="*/ 6858000 h 6858000"/>
              <a:gd name="connsiteX117" fmla="*/ 0 w 12192000"/>
              <a:gd name="connsiteY1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12192000" h="6858000">
                <a:moveTo>
                  <a:pt x="6724001" y="434021"/>
                </a:moveTo>
                <a:cubicBezTo>
                  <a:pt x="6639882" y="433113"/>
                  <a:pt x="6555627" y="433147"/>
                  <a:pt x="6471155" y="434599"/>
                </a:cubicBezTo>
                <a:cubicBezTo>
                  <a:pt x="6109461" y="440937"/>
                  <a:pt x="5748349" y="439351"/>
                  <a:pt x="5384913" y="497971"/>
                </a:cubicBezTo>
                <a:cubicBezTo>
                  <a:pt x="5199132" y="528072"/>
                  <a:pt x="5005803" y="518038"/>
                  <a:pt x="4818280" y="541802"/>
                </a:cubicBezTo>
                <a:cubicBezTo>
                  <a:pt x="4532641" y="578242"/>
                  <a:pt x="4247003" y="621019"/>
                  <a:pt x="3965428" y="675942"/>
                </a:cubicBezTo>
                <a:cubicBezTo>
                  <a:pt x="3877181" y="693369"/>
                  <a:pt x="3768034" y="703930"/>
                  <a:pt x="3699528" y="770472"/>
                </a:cubicBezTo>
                <a:cubicBezTo>
                  <a:pt x="3590961" y="728224"/>
                  <a:pt x="3523617" y="807966"/>
                  <a:pt x="3438854" y="834899"/>
                </a:cubicBezTo>
                <a:cubicBezTo>
                  <a:pt x="3405761" y="845462"/>
                  <a:pt x="3362218" y="860248"/>
                  <a:pt x="3367443" y="893518"/>
                </a:cubicBezTo>
                <a:cubicBezTo>
                  <a:pt x="3372089" y="935238"/>
                  <a:pt x="3420855" y="962172"/>
                  <a:pt x="3467301" y="953722"/>
                </a:cubicBezTo>
                <a:cubicBezTo>
                  <a:pt x="3611863" y="927317"/>
                  <a:pt x="3741328" y="986464"/>
                  <a:pt x="3889955" y="977486"/>
                </a:cubicBezTo>
                <a:cubicBezTo>
                  <a:pt x="3760488" y="1002836"/>
                  <a:pt x="3631601" y="1028713"/>
                  <a:pt x="3502135" y="1054062"/>
                </a:cubicBezTo>
                <a:cubicBezTo>
                  <a:pt x="3694303" y="1074129"/>
                  <a:pt x="3883568" y="1038218"/>
                  <a:pt x="4072832" y="1017622"/>
                </a:cubicBezTo>
                <a:cubicBezTo>
                  <a:pt x="4133792" y="1011285"/>
                  <a:pt x="4228424" y="962699"/>
                  <a:pt x="4244099" y="1030825"/>
                </a:cubicBezTo>
                <a:cubicBezTo>
                  <a:pt x="4254550" y="1076242"/>
                  <a:pt x="4152951" y="1079410"/>
                  <a:pt x="4095475" y="1092084"/>
                </a:cubicBezTo>
                <a:cubicBezTo>
                  <a:pt x="3841766" y="1146479"/>
                  <a:pt x="3583994" y="1178165"/>
                  <a:pt x="3327386" y="1215660"/>
                </a:cubicBezTo>
                <a:cubicBezTo>
                  <a:pt x="3303001" y="1219357"/>
                  <a:pt x="3271070" y="1216188"/>
                  <a:pt x="3254813" y="1226749"/>
                </a:cubicBezTo>
                <a:cubicBezTo>
                  <a:pt x="3123605" y="1311774"/>
                  <a:pt x="2957563" y="1339765"/>
                  <a:pt x="2776427" y="1401552"/>
                </a:cubicBezTo>
                <a:cubicBezTo>
                  <a:pt x="2890798" y="1430598"/>
                  <a:pt x="2968012" y="1370921"/>
                  <a:pt x="3063226" y="1384124"/>
                </a:cubicBezTo>
                <a:cubicBezTo>
                  <a:pt x="2966272" y="1448024"/>
                  <a:pt x="2853641" y="1460171"/>
                  <a:pt x="2754945" y="1495025"/>
                </a:cubicBezTo>
                <a:cubicBezTo>
                  <a:pt x="2684117" y="1519846"/>
                  <a:pt x="2421119" y="1597477"/>
                  <a:pt x="2381061" y="1619658"/>
                </a:cubicBezTo>
                <a:cubicBezTo>
                  <a:pt x="2260302" y="1688311"/>
                  <a:pt x="2107033" y="1720525"/>
                  <a:pt x="2008336" y="1814527"/>
                </a:cubicBezTo>
                <a:cubicBezTo>
                  <a:pt x="1938668" y="1880540"/>
                  <a:pt x="1822554" y="1868393"/>
                  <a:pt x="1740695" y="1914337"/>
                </a:cubicBezTo>
                <a:cubicBezTo>
                  <a:pt x="1711667" y="1957642"/>
                  <a:pt x="1767982" y="1968733"/>
                  <a:pt x="1787720" y="1991970"/>
                </a:cubicBezTo>
                <a:cubicBezTo>
                  <a:pt x="1813846" y="2023126"/>
                  <a:pt x="1767401" y="2040555"/>
                  <a:pt x="1754048" y="2078049"/>
                </a:cubicBezTo>
                <a:cubicBezTo>
                  <a:pt x="1907898" y="2035802"/>
                  <a:pt x="2054781" y="2010981"/>
                  <a:pt x="2228951" y="1996721"/>
                </a:cubicBezTo>
                <a:cubicBezTo>
                  <a:pt x="2171475" y="2057452"/>
                  <a:pt x="2101807" y="2031048"/>
                  <a:pt x="2054781" y="2053228"/>
                </a:cubicBezTo>
                <a:cubicBezTo>
                  <a:pt x="2024011" y="2067487"/>
                  <a:pt x="1976984" y="2073824"/>
                  <a:pt x="1985693" y="2109207"/>
                </a:cubicBezTo>
                <a:cubicBezTo>
                  <a:pt x="1992660" y="2137196"/>
                  <a:pt x="2032140" y="2133500"/>
                  <a:pt x="2061168" y="2130859"/>
                </a:cubicBezTo>
                <a:cubicBezTo>
                  <a:pt x="2172636" y="2120825"/>
                  <a:pt x="2281202" y="2117656"/>
                  <a:pt x="2388026" y="2184726"/>
                </a:cubicBezTo>
                <a:cubicBezTo>
                  <a:pt x="2116321" y="2282425"/>
                  <a:pt x="1803977" y="2241233"/>
                  <a:pt x="1560719" y="2384876"/>
                </a:cubicBezTo>
                <a:cubicBezTo>
                  <a:pt x="1594973" y="2429237"/>
                  <a:pt x="1643739" y="2405472"/>
                  <a:pt x="1679734" y="2400191"/>
                </a:cubicBezTo>
                <a:cubicBezTo>
                  <a:pt x="1916026" y="2364279"/>
                  <a:pt x="2760170" y="2428180"/>
                  <a:pt x="2882089" y="2383292"/>
                </a:cubicBezTo>
                <a:cubicBezTo>
                  <a:pt x="2956983" y="2355830"/>
                  <a:pt x="3035941" y="2342628"/>
                  <a:pt x="3116638" y="2359528"/>
                </a:cubicBezTo>
                <a:cubicBezTo>
                  <a:pt x="3194434" y="2375898"/>
                  <a:pt x="3174696" y="2605622"/>
                  <a:pt x="2897765" y="2758243"/>
                </a:cubicBezTo>
                <a:cubicBezTo>
                  <a:pt x="2858286" y="2779895"/>
                  <a:pt x="3034779" y="2811053"/>
                  <a:pt x="2981367" y="2829008"/>
                </a:cubicBezTo>
                <a:cubicBezTo>
                  <a:pt x="2939566" y="2843267"/>
                  <a:pt x="2734626" y="2835346"/>
                  <a:pt x="2682955" y="2846436"/>
                </a:cubicBezTo>
                <a:cubicBezTo>
                  <a:pt x="2662635" y="2851188"/>
                  <a:pt x="2040267" y="3029159"/>
                  <a:pt x="2099485" y="3066653"/>
                </a:cubicBezTo>
                <a:cubicBezTo>
                  <a:pt x="2276558" y="3179139"/>
                  <a:pt x="2869897" y="3385098"/>
                  <a:pt x="1807460" y="3454808"/>
                </a:cubicBezTo>
                <a:cubicBezTo>
                  <a:pt x="1841132" y="3495472"/>
                  <a:pt x="1934024" y="3469596"/>
                  <a:pt x="1921251" y="3540889"/>
                </a:cubicBezTo>
                <a:cubicBezTo>
                  <a:pt x="1780173" y="3579440"/>
                  <a:pt x="1617035" y="3577328"/>
                  <a:pt x="1453313" y="3637002"/>
                </a:cubicBezTo>
                <a:cubicBezTo>
                  <a:pt x="1527047" y="3680307"/>
                  <a:pt x="1611808" y="3653902"/>
                  <a:pt x="1686122" y="3667634"/>
                </a:cubicBezTo>
                <a:cubicBezTo>
                  <a:pt x="1644320" y="3722027"/>
                  <a:pt x="1572330" y="3713578"/>
                  <a:pt x="1513692" y="3725196"/>
                </a:cubicBezTo>
                <a:cubicBezTo>
                  <a:pt x="1459700" y="3736286"/>
                  <a:pt x="1345329" y="3830816"/>
                  <a:pt x="1369711" y="3826063"/>
                </a:cubicBezTo>
                <a:cubicBezTo>
                  <a:pt x="1595553" y="3783815"/>
                  <a:pt x="1824877" y="3795434"/>
                  <a:pt x="2051298" y="3754242"/>
                </a:cubicBezTo>
                <a:cubicBezTo>
                  <a:pt x="2126192" y="3740511"/>
                  <a:pt x="2210955" y="3714106"/>
                  <a:pt x="2245207" y="3797018"/>
                </a:cubicBezTo>
                <a:cubicBezTo>
                  <a:pt x="2255659" y="3821310"/>
                  <a:pt x="2248109" y="3829232"/>
                  <a:pt x="2353192" y="3796489"/>
                </a:cubicBezTo>
                <a:cubicBezTo>
                  <a:pt x="2394414" y="3783815"/>
                  <a:pt x="2448988" y="3770085"/>
                  <a:pt x="2490207" y="3801242"/>
                </a:cubicBezTo>
                <a:cubicBezTo>
                  <a:pt x="2464082" y="3840321"/>
                  <a:pt x="2413572" y="3828703"/>
                  <a:pt x="2375835" y="3839794"/>
                </a:cubicBezTo>
                <a:cubicBezTo>
                  <a:pt x="2275978" y="3868311"/>
                  <a:pt x="2619094" y="3977100"/>
                  <a:pt x="2522138" y="4009841"/>
                </a:cubicBezTo>
                <a:cubicBezTo>
                  <a:pt x="2323584" y="4076912"/>
                  <a:pt x="2199343" y="4057372"/>
                  <a:pt x="1998466" y="4130778"/>
                </a:cubicBezTo>
                <a:cubicBezTo>
                  <a:pt x="2066973" y="4129192"/>
                  <a:pt x="2046072" y="4154543"/>
                  <a:pt x="2114580" y="4154543"/>
                </a:cubicBezTo>
                <a:cubicBezTo>
                  <a:pt x="2145350" y="4154543"/>
                  <a:pt x="2177862" y="4160878"/>
                  <a:pt x="2177862" y="4189925"/>
                </a:cubicBezTo>
                <a:cubicBezTo>
                  <a:pt x="2177862" y="4217385"/>
                  <a:pt x="1817330" y="4367895"/>
                  <a:pt x="1868419" y="4382153"/>
                </a:cubicBezTo>
                <a:cubicBezTo>
                  <a:pt x="2007755" y="4420704"/>
                  <a:pt x="2365385" y="4302410"/>
                  <a:pt x="2279460" y="4356805"/>
                </a:cubicBezTo>
                <a:cubicBezTo>
                  <a:pt x="2148834" y="4439716"/>
                  <a:pt x="2129094" y="4456088"/>
                  <a:pt x="2029817" y="4468235"/>
                </a:cubicBezTo>
                <a:cubicBezTo>
                  <a:pt x="1944474" y="4478796"/>
                  <a:pt x="1644320" y="4710633"/>
                  <a:pt x="1560137" y="4730172"/>
                </a:cubicBezTo>
                <a:cubicBezTo>
                  <a:pt x="1485825" y="4747072"/>
                  <a:pt x="1774947" y="4800410"/>
                  <a:pt x="1956664" y="4820477"/>
                </a:cubicBezTo>
                <a:cubicBezTo>
                  <a:pt x="2130256" y="4840017"/>
                  <a:pt x="3101544" y="4789319"/>
                  <a:pt x="3268168" y="4852692"/>
                </a:cubicBezTo>
                <a:cubicBezTo>
                  <a:pt x="3111993" y="4878041"/>
                  <a:pt x="2970336" y="4953030"/>
                  <a:pt x="2807197" y="4939300"/>
                </a:cubicBezTo>
                <a:cubicBezTo>
                  <a:pt x="2773524" y="4936660"/>
                  <a:pt x="2724756" y="4930323"/>
                  <a:pt x="2721272" y="4970458"/>
                </a:cubicBezTo>
                <a:cubicBezTo>
                  <a:pt x="2718369" y="5005313"/>
                  <a:pt x="2788038" y="4981548"/>
                  <a:pt x="2802552" y="5014291"/>
                </a:cubicBezTo>
                <a:cubicBezTo>
                  <a:pt x="2719531" y="5060235"/>
                  <a:pt x="2621415" y="5018515"/>
                  <a:pt x="2537812" y="5053898"/>
                </a:cubicBezTo>
                <a:cubicBezTo>
                  <a:pt x="2491948" y="5099314"/>
                  <a:pt x="2589483" y="5107236"/>
                  <a:pt x="2569744" y="5153182"/>
                </a:cubicBezTo>
                <a:cubicBezTo>
                  <a:pt x="2301522" y="5193845"/>
                  <a:pt x="2252174" y="5268836"/>
                  <a:pt x="1987436" y="5334320"/>
                </a:cubicBezTo>
                <a:cubicBezTo>
                  <a:pt x="1971179" y="5338545"/>
                  <a:pt x="1958407" y="5352274"/>
                  <a:pt x="1972921" y="5382376"/>
                </a:cubicBezTo>
                <a:cubicBezTo>
                  <a:pt x="2087874" y="5396107"/>
                  <a:pt x="2215599" y="5373399"/>
                  <a:pt x="2341001" y="5360725"/>
                </a:cubicBezTo>
                <a:cubicBezTo>
                  <a:pt x="2537812" y="5340129"/>
                  <a:pt x="2533748" y="5339072"/>
                  <a:pt x="2710822" y="5418816"/>
                </a:cubicBezTo>
                <a:cubicBezTo>
                  <a:pt x="2743914" y="5433602"/>
                  <a:pt x="2801390" y="5438355"/>
                  <a:pt x="2833903" y="5413007"/>
                </a:cubicBezTo>
                <a:cubicBezTo>
                  <a:pt x="2896604" y="5364422"/>
                  <a:pt x="2950016" y="5368646"/>
                  <a:pt x="3011556" y="5399276"/>
                </a:cubicBezTo>
                <a:cubicBezTo>
                  <a:pt x="3077160" y="5432547"/>
                  <a:pt x="3171793" y="5391882"/>
                  <a:pt x="3254233" y="5439412"/>
                </a:cubicBezTo>
                <a:cubicBezTo>
                  <a:pt x="3099802" y="5473739"/>
                  <a:pt x="2957563" y="5473739"/>
                  <a:pt x="2792101" y="5471625"/>
                </a:cubicBezTo>
                <a:cubicBezTo>
                  <a:pt x="2846095" y="5537639"/>
                  <a:pt x="2914601" y="5536582"/>
                  <a:pt x="2977303" y="5539751"/>
                </a:cubicBezTo>
                <a:cubicBezTo>
                  <a:pt x="3214174" y="5551898"/>
                  <a:pt x="3601411" y="5660686"/>
                  <a:pt x="3656566" y="5678642"/>
                </a:cubicBezTo>
                <a:cubicBezTo>
                  <a:pt x="4280675" y="5879847"/>
                  <a:pt x="4178497" y="5898332"/>
                  <a:pt x="4858340" y="5969625"/>
                </a:cubicBezTo>
                <a:cubicBezTo>
                  <a:pt x="5261253" y="6011873"/>
                  <a:pt x="4887368" y="6032469"/>
                  <a:pt x="5296668" y="6043559"/>
                </a:cubicBezTo>
                <a:cubicBezTo>
                  <a:pt x="5349500" y="6045143"/>
                  <a:pt x="5402911" y="6044087"/>
                  <a:pt x="5456323" y="6042502"/>
                </a:cubicBezTo>
                <a:cubicBezTo>
                  <a:pt x="5368077" y="6073134"/>
                  <a:pt x="5267058" y="6100066"/>
                  <a:pt x="5267058" y="6100066"/>
                </a:cubicBezTo>
                <a:cubicBezTo>
                  <a:pt x="5267058" y="6100066"/>
                  <a:pt x="5318728" y="6208854"/>
                  <a:pt x="7095266" y="6287541"/>
                </a:cubicBezTo>
                <a:cubicBezTo>
                  <a:pt x="7422124" y="6302329"/>
                  <a:pt x="9563254" y="6024548"/>
                  <a:pt x="9707235" y="5994446"/>
                </a:cubicBezTo>
                <a:cubicBezTo>
                  <a:pt x="9844249" y="5966984"/>
                  <a:pt x="10002164" y="5671247"/>
                  <a:pt x="10083442" y="5678642"/>
                </a:cubicBezTo>
                <a:cubicBezTo>
                  <a:pt x="10103183" y="5653293"/>
                  <a:pt x="10283158" y="5139979"/>
                  <a:pt x="10338892" y="4650957"/>
                </a:cubicBezTo>
                <a:cubicBezTo>
                  <a:pt x="10448618" y="4580718"/>
                  <a:pt x="10551960" y="4503088"/>
                  <a:pt x="10628013" y="4411198"/>
                </a:cubicBezTo>
                <a:cubicBezTo>
                  <a:pt x="10675040" y="4354692"/>
                  <a:pt x="10718003" y="4298185"/>
                  <a:pt x="10802766" y="4258050"/>
                </a:cubicBezTo>
                <a:cubicBezTo>
                  <a:pt x="10755739" y="4203128"/>
                  <a:pt x="10675040" y="4190453"/>
                  <a:pt x="10614662" y="4150318"/>
                </a:cubicBezTo>
                <a:cubicBezTo>
                  <a:pt x="10610017" y="4117046"/>
                  <a:pt x="10705811" y="4127081"/>
                  <a:pt x="10681427" y="4054203"/>
                </a:cubicBezTo>
                <a:cubicBezTo>
                  <a:pt x="10648335" y="3957032"/>
                  <a:pt x="10684328" y="3846131"/>
                  <a:pt x="10520029" y="3804411"/>
                </a:cubicBezTo>
                <a:cubicBezTo>
                  <a:pt x="10476485" y="3709881"/>
                  <a:pt x="10464294" y="3558845"/>
                  <a:pt x="10568798" y="3466426"/>
                </a:cubicBezTo>
                <a:cubicBezTo>
                  <a:pt x="10724388" y="3328592"/>
                  <a:pt x="10699424" y="3240927"/>
                  <a:pt x="10499709" y="3166465"/>
                </a:cubicBezTo>
                <a:cubicBezTo>
                  <a:pt x="10474164" y="3156958"/>
                  <a:pt x="10501452" y="2570768"/>
                  <a:pt x="10489840" y="2546475"/>
                </a:cubicBezTo>
                <a:cubicBezTo>
                  <a:pt x="10508418" y="2513205"/>
                  <a:pt x="10551960" y="2521126"/>
                  <a:pt x="10584471" y="2512148"/>
                </a:cubicBezTo>
                <a:cubicBezTo>
                  <a:pt x="10726711" y="2474125"/>
                  <a:pt x="10731357" y="2474125"/>
                  <a:pt x="10695942" y="2358471"/>
                </a:cubicBezTo>
                <a:cubicBezTo>
                  <a:pt x="10685490" y="2323616"/>
                  <a:pt x="10709874" y="2309357"/>
                  <a:pt x="10732516" y="2287706"/>
                </a:cubicBezTo>
                <a:cubicBezTo>
                  <a:pt x="10817280" y="2206905"/>
                  <a:pt x="10817860" y="2205850"/>
                  <a:pt x="10731357" y="2137725"/>
                </a:cubicBezTo>
                <a:cubicBezTo>
                  <a:pt x="10706391" y="2118185"/>
                  <a:pt x="10689555" y="2097061"/>
                  <a:pt x="10678525" y="2070656"/>
                </a:cubicBezTo>
                <a:cubicBezTo>
                  <a:pt x="10658203" y="2022599"/>
                  <a:pt x="10658784" y="1982463"/>
                  <a:pt x="10735999" y="1956587"/>
                </a:cubicBezTo>
                <a:cubicBezTo>
                  <a:pt x="10789993" y="1938104"/>
                  <a:pt x="10820762" y="1916978"/>
                  <a:pt x="10824246" y="1862584"/>
                </a:cubicBezTo>
                <a:cubicBezTo>
                  <a:pt x="10826570" y="1817166"/>
                  <a:pt x="10832955" y="1787594"/>
                  <a:pt x="10773156" y="1768054"/>
                </a:cubicBezTo>
                <a:cubicBezTo>
                  <a:pt x="10724969" y="1752211"/>
                  <a:pt x="10711036" y="1718412"/>
                  <a:pt x="10716261" y="1678278"/>
                </a:cubicBezTo>
                <a:cubicBezTo>
                  <a:pt x="10728452" y="1580050"/>
                  <a:pt x="10662849" y="1522487"/>
                  <a:pt x="10554864" y="1477599"/>
                </a:cubicBezTo>
                <a:cubicBezTo>
                  <a:pt x="10452101" y="1434822"/>
                  <a:pt x="10362116" y="1377259"/>
                  <a:pt x="10267483" y="1324977"/>
                </a:cubicBezTo>
                <a:cubicBezTo>
                  <a:pt x="10162399" y="1266887"/>
                  <a:pt x="10040481" y="1232031"/>
                  <a:pt x="9913337" y="1202458"/>
                </a:cubicBezTo>
                <a:cubicBezTo>
                  <a:pt x="9936561" y="1160210"/>
                  <a:pt x="10016678" y="1183974"/>
                  <a:pt x="10024805" y="1124827"/>
                </a:cubicBezTo>
                <a:cubicBezTo>
                  <a:pt x="9826251" y="1074658"/>
                  <a:pt x="9636408" y="999139"/>
                  <a:pt x="9411726" y="980655"/>
                </a:cubicBezTo>
                <a:cubicBezTo>
                  <a:pt x="9593444" y="990161"/>
                  <a:pt x="9758326" y="922036"/>
                  <a:pt x="9930753" y="901968"/>
                </a:cubicBezTo>
                <a:cubicBezTo>
                  <a:pt x="9947008" y="868698"/>
                  <a:pt x="9909273" y="877147"/>
                  <a:pt x="9894178" y="871339"/>
                </a:cubicBezTo>
                <a:cubicBezTo>
                  <a:pt x="9879083" y="865001"/>
                  <a:pt x="9860506" y="862889"/>
                  <a:pt x="9858182" y="839125"/>
                </a:cubicBezTo>
                <a:cubicBezTo>
                  <a:pt x="9941205" y="804798"/>
                  <a:pt x="10045126" y="827506"/>
                  <a:pt x="10131050" y="792652"/>
                </a:cubicBezTo>
                <a:cubicBezTo>
                  <a:pt x="10111891" y="741954"/>
                  <a:pt x="10037578" y="772583"/>
                  <a:pt x="10006808" y="731920"/>
                </a:cubicBezTo>
                <a:cubicBezTo>
                  <a:pt x="10086927" y="724526"/>
                  <a:pt x="10161239" y="721357"/>
                  <a:pt x="10233809" y="710268"/>
                </a:cubicBezTo>
                <a:cubicBezTo>
                  <a:pt x="10290705" y="701818"/>
                  <a:pt x="10306380" y="658513"/>
                  <a:pt x="10267483" y="628940"/>
                </a:cubicBezTo>
                <a:cubicBezTo>
                  <a:pt x="10232648" y="602536"/>
                  <a:pt x="10181559" y="600422"/>
                  <a:pt x="10136275" y="589333"/>
                </a:cubicBezTo>
                <a:cubicBezTo>
                  <a:pt x="9813479" y="512230"/>
                  <a:pt x="9474428" y="487409"/>
                  <a:pt x="9131312" y="480544"/>
                </a:cubicBezTo>
                <a:cubicBezTo>
                  <a:pt x="8580936" y="469453"/>
                  <a:pt x="8028817" y="469982"/>
                  <a:pt x="7479600" y="454667"/>
                </a:cubicBezTo>
                <a:cubicBezTo>
                  <a:pt x="7227489" y="447934"/>
                  <a:pt x="6976357" y="436744"/>
                  <a:pt x="6724001" y="43402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CA8CA218-5192-460E-BB40-8CE76E55E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178" y="1220244"/>
            <a:ext cx="8162388" cy="52472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71334" y="368071"/>
            <a:ext cx="6383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Μηχανισμός </a:t>
            </a:r>
            <a:r>
              <a:rPr lang="el-GR" sz="2400" b="1" dirty="0" err="1"/>
              <a:t>εξωκυττάρωσης</a:t>
            </a:r>
            <a:r>
              <a:rPr lang="el-GR" sz="2400" b="1" dirty="0"/>
              <a:t> της ινσουλίνης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41195191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A502C6BD-1221-464A-846F-13B7EC355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284" y="1023293"/>
            <a:ext cx="8253432" cy="55710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4D542F-6163-45EA-8EAE-6B4850D1185A}"/>
              </a:ext>
            </a:extLst>
          </p:cNvPr>
          <p:cNvSpPr txBox="1"/>
          <p:nvPr/>
        </p:nvSpPr>
        <p:spPr>
          <a:xfrm>
            <a:off x="1174169" y="263640"/>
            <a:ext cx="10125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/>
              <a:t>Αλληλεπίδραση υποδοχέα ινσουλίνης με υποδοχείς </a:t>
            </a:r>
            <a:r>
              <a:rPr lang="en-US" sz="2000" b="1" dirty="0"/>
              <a:t>Glut4 </a:t>
            </a:r>
            <a:r>
              <a:rPr lang="el-GR" sz="2000" b="1" dirty="0"/>
              <a:t>και είσοδος γλυκόζης στα κύτταρα</a:t>
            </a:r>
          </a:p>
        </p:txBody>
      </p:sp>
    </p:spTree>
    <p:extLst>
      <p:ext uri="{BB962C8B-B14F-4D97-AF65-F5344CB8AC3E}">
        <p14:creationId xmlns:p14="http://schemas.microsoft.com/office/powerpoint/2010/main" val="18173138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9F5F92AE-F6C5-4FBC-9B03-64C7E6074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96836"/>
            <a:ext cx="5291666" cy="3464328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A53F3C41-4471-42B1-994F-566CF2326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176" y="1192696"/>
            <a:ext cx="6342824" cy="45057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5717A7-72D6-496E-AB70-2D6148702C7E}"/>
              </a:ext>
            </a:extLst>
          </p:cNvPr>
          <p:cNvSpPr txBox="1"/>
          <p:nvPr/>
        </p:nvSpPr>
        <p:spPr>
          <a:xfrm>
            <a:off x="3981831" y="424592"/>
            <a:ext cx="4228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/>
              <a:t>Πάγκρεας: ένας μεικτός αδένας</a:t>
            </a:r>
          </a:p>
        </p:txBody>
      </p:sp>
    </p:spTree>
    <p:extLst>
      <p:ext uri="{BB962C8B-B14F-4D97-AF65-F5344CB8AC3E}">
        <p14:creationId xmlns:p14="http://schemas.microsoft.com/office/powerpoint/2010/main" val="18717540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40CD53C-939C-420F-AD5C-76037C31B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341641"/>
            <a:ext cx="3730752" cy="1693776"/>
          </a:xfrm>
        </p:spPr>
        <p:txBody>
          <a:bodyPr>
            <a:normAutofit/>
          </a:bodyPr>
          <a:lstStyle/>
          <a:p>
            <a:r>
              <a:rPr lang="el-GR" sz="3600" dirty="0"/>
              <a:t>Ρύθμιση της γλυκόζης του αίματος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EA74F7F-898D-4E24-924A-BE194E758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4057" y="-151375"/>
            <a:ext cx="8233814" cy="2679807"/>
          </a:xfrm>
        </p:spPr>
        <p:txBody>
          <a:bodyPr anchor="ctr">
            <a:noAutofit/>
          </a:bodyPr>
          <a:lstStyle/>
          <a:p>
            <a:r>
              <a:rPr lang="el-GR" sz="1600" dirty="0"/>
              <a:t> </a:t>
            </a:r>
            <a:r>
              <a:rPr lang="el-GR" sz="1600" b="1" dirty="0"/>
              <a:t>ΓΛΥΚΑΓΟΝΗ</a:t>
            </a:r>
          </a:p>
          <a:p>
            <a:pPr marL="0" indent="0">
              <a:buNone/>
            </a:pPr>
            <a:r>
              <a:rPr lang="el-GR" sz="1600" dirty="0"/>
              <a:t>Είναι ορμόνη που παράγεται από </a:t>
            </a:r>
            <a:r>
              <a:rPr lang="el-GR" sz="1600" u="sng" dirty="0"/>
              <a:t>α κύτταρα </a:t>
            </a:r>
            <a:r>
              <a:rPr lang="el-GR" sz="1600" dirty="0"/>
              <a:t>των παγκρεατικών νησιδίων ως απάντηση στην υπογλυκαιμία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1600" dirty="0"/>
              <a:t>Στο </a:t>
            </a:r>
            <a:r>
              <a:rPr lang="el-GR" sz="1600" b="1" dirty="0"/>
              <a:t>ήπαρ</a:t>
            </a:r>
            <a:r>
              <a:rPr lang="el-GR" sz="1600" dirty="0"/>
              <a:t> διεγείρει την </a:t>
            </a:r>
            <a:r>
              <a:rPr lang="el-GR" sz="1600" dirty="0" err="1"/>
              <a:t>γλυκογονόλυση</a:t>
            </a:r>
            <a:r>
              <a:rPr lang="el-GR" sz="1600" dirty="0"/>
              <a:t> ενεργοποιώντας της </a:t>
            </a:r>
            <a:r>
              <a:rPr lang="el-GR" sz="1600" dirty="0" err="1"/>
              <a:t>φωσφορυλάση</a:t>
            </a:r>
            <a:r>
              <a:rPr lang="el-GR" sz="1600" dirty="0"/>
              <a:t> του γλυκογόνου. Ενισχύει επίσης την </a:t>
            </a:r>
            <a:r>
              <a:rPr lang="el-GR" sz="1600" dirty="0" err="1"/>
              <a:t>γλυκονεογένεση</a:t>
            </a:r>
            <a:r>
              <a:rPr lang="el-GR" sz="1600" dirty="0"/>
              <a:t> από τα αμινοξέα και το γαλακτικό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1600" dirty="0"/>
              <a:t>Στο λιπώδη ιστό ευνοεί την </a:t>
            </a:r>
            <a:r>
              <a:rPr lang="el-GR" sz="1600" dirty="0" err="1"/>
              <a:t>φωσφορυλίωση</a:t>
            </a:r>
            <a:r>
              <a:rPr lang="el-GR" sz="1600" dirty="0"/>
              <a:t> της </a:t>
            </a:r>
            <a:r>
              <a:rPr lang="el-GR" sz="1600" dirty="0" err="1"/>
              <a:t>λιπάσης</a:t>
            </a:r>
            <a:r>
              <a:rPr lang="el-GR" sz="1600" dirty="0"/>
              <a:t> και την υδρόλυση </a:t>
            </a:r>
            <a:r>
              <a:rPr lang="en-US" sz="1600" dirty="0"/>
              <a:t>TG</a:t>
            </a:r>
            <a:endParaRPr lang="el-GR" sz="1600" dirty="0"/>
          </a:p>
          <a:p>
            <a:pPr marL="0" indent="0">
              <a:buNone/>
            </a:pPr>
            <a:r>
              <a:rPr lang="el-GR" sz="1600" dirty="0"/>
              <a:t>Η δράση της </a:t>
            </a:r>
            <a:r>
              <a:rPr lang="el-GR" sz="1600" dirty="0" err="1"/>
              <a:t>γλυκαγόνης</a:t>
            </a:r>
            <a:r>
              <a:rPr lang="el-GR" sz="1600" dirty="0"/>
              <a:t> διεξάγεται μέσω του </a:t>
            </a:r>
            <a:r>
              <a:rPr lang="en-US" sz="1600" dirty="0"/>
              <a:t>cAMP </a:t>
            </a:r>
            <a:r>
              <a:rPr lang="el-GR" sz="1600" dirty="0"/>
              <a:t>και ως αποτέλεσμα έχει την </a:t>
            </a:r>
            <a:r>
              <a:rPr lang="el-GR" sz="1600" dirty="0" err="1"/>
              <a:t>υπεργλυκαιμική</a:t>
            </a:r>
            <a:r>
              <a:rPr lang="el-GR" sz="1600" dirty="0"/>
              <a:t> αύξηση λόγω απελευθέρωσης από το ήπαρ, γλυκόζης στο αίμα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AE9118-0436-4488-AC4A-C14DF6A7B6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2368551"/>
            <a:ext cx="12192002" cy="448944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ounded Rectangle 28">
            <a:extLst>
              <a:ext uri="{FF2B5EF4-FFF2-40B4-BE49-F238E27FC236}">
                <a16:creationId xmlns:a16="http://schemas.microsoft.com/office/drawing/2014/main" id="{07A0C51E-5464-4470-855E-CA530A59BF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59557" y="2633701"/>
            <a:ext cx="8072887" cy="3550909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3A92C747-BA75-4A85-8D5F-52EEC1B41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095" y="3546829"/>
            <a:ext cx="7811200" cy="177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187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4D590C0-111D-402D-99A4-9B32E5EC7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7327"/>
          </a:xfrm>
        </p:spPr>
        <p:txBody>
          <a:bodyPr/>
          <a:lstStyle/>
          <a:p>
            <a:pPr algn="ctr"/>
            <a:r>
              <a:rPr lang="el-GR" dirty="0"/>
              <a:t>Ρύθμιση της γλυκόζης του αίματος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B71CFA0-5982-4B36-9410-D67B6D2F7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1722"/>
            <a:ext cx="10903226" cy="4956313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Η </a:t>
            </a:r>
            <a:r>
              <a:rPr lang="el-GR" b="1" dirty="0" err="1"/>
              <a:t>επινεφρίνη</a:t>
            </a:r>
            <a:r>
              <a:rPr lang="el-GR" dirty="0"/>
              <a:t> εκκρίνεται από τον </a:t>
            </a:r>
            <a:r>
              <a:rPr lang="el-GR" u="sng" dirty="0"/>
              <a:t>μυελό των επινεφριδίων </a:t>
            </a:r>
            <a:r>
              <a:rPr lang="el-GR" dirty="0"/>
              <a:t>ως απάντηση σε </a:t>
            </a:r>
            <a:r>
              <a:rPr lang="el-GR" dirty="0" err="1"/>
              <a:t>στρεσσογόνες</a:t>
            </a:r>
            <a:r>
              <a:rPr lang="el-GR" dirty="0"/>
              <a:t> καταστάσεις. Στους </a:t>
            </a:r>
            <a:r>
              <a:rPr lang="el-GR" dirty="0" err="1"/>
              <a:t>μύς</a:t>
            </a:r>
            <a:r>
              <a:rPr lang="el-GR" dirty="0"/>
              <a:t> ευνοεί την </a:t>
            </a:r>
            <a:r>
              <a:rPr lang="el-GR" dirty="0" err="1"/>
              <a:t>γλυκογονόλυση</a:t>
            </a:r>
            <a:r>
              <a:rPr lang="el-GR" dirty="0"/>
              <a:t> και την αύξηση της </a:t>
            </a:r>
            <a:r>
              <a:rPr lang="el-GR" dirty="0" err="1"/>
              <a:t>γλυκόλυσης</a:t>
            </a:r>
            <a:r>
              <a:rPr lang="el-GR" dirty="0"/>
              <a:t>, ενώ στο ήπαρ καταλήγει στην απελευθέρωση γλυκόζης στο αίμα</a:t>
            </a:r>
          </a:p>
          <a:p>
            <a:r>
              <a:rPr lang="el-GR" b="1" dirty="0"/>
              <a:t>Ορμόνες</a:t>
            </a:r>
            <a:r>
              <a:rPr lang="el-GR" dirty="0"/>
              <a:t> όπως η </a:t>
            </a:r>
            <a:r>
              <a:rPr lang="el-GR" u="sng" dirty="0"/>
              <a:t>αυξητική ορμόνη </a:t>
            </a:r>
            <a:r>
              <a:rPr lang="en-US" u="sng" dirty="0"/>
              <a:t>(HGH) </a:t>
            </a:r>
            <a:r>
              <a:rPr lang="el-GR" dirty="0"/>
              <a:t> και η </a:t>
            </a:r>
            <a:r>
              <a:rPr lang="el-GR" u="sng" dirty="0" err="1"/>
              <a:t>κορτικοτροπίνη</a:t>
            </a:r>
            <a:r>
              <a:rPr lang="el-GR" u="sng" dirty="0"/>
              <a:t> (</a:t>
            </a:r>
            <a:r>
              <a:rPr lang="en-US" u="sng" dirty="0"/>
              <a:t>ACTH) </a:t>
            </a:r>
            <a:r>
              <a:rPr lang="el-GR" dirty="0"/>
              <a:t>που εκκρίνονται από την </a:t>
            </a:r>
            <a:r>
              <a:rPr lang="el-GR" u="sng" dirty="0"/>
              <a:t>πρόσθια υπόφυση</a:t>
            </a:r>
            <a:r>
              <a:rPr lang="el-GR" dirty="0"/>
              <a:t>, τείνουν να αυξάνουν την γλυκόζη του αίματος εμποδίζοντας την πρόσληψη της από τους ιστούς (δρουν ανταγωνιστικά στη δράση της ινσουλίνης).</a:t>
            </a:r>
          </a:p>
          <a:p>
            <a:r>
              <a:rPr lang="el-GR" dirty="0"/>
              <a:t>Τα </a:t>
            </a:r>
            <a:r>
              <a:rPr lang="el-GR" b="1" dirty="0" err="1"/>
              <a:t>γλυκοκορτικοειδή</a:t>
            </a:r>
            <a:r>
              <a:rPr lang="el-GR" b="1" dirty="0"/>
              <a:t> </a:t>
            </a:r>
            <a:r>
              <a:rPr lang="el-GR" dirty="0"/>
              <a:t>εκκρίνονται από το </a:t>
            </a:r>
            <a:r>
              <a:rPr lang="el-GR" u="sng" dirty="0"/>
              <a:t>φλοιό των επινεφριδίων </a:t>
            </a:r>
            <a:r>
              <a:rPr lang="el-GR" dirty="0"/>
              <a:t>και δρουν αυξάνοντας την </a:t>
            </a:r>
            <a:r>
              <a:rPr lang="el-GR" dirty="0" err="1"/>
              <a:t>γλυκονεογένεση</a:t>
            </a:r>
            <a:r>
              <a:rPr lang="el-GR" dirty="0"/>
              <a:t> και τη </a:t>
            </a:r>
            <a:r>
              <a:rPr lang="el-GR" dirty="0" err="1"/>
              <a:t>γλυκογονοσύνθεση</a:t>
            </a:r>
            <a:r>
              <a:rPr lang="el-GR" dirty="0"/>
              <a:t> στο ήπαρ. Ευνοούν την απελευθέρωση της γλυκόζης από το ήπαρ. Αναστέλλουν επίσης την χρησιμοποίηση της γλυκόζης σε </a:t>
            </a:r>
            <a:r>
              <a:rPr lang="el-GR" dirty="0" err="1"/>
              <a:t>εξωηπατικούς</a:t>
            </a:r>
            <a:r>
              <a:rPr lang="el-GR" dirty="0"/>
              <a:t> ιστούς (μύες, λιπώδης ιστός) δρώντας ανταγωνιστικά στην ινσουλίνη</a:t>
            </a:r>
          </a:p>
          <a:p>
            <a:r>
              <a:rPr lang="el-GR" b="1" dirty="0" err="1"/>
              <a:t>Κυτταροκίνες</a:t>
            </a:r>
            <a:r>
              <a:rPr lang="el-GR" dirty="0"/>
              <a:t> που παράγονται από </a:t>
            </a:r>
            <a:r>
              <a:rPr lang="el-GR" dirty="0" err="1"/>
              <a:t>μακροφάγα</a:t>
            </a:r>
            <a:r>
              <a:rPr lang="el-GR" dirty="0"/>
              <a:t> τα οποία διηθούν το λιπώδη ιστό, έχουν ανταγωνιστική δράση προς την ινσουλίνη και μαζί με τα </a:t>
            </a:r>
            <a:r>
              <a:rPr lang="el-GR" dirty="0" err="1"/>
              <a:t>γλυκοκορτικοειδή</a:t>
            </a:r>
            <a:r>
              <a:rPr lang="el-GR" dirty="0"/>
              <a:t> που εκκρίνονται από τα λιπώδη κύτταρα εξηγούν την αντίσταση στην ινσουλίνη που εμφανίζεται στους παχύσαρκους</a:t>
            </a:r>
          </a:p>
        </p:txBody>
      </p:sp>
    </p:spTree>
    <p:extLst>
      <p:ext uri="{BB962C8B-B14F-4D97-AF65-F5344CB8AC3E}">
        <p14:creationId xmlns:p14="http://schemas.microsoft.com/office/powerpoint/2010/main" val="7340548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56AC4E-B568-6A22-57E4-D7D02103444F}"/>
              </a:ext>
            </a:extLst>
          </p:cNvPr>
          <p:cNvSpPr txBox="1"/>
          <p:nvPr/>
        </p:nvSpPr>
        <p:spPr>
          <a:xfrm>
            <a:off x="3034748" y="193131"/>
            <a:ext cx="6891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/>
              <a:t>Κύριες πηγές γλυκόζης αίματος- εναλλακτικές πηγές ενέργειας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EF7326-9772-6EFD-8E93-52B071CB7E58}"/>
              </a:ext>
            </a:extLst>
          </p:cNvPr>
          <p:cNvSpPr txBox="1"/>
          <p:nvPr/>
        </p:nvSpPr>
        <p:spPr>
          <a:xfrm>
            <a:off x="887895" y="689532"/>
            <a:ext cx="28296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Α. Υδατάνθρακες τροφών</a:t>
            </a:r>
          </a:p>
          <a:p>
            <a:r>
              <a:rPr lang="el-GR" b="1" dirty="0"/>
              <a:t>Β. Γλυκογόνο ήπατος</a:t>
            </a:r>
          </a:p>
          <a:p>
            <a:r>
              <a:rPr lang="el-GR" b="1" dirty="0"/>
              <a:t>Γ. Ηπατική </a:t>
            </a:r>
            <a:r>
              <a:rPr lang="el-GR" b="1" dirty="0" err="1"/>
              <a:t>γλυκονεογένεση</a:t>
            </a:r>
            <a:endParaRPr lang="el-GR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E93100-3357-3DCF-A355-29397CD0E796}"/>
              </a:ext>
            </a:extLst>
          </p:cNvPr>
          <p:cNvSpPr txBox="1"/>
          <p:nvPr/>
        </p:nvSpPr>
        <p:spPr>
          <a:xfrm>
            <a:off x="295149" y="1709153"/>
            <a:ext cx="446068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900" dirty="0"/>
              <a:t>Μεταξύ γευμάτων (</a:t>
            </a:r>
            <a:r>
              <a:rPr lang="el-GR" sz="1900" u="sng" dirty="0" err="1"/>
              <a:t>μεταπορροφητική</a:t>
            </a:r>
            <a:r>
              <a:rPr lang="el-GR" sz="1900" u="sng" dirty="0"/>
              <a:t> </a:t>
            </a:r>
            <a:r>
              <a:rPr lang="el-GR" sz="1900" u="sng" dirty="0" smtClean="0"/>
              <a:t>φάση</a:t>
            </a:r>
            <a:r>
              <a:rPr lang="en-US" sz="1900" u="sng" dirty="0" smtClean="0"/>
              <a:t> II</a:t>
            </a:r>
            <a:r>
              <a:rPr lang="el-GR" sz="1900" dirty="0" smtClean="0"/>
              <a:t>) </a:t>
            </a:r>
            <a:r>
              <a:rPr lang="el-GR" sz="1900" dirty="0"/>
              <a:t>ή σε νηστεία η κύρια πηγή γλυκόζης είναι το γλυκογόνο του ήπατος, η ηπατική </a:t>
            </a:r>
            <a:r>
              <a:rPr lang="el-GR" sz="1900" dirty="0" err="1"/>
              <a:t>γλυκονεογένεση</a:t>
            </a:r>
            <a:r>
              <a:rPr lang="el-GR" sz="1900" dirty="0"/>
              <a:t> και δευτερευόντως η νεφρική </a:t>
            </a:r>
            <a:r>
              <a:rPr lang="el-GR" sz="1900" dirty="0" err="1"/>
              <a:t>γλυκονεογένεση</a:t>
            </a:r>
            <a:r>
              <a:rPr lang="el-GR" sz="1900" dirty="0"/>
              <a:t>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900" dirty="0"/>
              <a:t>Το γλυκογόνο εξαντλείται σχετικά σύντομα (30 ώρες) και την παροχή γλυκόζης αναλαμβάνει η </a:t>
            </a:r>
            <a:r>
              <a:rPr lang="el-GR" sz="1900" dirty="0" err="1"/>
              <a:t>γλυκονεογένεση</a:t>
            </a:r>
            <a:r>
              <a:rPr lang="el-GR" sz="1900" dirty="0"/>
              <a:t>. Η γλυκόζη προέρχεται από </a:t>
            </a:r>
            <a:r>
              <a:rPr lang="el-GR" sz="1900" dirty="0" err="1"/>
              <a:t>γλυκογενετικά</a:t>
            </a:r>
            <a:r>
              <a:rPr lang="el-GR" sz="1900" dirty="0"/>
              <a:t> αμινοξέα των πρωτεϊνών των μυών και το γαλακτικό. Ακόμη χρησιμοποιείται και η </a:t>
            </a:r>
            <a:r>
              <a:rPr lang="el-GR" sz="1900" dirty="0" err="1"/>
              <a:t>γλυκερόλη</a:t>
            </a:r>
            <a:r>
              <a:rPr lang="el-GR" sz="1900" dirty="0"/>
              <a:t> των λιπιδίων ως </a:t>
            </a:r>
            <a:r>
              <a:rPr lang="el-GR" sz="1900" dirty="0" err="1"/>
              <a:t>γλυκονεογενετικό</a:t>
            </a:r>
            <a:r>
              <a:rPr lang="el-GR" sz="1900" dirty="0"/>
              <a:t> υλικό. Η φάση αυτή διαρκεί 4-5 ημέρες (</a:t>
            </a:r>
            <a:r>
              <a:rPr lang="el-GR" sz="1900" u="sng" dirty="0"/>
              <a:t>ενδιάμεση </a:t>
            </a:r>
            <a:r>
              <a:rPr lang="el-GR" sz="1900" u="sng" dirty="0" smtClean="0"/>
              <a:t>νηστεία</a:t>
            </a:r>
            <a:r>
              <a:rPr lang="en-US" sz="1900" u="sng" dirty="0" smtClean="0"/>
              <a:t> III</a:t>
            </a:r>
            <a:r>
              <a:rPr lang="el-GR" sz="1900" dirty="0" smtClean="0"/>
              <a:t>).</a:t>
            </a:r>
            <a:endParaRPr lang="el-GR" sz="1900" dirty="0"/>
          </a:p>
          <a:p>
            <a:endParaRPr lang="el-GR" dirty="0"/>
          </a:p>
          <a:p>
            <a:r>
              <a:rPr lang="el-GR" dirty="0"/>
              <a:t>  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626" y="1312902"/>
            <a:ext cx="6964879" cy="372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5942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58311" y="671691"/>
            <a:ext cx="540802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Ο εγκέφαλος τα ερυθρά αιμοσφαίρια και η μυελώδης μοίρα των </a:t>
            </a:r>
            <a:r>
              <a:rPr lang="el-GR" dirty="0" smtClean="0"/>
              <a:t>επινεφριδίων </a:t>
            </a:r>
            <a:r>
              <a:rPr lang="el-GR" dirty="0"/>
              <a:t>και οι μυς εξαρτώνται από </a:t>
            </a:r>
            <a:r>
              <a:rPr lang="el-GR" dirty="0" smtClean="0"/>
              <a:t>γλυκόζη</a:t>
            </a:r>
            <a:endParaRPr lang="en-US" dirty="0" smtClean="0"/>
          </a:p>
          <a:p>
            <a:endParaRPr lang="el-G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/>
              <a:t>Μετά την πέμπτη ημέρα ακολουθεί η φάση της </a:t>
            </a:r>
            <a:r>
              <a:rPr lang="el-GR" u="sng" dirty="0"/>
              <a:t>παρατεταμένης νηστείας </a:t>
            </a:r>
            <a:r>
              <a:rPr lang="en-US" u="sng" dirty="0" smtClean="0"/>
              <a:t>IV </a:t>
            </a:r>
            <a:r>
              <a:rPr lang="el-GR" dirty="0" smtClean="0"/>
              <a:t>όπου </a:t>
            </a:r>
            <a:r>
              <a:rPr lang="el-GR" dirty="0"/>
              <a:t>η ηπατική και νεφρική </a:t>
            </a:r>
            <a:r>
              <a:rPr lang="el-GR" dirty="0" err="1"/>
              <a:t>γλυκονεογένεση</a:t>
            </a:r>
            <a:r>
              <a:rPr lang="el-GR" dirty="0"/>
              <a:t> συνεχίζεται με μειωμένους ρυθμούς. Με την παράταση της νηστείας αυξάνεται η παραγωγή την </a:t>
            </a:r>
            <a:r>
              <a:rPr lang="el-GR" dirty="0" err="1"/>
              <a:t>κετονοσωμάτων</a:t>
            </a:r>
            <a:r>
              <a:rPr lang="el-GR" dirty="0"/>
              <a:t>  </a:t>
            </a:r>
            <a:r>
              <a:rPr lang="el-GR" dirty="0" err="1"/>
              <a:t>ακετοξικού</a:t>
            </a:r>
            <a:r>
              <a:rPr lang="el-GR" dirty="0"/>
              <a:t> και β-</a:t>
            </a:r>
            <a:r>
              <a:rPr lang="el-GR" dirty="0" err="1"/>
              <a:t>υδρόξυβουτυρικου</a:t>
            </a:r>
            <a:r>
              <a:rPr lang="el-GR" dirty="0"/>
              <a:t> ως εναλλακτικά καύσιμα του εγκεφάλου και των μυών.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/>
              <a:t>Η </a:t>
            </a:r>
            <a:r>
              <a:rPr lang="el-GR" dirty="0" err="1"/>
              <a:t>γλυκονεογένεση</a:t>
            </a:r>
            <a:r>
              <a:rPr lang="el-GR" dirty="0"/>
              <a:t> περιορίζεται στο 50% και στηρίζεται κυρίως στην ανακύκλωση του γαλακτικού και του </a:t>
            </a:r>
            <a:r>
              <a:rPr lang="el-GR" dirty="0" err="1"/>
              <a:t>πυροσταφυλικού</a:t>
            </a:r>
            <a:r>
              <a:rPr lang="el-GR" dirty="0"/>
              <a:t> που παράγεται στα ερυθρά αιμοσφαίρια και άλλους ιστούς. Άλλες συμπληρωματικές πηγές είναι η </a:t>
            </a:r>
            <a:r>
              <a:rPr lang="el-GR" dirty="0" err="1"/>
              <a:t>γλυκερόλη</a:t>
            </a:r>
            <a:r>
              <a:rPr lang="el-GR" dirty="0"/>
              <a:t> και τα αμινοξέα.</a:t>
            </a:r>
          </a:p>
          <a:p>
            <a:r>
              <a:rPr lang="el-GR" dirty="0"/>
              <a:t> Μύες: γλυκόζη και </a:t>
            </a:r>
            <a:r>
              <a:rPr lang="el-GR" dirty="0" err="1"/>
              <a:t>κετονοσώματα</a:t>
            </a:r>
            <a:endParaRPr lang="el-GR" dirty="0"/>
          </a:p>
          <a:p>
            <a:r>
              <a:rPr lang="el-GR" dirty="0"/>
              <a:t> Καρδιά: γλυκόζη, γαλακτικό, λιπαρά οξέα</a:t>
            </a:r>
          </a:p>
          <a:p>
            <a:r>
              <a:rPr lang="el-GR" dirty="0"/>
              <a:t> Εγκέφαλος: γλυκόζη </a:t>
            </a:r>
            <a:r>
              <a:rPr lang="el-GR" dirty="0" err="1"/>
              <a:t>κετονοσώματα</a:t>
            </a:r>
            <a:endParaRPr lang="el-GR" dirty="0"/>
          </a:p>
          <a:p>
            <a:r>
              <a:rPr lang="el-GR" dirty="0"/>
              <a:t> Ερυθρά αιμοσφαίρια: γλυκόζη (υποχρεωτικοί </a:t>
            </a:r>
            <a:r>
              <a:rPr lang="el-GR" dirty="0" err="1"/>
              <a:t>γλυκολύτες</a:t>
            </a:r>
            <a:r>
              <a:rPr lang="el-GR" dirty="0"/>
              <a:t>)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333" y="2072641"/>
            <a:ext cx="6537108" cy="34921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62322" y="87085"/>
            <a:ext cx="8213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/>
              <a:t>Κύριες πηγές γλυκόζης αίματος- εναλλακτικές πηγές ενέργειας</a:t>
            </a:r>
          </a:p>
        </p:txBody>
      </p:sp>
    </p:spTree>
    <p:extLst>
      <p:ext uri="{BB962C8B-B14F-4D97-AF65-F5344CB8AC3E}">
        <p14:creationId xmlns:p14="http://schemas.microsoft.com/office/powerpoint/2010/main" val="15514708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1EE6B98E-DCFA-4782-A3FE-CAFE0B2EE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8464"/>
            <a:ext cx="3807187" cy="2228074"/>
          </a:xfrm>
        </p:spPr>
        <p:txBody>
          <a:bodyPr>
            <a:normAutofit/>
          </a:bodyPr>
          <a:lstStyle/>
          <a:p>
            <a:r>
              <a:rPr lang="el-GR" sz="4000" dirty="0"/>
              <a:t>Κλινικές όψεις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57B909C-8603-4CC0-87B5-3F72141A0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962279"/>
            <a:ext cx="3972338" cy="3347257"/>
          </a:xfrm>
        </p:spPr>
        <p:txBody>
          <a:bodyPr>
            <a:normAutofit lnSpcReduction="10000"/>
          </a:bodyPr>
          <a:lstStyle/>
          <a:p>
            <a:r>
              <a:rPr lang="el-GR" sz="2400" b="1" dirty="0"/>
              <a:t>Σακχαρώδης διαβήτης τύπου Ι: </a:t>
            </a:r>
            <a:r>
              <a:rPr lang="en-US" sz="2400" b="1" dirty="0"/>
              <a:t>IDDM-insulin-dependent diabetes </a:t>
            </a:r>
            <a:r>
              <a:rPr lang="en-US" sz="2400" b="1" dirty="0" err="1"/>
              <a:t>melitus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l-GR" sz="2400" dirty="0"/>
              <a:t>Χαρακτηρίζεται από μειωμένη ανοχή στη γλυκόζη λόγω της μειωμένης έκκρισης της ινσουλίνης από τα β- κύτταρα του παγκρέατος λόγω προοδευτικής καταστροφής τους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B17D451A-33C7-401B-B4F9-97EC2DDDFF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72" r="2" b="2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278959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8CBE9D17-5E9C-46B3-997E-E7EDB0A17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8464"/>
            <a:ext cx="3807187" cy="2228074"/>
          </a:xfrm>
        </p:spPr>
        <p:txBody>
          <a:bodyPr>
            <a:normAutofit/>
          </a:bodyPr>
          <a:lstStyle/>
          <a:p>
            <a:r>
              <a:rPr lang="el-GR" sz="4000" dirty="0"/>
              <a:t>Κλινικές όψεις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6B4BA3D-5AF7-435C-BAB7-4522A5E23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151" y="2407834"/>
            <a:ext cx="3807185" cy="3347257"/>
          </a:xfrm>
        </p:spPr>
        <p:txBody>
          <a:bodyPr>
            <a:normAutofit fontScale="85000" lnSpcReduction="10000"/>
          </a:bodyPr>
          <a:lstStyle/>
          <a:p>
            <a:r>
              <a:rPr lang="el-GR" sz="2400" b="1" dirty="0"/>
              <a:t>Σακχαρώδης διαβήτης τύπου ΙΙ: </a:t>
            </a:r>
            <a:r>
              <a:rPr lang="en-US" sz="2400" b="1" dirty="0"/>
              <a:t>NIDDM</a:t>
            </a:r>
          </a:p>
          <a:p>
            <a:pPr marL="0" indent="0">
              <a:buNone/>
            </a:pPr>
            <a:r>
              <a:rPr lang="el-GR" sz="2400" dirty="0"/>
              <a:t>Χαρακτηρίζεται από μειωμένη ανοχή στη γλυκόζη, ως αποτέλεσμα της μειωμένης ευαισθησίας των ιστών στη δράση της ινσουλίνης λόγω: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/>
              <a:t>Παχυσαρκίας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/>
              <a:t>Λοιμώξεων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/>
              <a:t>Υπερδραστηριότητα υπόφυσης-φλοιού επινεφριδίων</a:t>
            </a:r>
          </a:p>
          <a:p>
            <a:endParaRPr lang="el-GR" sz="2000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C8DEB722-6F50-4861-87AE-01486D0C5F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26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972802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27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50A648B1-8DD5-430B-AD19-B021E86E8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839046"/>
            <a:ext cx="10905066" cy="51799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48D59E-C848-4763-8B1B-EC35518C7C9E}"/>
              </a:ext>
            </a:extLst>
          </p:cNvPr>
          <p:cNvSpPr txBox="1"/>
          <p:nvPr/>
        </p:nvSpPr>
        <p:spPr>
          <a:xfrm>
            <a:off x="1258956" y="6003436"/>
            <a:ext cx="9454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IFG</a:t>
            </a:r>
            <a:r>
              <a:rPr lang="el-GR" b="1" dirty="0"/>
              <a:t>: Διαταραγμένη γλυκόζη νηστείας                                      </a:t>
            </a:r>
            <a:r>
              <a:rPr lang="en-US" b="1" dirty="0"/>
              <a:t>IGT</a:t>
            </a:r>
            <a:r>
              <a:rPr lang="el-GR" b="1" dirty="0"/>
              <a:t>: Διαταραγμένη ανοχή στη γλυκόζη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2D7DE6-BE77-5539-DDEC-EC0091F000AD}"/>
              </a:ext>
            </a:extLst>
          </p:cNvPr>
          <p:cNvSpPr txBox="1"/>
          <p:nvPr/>
        </p:nvSpPr>
        <p:spPr>
          <a:xfrm>
            <a:off x="940903" y="2040834"/>
            <a:ext cx="3142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Νεφρική ουδός: 160-180</a:t>
            </a:r>
            <a:r>
              <a:rPr lang="en-US" b="1" dirty="0"/>
              <a:t>mg/dl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1856924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869" y="675519"/>
            <a:ext cx="4123645" cy="2316964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602" y="3266719"/>
            <a:ext cx="4924626" cy="3265241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7941" y="1364974"/>
            <a:ext cx="6894059" cy="457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31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BE4469A2-1E26-4D24-A722-6C4469C64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977" y="484045"/>
            <a:ext cx="8802935" cy="3873291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5EF4DF05-F5CB-432A-8815-91DA93D90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032" y="4091344"/>
            <a:ext cx="4476767" cy="28651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9207E4-17BD-4E83-B114-35872DF328B8}"/>
              </a:ext>
            </a:extLst>
          </p:cNvPr>
          <p:cNvSpPr txBox="1"/>
          <p:nvPr/>
        </p:nvSpPr>
        <p:spPr>
          <a:xfrm>
            <a:off x="4248443" y="83935"/>
            <a:ext cx="2428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/>
              <a:t>ΚΑΜΠΥΛΗ ΓΛΥΚΟΖΗΣ</a:t>
            </a:r>
          </a:p>
        </p:txBody>
      </p:sp>
    </p:spTree>
    <p:extLst>
      <p:ext uri="{BB962C8B-B14F-4D97-AF65-F5344CB8AC3E}">
        <p14:creationId xmlns:p14="http://schemas.microsoft.com/office/powerpoint/2010/main" val="35820296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22CBE68-C1F6-48DC-912C-D20A0F832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5" y="253888"/>
            <a:ext cx="10515600" cy="1306443"/>
          </a:xfrm>
        </p:spPr>
        <p:txBody>
          <a:bodyPr>
            <a:normAutofit/>
          </a:bodyPr>
          <a:lstStyle/>
          <a:p>
            <a:r>
              <a:rPr lang="el-GR" sz="4000" dirty="0"/>
              <a:t>Κλινικές όψεις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D6893E0-FDC3-4852-BE77-7A118A727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815" y="1924787"/>
            <a:ext cx="4152774" cy="4303464"/>
          </a:xfrm>
        </p:spPr>
        <p:txBody>
          <a:bodyPr>
            <a:normAutofit/>
          </a:bodyPr>
          <a:lstStyle/>
          <a:p>
            <a:r>
              <a:rPr lang="el-GR" sz="2400" b="1" dirty="0"/>
              <a:t>Μεταβολικό σύνδρομο: </a:t>
            </a:r>
            <a:r>
              <a:rPr lang="el-GR" sz="2400" dirty="0"/>
              <a:t>Η παχυσαρκία σε συνδυασμό με την μειωμένη ανοχή στην γλυκόζη, την ανάπτυξη </a:t>
            </a:r>
            <a:r>
              <a:rPr lang="el-GR" sz="2400" dirty="0" err="1"/>
              <a:t>υπερλιπιδαιμίας</a:t>
            </a:r>
            <a:r>
              <a:rPr lang="el-GR" sz="2400" dirty="0"/>
              <a:t>, την αθηροσκλήρωση και την στεφανιαία νόσο αποτελούν ένα από τα πιο διαδεδομένα σύγχρονα νοσήματα</a:t>
            </a:r>
          </a:p>
          <a:p>
            <a:endParaRPr lang="el-GR" sz="2000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88556C58-5910-429C-9A7F-D9F3AB54D2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79" b="2"/>
          <a:stretch/>
        </p:blipFill>
        <p:spPr>
          <a:xfrm>
            <a:off x="4192266" y="728910"/>
            <a:ext cx="7886919" cy="540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593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6C4464B-77C8-4A42-B039-3A829A1C0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85" y="125595"/>
            <a:ext cx="10515600" cy="1023938"/>
          </a:xfrm>
        </p:spPr>
        <p:txBody>
          <a:bodyPr/>
          <a:lstStyle/>
          <a:p>
            <a:pPr algn="ctr"/>
            <a:r>
              <a:rPr lang="el-GR" dirty="0" err="1"/>
              <a:t>Γλυκονεογένεση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B003890-5FAC-4068-B25F-98D7E0988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285" y="1149533"/>
            <a:ext cx="10515600" cy="4351338"/>
          </a:xfrm>
        </p:spPr>
        <p:txBody>
          <a:bodyPr>
            <a:normAutofit/>
          </a:bodyPr>
          <a:lstStyle/>
          <a:p>
            <a:r>
              <a:rPr lang="el-GR" sz="2400" dirty="0"/>
              <a:t>Η </a:t>
            </a:r>
            <a:r>
              <a:rPr lang="el-GR" sz="2400" dirty="0" err="1"/>
              <a:t>γλυκονεογένεση</a:t>
            </a:r>
            <a:r>
              <a:rPr lang="el-GR" sz="2400" dirty="0"/>
              <a:t> </a:t>
            </a:r>
            <a:r>
              <a:rPr lang="el-GR" sz="2400" u="sng" dirty="0"/>
              <a:t>κυρίως του ήπατος </a:t>
            </a:r>
            <a:r>
              <a:rPr lang="el-GR" sz="2400" dirty="0"/>
              <a:t>χρησιμεύει στην </a:t>
            </a:r>
            <a:r>
              <a:rPr lang="el-GR" sz="2400" b="1" dirty="0"/>
              <a:t>διατήρηση του επιπέδου της γλυκόζης στο αίμα </a:t>
            </a:r>
            <a:r>
              <a:rPr lang="el-GR" sz="2400" dirty="0"/>
              <a:t>ώστε να καλύπτονται οι ανάγκες του εγκεφάλου και των σκελετικών μυών </a:t>
            </a:r>
          </a:p>
          <a:p>
            <a:r>
              <a:rPr lang="el-GR" sz="2400" dirty="0"/>
              <a:t>Η ύπαρξη επίσης της </a:t>
            </a:r>
            <a:r>
              <a:rPr lang="el-GR" sz="2400" b="1" dirty="0" err="1"/>
              <a:t>φωσφατάσης</a:t>
            </a:r>
            <a:r>
              <a:rPr lang="el-GR" sz="2400" b="1" dirty="0"/>
              <a:t> της 6-φωσφορικής γλυκόζης </a:t>
            </a:r>
            <a:r>
              <a:rPr lang="el-GR" sz="2400" dirty="0"/>
              <a:t>του ήπατος εξυπηρετεί την απελευθέρωση της γλυκόζης από τα ηπατικά κύτταρα στο αίμα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754" y="3021875"/>
            <a:ext cx="3620239" cy="383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02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B67CF88-6B8D-492B-A34A-8F0A9E8F3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75360"/>
          </a:xfrm>
        </p:spPr>
        <p:txBody>
          <a:bodyPr/>
          <a:lstStyle/>
          <a:p>
            <a:pPr algn="ctr"/>
            <a:r>
              <a:rPr lang="el-GR" dirty="0" err="1"/>
              <a:t>Γλυκονεογένεση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7F1DA1E-C0DC-4098-8476-474906448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72482"/>
            <a:ext cx="10883537" cy="568551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l-GR" sz="2400" dirty="0"/>
              <a:t> Η </a:t>
            </a:r>
            <a:r>
              <a:rPr lang="el-GR" sz="2400" dirty="0" err="1"/>
              <a:t>γλυκονεογένεση</a:t>
            </a:r>
            <a:r>
              <a:rPr lang="el-GR" sz="2400" dirty="0"/>
              <a:t> είναι πρακτικά μια αντιστροφή του δρόμου της </a:t>
            </a:r>
            <a:r>
              <a:rPr lang="el-GR" sz="2400" dirty="0" err="1"/>
              <a:t>γλυκόλυσης</a:t>
            </a:r>
            <a:endParaRPr lang="el-GR" sz="2400" dirty="0"/>
          </a:p>
          <a:p>
            <a:pPr marL="0" indent="0">
              <a:buNone/>
            </a:pPr>
            <a:endParaRPr lang="el-GR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sz="2000" dirty="0"/>
              <a:t>Υπάρχουν όμως 3 αντιδράσεις </a:t>
            </a:r>
          </a:p>
          <a:p>
            <a:pPr marL="0" indent="0">
              <a:buNone/>
            </a:pPr>
            <a:r>
              <a:rPr lang="el-GR" sz="2000" dirty="0"/>
              <a:t>    της </a:t>
            </a:r>
            <a:r>
              <a:rPr lang="el-GR" sz="2000" dirty="0" err="1"/>
              <a:t>γλυκόλυσης</a:t>
            </a:r>
            <a:r>
              <a:rPr lang="el-GR" sz="2000" dirty="0"/>
              <a:t> πρακτικά </a:t>
            </a:r>
          </a:p>
          <a:p>
            <a:pPr marL="0" indent="0">
              <a:buNone/>
            </a:pPr>
            <a:r>
              <a:rPr lang="el-GR" sz="2000" dirty="0"/>
              <a:t>    </a:t>
            </a:r>
            <a:r>
              <a:rPr lang="el-GR" sz="2000" u="sng" dirty="0"/>
              <a:t>μη αντιστρεπτές</a:t>
            </a:r>
            <a:r>
              <a:rPr lang="el-GR" sz="2000" dirty="0"/>
              <a:t>:</a:t>
            </a:r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r>
              <a:rPr lang="el-GR" sz="2000" dirty="0"/>
              <a:t>α. Η αντίδραση που καταλύει η </a:t>
            </a:r>
          </a:p>
          <a:p>
            <a:pPr marL="0" indent="0">
              <a:buNone/>
            </a:pPr>
            <a:r>
              <a:rPr lang="el-GR" sz="2000" dirty="0" err="1"/>
              <a:t>πυροσταφυλική</a:t>
            </a:r>
            <a:r>
              <a:rPr lang="el-GR" sz="2000" dirty="0"/>
              <a:t> </a:t>
            </a:r>
            <a:r>
              <a:rPr lang="el-GR" sz="2000" dirty="0" err="1"/>
              <a:t>κινάση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β. Η αντίδραση που καταλύει η</a:t>
            </a:r>
          </a:p>
          <a:p>
            <a:pPr marL="0" indent="0">
              <a:buNone/>
            </a:pPr>
            <a:r>
              <a:rPr lang="el-GR" sz="2000" dirty="0"/>
              <a:t> </a:t>
            </a:r>
            <a:r>
              <a:rPr lang="el-GR" sz="2000" dirty="0" err="1"/>
              <a:t>φωσφοφρουκτοκινάση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γ. Η αντίδραση που καταλύει η </a:t>
            </a:r>
          </a:p>
          <a:p>
            <a:pPr marL="0" indent="0">
              <a:buNone/>
            </a:pPr>
            <a:r>
              <a:rPr lang="el-GR" sz="2000" dirty="0" err="1"/>
              <a:t>εξοκινάση</a:t>
            </a:r>
            <a:endParaRPr lang="el-GR" sz="20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854" y="1733722"/>
            <a:ext cx="8737060" cy="4563038"/>
          </a:xfrm>
          <a:prstGeom prst="rect">
            <a:avLst/>
          </a:prstGeom>
        </p:spPr>
      </p:pic>
      <p:sp>
        <p:nvSpPr>
          <p:cNvPr id="6" name="Αστέρι: 5 ακτίνες 5">
            <a:extLst>
              <a:ext uri="{FF2B5EF4-FFF2-40B4-BE49-F238E27FC236}">
                <a16:creationId xmlns:a16="http://schemas.microsoft.com/office/drawing/2014/main" id="{4F801635-0A50-42A2-B169-349181ADF9D2}"/>
              </a:ext>
            </a:extLst>
          </p:cNvPr>
          <p:cNvSpPr/>
          <p:nvPr/>
        </p:nvSpPr>
        <p:spPr>
          <a:xfrm>
            <a:off x="4796590" y="1707826"/>
            <a:ext cx="304801" cy="3693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A078D9A1-1888-42F8-9447-2C6C4CDE2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3515" y="1679113"/>
            <a:ext cx="341406" cy="426757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2331D129-607B-4EEC-A2B9-86B2E8919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7585" y="4697145"/>
            <a:ext cx="341406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9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33FA66D-2858-4F8F-B707-ECC8CA4C3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err="1"/>
              <a:t>Γλυκονεογένεση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ADD9D04-09DF-4C58-B8E2-2F065C930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6556"/>
            <a:ext cx="10515600" cy="5751444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Η </a:t>
            </a:r>
            <a:r>
              <a:rPr lang="el-GR" dirty="0" err="1"/>
              <a:t>γλυκονεογένεση</a:t>
            </a:r>
            <a:r>
              <a:rPr lang="el-GR" dirty="0"/>
              <a:t> διεξάγεται με την παράκαμψη και αντιστροφή 3 αντιδράσεων της </a:t>
            </a:r>
            <a:r>
              <a:rPr lang="el-GR" dirty="0" err="1"/>
              <a:t>γλυκόλυσης</a:t>
            </a:r>
            <a:r>
              <a:rPr lang="el-GR" dirty="0"/>
              <a:t>:</a:t>
            </a:r>
          </a:p>
          <a:p>
            <a:pPr marL="0" indent="0">
              <a:buNone/>
            </a:pPr>
            <a:r>
              <a:rPr lang="el-GR" dirty="0"/>
              <a:t>1. Η </a:t>
            </a:r>
            <a:r>
              <a:rPr lang="el-GR" b="1" dirty="0" err="1"/>
              <a:t>πυροσταφυλική</a:t>
            </a:r>
            <a:r>
              <a:rPr lang="el-GR" b="1" dirty="0"/>
              <a:t> </a:t>
            </a:r>
            <a:r>
              <a:rPr lang="el-GR" b="1" dirty="0" err="1"/>
              <a:t>καρβοξυλάση</a:t>
            </a:r>
            <a:r>
              <a:rPr lang="el-GR" b="1" dirty="0"/>
              <a:t> </a:t>
            </a:r>
            <a:r>
              <a:rPr lang="el-GR" dirty="0"/>
              <a:t>καταλύει την </a:t>
            </a:r>
            <a:r>
              <a:rPr lang="el-GR" dirty="0" err="1"/>
              <a:t>καρβοξυλίωση</a:t>
            </a:r>
            <a:r>
              <a:rPr lang="el-GR" dirty="0"/>
              <a:t> του </a:t>
            </a:r>
            <a:r>
              <a:rPr lang="el-GR" dirty="0" err="1"/>
              <a:t>πυροσταφυλικού</a:t>
            </a:r>
            <a:r>
              <a:rPr lang="el-GR" dirty="0"/>
              <a:t> σε </a:t>
            </a:r>
            <a:r>
              <a:rPr lang="el-GR" dirty="0" err="1"/>
              <a:t>οξαλοξικό</a:t>
            </a:r>
            <a:r>
              <a:rPr lang="el-GR" dirty="0"/>
              <a:t> με δαπάνη ΑΤΡ </a:t>
            </a:r>
            <a:r>
              <a:rPr lang="el-GR" u="sng" dirty="0"/>
              <a:t>στο μιτοχόνδριο </a:t>
            </a:r>
            <a:r>
              <a:rPr lang="el-GR" dirty="0"/>
              <a:t>και ακολούθως η </a:t>
            </a:r>
            <a:r>
              <a:rPr lang="el-GR" b="1" dirty="0" err="1"/>
              <a:t>καρβοξυκινάση</a:t>
            </a:r>
            <a:r>
              <a:rPr lang="el-GR" b="1" dirty="0"/>
              <a:t> του </a:t>
            </a:r>
            <a:r>
              <a:rPr lang="el-GR" b="1" dirty="0" err="1"/>
              <a:t>φωσφοενολοσταφυλικού</a:t>
            </a:r>
            <a:r>
              <a:rPr lang="el-GR" b="1" dirty="0"/>
              <a:t> </a:t>
            </a:r>
            <a:r>
              <a:rPr lang="el-GR" dirty="0"/>
              <a:t>μετατρέπει το </a:t>
            </a:r>
            <a:r>
              <a:rPr lang="el-GR" dirty="0" err="1"/>
              <a:t>οξαλοξικό</a:t>
            </a:r>
            <a:r>
              <a:rPr lang="el-GR" dirty="0"/>
              <a:t> σε </a:t>
            </a:r>
            <a:r>
              <a:rPr lang="el-GR" dirty="0" err="1"/>
              <a:t>φωσφοενολοπυροσταφυλικό</a:t>
            </a:r>
            <a:r>
              <a:rPr lang="el-GR" dirty="0"/>
              <a:t> </a:t>
            </a:r>
            <a:r>
              <a:rPr lang="el-GR" u="sng" dirty="0"/>
              <a:t>εκτός μιτοχονδρίου</a:t>
            </a:r>
            <a:r>
              <a:rPr lang="en-US" u="sng" dirty="0"/>
              <a:t> </a:t>
            </a:r>
            <a:r>
              <a:rPr lang="el-GR" dirty="0"/>
              <a:t>με δαπάνη </a:t>
            </a:r>
            <a:r>
              <a:rPr lang="en-US" dirty="0"/>
              <a:t>GTP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2. Η </a:t>
            </a:r>
            <a:r>
              <a:rPr lang="el-GR" b="1" dirty="0" err="1"/>
              <a:t>φωσφατάση</a:t>
            </a:r>
            <a:r>
              <a:rPr lang="el-GR" b="1" dirty="0"/>
              <a:t> της 1,6-διφωσφορικής φρουκτόζης </a:t>
            </a:r>
            <a:r>
              <a:rPr lang="el-GR" dirty="0"/>
              <a:t>πραγματοποιεί αντιστροφή της </a:t>
            </a:r>
            <a:r>
              <a:rPr lang="el-GR" dirty="0" err="1"/>
              <a:t>γλυκόλυσης</a:t>
            </a:r>
            <a:r>
              <a:rPr lang="el-GR" dirty="0"/>
              <a:t> και μετατρέπει την 1,6 </a:t>
            </a:r>
            <a:r>
              <a:rPr lang="el-GR" dirty="0" err="1"/>
              <a:t>διφωσφορική</a:t>
            </a:r>
            <a:r>
              <a:rPr lang="el-GR" dirty="0"/>
              <a:t> φρουκτόζη σε 6-φωσφορική φρουκτόζη. Βρίσκεται στο ήπαρ, τους </a:t>
            </a:r>
            <a:r>
              <a:rPr lang="el-GR" dirty="0" err="1"/>
              <a:t>νεφρούς</a:t>
            </a:r>
            <a:r>
              <a:rPr lang="el-GR" dirty="0"/>
              <a:t> τους </a:t>
            </a:r>
            <a:r>
              <a:rPr lang="el-GR" dirty="0" smtClean="0"/>
              <a:t>λιγότερο στους </a:t>
            </a:r>
            <a:r>
              <a:rPr lang="el-GR" dirty="0"/>
              <a:t>μύες και γενικά σε </a:t>
            </a:r>
            <a:r>
              <a:rPr lang="el-GR" dirty="0" err="1"/>
              <a:t>γλυκονεογενετικούς</a:t>
            </a:r>
            <a:r>
              <a:rPr lang="el-GR" dirty="0"/>
              <a:t> ιστούς</a:t>
            </a:r>
          </a:p>
          <a:p>
            <a:pPr marL="0" indent="0">
              <a:buNone/>
            </a:pPr>
            <a:r>
              <a:rPr lang="el-GR" dirty="0"/>
              <a:t>3. Η </a:t>
            </a:r>
            <a:r>
              <a:rPr lang="el-GR" b="1" dirty="0" err="1"/>
              <a:t>φωσφατάση</a:t>
            </a:r>
            <a:r>
              <a:rPr lang="el-GR" b="1" dirty="0"/>
              <a:t>   της 6-φωσφορικής γλυκόζης</a:t>
            </a:r>
            <a:r>
              <a:rPr lang="el-GR" dirty="0"/>
              <a:t>, μετατρέπει την 6-φωσφορική γλυκόζη σε γλυκόζη. Βρίσκεται κυρίως στο ήπαρ και τους </a:t>
            </a:r>
            <a:r>
              <a:rPr lang="el-GR" dirty="0" err="1"/>
              <a:t>νεφρούς</a:t>
            </a:r>
            <a:r>
              <a:rPr lang="el-GR" dirty="0"/>
              <a:t> ενώ απουσιάζει από τους </a:t>
            </a:r>
            <a:r>
              <a:rPr lang="el-GR" dirty="0" err="1"/>
              <a:t>μύς</a:t>
            </a:r>
            <a:r>
              <a:rPr lang="el-GR" dirty="0"/>
              <a:t> και το λιπώδη ιστό </a:t>
            </a:r>
          </a:p>
        </p:txBody>
      </p:sp>
    </p:spTree>
    <p:extLst>
      <p:ext uri="{BB962C8B-B14F-4D97-AF65-F5344CB8AC3E}">
        <p14:creationId xmlns:p14="http://schemas.microsoft.com/office/powerpoint/2010/main" val="41075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7" y="181863"/>
            <a:ext cx="5981912" cy="1399767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7" y="1842797"/>
            <a:ext cx="3161210" cy="3161210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856" y="0"/>
            <a:ext cx="5884273" cy="686919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235" y="5265174"/>
            <a:ext cx="4389120" cy="1592826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5027" y="2142309"/>
            <a:ext cx="3481308" cy="27571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579799"/>
            <a:ext cx="6785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PC:  </a:t>
            </a:r>
            <a:r>
              <a:rPr lang="el-GR" dirty="0" smtClean="0"/>
              <a:t>Ένζυμο </a:t>
            </a:r>
            <a:r>
              <a:rPr lang="el-GR" dirty="0" err="1" smtClean="0"/>
              <a:t>μιτοχονδριακό</a:t>
            </a:r>
            <a:r>
              <a:rPr lang="el-GR" dirty="0" smtClean="0"/>
              <a:t>, </a:t>
            </a:r>
            <a:r>
              <a:rPr lang="en-US" dirty="0" smtClean="0"/>
              <a:t>4 </a:t>
            </a:r>
            <a:r>
              <a:rPr lang="el-GR" dirty="0" err="1" smtClean="0"/>
              <a:t>Πολυπεπτιδικές</a:t>
            </a:r>
            <a:r>
              <a:rPr lang="el-GR" dirty="0" smtClean="0"/>
              <a:t> αλυσίδες με Β7(</a:t>
            </a:r>
            <a:r>
              <a:rPr lang="el-GR" dirty="0" err="1" smtClean="0"/>
              <a:t>Βιοτίνη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2505833" y="32683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Mg</a:t>
            </a:r>
            <a:r>
              <a:rPr lang="en-US" baseline="30000" dirty="0" smtClean="0"/>
              <a:t>2+</a:t>
            </a:r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3490922" y="181863"/>
            <a:ext cx="2084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-</a:t>
            </a:r>
            <a:r>
              <a:rPr lang="el-GR" dirty="0" err="1" smtClean="0"/>
              <a:t>Βιοτίνη</a:t>
            </a:r>
            <a:r>
              <a:rPr lang="el-GR" dirty="0" smtClean="0"/>
              <a:t>-Ένζυμο</a:t>
            </a:r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4911634" y="5330352"/>
            <a:ext cx="60048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 </a:t>
            </a:r>
            <a:r>
              <a:rPr lang="en-US" dirty="0" smtClean="0"/>
              <a:t>PEPCK-M: </a:t>
            </a:r>
            <a:r>
              <a:rPr lang="el-GR" dirty="0" err="1" smtClean="0"/>
              <a:t>Καρβοξυκινάση</a:t>
            </a:r>
            <a:r>
              <a:rPr lang="el-GR" dirty="0" smtClean="0"/>
              <a:t> του </a:t>
            </a:r>
            <a:r>
              <a:rPr lang="el-GR" dirty="0" err="1" smtClean="0"/>
              <a:t>φωσφοενολοπυροσταφυλικού</a:t>
            </a:r>
            <a:endParaRPr lang="en-US" dirty="0" smtClean="0"/>
          </a:p>
          <a:p>
            <a:r>
              <a:rPr lang="el-GR" dirty="0" smtClean="0"/>
              <a:t> Ένζυμο κυρίως </a:t>
            </a:r>
            <a:r>
              <a:rPr lang="el-GR" dirty="0" err="1" smtClean="0"/>
              <a:t>κυτταροπλασματικό</a:t>
            </a:r>
            <a:endParaRPr lang="el-GR" dirty="0"/>
          </a:p>
          <a:p>
            <a:r>
              <a:rPr lang="el-GR" dirty="0" smtClean="0"/>
              <a:t> Το </a:t>
            </a:r>
            <a:r>
              <a:rPr lang="el-GR" dirty="0" err="1" smtClean="0"/>
              <a:t>οξαλοξικό</a:t>
            </a:r>
            <a:r>
              <a:rPr lang="el-GR" dirty="0" smtClean="0"/>
              <a:t> (ΟΑΑ) μεταφέρεται ως μηλικό </a:t>
            </a:r>
          </a:p>
          <a:p>
            <a:r>
              <a:rPr lang="el-GR" dirty="0" smtClean="0"/>
              <a:t> ή ως κιτρικό στο κυτταρόπλασμα</a:t>
            </a:r>
            <a:endParaRPr lang="el-GR" dirty="0"/>
          </a:p>
        </p:txBody>
      </p:sp>
      <p:sp>
        <p:nvSpPr>
          <p:cNvPr id="11" name="TextBox 10"/>
          <p:cNvSpPr txBox="1"/>
          <p:nvPr/>
        </p:nvSpPr>
        <p:spPr>
          <a:xfrm>
            <a:off x="1219200" y="5692255"/>
            <a:ext cx="1655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GTP             GDP</a:t>
            </a: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80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132" y="0"/>
            <a:ext cx="8917578" cy="668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26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2359</TotalTime>
  <Words>2219</Words>
  <Application>Microsoft Office PowerPoint</Application>
  <PresentationFormat>Ευρεία οθόνη</PresentationFormat>
  <Paragraphs>174</Paragraphs>
  <Slides>41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Wingdings</vt:lpstr>
      <vt:lpstr>Θέμα του Office</vt:lpstr>
      <vt:lpstr>ΒΙΟΧΗΜΕΙΑ</vt:lpstr>
      <vt:lpstr>Γλυκονεογένεση</vt:lpstr>
      <vt:lpstr>Γλυκονεογένεση</vt:lpstr>
      <vt:lpstr>Παρουσίαση του PowerPoint</vt:lpstr>
      <vt:lpstr>Γλυκονεογένεση</vt:lpstr>
      <vt:lpstr>Γλυκονεογένεση</vt:lpstr>
      <vt:lpstr>Γλυκονεογένεση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Ρύθμιση γλυκονεογένεσης</vt:lpstr>
      <vt:lpstr>Παρουσίαση του PowerPoint</vt:lpstr>
      <vt:lpstr>Ενεργειακή απόδοση γλυκονεογένεσης</vt:lpstr>
      <vt:lpstr>Γλυκονεογένεση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Ρύθμιση της γλυκόζης του αίματος</vt:lpstr>
      <vt:lpstr>Παρουσίαση του PowerPoint</vt:lpstr>
      <vt:lpstr>Παρουσίαση του PowerPoint</vt:lpstr>
      <vt:lpstr>Διαταραχές ηπατικής γλυκονεογένεσης</vt:lpstr>
      <vt:lpstr>Παρουσίαση του PowerPoint</vt:lpstr>
      <vt:lpstr>Ρύθμιση της γλυκόζης του αίματος</vt:lpstr>
      <vt:lpstr>Ρύθμιση της γλυκόζης του αίματος</vt:lpstr>
      <vt:lpstr>Παρουσίαση του PowerPoint</vt:lpstr>
      <vt:lpstr>Ρύθμιση της γλυκόζης του αίματος</vt:lpstr>
      <vt:lpstr>Ρύθμιση της γλυκόζης του αίματος</vt:lpstr>
      <vt:lpstr>Παρουσίαση του PowerPoint</vt:lpstr>
      <vt:lpstr>Παρουσίαση του PowerPoint</vt:lpstr>
      <vt:lpstr>Παρουσίαση του PowerPoint</vt:lpstr>
      <vt:lpstr>Ρύθμιση της γλυκόζης του αίματος</vt:lpstr>
      <vt:lpstr>Ρύθμιση της γλυκόζης του αίματος</vt:lpstr>
      <vt:lpstr>Παρουσίαση του PowerPoint</vt:lpstr>
      <vt:lpstr>Παρουσίαση του PowerPoint</vt:lpstr>
      <vt:lpstr>Κλινικές όψεις</vt:lpstr>
      <vt:lpstr>Κλινικές όψεις</vt:lpstr>
      <vt:lpstr>Παρουσίαση του PowerPoint</vt:lpstr>
      <vt:lpstr>Παρουσίαση του PowerPoint</vt:lpstr>
      <vt:lpstr>Κλινικές όψεις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ΒΙΟΧΗΜΕΙΑ</dc:title>
  <dc:creator>Χριστόπουλος Θεόδωρος</dc:creator>
  <cp:lastModifiedBy>User</cp:lastModifiedBy>
  <cp:revision>419</cp:revision>
  <dcterms:created xsi:type="dcterms:W3CDTF">2020-10-25T17:33:44Z</dcterms:created>
  <dcterms:modified xsi:type="dcterms:W3CDTF">2024-11-14T09:13:16Z</dcterms:modified>
</cp:coreProperties>
</file>