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3" r:id="rId2"/>
    <p:sldId id="294" r:id="rId3"/>
    <p:sldId id="295" r:id="rId4"/>
    <p:sldId id="300" r:id="rId5"/>
    <p:sldId id="301" r:id="rId6"/>
    <p:sldId id="299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1" r:id="rId37"/>
    <p:sldId id="287" r:id="rId38"/>
    <p:sldId id="288" r:id="rId39"/>
    <p:sldId id="289" r:id="rId40"/>
    <p:sldId id="290" r:id="rId41"/>
    <p:sldId id="292" r:id="rId42"/>
    <p:sldId id="302" r:id="rId43"/>
    <p:sldId id="303" r:id="rId44"/>
    <p:sldId id="304" r:id="rId45"/>
    <p:sldId id="298" r:id="rId4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5FCF9A5-4955-4ACD-92FC-600445A643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90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92277-3482-447F-BE93-32E28AC9B3CE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F7EEA-1795-4B76-8184-18B7DCA96C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4C3F8-DCD8-4DB1-A3AD-F36DB7E77D82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5365-DCCE-461F-AE0B-942CFB7EAF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FBD3-D1AD-43DA-A687-C5868FEEBFD7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DF8D-CC73-4952-AD1B-FB087E09B0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9E40-DF6A-46A9-BD27-537182720F67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1C987-BD29-4E37-B78B-E58AF09BA0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9534-E3EF-469E-A49C-049C3854E889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4952-BCB4-4078-8D40-B08AF5A435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B58FA-D61F-40EC-9028-F73E00FEB29C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3FB6C-0CCD-41FB-8F7E-476D7351A7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455B-641A-4905-A93D-FF1E4A8CD36A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B54F-1AF6-48CF-8BC7-8630A2638A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C536-FEC7-48BA-B7C7-4AACFD297947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AFD3-06C9-414F-9E65-FCE36F069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7CFC-69AB-42F6-AE65-BC63859AE48C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B013-D297-43DE-AA90-C6736EF4BE9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F78F7-04F7-4838-95CE-7E82E03E516C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F124-5690-44ED-807B-169A72AEB1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590-5451-4393-B206-ECC7BE436940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BA65A-97AE-4D7B-B1B2-8847A69754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3C75-F3CB-49DF-82AB-088DC2B8B576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3FEEC-9CFA-4AB6-ACF9-550BEEC0C4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EC557-658C-42CD-A8FD-528DD3FFB656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D4D86-73D9-4460-A2CF-E689CEB81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E792-1A6A-4F42-B9FC-D7D168D20CF2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39BB-D3C9-49EA-A7D8-EF7BEDCEF3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76B1673-54DF-49BE-AA8D-DC40ECC23A2F}" type="datetime1">
              <a:rPr lang="el-GR"/>
              <a:pPr>
                <a:defRPr/>
              </a:pPr>
              <a:t>31/3/2015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l-GR"/>
              <a:t>Φυσικοχημεία : Κεφάλαιο 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F3049F8-7D7B-4787-BE73-675AB8F33B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1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Φυσικοχημεία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j-lt"/>
              </a:rPr>
              <a:t>Κεφάλαιο 3</a:t>
            </a:r>
            <a:r>
              <a:rPr lang="el-GR" sz="2800" b="1" baseline="30000" dirty="0" smtClean="0">
                <a:latin typeface="+mj-lt"/>
              </a:rPr>
              <a:t>ο</a:t>
            </a:r>
            <a:r>
              <a:rPr lang="el-GR" sz="2800" b="1" dirty="0" smtClean="0">
                <a:latin typeface="+mj-lt"/>
              </a:rPr>
              <a:t>:</a:t>
            </a:r>
            <a:r>
              <a:rPr lang="en-US" sz="2800" dirty="0" smtClean="0">
                <a:latin typeface="+mj-lt"/>
              </a:rPr>
              <a:t> </a:t>
            </a:r>
            <a:r>
              <a:rPr lang="el-GR" sz="2800" dirty="0">
                <a:latin typeface="+mj-lt"/>
              </a:rPr>
              <a:t>Βασικές έννοιες και νόμοι της θερμοδυναμικής</a:t>
            </a:r>
            <a:endParaRPr lang="en-US" sz="2800" dirty="0" smtClean="0">
              <a:latin typeface="+mj-lt"/>
            </a:endParaRPr>
          </a:p>
          <a:p>
            <a:r>
              <a:rPr lang="el-GR" sz="2800" dirty="0" smtClean="0">
                <a:latin typeface="+mj-lt"/>
              </a:rPr>
              <a:t>Κλεπετσάνης Παύλος, Επίκουρος Καθηγητής</a:t>
            </a:r>
          </a:p>
          <a:p>
            <a:r>
              <a:rPr lang="el-GR" sz="2800" dirty="0" smtClean="0">
                <a:latin typeface="+mj-lt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5" y="5591694"/>
            <a:ext cx="2495351" cy="8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3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Μέτρηση της εσωτερικής ενέργειας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545138" cy="5327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err="1" smtClean="0"/>
              <a:t>Αδιαβατικά</a:t>
            </a:r>
            <a:r>
              <a:rPr lang="el-GR" sz="2000" dirty="0" smtClean="0"/>
              <a:t> / Αδιαπέραστα τοιχώματα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	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A</a:t>
            </a:r>
            <a:r>
              <a:rPr lang="en-US" sz="2000" dirty="0" smtClean="0">
                <a:sym typeface="Symbol" pitchFamily="18" charset="2"/>
              </a:rPr>
              <a:t> U</a:t>
            </a:r>
            <a:r>
              <a:rPr lang="en-US" sz="2000" baseline="-25000" dirty="0" smtClean="0">
                <a:sym typeface="Symbol" pitchFamily="18" charset="2"/>
              </a:rPr>
              <a:t>B</a:t>
            </a:r>
            <a:endParaRPr lang="en-US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Προσφερόμενο έργο : </a:t>
            </a:r>
            <a:r>
              <a:rPr lang="en-US" sz="2000" dirty="0" smtClean="0">
                <a:sym typeface="Symbol" pitchFamily="18" charset="2"/>
              </a:rPr>
              <a:t>W = </a:t>
            </a:r>
            <a:r>
              <a:rPr lang="el-GR" sz="2000" dirty="0" smtClean="0">
                <a:sym typeface="Symbol" pitchFamily="18" charset="2"/>
              </a:rPr>
              <a:t>Δ</a:t>
            </a:r>
            <a:r>
              <a:rPr lang="en-US" sz="2000" dirty="0" smtClean="0">
                <a:sym typeface="Symbol" pitchFamily="18" charset="2"/>
              </a:rPr>
              <a:t>U = U</a:t>
            </a:r>
            <a:r>
              <a:rPr lang="en-US" sz="2000" baseline="-25000" dirty="0" smtClean="0">
                <a:sym typeface="Symbol" pitchFamily="18" charset="2"/>
              </a:rPr>
              <a:t>B</a:t>
            </a:r>
            <a:r>
              <a:rPr lang="en-US" sz="2000" dirty="0" smtClean="0">
                <a:sym typeface="Symbol" pitchFamily="18" charset="2"/>
              </a:rPr>
              <a:t>-U</a:t>
            </a:r>
            <a:r>
              <a:rPr lang="en-US" sz="2000" baseline="-25000" dirty="0" smtClean="0">
                <a:sym typeface="Symbol" pitchFamily="18" charset="2"/>
              </a:rPr>
              <a:t>A</a:t>
            </a:r>
            <a:endParaRPr lang="en-US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	+ </a:t>
            </a:r>
            <a:r>
              <a:rPr lang="el-GR" sz="2000" dirty="0" smtClean="0">
                <a:sym typeface="Symbol" pitchFamily="18" charset="2"/>
              </a:rPr>
              <a:t>: προσφερόμενο έργο συστήματος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- : παραγόμενο έργο συστήματος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Εάν </a:t>
            </a:r>
            <a:r>
              <a:rPr lang="en-US" sz="2000" dirty="0" smtClean="0">
                <a:sym typeface="Symbol" pitchFamily="18" charset="2"/>
              </a:rPr>
              <a:t>U</a:t>
            </a:r>
            <a:r>
              <a:rPr lang="en-US" sz="2000" baseline="-25000" dirty="0" smtClean="0">
                <a:sym typeface="Symbol" pitchFamily="18" charset="2"/>
              </a:rPr>
              <a:t>A</a:t>
            </a:r>
            <a:r>
              <a:rPr lang="en-US" sz="2000" dirty="0" smtClean="0">
                <a:sym typeface="Symbol" pitchFamily="18" charset="2"/>
              </a:rPr>
              <a:t>=0 </a:t>
            </a:r>
            <a:r>
              <a:rPr lang="el-GR" sz="2000" dirty="0" smtClean="0">
                <a:sym typeface="Symbol" pitchFamily="18" charset="2"/>
              </a:rPr>
              <a:t>τότε </a:t>
            </a:r>
            <a:r>
              <a:rPr lang="en-US" sz="2000" dirty="0" smtClean="0">
                <a:sym typeface="Symbol" pitchFamily="18" charset="2"/>
              </a:rPr>
              <a:t>U</a:t>
            </a:r>
            <a:r>
              <a:rPr lang="en-US" sz="2000" baseline="-25000" dirty="0" smtClean="0">
                <a:sym typeface="Symbol" pitchFamily="18" charset="2"/>
              </a:rPr>
              <a:t>B</a:t>
            </a:r>
            <a:r>
              <a:rPr lang="en-US" sz="2000" dirty="0" smtClean="0">
                <a:sym typeface="Symbol" pitchFamily="18" charset="2"/>
              </a:rPr>
              <a:t> = W </a:t>
            </a:r>
            <a:r>
              <a:rPr lang="el-GR" sz="2000" dirty="0" smtClean="0">
                <a:sym typeface="Symbol" pitchFamily="18" charset="2"/>
              </a:rPr>
              <a:t>(μόνο μηχανικό έργο)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Πίεση εμβόλου, </a:t>
            </a:r>
            <a:r>
              <a:rPr lang="en-US" sz="2000" dirty="0" smtClean="0">
                <a:sym typeface="Symbol" pitchFamily="18" charset="2"/>
              </a:rPr>
              <a:t>P </a:t>
            </a:r>
            <a:r>
              <a:rPr lang="el-GR" sz="2000" dirty="0" smtClean="0">
                <a:sym typeface="Symbol" pitchFamily="18" charset="2"/>
              </a:rPr>
              <a:t> </a:t>
            </a:r>
            <a:r>
              <a:rPr lang="en-US" sz="2000" dirty="0" smtClean="0">
                <a:sym typeface="Symbol" pitchFamily="18" charset="2"/>
              </a:rPr>
              <a:t>F = P*A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Εφαρμογή ελάχιστα μεγαλύτερης δύναμης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AutoNum type="arabicPeriod"/>
            </a:pPr>
            <a:r>
              <a:rPr lang="el-GR" sz="2000" dirty="0" smtClean="0">
                <a:sym typeface="Symbol" pitchFamily="18" charset="2"/>
              </a:rPr>
              <a:t>Συμπίεση </a:t>
            </a:r>
            <a:r>
              <a:rPr lang="en-US" sz="2000" dirty="0" err="1" smtClean="0">
                <a:sym typeface="Symbol" pitchFamily="18" charset="2"/>
              </a:rPr>
              <a:t>dV</a:t>
            </a:r>
            <a:r>
              <a:rPr lang="en-US" sz="2000" dirty="0" smtClean="0">
                <a:sym typeface="Symbol" pitchFamily="18" charset="2"/>
              </a:rPr>
              <a:t>&lt;0  </a:t>
            </a:r>
            <a:r>
              <a:rPr lang="el-GR" sz="2000" dirty="0" smtClean="0">
                <a:sym typeface="Symbol" pitchFamily="18" charset="2"/>
              </a:rPr>
              <a:t>δ</a:t>
            </a:r>
            <a:r>
              <a:rPr lang="en-US" sz="2000" dirty="0" smtClean="0">
                <a:sym typeface="Symbol" pitchFamily="18" charset="2"/>
              </a:rPr>
              <a:t>w &gt; 0</a:t>
            </a:r>
          </a:p>
          <a:p>
            <a:pPr marL="0" indent="0" eaLnBrk="1" hangingPunct="1">
              <a:buFontTx/>
              <a:buAutoNum type="arabicPeriod"/>
            </a:pPr>
            <a:r>
              <a:rPr lang="el-GR" sz="2000" dirty="0" smtClean="0">
                <a:sym typeface="Symbol" pitchFamily="18" charset="2"/>
              </a:rPr>
              <a:t>Διαστολή </a:t>
            </a:r>
            <a:r>
              <a:rPr lang="en-US" sz="2000" dirty="0" err="1" smtClean="0">
                <a:sym typeface="Symbol" pitchFamily="18" charset="2"/>
              </a:rPr>
              <a:t>dV</a:t>
            </a:r>
            <a:r>
              <a:rPr lang="en-US" sz="2000" dirty="0" smtClean="0">
                <a:sym typeface="Symbol" pitchFamily="18" charset="2"/>
              </a:rPr>
              <a:t>&gt;0  </a:t>
            </a:r>
            <a:r>
              <a:rPr lang="el-GR" sz="2000" dirty="0" smtClean="0">
                <a:sym typeface="Symbol" pitchFamily="18" charset="2"/>
              </a:rPr>
              <a:t>δ</a:t>
            </a:r>
            <a:r>
              <a:rPr lang="en-US" sz="2000" dirty="0" smtClean="0">
                <a:sym typeface="Symbol" pitchFamily="18" charset="2"/>
              </a:rPr>
              <a:t>w &lt; 0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Κατάσταση ισορροπίας : πολύ αργή μεταβολή – διαδοχικές </a:t>
            </a:r>
            <a:r>
              <a:rPr lang="el-GR" sz="1800" dirty="0" err="1" smtClean="0">
                <a:sym typeface="Symbol" pitchFamily="18" charset="2"/>
              </a:rPr>
              <a:t>ψευδο</a:t>
            </a:r>
            <a:r>
              <a:rPr lang="el-GR" sz="1800" dirty="0" smtClean="0">
                <a:sym typeface="Symbol" pitchFamily="18" charset="2"/>
              </a:rPr>
              <a:t>-στατικές καταστάσεις ισορροπίας (αντιστρεπτές μεταβολές)</a:t>
            </a:r>
            <a:endParaRPr lang="en-US" sz="1800" dirty="0" smtClean="0">
              <a:sym typeface="Symbol" pitchFamily="18" charset="2"/>
            </a:endParaRPr>
          </a:p>
        </p:txBody>
      </p:sp>
      <p:graphicFrame>
        <p:nvGraphicFramePr>
          <p:cNvPr id="1026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24525" y="3573463"/>
          <a:ext cx="3168650" cy="264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Εξίσωση" r:id="rId3" imgW="1219200" imgH="1016000" progId="Equation.3">
                  <p:embed/>
                </p:oleObj>
              </mc:Choice>
              <mc:Fallback>
                <p:oleObj name="Εξίσωση" r:id="rId3" imgW="1219200" imgH="10160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573463"/>
                        <a:ext cx="3168650" cy="264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0675" y="1357298"/>
            <a:ext cx="37433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Ποσοτικός ορισμός της θερμότητας (1)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5257800" cy="5073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Μη-</a:t>
            </a:r>
            <a:r>
              <a:rPr lang="el-GR" sz="2000" dirty="0" err="1" smtClean="0"/>
              <a:t>αδιαβατικά </a:t>
            </a:r>
            <a:r>
              <a:rPr lang="el-GR" sz="2000" dirty="0" smtClean="0"/>
              <a:t>τοιχώματα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Αδιαπέραστα από την ύλη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b="1" dirty="0" smtClean="0"/>
              <a:t>Δ</a:t>
            </a:r>
            <a:r>
              <a:rPr lang="en-US" sz="2000" b="1" dirty="0" smtClean="0"/>
              <a:t>U = w + q</a:t>
            </a:r>
            <a:r>
              <a:rPr lang="en-US" sz="2000" dirty="0" smtClean="0"/>
              <a:t>  </a:t>
            </a:r>
            <a:r>
              <a:rPr lang="el-GR" sz="2000" dirty="0" smtClean="0"/>
              <a:t>(έργο + θερμότητα)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q </a:t>
            </a:r>
            <a:r>
              <a:rPr lang="el-GR" sz="2000" dirty="0" smtClean="0"/>
              <a:t>: προσφερόμενο από το σύστημα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b="1" dirty="0" err="1" smtClean="0"/>
              <a:t>dU</a:t>
            </a:r>
            <a:r>
              <a:rPr lang="en-US" sz="2000" b="1" dirty="0" smtClean="0"/>
              <a:t> = </a:t>
            </a:r>
            <a:r>
              <a:rPr lang="el-GR" sz="2000" b="1" dirty="0" smtClean="0"/>
              <a:t>δ</a:t>
            </a:r>
            <a:r>
              <a:rPr lang="en-US" sz="2000" b="1" dirty="0" smtClean="0"/>
              <a:t>w +</a:t>
            </a:r>
            <a:r>
              <a:rPr lang="el-GR" sz="2000" b="1" dirty="0" smtClean="0"/>
              <a:t>δ</a:t>
            </a:r>
            <a:r>
              <a:rPr lang="en-US" sz="2000" b="1" dirty="0" smtClean="0"/>
              <a:t>q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l-GR" sz="1800" dirty="0" smtClean="0"/>
              <a:t>(</a:t>
            </a:r>
            <a:r>
              <a:rPr lang="en-US" sz="1800" dirty="0" smtClean="0"/>
              <a:t>d </a:t>
            </a:r>
            <a:r>
              <a:rPr lang="el-GR" sz="1800" dirty="0" smtClean="0"/>
              <a:t>: τέλειο διαφορικό – δ : μερικό διαφορικό)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1800" dirty="0" smtClean="0"/>
              <a:t>d : </a:t>
            </a:r>
            <a:r>
              <a:rPr lang="el-GR" sz="1800" dirty="0" smtClean="0"/>
              <a:t>καθορισμένος τρόπος μεταβολής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δ : μη-καθορισμένος τρόπος μεταβολής</a:t>
            </a:r>
          </a:p>
          <a:p>
            <a:pPr eaLnBrk="1" hangingPunct="1">
              <a:buFontTx/>
              <a:buNone/>
            </a:pPr>
            <a:endParaRPr lang="el-GR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Αντιστρεπτές Συνθήκες:</a:t>
            </a:r>
          </a:p>
          <a:p>
            <a:pPr algn="ctr" eaLnBrk="1" hangingPunct="1">
              <a:buFontTx/>
              <a:buNone/>
            </a:pPr>
            <a:r>
              <a:rPr lang="en-US" sz="2000" b="1" dirty="0" err="1" smtClean="0"/>
              <a:t>dU</a:t>
            </a:r>
            <a:r>
              <a:rPr lang="en-US" sz="2000" b="1" dirty="0" smtClean="0"/>
              <a:t> = </a:t>
            </a:r>
            <a:r>
              <a:rPr lang="el-GR" sz="2000" b="1" dirty="0" smtClean="0"/>
              <a:t>δ</a:t>
            </a:r>
            <a:r>
              <a:rPr lang="en-US" sz="2000" b="1" dirty="0" smtClean="0"/>
              <a:t>q – P*</a:t>
            </a:r>
            <a:r>
              <a:rPr lang="en-US" sz="2000" b="1" dirty="0" err="1" smtClean="0"/>
              <a:t>dV</a:t>
            </a:r>
            <a:endParaRPr lang="en-US" sz="2000" b="1" dirty="0" smtClean="0"/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l-GR" sz="1800" dirty="0" smtClean="0"/>
              <a:t>Το έργο είναι συνάρτηση του τρόπου μεταβολής;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α)    Α </a:t>
            </a:r>
            <a:r>
              <a:rPr lang="el-GR" sz="1800" dirty="0" smtClean="0">
                <a:sym typeface="Symbol" pitchFamily="18" charset="2"/>
              </a:rPr>
              <a:t> Γ  Β    και β) </a:t>
            </a:r>
            <a:r>
              <a:rPr lang="el-GR" sz="1800" dirty="0" smtClean="0"/>
              <a:t>Α </a:t>
            </a:r>
            <a:r>
              <a:rPr lang="el-GR" sz="1800" dirty="0" smtClean="0">
                <a:sym typeface="Symbol" pitchFamily="18" charset="2"/>
              </a:rPr>
              <a:t> Δ  Β </a:t>
            </a: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1863" y="4149725"/>
          <a:ext cx="2433637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Εξίσωση" r:id="rId3" imgW="1117115" imgH="812447" progId="Equation.3">
                  <p:embed/>
                </p:oleObj>
              </mc:Choice>
              <mc:Fallback>
                <p:oleObj name="Εξίσωση" r:id="rId3" imgW="1117115" imgH="812447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149725"/>
                        <a:ext cx="2433637" cy="177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707" y="1142984"/>
            <a:ext cx="4140293" cy="26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Ποσοτικός ορισμός της θερμότητας (2)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249738" cy="53276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l-GR" sz="2000" b="1" smtClean="0"/>
              <a:t>Τ</a:t>
            </a:r>
            <a:r>
              <a:rPr lang="el-GR" sz="2000" b="1" baseline="-25000" smtClean="0"/>
              <a:t>Α</a:t>
            </a:r>
            <a:r>
              <a:rPr lang="el-GR" sz="2000" b="1" smtClean="0"/>
              <a:t> </a:t>
            </a:r>
            <a:r>
              <a:rPr lang="el-GR" sz="2000" b="1" smtClean="0">
                <a:cs typeface="Arial" charset="0"/>
              </a:rPr>
              <a:t>≠ Τ</a:t>
            </a:r>
            <a:r>
              <a:rPr lang="el-GR" sz="2000" b="1" baseline="-25000" smtClean="0">
                <a:cs typeface="Arial" charset="0"/>
              </a:rPr>
              <a:t>Β</a:t>
            </a:r>
            <a:r>
              <a:rPr lang="el-GR" sz="2000" b="1" smtClean="0">
                <a:cs typeface="Arial" charset="0"/>
              </a:rPr>
              <a:t> </a:t>
            </a:r>
            <a:r>
              <a:rPr lang="el-GR" sz="2000" b="1" smtClean="0">
                <a:cs typeface="Arial" charset="0"/>
                <a:sym typeface="Symbol" pitchFamily="18" charset="2"/>
              </a:rPr>
              <a:t></a:t>
            </a:r>
            <a:r>
              <a:rPr lang="en-US" sz="2000" b="1" smtClean="0">
                <a:cs typeface="Arial" charset="0"/>
                <a:sym typeface="Symbol" pitchFamily="18" charset="2"/>
              </a:rPr>
              <a:t> W</a:t>
            </a:r>
            <a:r>
              <a:rPr lang="en-US" sz="2000" b="1" baseline="-25000" smtClean="0">
                <a:cs typeface="Arial" charset="0"/>
                <a:sym typeface="Symbol" pitchFamily="18" charset="2"/>
              </a:rPr>
              <a:t>1</a:t>
            </a:r>
            <a:r>
              <a:rPr lang="en-US" sz="2000" b="1" smtClean="0">
                <a:cs typeface="Arial" charset="0"/>
                <a:sym typeface="Symbol" pitchFamily="18" charset="2"/>
              </a:rPr>
              <a:t> ≠ W</a:t>
            </a:r>
            <a:r>
              <a:rPr lang="en-US" sz="2000" b="1" baseline="-25000" smtClean="0">
                <a:cs typeface="Arial" charset="0"/>
                <a:sym typeface="Symbol" pitchFamily="18" charset="2"/>
              </a:rPr>
              <a:t>2</a:t>
            </a:r>
            <a:endParaRPr lang="en-US" sz="2000" b="1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smtClean="0">
                <a:cs typeface="Arial" charset="0"/>
                <a:sym typeface="Symbol" pitchFamily="18" charset="2"/>
              </a:rPr>
              <a:t>Ανάλογα και για την θερμότητα</a:t>
            </a:r>
          </a:p>
          <a:p>
            <a:pPr marL="0" indent="0" eaLnBrk="1" hangingPunct="1">
              <a:buFontTx/>
              <a:buNone/>
            </a:pPr>
            <a:endParaRPr lang="el-GR" sz="200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n-US" sz="2000" smtClean="0">
                <a:cs typeface="Arial" charset="0"/>
                <a:sym typeface="Symbol" pitchFamily="18" charset="2"/>
              </a:rPr>
              <a:t>q = </a:t>
            </a:r>
            <a:r>
              <a:rPr lang="el-GR" sz="2000" smtClean="0">
                <a:cs typeface="Arial" charset="0"/>
                <a:sym typeface="Symbol" pitchFamily="18" charset="2"/>
              </a:rPr>
              <a:t>Δ</a:t>
            </a:r>
            <a:r>
              <a:rPr lang="en-US" sz="2000" smtClean="0">
                <a:cs typeface="Arial" charset="0"/>
                <a:sym typeface="Symbol" pitchFamily="18" charset="2"/>
              </a:rPr>
              <a:t>U – w  </a:t>
            </a:r>
            <a:r>
              <a:rPr lang="el-GR" sz="2000" smtClean="0">
                <a:cs typeface="Arial" charset="0"/>
                <a:sym typeface="Symbol" pitchFamily="18" charset="2"/>
              </a:rPr>
              <a:t>δ</a:t>
            </a:r>
            <a:r>
              <a:rPr lang="en-US" sz="2000" smtClean="0">
                <a:cs typeface="Arial" charset="0"/>
                <a:sym typeface="Symbol" pitchFamily="18" charset="2"/>
              </a:rPr>
              <a:t>q = dU – </a:t>
            </a:r>
            <a:r>
              <a:rPr lang="el-GR" sz="2000" smtClean="0">
                <a:cs typeface="Arial" charset="0"/>
                <a:sym typeface="Symbol" pitchFamily="18" charset="2"/>
              </a:rPr>
              <a:t>δ</a:t>
            </a:r>
            <a:r>
              <a:rPr lang="en-US" sz="2000" smtClean="0">
                <a:cs typeface="Arial" charset="0"/>
                <a:sym typeface="Symbol" pitchFamily="18" charset="2"/>
              </a:rPr>
              <a:t>w </a:t>
            </a:r>
          </a:p>
          <a:p>
            <a:pPr marL="0" indent="0" eaLnBrk="1" hangingPunct="1">
              <a:buFont typeface="Symbol" pitchFamily="18" charset="2"/>
              <a:buChar char="®"/>
            </a:pPr>
            <a:r>
              <a:rPr lang="el-GR" sz="2000" smtClean="0">
                <a:cs typeface="Arial" charset="0"/>
                <a:sym typeface="Symbol" pitchFamily="18" charset="2"/>
              </a:rPr>
              <a:t>δ</a:t>
            </a:r>
            <a:r>
              <a:rPr lang="en-US" sz="2000" smtClean="0">
                <a:cs typeface="Arial" charset="0"/>
                <a:sym typeface="Symbol" pitchFamily="18" charset="2"/>
              </a:rPr>
              <a:t>q = dU + P*dV</a:t>
            </a:r>
          </a:p>
          <a:p>
            <a:pPr marL="0" indent="0" eaLnBrk="1" hangingPunct="1">
              <a:buFont typeface="Symbol" pitchFamily="18" charset="2"/>
              <a:buChar char="®"/>
            </a:pPr>
            <a:endParaRPr lang="en-US" sz="200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l-GR" sz="2000" smtClean="0">
                <a:cs typeface="Arial" charset="0"/>
                <a:sym typeface="Symbol" pitchFamily="18" charset="2"/>
              </a:rPr>
              <a:t>Έργο : Μηχανική</a:t>
            </a:r>
          </a:p>
          <a:p>
            <a:pPr marL="0" indent="0" eaLnBrk="1" hangingPunct="1">
              <a:buFont typeface="Symbol" pitchFamily="18" charset="2"/>
              <a:buNone/>
            </a:pPr>
            <a:r>
              <a:rPr lang="el-GR" sz="1800" smtClean="0">
                <a:cs typeface="Arial" charset="0"/>
                <a:sym typeface="Symbol" pitchFamily="18" charset="2"/>
              </a:rPr>
              <a:t>Δ</a:t>
            </a:r>
            <a:r>
              <a:rPr lang="en-US" sz="1800" smtClean="0">
                <a:cs typeface="Arial" charset="0"/>
                <a:sym typeface="Symbol" pitchFamily="18" charset="2"/>
              </a:rPr>
              <a:t>U </a:t>
            </a:r>
            <a:r>
              <a:rPr lang="el-GR" sz="1800" smtClean="0">
                <a:cs typeface="Arial" charset="0"/>
                <a:sym typeface="Symbol" pitchFamily="18" charset="2"/>
              </a:rPr>
              <a:t>: από την αδιαβατική μεταβολή με αφαίρεση υπολογίζεται η θερμότητα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l-GR" sz="100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l-GR" sz="1800" smtClean="0">
                <a:cs typeface="Arial" charset="0"/>
                <a:sym typeface="Symbol" pitchFamily="18" charset="2"/>
              </a:rPr>
              <a:t>Αδυναμία διάκρισης των </a:t>
            </a:r>
            <a:r>
              <a:rPr lang="en-US" sz="1800" smtClean="0">
                <a:cs typeface="Arial" charset="0"/>
                <a:sym typeface="Symbol" pitchFamily="18" charset="2"/>
              </a:rPr>
              <a:t>w </a:t>
            </a:r>
            <a:r>
              <a:rPr lang="el-GR" sz="1800" smtClean="0">
                <a:cs typeface="Arial" charset="0"/>
                <a:sym typeface="Symbol" pitchFamily="18" charset="2"/>
              </a:rPr>
              <a:t>και </a:t>
            </a:r>
            <a:r>
              <a:rPr lang="en-US" sz="1800" smtClean="0">
                <a:cs typeface="Arial" charset="0"/>
                <a:sym typeface="Symbol" pitchFamily="18" charset="2"/>
              </a:rPr>
              <a:t>q </a:t>
            </a:r>
            <a:r>
              <a:rPr lang="el-GR" sz="1800" smtClean="0">
                <a:cs typeface="Arial" charset="0"/>
                <a:sym typeface="Symbol" pitchFamily="18" charset="2"/>
              </a:rPr>
              <a:t>στο γενικό σύνολο της ενέργειας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el-GR" sz="100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 typeface="Symbol" pitchFamily="18" charset="2"/>
              <a:buNone/>
            </a:pPr>
            <a:r>
              <a:rPr lang="el-GR" sz="1800" smtClean="0">
                <a:cs typeface="Arial" charset="0"/>
                <a:sym typeface="Symbol" pitchFamily="18" charset="2"/>
              </a:rPr>
              <a:t>Π.χ. δεξαμενή νερού που δέχεται νερό από διάφορες πηγές (ελεγχόμενες και μη) </a:t>
            </a:r>
            <a:endParaRPr lang="en-US" sz="1800" smtClean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1412875"/>
          <a:ext cx="40386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Εξίσωση" r:id="rId3" imgW="2108200" imgH="889000" progId="Equation.3">
                  <p:embed/>
                </p:oleObj>
              </mc:Choice>
              <mc:Fallback>
                <p:oleObj name="Εξίσωση" r:id="rId3" imgW="2108200" imgH="8890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875"/>
                        <a:ext cx="4038600" cy="170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572000" y="3573463"/>
          <a:ext cx="4176713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Εξίσωση" r:id="rId5" imgW="2133600" imgH="1117600" progId="Equation.3">
                  <p:embed/>
                </p:oleObj>
              </mc:Choice>
              <mc:Fallback>
                <p:oleObj name="Εξίσωση" r:id="rId5" imgW="2133600" imgH="11176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73463"/>
                        <a:ext cx="4176713" cy="218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Βασικό Πρόβλημα της Θερμοδυναμικής</a:t>
            </a:r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8580438" cy="33131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b="1" dirty="0" smtClean="0"/>
              <a:t>Αξίωμα Μέγιστης Εντροπίας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Εσωτερικοί Περιορισμοί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Συμπεριφορά του συστήματος κατά την άρση των περιορισμών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Πρόβλημα 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Α) καθορισμός νέων καταστάσεων ισορροπίας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Β) υπολογισμός νέων τιμών </a:t>
            </a:r>
            <a:r>
              <a:rPr lang="el-GR" sz="2000" dirty="0" err="1" smtClean="0"/>
              <a:t>εκτατικών</a:t>
            </a:r>
            <a:r>
              <a:rPr lang="el-GR" sz="2000" dirty="0" smtClean="0"/>
              <a:t> παραμέτρων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sz="10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Άρση </a:t>
            </a:r>
            <a:r>
              <a:rPr lang="el-GR" sz="2000" dirty="0" err="1" smtClean="0"/>
              <a:t>αδιαβατικότητας</a:t>
            </a:r>
            <a:r>
              <a:rPr lang="el-GR" sz="2000" dirty="0" smtClean="0"/>
              <a:t> : ανακατανομή ενέργειας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Απελευθέρωση εμβόλου : Νέοι όγκοι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dirty="0" smtClean="0"/>
              <a:t>Ανταλλαγή  ύλης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6495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Εντροπία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13787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Εντροπία : συνάρτηση των </a:t>
            </a:r>
            <a:r>
              <a:rPr lang="el-GR" sz="2000" dirty="0" err="1" smtClean="0"/>
              <a:t>εκτατικών</a:t>
            </a:r>
            <a:r>
              <a:rPr lang="el-GR" sz="2000" dirty="0" smtClean="0"/>
              <a:t> ιδιοτήτων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	</a:t>
            </a:r>
            <a:r>
              <a:rPr lang="en-US" sz="2000" dirty="0" smtClean="0"/>
              <a:t>S = S(U, V,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Εντροπία</a:t>
            </a:r>
            <a:r>
              <a:rPr lang="el-GR" sz="2000" dirty="0" smtClean="0"/>
              <a:t> : συνεχής, </a:t>
            </a:r>
            <a:r>
              <a:rPr lang="el-GR" sz="2000" dirty="0" err="1" smtClean="0"/>
              <a:t>παραγωγίσιμη</a:t>
            </a:r>
            <a:r>
              <a:rPr lang="el-GR" sz="2000" dirty="0" smtClean="0"/>
              <a:t>, μονότονα αύξουσα συνάρτηση της ενέργειας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dirty="0" err="1" smtClean="0"/>
              <a:t>εκτατική</a:t>
            </a:r>
            <a:r>
              <a:rPr lang="el-GR" sz="2000" dirty="0" smtClean="0"/>
              <a:t> ιδιότητα  </a:t>
            </a:r>
            <a:r>
              <a:rPr lang="en-US" sz="2000" dirty="0" smtClean="0"/>
              <a:t>S</a:t>
            </a:r>
            <a:r>
              <a:rPr lang="el-GR" sz="2000" baseline="-25000" dirty="0" err="1" smtClean="0"/>
              <a:t>ολικ</a:t>
            </a:r>
            <a:r>
              <a:rPr lang="el-GR" sz="2000" baseline="-25000" dirty="0" smtClean="0"/>
              <a:t>.</a:t>
            </a:r>
            <a:r>
              <a:rPr lang="en-US" sz="2000" dirty="0" smtClean="0"/>
              <a:t>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Αξίωμα : η εντροπία είναι ορισμένη για όλες τις καταστάσεις ισορροπίας του σύνθετου συστήματος και οι τιμές που λαμβάνουν οι </a:t>
            </a:r>
            <a:r>
              <a:rPr lang="el-GR" sz="2000" dirty="0" err="1" smtClean="0"/>
              <a:t>εκτατικές</a:t>
            </a:r>
            <a:r>
              <a:rPr lang="el-GR" sz="2000" dirty="0" smtClean="0"/>
              <a:t> παράμετροι απουσία εσωτερικών περιορισμών είναι εκείνες που καθιστούν την ολική εντροπία μέγιστη στην τελική κατάσταση ισορροπίας</a:t>
            </a:r>
          </a:p>
          <a:p>
            <a:pPr marL="0" indent="0" algn="ctr" eaLnBrk="1" hangingPunct="1">
              <a:buFontTx/>
              <a:buNone/>
            </a:pPr>
            <a:r>
              <a:rPr lang="en-US" sz="2000" b="1" dirty="0" err="1" smtClean="0"/>
              <a:t>dS</a:t>
            </a:r>
            <a:r>
              <a:rPr lang="el-GR" sz="2000" b="1" baseline="-25000" dirty="0" err="1" smtClean="0"/>
              <a:t>ολικ</a:t>
            </a:r>
            <a:r>
              <a:rPr lang="el-GR" sz="2000" b="1" baseline="-25000" dirty="0" smtClean="0"/>
              <a:t>.</a:t>
            </a:r>
            <a:r>
              <a:rPr lang="el-GR" sz="2000" b="1" dirty="0" smtClean="0"/>
              <a:t> = </a:t>
            </a:r>
            <a:r>
              <a:rPr lang="en-US" sz="2000" b="1" dirty="0" err="1" smtClean="0"/>
              <a:t>dS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dS’</a:t>
            </a:r>
            <a:r>
              <a:rPr lang="en-US" sz="2000" b="1" dirty="0" smtClean="0"/>
              <a:t> = 0</a:t>
            </a:r>
            <a:r>
              <a:rPr lang="en-US" sz="2000" dirty="0" smtClean="0"/>
              <a:t> </a:t>
            </a:r>
            <a:r>
              <a:rPr lang="el-GR" sz="2000" dirty="0" smtClean="0"/>
              <a:t>(ακρότατη τιμή)</a:t>
            </a:r>
          </a:p>
          <a:p>
            <a:pPr marL="0" indent="0" algn="just" eaLnBrk="1" hangingPunct="1">
              <a:buFontTx/>
              <a:buNone/>
            </a:pPr>
            <a:r>
              <a:rPr lang="el-GR" sz="2000" dirty="0" smtClean="0"/>
              <a:t>Για κάθε αυθόρμητη μεταβολή ισχύει :</a:t>
            </a:r>
          </a:p>
          <a:p>
            <a:pPr marL="0" indent="0" algn="ctr" eaLnBrk="1" hangingPunct="1">
              <a:buFontTx/>
              <a:buNone/>
            </a:pPr>
            <a:r>
              <a:rPr lang="en-US" sz="2000" b="1" dirty="0" err="1" smtClean="0"/>
              <a:t>dS</a:t>
            </a:r>
            <a:r>
              <a:rPr lang="el-GR" sz="2000" b="1" baseline="-25000" dirty="0" err="1" smtClean="0"/>
              <a:t>ολικ</a:t>
            </a:r>
            <a:r>
              <a:rPr lang="el-GR" sz="2000" b="1" baseline="-25000" dirty="0" smtClean="0"/>
              <a:t>.</a:t>
            </a:r>
            <a:r>
              <a:rPr lang="el-GR" sz="2000" b="1" dirty="0" smtClean="0"/>
              <a:t> &gt; 0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Εντατικές Παράμετροι (1)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7786688" cy="230447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smtClean="0"/>
              <a:t>U = U(S, V, 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…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Για απειροστή μεταβολή της </a:t>
            </a:r>
            <a:r>
              <a:rPr lang="en-US" sz="2000" dirty="0" smtClean="0"/>
              <a:t>U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Εντατικές Ιδιότητες : μερικές παράγωγοι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</a:t>
            </a:r>
            <a:r>
              <a:rPr lang="en-US" sz="2000" baseline="-25000" dirty="0" err="1" smtClean="0"/>
              <a:t>i</a:t>
            </a:r>
            <a:r>
              <a:rPr lang="el-GR" sz="2000" dirty="0" smtClean="0"/>
              <a:t> : χημικό δυναμικό του συστατικού – </a:t>
            </a:r>
            <a:r>
              <a:rPr lang="en-US" sz="2000" dirty="0" err="1" smtClean="0"/>
              <a:t>i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Εντατικές παράμετροι </a:t>
            </a:r>
            <a:r>
              <a:rPr lang="el-GR" sz="2000" dirty="0" smtClean="0"/>
              <a:t>: δεν έχουν αθροιστικό χαρακτήρα – είναι λόγοι δύο </a:t>
            </a:r>
            <a:r>
              <a:rPr lang="el-GR" sz="2000" dirty="0" err="1" smtClean="0"/>
              <a:t>εκτατικών</a:t>
            </a:r>
            <a:r>
              <a:rPr lang="el-GR" sz="2000" dirty="0" smtClean="0"/>
              <a:t> παραμέτρων, πειραματικά μετρήσιμα μεγέθη π.χ. πίεση, θερμοκρασία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3648" y="3717032"/>
          <a:ext cx="6048375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Εξίσωση" r:id="rId3" imgW="3251200" imgH="965200" progId="Equation.3">
                  <p:embed/>
                </p:oleObj>
              </mc:Choice>
              <mc:Fallback>
                <p:oleObj name="Εξίσωση" r:id="rId3" imgW="3251200" imgH="9652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17032"/>
                        <a:ext cx="6048375" cy="179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Εντατικές Παράμετροι (2)</a:t>
            </a:r>
          </a:p>
        </p:txBody>
      </p:sp>
      <p:sp>
        <p:nvSpPr>
          <p:cNvPr id="51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781300"/>
            <a:ext cx="4330700" cy="3057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err="1" smtClean="0"/>
              <a:t>TdS</a:t>
            </a:r>
            <a:r>
              <a:rPr lang="en-US" sz="2000" dirty="0" smtClean="0"/>
              <a:t> </a:t>
            </a:r>
            <a:r>
              <a:rPr lang="el-GR" sz="2000" dirty="0" smtClean="0"/>
              <a:t>: απειροστό ποσό θερμότητας</a:t>
            </a:r>
          </a:p>
          <a:p>
            <a:pPr eaLnBrk="1" hangingPunct="1">
              <a:buFontTx/>
              <a:buNone/>
            </a:pPr>
            <a:r>
              <a:rPr lang="en-US" sz="2000" dirty="0" err="1" smtClean="0"/>
              <a:t>PdV</a:t>
            </a:r>
            <a:r>
              <a:rPr lang="en-US" sz="2000" dirty="0" smtClean="0"/>
              <a:t> </a:t>
            </a:r>
            <a:r>
              <a:rPr lang="el-GR" sz="2000" dirty="0" smtClean="0"/>
              <a:t>: απειροστό ποσό μηχ. Έργου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 + απειροστή μεταβολή ενέργειας λόγω ροής ύλης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Προσθήκη θερμότητας </a:t>
            </a:r>
            <a:r>
              <a:rPr lang="el-GR" sz="2000" dirty="0" smtClean="0">
                <a:sym typeface="Symbol" pitchFamily="18" charset="2"/>
              </a:rPr>
              <a:t> 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Αύξηση της Εντροπίας</a:t>
            </a:r>
            <a:r>
              <a:rPr lang="en-US" sz="2000" dirty="0" smtClean="0">
                <a:sym typeface="Symbol" pitchFamily="18" charset="2"/>
              </a:rPr>
              <a:t> (</a:t>
            </a:r>
            <a:r>
              <a:rPr lang="en-US" sz="2000" dirty="0" err="1" smtClean="0">
                <a:sym typeface="Symbol" pitchFamily="18" charset="2"/>
              </a:rPr>
              <a:t>Clausius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l-GR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l-GR" sz="2000" b="1" dirty="0" smtClean="0">
                <a:sym typeface="Symbol" pitchFamily="18" charset="2"/>
              </a:rPr>
              <a:t>Β’ νόμος της θερμοδυναμικής</a:t>
            </a:r>
          </a:p>
        </p:txBody>
      </p:sp>
      <p:graphicFrame>
        <p:nvGraphicFramePr>
          <p:cNvPr id="5122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29250" y="3000375"/>
          <a:ext cx="28686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Εξίσωση" r:id="rId3" imgW="1104900" imgH="850900" progId="Equation.3">
                  <p:embed/>
                </p:oleObj>
              </mc:Choice>
              <mc:Fallback>
                <p:oleObj name="Εξίσωση" r:id="rId3" imgW="1104900" imgH="8509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000375"/>
                        <a:ext cx="2868613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8175" y="1052513"/>
          <a:ext cx="5184775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Εξίσωση" r:id="rId5" imgW="2374900" imgH="660400" progId="Equation.3">
                  <p:embed/>
                </p:oleObj>
              </mc:Choice>
              <mc:Fallback>
                <p:oleObj name="Εξίσωση" r:id="rId5" imgW="2374900" imgH="6604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2513"/>
                        <a:ext cx="5184775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Εντατικές Παράμετροι (3)</a:t>
            </a:r>
          </a:p>
        </p:txBody>
      </p:sp>
      <p:sp>
        <p:nvSpPr>
          <p:cNvPr id="615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038600" cy="18716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Για αέριο που υφίσταται αντιστρεπτή μεταβολή</a:t>
            </a:r>
            <a:endParaRPr lang="en-US" sz="2000" smtClean="0"/>
          </a:p>
          <a:p>
            <a:pPr marL="0" indent="0" eaLnBrk="1" hangingPunct="1">
              <a:buFontTx/>
              <a:buNone/>
            </a:pPr>
            <a:r>
              <a:rPr lang="en-US" sz="2000" smtClean="0"/>
              <a:t>	U = U(T, V)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Εσωτερική ενέργεια ανεξάρτητη του όγκου</a:t>
            </a:r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1196975"/>
          <a:ext cx="3379788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Εξίσωση" r:id="rId3" imgW="1765300" imgH="914400" progId="Equation.3">
                  <p:embed/>
                </p:oleObj>
              </mc:Choice>
              <mc:Fallback>
                <p:oleObj name="Εξίσωση" r:id="rId3" imgW="1765300" imgH="9144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196975"/>
                        <a:ext cx="3379788" cy="175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63713" y="3197225"/>
          <a:ext cx="547370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Εξίσωση" r:id="rId5" imgW="2781300" imgH="1447800" progId="Equation.3">
                  <p:embed/>
                </p:oleObj>
              </mc:Choice>
              <mc:Fallback>
                <p:oleObj name="Εξίσωση" r:id="rId5" imgW="2781300" imgH="14478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97225"/>
                        <a:ext cx="5473700" cy="284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Εντατικές Παράμετροι (4)</a:t>
            </a:r>
          </a:p>
        </p:txBody>
      </p:sp>
      <p:sp>
        <p:nvSpPr>
          <p:cNvPr id="71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636912"/>
            <a:ext cx="3322638" cy="352839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err="1" smtClean="0"/>
              <a:t>Εντροπική</a:t>
            </a:r>
            <a:r>
              <a:rPr lang="el-GR" sz="2000" dirty="0" smtClean="0"/>
              <a:t> αναπαράσταση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Εντροπία : εξαρτημένη μεταβλητή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Προσδιορίζεται πειραματικά 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err="1" smtClean="0"/>
              <a:t>Εντροπικές</a:t>
            </a:r>
            <a:r>
              <a:rPr lang="el-GR" sz="2000" dirty="0" smtClean="0"/>
              <a:t> εντατικές παράμετροι </a:t>
            </a:r>
            <a:r>
              <a:rPr lang="el-GR" sz="2000" dirty="0" smtClean="0">
                <a:cs typeface="Arial" charset="0"/>
              </a:rPr>
              <a:t>≠ ενεργειακές εντατικές παράμετροι</a:t>
            </a:r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7704" y="908720"/>
          <a:ext cx="4968875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Εξίσωση" r:id="rId3" imgW="2578100" imgH="863600" progId="Equation.3">
                  <p:embed/>
                </p:oleObj>
              </mc:Choice>
              <mc:Fallback>
                <p:oleObj name="Εξίσωση" r:id="rId3" imgW="2578100" imgH="8636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908720"/>
                        <a:ext cx="4968875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5856" y="3284984"/>
          <a:ext cx="56165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Εξίσωση" r:id="rId5" imgW="2692400" imgH="939800" progId="Equation.3">
                  <p:embed/>
                </p:oleObj>
              </mc:Choice>
              <mc:Fallback>
                <p:oleObj name="Εξίσωση" r:id="rId5" imgW="2692400" imgH="9398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84984"/>
                        <a:ext cx="5616575" cy="195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Εντατικές Παράμετροι (5)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5616575" cy="4857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Εντατικές παράμετροι = </a:t>
            </a:r>
            <a:r>
              <a:rPr lang="en-US" sz="2000" smtClean="0"/>
              <a:t>f(U, S)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Καταστατικές εξισώσεις : οι εντατικές παράμετροι ως συνάρτηση των εκτατικών παραμέτρων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Απαιτείται η γνώση όλων των καταστατικών εξισώσεων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Εντροπία : ομογενής συνάρτηση πρώτου βαθμού των </a:t>
            </a:r>
            <a:r>
              <a:rPr lang="en-US" sz="2000" smtClean="0"/>
              <a:t>U, V, n</a:t>
            </a:r>
          </a:p>
          <a:p>
            <a:pPr marL="0" indent="0" eaLnBrk="1" hangingPunct="1">
              <a:buFontTx/>
              <a:buNone/>
            </a:pPr>
            <a:r>
              <a:rPr lang="en-US" sz="2000" b="1" smtClean="0"/>
              <a:t>S</a:t>
            </a:r>
            <a:r>
              <a:rPr lang="el-GR" sz="2000" b="1" smtClean="0"/>
              <a:t>(λ</a:t>
            </a:r>
            <a:r>
              <a:rPr lang="en-US" sz="2000" b="1" smtClean="0"/>
              <a:t>U, </a:t>
            </a:r>
            <a:r>
              <a:rPr lang="el-GR" sz="2000" b="1" smtClean="0"/>
              <a:t>λ</a:t>
            </a:r>
            <a:r>
              <a:rPr lang="en-US" sz="2000" b="1" smtClean="0"/>
              <a:t>V, </a:t>
            </a:r>
            <a:r>
              <a:rPr lang="el-GR" sz="2000" b="1" smtClean="0"/>
              <a:t>λ</a:t>
            </a:r>
            <a:r>
              <a:rPr lang="en-US" sz="2000" b="1" smtClean="0"/>
              <a:t>n) = </a:t>
            </a:r>
            <a:r>
              <a:rPr lang="el-GR" sz="2000" b="1" smtClean="0"/>
              <a:t>λ</a:t>
            </a:r>
            <a:r>
              <a:rPr lang="en-US" sz="2000" b="1" smtClean="0"/>
              <a:t>S(U, V, n)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Εντατικές Ιδιότητες (δεν είναι αθροιστικές)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Ομογενής συνάρτηση μηδενικού βαθμού των </a:t>
            </a:r>
            <a:r>
              <a:rPr lang="en-US" sz="1800" smtClean="0"/>
              <a:t>S, V, n</a:t>
            </a:r>
          </a:p>
          <a:p>
            <a:pPr marL="0" indent="0" eaLnBrk="1" hangingPunct="1">
              <a:buFontTx/>
              <a:buNone/>
            </a:pPr>
            <a:r>
              <a:rPr lang="en-US" sz="2000" b="1" smtClean="0"/>
              <a:t>T</a:t>
            </a:r>
            <a:r>
              <a:rPr lang="el-GR" sz="2000" b="1" smtClean="0"/>
              <a:t>(λ</a:t>
            </a:r>
            <a:r>
              <a:rPr lang="en-US" sz="2000" b="1" smtClean="0"/>
              <a:t>S, </a:t>
            </a:r>
            <a:r>
              <a:rPr lang="el-GR" sz="2000" b="1" smtClean="0"/>
              <a:t>λ</a:t>
            </a:r>
            <a:r>
              <a:rPr lang="en-US" sz="2000" b="1" smtClean="0"/>
              <a:t>V, </a:t>
            </a:r>
            <a:r>
              <a:rPr lang="el-GR" sz="2000" b="1" smtClean="0"/>
              <a:t>λ</a:t>
            </a:r>
            <a:r>
              <a:rPr lang="en-US" sz="2000" b="1" smtClean="0"/>
              <a:t>n) = </a:t>
            </a:r>
            <a:r>
              <a:rPr lang="el-GR" sz="2000" b="1" smtClean="0"/>
              <a:t>λ</a:t>
            </a:r>
            <a:r>
              <a:rPr lang="en-US" sz="2000" b="1" baseline="30000" smtClean="0"/>
              <a:t>0</a:t>
            </a:r>
            <a:r>
              <a:rPr lang="en-US" sz="2000" b="1" smtClean="0"/>
              <a:t>T(S, V, n)  </a:t>
            </a:r>
            <a:r>
              <a:rPr lang="el-GR" sz="2000" smtClean="0"/>
              <a:t>όπου λ</a:t>
            </a:r>
            <a:r>
              <a:rPr lang="el-GR" sz="2000" baseline="30000" smtClean="0"/>
              <a:t>0</a:t>
            </a:r>
            <a:r>
              <a:rPr lang="el-GR" sz="2000" smtClean="0"/>
              <a:t>=1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αφήνει την εντατική ιδιότητα αμετάβλητη</a:t>
            </a:r>
          </a:p>
        </p:txBody>
      </p:sp>
      <p:graphicFrame>
        <p:nvGraphicFramePr>
          <p:cNvPr id="8194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1412875"/>
          <a:ext cx="3095625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Εξίσωση" r:id="rId3" imgW="1397000" imgH="1028700" progId="Equation.3">
                  <p:embed/>
                </p:oleObj>
              </mc:Choice>
              <mc:Fallback>
                <p:oleObj name="Εξίσωση" r:id="rId3" imgW="1397000" imgH="10287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412875"/>
                        <a:ext cx="3095625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Άδειες Χρήσης</a:t>
            </a:r>
            <a:endParaRPr lang="el-GR" b="1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dirty="0" smtClean="0"/>
          </a:p>
          <a:p>
            <a:r>
              <a:rPr lang="el-GR" sz="2800" dirty="0"/>
              <a:t>Αναφορά-Μη-Εμπορική Χρήση-Παρόμοια Διανομή </a:t>
            </a:r>
            <a:endParaRPr lang="el-GR" sz="2800" dirty="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4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Συνθήκες Ισορροπίας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07375" cy="21859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Επίλυση του προβλήματος της θερμοδυναμικής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Για ένα ολικά κλειστό σύστημα για την 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U + U’ = </a:t>
            </a:r>
            <a:r>
              <a:rPr lang="el-GR" sz="2000" dirty="0" smtClean="0"/>
              <a:t>σταθερή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V + V’ = </a:t>
            </a:r>
            <a:r>
              <a:rPr lang="el-GR" sz="2000" dirty="0" smtClean="0"/>
              <a:t>σταθερή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+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’ = </a:t>
            </a:r>
            <a:r>
              <a:rPr lang="el-GR" sz="2000" dirty="0" smtClean="0"/>
              <a:t>σταθερή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Για απειροστή ανακατανομή :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0" y="3357563"/>
          <a:ext cx="424021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Εξίσωση" r:id="rId3" imgW="1624895" imgH="634725" progId="Equation.3">
                  <p:embed/>
                </p:oleObj>
              </mc:Choice>
              <mc:Fallback>
                <p:oleObj name="Εξίσωση" r:id="rId3" imgW="1624895" imgH="634725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357563"/>
                        <a:ext cx="4240213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500313" y="5143500"/>
          <a:ext cx="3787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Εξίσωση" r:id="rId5" imgW="1816100" imgH="431800" progId="Equation.3">
                  <p:embed/>
                </p:oleObj>
              </mc:Choice>
              <mc:Fallback>
                <p:oleObj name="Εξίσωση" r:id="rId5" imgW="1816100" imgH="431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5143500"/>
                        <a:ext cx="3787775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Θερμική Ισορροπία (1)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3457575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Διαθερμικό έμβολο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Ισχύει : </a:t>
            </a:r>
            <a:r>
              <a:rPr lang="en-US" sz="2000" dirty="0" err="1" smtClean="0"/>
              <a:t>dV</a:t>
            </a:r>
            <a:r>
              <a:rPr lang="en-US" sz="2000" dirty="0" smtClean="0"/>
              <a:t> = </a:t>
            </a:r>
            <a:r>
              <a:rPr lang="en-US" sz="2000" dirty="0" err="1" smtClean="0"/>
              <a:t>dV</a:t>
            </a:r>
            <a:r>
              <a:rPr lang="en-US" sz="2000" dirty="0" smtClean="0"/>
              <a:t>’ =0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και 	</a:t>
            </a:r>
            <a:r>
              <a:rPr lang="en-US" sz="2000" dirty="0" err="1" smtClean="0"/>
              <a:t>dn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</a:t>
            </a:r>
            <a:r>
              <a:rPr lang="en-US" sz="2000" dirty="0" err="1" smtClean="0"/>
              <a:t>dn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’ = 0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Εξίσωση θερμοκρασίας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στην κατάσταση ισορροπίας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Εύρεση νέων τιμών </a:t>
            </a:r>
            <a:r>
              <a:rPr lang="en-US" sz="2000" dirty="0" smtClean="0"/>
              <a:t>U </a:t>
            </a:r>
            <a:r>
              <a:rPr lang="el-GR" sz="2000" dirty="0" smtClean="0"/>
              <a:t>και </a:t>
            </a:r>
            <a:r>
              <a:rPr lang="en-US" sz="2000" dirty="0" smtClean="0"/>
              <a:t>U’ </a:t>
            </a:r>
            <a:r>
              <a:rPr lang="el-GR" sz="2000" dirty="0" smtClean="0"/>
              <a:t>στην κατάσταση ισορροπίας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Άγνωστοι </a:t>
            </a:r>
            <a:r>
              <a:rPr lang="en-US" sz="2000" dirty="0" smtClean="0"/>
              <a:t>U, U’ </a:t>
            </a:r>
            <a:r>
              <a:rPr lang="el-GR" sz="2000" dirty="0" smtClean="0"/>
              <a:t>: εκφράζονται ως προς την εντροπία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9838" y="981075"/>
          <a:ext cx="5040312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Εξίσωση" r:id="rId3" imgW="2463800" imgH="1244600" progId="Equation.3">
                  <p:embed/>
                </p:oleObj>
              </mc:Choice>
              <mc:Fallback>
                <p:oleObj name="Εξίσωση" r:id="rId3" imgW="2463800" imgH="12446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981075"/>
                        <a:ext cx="5040312" cy="254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32363" y="3597275"/>
          <a:ext cx="2735262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Εξίσωση" r:id="rId5" imgW="1524000" imgH="1206500" progId="Equation.3">
                  <p:embed/>
                </p:oleObj>
              </mc:Choice>
              <mc:Fallback>
                <p:oleObj name="Εξίσωση" r:id="rId5" imgW="1524000" imgH="1206500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597275"/>
                        <a:ext cx="2735262" cy="216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Θερμική Ισορροπία (2)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dirty="0" smtClean="0"/>
              <a:t>ΔΤ(</a:t>
            </a:r>
            <a:r>
              <a:rPr lang="en-US" sz="2000" b="1" dirty="0" smtClean="0"/>
              <a:t>T-T’) </a:t>
            </a:r>
            <a:r>
              <a:rPr lang="en-US" sz="2000" b="1" dirty="0" smtClean="0">
                <a:cs typeface="Arial" charset="0"/>
              </a:rPr>
              <a:t>≠ 0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 </a:t>
            </a:r>
            <a:r>
              <a:rPr lang="el-GR" sz="2000" dirty="0" smtClean="0">
                <a:cs typeface="Arial" charset="0"/>
                <a:sym typeface="Symbol" pitchFamily="18" charset="2"/>
              </a:rPr>
              <a:t>μεταβολή της εντροπίας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  <a:sym typeface="Symbol" pitchFamily="18" charset="2"/>
              </a:rPr>
              <a:t>Για ορισμένη μεταβολή, Δ</a:t>
            </a:r>
            <a:r>
              <a:rPr lang="en-US" sz="2000" dirty="0" smtClean="0">
                <a:cs typeface="Arial" charset="0"/>
                <a:sym typeface="Symbol" pitchFamily="18" charset="2"/>
              </a:rPr>
              <a:t>T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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dS</a:t>
            </a:r>
            <a:r>
              <a:rPr lang="el-GR" sz="2000" baseline="-25000" dirty="0" err="1" smtClean="0">
                <a:cs typeface="Arial" charset="0"/>
                <a:sym typeface="Symbol" pitchFamily="18" charset="2"/>
              </a:rPr>
              <a:t>ολικ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.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&gt; 0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  <a:sym typeface="Symbol" pitchFamily="18" charset="2"/>
              </a:rPr>
              <a:t>Αυθόρμητα η θερμότητα ρέει από σημείο με Τ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Α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σε σημείο με Τ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Β </a:t>
            </a:r>
            <a:r>
              <a:rPr lang="el-GR" sz="2000" dirty="0" smtClean="0">
                <a:cs typeface="Arial" charset="0"/>
                <a:sym typeface="Symbol" pitchFamily="18" charset="2"/>
              </a:rPr>
              <a:t>όπου Τ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Α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&gt; Τ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Β</a:t>
            </a:r>
            <a:endParaRPr lang="el-GR" sz="2000" dirty="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l-GR" sz="2000" dirty="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b="1" dirty="0" smtClean="0">
                <a:cs typeface="Arial" charset="0"/>
                <a:sym typeface="Symbol" pitchFamily="18" charset="2"/>
              </a:rPr>
              <a:t>Αξίωμα </a:t>
            </a:r>
            <a:r>
              <a:rPr lang="en-US" sz="2000" b="1" dirty="0" smtClean="0">
                <a:cs typeface="Arial" charset="0"/>
                <a:sym typeface="Symbol" pitchFamily="18" charset="2"/>
              </a:rPr>
              <a:t>CLAUSIUS </a:t>
            </a:r>
            <a:r>
              <a:rPr lang="el-GR" sz="2000" dirty="0" smtClean="0">
                <a:cs typeface="Arial" charset="0"/>
                <a:sym typeface="Symbol" pitchFamily="18" charset="2"/>
              </a:rPr>
              <a:t>: αδύνατη η αντίστροφη μεταφορά θερμότητας από ψυχρότερο σε θερμότερο σώμα </a:t>
            </a:r>
          </a:p>
        </p:txBody>
      </p:sp>
      <p:graphicFrame>
        <p:nvGraphicFramePr>
          <p:cNvPr id="1126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859338" y="1628775"/>
          <a:ext cx="3163887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Εξίσωση" r:id="rId3" imgW="1409700" imgH="1257300" progId="Equation.3">
                  <p:embed/>
                </p:oleObj>
              </mc:Choice>
              <mc:Fallback>
                <p:oleObj name="Εξίσωση" r:id="rId3" imgW="1409700" imgH="12573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628775"/>
                        <a:ext cx="3163887" cy="282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Μηχανική Ισορροπία (1)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038600" cy="24479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Μηχανική Ισορροπία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Διαθερμικό / κινητό έμβολο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Αδιαπέραστο από την ύλη</a:t>
            </a:r>
          </a:p>
          <a:p>
            <a:pPr marL="0" indent="0" eaLnBrk="1" hangingPunct="1">
              <a:buFontTx/>
              <a:buNone/>
            </a:pPr>
            <a:r>
              <a:rPr lang="en-US" sz="2000" smtClean="0"/>
              <a:t>	dn</a:t>
            </a:r>
            <a:r>
              <a:rPr lang="en-US" sz="2000" baseline="-25000" smtClean="0"/>
              <a:t>1</a:t>
            </a:r>
            <a:r>
              <a:rPr lang="en-US" sz="2000" smtClean="0"/>
              <a:t> = dn</a:t>
            </a:r>
            <a:r>
              <a:rPr lang="en-US" sz="2000" baseline="-25000" smtClean="0"/>
              <a:t>i</a:t>
            </a:r>
            <a:r>
              <a:rPr lang="en-US" sz="2000" smtClean="0"/>
              <a:t> = 0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Για απειροστές μεταβολές εντροπίας για τα τμήματα Α και Α’</a:t>
            </a:r>
          </a:p>
        </p:txBody>
      </p:sp>
      <p:graphicFrame>
        <p:nvGraphicFramePr>
          <p:cNvPr id="1229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284663" y="1052513"/>
          <a:ext cx="4105275" cy="292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Εξίσωση" r:id="rId3" imgW="2082800" imgH="1485900" progId="Equation.3">
                  <p:embed/>
                </p:oleObj>
              </mc:Choice>
              <mc:Fallback>
                <p:oleObj name="Εξίσωση" r:id="rId3" imgW="2082800" imgH="1485900" progId="Equation.3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052513"/>
                        <a:ext cx="4105275" cy="292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56100" y="4149725"/>
          <a:ext cx="2808288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Εξίσωση" r:id="rId5" imgW="1231366" imgH="812447" progId="Equation.3">
                  <p:embed/>
                </p:oleObj>
              </mc:Choice>
              <mc:Fallback>
                <p:oleObj name="Εξίσωση" r:id="rId5" imgW="1231366" imgH="812447" progId="Equation.3">
                  <p:embed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49725"/>
                        <a:ext cx="2808288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Μηχανική Ισορροπία (2)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4781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Υπολογισμός νέων τιμών </a:t>
            </a:r>
            <a:r>
              <a:rPr lang="en-US" sz="2000" dirty="0" smtClean="0"/>
              <a:t>U, U’, V </a:t>
            </a:r>
            <a:r>
              <a:rPr lang="el-GR" sz="2000" dirty="0" smtClean="0"/>
              <a:t>και </a:t>
            </a:r>
            <a:r>
              <a:rPr lang="en-US" sz="2000" dirty="0" smtClean="0"/>
              <a:t>V’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Σύστημα 4 εξισώσεων με 4 αγνώστους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1/T, P/T, 1/T’, P’/T’ = f(U, V, U’, V’)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Απομάκρυνση από την ισορροπίας </a:t>
            </a:r>
            <a:r>
              <a:rPr lang="el-GR" sz="2000" dirty="0" smtClean="0">
                <a:sym typeface="Symbol" pitchFamily="18" charset="2"/>
              </a:rPr>
              <a:t> μείωση της εντροπίας</a:t>
            </a:r>
          </a:p>
          <a:p>
            <a:pPr marL="0" indent="0" eaLnBrk="1" hangingPunct="1">
              <a:buFontTx/>
              <a:buNone/>
            </a:pPr>
            <a:endParaRPr lang="el-GR" sz="8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Αυθόρμητες μεταβολές  Αύξηση της εντροπίας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Ροή όγκου από περιοχή χαμηλής πίεσης σε περιοχή υψηλής πίεσης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125538"/>
          <a:ext cx="423862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Εξίσωση" r:id="rId3" imgW="1816100" imgH="2159000" progId="Equation.3">
                  <p:embed/>
                </p:oleObj>
              </mc:Choice>
              <mc:Fallback>
                <p:oleObj name="Εξίσωση" r:id="rId3" imgW="1816100" imgH="21590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125538"/>
                        <a:ext cx="4238625" cy="504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Ισορροπία ως προς την ροή ύλης (1)</a:t>
            </a: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Διαθερμικό / διαπερατό μόνο από ένα συστατικό έμβολο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Ακίνητο έμβολο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err="1" smtClean="0"/>
              <a:t>dV</a:t>
            </a:r>
            <a:r>
              <a:rPr lang="en-US" sz="2000" dirty="0" smtClean="0"/>
              <a:t> = </a:t>
            </a:r>
            <a:r>
              <a:rPr lang="en-US" sz="2000" dirty="0" err="1" smtClean="0"/>
              <a:t>dV</a:t>
            </a:r>
            <a:r>
              <a:rPr lang="en-US" sz="2000" dirty="0" smtClean="0"/>
              <a:t>’ = 0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	dn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… = </a:t>
            </a:r>
            <a:r>
              <a:rPr lang="en-US" sz="2000" dirty="0" err="1" smtClean="0"/>
              <a:t>dn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= 0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Εξίσωση θερμοκρασίας: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b="1" dirty="0" smtClean="0"/>
              <a:t>T = T’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Εξίσωση χημικών δυναμικών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b="1" dirty="0" smtClean="0"/>
              <a:t>μ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’ = μ</a:t>
            </a:r>
            <a:r>
              <a:rPr lang="el-GR" sz="2000" b="1" baseline="-25000" dirty="0" smtClean="0"/>
              <a:t>1</a:t>
            </a:r>
            <a:endParaRPr lang="el-GR" sz="2000" b="1" dirty="0" smtClean="0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356100" y="1341438"/>
          <a:ext cx="4248150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Εξίσωση" r:id="rId3" imgW="1866900" imgH="1574800" progId="Equation.3">
                  <p:embed/>
                </p:oleObj>
              </mc:Choice>
              <mc:Fallback>
                <p:oleObj name="Εξίσωση" r:id="rId3" imgW="1866900" imgH="15748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341438"/>
                        <a:ext cx="4248150" cy="358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Ισορροπία ως προς την ροή ύλης (2)</a:t>
            </a: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038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Αντίστοιχες ροές για αυθόρμητες μεταβολές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Η ύλη ρέει από περιοχές υψηλού χημ. Δυναμικού σε περιοχές χαμηλού χημ. Δυναμικού 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Το αξίωμα της Μέγιστης Εντροπίας επιλύει το βασικό πρόβλημα της θερμοδυναμικής</a:t>
            </a:r>
          </a:p>
        </p:txBody>
      </p:sp>
      <p:graphicFrame>
        <p:nvGraphicFramePr>
          <p:cNvPr id="15362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500563" y="1268413"/>
          <a:ext cx="4002087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Εξίσωση" r:id="rId3" imgW="1892300" imgH="2044700" progId="Equation.3">
                  <p:embed/>
                </p:oleObj>
              </mc:Choice>
              <mc:Fallback>
                <p:oleObj name="Εξίσωση" r:id="rId3" imgW="1892300" imgH="20447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268413"/>
                        <a:ext cx="4002087" cy="432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Γενικά συμπεράσματα από τις συνθήκες ισορροπίας (1)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Άρση περιορισμών </a:t>
            </a:r>
            <a:r>
              <a:rPr lang="el-GR" sz="2000" dirty="0" smtClean="0">
                <a:sym typeface="Symbol" pitchFamily="18" charset="2"/>
              </a:rPr>
              <a:t> αυθόρμητες μεταβολές όταν ΔΧ </a:t>
            </a:r>
            <a:r>
              <a:rPr lang="el-GR" sz="2000" dirty="0" smtClean="0">
                <a:cs typeface="Arial" charset="0"/>
                <a:sym typeface="Symbol" pitchFamily="18" charset="2"/>
              </a:rPr>
              <a:t>≠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  <a:sym typeface="Symbol" pitchFamily="18" charset="2"/>
              </a:rPr>
              <a:t>	Ροή Θερμότητας, Μεταβολή Όγκου, Ροή Μάζας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cs typeface="Arial" charset="0"/>
                <a:sym typeface="Symbol" pitchFamily="18" charset="2"/>
              </a:rPr>
              <a:t>T,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P,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μ</a:t>
            </a:r>
            <a:r>
              <a:rPr lang="en-US" sz="2000" baseline="-25000" dirty="0" err="1" smtClean="0">
                <a:cs typeface="Arial" charset="0"/>
                <a:sym typeface="Symbol" pitchFamily="18" charset="2"/>
              </a:rPr>
              <a:t>i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; Θερμοδυναμικές κινητήριες δυνάμεις (οι μερικοί παράγωγοι των είναι αντίστοιχες της δύναμης στην Μηχανική)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  <a:sym typeface="Symbol" pitchFamily="18" charset="2"/>
              </a:rPr>
              <a:t>Για τις αυθόρμητες μεταβολές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  <a:sym typeface="Symbol" pitchFamily="18" charset="2"/>
              </a:rPr>
              <a:t>		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dS</a:t>
            </a:r>
            <a:r>
              <a:rPr lang="el-GR" sz="2000" baseline="-25000" dirty="0" err="1" smtClean="0">
                <a:cs typeface="Arial" charset="0"/>
                <a:sym typeface="Symbol" pitchFamily="18" charset="2"/>
              </a:rPr>
              <a:t>ολικ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.</a:t>
            </a:r>
            <a:r>
              <a:rPr lang="en-US" sz="2000" dirty="0" smtClean="0">
                <a:cs typeface="Arial" charset="0"/>
                <a:sym typeface="Symbol" pitchFamily="18" charset="2"/>
              </a:rPr>
              <a:t> =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dS</a:t>
            </a:r>
            <a:r>
              <a:rPr lang="en-US" sz="2000" dirty="0" smtClean="0">
                <a:cs typeface="Arial" charset="0"/>
                <a:sym typeface="Symbol" pitchFamily="18" charset="2"/>
              </a:rPr>
              <a:t> +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dS’</a:t>
            </a:r>
            <a:r>
              <a:rPr lang="en-US" sz="2000" dirty="0" smtClean="0">
                <a:cs typeface="Arial" charset="0"/>
                <a:sym typeface="Symbol" pitchFamily="18" charset="2"/>
              </a:rPr>
              <a:t> &gt; 0</a:t>
            </a:r>
          </a:p>
          <a:p>
            <a:pPr marL="0" indent="0" eaLnBrk="1" hangingPunct="1">
              <a:buFontTx/>
              <a:buNone/>
            </a:pPr>
            <a:r>
              <a:rPr lang="en-US" sz="1800" dirty="0" smtClean="0">
                <a:cs typeface="Arial" charset="0"/>
                <a:sym typeface="Symbol" pitchFamily="18" charset="2"/>
              </a:rPr>
              <a:t>(</a:t>
            </a:r>
            <a:r>
              <a:rPr lang="el-GR" sz="1800" dirty="0" smtClean="0">
                <a:cs typeface="Arial" charset="0"/>
                <a:sym typeface="Symbol" pitchFamily="18" charset="2"/>
              </a:rPr>
              <a:t>μπορεί σε μία αυθόρμητη μεταβολή να έχουμε </a:t>
            </a:r>
            <a:r>
              <a:rPr lang="en-US" sz="1800" dirty="0" err="1" smtClean="0">
                <a:cs typeface="Arial" charset="0"/>
                <a:sym typeface="Symbol" pitchFamily="18" charset="2"/>
              </a:rPr>
              <a:t>dS</a:t>
            </a:r>
            <a:r>
              <a:rPr lang="en-US" sz="1800" dirty="0" smtClean="0">
                <a:cs typeface="Arial" charset="0"/>
                <a:sym typeface="Symbol" pitchFamily="18" charset="2"/>
              </a:rPr>
              <a:t>&lt;0 </a:t>
            </a:r>
            <a:r>
              <a:rPr lang="el-GR" sz="1800" dirty="0" smtClean="0">
                <a:cs typeface="Arial" charset="0"/>
                <a:sym typeface="Symbol" pitchFamily="18" charset="2"/>
              </a:rPr>
              <a:t>και </a:t>
            </a:r>
            <a:r>
              <a:rPr lang="en-US" sz="1800" dirty="0" err="1" smtClean="0">
                <a:cs typeface="Arial" charset="0"/>
                <a:sym typeface="Symbol" pitchFamily="18" charset="2"/>
              </a:rPr>
              <a:t>dS’</a:t>
            </a:r>
            <a:r>
              <a:rPr lang="en-US" sz="1800" dirty="0" smtClean="0">
                <a:cs typeface="Arial" charset="0"/>
                <a:sym typeface="Symbol" pitchFamily="18" charset="2"/>
              </a:rPr>
              <a:t>&gt;0 </a:t>
            </a:r>
            <a:r>
              <a:rPr lang="el-GR" sz="1800" dirty="0" smtClean="0">
                <a:cs typeface="Arial" charset="0"/>
                <a:sym typeface="Symbol" pitchFamily="18" charset="2"/>
              </a:rPr>
              <a:t>ώστε να αντισταθμίζονται)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  <a:sym typeface="Symbol" pitchFamily="18" charset="2"/>
              </a:rPr>
              <a:t>Όταν οι εντατικές παράμετροι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(T, P, </a:t>
            </a:r>
            <a:r>
              <a:rPr lang="el-GR" sz="2000" dirty="0" smtClean="0">
                <a:cs typeface="Arial" charset="0"/>
                <a:sym typeface="Symbol" pitchFamily="18" charset="2"/>
              </a:rPr>
              <a:t>μ)</a:t>
            </a:r>
            <a:r>
              <a:rPr lang="en-US" sz="2000" dirty="0" smtClean="0">
                <a:cs typeface="Arial" charset="0"/>
                <a:sym typeface="Symbol" pitchFamily="18" charset="2"/>
              </a:rPr>
              <a:t> </a:t>
            </a:r>
            <a:r>
              <a:rPr lang="el-GR" sz="2000" dirty="0" smtClean="0">
                <a:cs typeface="Arial" charset="0"/>
                <a:sym typeface="Symbol" pitchFamily="18" charset="2"/>
              </a:rPr>
              <a:t>διαφέρουν ελάχιστα  αντιστρεπτές μεταβολές ισχύει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dS</a:t>
            </a:r>
            <a:r>
              <a:rPr lang="el-GR" sz="2000" baseline="-25000" dirty="0" err="1" smtClean="0">
                <a:cs typeface="Arial" charset="0"/>
                <a:sym typeface="Symbol" pitchFamily="18" charset="2"/>
              </a:rPr>
              <a:t>ολικ</a:t>
            </a:r>
            <a:r>
              <a:rPr lang="el-GR" sz="2000" baseline="-25000" dirty="0" smtClean="0">
                <a:cs typeface="Arial" charset="0"/>
                <a:sym typeface="Symbol" pitchFamily="18" charset="2"/>
              </a:rPr>
              <a:t>.</a:t>
            </a:r>
            <a:r>
              <a:rPr lang="el-GR" sz="2000" dirty="0" smtClean="0">
                <a:cs typeface="Arial" charset="0"/>
                <a:sym typeface="Symbol" pitchFamily="18" charset="2"/>
              </a:rPr>
              <a:t> = 0</a:t>
            </a:r>
            <a:endParaRPr lang="en-US" sz="2000" dirty="0" smtClean="0">
              <a:cs typeface="Arial" charset="0"/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cs typeface="Arial" charset="0"/>
                <a:sym typeface="Symbol" pitchFamily="18" charset="2"/>
              </a:rPr>
              <a:t>(</a:t>
            </a:r>
            <a:r>
              <a:rPr lang="el-GR" sz="1600" dirty="0" err="1" smtClean="0">
                <a:cs typeface="Arial" charset="0"/>
                <a:sym typeface="Symbol" pitchFamily="18" charset="2"/>
              </a:rPr>
              <a:t>Ψευδο</a:t>
            </a:r>
            <a:r>
              <a:rPr lang="el-GR" sz="1600" dirty="0" smtClean="0">
                <a:cs typeface="Arial" charset="0"/>
                <a:sym typeface="Symbol" pitchFamily="18" charset="2"/>
              </a:rPr>
              <a:t>-στατική μεταβολή με απείρως μικρή μεταβολή </a:t>
            </a:r>
            <a:r>
              <a:rPr lang="en-US" sz="1600" dirty="0" smtClean="0">
                <a:cs typeface="Arial" charset="0"/>
                <a:sym typeface="Symbol" pitchFamily="18" charset="2"/>
              </a:rPr>
              <a:t>S </a:t>
            </a:r>
            <a:r>
              <a:rPr lang="el-GR" sz="1600" dirty="0" smtClean="0">
                <a:cs typeface="Arial" charset="0"/>
                <a:sym typeface="Symbol" pitchFamily="18" charset="2"/>
              </a:rPr>
              <a:t>: αντιστρεπτή μεταβολή)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>
                <a:cs typeface="Arial" charset="0"/>
                <a:sym typeface="Symbol" pitchFamily="18" charset="2"/>
              </a:rPr>
              <a:t>Μετάβαση μέσω διαδοχικών καταστάσεων ισορροπίας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Γενικά συμπεράσματα από τις συνθήκες ισορροπίας (2)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Αυθόρμητες μεταβολές : μη-αντιστρεπτές μεταβολές </a:t>
            </a:r>
            <a:r>
              <a:rPr lang="en-US" sz="2000" dirty="0" err="1" smtClean="0"/>
              <a:t>dS</a:t>
            </a:r>
            <a:r>
              <a:rPr lang="el-GR" sz="2000" baseline="-25000" dirty="0" err="1" smtClean="0"/>
              <a:t>ολικ</a:t>
            </a:r>
            <a:r>
              <a:rPr lang="el-GR" sz="2000" baseline="-25000" dirty="0" smtClean="0"/>
              <a:t>.</a:t>
            </a:r>
            <a:r>
              <a:rPr lang="el-GR" sz="2000" dirty="0" smtClean="0"/>
              <a:t> &gt;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Αύξηση της εντροπίας : μέτρο αντιστρεπτότητας φυσικών μεταβολών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Διατήρηση ολικής ενέργειας – Αύξηση της εντροπίας (συνεχώς)</a:t>
            </a:r>
            <a:r>
              <a:rPr lang="en-US" sz="2000" dirty="0" smtClean="0"/>
              <a:t> (</a:t>
            </a:r>
            <a:r>
              <a:rPr lang="en-US" sz="2000" dirty="0" err="1" smtClean="0"/>
              <a:t>Clausius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Εντροπία : δείκτης του χρόνου</a:t>
            </a:r>
            <a:r>
              <a:rPr lang="en-US" sz="2000" dirty="0" smtClean="0"/>
              <a:t> (</a:t>
            </a:r>
            <a:r>
              <a:rPr lang="en-US" sz="2000" dirty="0" err="1" smtClean="0"/>
              <a:t>Eddington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Θερμικός θάνατος του σύμπαντος : μέγιστη τιμή εντροπίας – καμία δυνατότητα για</a:t>
            </a:r>
            <a:r>
              <a:rPr lang="en-US" sz="2000" dirty="0" smtClean="0"/>
              <a:t> </a:t>
            </a:r>
            <a:r>
              <a:rPr lang="el-GR" sz="2000" dirty="0" smtClean="0"/>
              <a:t>αυθόρμητες μεταβολές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9223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Gibbs-</a:t>
            </a:r>
            <a:r>
              <a:rPr lang="en-US" sz="2400" b="1" dirty="0" err="1" smtClean="0"/>
              <a:t>Duhem</a:t>
            </a:r>
            <a:r>
              <a:rPr lang="el-GR" sz="2400" b="1" dirty="0" smtClean="0"/>
              <a:t> και Κανόνας των φάσεων (1)</a:t>
            </a:r>
          </a:p>
        </p:txBody>
      </p:sp>
      <p:sp>
        <p:nvSpPr>
          <p:cNvPr id="1639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28775"/>
            <a:ext cx="3538537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dirty="0" smtClean="0"/>
              <a:t>f(x, y, z)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Ομογενής συνάρτηση </a:t>
            </a:r>
            <a:r>
              <a:rPr lang="en-US" sz="2000" dirty="0" smtClean="0"/>
              <a:t>n</a:t>
            </a:r>
            <a:r>
              <a:rPr lang="el-GR" sz="2000" dirty="0" smtClean="0"/>
              <a:t> βαθμού – θεώρημα </a:t>
            </a:r>
            <a:r>
              <a:rPr lang="en-US" sz="2000" dirty="0" smtClean="0"/>
              <a:t>EULER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Εσωτερική ενέργεια : πρώτου βαθμού ομογενής συνάρτηση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endParaRPr lang="en-US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</p:txBody>
      </p:sp>
      <p:graphicFrame>
        <p:nvGraphicFramePr>
          <p:cNvPr id="1638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1700213"/>
          <a:ext cx="5041900" cy="313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Εξίσωση" r:id="rId3" imgW="2692400" imgH="1676400" progId="Equation.3">
                  <p:embed/>
                </p:oleObj>
              </mc:Choice>
              <mc:Fallback>
                <p:oleObj name="Εξίσωση" r:id="rId3" imgW="2692400" imgH="16764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00213"/>
                        <a:ext cx="5041900" cy="313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Gibbs-</a:t>
            </a:r>
            <a:r>
              <a:rPr lang="en-US" sz="2400" b="1" dirty="0" err="1" smtClean="0"/>
              <a:t>Duhem</a:t>
            </a:r>
            <a:r>
              <a:rPr lang="el-GR" sz="2400" b="1" dirty="0" smtClean="0"/>
              <a:t> και Κανόνας των φάσεων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3292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Ολοκλήρωση της σχέσης: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Με όρια 0</a:t>
            </a:r>
            <a:r>
              <a:rPr lang="en-US" sz="2000" dirty="0" smtClean="0"/>
              <a:t>-U, 0-S, 0-V </a:t>
            </a:r>
            <a:r>
              <a:rPr lang="el-GR" sz="2000" dirty="0" smtClean="0"/>
              <a:t>και </a:t>
            </a:r>
            <a:r>
              <a:rPr lang="en-US" sz="2000" dirty="0" smtClean="0"/>
              <a:t>0-n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Άθροισμα μικροσκοπικών συστημάτων </a:t>
            </a:r>
            <a:r>
              <a:rPr lang="el-GR" sz="2000" dirty="0" smtClean="0">
                <a:sym typeface="Symbol" pitchFamily="18" charset="2"/>
              </a:rPr>
              <a:t> μακροσκοπικό σύστημα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Εξίσωση </a:t>
            </a:r>
            <a:r>
              <a:rPr lang="en-US" sz="2000" dirty="0" smtClean="0">
                <a:sym typeface="Symbol" pitchFamily="18" charset="2"/>
              </a:rPr>
              <a:t>Gibbs-</a:t>
            </a:r>
            <a:r>
              <a:rPr lang="en-US" sz="2000" dirty="0" err="1" smtClean="0">
                <a:sym typeface="Symbol" pitchFamily="18" charset="2"/>
              </a:rPr>
              <a:t>Duhem</a:t>
            </a:r>
            <a:endParaRPr lang="en-US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l-GR" sz="12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Περιορισμός </a:t>
            </a:r>
            <a:r>
              <a:rPr lang="en-US" sz="2000" dirty="0" smtClean="0">
                <a:sym typeface="Symbol" pitchFamily="18" charset="2"/>
              </a:rPr>
              <a:t>T, P </a:t>
            </a:r>
            <a:r>
              <a:rPr lang="el-GR" sz="2000" dirty="0" smtClean="0">
                <a:sym typeface="Symbol" pitchFamily="18" charset="2"/>
              </a:rPr>
              <a:t>(σταθερά)</a:t>
            </a: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Για ένα μόνο συστατικό 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</a:t>
            </a:r>
            <a:r>
              <a:rPr lang="en-US" sz="2400" dirty="0" smtClean="0">
                <a:sym typeface="Symbol" pitchFamily="18" charset="2"/>
              </a:rPr>
              <a:t>S*</a:t>
            </a:r>
            <a:r>
              <a:rPr lang="en-US" sz="2400" dirty="0" err="1" smtClean="0">
                <a:sym typeface="Symbol" pitchFamily="18" charset="2"/>
              </a:rPr>
              <a:t>dT</a:t>
            </a:r>
            <a:r>
              <a:rPr lang="en-US" sz="2400" dirty="0" smtClean="0">
                <a:sym typeface="Symbol" pitchFamily="18" charset="2"/>
              </a:rPr>
              <a:t> – V*</a:t>
            </a:r>
            <a:r>
              <a:rPr lang="en-US" sz="2400" dirty="0" err="1" smtClean="0">
                <a:sym typeface="Symbol" pitchFamily="18" charset="2"/>
              </a:rPr>
              <a:t>dP</a:t>
            </a:r>
            <a:r>
              <a:rPr lang="en-US" sz="2400" dirty="0" smtClean="0">
                <a:sym typeface="Symbol" pitchFamily="18" charset="2"/>
              </a:rPr>
              <a:t> + </a:t>
            </a:r>
            <a:r>
              <a:rPr lang="en-US" sz="2400" dirty="0" err="1" smtClean="0">
                <a:sym typeface="Symbol" pitchFamily="18" charset="2"/>
              </a:rPr>
              <a:t>nd</a:t>
            </a:r>
            <a:r>
              <a:rPr lang="el-GR" sz="2400" dirty="0" smtClean="0">
                <a:sym typeface="Symbol" pitchFamily="18" charset="2"/>
              </a:rPr>
              <a:t>μ</a:t>
            </a:r>
            <a:r>
              <a:rPr lang="en-US" sz="2400" dirty="0" smtClean="0">
                <a:sym typeface="Symbol" pitchFamily="18" charset="2"/>
              </a:rPr>
              <a:t> = 0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sym typeface="Symbol" pitchFamily="18" charset="2"/>
              </a:rPr>
              <a:t>Εξάρτηση των εντατικών παραμέτρων</a:t>
            </a:r>
          </a:p>
        </p:txBody>
      </p:sp>
      <p:graphicFrame>
        <p:nvGraphicFramePr>
          <p:cNvPr id="17410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7175" y="1125538"/>
          <a:ext cx="5076825" cy="37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Εξίσωση" r:id="rId3" imgW="2692400" imgH="1993900" progId="Equation.3">
                  <p:embed/>
                </p:oleObj>
              </mc:Choice>
              <mc:Fallback>
                <p:oleObj name="Εξίσωση" r:id="rId3" imgW="2692400" imgH="19939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125538"/>
                        <a:ext cx="5076825" cy="376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Εξίσωση </a:t>
            </a:r>
            <a:r>
              <a:rPr lang="en-US" sz="2400" b="1" dirty="0" smtClean="0"/>
              <a:t>Gibbs-</a:t>
            </a:r>
            <a:r>
              <a:rPr lang="en-US" sz="2400" b="1" dirty="0" err="1" smtClean="0"/>
              <a:t>Duhem</a:t>
            </a:r>
            <a:r>
              <a:rPr lang="el-GR" sz="2400" b="1" dirty="0" smtClean="0"/>
              <a:t> και Κανόνας των φάσεων (3)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35975" cy="5472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Αριθμός θερμοδυναμικών βαθμών ελευθερίας = Αριθμός εντατικών παραμέτρων που μεταβάλλονται ανεξάρτητα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T, P, </a:t>
            </a:r>
            <a:r>
              <a:rPr lang="el-GR" sz="2000" dirty="0" smtClean="0"/>
              <a:t>μ : μεταβάλλονται ανεξάρτητα μόνο δύο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Ομογενή Συστήματα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Σύστημα με </a:t>
            </a:r>
            <a:r>
              <a:rPr lang="en-US" sz="2000" b="1" dirty="0" smtClean="0"/>
              <a:t>r</a:t>
            </a:r>
            <a:r>
              <a:rPr lang="en-US" sz="2000" dirty="0" smtClean="0"/>
              <a:t> </a:t>
            </a:r>
            <a:r>
              <a:rPr lang="el-GR" sz="2000" dirty="0" smtClean="0"/>
              <a:t>– συστατικά έχει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b="1" dirty="0" smtClean="0"/>
              <a:t>(r+2)</a:t>
            </a:r>
            <a:r>
              <a:rPr lang="en-US" sz="2000" dirty="0" smtClean="0"/>
              <a:t> </a:t>
            </a:r>
            <a:r>
              <a:rPr lang="el-GR" sz="2000" dirty="0" smtClean="0"/>
              <a:t>εντατικές παραμέτρους και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2000" b="1" dirty="0" smtClean="0"/>
              <a:t>(</a:t>
            </a:r>
            <a:r>
              <a:rPr lang="en-US" sz="2000" b="1" dirty="0" smtClean="0"/>
              <a:t>r+1)</a:t>
            </a:r>
            <a:r>
              <a:rPr lang="en-US" sz="2000" dirty="0" smtClean="0"/>
              <a:t> </a:t>
            </a:r>
            <a:r>
              <a:rPr lang="el-GR" sz="2000" dirty="0" smtClean="0"/>
              <a:t>βαθμούς ελευθερίας (περιορισμός μόνο σε μία παράμετρο)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Σύνθετα Συστήματα (δύο ή περισσότερες φάσεις σε ισορροπία)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Ισχύει για κάθε φάση ξεχωριστά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Οι περιορισμοί είναι ίσοι με τον αριθμό των φάσεων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	</a:t>
            </a:r>
            <a:r>
              <a:rPr lang="en-US" sz="2400" dirty="0" smtClean="0"/>
              <a:t>f = r + 2</a:t>
            </a:r>
            <a:r>
              <a:rPr lang="el-GR" sz="2400" dirty="0" smtClean="0"/>
              <a:t> </a:t>
            </a:r>
            <a:r>
              <a:rPr lang="en-US" sz="2400" dirty="0" smtClean="0"/>
              <a:t>- </a:t>
            </a:r>
            <a:r>
              <a:rPr lang="el-GR" sz="2400" dirty="0" smtClean="0"/>
              <a:t>φ</a:t>
            </a:r>
            <a:r>
              <a:rPr lang="el-GR" sz="2000" dirty="0" smtClean="0"/>
              <a:t> (κανόνας φάσεων)</a:t>
            </a:r>
          </a:p>
          <a:p>
            <a:pPr marL="0" indent="0" eaLnBrk="1" hangingPunct="1">
              <a:buFontTx/>
              <a:buNone/>
            </a:pPr>
            <a:endParaRPr lang="el-GR" sz="8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Παρουσία χημικών αντιδράσεων : </a:t>
            </a:r>
            <a:r>
              <a:rPr lang="en-US" sz="2400" dirty="0" smtClean="0"/>
              <a:t>f = r + 2 – </a:t>
            </a:r>
            <a:r>
              <a:rPr lang="el-GR" sz="2400" dirty="0" smtClean="0"/>
              <a:t>φ - χ</a:t>
            </a:r>
          </a:p>
          <a:p>
            <a:pPr marL="0" indent="0" eaLnBrk="1" hangingPunct="1">
              <a:buFontTx/>
              <a:buNone/>
            </a:pPr>
            <a:r>
              <a:rPr lang="el-GR" sz="1600" dirty="0" smtClean="0"/>
              <a:t>(χ : αριθμός χημικών αντιδράσεων</a:t>
            </a:r>
            <a:r>
              <a:rPr lang="el-GR" sz="2400" dirty="0" smtClean="0"/>
              <a:t> </a:t>
            </a:r>
            <a:r>
              <a:rPr lang="el-GR" sz="1600" dirty="0" smtClean="0"/>
              <a:t>– υπάρχει σχέση ανάμεσα στα χημ. δυναμικά των αντιδρώντων και των προϊόντων)</a:t>
            </a:r>
            <a:endParaRPr lang="el-GR" sz="24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Αντιστρεπτές Πηγές - Δεξαμενές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4929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Άρση εξωτερικών περιορισμών : ανταλλαγή έργου, θερμότητας με εξωτερικά συστήματα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2000" b="1" dirty="0" smtClean="0"/>
              <a:t>Αντιστρεπτή Πηγή Έργου</a:t>
            </a:r>
            <a:r>
              <a:rPr lang="el-GR" sz="2000" dirty="0" smtClean="0"/>
              <a:t>  </a:t>
            </a:r>
            <a:r>
              <a:rPr lang="en-US" sz="2000" dirty="0" err="1" smtClean="0"/>
              <a:t>dS</a:t>
            </a:r>
            <a:r>
              <a:rPr lang="en-US" sz="2000" dirty="0" smtClean="0"/>
              <a:t> = 0</a:t>
            </a:r>
            <a:endParaRPr lang="el-GR" sz="2000" dirty="0" smtClean="0"/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2000" b="1" dirty="0" smtClean="0"/>
              <a:t>Αντιστρεπτή Πηγή Θερμότητας</a:t>
            </a:r>
            <a:r>
              <a:rPr lang="en-US" sz="2000" dirty="0" smtClean="0"/>
              <a:t> </a:t>
            </a:r>
            <a:r>
              <a:rPr lang="en-US" sz="2000" dirty="0" err="1" smtClean="0"/>
              <a:t>dU</a:t>
            </a:r>
            <a:r>
              <a:rPr lang="en-US" sz="2000" dirty="0" smtClean="0"/>
              <a:t> = </a:t>
            </a:r>
            <a:r>
              <a:rPr lang="el-GR" sz="2000" dirty="0" smtClean="0"/>
              <a:t>δ</a:t>
            </a:r>
            <a:r>
              <a:rPr lang="en-US" sz="2000" dirty="0" smtClean="0"/>
              <a:t>q</a:t>
            </a:r>
            <a:r>
              <a:rPr lang="el-GR" sz="2000" baseline="-25000" dirty="0" err="1" smtClean="0"/>
              <a:t>αντιστρ</a:t>
            </a:r>
            <a:r>
              <a:rPr lang="el-GR" sz="2000" baseline="-25000" dirty="0" smtClean="0"/>
              <a:t>.</a:t>
            </a:r>
            <a:r>
              <a:rPr lang="el-GR" sz="2000" dirty="0" smtClean="0"/>
              <a:t> = </a:t>
            </a:r>
            <a:r>
              <a:rPr lang="en-US" sz="2000" dirty="0" smtClean="0"/>
              <a:t>T*</a:t>
            </a:r>
            <a:r>
              <a:rPr lang="en-US" sz="2000" dirty="0" err="1" smtClean="0"/>
              <a:t>dS</a:t>
            </a:r>
            <a:r>
              <a:rPr lang="en-US" sz="2000" dirty="0" smtClean="0"/>
              <a:t> </a:t>
            </a:r>
            <a:r>
              <a:rPr lang="el-GR" sz="2000" dirty="0" smtClean="0"/>
              <a:t>(μόνο για την πηγή)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2000" dirty="0" smtClean="0"/>
              <a:t>Δεξαμενή Θερμότητας : διατήρηση σταθερής θερμοκρασίας (θερμοστάτης)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2000" dirty="0" smtClean="0"/>
              <a:t>Δεξαμενή Όγκου : αντιστρεπτή πηγή έργου (διατηρεί σταθερή την πίεση)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2000" b="1" dirty="0" smtClean="0"/>
              <a:t>Ατμόσφαιρα :</a:t>
            </a:r>
            <a:r>
              <a:rPr lang="el-GR" sz="2000" dirty="0" smtClean="0"/>
              <a:t> δεξαμενή θερμότητας και όγκου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1600" dirty="0" smtClean="0"/>
              <a:t>(χημικές αντιδράσεις που γίνονται σε ανοικτά δοχεία)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r>
              <a:rPr lang="el-GR" sz="2000" dirty="0" smtClean="0"/>
              <a:t>Ισχύει η αρχή της Μέγιστης Εντροπίας : για δεξαμενή θερμότητας ή δεξαμενή έργου</a:t>
            </a:r>
          </a:p>
          <a:p>
            <a:pPr marL="0" indent="0" eaLnBrk="1" hangingPunct="1">
              <a:spcBef>
                <a:spcPct val="45000"/>
              </a:spcBef>
              <a:buFontTx/>
              <a:buNone/>
            </a:pPr>
            <a:endParaRPr lang="el-GR" sz="20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Νέες θερμοδυναμικές συναρτήσεις – Μετασχηματισμοί </a:t>
            </a:r>
            <a:r>
              <a:rPr lang="en-US" sz="2400" b="1" dirty="0" smtClean="0"/>
              <a:t>LEGENDRE</a:t>
            </a:r>
            <a:r>
              <a:rPr lang="el-GR" sz="2400" b="1" dirty="0" smtClean="0"/>
              <a:t> (1)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Συνθήκες Ισορροπίας </a:t>
            </a:r>
            <a:r>
              <a:rPr lang="el-GR" sz="2000" dirty="0" smtClean="0">
                <a:sym typeface="Symbol" pitchFamily="18" charset="2"/>
              </a:rPr>
              <a:t> </a:t>
            </a:r>
            <a:r>
              <a:rPr lang="el-GR" sz="2000" dirty="0" err="1" smtClean="0">
                <a:sym typeface="Symbol" pitchFamily="18" charset="2"/>
              </a:rPr>
              <a:t>Εντροπική</a:t>
            </a:r>
            <a:r>
              <a:rPr lang="el-GR" sz="2000" dirty="0" smtClean="0">
                <a:sym typeface="Symbol" pitchFamily="18" charset="2"/>
              </a:rPr>
              <a:t> Αναπαράσταση 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	 Ενεργειακή Αναπαράσταση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Κατάσταση Ισορροπίας :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Αρχή Μέγιστης Εντροπίας  Αρχή της Ελάχιστης Ενέργειας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Πρωταρχικές παράμετροι : </a:t>
            </a:r>
            <a:r>
              <a:rPr lang="el-GR" sz="2000" dirty="0" err="1" smtClean="0">
                <a:sym typeface="Symbol" pitchFamily="18" charset="2"/>
              </a:rPr>
              <a:t>εκτατικές</a:t>
            </a:r>
            <a:r>
              <a:rPr lang="el-GR" sz="2000" dirty="0" smtClean="0">
                <a:sym typeface="Symbol" pitchFamily="18" charset="2"/>
              </a:rPr>
              <a:t> ιδιότητες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Παράγωγες παράμετροι : εντατικές ιδιότητες (πειραματικά μετρήσιμες)</a:t>
            </a:r>
          </a:p>
          <a:p>
            <a:pPr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U = U(S, V, n</a:t>
            </a:r>
            <a:r>
              <a:rPr lang="en-US" sz="2000" baseline="-25000" dirty="0" smtClean="0">
                <a:sym typeface="Symbol" pitchFamily="18" charset="2"/>
              </a:rPr>
              <a:t>1</a:t>
            </a:r>
            <a:r>
              <a:rPr lang="en-US" sz="2000" dirty="0" smtClean="0">
                <a:sym typeface="Symbol" pitchFamily="18" charset="2"/>
              </a:rPr>
              <a:t>, …n</a:t>
            </a:r>
            <a:r>
              <a:rPr lang="en-US" sz="2000" baseline="-25000" dirty="0" smtClean="0">
                <a:sym typeface="Symbol" pitchFamily="18" charset="2"/>
              </a:rPr>
              <a:t>r</a:t>
            </a:r>
            <a:r>
              <a:rPr lang="en-US" sz="2000" dirty="0" smtClean="0">
                <a:sym typeface="Symbol" pitchFamily="18" charset="2"/>
              </a:rPr>
              <a:t>) </a:t>
            </a:r>
            <a:r>
              <a:rPr lang="el-GR" sz="2000" dirty="0" smtClean="0">
                <a:sym typeface="Symbol" pitchFamily="18" charset="2"/>
              </a:rPr>
              <a:t>μέσω των μετασχηματισμών </a:t>
            </a:r>
            <a:r>
              <a:rPr lang="en-US" sz="2000" dirty="0" smtClean="0">
                <a:sym typeface="Symbol" pitchFamily="18" charset="2"/>
              </a:rPr>
              <a:t>LEGENDRE</a:t>
            </a:r>
            <a:endParaRPr lang="el-GR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σε  </a:t>
            </a:r>
            <a:r>
              <a:rPr lang="en-US" sz="2000" dirty="0" smtClean="0">
                <a:sym typeface="Symbol" pitchFamily="18" charset="2"/>
              </a:rPr>
              <a:t>U = U(T, P, </a:t>
            </a:r>
            <a:r>
              <a:rPr lang="el-GR" sz="2000" dirty="0" smtClean="0">
                <a:sym typeface="Symbol" pitchFamily="18" charset="2"/>
              </a:rPr>
              <a:t>μ</a:t>
            </a:r>
            <a:r>
              <a:rPr lang="el-GR" sz="2000" baseline="-25000" dirty="0" smtClean="0">
                <a:sym typeface="Symbol" pitchFamily="18" charset="2"/>
              </a:rPr>
              <a:t>1</a:t>
            </a:r>
            <a:r>
              <a:rPr lang="el-GR" sz="2000" dirty="0" smtClean="0">
                <a:sym typeface="Symbol" pitchFamily="18" charset="2"/>
              </a:rPr>
              <a:t>, .. μ</a:t>
            </a:r>
            <a:r>
              <a:rPr lang="en-US" sz="2000" baseline="-25000" dirty="0" smtClean="0">
                <a:sym typeface="Symbol" pitchFamily="18" charset="2"/>
              </a:rPr>
              <a:t>r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l-GR" sz="20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Νέες θερμοδυναμικές συναρτήσεις – Μετασχηματισμοί </a:t>
            </a:r>
            <a:r>
              <a:rPr lang="en-US" sz="2400" b="1" dirty="0" smtClean="0"/>
              <a:t>LEGENDRE</a:t>
            </a:r>
            <a:r>
              <a:rPr lang="el-GR" sz="2400" b="1" dirty="0" smtClean="0"/>
              <a:t> (2)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229600" cy="341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Α) Ελεύθερη Ενέργεια </a:t>
            </a:r>
            <a:r>
              <a:rPr lang="en-US" sz="2000" smtClean="0"/>
              <a:t>HELMHOLTZ, A </a:t>
            </a:r>
            <a:r>
              <a:rPr lang="el-GR" sz="1600" smtClean="0"/>
              <a:t>(μετασχηματισμός ως προς </a:t>
            </a:r>
            <a:r>
              <a:rPr lang="en-US" sz="1600" smtClean="0"/>
              <a:t>S)</a:t>
            </a:r>
            <a:endParaRPr lang="el-GR" sz="1600" smtClean="0"/>
          </a:p>
          <a:p>
            <a:pPr eaLnBrk="1" hangingPunct="1">
              <a:buFontTx/>
              <a:buNone/>
            </a:pPr>
            <a:r>
              <a:rPr lang="el-GR" sz="2000" smtClean="0"/>
              <a:t>		</a:t>
            </a:r>
            <a:r>
              <a:rPr lang="en-US" sz="2000" smtClean="0"/>
              <a:t>A = U – T*S,                A = A(T, V, n</a:t>
            </a:r>
            <a:r>
              <a:rPr lang="en-US" sz="2000" baseline="-25000" smtClean="0"/>
              <a:t>1</a:t>
            </a:r>
            <a:r>
              <a:rPr lang="en-US" sz="2000" smtClean="0"/>
              <a:t>, ..)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Β) Ενθαλπία, Η </a:t>
            </a:r>
            <a:r>
              <a:rPr lang="el-GR" sz="1600" smtClean="0"/>
              <a:t>(μετασχηματισμός ως προς </a:t>
            </a:r>
            <a:r>
              <a:rPr lang="en-US" sz="1600" smtClean="0"/>
              <a:t>V)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H = U + P*V, 		H = H(S, P, n</a:t>
            </a:r>
            <a:r>
              <a:rPr lang="en-US" sz="2000" baseline="-25000" smtClean="0"/>
              <a:t>1</a:t>
            </a:r>
            <a:r>
              <a:rPr lang="en-US" sz="2000" smtClean="0"/>
              <a:t>,….)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Γ) Ελεύθερη Ενέργεια </a:t>
            </a:r>
            <a:r>
              <a:rPr lang="en-US" sz="2000" smtClean="0"/>
              <a:t>GIBBS</a:t>
            </a:r>
            <a:r>
              <a:rPr lang="el-GR" sz="2000" smtClean="0"/>
              <a:t>, </a:t>
            </a:r>
            <a:r>
              <a:rPr lang="en-US" sz="2000" smtClean="0"/>
              <a:t>G</a:t>
            </a:r>
            <a:r>
              <a:rPr lang="el-GR" sz="2000" smtClean="0"/>
              <a:t> </a:t>
            </a:r>
            <a:r>
              <a:rPr lang="el-GR" sz="1600" smtClean="0"/>
              <a:t>(μετασχηματισμός ως προς </a:t>
            </a:r>
            <a:r>
              <a:rPr lang="en-US" sz="1600" smtClean="0"/>
              <a:t>S </a:t>
            </a:r>
            <a:r>
              <a:rPr lang="el-GR" sz="1600" smtClean="0"/>
              <a:t>και </a:t>
            </a:r>
            <a:r>
              <a:rPr lang="en-US" sz="1600" smtClean="0"/>
              <a:t>V)</a:t>
            </a:r>
            <a:endParaRPr lang="el-GR" sz="1600" smtClean="0"/>
          </a:p>
          <a:p>
            <a:pPr eaLnBrk="1" hangingPunct="1">
              <a:buFontTx/>
              <a:buNone/>
            </a:pPr>
            <a:r>
              <a:rPr lang="el-GR" sz="2000" smtClean="0"/>
              <a:t>		</a:t>
            </a:r>
            <a:r>
              <a:rPr lang="en-US" sz="2000" smtClean="0"/>
              <a:t>G = U – T*S + P*V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G = A + P*V = H – T*S,		G = G(T, P, n</a:t>
            </a:r>
            <a:r>
              <a:rPr lang="en-US" sz="2000" baseline="-25000" smtClean="0"/>
              <a:t>1</a:t>
            </a:r>
            <a:r>
              <a:rPr lang="en-US" sz="2000" smtClean="0"/>
              <a:t>, … n</a:t>
            </a:r>
            <a:r>
              <a:rPr lang="en-US" sz="2000" baseline="-25000" smtClean="0"/>
              <a:t>r</a:t>
            </a:r>
            <a:r>
              <a:rPr lang="en-US" sz="2000" smtClean="0"/>
              <a:t>)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Δυναμικά της θερμοδυναμικής : </a:t>
            </a:r>
            <a:r>
              <a:rPr lang="en-US" sz="2000" smtClean="0"/>
              <a:t>A, G, H </a:t>
            </a:r>
            <a:r>
              <a:rPr lang="el-GR" sz="2000" smtClean="0"/>
              <a:t>και </a:t>
            </a:r>
            <a:r>
              <a:rPr lang="en-US" sz="2000" smtClean="0"/>
              <a:t>U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Ανεξάρτητες μεταβλητές : </a:t>
            </a:r>
            <a:r>
              <a:rPr lang="en-US" sz="2000" smtClean="0"/>
              <a:t>T, P, n</a:t>
            </a:r>
            <a:r>
              <a:rPr lang="en-US" sz="2000" baseline="-25000" smtClean="0"/>
              <a:t>1</a:t>
            </a:r>
            <a:endParaRPr lang="el-GR" sz="2000" smtClean="0"/>
          </a:p>
        </p:txBody>
      </p:sp>
      <p:graphicFrame>
        <p:nvGraphicFramePr>
          <p:cNvPr id="1843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55875" y="4941888"/>
          <a:ext cx="5359400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Εξίσωση" r:id="rId3" imgW="2565400" imgH="660400" progId="Equation.3">
                  <p:embed/>
                </p:oleObj>
              </mc:Choice>
              <mc:Fallback>
                <p:oleObj name="Εξίσωση" r:id="rId3" imgW="2565400" imgH="6604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941888"/>
                        <a:ext cx="5359400" cy="1379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Νέες θερμοδυναμικές συναρτήσεις – Μετασχηματισμοί </a:t>
            </a:r>
            <a:r>
              <a:rPr lang="en-US" sz="2400" b="1" dirty="0" smtClean="0"/>
              <a:t>LEGENDRE</a:t>
            </a:r>
            <a:r>
              <a:rPr lang="el-GR" sz="2400" b="1" dirty="0" smtClean="0"/>
              <a:t>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8640762" cy="1439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Νέοι ορισμοί για </a:t>
            </a:r>
            <a:r>
              <a:rPr lang="en-US" sz="2000" dirty="0" smtClean="0"/>
              <a:t>S, V </a:t>
            </a:r>
            <a:r>
              <a:rPr lang="el-GR" sz="2000" dirty="0" smtClean="0"/>
              <a:t>και μ από την ελεύθερη ενέργεια </a:t>
            </a:r>
            <a:r>
              <a:rPr lang="en-US" sz="2000" dirty="0" smtClean="0"/>
              <a:t>Gibbs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Παρόμοια εξαγωγή εξισώσεων για τα μεγέθη Α και Η.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Ανάλογα εξάγονται τα μεγέθη </a:t>
            </a:r>
            <a:r>
              <a:rPr lang="en-US" sz="2000" dirty="0" smtClean="0"/>
              <a:t>S, T, P, </a:t>
            </a:r>
            <a:r>
              <a:rPr lang="el-GR" sz="2000" dirty="0" smtClean="0"/>
              <a:t>μ, </a:t>
            </a:r>
            <a:r>
              <a:rPr lang="en-US" sz="2000" dirty="0" smtClean="0"/>
              <a:t>V </a:t>
            </a:r>
            <a:r>
              <a:rPr lang="el-GR" sz="2000" dirty="0" smtClean="0"/>
              <a:t>από τις μερικές παραγώγους των θ</a:t>
            </a:r>
            <a:r>
              <a:rPr lang="en-US" sz="2000" dirty="0" smtClean="0"/>
              <a:t>A </a:t>
            </a:r>
            <a:r>
              <a:rPr lang="el-GR" sz="2000" dirty="0" smtClean="0"/>
              <a:t>και θ</a:t>
            </a:r>
            <a:r>
              <a:rPr lang="en-US" sz="2000" dirty="0" smtClean="0"/>
              <a:t>H</a:t>
            </a:r>
            <a:endParaRPr lang="el-GR" sz="2000" dirty="0" smtClean="0"/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8175" y="3284538"/>
          <a:ext cx="5003800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Εξίσωση" r:id="rId3" imgW="2578100" imgH="1193800" progId="Equation.3">
                  <p:embed/>
                </p:oleObj>
              </mc:Choice>
              <mc:Fallback>
                <p:oleObj name="Εξίσωση" r:id="rId3" imgW="2578100" imgH="11938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84538"/>
                        <a:ext cx="5003800" cy="231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Νέες θερμοδυναμικές συναρτήσεις – Μετασχηματισμοί </a:t>
            </a:r>
            <a:r>
              <a:rPr lang="en-US" sz="2400" b="1" dirty="0" smtClean="0"/>
              <a:t>LEGENDRE</a:t>
            </a:r>
            <a:r>
              <a:rPr lang="el-GR" sz="2400" b="1" dirty="0" smtClean="0"/>
              <a:t>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59632" y="1412776"/>
          <a:ext cx="7085092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Εξίσωση" r:id="rId3" imgW="3924300" imgH="2552700" progId="Equation.3">
                  <p:embed/>
                </p:oleObj>
              </mc:Choice>
              <mc:Fallback>
                <p:oleObj name="Εξίσωση" r:id="rId3" imgW="3924300" imgH="25527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7085092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Εφαρμογές των </a:t>
            </a:r>
            <a:r>
              <a:rPr lang="en-US" sz="2400" b="1" dirty="0" smtClean="0"/>
              <a:t>A, H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G</a:t>
            </a:r>
            <a:r>
              <a:rPr lang="el-GR" sz="2400" b="1" dirty="0" smtClean="0"/>
              <a:t> (1)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642350" cy="3600450"/>
          </a:xfrm>
        </p:spPr>
        <p:txBody>
          <a:bodyPr/>
          <a:lstStyle/>
          <a:p>
            <a:pPr marL="0" indent="0" eaLnBrk="1" hangingPunct="1">
              <a:buFontTx/>
              <a:buAutoNum type="alphaLcParenR"/>
            </a:pPr>
            <a:r>
              <a:rPr lang="el-GR" sz="2000" b="1" dirty="0" smtClean="0"/>
              <a:t> Ελεύθερη ενέργεια </a:t>
            </a:r>
            <a:r>
              <a:rPr lang="en-US" sz="2000" b="1" dirty="0" smtClean="0"/>
              <a:t>Helmholtz, A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Διαθερμικά τοιχώματα : ανταλλαγή θερμότητας με το περιβάλλον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Ισοκατανομή θερμότητας στα δύο διαμερίσματα και στο περιβάλλον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Άρση εσωτερικού περιορισμού - Εύρεση συνθήκης ισορροπίας : περισσότερο πολύπλοκες σχέσεις για την μεγιστοποίηση της ολικής εντροπίας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Απλούστερη λύση μέσω της ελεύθερης ενέργειας </a:t>
            </a:r>
            <a:r>
              <a:rPr lang="en-US" sz="1800" dirty="0" smtClean="0"/>
              <a:t>Helmholtz</a:t>
            </a:r>
            <a:r>
              <a:rPr lang="el-GR" sz="1800" dirty="0" smtClean="0"/>
              <a:t> – μείωση κατά μια των ανεξάρτητων μεταβλητών (</a:t>
            </a:r>
            <a:r>
              <a:rPr lang="en-US" sz="1800" dirty="0" smtClean="0"/>
              <a:t>V, n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,.. n</a:t>
            </a:r>
            <a:r>
              <a:rPr lang="en-US" sz="1800" baseline="-25000" dirty="0" smtClean="0"/>
              <a:t>r</a:t>
            </a:r>
            <a:r>
              <a:rPr lang="en-US" sz="1800" dirty="0" smtClean="0"/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Άρση της </a:t>
            </a:r>
            <a:r>
              <a:rPr lang="el-GR" sz="1800" dirty="0" err="1" smtClean="0"/>
              <a:t>αδιαβατικότητας</a:t>
            </a:r>
            <a:r>
              <a:rPr lang="el-GR" sz="1800" dirty="0" smtClean="0"/>
              <a:t> του εμβόλου : δεν συμβαίνει κάτι διότι </a:t>
            </a:r>
            <a:r>
              <a:rPr lang="en-US" sz="1800" dirty="0" smtClean="0"/>
              <a:t>T=T’</a:t>
            </a:r>
            <a:endParaRPr lang="el-GR" sz="18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Άρση ελεύθερο έμβολο/διαπερατό από το συστατικό-1 </a:t>
            </a:r>
            <a:r>
              <a:rPr lang="el-GR" sz="1800" dirty="0" smtClean="0">
                <a:sym typeface="Symbol" pitchFamily="18" charset="2"/>
              </a:rPr>
              <a:t> νέες αυθόρμητες μεταβολές</a:t>
            </a:r>
            <a:endParaRPr lang="el-GR" sz="1800" dirty="0" smtClean="0"/>
          </a:p>
        </p:txBody>
      </p:sp>
      <p:graphicFrame>
        <p:nvGraphicFramePr>
          <p:cNvPr id="2150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42988" y="4508500"/>
          <a:ext cx="62865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Εξίσωση" r:id="rId3" imgW="2755900" imgH="711200" progId="Equation.3">
                  <p:embed/>
                </p:oleObj>
              </mc:Choice>
              <mc:Fallback>
                <p:oleObj name="Εξίσωση" r:id="rId3" imgW="2755900" imgH="711200" progId="Equation.3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508500"/>
                        <a:ext cx="6286500" cy="162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Εφαρμογές των </a:t>
            </a:r>
            <a:r>
              <a:rPr lang="en-US" sz="2400" b="1" dirty="0" smtClean="0"/>
              <a:t>A, H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G</a:t>
            </a:r>
            <a:r>
              <a:rPr lang="el-GR" sz="2400" b="1" dirty="0" smtClean="0"/>
              <a:t> (2)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Συνθήκη της αυθόρμητης μεταβολής σε σταθερή </a:t>
            </a:r>
            <a:r>
              <a:rPr lang="en-US" sz="2000" smtClean="0"/>
              <a:t>T </a:t>
            </a:r>
            <a:r>
              <a:rPr lang="el-GR" sz="2000" smtClean="0"/>
              <a:t>: </a:t>
            </a:r>
            <a:r>
              <a:rPr lang="en-US" sz="2000" b="1" smtClean="0"/>
              <a:t>dA</a:t>
            </a:r>
            <a:r>
              <a:rPr lang="el-GR" sz="2000" b="1" baseline="-25000" smtClean="0"/>
              <a:t>συστ.</a:t>
            </a:r>
            <a:r>
              <a:rPr lang="el-GR" sz="2000" b="1" smtClean="0"/>
              <a:t> &lt; 0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(ελάττωση της ελεύθερης ενέργειας </a:t>
            </a:r>
            <a:r>
              <a:rPr lang="en-US" sz="2000" smtClean="0"/>
              <a:t>Helmholtz)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Συνθήκη της ισορροπίας σε σταθερή </a:t>
            </a:r>
            <a:r>
              <a:rPr lang="en-US" sz="2000" smtClean="0"/>
              <a:t>T </a:t>
            </a:r>
            <a:r>
              <a:rPr lang="el-GR" sz="2000" smtClean="0"/>
              <a:t>: </a:t>
            </a:r>
            <a:r>
              <a:rPr lang="en-US" sz="2000" b="1" smtClean="0"/>
              <a:t>dA</a:t>
            </a:r>
            <a:r>
              <a:rPr lang="el-GR" sz="2000" b="1" baseline="-25000" smtClean="0"/>
              <a:t>συστ.</a:t>
            </a:r>
            <a:r>
              <a:rPr lang="el-GR" sz="2000" b="1" smtClean="0"/>
              <a:t> = 0  </a:t>
            </a:r>
          </a:p>
          <a:p>
            <a:pPr marL="0" indent="0" algn="ctr" eaLnBrk="1" hangingPunct="1">
              <a:buFontTx/>
              <a:buNone/>
            </a:pPr>
            <a:r>
              <a:rPr lang="el-GR" sz="2000" b="1" smtClean="0"/>
              <a:t>Ελάχιστη Α του συστήματος</a:t>
            </a:r>
          </a:p>
          <a:p>
            <a:pPr marL="0" indent="0" algn="ctr" eaLnBrk="1" hangingPunct="1">
              <a:buFontTx/>
              <a:buNone/>
            </a:pPr>
            <a:endParaRPr lang="el-GR" sz="2000" b="1" smtClean="0"/>
          </a:p>
          <a:p>
            <a:pPr marL="0" indent="0" eaLnBrk="1" hangingPunct="1">
              <a:buFontTx/>
              <a:buNone/>
            </a:pPr>
            <a:r>
              <a:rPr lang="el-GR" sz="2000" smtClean="0"/>
              <a:t>Μετρά την μεταβολή του έργου (αντιστρεπτή) όταν το σύστημα είναι σε επαφή με δεξαμενή θερμότητας υπό σταθερή θερμοκρασία</a:t>
            </a:r>
          </a:p>
          <a:p>
            <a:pPr marL="0" indent="0" eaLnBrk="1" hangingPunct="1">
              <a:buFontTx/>
              <a:buNone/>
            </a:pPr>
            <a:endParaRPr lang="el-GR" sz="200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Εφαρμογές των </a:t>
            </a:r>
            <a:r>
              <a:rPr lang="en-US" sz="2400" b="1" dirty="0" smtClean="0"/>
              <a:t>A, H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G</a:t>
            </a:r>
            <a:r>
              <a:rPr lang="el-GR" sz="2400" b="1" dirty="0" smtClean="0"/>
              <a:t> (3)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/>
              <a:t>b) </a:t>
            </a:r>
            <a:r>
              <a:rPr lang="el-GR" sz="2000" b="1" dirty="0" smtClean="0"/>
              <a:t>Ενθαλπία, 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Ισορροπία με δεξαμενή όγκου : </a:t>
            </a:r>
            <a:r>
              <a:rPr lang="en-US" sz="2000" dirty="0" smtClean="0"/>
              <a:t>P = P’ = P</a:t>
            </a:r>
            <a:r>
              <a:rPr lang="el-GR" sz="2000" baseline="-25000" dirty="0" err="1" smtClean="0"/>
              <a:t>δεξ</a:t>
            </a:r>
            <a:r>
              <a:rPr lang="el-GR" sz="2000" baseline="-25000" dirty="0" smtClean="0"/>
              <a:t>.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Εύρεση συνθήκης ισορροπίας : Συνθήκη μέγιστης εντροπίας </a:t>
            </a:r>
            <a:r>
              <a:rPr lang="el-GR" sz="2000" dirty="0" smtClean="0">
                <a:sym typeface="Symbol" pitchFamily="18" charset="2"/>
              </a:rPr>
              <a:t> περίπλοκες μαθηματικές σχέσεις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Ενθαλπία, Η : μειώνει κατά μία τις ανεξάρτητες μεταβλητές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Ανάλογα σε ισορροπία σε σταθερή </a:t>
            </a:r>
            <a:r>
              <a:rPr lang="en-US" sz="2000" dirty="0" smtClean="0">
                <a:sym typeface="Symbol" pitchFamily="18" charset="2"/>
              </a:rPr>
              <a:t>P </a:t>
            </a:r>
            <a:r>
              <a:rPr lang="el-GR" sz="2000" dirty="0" smtClean="0">
                <a:sym typeface="Symbol" pitchFamily="18" charset="2"/>
              </a:rPr>
              <a:t>η ενθαλπία του συστήματος γίνεται ελάχιστη 	</a:t>
            </a:r>
            <a:r>
              <a:rPr lang="en-US" sz="2000" b="1" dirty="0" smtClean="0">
                <a:sym typeface="Symbol" pitchFamily="18" charset="2"/>
              </a:rPr>
              <a:t>d</a:t>
            </a:r>
            <a:r>
              <a:rPr lang="el-GR" sz="2000" b="1" dirty="0" err="1" smtClean="0">
                <a:sym typeface="Symbol" pitchFamily="18" charset="2"/>
              </a:rPr>
              <a:t>Η</a:t>
            </a:r>
            <a:r>
              <a:rPr lang="el-GR" sz="2000" b="1" baseline="-25000" dirty="0" err="1" smtClean="0">
                <a:sym typeface="Symbol" pitchFamily="18" charset="2"/>
              </a:rPr>
              <a:t>συστ</a:t>
            </a:r>
            <a:r>
              <a:rPr lang="el-GR" sz="2000" b="1" baseline="-25000" dirty="0" smtClean="0">
                <a:sym typeface="Symbol" pitchFamily="18" charset="2"/>
              </a:rPr>
              <a:t>.</a:t>
            </a:r>
            <a:r>
              <a:rPr lang="el-GR" sz="2000" b="1" dirty="0" smtClean="0">
                <a:sym typeface="Symbol" pitchFamily="18" charset="2"/>
              </a:rPr>
              <a:t> =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Η ελάττωση της Η μετρά το διαθέσιμο έργο σε σταθερή πίεση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Χρησιμοποιείται ως μέτρο της θερμότητας που ανταλλάσσεται σε σταθερή πίεση και αριθμό </a:t>
            </a:r>
            <a:r>
              <a:rPr lang="en-US" sz="2000" dirty="0" smtClean="0">
                <a:sym typeface="Symbol" pitchFamily="18" charset="2"/>
              </a:rPr>
              <a:t>mol</a:t>
            </a:r>
            <a:endParaRPr lang="el-GR" sz="2000" dirty="0" smtClean="0">
              <a:sym typeface="Symbol" pitchFamily="18" charset="2"/>
            </a:endParaRPr>
          </a:p>
          <a:p>
            <a:pPr marL="0" indent="0" algn="ctr" eaLnBrk="1" hangingPunct="1">
              <a:buFontTx/>
              <a:buNone/>
            </a:pPr>
            <a:r>
              <a:rPr lang="en-US" sz="2000" b="1" dirty="0" err="1" smtClean="0">
                <a:sym typeface="Symbol" pitchFamily="18" charset="2"/>
              </a:rPr>
              <a:t>dH</a:t>
            </a:r>
            <a:r>
              <a:rPr lang="en-US" sz="2000" b="1" dirty="0" smtClean="0">
                <a:sym typeface="Symbol" pitchFamily="18" charset="2"/>
              </a:rPr>
              <a:t> = T*</a:t>
            </a:r>
            <a:r>
              <a:rPr lang="en-US" sz="2000" b="1" dirty="0" err="1" smtClean="0">
                <a:sym typeface="Symbol" pitchFamily="18" charset="2"/>
              </a:rPr>
              <a:t>dS</a:t>
            </a:r>
            <a:r>
              <a:rPr lang="en-US" sz="2000" b="1" dirty="0" smtClean="0">
                <a:sym typeface="Symbol" pitchFamily="18" charset="2"/>
              </a:rPr>
              <a:t> = </a:t>
            </a:r>
            <a:r>
              <a:rPr lang="el-GR" sz="2000" b="1" dirty="0" smtClean="0">
                <a:sym typeface="Symbol" pitchFamily="18" charset="2"/>
              </a:rPr>
              <a:t>δ</a:t>
            </a:r>
            <a:r>
              <a:rPr lang="en-US" sz="2000" b="1" dirty="0" smtClean="0">
                <a:sym typeface="Symbol" pitchFamily="18" charset="2"/>
              </a:rPr>
              <a:t>q</a:t>
            </a:r>
            <a:r>
              <a:rPr lang="el-GR" sz="2000" b="1" baseline="-25000" dirty="0" smtClean="0">
                <a:sym typeface="Symbol" pitchFamily="18" charset="2"/>
              </a:rPr>
              <a:t>αντ</a:t>
            </a:r>
            <a:r>
              <a:rPr lang="el-GR" sz="2000" baseline="-250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Αφαίρεση θερμότητας αντιστρεπτά σε σταθερά </a:t>
            </a:r>
            <a:r>
              <a:rPr lang="en-US" sz="2000" dirty="0" smtClean="0">
                <a:sym typeface="Symbol" pitchFamily="18" charset="2"/>
              </a:rPr>
              <a:t>P</a:t>
            </a:r>
            <a:r>
              <a:rPr lang="el-GR" sz="2000" dirty="0" smtClean="0">
                <a:sym typeface="Symbol" pitchFamily="18" charset="2"/>
              </a:rPr>
              <a:t> και</a:t>
            </a:r>
            <a:r>
              <a:rPr lang="en-US" sz="2000" dirty="0" smtClean="0">
                <a:sym typeface="Symbol" pitchFamily="18" charset="2"/>
              </a:rPr>
              <a:t> n </a:t>
            </a:r>
            <a:r>
              <a:rPr lang="el-GR" sz="2000" dirty="0" smtClean="0">
                <a:sym typeface="Symbol" pitchFamily="18" charset="2"/>
              </a:rPr>
              <a:t>ισούται με την μεταβολή της εσωτερικής ενέργειας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		</a:t>
            </a:r>
            <a:r>
              <a:rPr lang="en-US" sz="2000" b="1" dirty="0" err="1" smtClean="0">
                <a:sym typeface="Symbol" pitchFamily="18" charset="2"/>
              </a:rPr>
              <a:t>dU</a:t>
            </a:r>
            <a:r>
              <a:rPr lang="en-US" sz="2000" b="1" dirty="0" smtClean="0">
                <a:sym typeface="Symbol" pitchFamily="18" charset="2"/>
              </a:rPr>
              <a:t> = T*</a:t>
            </a:r>
            <a:r>
              <a:rPr lang="en-US" sz="2000" b="1" dirty="0" err="1" smtClean="0">
                <a:sym typeface="Symbol" pitchFamily="18" charset="2"/>
              </a:rPr>
              <a:t>dS</a:t>
            </a:r>
            <a:r>
              <a:rPr lang="en-US" sz="2000" b="1" dirty="0" smtClean="0">
                <a:sym typeface="Symbol" pitchFamily="18" charset="2"/>
              </a:rPr>
              <a:t> = </a:t>
            </a:r>
            <a:r>
              <a:rPr lang="el-GR" sz="2000" b="1" dirty="0" smtClean="0">
                <a:sym typeface="Symbol" pitchFamily="18" charset="2"/>
              </a:rPr>
              <a:t>δ</a:t>
            </a:r>
            <a:r>
              <a:rPr lang="en-US" sz="2000" b="1" dirty="0" smtClean="0">
                <a:sym typeface="Symbol" pitchFamily="18" charset="2"/>
              </a:rPr>
              <a:t>q</a:t>
            </a:r>
            <a:r>
              <a:rPr lang="el-GR" sz="2000" b="1" baseline="-25000" dirty="0" smtClean="0">
                <a:sym typeface="Symbol" pitchFamily="18" charset="2"/>
              </a:rPr>
              <a:t>αντ.</a:t>
            </a:r>
            <a:endParaRPr lang="en-US" sz="2000" b="1" baseline="-25000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l-GR" sz="2000" b="1" dirty="0" smtClean="0">
              <a:sym typeface="Symbol" pitchFamily="18" charset="2"/>
            </a:endParaRPr>
          </a:p>
          <a:p>
            <a:pPr marL="0" indent="0" eaLnBrk="1" hangingPunct="1">
              <a:buFontTx/>
              <a:buNone/>
            </a:pPr>
            <a:endParaRPr lang="el-GR" sz="20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/>
          <a:lstStyle/>
          <a:p>
            <a:r>
              <a:rPr lang="el-GR" sz="2000" dirty="0" smtClean="0"/>
              <a:t>Βασικοί στόχοι είναι η παρουσίαση 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Α) των βασικών εννοιών που περιγράφουν ένα </a:t>
            </a:r>
            <a:r>
              <a:rPr lang="el-GR" sz="2000" dirty="0" err="1" smtClean="0"/>
              <a:t>θερμοδυναμικό</a:t>
            </a:r>
            <a:r>
              <a:rPr lang="el-GR" sz="2000" dirty="0" smtClean="0"/>
              <a:t> σύστημα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Β) του ποσοτικού ορισμού του μηχανικού έργου και της θερμότητας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Γ) της εντροπίας και των συνθηκών στις καταστάσεις ισορροπίας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Δ) της </a:t>
            </a:r>
            <a:r>
              <a:rPr lang="el-GR" sz="2000" dirty="0" err="1" smtClean="0"/>
              <a:t>αλληλοεξάρτησης</a:t>
            </a:r>
            <a:r>
              <a:rPr lang="el-GR" sz="2000" dirty="0" smtClean="0"/>
              <a:t> των θερμοδυναμικών παραμέτρων και του κανόνα των φάσεων σε διάφορα συστήματα</a:t>
            </a:r>
          </a:p>
          <a:p>
            <a:pPr>
              <a:spcBef>
                <a:spcPts val="1200"/>
              </a:spcBef>
            </a:pPr>
            <a:r>
              <a:rPr lang="el-GR" sz="2000" dirty="0" smtClean="0"/>
              <a:t>Ε) της αναγκαιότητας των θερμοδυναμικών συναρτήσεων που προκύπτουν από τους μετασχηματισμούς </a:t>
            </a:r>
            <a:r>
              <a:rPr lang="en-US" sz="2000" dirty="0" smtClean="0"/>
              <a:t>Legendre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336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Εφαρμογές των </a:t>
            </a:r>
            <a:r>
              <a:rPr lang="en-US" sz="2400" b="1" dirty="0" smtClean="0"/>
              <a:t>A, H </a:t>
            </a:r>
            <a:r>
              <a:rPr lang="el-GR" sz="2400" b="1" dirty="0" smtClean="0"/>
              <a:t>και </a:t>
            </a:r>
            <a:r>
              <a:rPr lang="en-US" sz="2400" b="1" dirty="0" smtClean="0"/>
              <a:t>G</a:t>
            </a:r>
            <a:r>
              <a:rPr lang="el-GR" sz="2400" b="1" dirty="0" smtClean="0"/>
              <a:t>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3276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b="1" dirty="0" smtClean="0"/>
              <a:t>c) </a:t>
            </a:r>
            <a:r>
              <a:rPr lang="el-GR" sz="2000" b="1" dirty="0" smtClean="0"/>
              <a:t>Ελεύθερη Ενέργεια </a:t>
            </a:r>
            <a:r>
              <a:rPr lang="en-US" sz="2000" b="1" dirty="0" smtClean="0"/>
              <a:t>Gibbs, G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Πολύ χρήσιμη, περιγράφει τις μεταβολές σε σταθερή θερμοκρασία και πίεση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Σε επαφή με δεξαμενή όγκου και θερμότητας (δοχεία ανοικτά στην ατμόσφαιρα)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l-GR" sz="2000" dirty="0" smtClean="0"/>
              <a:t>Απειροστές μεταβολές στο σύστημα – έμβολο διαπερατό μόνο στο συστατικό-1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000" b="1" dirty="0" err="1" smtClean="0"/>
              <a:t>dG</a:t>
            </a:r>
            <a:r>
              <a:rPr lang="el-GR" sz="2000" b="1" baseline="-25000" dirty="0" smtClean="0"/>
              <a:t>ολικό</a:t>
            </a:r>
            <a:r>
              <a:rPr lang="el-GR" sz="2000" b="1" dirty="0" smtClean="0"/>
              <a:t> = </a:t>
            </a:r>
            <a:r>
              <a:rPr lang="en-US" sz="2000" b="1" dirty="0" err="1" smtClean="0"/>
              <a:t>dG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dG</a:t>
            </a:r>
            <a:r>
              <a:rPr lang="en-US" sz="2000" b="1" dirty="0" smtClean="0"/>
              <a:t>’ = (</a:t>
            </a:r>
            <a:r>
              <a:rPr lang="el-GR" sz="2000" b="1" dirty="0" smtClean="0"/>
              <a:t>μ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-μ</a:t>
            </a:r>
            <a:r>
              <a:rPr lang="el-GR" sz="2000" b="1" baseline="-25000" dirty="0" smtClean="0"/>
              <a:t>1</a:t>
            </a:r>
            <a:r>
              <a:rPr lang="el-GR" sz="2000" b="1" dirty="0" smtClean="0"/>
              <a:t>’)</a:t>
            </a:r>
            <a:r>
              <a:rPr lang="en-US" sz="2000" b="1" dirty="0" smtClean="0"/>
              <a:t>dn</a:t>
            </a:r>
            <a:r>
              <a:rPr lang="en-US" sz="2000" b="1" baseline="-25000" dirty="0" smtClean="0"/>
              <a:t>1</a:t>
            </a:r>
            <a:endParaRPr lang="el-GR" sz="2000" b="1" dirty="0" smtClean="0"/>
          </a:p>
          <a:p>
            <a:pPr marL="609600" indent="-609600" eaLnBrk="1" hangingPunct="1">
              <a:buFontTx/>
              <a:buAutoNum type="alphaLcParenR"/>
            </a:pPr>
            <a:r>
              <a:rPr lang="en-US" sz="2000" b="1" dirty="0" err="1" smtClean="0"/>
              <a:t>dG</a:t>
            </a:r>
            <a:r>
              <a:rPr lang="el-GR" sz="2000" b="1" baseline="-25000" dirty="0" smtClean="0"/>
              <a:t>ολικό</a:t>
            </a:r>
            <a:r>
              <a:rPr lang="el-GR" sz="2000" b="1" dirty="0" smtClean="0"/>
              <a:t> </a:t>
            </a:r>
            <a:r>
              <a:rPr lang="en-US" sz="2000" b="1" dirty="0" smtClean="0"/>
              <a:t>&lt; 0</a:t>
            </a:r>
            <a:r>
              <a:rPr lang="el-GR" sz="2000" dirty="0" smtClean="0"/>
              <a:t>: για αυθόρμητες μεταβολές σε σταθερή </a:t>
            </a:r>
            <a:r>
              <a:rPr lang="en-US" sz="2000" dirty="0" smtClean="0"/>
              <a:t>T, P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2000" b="1" dirty="0" err="1" smtClean="0"/>
              <a:t>dG</a:t>
            </a:r>
            <a:r>
              <a:rPr lang="el-GR" sz="2000" b="1" baseline="-25000" dirty="0" smtClean="0"/>
              <a:t>ολικό</a:t>
            </a:r>
            <a:r>
              <a:rPr lang="en-US" sz="2000" b="1" dirty="0" smtClean="0"/>
              <a:t> = 0</a:t>
            </a:r>
            <a:r>
              <a:rPr lang="el-GR" sz="2000" dirty="0" smtClean="0"/>
              <a:t>: σε ισορροπία – η ελεύθερη ενέργεια </a:t>
            </a:r>
            <a:r>
              <a:rPr lang="en-US" sz="2000" dirty="0" smtClean="0"/>
              <a:t>Gibbs </a:t>
            </a:r>
            <a:r>
              <a:rPr lang="el-GR" sz="2000" dirty="0" smtClean="0"/>
              <a:t>μειώνεται και γίνεται ελάχιστη στην ισορροπία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Μετρά το διαθέσιμο έργο σε σταθερή θερμοκρασία και πίεση</a:t>
            </a:r>
          </a:p>
          <a:p>
            <a:pPr marL="609600" indent="-609600" eaLnBrk="1" hangingPunct="1">
              <a:spcBef>
                <a:spcPts val="1200"/>
              </a:spcBef>
              <a:buFontTx/>
              <a:buNone/>
            </a:pPr>
            <a:r>
              <a:rPr lang="el-GR" sz="2000" dirty="0" smtClean="0"/>
              <a:t>Ισόθερμες μεταβολές </a:t>
            </a:r>
            <a:r>
              <a:rPr lang="el-GR" sz="2000" dirty="0" smtClean="0">
                <a:sym typeface="Symbol" pitchFamily="18" charset="2"/>
              </a:rPr>
              <a:t> Α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Ισοβαρείς μεταβολές  Η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Ισόθερμες / Ισοβαρείς ταυτόχρονα  </a:t>
            </a:r>
            <a:r>
              <a:rPr lang="en-US" sz="2000" dirty="0" smtClean="0">
                <a:sym typeface="Symbol" pitchFamily="18" charset="2"/>
              </a:rPr>
              <a:t>G</a:t>
            </a:r>
            <a:endParaRPr lang="el-GR" sz="20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 smtClean="0"/>
              <a:t>Νόμοι της Θερμοδυναμικής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800" dirty="0" smtClean="0"/>
              <a:t>Α) </a:t>
            </a:r>
            <a:r>
              <a:rPr lang="el-GR" sz="1800" b="1" dirty="0" smtClean="0"/>
              <a:t>Πρώτος Νόμος </a:t>
            </a:r>
            <a:r>
              <a:rPr lang="el-GR" sz="1800" dirty="0" smtClean="0"/>
              <a:t>: διατήρηση της εσωτερικής ενέργειας σε ένα απομονωμένο σύστημα</a:t>
            </a:r>
          </a:p>
          <a:p>
            <a:pPr marL="0" indent="0">
              <a:buNone/>
            </a:pPr>
            <a:endParaRPr lang="el-GR" sz="1000" dirty="0" smtClean="0"/>
          </a:p>
          <a:p>
            <a:pPr marL="0" indent="0">
              <a:buNone/>
            </a:pPr>
            <a:r>
              <a:rPr lang="el-GR" sz="1800" dirty="0" smtClean="0"/>
              <a:t>Β) </a:t>
            </a:r>
            <a:r>
              <a:rPr lang="el-GR" sz="1800" b="1" dirty="0" smtClean="0"/>
              <a:t>Δεύτερος Νόμος </a:t>
            </a:r>
            <a:r>
              <a:rPr lang="el-GR" sz="1800" dirty="0" smtClean="0"/>
              <a:t>: το στοιχειώδες ποσό θερμότητας που ανταλλάσσει ένα σύστημα κατά την διάρκεια μιας μεταβολής, που γίνεται σε σταθερή θερμοκρασία, συνοδεύεται με μεταβολή της εντροπίας του συστήματος</a:t>
            </a:r>
          </a:p>
          <a:p>
            <a:pPr marL="0" indent="0">
              <a:buNone/>
            </a:pPr>
            <a:endParaRPr lang="el-GR" sz="1000" dirty="0" smtClean="0"/>
          </a:p>
          <a:p>
            <a:pPr marL="0" indent="0">
              <a:buNone/>
            </a:pPr>
            <a:r>
              <a:rPr lang="el-GR" sz="1800" dirty="0" smtClean="0"/>
              <a:t>Γ) </a:t>
            </a:r>
            <a:r>
              <a:rPr lang="el-GR" sz="1800" b="1" dirty="0" smtClean="0"/>
              <a:t>Τρίτος Νόμος </a:t>
            </a:r>
            <a:r>
              <a:rPr lang="el-GR" sz="1800" dirty="0" smtClean="0"/>
              <a:t>: η εντροπία όλων των τέλειων κρυσταλλικών ενώσεων στο απόλυτο μηδέν ισούται με μηδέν</a:t>
            </a:r>
            <a:endParaRPr lang="el-GR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36004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b="1" dirty="0" smtClean="0"/>
              <a:t>«</a:t>
            </a:r>
            <a:r>
              <a:rPr lang="el-GR" b="1" dirty="0"/>
              <a:t>Βασικές έννοιες και νόμοι της θερμοδυναμικής</a:t>
            </a:r>
            <a:r>
              <a:rPr lang="el-GR" b="1" dirty="0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://eclass.upatras.gr/courses/PHA1611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74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861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dirty="0" smtClean="0"/>
              <a:t>	</a:t>
            </a:r>
            <a:endParaRPr lang="en-US" sz="12800" dirty="0" smtClean="0"/>
          </a:p>
          <a:p>
            <a:pPr>
              <a:buNone/>
            </a:pPr>
            <a:r>
              <a:rPr lang="el-GR" sz="12800" dirty="0" smtClean="0"/>
              <a:t>Το </a:t>
            </a:r>
            <a:r>
              <a:rPr lang="el-GR" sz="12800" dirty="0" smtClean="0"/>
              <a:t>υλικό της παρουσίασης προέρχεται από το βιβλίο</a:t>
            </a:r>
            <a:r>
              <a:rPr lang="el-GR" sz="12800" dirty="0" smtClean="0"/>
              <a:t>:</a:t>
            </a:r>
            <a:r>
              <a:rPr lang="en-US" sz="12800" dirty="0" smtClean="0"/>
              <a:t> </a:t>
            </a:r>
          </a:p>
          <a:p>
            <a:pPr marL="0" indent="0" algn="ctr">
              <a:buNone/>
            </a:pPr>
            <a:r>
              <a:rPr lang="en-US" sz="12800" dirty="0"/>
              <a:t> </a:t>
            </a:r>
            <a:endParaRPr lang="el-GR" sz="12800" dirty="0"/>
          </a:p>
          <a:p>
            <a:pPr marL="0" indent="0" algn="ctr">
              <a:buNone/>
            </a:pPr>
            <a:r>
              <a:rPr lang="el-GR" sz="12800" dirty="0"/>
              <a:t>«ΦΥΣΙΚΟΧΗΜΕΙΑ – Βασική θεώρηση»</a:t>
            </a:r>
          </a:p>
          <a:p>
            <a:pPr marL="0" indent="0" algn="ctr">
              <a:buNone/>
            </a:pPr>
            <a:r>
              <a:rPr lang="el-GR" sz="12800" dirty="0"/>
              <a:t>Συγγραφέας : Ν.Α. ΚΑΤΣΑΝΟΣ</a:t>
            </a:r>
          </a:p>
          <a:p>
            <a:pPr marL="0" indent="0" algn="ctr">
              <a:buNone/>
            </a:pPr>
            <a:r>
              <a:rPr lang="el-GR" sz="12800" dirty="0"/>
              <a:t>Τρίτη Έκδοση – Συμπληρωμένη</a:t>
            </a:r>
          </a:p>
          <a:p>
            <a:pPr marL="0" indent="0">
              <a:buNone/>
            </a:pPr>
            <a:r>
              <a:rPr lang="el-GR" sz="12800" dirty="0"/>
              <a:t/>
            </a:r>
            <a:br>
              <a:rPr lang="el-GR" sz="12800" dirty="0"/>
            </a:br>
            <a:r>
              <a:rPr lang="el-GR" sz="12800" dirty="0"/>
              <a:t> </a:t>
            </a:r>
          </a:p>
          <a:p>
            <a:pPr>
              <a:buNone/>
            </a:pPr>
            <a:endParaRPr lang="el-GR" sz="128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0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9750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eaLnBrk="1" hangingPunct="1"/>
            <a:r>
              <a:rPr lang="el-GR" sz="1800" dirty="0" err="1" smtClean="0"/>
              <a:t>Θερμοδυναμικά</a:t>
            </a:r>
            <a:r>
              <a:rPr lang="el-GR" sz="1800" dirty="0" smtClean="0"/>
              <a:t> συστήματα</a:t>
            </a:r>
          </a:p>
          <a:p>
            <a:pPr eaLnBrk="1" hangingPunct="1"/>
            <a:r>
              <a:rPr lang="el-GR" sz="1800" dirty="0" smtClean="0"/>
              <a:t>Α’ νόμος της θερμοδυναμικής</a:t>
            </a:r>
          </a:p>
          <a:p>
            <a:pPr eaLnBrk="1" hangingPunct="1"/>
            <a:r>
              <a:rPr lang="el-GR" sz="1800" dirty="0" smtClean="0"/>
              <a:t>Μέτρηση της εσωτερικής ενέργειας</a:t>
            </a:r>
          </a:p>
          <a:p>
            <a:pPr eaLnBrk="1" hangingPunct="1"/>
            <a:r>
              <a:rPr lang="el-GR" sz="1800" dirty="0" smtClean="0"/>
              <a:t>Ποσοτικός ορισμός της θερμότητας</a:t>
            </a:r>
          </a:p>
          <a:p>
            <a:pPr eaLnBrk="1" hangingPunct="1"/>
            <a:r>
              <a:rPr lang="el-GR" sz="1800" dirty="0" smtClean="0"/>
              <a:t>Βασικό πρόβλημα της θερμοδυναμικής</a:t>
            </a:r>
          </a:p>
          <a:p>
            <a:pPr eaLnBrk="1" hangingPunct="1"/>
            <a:r>
              <a:rPr lang="el-GR" sz="1800" dirty="0" smtClean="0"/>
              <a:t>Εντροπία</a:t>
            </a:r>
          </a:p>
          <a:p>
            <a:pPr eaLnBrk="1" hangingPunct="1"/>
            <a:r>
              <a:rPr lang="el-GR" sz="1800" dirty="0" smtClean="0"/>
              <a:t>Εντατικές παράμετροι</a:t>
            </a:r>
          </a:p>
          <a:p>
            <a:pPr eaLnBrk="1" hangingPunct="1"/>
            <a:r>
              <a:rPr lang="el-GR" sz="1800" dirty="0" smtClean="0"/>
              <a:t>Συνθήκες Ισορροπίας</a:t>
            </a:r>
          </a:p>
          <a:p>
            <a:pPr lvl="1" eaLnBrk="1" hangingPunct="1"/>
            <a:r>
              <a:rPr lang="el-GR" sz="1600" dirty="0" smtClean="0"/>
              <a:t>Θερμική Ισορροπία</a:t>
            </a:r>
          </a:p>
          <a:p>
            <a:pPr lvl="1" eaLnBrk="1" hangingPunct="1"/>
            <a:r>
              <a:rPr lang="el-GR" sz="1600" dirty="0" smtClean="0"/>
              <a:t>Μηχανική Ισορροπία</a:t>
            </a:r>
          </a:p>
          <a:p>
            <a:pPr lvl="1" eaLnBrk="1" hangingPunct="1"/>
            <a:r>
              <a:rPr lang="el-GR" sz="1600" dirty="0" smtClean="0"/>
              <a:t>Ισορροπία ως προς την ροή ύλης</a:t>
            </a:r>
          </a:p>
          <a:p>
            <a:pPr eaLnBrk="1" hangingPunct="1"/>
            <a:r>
              <a:rPr lang="el-GR" sz="1800" dirty="0" smtClean="0"/>
              <a:t>Εξίσωση </a:t>
            </a:r>
            <a:r>
              <a:rPr lang="en-US" sz="1800" dirty="0" smtClean="0"/>
              <a:t>Gibbs-</a:t>
            </a:r>
            <a:r>
              <a:rPr lang="en-US" sz="1800" dirty="0" err="1" smtClean="0"/>
              <a:t>Duhem</a:t>
            </a:r>
            <a:r>
              <a:rPr lang="en-US" sz="1800" dirty="0" smtClean="0"/>
              <a:t> </a:t>
            </a:r>
            <a:r>
              <a:rPr lang="el-GR" sz="1800" dirty="0" smtClean="0"/>
              <a:t>και Κανόνας των Φάσεων</a:t>
            </a:r>
          </a:p>
          <a:p>
            <a:pPr eaLnBrk="1" hangingPunct="1"/>
            <a:r>
              <a:rPr lang="el-GR" sz="1800" dirty="0" smtClean="0"/>
              <a:t>Νέες θερμοδυναμικές συναρτήσεις – Μετασχηματισμοί </a:t>
            </a:r>
            <a:r>
              <a:rPr lang="en-US" sz="1800" dirty="0" smtClean="0"/>
              <a:t>LEGENDRE</a:t>
            </a:r>
          </a:p>
          <a:p>
            <a:pPr eaLnBrk="1" hangingPunct="1"/>
            <a:r>
              <a:rPr lang="el-GR" sz="1800" dirty="0" smtClean="0"/>
              <a:t>Νόμοι της θερμοδυναμικής</a:t>
            </a:r>
          </a:p>
          <a:p>
            <a:pPr lvl="1" eaLnBrk="1" hangingPunct="1">
              <a:buNone/>
            </a:pPr>
            <a:endParaRPr lang="el-GR" sz="1000" dirty="0" smtClean="0"/>
          </a:p>
        </p:txBody>
      </p:sp>
    </p:spTree>
    <p:extLst>
      <p:ext uri="{BB962C8B-B14F-4D97-AF65-F5344CB8AC3E}">
        <p14:creationId xmlns:p14="http://schemas.microsoft.com/office/powerpoint/2010/main" val="40635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b="1" dirty="0"/>
              <a:t>Κύκλος </a:t>
            </a:r>
            <a:r>
              <a:rPr lang="en-US" sz="1800" b="1" dirty="0"/>
              <a:t>CARNOT (1824)</a:t>
            </a:r>
            <a:endParaRPr lang="el-GR" sz="1800" b="1" dirty="0"/>
          </a:p>
          <a:p>
            <a:pPr eaLnBrk="1" hangingPunct="1">
              <a:buFontTx/>
              <a:buNone/>
            </a:pPr>
            <a:r>
              <a:rPr lang="el-GR" sz="1800" dirty="0"/>
              <a:t>Απόδοση θερμικών μηχανών – Εισαγωγή γενικών εννοιών</a:t>
            </a:r>
          </a:p>
          <a:p>
            <a:pPr eaLnBrk="1" hangingPunct="1">
              <a:buFontTx/>
              <a:buNone/>
            </a:pPr>
            <a:r>
              <a:rPr lang="el-GR" sz="1800" dirty="0"/>
              <a:t>Αντιστρεπτή μεταβολή : μηχανική κίνηση χωρίς τριβές</a:t>
            </a:r>
          </a:p>
          <a:p>
            <a:pPr eaLnBrk="1" hangingPunct="1">
              <a:buFontTx/>
              <a:buNone/>
            </a:pPr>
            <a:r>
              <a:rPr lang="en-US" sz="1800" dirty="0" err="1"/>
              <a:t>Clapeyron</a:t>
            </a:r>
            <a:r>
              <a:rPr lang="en-US" sz="1800" dirty="0"/>
              <a:t> </a:t>
            </a:r>
            <a:r>
              <a:rPr lang="el-GR" sz="1800" dirty="0"/>
              <a:t>: συνεχιστής </a:t>
            </a:r>
            <a:r>
              <a:rPr lang="en-US" sz="1800" dirty="0"/>
              <a:t>Carnot</a:t>
            </a:r>
            <a:endParaRPr lang="el-GR" sz="1800" dirty="0"/>
          </a:p>
          <a:p>
            <a:pPr eaLnBrk="1" hangingPunct="1">
              <a:buFontTx/>
              <a:buNone/>
            </a:pPr>
            <a:r>
              <a:rPr lang="el-GR" sz="1800" dirty="0"/>
              <a:t>Ορισμός Ενέργειας </a:t>
            </a:r>
            <a:r>
              <a:rPr lang="en-US" sz="1800" dirty="0"/>
              <a:t>(Helmholtz, Mayer, Joule), A</a:t>
            </a:r>
            <a:r>
              <a:rPr lang="el-GR" sz="1800" dirty="0"/>
              <a:t>’ Νόμος Θερμοδυναμικής</a:t>
            </a:r>
            <a:r>
              <a:rPr lang="en-US" sz="1800" dirty="0"/>
              <a:t> </a:t>
            </a:r>
            <a:r>
              <a:rPr lang="el-GR" sz="1800" dirty="0"/>
              <a:t>– Εντροπίας </a:t>
            </a:r>
            <a:r>
              <a:rPr lang="en-US" sz="1800" dirty="0"/>
              <a:t>(</a:t>
            </a:r>
            <a:r>
              <a:rPr lang="en-US" sz="1800" dirty="0" err="1"/>
              <a:t>Clausius</a:t>
            </a:r>
            <a:r>
              <a:rPr lang="en-US" sz="1800" dirty="0"/>
              <a:t>)</a:t>
            </a:r>
            <a:r>
              <a:rPr lang="el-GR" sz="1800" dirty="0"/>
              <a:t>, Β’ Νόμος Θερμοδυναμικής</a:t>
            </a:r>
          </a:p>
          <a:p>
            <a:pPr eaLnBrk="1" hangingPunct="1">
              <a:buFontTx/>
              <a:buNone/>
            </a:pPr>
            <a:r>
              <a:rPr lang="el-GR" sz="1800" b="1" dirty="0"/>
              <a:t>Χημική Θερμοδυναμική:</a:t>
            </a:r>
          </a:p>
          <a:p>
            <a:pPr eaLnBrk="1" hangingPunct="1">
              <a:buFontTx/>
              <a:buNone/>
            </a:pPr>
            <a:r>
              <a:rPr lang="el-GR" sz="1800" dirty="0"/>
              <a:t>	Απόδοση χημικής αντίδρασης</a:t>
            </a:r>
          </a:p>
          <a:p>
            <a:pPr eaLnBrk="1" hangingPunct="1">
              <a:buFontTx/>
              <a:buNone/>
            </a:pPr>
            <a:r>
              <a:rPr lang="el-GR" sz="1800" dirty="0"/>
              <a:t>	Μέγιστη τάση ηλεκτρικής στήλης</a:t>
            </a:r>
          </a:p>
          <a:p>
            <a:pPr eaLnBrk="1" hangingPunct="1">
              <a:buFontTx/>
              <a:buNone/>
            </a:pPr>
            <a:r>
              <a:rPr lang="el-GR" sz="1800" dirty="0"/>
              <a:t>	Μεταβολή τάσης ατμών</a:t>
            </a:r>
            <a:r>
              <a:rPr lang="en-US" sz="1800" dirty="0"/>
              <a:t> </a:t>
            </a:r>
            <a:r>
              <a:rPr lang="el-GR" sz="1800" dirty="0"/>
              <a:t>με την θερμοκρασία</a:t>
            </a:r>
          </a:p>
          <a:p>
            <a:pPr eaLnBrk="1" hangingPunct="1">
              <a:buFontTx/>
              <a:buNone/>
            </a:pPr>
            <a:endParaRPr lang="el-GR" sz="1800" dirty="0"/>
          </a:p>
          <a:p>
            <a:pPr eaLnBrk="1" hangingPunct="1">
              <a:buFontTx/>
              <a:buNone/>
            </a:pPr>
            <a:r>
              <a:rPr lang="el-GR" sz="1800" dirty="0"/>
              <a:t>Δεν γίνονται προσεγγίσεις – πολύ ακριβή αποτελέσματα</a:t>
            </a:r>
          </a:p>
          <a:p>
            <a:pPr eaLnBrk="1" hangingPunct="1">
              <a:buFontTx/>
              <a:buNone/>
            </a:pPr>
            <a:r>
              <a:rPr lang="el-GR" sz="1800" dirty="0"/>
              <a:t>Δεν βασίζονται σε πρότυπα</a:t>
            </a:r>
          </a:p>
          <a:p>
            <a:pPr eaLnBrk="1" hangingPunct="1">
              <a:buFontTx/>
              <a:buNone/>
            </a:pPr>
            <a:r>
              <a:rPr lang="el-GR" sz="1800" dirty="0"/>
              <a:t>Δεν μπορούν να εξαχθούν πληροφορίες για την δομή της ύλης</a:t>
            </a:r>
          </a:p>
          <a:p>
            <a:pPr eaLnBrk="1" hangingPunct="1">
              <a:buFontTx/>
              <a:buNone/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5608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2000" dirty="0" smtClean="0"/>
          </a:p>
          <a:p>
            <a:pPr marL="0" indent="0" eaLnBrk="1" hangingPunct="1">
              <a:buFontTx/>
              <a:buNone/>
            </a:pP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Αντίστροφες </a:t>
            </a:r>
            <a:r>
              <a:rPr lang="el-GR" sz="2000" dirty="0"/>
              <a:t>πορείες θερμοδυναμικής και ευκλείδιας γεωμετρίας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Θερμοδυναμικοί Νόμοι </a:t>
            </a:r>
            <a:r>
              <a:rPr lang="el-GR" sz="2000" dirty="0">
                <a:sym typeface="Symbol"/>
              </a:rPr>
              <a:t></a:t>
            </a:r>
            <a:r>
              <a:rPr lang="el-GR" sz="2000" dirty="0"/>
              <a:t> περισσότερο αφηρημένες έννοιες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(Επαγωγική / Απαγωγική Μέθοδος)</a:t>
            </a:r>
          </a:p>
          <a:p>
            <a:pPr marL="0" indent="0" eaLnBrk="1" hangingPunct="1">
              <a:buFontTx/>
              <a:buNone/>
            </a:pPr>
            <a:r>
              <a:rPr lang="el-GR" sz="2000" dirty="0"/>
              <a:t>Πειραματικές παρατηρήσεις </a:t>
            </a:r>
            <a:r>
              <a:rPr lang="el-GR" sz="2000" dirty="0">
                <a:sym typeface="Symbol" pitchFamily="18" charset="2"/>
              </a:rPr>
              <a:t> Αξιώματα / Νόμοι</a:t>
            </a:r>
          </a:p>
          <a:p>
            <a:pPr marL="0" indent="0" eaLnBrk="1" hangingPunct="1">
              <a:buFontTx/>
              <a:buNone/>
            </a:pPr>
            <a:r>
              <a:rPr lang="el-GR" sz="1800" dirty="0">
                <a:sym typeface="Symbol" pitchFamily="18" charset="2"/>
              </a:rPr>
              <a:t>Συμφωνία πειραμάτων και θεωρητικών συμπερασμάτων</a:t>
            </a:r>
          </a:p>
          <a:p>
            <a:pPr marL="0" indent="0" eaLnBrk="1" hangingPunct="1">
              <a:buFontTx/>
              <a:buNone/>
            </a:pPr>
            <a:r>
              <a:rPr lang="el-GR" sz="2000" dirty="0">
                <a:sym typeface="Symbol" pitchFamily="18" charset="2"/>
              </a:rPr>
              <a:t>Μελέτη καταστάσεων ισορροπίας </a:t>
            </a:r>
          </a:p>
          <a:p>
            <a:pPr marL="0" indent="0" eaLnBrk="1" hangingPunct="1">
              <a:buFontTx/>
              <a:buNone/>
            </a:pPr>
            <a:r>
              <a:rPr lang="el-GR" sz="2000" dirty="0">
                <a:sym typeface="Symbol" pitchFamily="18" charset="2"/>
              </a:rPr>
              <a:t>Θερμοδυναμική των μη-αντιστρεπτών μεταβολών</a:t>
            </a:r>
          </a:p>
          <a:p>
            <a:pPr eaLnBrk="1" hangingPunct="1">
              <a:buFontTx/>
              <a:buNone/>
            </a:pPr>
            <a:endParaRPr lang="el-GR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err="1" smtClean="0"/>
              <a:t>Θερμοδυναμικά</a:t>
            </a:r>
            <a:r>
              <a:rPr lang="el-GR" sz="2400" b="1" dirty="0" smtClean="0"/>
              <a:t> συστήματα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864096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b="1" dirty="0" smtClean="0"/>
              <a:t>Ορισμός Συστήματος </a:t>
            </a:r>
            <a:r>
              <a:rPr lang="el-GR" sz="1800" dirty="0" smtClean="0"/>
              <a:t>(ποσότητα, </a:t>
            </a:r>
            <a:r>
              <a:rPr lang="el-GR" sz="1800" dirty="0" err="1" smtClean="0"/>
              <a:t>περιέκτης</a:t>
            </a:r>
            <a:r>
              <a:rPr lang="el-GR" sz="1800" dirty="0" smtClean="0"/>
              <a:t>)</a:t>
            </a:r>
          </a:p>
          <a:p>
            <a:pPr eaLnBrk="1" hangingPunct="1">
              <a:buFontTx/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Διάκριση από το περιβάλλον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Εφαρμογή σε πολύπλοκα συστήματα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Εντοπισμός μόνο σε θερμικές ιδιότητες</a:t>
            </a:r>
          </a:p>
          <a:p>
            <a:pPr eaLnBrk="1" hangingPunct="1">
              <a:buFontTx/>
              <a:buNone/>
            </a:pPr>
            <a:r>
              <a:rPr lang="el-GR" sz="2000" b="1" dirty="0" smtClean="0"/>
              <a:t>Ορισμός απλού Συστήματος</a:t>
            </a:r>
          </a:p>
          <a:p>
            <a:pPr eaLnBrk="1" hangingPunct="1">
              <a:buFontTx/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Μακροσκοπικά</a:t>
            </a:r>
            <a:r>
              <a:rPr lang="el-GR" sz="2400" dirty="0" smtClean="0"/>
              <a:t> </a:t>
            </a:r>
            <a:r>
              <a:rPr lang="el-GR" sz="2000" dirty="0" smtClean="0"/>
              <a:t>Ομογενή – Ισότροπα – Ηλεκτρικά αφόρτιστα – Χημικά Αδρανή – Αμελητέα επιφανειακά φαινόμενα – Εκτός πεδίων</a:t>
            </a:r>
          </a:p>
          <a:p>
            <a:pPr eaLnBrk="1" hangingPunct="1">
              <a:buFontTx/>
              <a:buNone/>
            </a:pPr>
            <a:r>
              <a:rPr lang="el-GR" sz="2000" b="1" dirty="0" smtClean="0"/>
              <a:t>Αξίωμα Καταστάσεων Ισορροπίας</a:t>
            </a:r>
          </a:p>
          <a:p>
            <a:pPr eaLnBrk="1" hangingPunct="1">
              <a:buFontTx/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Περιγραφή από ομάδα μεταβλητών : </a:t>
            </a:r>
            <a:r>
              <a:rPr lang="en-US" sz="2000" dirty="0" smtClean="0"/>
              <a:t>U, V, 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…. n</a:t>
            </a:r>
            <a:r>
              <a:rPr lang="en-US" sz="2000" baseline="-25000" dirty="0" smtClean="0"/>
              <a:t>r</a:t>
            </a:r>
            <a:r>
              <a:rPr lang="en-US" sz="2000" dirty="0" smtClean="0"/>
              <a:t>  </a:t>
            </a:r>
          </a:p>
          <a:p>
            <a:pPr eaLnBrk="1" hangingPunct="1">
              <a:buFontTx/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Ορισμός εσωτερικής ενέργειας (ενεργειακό περιεχόμενο – ανταλλαγή)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Α’ Νόμος της Θερμοδυναμικής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507413" cy="5073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Αρχή διατήρησης της εσωτερικής ενέργειας του συστήματος</a:t>
            </a:r>
          </a:p>
          <a:p>
            <a:pPr marL="0" indent="0" eaLnBrk="1" hangingPunct="1">
              <a:buFontTx/>
              <a:buNone/>
            </a:pPr>
            <a:r>
              <a:rPr lang="el-GR" sz="2400" dirty="0" smtClean="0"/>
              <a:t>‘</a:t>
            </a:r>
            <a:r>
              <a:rPr lang="el-GR" sz="2000" dirty="0" smtClean="0"/>
              <a:t>Η εσωτερική ενέργεια ενός απομονωμένου συστήματος είναι σταθερή</a:t>
            </a:r>
            <a:r>
              <a:rPr lang="el-GR" sz="2400" dirty="0" smtClean="0"/>
              <a:t>’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Μέτρηση διαφορών εσωτερικής ενέργειας – καθορισμός πρότυπης κατάστασης</a:t>
            </a:r>
          </a:p>
          <a:p>
            <a:pPr marL="0" indent="0" eaLnBrk="1" hangingPunct="1">
              <a:buFontTx/>
              <a:buNone/>
            </a:pPr>
            <a:r>
              <a:rPr lang="el-GR" sz="2400" dirty="0" err="1" smtClean="0"/>
              <a:t>Εκτατικές</a:t>
            </a:r>
            <a:r>
              <a:rPr lang="el-GR" sz="2400" dirty="0" smtClean="0"/>
              <a:t> Παράμετροι : Χ = </a:t>
            </a:r>
            <a:r>
              <a:rPr lang="en-US" sz="2400" dirty="0" smtClean="0"/>
              <a:t>U, V,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i</a:t>
            </a: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	</a:t>
            </a:r>
            <a:r>
              <a:rPr lang="el-GR" sz="2000" dirty="0" smtClean="0"/>
              <a:t>Αθροιστικός Χαρακτήρας  Χ = Χ</a:t>
            </a:r>
            <a:r>
              <a:rPr lang="el-GR" sz="2000" baseline="-25000" dirty="0" smtClean="0"/>
              <a:t>1</a:t>
            </a:r>
            <a:r>
              <a:rPr lang="el-GR" sz="2000" dirty="0" smtClean="0"/>
              <a:t> + Χ</a:t>
            </a:r>
            <a:r>
              <a:rPr lang="el-GR" sz="2000" baseline="-25000" dirty="0" smtClean="0"/>
              <a:t>2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Θεμελιώδη μεγέθη, δεν προσδιορίζονται πειραματικά</a:t>
            </a:r>
          </a:p>
          <a:p>
            <a:pPr marL="0" indent="0" eaLnBrk="1" hangingPunct="1">
              <a:buFontTx/>
              <a:buNone/>
            </a:pPr>
            <a:endParaRPr lang="el-GR" sz="2400" dirty="0" smtClean="0"/>
          </a:p>
          <a:p>
            <a:pPr marL="0" indent="0" eaLnBrk="1" hangingPunct="1">
              <a:buFontTx/>
              <a:buNone/>
            </a:pPr>
            <a:r>
              <a:rPr lang="el-GR" sz="2400" b="1" dirty="0" smtClean="0"/>
              <a:t>Καθορισμός Τοιχωμάτων</a:t>
            </a:r>
          </a:p>
          <a:p>
            <a:pPr marL="0" indent="0" eaLnBrk="1" hangingPunct="1">
              <a:buFontTx/>
              <a:buNone/>
            </a:pPr>
            <a:r>
              <a:rPr lang="el-GR" sz="2400" dirty="0" smtClean="0"/>
              <a:t>	</a:t>
            </a:r>
            <a:r>
              <a:rPr lang="el-GR" sz="2000" dirty="0" smtClean="0"/>
              <a:t>Περιοριστικά ως προς μια </a:t>
            </a:r>
            <a:r>
              <a:rPr lang="el-GR" sz="2000" dirty="0" err="1" smtClean="0"/>
              <a:t>εκτατική</a:t>
            </a:r>
            <a:r>
              <a:rPr lang="el-GR" sz="2000" dirty="0" smtClean="0"/>
              <a:t> ιδιότητα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Θερμότητα : </a:t>
            </a:r>
            <a:r>
              <a:rPr lang="el-GR" sz="2000" dirty="0" err="1" smtClean="0"/>
              <a:t>Αδιαβατικά</a:t>
            </a:r>
            <a:r>
              <a:rPr lang="el-GR" sz="2000" dirty="0" smtClean="0"/>
              <a:t> (μη-</a:t>
            </a:r>
            <a:r>
              <a:rPr lang="el-GR" sz="2000" dirty="0" err="1" smtClean="0"/>
              <a:t>περατά</a:t>
            </a:r>
            <a:r>
              <a:rPr lang="el-GR" sz="2000" dirty="0" smtClean="0"/>
              <a:t>) </a:t>
            </a:r>
            <a:r>
              <a:rPr lang="el-GR" sz="2000" dirty="0" smtClean="0">
                <a:cs typeface="Arial" charset="0"/>
              </a:rPr>
              <a:t>≠ Διαθερμικά (</a:t>
            </a:r>
            <a:r>
              <a:rPr lang="el-GR" sz="2000" dirty="0" err="1" smtClean="0">
                <a:cs typeface="Arial" charset="0"/>
              </a:rPr>
              <a:t>περατά</a:t>
            </a:r>
            <a:r>
              <a:rPr lang="el-GR" sz="2000" dirty="0" smtClean="0">
                <a:cs typeface="Arial" charset="0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Arial" charset="0"/>
              </a:rPr>
              <a:t>	</a:t>
            </a:r>
            <a:r>
              <a:rPr lang="el-GR" sz="2000" dirty="0" err="1" smtClean="0">
                <a:cs typeface="Arial" charset="0"/>
              </a:rPr>
              <a:t>Ημιπερατά</a:t>
            </a:r>
            <a:r>
              <a:rPr lang="el-GR" sz="2000" dirty="0" smtClean="0">
                <a:cs typeface="Arial" charset="0"/>
              </a:rPr>
              <a:t> τοιχώματα ως προς την ύλη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1870</Words>
  <Application>Microsoft Office PowerPoint</Application>
  <PresentationFormat>On-screen Show (4:3)</PresentationFormat>
  <Paragraphs>398</Paragraphs>
  <Slides>45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Προεπιλεγμένη σχεδίαση</vt:lpstr>
      <vt:lpstr>Εξίσωση</vt:lpstr>
      <vt:lpstr>Φυσικοχημεία</vt:lpstr>
      <vt:lpstr>Άδειες Χρήσης</vt:lpstr>
      <vt:lpstr>Χρηματοδότηση</vt:lpstr>
      <vt:lpstr>Σκοποί  ενότητας</vt:lpstr>
      <vt:lpstr>Περιεχόμενα ενότητας</vt:lpstr>
      <vt:lpstr>PowerPoint Presentation</vt:lpstr>
      <vt:lpstr>PowerPoint Presentation</vt:lpstr>
      <vt:lpstr>Θερμοδυναμικά συστήματα</vt:lpstr>
      <vt:lpstr>Α’ Νόμος της Θερμοδυναμικής</vt:lpstr>
      <vt:lpstr>Μέτρηση της εσωτερικής ενέργειας</vt:lpstr>
      <vt:lpstr>Ποσοτικός ορισμός της θερμότητας (1)</vt:lpstr>
      <vt:lpstr>Ποσοτικός ορισμός της θερμότητας (2)</vt:lpstr>
      <vt:lpstr>Βασικό Πρόβλημα της Θερμοδυναμικής</vt:lpstr>
      <vt:lpstr>Εντροπία</vt:lpstr>
      <vt:lpstr>Εντατικές Παράμετροι (1)</vt:lpstr>
      <vt:lpstr>Εντατικές Παράμετροι (2)</vt:lpstr>
      <vt:lpstr>Εντατικές Παράμετροι (3)</vt:lpstr>
      <vt:lpstr>Εντατικές Παράμετροι (4)</vt:lpstr>
      <vt:lpstr>Εντατικές Παράμετροι (5)</vt:lpstr>
      <vt:lpstr>Συνθήκες Ισορροπίας</vt:lpstr>
      <vt:lpstr>Θερμική Ισορροπία (1)</vt:lpstr>
      <vt:lpstr>Θερμική Ισορροπία (2)</vt:lpstr>
      <vt:lpstr>Μηχανική Ισορροπία (1)</vt:lpstr>
      <vt:lpstr>Μηχανική Ισορροπία (2)</vt:lpstr>
      <vt:lpstr>Ισορροπία ως προς την ροή ύλης (1)</vt:lpstr>
      <vt:lpstr>Ισορροπία ως προς την ροή ύλης (2)</vt:lpstr>
      <vt:lpstr>Γενικά συμπεράσματα από τις συνθήκες ισορροπίας (1)</vt:lpstr>
      <vt:lpstr>Γενικά συμπεράσματα από τις συνθήκες ισορροπίας (2)</vt:lpstr>
      <vt:lpstr>Εξίσωση Gibbs-Duhem και Κανόνας των φάσεων (1)</vt:lpstr>
      <vt:lpstr>Εξίσωση Gibbs-Duhem και Κανόνας των φάσεων (2)</vt:lpstr>
      <vt:lpstr>Εξίσωση Gibbs-Duhem και Κανόνας των φάσεων (3)</vt:lpstr>
      <vt:lpstr>Αντιστρεπτές Πηγές - Δεξαμενές</vt:lpstr>
      <vt:lpstr>Νέες θερμοδυναμικές συναρτήσεις – Μετασχηματισμοί LEGENDRE (1)</vt:lpstr>
      <vt:lpstr>Νέες θερμοδυναμικές συναρτήσεις – Μετασχηματισμοί LEGENDRE (2)</vt:lpstr>
      <vt:lpstr>Νέες θερμοδυναμικές συναρτήσεις – Μετασχηματισμοί LEGENDRE (3)</vt:lpstr>
      <vt:lpstr>Νέες θερμοδυναμικές συναρτήσεις – Μετασχηματισμοί LEGENDRE (4)</vt:lpstr>
      <vt:lpstr>Εφαρμογές των A, H και G (1)</vt:lpstr>
      <vt:lpstr>Εφαρμογές των A, H και G (2)</vt:lpstr>
      <vt:lpstr>Εφαρμογές των A, H και G (3)</vt:lpstr>
      <vt:lpstr>Εφαρμογές των A, H και G (4)</vt:lpstr>
      <vt:lpstr>Νόμοι της Θερμοδυναμικής</vt:lpstr>
      <vt:lpstr>Σημείωμα Αναφοράς</vt:lpstr>
      <vt:lpstr>Σημείωμα Χρήσης Έργων Τρίτων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Pavlos Klepetsanis</dc:creator>
  <cp:lastModifiedBy>admin</cp:lastModifiedBy>
  <cp:revision>117</cp:revision>
  <cp:lastPrinted>2010-10-10T11:43:33Z</cp:lastPrinted>
  <dcterms:created xsi:type="dcterms:W3CDTF">2007-10-20T17:32:03Z</dcterms:created>
  <dcterms:modified xsi:type="dcterms:W3CDTF">2015-03-31T06:58:22Z</dcterms:modified>
</cp:coreProperties>
</file>