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7" r:id="rId2"/>
    <p:sldId id="258" r:id="rId3"/>
    <p:sldId id="259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367" r:id="rId63"/>
    <p:sldId id="336" r:id="rId64"/>
    <p:sldId id="337" r:id="rId65"/>
    <p:sldId id="338" r:id="rId66"/>
    <p:sldId id="427" r:id="rId67"/>
    <p:sldId id="428" r:id="rId68"/>
    <p:sldId id="281" r:id="rId6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2" d="100"/>
          <a:sy n="42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1FC9E-FBD1-4A5F-A6B3-0EA1F495CE1D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00650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45C331-722B-4D73-B46D-F31210AC04BC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82722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EB40E8-906F-4026-A314-C44EA46E2D2D}" type="slidenum">
              <a:rPr lang="en-GB" altLang="el-GR" smtClean="0"/>
              <a:pPr>
                <a:spcBef>
                  <a:spcPct val="0"/>
                </a:spcBef>
              </a:pPr>
              <a:t>12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4430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4DDEB9-8649-498C-B4A8-A3434144F6A8}" type="slidenum">
              <a:rPr lang="en-GB" altLang="el-GR" smtClean="0"/>
              <a:pPr>
                <a:spcBef>
                  <a:spcPct val="0"/>
                </a:spcBef>
              </a:pPr>
              <a:t>13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952302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85128-B8A7-4AF4-9CD8-449D910BA357}" type="slidenum">
              <a:rPr lang="en-GB" altLang="el-GR" smtClean="0"/>
              <a:pPr>
                <a:spcBef>
                  <a:spcPct val="0"/>
                </a:spcBef>
              </a:pPr>
              <a:t>14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83071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0F7D4-0CA2-4699-ACE8-6B50B5A7DA39}" type="slidenum">
              <a:rPr lang="en-GB" altLang="el-GR" smtClean="0"/>
              <a:pPr>
                <a:spcBef>
                  <a:spcPct val="0"/>
                </a:spcBef>
              </a:pPr>
              <a:t>15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25819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585DF-297A-4B83-AA31-BA2770C78D5E}" type="slidenum">
              <a:rPr lang="en-GB" altLang="el-GR" smtClean="0"/>
              <a:pPr>
                <a:spcBef>
                  <a:spcPct val="0"/>
                </a:spcBef>
              </a:pPr>
              <a:t>16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01044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AE02A-A43C-4599-94AC-EFAC27AB9625}" type="slidenum">
              <a:rPr lang="en-GB" altLang="el-GR" smtClean="0"/>
              <a:pPr>
                <a:spcBef>
                  <a:spcPct val="0"/>
                </a:spcBef>
              </a:pPr>
              <a:t>17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65910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A71B7-6C8F-454C-A43B-97CCCC071124}" type="slidenum">
              <a:rPr lang="en-GB" altLang="el-GR" smtClean="0"/>
              <a:pPr>
                <a:spcBef>
                  <a:spcPct val="0"/>
                </a:spcBef>
              </a:pPr>
              <a:t>20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106880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92B7A-EDA7-4164-B7C9-4C838FE5D6E9}" type="slidenum">
              <a:rPr lang="en-GB" altLang="el-GR" smtClean="0"/>
              <a:pPr>
                <a:spcBef>
                  <a:spcPct val="0"/>
                </a:spcBef>
              </a:pPr>
              <a:t>21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222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BD858-6F20-45BF-9E40-4266F75B7E37}" type="slidenum">
              <a:rPr lang="en-GB" altLang="el-GR" smtClean="0"/>
              <a:pPr>
                <a:spcBef>
                  <a:spcPct val="0"/>
                </a:spcBef>
              </a:pPr>
              <a:t>26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284061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EE1E1F-DCBA-4960-8088-128DBDC3E87A}" type="slidenum">
              <a:rPr lang="en-GB" altLang="el-GR" smtClean="0"/>
              <a:pPr>
                <a:spcBef>
                  <a:spcPct val="0"/>
                </a:spcBef>
              </a:pPr>
              <a:t>27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60996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E1CEA-9007-4D27-93FA-1AAF3274BAB5}" type="slidenum">
              <a:rPr lang="en-GB" altLang="el-GR" smtClean="0"/>
              <a:pPr>
                <a:spcBef>
                  <a:spcPct val="0"/>
                </a:spcBef>
              </a:pPr>
              <a:t>28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78496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B94DC-610B-4DE7-AE0C-3C6225E8C488}" type="slidenum">
              <a:rPr lang="en-GB" altLang="el-GR" smtClean="0"/>
              <a:pPr>
                <a:spcBef>
                  <a:spcPct val="0"/>
                </a:spcBef>
              </a:pPr>
              <a:t>29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15293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5ECD36-A204-41FD-9297-9FF6F9447C00}" type="slidenum">
              <a:rPr lang="en-GB" altLang="el-GR" smtClean="0"/>
              <a:pPr>
                <a:spcBef>
                  <a:spcPct val="0"/>
                </a:spcBef>
              </a:pPr>
              <a:t>30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4596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A5451-32B5-4374-9FFC-731780864D28}" type="slidenum">
              <a:rPr lang="en-GB" altLang="el-GR" smtClean="0"/>
              <a:pPr>
                <a:spcBef>
                  <a:spcPct val="0"/>
                </a:spcBef>
              </a:pPr>
              <a:t>31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083343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6564B-9497-4D11-8681-709CDB3B8CA7}" type="slidenum">
              <a:rPr lang="en-GB" altLang="el-GR" smtClean="0"/>
              <a:pPr>
                <a:spcBef>
                  <a:spcPct val="0"/>
                </a:spcBef>
              </a:pPr>
              <a:t>32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206415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654DF-678A-4BD5-9572-A45973E85ED1}" type="slidenum">
              <a:rPr lang="en-GB" altLang="el-GR" smtClean="0"/>
              <a:pPr>
                <a:spcBef>
                  <a:spcPct val="0"/>
                </a:spcBef>
              </a:pPr>
              <a:t>33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87149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8D4BB-32B8-4851-BC65-07A915212C6C}" type="slidenum">
              <a:rPr lang="en-GB" altLang="el-GR" smtClean="0"/>
              <a:pPr>
                <a:spcBef>
                  <a:spcPct val="0"/>
                </a:spcBef>
              </a:pPr>
              <a:t>34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896812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F8030-C22A-4C36-BA1C-36541F3E57C9}" type="slidenum">
              <a:rPr lang="en-GB" altLang="el-GR" smtClean="0"/>
              <a:pPr>
                <a:spcBef>
                  <a:spcPct val="0"/>
                </a:spcBef>
              </a:pPr>
              <a:t>35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58729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8290E-045F-418B-B51A-1CF4BC919587}" type="slidenum">
              <a:rPr lang="en-GB" altLang="el-GR" smtClean="0"/>
              <a:pPr>
                <a:spcBef>
                  <a:spcPct val="0"/>
                </a:spcBef>
              </a:pPr>
              <a:t>36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719299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B6256-685C-473A-811A-E8244CC45E0F}" type="slidenum">
              <a:rPr lang="en-GB" altLang="el-GR" smtClean="0"/>
              <a:pPr>
                <a:spcBef>
                  <a:spcPct val="0"/>
                </a:spcBef>
              </a:pPr>
              <a:t>37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36673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9637DC-0FF4-4829-B859-7954C015B8B4}" type="slidenum">
              <a:rPr lang="en-GB" altLang="el-GR" smtClean="0"/>
              <a:pPr>
                <a:spcBef>
                  <a:spcPct val="0"/>
                </a:spcBef>
              </a:pPr>
              <a:t>38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11049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CC8F5-84E9-464A-8CB1-B8481153B37F}" type="slidenum">
              <a:rPr lang="en-GB" altLang="el-GR" smtClean="0"/>
              <a:pPr>
                <a:spcBef>
                  <a:spcPct val="0"/>
                </a:spcBef>
              </a:pPr>
              <a:t>39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41877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A03643-F1D5-4685-91D1-8FDA37B6ADE6}" type="slidenum">
              <a:rPr lang="en-GB" altLang="el-GR" smtClean="0"/>
              <a:pPr>
                <a:spcBef>
                  <a:spcPct val="0"/>
                </a:spcBef>
              </a:pPr>
              <a:t>40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826735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F4D7D2-FD0A-4428-80EF-7DB062CA04F1}" type="slidenum">
              <a:rPr lang="en-GB" altLang="el-GR" smtClean="0"/>
              <a:pPr>
                <a:spcBef>
                  <a:spcPct val="0"/>
                </a:spcBef>
              </a:pPr>
              <a:t>41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735522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0379E-9207-4D4A-9C96-1E086E894260}" type="slidenum">
              <a:rPr lang="en-GB" altLang="el-GR" smtClean="0"/>
              <a:pPr>
                <a:spcBef>
                  <a:spcPct val="0"/>
                </a:spcBef>
              </a:pPr>
              <a:t>42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5630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A2CF2-575A-4F26-A0B1-016847C126DA}" type="slidenum">
              <a:rPr lang="en-GB" altLang="el-GR" smtClean="0"/>
              <a:pPr>
                <a:spcBef>
                  <a:spcPct val="0"/>
                </a:spcBef>
              </a:pPr>
              <a:t>43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681110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2D4ECF-0975-4CF0-9577-F1F85B0CF847}" type="slidenum">
              <a:rPr lang="en-GB" altLang="el-GR" smtClean="0"/>
              <a:pPr>
                <a:spcBef>
                  <a:spcPct val="0"/>
                </a:spcBef>
              </a:pPr>
              <a:t>44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91906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25EB44-BE05-4A3B-A03C-6E6071310431}" type="slidenum">
              <a:rPr lang="en-GB" altLang="el-GR" smtClean="0"/>
              <a:pPr>
                <a:spcBef>
                  <a:spcPct val="0"/>
                </a:spcBef>
              </a:pPr>
              <a:t>45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0229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519BA-9348-4903-AE54-0A1E8E5F3289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816561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14C41-765A-4794-9BA9-AB34202AFADA}" type="slidenum">
              <a:rPr lang="en-GB" altLang="el-GR" smtClean="0"/>
              <a:pPr>
                <a:spcBef>
                  <a:spcPct val="0"/>
                </a:spcBef>
              </a:pPr>
              <a:t>46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658262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45E77B-22CA-4434-A1F1-E1FB097CBBE5}" type="slidenum">
              <a:rPr lang="en-GB" altLang="el-GR" smtClean="0"/>
              <a:pPr>
                <a:spcBef>
                  <a:spcPct val="0"/>
                </a:spcBef>
              </a:pPr>
              <a:t>47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842729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2EF0C-5994-4D69-93BC-1CCEDB10C2A4}" type="slidenum">
              <a:rPr lang="en-GB" altLang="el-GR" smtClean="0"/>
              <a:pPr>
                <a:spcBef>
                  <a:spcPct val="0"/>
                </a:spcBef>
              </a:pPr>
              <a:t>48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451190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E9FE54-8AB4-4F33-8AA6-A4BF655D4F41}" type="slidenum">
              <a:rPr lang="en-GB" altLang="el-GR" smtClean="0"/>
              <a:pPr>
                <a:spcBef>
                  <a:spcPct val="0"/>
                </a:spcBef>
              </a:pPr>
              <a:t>49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812290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A86764-5213-49ED-A788-719937CC7BD6}" type="slidenum">
              <a:rPr lang="en-GB" altLang="el-GR" smtClean="0"/>
              <a:pPr>
                <a:spcBef>
                  <a:spcPct val="0"/>
                </a:spcBef>
              </a:pPr>
              <a:t>50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288661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33C025-6DAF-4D2D-B9EE-E93E140C3CE1}" type="slidenum">
              <a:rPr lang="en-GB" altLang="el-GR" smtClean="0"/>
              <a:pPr>
                <a:spcBef>
                  <a:spcPct val="0"/>
                </a:spcBef>
              </a:pPr>
              <a:t>51</a:t>
            </a:fld>
            <a:endParaRPr lang="en-GB" altLang="el-G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49769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EF424-C67D-40F8-BFD9-A6C1A3283358}" type="slidenum">
              <a:rPr lang="en-GB" altLang="el-GR" smtClean="0"/>
              <a:pPr>
                <a:spcBef>
                  <a:spcPct val="0"/>
                </a:spcBef>
              </a:pPr>
              <a:t>52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70532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F1CD5-694F-45B6-862A-7DF44A863092}" type="slidenum">
              <a:rPr lang="en-GB" altLang="el-GR" smtClean="0"/>
              <a:pPr>
                <a:spcBef>
                  <a:spcPct val="0"/>
                </a:spcBef>
              </a:pPr>
              <a:t>53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835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89899-C1A3-4592-B130-6BAF5A32C75A}" type="slidenum">
              <a:rPr lang="en-GB" altLang="el-GR" smtClean="0"/>
              <a:pPr>
                <a:spcBef>
                  <a:spcPct val="0"/>
                </a:spcBef>
              </a:pPr>
              <a:t>54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57650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4D9FE-A6A5-40B3-B014-830A9161A574}" type="slidenum">
              <a:rPr lang="en-GB" altLang="el-GR" smtClean="0"/>
              <a:pPr>
                <a:spcBef>
                  <a:spcPct val="0"/>
                </a:spcBef>
              </a:pPr>
              <a:t>55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05029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C326B-044C-4BB6-866A-A2A1B5A891FA}" type="slidenum">
              <a:rPr lang="en-GB" altLang="el-GR" smtClean="0"/>
              <a:pPr>
                <a:spcBef>
                  <a:spcPct val="0"/>
                </a:spcBef>
              </a:pPr>
              <a:t>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533181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D87B3-2C80-4013-881D-5B6C3C999527}" type="slidenum">
              <a:rPr lang="en-GB" altLang="el-GR" smtClean="0"/>
              <a:pPr>
                <a:spcBef>
                  <a:spcPct val="0"/>
                </a:spcBef>
              </a:pPr>
              <a:t>56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5025272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A1F1F8-DF0F-4F85-AAED-3926E54EF499}" type="slidenum">
              <a:rPr lang="en-GB" altLang="el-GR" smtClean="0"/>
              <a:pPr>
                <a:spcBef>
                  <a:spcPct val="0"/>
                </a:spcBef>
              </a:pPr>
              <a:t>57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87159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8212E-DF67-4EFD-ADA0-D3F28283AF5B}" type="slidenum">
              <a:rPr lang="en-GB" altLang="el-GR" smtClean="0"/>
              <a:pPr>
                <a:spcBef>
                  <a:spcPct val="0"/>
                </a:spcBef>
              </a:pPr>
              <a:t>58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7238058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7E7A1-E371-4BF1-BFDF-88EAE8C67969}" type="slidenum">
              <a:rPr lang="en-GB" altLang="el-GR" smtClean="0"/>
              <a:pPr>
                <a:spcBef>
                  <a:spcPct val="0"/>
                </a:spcBef>
              </a:pPr>
              <a:t>59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125746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98B50F-9C15-4AAD-8530-C57FB444F4DE}" type="slidenum">
              <a:rPr lang="en-GB" altLang="el-GR" smtClean="0"/>
              <a:pPr>
                <a:spcBef>
                  <a:spcPct val="0"/>
                </a:spcBef>
              </a:pPr>
              <a:t>60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1773374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397D2-BDF5-4074-B3B5-0E8033231499}" type="slidenum">
              <a:rPr lang="en-GB" altLang="el-GR" smtClean="0"/>
              <a:pPr>
                <a:spcBef>
                  <a:spcPct val="0"/>
                </a:spcBef>
              </a:pPr>
              <a:t>61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5581545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2972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6415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FCDDA1-F9D9-4324-B93A-09EA5AA5A401}" type="slidenum">
              <a:rPr lang="en-GB" altLang="el-GR" smtClean="0"/>
              <a:pPr>
                <a:spcBef>
                  <a:spcPct val="0"/>
                </a:spcBef>
              </a:pPr>
              <a:t>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89752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3B54D-9F07-4A5C-8AE4-FB9958F559F0}" type="slidenum">
              <a:rPr lang="en-GB" altLang="el-GR" smtClean="0"/>
              <a:pPr>
                <a:spcBef>
                  <a:spcPct val="0"/>
                </a:spcBef>
              </a:pPr>
              <a:t>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43322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AD8F0-DE3D-45F3-A592-FC375BC798DE}" type="slidenum">
              <a:rPr lang="en-GB" altLang="el-GR" smtClean="0"/>
              <a:pPr>
                <a:spcBef>
                  <a:spcPct val="0"/>
                </a:spcBef>
              </a:pPr>
              <a:t>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6640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A843F-53F9-4F64-86C0-4F0DC43D6288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77433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0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6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176650" y="6428601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world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ronix.com/logo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rmen.com/jslogo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Program%20Files\LCSI\MicroWorlds%20Pro\HELP\mwtopics\content\s2c1t18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lab.mi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142706"/>
            <a:ext cx="8305800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/>
              <a:t>Ενότητα 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l-GR" sz="2800" dirty="0"/>
              <a:t>Γλώσσες προγραμματισμού τύπου </a:t>
            </a:r>
            <a:r>
              <a:rPr lang="en-GB" sz="2800" dirty="0"/>
              <a:t>Logo</a:t>
            </a:r>
            <a:br>
              <a:rPr lang="en-GB" sz="2800" dirty="0"/>
            </a:br>
            <a:r>
              <a:rPr lang="el-GR" sz="2800" dirty="0"/>
              <a:t>Παρουσίαση της παιδαγωγικής προβληματικής και των περιβαλλόντων </a:t>
            </a:r>
            <a:r>
              <a:rPr lang="en-GB" sz="2800" dirty="0"/>
              <a:t>Logo </a:t>
            </a:r>
            <a:r>
              <a:rPr lang="el-GR" sz="2800" dirty="0"/>
              <a:t>και </a:t>
            </a:r>
            <a:r>
              <a:rPr lang="en-US" sz="2800" dirty="0"/>
              <a:t>Scratch </a:t>
            </a:r>
            <a:endParaRPr lang="el-GR" sz="2800" dirty="0" smtClean="0"/>
          </a:p>
          <a:p>
            <a:r>
              <a:rPr lang="el-GR" sz="2800" b="1" dirty="0" smtClean="0"/>
              <a:t>Βασίλειος Κόμης</a:t>
            </a:r>
          </a:p>
          <a:p>
            <a:r>
              <a:rPr lang="el-GR" sz="2800" b="1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172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latin typeface="Times New Roman" pitchFamily="18" charset="0"/>
              </a:rPr>
              <a:t>Προέλευσης της ονομασίας της </a:t>
            </a:r>
            <a:r>
              <a:rPr lang="en-US" dirty="0" smtClean="0">
                <a:latin typeface="Times New Roman" pitchFamily="18" charset="0"/>
              </a:rPr>
              <a:t>Logo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>
              <a:defRPr/>
            </a:pPr>
            <a:r>
              <a:rPr lang="en-US" altLang="el-GR" sz="4000" dirty="0" err="1" smtClean="0"/>
              <a:t>λόγος</a:t>
            </a:r>
            <a:r>
              <a:rPr lang="en-US" altLang="el-GR" sz="4000" dirty="0" smtClean="0"/>
              <a:t> - </a:t>
            </a:r>
            <a:r>
              <a:rPr lang="en-US" altLang="el-GR" sz="4000" dirty="0" err="1" smtClean="0"/>
              <a:t>συλλογισμός</a:t>
            </a:r>
            <a:r>
              <a:rPr lang="en-US" altLang="el-GR" sz="4000" dirty="0" smtClean="0"/>
              <a:t>, </a:t>
            </a:r>
          </a:p>
          <a:p>
            <a:pPr>
              <a:defRPr/>
            </a:pPr>
            <a:r>
              <a:rPr lang="en-US" altLang="el-GR" sz="4000" dirty="0" err="1" smtClean="0"/>
              <a:t>λόγος</a:t>
            </a:r>
            <a:r>
              <a:rPr lang="en-US" altLang="el-GR" sz="4000" dirty="0" smtClean="0"/>
              <a:t> - </a:t>
            </a:r>
            <a:r>
              <a:rPr lang="en-US" altLang="el-GR" sz="4000" dirty="0" err="1" smtClean="0"/>
              <a:t>γλώσσ</a:t>
            </a:r>
            <a:r>
              <a:rPr lang="en-US" altLang="el-GR" sz="4000" dirty="0" smtClean="0"/>
              <a:t>α, </a:t>
            </a:r>
          </a:p>
          <a:p>
            <a:pPr>
              <a:defRPr/>
            </a:pPr>
            <a:r>
              <a:rPr lang="en-US" altLang="el-GR" sz="4000" dirty="0" err="1" smtClean="0"/>
              <a:t>λόγος</a:t>
            </a:r>
            <a:r>
              <a:rPr lang="en-US" altLang="el-GR" sz="4000" dirty="0" smtClean="0"/>
              <a:t> – υπ</a:t>
            </a:r>
            <a:r>
              <a:rPr lang="en-US" altLang="el-GR" sz="4000" dirty="0" err="1" smtClean="0"/>
              <a:t>ολογισμός</a:t>
            </a:r>
            <a:endParaRPr lang="el-GR" altLang="el-GR" sz="4000" dirty="0" smtClean="0"/>
          </a:p>
          <a:p>
            <a:pPr>
              <a:defRPr/>
            </a:pPr>
            <a:r>
              <a:rPr lang="en-US" altLang="el-GR" sz="4000" dirty="0" err="1" smtClean="0">
                <a:latin typeface="Times New Roman" panose="02020603050405020304" pitchFamily="18" charset="0"/>
              </a:rPr>
              <a:t>Feurseig</a:t>
            </a:r>
            <a:r>
              <a:rPr lang="en-US" altLang="el-GR" sz="4000" dirty="0" smtClean="0">
                <a:latin typeface="Times New Roman" panose="02020603050405020304" pitchFamily="18" charset="0"/>
              </a:rPr>
              <a:t> (1965): </a:t>
            </a:r>
            <a:r>
              <a:rPr lang="el-GR" altLang="el-GR" sz="4000" dirty="0" smtClean="0">
                <a:latin typeface="Times New Roman" panose="02020603050405020304" pitchFamily="18" charset="0"/>
              </a:rPr>
              <a:t>ο πραγματικός </a:t>
            </a:r>
            <a:r>
              <a:rPr lang="en-US" altLang="el-GR" sz="4000" dirty="0" err="1" smtClean="0">
                <a:latin typeface="Times New Roman" panose="02020603050405020304" pitchFamily="18" charset="0"/>
              </a:rPr>
              <a:t>δημιουργός</a:t>
            </a:r>
            <a:r>
              <a:rPr lang="en-US" altLang="el-GR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l-GR" sz="4000" dirty="0" err="1" smtClean="0">
                <a:latin typeface="Times New Roman" panose="02020603050405020304" pitchFamily="18" charset="0"/>
              </a:rPr>
              <a:t>της</a:t>
            </a:r>
            <a:r>
              <a:rPr lang="en-US" altLang="el-GR" sz="4000" dirty="0" smtClean="0">
                <a:latin typeface="Times New Roman" panose="02020603050405020304" pitchFamily="18" charset="0"/>
              </a:rPr>
              <a:t> LOG0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altLang="el-GR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16187F-4BEC-477F-B61C-A535FBD7DC5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8625"/>
            <a:ext cx="8402638" cy="1143000"/>
          </a:xfrm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l-GR" dirty="0" smtClean="0"/>
              <a:t>Θεμελιωτές της </a:t>
            </a:r>
            <a:r>
              <a:rPr lang="fr-FR" dirty="0"/>
              <a:t>Logo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55788"/>
            <a:ext cx="593883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l-GR" sz="2400" dirty="0" err="1" smtClean="0"/>
              <a:t>Πάνω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στις</a:t>
            </a:r>
            <a:r>
              <a:rPr lang="en-US" altLang="el-GR" sz="2400" dirty="0" smtClean="0"/>
              <a:t> απ</a:t>
            </a:r>
            <a:r>
              <a:rPr lang="en-US" altLang="el-GR" sz="2400" dirty="0" err="1" smtClean="0"/>
              <a:t>όψεις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του</a:t>
            </a:r>
            <a:r>
              <a:rPr lang="en-US" altLang="el-GR" sz="2400" dirty="0" smtClean="0"/>
              <a:t> Piaget αναπ</a:t>
            </a:r>
            <a:r>
              <a:rPr lang="en-US" altLang="el-GR" sz="2400" dirty="0" err="1" smtClean="0"/>
              <a:t>τύχθηκε</a:t>
            </a:r>
            <a:r>
              <a:rPr lang="en-US" altLang="el-GR" sz="2400" dirty="0" smtClean="0"/>
              <a:t> η πα</a:t>
            </a:r>
            <a:r>
              <a:rPr lang="en-US" altLang="el-GR" sz="2400" dirty="0" err="1" smtClean="0"/>
              <a:t>ιδ</a:t>
            </a:r>
            <a:r>
              <a:rPr lang="en-US" altLang="el-GR" sz="2400" dirty="0" smtClean="0"/>
              <a:t>αγωγική θεωρία της Logo</a:t>
            </a:r>
            <a:endParaRPr lang="el-GR" altLang="el-GR" sz="2400" dirty="0" smtClean="0"/>
          </a:p>
          <a:p>
            <a:pPr>
              <a:spcAft>
                <a:spcPts val="600"/>
              </a:spcAft>
            </a:pPr>
            <a:r>
              <a:rPr lang="en-US" altLang="el-GR" sz="2400" dirty="0" smtClean="0"/>
              <a:t>η </a:t>
            </a:r>
            <a:r>
              <a:rPr lang="el-GR" altLang="el-GR" sz="2400" dirty="0" smtClean="0"/>
              <a:t>θεωρία</a:t>
            </a:r>
            <a:r>
              <a:rPr lang="en-US" altLang="el-GR" sz="2400" dirty="0" smtClean="0"/>
              <a:t> βα</a:t>
            </a:r>
            <a:r>
              <a:rPr lang="en-US" altLang="el-GR" sz="2400" dirty="0" err="1" smtClean="0"/>
              <a:t>σίζετ</a:t>
            </a:r>
            <a:r>
              <a:rPr lang="en-US" altLang="el-GR" sz="2400" dirty="0" smtClean="0"/>
              <a:t>αι σε δύο κύρια επιχειρήματα του εμπνευστή της S. </a:t>
            </a:r>
            <a:r>
              <a:rPr lang="en-US" altLang="el-GR" sz="2400" dirty="0" err="1" smtClean="0"/>
              <a:t>Papert</a:t>
            </a:r>
            <a:endParaRPr lang="el-GR" altLang="el-GR" sz="2400" dirty="0" smtClean="0"/>
          </a:p>
          <a:p>
            <a:pPr lvl="1">
              <a:spcAft>
                <a:spcPts val="600"/>
              </a:spcAft>
            </a:pPr>
            <a:r>
              <a:rPr lang="el-GR" altLang="el-GR" sz="2400" b="1" dirty="0" smtClean="0"/>
              <a:t>Προγραμματισμός</a:t>
            </a:r>
            <a:r>
              <a:rPr lang="el-GR" altLang="el-GR" sz="2400" dirty="0" smtClean="0"/>
              <a:t> ως εργαλείο σκέψης (γνωστικό εργαλείο)</a:t>
            </a:r>
          </a:p>
          <a:p>
            <a:pPr lvl="1">
              <a:spcAft>
                <a:spcPts val="600"/>
              </a:spcAft>
            </a:pPr>
            <a:r>
              <a:rPr lang="el-GR" altLang="el-GR" sz="2400" dirty="0" smtClean="0"/>
              <a:t>«Κάνω να κάνει»</a:t>
            </a:r>
            <a:r>
              <a:rPr lang="en-US" altLang="el-GR" sz="2400" dirty="0" smtClean="0"/>
              <a:t> </a:t>
            </a:r>
          </a:p>
          <a:p>
            <a:pPr>
              <a:spcAft>
                <a:spcPts val="600"/>
              </a:spcAft>
            </a:pPr>
            <a:endParaRPr lang="en-US" altLang="el-GR" sz="2400" dirty="0" smtClean="0"/>
          </a:p>
        </p:txBody>
      </p:sp>
      <p:pic>
        <p:nvPicPr>
          <p:cNvPr id="32772" name="Picture 4" descr="Piage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9438" y="2343150"/>
            <a:ext cx="1135062" cy="1268413"/>
          </a:xfrm>
          <a:noFill/>
        </p:spPr>
      </p:pic>
      <p:pic>
        <p:nvPicPr>
          <p:cNvPr id="32773" name="Picture 6" descr="Papert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9438" y="4214813"/>
            <a:ext cx="1065212" cy="1384300"/>
          </a:xfrm>
          <a:noFill/>
        </p:spPr>
      </p:pic>
      <p:sp>
        <p:nvSpPr>
          <p:cNvPr id="3277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24600"/>
            <a:ext cx="381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7CD4C7-B0C3-4EF3-B550-5F084B43A706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74638"/>
            <a:ext cx="8248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Logo: </a:t>
            </a:r>
            <a:r>
              <a:rPr lang="el-GR" dirty="0" smtClean="0"/>
              <a:t>συνάντηση Εποικοδομισμού </a:t>
            </a:r>
            <a:r>
              <a:rPr lang="en-US" dirty="0" smtClean="0"/>
              <a:t>– </a:t>
            </a:r>
            <a:r>
              <a:rPr lang="el-GR" dirty="0" smtClean="0"/>
              <a:t>Πληροφορικής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1571625"/>
            <a:ext cx="7499350" cy="4429125"/>
          </a:xfrm>
        </p:spPr>
        <p:txBody>
          <a:bodyPr/>
          <a:lstStyle/>
          <a:p>
            <a:r>
              <a:rPr lang="en-US" altLang="el-GR" sz="2800" dirty="0" err="1" smtClean="0"/>
              <a:t>Προϊόν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σύνθεσης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των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εργ</a:t>
            </a:r>
            <a:r>
              <a:rPr lang="en-US" altLang="el-GR" sz="2800" dirty="0" smtClean="0"/>
              <a:t>ασιών του </a:t>
            </a:r>
            <a:r>
              <a:rPr lang="en-US" altLang="el-GR" sz="2800" dirty="0" smtClean="0">
                <a:latin typeface="Times New Roman" panose="02020603050405020304" pitchFamily="18" charset="0"/>
              </a:rPr>
              <a:t>Piaget </a:t>
            </a:r>
            <a:r>
              <a:rPr lang="en-US" altLang="el-GR" sz="2800" dirty="0" smtClean="0"/>
              <a:t>που ενδιαφέρεται πάνω από όλα για την οικοδόμηση των γνώσεων (</a:t>
            </a:r>
            <a:r>
              <a:rPr lang="en-US" altLang="el-GR" sz="2800" dirty="0" smtClean="0">
                <a:latin typeface="Times New Roman" panose="02020603050405020304" pitchFamily="18" charset="0"/>
              </a:rPr>
              <a:t>constructivism</a:t>
            </a:r>
            <a:r>
              <a:rPr lang="en-US" altLang="el-GR" sz="2800" dirty="0" smtClean="0"/>
              <a:t>) και παρεμπιπτόντως για τα χρησιμοποιούμενα εργαλεία, </a:t>
            </a:r>
            <a:endParaRPr lang="el-GR" altLang="el-GR" sz="2800" dirty="0" smtClean="0"/>
          </a:p>
          <a:p>
            <a:r>
              <a:rPr lang="en-US" altLang="el-GR" sz="2800" dirty="0" smtClean="0"/>
              <a:t>και </a:t>
            </a:r>
            <a:r>
              <a:rPr lang="en-US" altLang="el-GR" sz="2800" dirty="0" err="1" smtClean="0"/>
              <a:t>των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εργ</a:t>
            </a:r>
            <a:r>
              <a:rPr lang="en-US" altLang="el-GR" sz="2800" dirty="0" smtClean="0"/>
              <a:t>ασιών πάνω στην τεχνητή νοημοσύνη για τις οποίες ο υπολογιστής είναι ταυτόχρονα χειριστής και φορμαλιστής.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0C895-A183-4626-89B0-DE417AFFD1BA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Η Logo </a:t>
            </a:r>
            <a:r>
              <a:rPr lang="en-US" dirty="0" err="1"/>
              <a:t>ως</a:t>
            </a:r>
            <a:r>
              <a:rPr lang="en-US" dirty="0"/>
              <a:t> </a:t>
            </a:r>
            <a:r>
              <a:rPr lang="en-US" dirty="0" err="1"/>
              <a:t>εκπαιδευτικό</a:t>
            </a:r>
            <a:r>
              <a:rPr lang="en-US" dirty="0"/>
              <a:t> </a:t>
            </a:r>
            <a:r>
              <a:rPr lang="en-US" dirty="0" err="1"/>
              <a:t>σχέδιο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488238" cy="4203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dirty="0" smtClean="0">
                <a:latin typeface="Times New Roman" panose="02020603050405020304" pitchFamily="18" charset="0"/>
              </a:rPr>
              <a:t>1968: Η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ομάδ</a:t>
            </a:r>
            <a:r>
              <a:rPr lang="en-US" altLang="el-GR" dirty="0" smtClean="0">
                <a:latin typeface="Times New Roman" panose="02020603050405020304" pitchFamily="18" charset="0"/>
              </a:rPr>
              <a:t>α των S.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Papert</a:t>
            </a:r>
            <a:r>
              <a:rPr lang="en-US" altLang="el-GR" dirty="0" smtClean="0">
                <a:latin typeface="Times New Roman" panose="02020603050405020304" pitchFamily="18" charset="0"/>
              </a:rPr>
              <a:t> και M. Minsky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στο</a:t>
            </a:r>
            <a:r>
              <a:rPr lang="en-US" altLang="el-GR" dirty="0" smtClean="0">
                <a:latin typeface="Times New Roman" panose="02020603050405020304" pitchFamily="18" charset="0"/>
              </a:rPr>
              <a:t> M.I.T.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χρησιμο</a:t>
            </a:r>
            <a:r>
              <a:rPr lang="en-US" altLang="el-GR" dirty="0" smtClean="0">
                <a:latin typeface="Times New Roman" panose="02020603050405020304" pitchFamily="18" charset="0"/>
              </a:rPr>
              <a:t>ποιεί τη LOGO σαν πληροφορική βάση ώστε να αναπτύξει ένα εκπαιδευτικό σχέδιο: 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>
                <a:latin typeface="Times New Roman" panose="02020603050405020304" pitchFamily="18" charset="0"/>
              </a:rPr>
              <a:t>Πώς</a:t>
            </a:r>
            <a:r>
              <a:rPr lang="en-US" altLang="el-GR" dirty="0" smtClean="0">
                <a:latin typeface="Times New Roman" panose="02020603050405020304" pitchFamily="18" charset="0"/>
              </a:rPr>
              <a:t> να α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λλάξουμε</a:t>
            </a:r>
            <a:r>
              <a:rPr lang="en-US" altLang="el-GR" dirty="0" smtClean="0">
                <a:latin typeface="Times New Roman" panose="02020603050405020304" pitchFamily="18" charset="0"/>
              </a:rPr>
              <a:t>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την</a:t>
            </a:r>
            <a:r>
              <a:rPr lang="en-US" altLang="el-GR" dirty="0" smtClean="0">
                <a:latin typeface="Times New Roman" panose="02020603050405020304" pitchFamily="18" charset="0"/>
              </a:rPr>
              <a:t> </a:t>
            </a:r>
            <a:r>
              <a:rPr lang="en-US" altLang="el-GR" dirty="0" err="1" smtClean="0">
                <a:latin typeface="Times New Roman" panose="02020603050405020304" pitchFamily="18" charset="0"/>
              </a:rPr>
              <a:t>Εκ</a:t>
            </a:r>
            <a:r>
              <a:rPr lang="en-US" altLang="el-GR" dirty="0" smtClean="0">
                <a:latin typeface="Times New Roman" panose="02020603050405020304" pitchFamily="18" charset="0"/>
              </a:rPr>
              <a:t>παίδευση χρησιμοποιώντας την Τεχνολογία; 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>
                <a:latin typeface="Times New Roman" panose="02020603050405020304" pitchFamily="18" charset="0"/>
              </a:rPr>
              <a:t>Γίνετ</a:t>
            </a:r>
            <a:r>
              <a:rPr lang="en-US" altLang="el-GR" dirty="0" smtClean="0">
                <a:latin typeface="Times New Roman" panose="02020603050405020304" pitchFamily="18" charset="0"/>
              </a:rPr>
              <a:t>αι ένα εργαλείο με το οποίο μελετώνται οι τρόποι συλλογισμού και οι διαδικασίες μάθησης μέσα σε ένα πιαζετικό πλαίσιο. </a:t>
            </a:r>
            <a:endParaRPr lang="el-GR" altLang="el-GR" dirty="0" smtClean="0"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DAF9FC-3B16-466B-A9E0-A7E1DCA7E5F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073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Διαλογικός προγραμματισμός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Logo</a:t>
            </a:r>
            <a:endParaRPr lang="en-GB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990601" y="1714500"/>
            <a:ext cx="7943850" cy="4533900"/>
          </a:xfrm>
        </p:spPr>
        <p:txBody>
          <a:bodyPr/>
          <a:lstStyle/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r>
              <a:rPr lang="el-GR" altLang="el-GR" sz="2400" dirty="0" smtClean="0"/>
              <a:t>Χαρακτηριστικό της γλώσσας </a:t>
            </a:r>
            <a:r>
              <a:rPr lang="en-US" altLang="el-GR" sz="2400" dirty="0" smtClean="0"/>
              <a:t>Logo </a:t>
            </a:r>
            <a:r>
              <a:rPr lang="el-GR" altLang="el-GR" sz="2400" dirty="0" smtClean="0"/>
              <a:t>είναι </a:t>
            </a:r>
            <a:endParaRPr lang="en-US" altLang="el-GR" sz="2400" dirty="0" smtClean="0"/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  <a:defRPr/>
            </a:pPr>
            <a:r>
              <a:rPr lang="el-GR" altLang="el-GR" sz="2400" dirty="0" smtClean="0"/>
              <a:t>οι δυνατότητες των γραφικών και </a:t>
            </a:r>
            <a:endParaRPr lang="en-US" altLang="el-GR" sz="2400" dirty="0" smtClean="0"/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  <a:defRPr/>
            </a:pPr>
            <a:r>
              <a:rPr lang="el-GR" altLang="el-GR" sz="2400" dirty="0" smtClean="0"/>
              <a:t>ο </a:t>
            </a:r>
            <a:r>
              <a:rPr lang="el-GR" altLang="el-GR" sz="2400" i="1" dirty="0" smtClean="0"/>
              <a:t>διαλογικός τρόπος προγραμματισμού</a:t>
            </a:r>
            <a:r>
              <a:rPr lang="el-GR" altLang="el-GR" sz="2400" dirty="0" smtClean="0"/>
              <a:t> </a:t>
            </a:r>
            <a:endParaRPr lang="en-US" altLang="el-GR" sz="2400" dirty="0" smtClean="0"/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endParaRPr lang="el-GR" altLang="el-GR" sz="2400" dirty="0" smtClean="0"/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r>
              <a:rPr lang="el-GR" altLang="el-GR" sz="2400" dirty="0" smtClean="0"/>
              <a:t>Ο διαλογικός προγραμματισμός επιτυγχάνεται με ένα σύμβολο ή μία εικόνα στην οθόνη, το οποίο αφήνει ένα ίχνος στο πέρασμά του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  <a:defRPr/>
            </a:pPr>
            <a:r>
              <a:rPr lang="el-GR" altLang="el-GR" sz="2400" dirty="0" smtClean="0"/>
              <a:t>Στην πλήρη έκδοση της </a:t>
            </a:r>
            <a:r>
              <a:rPr lang="en-US" altLang="el-GR" sz="2400" dirty="0" smtClean="0"/>
              <a:t>Logo </a:t>
            </a:r>
            <a:r>
              <a:rPr lang="el-GR" altLang="el-GR" sz="2400" dirty="0" smtClean="0"/>
              <a:t>ο διαλογικός προγραμματισμός λαμβάνει χώρα με τη χελώνα εδάφους </a:t>
            </a:r>
            <a:endParaRPr lang="en-GB" altLang="el-GR" sz="2400" dirty="0" smtClean="0"/>
          </a:p>
          <a:p>
            <a:pPr>
              <a:defRPr/>
            </a:pPr>
            <a:endParaRPr lang="en-US" altLang="el-GR" sz="2800" dirty="0" smtClean="0"/>
          </a:p>
          <a:p>
            <a:pPr>
              <a:defRPr/>
            </a:pPr>
            <a:endParaRPr lang="el-GR" altLang="el-GR" sz="2800" dirty="0" smtClean="0"/>
          </a:p>
          <a:p>
            <a:pPr>
              <a:defRPr/>
            </a:pPr>
            <a:endParaRPr lang="en-GB" altLang="el-GR" sz="2800" dirty="0" smtClean="0"/>
          </a:p>
          <a:p>
            <a:pPr>
              <a:defRPr/>
            </a:pPr>
            <a:endParaRPr lang="en-GB" altLang="el-GR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6AA6B8-9FF5-4C29-9A08-30E05F9DBEE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80311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Άμεση ανάδραση σε περιβάλλον </a:t>
            </a:r>
            <a:r>
              <a:rPr lang="en-US" dirty="0" smtClean="0"/>
              <a:t>Logo</a:t>
            </a:r>
            <a:endParaRPr lang="en-GB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1" y="1714500"/>
            <a:ext cx="8172450" cy="4533900"/>
          </a:xfrm>
        </p:spPr>
        <p:txBody>
          <a:bodyPr/>
          <a:lstStyle/>
          <a:p>
            <a:r>
              <a:rPr lang="el-GR" altLang="el-GR" dirty="0" smtClean="0"/>
              <a:t>Ο χρήστης </a:t>
            </a:r>
          </a:p>
          <a:p>
            <a:pPr lvl="1"/>
            <a:r>
              <a:rPr lang="el-GR" altLang="el-GR" dirty="0" smtClean="0"/>
              <a:t>ελέγχει μία προς μία τις εντολές που δίνει, έχοντας άμεση ανάδραση από το σύστημα και δυνατότητα </a:t>
            </a:r>
            <a:r>
              <a:rPr lang="el-GR" altLang="el-GR" dirty="0" err="1" smtClean="0"/>
              <a:t>αυτοδιόρθωσης</a:t>
            </a:r>
            <a:endParaRPr lang="el-GR" altLang="el-GR" dirty="0" smtClean="0"/>
          </a:p>
          <a:p>
            <a:pPr lvl="1"/>
            <a:r>
              <a:rPr lang="en-GB" altLang="el-GR" dirty="0" smtClean="0"/>
              <a:t>μπ</a:t>
            </a:r>
            <a:r>
              <a:rPr lang="en-GB" altLang="el-GR" dirty="0" err="1" smtClean="0"/>
              <a:t>ορεί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εύκολ</a:t>
            </a:r>
            <a:r>
              <a:rPr lang="en-GB" altLang="el-GR" dirty="0" smtClean="0"/>
              <a:t>α να κατασκευάσει δικές του εντολές</a:t>
            </a:r>
            <a:r>
              <a:rPr lang="el-GR" altLang="el-GR" dirty="0" smtClean="0"/>
              <a:t> (διαδικασίες)</a:t>
            </a:r>
            <a:r>
              <a:rPr lang="en-GB" altLang="el-GR" dirty="0" smtClean="0"/>
              <a:t> </a:t>
            </a:r>
          </a:p>
          <a:p>
            <a:endParaRPr lang="en-US" altLang="el-GR" dirty="0" smtClean="0"/>
          </a:p>
          <a:p>
            <a:endParaRPr lang="el-GR" altLang="el-GR" dirty="0" smtClean="0"/>
          </a:p>
          <a:p>
            <a:endParaRPr lang="en-GB" altLang="el-GR" dirty="0" smtClean="0"/>
          </a:p>
          <a:p>
            <a:endParaRPr lang="en-GB" altLang="el-GR" sz="3600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67EEE9-AD6F-41F2-B210-5733F8B4614A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1835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Γλώσσες προγραμματισμού</a:t>
            </a:r>
            <a:r>
              <a:rPr lang="en-US" dirty="0" smtClean="0"/>
              <a:t> </a:t>
            </a:r>
            <a:r>
              <a:rPr lang="el-GR" dirty="0" smtClean="0"/>
              <a:t>τύπου </a:t>
            </a:r>
            <a:r>
              <a:rPr lang="en-US" dirty="0" smtClean="0"/>
              <a:t>Logo</a:t>
            </a:r>
            <a:endParaRPr lang="en-GB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41413" y="1714500"/>
            <a:ext cx="7793037" cy="4533900"/>
          </a:xfrm>
        </p:spPr>
        <p:txBody>
          <a:bodyPr/>
          <a:lstStyle/>
          <a:p>
            <a:r>
              <a:rPr lang="en-GB" altLang="el-GR" sz="2800" b="1" dirty="0" smtClean="0"/>
              <a:t>MSW Logo</a:t>
            </a:r>
          </a:p>
          <a:p>
            <a:r>
              <a:rPr lang="en-GB" altLang="el-GR" sz="2800" b="1" dirty="0" smtClean="0"/>
              <a:t>Micro Worlds Pro</a:t>
            </a:r>
            <a:r>
              <a:rPr lang="el-GR" altLang="el-GR" sz="2800" b="1" dirty="0" smtClean="0"/>
              <a:t> </a:t>
            </a:r>
            <a:r>
              <a:rPr lang="en-US" altLang="el-GR" sz="2800" b="1" dirty="0" smtClean="0">
                <a:hlinkClick r:id="rId3"/>
              </a:rPr>
              <a:t>http://www.microworlds.com/</a:t>
            </a:r>
            <a:r>
              <a:rPr lang="el-GR" altLang="el-GR" sz="2800" b="1" dirty="0" smtClean="0"/>
              <a:t> </a:t>
            </a:r>
            <a:endParaRPr lang="en-GB" altLang="el-GR" sz="2800" b="1" dirty="0" smtClean="0"/>
          </a:p>
          <a:p>
            <a:r>
              <a:rPr lang="en-GB" altLang="el-GR" sz="2800" b="1" dirty="0" smtClean="0"/>
              <a:t>Scratch</a:t>
            </a:r>
          </a:p>
          <a:p>
            <a:r>
              <a:rPr lang="el-GR" altLang="el-GR" sz="2800" b="1" dirty="0" smtClean="0"/>
              <a:t>Συναφή περιβάλλοντα </a:t>
            </a:r>
            <a:endParaRPr lang="en-US" altLang="el-GR" sz="2800" b="1" dirty="0" smtClean="0"/>
          </a:p>
          <a:p>
            <a:pPr lvl="1"/>
            <a:r>
              <a:rPr lang="el-GR" altLang="el-GR" sz="2400" b="1" dirty="0" smtClean="0"/>
              <a:t>Γλώσσα προγραμματισμού </a:t>
            </a:r>
            <a:r>
              <a:rPr lang="en-US" altLang="el-GR" sz="2400" b="1" dirty="0" smtClean="0"/>
              <a:t>Squeak</a:t>
            </a:r>
            <a:endParaRPr lang="en-GB" altLang="el-GR" sz="2400" dirty="0" smtClean="0"/>
          </a:p>
          <a:p>
            <a:r>
              <a:rPr lang="el-GR" altLang="el-GR" sz="2800" b="1" dirty="0" smtClean="0"/>
              <a:t>Σε συνδυασμό με ρομπότ</a:t>
            </a:r>
          </a:p>
          <a:p>
            <a:pPr lvl="1"/>
            <a:r>
              <a:rPr lang="en-GB" altLang="el-GR" sz="2400" b="1" dirty="0" err="1" smtClean="0"/>
              <a:t>Robolab</a:t>
            </a:r>
            <a:r>
              <a:rPr lang="en-GB" altLang="el-GR" sz="2400" dirty="0" smtClean="0"/>
              <a:t> </a:t>
            </a:r>
          </a:p>
          <a:p>
            <a:pPr lvl="2"/>
            <a:r>
              <a:rPr lang="en-US" altLang="el-GR" sz="2000" dirty="0" smtClean="0"/>
              <a:t>Lego </a:t>
            </a:r>
            <a:r>
              <a:rPr lang="en-US" altLang="el-GR" sz="2000" dirty="0" err="1" smtClean="0"/>
              <a:t>MindStorms</a:t>
            </a:r>
            <a:endParaRPr lang="en-US" altLang="el-GR" sz="2000" dirty="0" smtClean="0"/>
          </a:p>
          <a:p>
            <a:pPr lvl="2"/>
            <a:r>
              <a:rPr lang="en-US" altLang="el-GR" sz="2000" dirty="0" smtClean="0"/>
              <a:t>Pro-Bot</a:t>
            </a:r>
            <a:r>
              <a:rPr lang="el-GR" altLang="el-GR" sz="2000" dirty="0" smtClean="0"/>
              <a:t> - </a:t>
            </a:r>
            <a:r>
              <a:rPr lang="en-US" altLang="el-GR" sz="2000" dirty="0" smtClean="0"/>
              <a:t>Bee-Bot</a:t>
            </a:r>
          </a:p>
          <a:p>
            <a:endParaRPr lang="en-US" altLang="el-GR" sz="2800" dirty="0" smtClean="0"/>
          </a:p>
          <a:p>
            <a:endParaRPr lang="el-GR" altLang="el-GR" sz="2800" dirty="0" smtClean="0"/>
          </a:p>
          <a:p>
            <a:endParaRPr lang="en-GB" altLang="el-GR" sz="2800" dirty="0" smtClean="0"/>
          </a:p>
          <a:p>
            <a:endParaRPr lang="en-GB" altLang="el-GR" dirty="0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59BA3F-84C5-417C-8DA2-B73DFA3EB36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latin typeface="Times New Roman" pitchFamily="18" charset="0"/>
              </a:rPr>
              <a:t>Το περιβάλλον της </a:t>
            </a:r>
            <a:r>
              <a:rPr lang="en-US" altLang="el-GR" dirty="0">
                <a:latin typeface="Times New Roman" panose="02020603050405020304" pitchFamily="18" charset="0"/>
              </a:rPr>
              <a:t>MSW </a:t>
            </a:r>
            <a:r>
              <a:rPr lang="en-US" altLang="el-GR" dirty="0" smtClean="0">
                <a:latin typeface="Times New Roman" panose="02020603050405020304" pitchFamily="18" charset="0"/>
              </a:rPr>
              <a:t>LOGO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293813"/>
            <a:ext cx="7499350" cy="4800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</a:pPr>
            <a:r>
              <a:rPr lang="en-US" altLang="el-GR" smtClean="0">
                <a:hlinkClick r:id="rId3"/>
              </a:rPr>
              <a:t>http://www.softronix.com/logo.html</a:t>
            </a:r>
            <a:r>
              <a:rPr lang="en-US" altLang="el-GR" smtClean="0"/>
              <a:t>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BCEA4B-9839-4F0F-9229-F038867FE2E3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5062" name="Picture 2" descr="MSW Logo Screen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32923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Σχεδίαση τετραγώνου</a:t>
            </a:r>
            <a:endParaRPr lang="el-GR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990600" y="1500188"/>
            <a:ext cx="7937500" cy="4800600"/>
          </a:xfrm>
        </p:spPr>
        <p:txBody>
          <a:bodyPr/>
          <a:lstStyle/>
          <a:p>
            <a:r>
              <a:rPr lang="el-GR" altLang="el-GR" dirty="0" smtClean="0"/>
              <a:t>Πίνακας ή χαρτί </a:t>
            </a:r>
          </a:p>
          <a:p>
            <a:r>
              <a:rPr lang="el-GR" altLang="el-GR" dirty="0" smtClean="0"/>
              <a:t>Μολύβι </a:t>
            </a:r>
          </a:p>
          <a:p>
            <a:r>
              <a:rPr lang="el-GR" altLang="el-GR" dirty="0" smtClean="0"/>
              <a:t>4 Πλευρές : ίσες </a:t>
            </a:r>
          </a:p>
          <a:p>
            <a:r>
              <a:rPr lang="el-GR" altLang="el-GR" dirty="0" smtClean="0"/>
              <a:t>4 Γωνίες : ίσες και ορθές</a:t>
            </a:r>
          </a:p>
          <a:p>
            <a:r>
              <a:rPr lang="el-GR" altLang="el-GR" dirty="0" smtClean="0"/>
              <a:t>Κάνω την πρώτη πλευρά </a:t>
            </a:r>
          </a:p>
          <a:p>
            <a:r>
              <a:rPr lang="el-GR" altLang="el-GR" dirty="0" smtClean="0"/>
              <a:t>Κατασκευάζω ορθή γωνία</a:t>
            </a:r>
          </a:p>
          <a:p>
            <a:r>
              <a:rPr lang="el-GR" altLang="el-GR" dirty="0" smtClean="0"/>
              <a:t>Κάνω τη δεύτερη πλευρά</a:t>
            </a:r>
          </a:p>
          <a:p>
            <a:r>
              <a:rPr lang="el-GR" altLang="el-GR" dirty="0" smtClean="0"/>
              <a:t>Στρίβω …. 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5F6E5B-FC4C-46D9-B3DB-286F59FD522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180013" y="1927225"/>
            <a:ext cx="928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43563" y="1428750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6358731" y="1928019"/>
            <a:ext cx="1000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08638" y="2428875"/>
            <a:ext cx="1285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Κατασκευή κανονικού πολυγώνου</a:t>
            </a:r>
            <a:endParaRPr lang="el-GR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214438" y="1143000"/>
            <a:ext cx="7499350" cy="4800600"/>
          </a:xfrm>
        </p:spPr>
        <p:txBody>
          <a:bodyPr/>
          <a:lstStyle/>
          <a:p>
            <a:r>
              <a:rPr lang="el-GR" altLang="el-GR" dirty="0" smtClean="0"/>
              <a:t>Αριθμός πλευρών ν</a:t>
            </a:r>
          </a:p>
          <a:p>
            <a:r>
              <a:rPr lang="el-GR" altLang="el-GR" dirty="0" smtClean="0"/>
              <a:t>(Μήκος πλευράς)</a:t>
            </a:r>
          </a:p>
          <a:p>
            <a:r>
              <a:rPr lang="el-GR" altLang="el-GR" dirty="0" smtClean="0"/>
              <a:t>Γωνία (360/ν)</a:t>
            </a:r>
          </a:p>
          <a:p>
            <a:r>
              <a:rPr lang="el-GR" altLang="el-GR" sz="2800" dirty="0" smtClean="0">
                <a:solidFill>
                  <a:schemeClr val="accent1">
                    <a:lumMod val="75000"/>
                  </a:schemeClr>
                </a:solidFill>
              </a:rPr>
              <a:t>Υπολογισμός γωνίας κανονικού πολυγώνου 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Δώσε αριθμό πλευρών 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Δώσε μήκος πλευράς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Υπολόγισε γωνία (</a:t>
            </a:r>
            <a:r>
              <a:rPr lang="en-US" altLang="el-GR" sz="2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Επανέλαβε ν φορές 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Σχεδίασε πλευρά </a:t>
            </a:r>
          </a:p>
          <a:p>
            <a:pPr lvl="1"/>
            <a:r>
              <a:rPr lang="el-GR" altLang="el-GR" sz="2000" dirty="0" smtClean="0">
                <a:solidFill>
                  <a:schemeClr val="accent1">
                    <a:lumMod val="75000"/>
                  </a:schemeClr>
                </a:solidFill>
              </a:rPr>
              <a:t>Στρίψε γωνία </a:t>
            </a:r>
          </a:p>
          <a:p>
            <a:pPr lvl="1">
              <a:buFont typeface="Verdana" panose="020B0604030504040204" pitchFamily="34" charset="0"/>
              <a:buNone/>
            </a:pPr>
            <a:endParaRPr lang="el-GR" altLang="el-GR" dirty="0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6AE7A9-B247-47DB-9D49-88472B3EFD3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Κύκλος στην κλασική </a:t>
            </a:r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7668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to circle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	repeat 360 [fd 1 rt 1]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end</a:t>
            </a:r>
          </a:p>
          <a:p>
            <a:pPr>
              <a:buFont typeface="Wingdings 2" panose="05020102010507070707" pitchFamily="18" charset="2"/>
              <a:buNone/>
            </a:pPr>
            <a:endParaRPr lang="en-GB" altLang="el-GR" smtClean="0"/>
          </a:p>
          <a:p>
            <a:pPr>
              <a:buFont typeface="Wingdings 2" panose="05020102010507070707" pitchFamily="18" charset="2"/>
              <a:buNone/>
            </a:pPr>
            <a:endParaRPr lang="en-GB" altLang="el-GR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6F2B8C-457A-45AE-BEEC-8E84DF87686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00500"/>
            <a:ext cx="3571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7313" y="3071813"/>
            <a:ext cx="5857875" cy="754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43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Κύκλος στη </a:t>
            </a:r>
            <a:r>
              <a:rPr lang="en-US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Scratch</a:t>
            </a:r>
            <a:endParaRPr lang="el-GR" sz="43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03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1" y="549275"/>
            <a:ext cx="8375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Χελώνες </a:t>
            </a:r>
            <a:r>
              <a:rPr lang="en-US" dirty="0" smtClean="0"/>
              <a:t>Logo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Προγραμματισμός &amp; Ρομποτική</a:t>
            </a:r>
            <a:endParaRPr lang="en-GB" dirty="0"/>
          </a:p>
        </p:txBody>
      </p:sp>
      <p:pic>
        <p:nvPicPr>
          <p:cNvPr id="51203" name="Picture 4" descr="logo turtl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857500"/>
            <a:ext cx="2159000" cy="1943100"/>
          </a:xfrm>
          <a:noFill/>
        </p:spPr>
      </p:pic>
      <p:pic>
        <p:nvPicPr>
          <p:cNvPr id="51204" name="Picture 7" descr="logo turtle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133600"/>
            <a:ext cx="2135188" cy="1427163"/>
          </a:xfrm>
          <a:noFill/>
        </p:spPr>
      </p:pic>
      <p:pic>
        <p:nvPicPr>
          <p:cNvPr id="51205" name="Picture 10" descr="image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365625"/>
            <a:ext cx="2036763" cy="1511300"/>
          </a:xfrm>
          <a:noFill/>
        </p:spPr>
      </p:pic>
      <p:sp>
        <p:nvSpPr>
          <p:cNvPr id="512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24600"/>
            <a:ext cx="381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03CAD2-306C-43B7-92D7-BD7579FD2D0D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l-GR" sz="1200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4" y="60325"/>
            <a:ext cx="8394700" cy="1143000"/>
          </a:xfrm>
        </p:spPr>
        <p:txBody>
          <a:bodyPr/>
          <a:lstStyle/>
          <a:p>
            <a:pPr>
              <a:defRPr/>
            </a:pPr>
            <a:r>
              <a:rPr lang="el-GR" sz="3600" dirty="0" smtClean="0"/>
              <a:t>Προγραμματιζόμενα Ρομπότ : </a:t>
            </a:r>
            <a:r>
              <a:rPr lang="en-US" sz="3600" dirty="0" smtClean="0"/>
              <a:t>Bee-Bot</a:t>
            </a:r>
            <a:endParaRPr lang="el-GR" sz="3600" dirty="0"/>
          </a:p>
        </p:txBody>
      </p:sp>
      <p:sp>
        <p:nvSpPr>
          <p:cNvPr id="53251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altLang="el-GR" smtClean="0"/>
              <a:t> </a:t>
            </a:r>
          </a:p>
        </p:txBody>
      </p:sp>
      <p:sp>
        <p:nvSpPr>
          <p:cNvPr id="53252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3253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3255" name="Θέση αριθμού διαφάνειας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24600"/>
            <a:ext cx="381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9CC79-0583-425D-BF15-ADECF2D02486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l-GR" sz="1200" dirty="0" smtClean="0">
              <a:solidFill>
                <a:srgbClr val="B5A788"/>
              </a:solidFill>
            </a:endParaRPr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285875"/>
            <a:ext cx="63373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70050"/>
            <a:ext cx="1828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8323263" cy="1143000"/>
          </a:xfrm>
        </p:spPr>
        <p:txBody>
          <a:bodyPr/>
          <a:lstStyle/>
          <a:p>
            <a:pPr>
              <a:defRPr/>
            </a:pPr>
            <a:r>
              <a:rPr lang="el-GR" sz="3600" dirty="0" smtClean="0"/>
              <a:t>Προγραμματιζόμενα Ρομπότ: </a:t>
            </a:r>
            <a:r>
              <a:rPr lang="en-US" sz="3600" dirty="0" smtClean="0"/>
              <a:t>Pro-Bot</a:t>
            </a:r>
            <a:endParaRPr lang="el-GR" sz="3600" dirty="0"/>
          </a:p>
        </p:txBody>
      </p:sp>
      <p:sp>
        <p:nvSpPr>
          <p:cNvPr id="54275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54276" name="Θέση περιεχομένου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4277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4279" name="Θέση αριθμού διαφάνειας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24600"/>
            <a:ext cx="381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80DD16-A950-4A9E-B302-9DF06AF0A288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l-GR" sz="1200" dirty="0" smtClean="0">
              <a:solidFill>
                <a:srgbClr val="B5A788"/>
              </a:solidFill>
            </a:endParaRPr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54879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232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184150"/>
            <a:ext cx="8477250" cy="1143000"/>
          </a:xfrm>
        </p:spPr>
        <p:txBody>
          <a:bodyPr/>
          <a:lstStyle/>
          <a:p>
            <a:pPr>
              <a:defRPr/>
            </a:pPr>
            <a:r>
              <a:rPr lang="el-GR" sz="3600" dirty="0" smtClean="0"/>
              <a:t>Ρομποτικά περιβάλλοντα: </a:t>
            </a:r>
            <a:r>
              <a:rPr lang="en-US" sz="3600" dirty="0" smtClean="0"/>
              <a:t>Lego </a:t>
            </a:r>
            <a:r>
              <a:rPr lang="en-US" sz="3600" dirty="0" err="1" smtClean="0"/>
              <a:t>Wedo</a:t>
            </a:r>
            <a:endParaRPr lang="el-GR" sz="3600" dirty="0"/>
          </a:p>
        </p:txBody>
      </p:sp>
      <p:sp>
        <p:nvSpPr>
          <p:cNvPr id="552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55301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21EBAB-5C19-443A-AA34-448E16CD8BC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508125"/>
            <a:ext cx="284797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26638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24479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6301" y="274638"/>
            <a:ext cx="80581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Ρομποτικά περιβάλλοντα: </a:t>
            </a:r>
            <a:r>
              <a:rPr lang="en-US" sz="3600" dirty="0" smtClean="0"/>
              <a:t>Lego </a:t>
            </a:r>
            <a:r>
              <a:rPr lang="en-US" sz="3600" dirty="0" err="1" smtClean="0"/>
              <a:t>Mindstorms</a:t>
            </a:r>
            <a:endParaRPr lang="el-GR" sz="3600" dirty="0"/>
          </a:p>
        </p:txBody>
      </p:sp>
      <p:sp>
        <p:nvSpPr>
          <p:cNvPr id="56324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28540F-964D-4EEC-9105-671022D80A5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0403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5733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005263"/>
            <a:ext cx="20764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5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462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Verdana" pitchFamily="34" charset="0"/>
              </a:rPr>
              <a:t>Γιατί</a:t>
            </a:r>
            <a:r>
              <a:rPr lang="fr-CH" sz="3600" dirty="0" smtClean="0">
                <a:latin typeface="Verdana" pitchFamily="34" charset="0"/>
              </a:rPr>
              <a:t> </a:t>
            </a:r>
            <a:r>
              <a:rPr lang="el-GR" sz="3600" dirty="0" smtClean="0">
                <a:latin typeface="Verdana" pitchFamily="34" charset="0"/>
              </a:rPr>
              <a:t>να χρησιμοποιούμε γλώσσες προγραμματισμού τύπου </a:t>
            </a:r>
            <a:r>
              <a:rPr lang="fr-CH" sz="3600" dirty="0" smtClean="0">
                <a:latin typeface="Verdana" pitchFamily="34" charset="0"/>
              </a:rPr>
              <a:t>Logo</a:t>
            </a:r>
            <a:r>
              <a:rPr lang="el-GR" sz="3600" dirty="0" smtClean="0">
                <a:latin typeface="Verdana" pitchFamily="34" charset="0"/>
              </a:rPr>
              <a:t>;</a:t>
            </a: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44675"/>
            <a:ext cx="7648575" cy="4605338"/>
          </a:xfrm>
        </p:spPr>
        <p:txBody>
          <a:bodyPr/>
          <a:lstStyle/>
          <a:p>
            <a:pPr eaLnBrk="1" hangingPunct="1"/>
            <a:r>
              <a:rPr lang="fr-CH" altLang="el-GR" sz="2400" dirty="0" smtClean="0">
                <a:latin typeface="Verdana" panose="020B0604030504040204" pitchFamily="34" charset="0"/>
              </a:rPr>
              <a:t>« </a:t>
            </a:r>
            <a:r>
              <a:rPr lang="el-GR" altLang="el-GR" sz="2400" dirty="0" smtClean="0">
                <a:latin typeface="Verdana" panose="020B0604030504040204" pitchFamily="34" charset="0"/>
              </a:rPr>
              <a:t>Εργαλεία Σκέψης</a:t>
            </a:r>
            <a:r>
              <a:rPr lang="fr-CH" altLang="el-GR" sz="2400" dirty="0" smtClean="0">
                <a:latin typeface="Verdana" panose="020B0604030504040204" pitchFamily="34" charset="0"/>
              </a:rPr>
              <a:t> »</a:t>
            </a:r>
          </a:p>
          <a:p>
            <a:pPr eaLnBrk="1" hangingPunct="1"/>
            <a:r>
              <a:rPr lang="el-GR" altLang="el-GR" sz="2400" dirty="0" smtClean="0">
                <a:latin typeface="Verdana" panose="020B0604030504040204" pitchFamily="34" charset="0"/>
              </a:rPr>
              <a:t>Πρόσκτηση γνωστικών δομών ανεξαρτήτων του περιεχομένου</a:t>
            </a:r>
            <a:r>
              <a:rPr lang="fr-CH" altLang="el-GR" sz="2400" dirty="0" smtClean="0">
                <a:latin typeface="Verdana" panose="020B0604030504040204" pitchFamily="34" charset="0"/>
              </a:rPr>
              <a:t>:</a:t>
            </a:r>
          </a:p>
          <a:p>
            <a:pPr lvl="1" eaLnBrk="1" hangingPunct="1"/>
            <a:r>
              <a:rPr lang="el-GR" altLang="el-GR" sz="2000" dirty="0" smtClean="0">
                <a:latin typeface="Verdana" panose="020B0604030504040204" pitchFamily="34" charset="0"/>
              </a:rPr>
              <a:t>Μάθηση της ανάλυσης ενός σύνθετου προβλήματος σε απλούστερα</a:t>
            </a:r>
            <a:endParaRPr lang="fr-CH" altLang="el-GR" sz="2000" dirty="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l-GR" altLang="el-GR" sz="2000" dirty="0" smtClean="0">
                <a:latin typeface="Verdana" panose="020B0604030504040204" pitchFamily="34" charset="0"/>
              </a:rPr>
              <a:t>Μάθηση του πως μαθαίνω στηριζόμενος στα λάθη μου</a:t>
            </a:r>
            <a:endParaRPr lang="fr-CH" altLang="el-GR" sz="2000" dirty="0" smtClean="0">
              <a:latin typeface="Verdana" panose="020B0604030504040204" pitchFamily="34" charset="0"/>
            </a:endParaRPr>
          </a:p>
          <a:p>
            <a:pPr eaLnBrk="1" hangingPunct="1"/>
            <a:r>
              <a:rPr lang="el-GR" altLang="el-GR" sz="2400" dirty="0" smtClean="0">
                <a:latin typeface="Verdana" panose="020B0604030504040204" pitchFamily="34" charset="0"/>
              </a:rPr>
              <a:t>Παιδαγωγική τύπου</a:t>
            </a:r>
            <a:r>
              <a:rPr lang="fr-CH" altLang="el-GR" sz="2400" dirty="0" smtClean="0">
                <a:latin typeface="Verdana" panose="020B0604030504040204" pitchFamily="34" charset="0"/>
              </a:rPr>
              <a:t> </a:t>
            </a:r>
            <a:r>
              <a:rPr lang="el-GR" altLang="el-GR" sz="2400" dirty="0" smtClean="0">
                <a:latin typeface="Verdana" panose="020B0604030504040204" pitchFamily="34" charset="0"/>
              </a:rPr>
              <a:t>«σχέδιο εργασίας» (</a:t>
            </a:r>
            <a:r>
              <a:rPr lang="fr-CH" altLang="el-GR" sz="2400" dirty="0" err="1" smtClean="0">
                <a:latin typeface="Verdana" panose="020B0604030504040204" pitchFamily="34" charset="0"/>
              </a:rPr>
              <a:t>proje</a:t>
            </a:r>
            <a:r>
              <a:rPr lang="en-US" altLang="el-GR" sz="2400" dirty="0" smtClean="0">
                <a:latin typeface="Verdana" panose="020B0604030504040204" pitchFamily="34" charset="0"/>
              </a:rPr>
              <a:t>c</a:t>
            </a:r>
            <a:r>
              <a:rPr lang="fr-CH" altLang="el-GR" sz="2400" dirty="0" smtClean="0">
                <a:latin typeface="Verdana" panose="020B0604030504040204" pitchFamily="34" charset="0"/>
              </a:rPr>
              <a:t>t)</a:t>
            </a:r>
          </a:p>
          <a:p>
            <a:pPr eaLnBrk="1" hangingPunct="1"/>
            <a:r>
              <a:rPr lang="el-GR" altLang="el-GR" sz="2400" dirty="0" smtClean="0">
                <a:latin typeface="Verdana" panose="020B0604030504040204" pitchFamily="34" charset="0"/>
              </a:rPr>
              <a:t>Περιβάλλον ελκυστικό </a:t>
            </a:r>
            <a:r>
              <a:rPr lang="fr-CH" altLang="el-GR" sz="2400" dirty="0" smtClean="0">
                <a:latin typeface="Verdana" panose="020B0604030504040204" pitchFamily="34" charset="0"/>
              </a:rPr>
              <a:t>(</a:t>
            </a:r>
            <a:r>
              <a:rPr lang="el-GR" altLang="el-GR" sz="2400" dirty="0" smtClean="0">
                <a:latin typeface="Verdana" panose="020B0604030504040204" pitchFamily="34" charset="0"/>
              </a:rPr>
              <a:t>κυρίως</a:t>
            </a:r>
            <a:r>
              <a:rPr lang="fr-CH" altLang="el-GR" sz="2400" dirty="0" smtClean="0">
                <a:latin typeface="Verdana" panose="020B0604030504040204" pitchFamily="34" charset="0"/>
              </a:rPr>
              <a:t> </a:t>
            </a:r>
            <a:r>
              <a:rPr lang="el-GR" altLang="el-GR" sz="2400" dirty="0" smtClean="0">
                <a:latin typeface="Verdana" panose="020B0604030504040204" pitchFamily="34" charset="0"/>
              </a:rPr>
              <a:t>τα </a:t>
            </a:r>
            <a:r>
              <a:rPr lang="en-US" altLang="el-GR" sz="2400" dirty="0" smtClean="0">
                <a:latin typeface="Verdana" panose="020B0604030504040204" pitchFamily="34" charset="0"/>
              </a:rPr>
              <a:t>l</a:t>
            </a:r>
            <a:r>
              <a:rPr lang="fr-CH" altLang="el-GR" sz="2400" dirty="0" smtClean="0">
                <a:latin typeface="Verdana" panose="020B0604030504040204" pitchFamily="34" charset="0"/>
              </a:rPr>
              <a:t>ego-logo)</a:t>
            </a:r>
          </a:p>
          <a:p>
            <a:pPr eaLnBrk="1" hangingPunct="1"/>
            <a:endParaRPr lang="en-US" altLang="el-GR" sz="2400" dirty="0" smtClean="0">
              <a:latin typeface="Verdana" panose="020B060403050404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27F006-9121-4ABB-AD48-9B37FFB5EA6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b="1" dirty="0">
                <a:latin typeface="+mn-lt"/>
                <a:cs typeface="Times New Roman" pitchFamily="18" charset="0"/>
              </a:rPr>
              <a:t>Αυτόνομη </a:t>
            </a:r>
            <a:r>
              <a:rPr lang="el-GR" b="1" dirty="0" smtClean="0">
                <a:latin typeface="+mn-lt"/>
                <a:cs typeface="Times New Roman" pitchFamily="18" charset="0"/>
              </a:rPr>
              <a:t>Μάθηση</a:t>
            </a:r>
            <a:endParaRPr lang="el-GR" b="1" dirty="0">
              <a:latin typeface="+mn-lt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628775"/>
            <a:ext cx="8096250" cy="41148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dirty="0" smtClean="0">
                <a:latin typeface="+mj-lt"/>
                <a:cs typeface="Times New Roman" pitchFamily="18" charset="0"/>
              </a:rPr>
              <a:t>Το παιδαγωγικό ρεύμα της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Logo </a:t>
            </a:r>
            <a:r>
              <a:rPr lang="el-GR" sz="2800" dirty="0" smtClean="0">
                <a:latin typeface="+mj-lt"/>
                <a:cs typeface="Times New Roman" pitchFamily="18" charset="0"/>
              </a:rPr>
              <a:t>σχετίζεται με το ρεύμα της </a:t>
            </a:r>
            <a:r>
              <a:rPr lang="el-GR" sz="2800" b="1" dirty="0" smtClean="0">
                <a:latin typeface="+mj-lt"/>
                <a:cs typeface="Times New Roman" pitchFamily="18" charset="0"/>
              </a:rPr>
              <a:t>Αυτόνομης Μάθησης </a:t>
            </a:r>
            <a:r>
              <a:rPr lang="el-GR" sz="2800" dirty="0" smtClean="0">
                <a:latin typeface="+mj-lt"/>
                <a:cs typeface="Times New Roman" pitchFamily="18" charset="0"/>
              </a:rPr>
              <a:t>που συνιστά ένα εναλλακτικό παιδαγωγικό ρεύμα: </a:t>
            </a:r>
          </a:p>
          <a:p>
            <a:pPr lvl="1">
              <a:spcAft>
                <a:spcPts val="600"/>
              </a:spcAft>
              <a:defRPr/>
            </a:pPr>
            <a:r>
              <a:rPr lang="el-GR" sz="2400" dirty="0" smtClean="0">
                <a:latin typeface="+mj-lt"/>
                <a:cs typeface="Times New Roman" pitchFamily="18" charset="0"/>
              </a:rPr>
              <a:t>δεν σκόπευε στην κυκλοφορία παραδοσιακών σχολικών περιεχομένων μέσω των τεχνολογιών, αλλά επαγγελόταν τη χρησιμοποίηση του υπολογιστή ως </a:t>
            </a:r>
            <a:r>
              <a:rPr lang="el-GR" sz="2400" b="1" dirty="0" smtClean="0">
                <a:latin typeface="+mj-lt"/>
                <a:cs typeface="Times New Roman" pitchFamily="18" charset="0"/>
              </a:rPr>
              <a:t>μέσο επεξήγησης των νοητικών διαδικασιών</a:t>
            </a:r>
            <a:endParaRPr lang="el-GR" sz="2400" dirty="0" smtClean="0">
              <a:latin typeface="+mj-lt"/>
              <a:cs typeface="Times New Roman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l-GR" sz="2400" dirty="0" smtClean="0">
                <a:latin typeface="+mj-lt"/>
                <a:cs typeface="Times New Roman" pitchFamily="18" charset="0"/>
              </a:rPr>
              <a:t>στο περιβάλλον αυτό ο υπολογιστής μετατρέπεται σε «πολιτισμικό ενισχυτή» της λογικής δραστηριότητας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50A1E8-D6C6-4CDE-8366-94C16C49DF58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>
                <a:latin typeface="+mn-lt"/>
              </a:rPr>
              <a:t>Ι</a:t>
            </a:r>
            <a:r>
              <a:rPr lang="el-GR" dirty="0">
                <a:latin typeface="+mn-lt"/>
                <a:cs typeface="Times New Roman" pitchFamily="18" charset="0"/>
              </a:rPr>
              <a:t>δέες της </a:t>
            </a:r>
            <a:r>
              <a:rPr lang="el-GR" b="1" dirty="0">
                <a:latin typeface="+mn-lt"/>
                <a:cs typeface="Times New Roman" pitchFamily="18" charset="0"/>
              </a:rPr>
              <a:t>αυτόνομης </a:t>
            </a:r>
            <a:r>
              <a:rPr lang="el-GR" b="1" dirty="0" smtClean="0">
                <a:latin typeface="+mn-lt"/>
                <a:cs typeface="Times New Roman" pitchFamily="18" charset="0"/>
              </a:rPr>
              <a:t>μάθησης (1)</a:t>
            </a:r>
            <a:r>
              <a:rPr lang="el-GR" dirty="0" smtClean="0">
                <a:latin typeface="+mn-lt"/>
                <a:cs typeface="Times New Roman" pitchFamily="18" charset="0"/>
              </a:rPr>
              <a:t>:</a:t>
            </a:r>
            <a:endParaRPr lang="el-GR" dirty="0">
              <a:latin typeface="+mn-lt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93115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800" dirty="0" smtClean="0">
                <a:latin typeface="+mj-lt"/>
                <a:cs typeface="Times New Roman" pitchFamily="18" charset="0"/>
              </a:rPr>
              <a:t>“</a:t>
            </a:r>
            <a:r>
              <a:rPr lang="el-GR" sz="2800" i="1" dirty="0" smtClean="0">
                <a:latin typeface="+mj-lt"/>
                <a:cs typeface="Times New Roman" pitchFamily="18" charset="0"/>
              </a:rPr>
              <a:t>α. O υπολογιστής είναι - ιστορικά - το πρώτο εργαλείο αυτοματοποίησης των νοητικών διαδικασιών</a:t>
            </a:r>
            <a:endParaRPr lang="el-GR" sz="28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800" i="1" dirty="0" smtClean="0">
                <a:latin typeface="+mj-lt"/>
              </a:rPr>
              <a:t>β. </a:t>
            </a:r>
            <a:r>
              <a:rPr lang="el-GR" sz="2800" i="1" dirty="0" smtClean="0">
                <a:latin typeface="+mj-lt"/>
                <a:cs typeface="Times New Roman" pitchFamily="18" charset="0"/>
              </a:rPr>
              <a:t>μόνο οι πλήρως </a:t>
            </a:r>
            <a:r>
              <a:rPr lang="el-GR" sz="2800" i="1" dirty="0" err="1" smtClean="0">
                <a:latin typeface="+mj-lt"/>
                <a:cs typeface="Times New Roman" pitchFamily="18" charset="0"/>
              </a:rPr>
              <a:t>κατανοημένες</a:t>
            </a:r>
            <a:r>
              <a:rPr lang="el-GR" sz="2800" i="1" dirty="0" smtClean="0">
                <a:latin typeface="+mj-lt"/>
                <a:cs typeface="Times New Roman" pitchFamily="18" charset="0"/>
              </a:rPr>
              <a:t> και αναλυμένες πτυχές των νοητικών διαδικασιών μπορούν (σήμερα) να εκτελεστούν από τον υπολογιστή</a:t>
            </a:r>
            <a:endParaRPr lang="el-GR" sz="28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800" i="1" dirty="0" smtClean="0">
                <a:latin typeface="+mj-lt"/>
                <a:cs typeface="Times New Roman" pitchFamily="18" charset="0"/>
              </a:rPr>
              <a:t>γ. η ανάγνωση ενός προγράμματος που  μοντελοποιεί ένα (ή περισσότερους) μηχανισμό(</a:t>
            </a:r>
            <a:r>
              <a:rPr lang="el-GR" sz="2800" i="1" dirty="0" err="1" smtClean="0">
                <a:latin typeface="+mj-lt"/>
                <a:cs typeface="Times New Roman" pitchFamily="18" charset="0"/>
              </a:rPr>
              <a:t>ούς</a:t>
            </a:r>
            <a:r>
              <a:rPr lang="el-GR" sz="2800" i="1" dirty="0" smtClean="0">
                <a:latin typeface="+mj-lt"/>
                <a:cs typeface="Times New Roman" pitchFamily="18" charset="0"/>
              </a:rPr>
              <a:t>) ή μια (ή περισσότερες) γνώσεις, επιτρέπει να αναγάγουμε μηχανισμούς ή μοντελοποιημένες γνώσεις</a:t>
            </a:r>
            <a:endParaRPr lang="el-GR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430931-7A05-4B9A-BEDB-D4123837BC72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Ι</a:t>
            </a:r>
            <a:r>
              <a:rPr lang="el-GR" dirty="0">
                <a:cs typeface="Times New Roman" pitchFamily="18" charset="0"/>
              </a:rPr>
              <a:t>δέες της </a:t>
            </a:r>
            <a:r>
              <a:rPr lang="el-GR" b="1" dirty="0">
                <a:cs typeface="Times New Roman" pitchFamily="18" charset="0"/>
              </a:rPr>
              <a:t>αυτόνομης </a:t>
            </a:r>
            <a:r>
              <a:rPr lang="el-GR" b="1" dirty="0" smtClean="0">
                <a:cs typeface="Times New Roman" pitchFamily="18" charset="0"/>
              </a:rPr>
              <a:t>μάθησης (2)</a:t>
            </a:r>
            <a:r>
              <a:rPr lang="el-GR" dirty="0" smtClean="0">
                <a:cs typeface="Times New Roman" pitchFamily="18" charset="0"/>
              </a:rPr>
              <a:t>:</a:t>
            </a:r>
            <a:r>
              <a:rPr lang="el-GR" i="1" dirty="0" smtClean="0">
                <a:cs typeface="Times New Roman" pitchFamily="18" charset="0"/>
              </a:rPr>
              <a:t> </a:t>
            </a:r>
            <a:endParaRPr lang="el-GR" i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i="1" dirty="0" smtClean="0">
                <a:latin typeface="+mj-lt"/>
                <a:cs typeface="Times New Roman" pitchFamily="18" charset="0"/>
              </a:rPr>
              <a:t>δ. η κατασκευή ενός προγράμματος ωθεί στην κατανόηση του χώρου εφαρμογής του προγράμματος</a:t>
            </a:r>
            <a:endParaRPr lang="el-GR" sz="2800" dirty="0" smtClean="0">
              <a:latin typeface="+mj-lt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i="1" dirty="0" smtClean="0">
                <a:latin typeface="+mj-lt"/>
                <a:cs typeface="Times New Roman" pitchFamily="18" charset="0"/>
              </a:rPr>
              <a:t>ε. ένα πρόγραμμα είναι η μορφοποίηση ενός προβλήματος και της λύσης του. </a:t>
            </a:r>
            <a:endParaRPr lang="el-GR" sz="2800" i="1" dirty="0" smtClean="0">
              <a:latin typeface="+mj-lt"/>
            </a:endParaRPr>
          </a:p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800" i="1" dirty="0" smtClean="0">
                <a:latin typeface="+mj-lt"/>
                <a:cs typeface="Times New Roman" pitchFamily="18" charset="0"/>
              </a:rPr>
              <a:t>στ. ο προγραμματισμός - μέσα σε ένα κατάλληλο περιβάλλον - επιτρέπει να συνειδητοποιήσουμε τους μηχανισμούς της σκέψης</a:t>
            </a:r>
            <a:r>
              <a:rPr lang="el-GR" sz="2800" dirty="0" smtClean="0">
                <a:latin typeface="+mj-lt"/>
                <a:cs typeface="Times New Roman" pitchFamily="18" charset="0"/>
              </a:rPr>
              <a:t>”</a:t>
            </a:r>
          </a:p>
          <a:p>
            <a:pPr>
              <a:spcAft>
                <a:spcPts val="600"/>
              </a:spcAft>
              <a:defRPr/>
            </a:pPr>
            <a:endParaRPr lang="el-GR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DEB6DE-BAE5-44A8-B41E-FE4230899A13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l-GR" dirty="0"/>
              <a:t>Αυτόνομη μάθηση και </a:t>
            </a:r>
            <a:r>
              <a:rPr lang="en-US" dirty="0" smtClean="0"/>
              <a:t>Logo</a:t>
            </a:r>
            <a:r>
              <a:rPr lang="el-GR" dirty="0" smtClean="0"/>
              <a:t> (1)</a:t>
            </a:r>
            <a:endParaRPr lang="el-GR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531" y="1676400"/>
            <a:ext cx="7500937" cy="4114800"/>
          </a:xfrm>
        </p:spPr>
        <p:txBody>
          <a:bodyPr/>
          <a:lstStyle/>
          <a:p>
            <a:pPr algn="just">
              <a:defRPr/>
            </a:pPr>
            <a:r>
              <a:rPr lang="el-GR" dirty="0" smtClean="0">
                <a:latin typeface="+mj-lt"/>
                <a:cs typeface="Times New Roman" pitchFamily="18" charset="0"/>
              </a:rPr>
              <a:t>η μηχανή τίθεται στην υπηρεσία της γνωστικής </a:t>
            </a:r>
            <a:r>
              <a:rPr lang="el-GR" dirty="0" err="1" smtClean="0">
                <a:latin typeface="+mj-lt"/>
                <a:cs typeface="Times New Roman" pitchFamily="18" charset="0"/>
              </a:rPr>
              <a:t>αυτο</a:t>
            </a:r>
            <a:r>
              <a:rPr lang="el-GR" dirty="0" smtClean="0">
                <a:latin typeface="+mj-lt"/>
                <a:cs typeface="Times New Roman" pitchFamily="18" charset="0"/>
              </a:rPr>
              <a:t>-εξερεύνησης και της αυθόρμητης κατασκευής αντικειμένων από το μαθητευόμενο</a:t>
            </a:r>
          </a:p>
          <a:p>
            <a:pPr algn="just">
              <a:defRPr/>
            </a:pPr>
            <a:r>
              <a:rPr lang="el-GR" dirty="0" smtClean="0">
                <a:latin typeface="+mj-lt"/>
                <a:cs typeface="Times New Roman" pitchFamily="18" charset="0"/>
              </a:rPr>
              <a:t>η γλώσσα </a:t>
            </a:r>
            <a:r>
              <a:rPr lang="en-GB" dirty="0" smtClean="0">
                <a:latin typeface="+mj-lt"/>
                <a:cs typeface="Times New Roman" pitchFamily="18" charset="0"/>
              </a:rPr>
              <a:t>Logo </a:t>
            </a:r>
            <a:r>
              <a:rPr lang="el-GR" dirty="0" smtClean="0">
                <a:latin typeface="+mj-lt"/>
                <a:cs typeface="Times New Roman" pitchFamily="18" charset="0"/>
              </a:rPr>
              <a:t>αποτελεί την ενσάρκωση αυτ</a:t>
            </a:r>
            <a:r>
              <a:rPr lang="el-GR" dirty="0" smtClean="0">
                <a:latin typeface="+mj-lt"/>
              </a:rPr>
              <a:t>ή</a:t>
            </a:r>
            <a:r>
              <a:rPr lang="el-GR" dirty="0" smtClean="0">
                <a:latin typeface="+mj-lt"/>
                <a:cs typeface="Times New Roman" pitchFamily="18" charset="0"/>
              </a:rPr>
              <a:t>ς της θεώρησης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1B542F-3887-4BD4-8F61-10D778DE981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Αυτόνομη μάθηση και </a:t>
            </a:r>
            <a:r>
              <a:rPr lang="en-US" dirty="0"/>
              <a:t>Logo</a:t>
            </a:r>
            <a:r>
              <a:rPr lang="el-GR" dirty="0"/>
              <a:t> </a:t>
            </a:r>
            <a:r>
              <a:rPr lang="el-GR" dirty="0" smtClean="0"/>
              <a:t>(2)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461294"/>
            <a:ext cx="7499350" cy="4800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>
                <a:latin typeface="+mj-lt"/>
                <a:cs typeface="Times New Roman" pitchFamily="18" charset="0"/>
              </a:rPr>
              <a:t>Παιδαγωγικό ρεύμα </a:t>
            </a:r>
            <a:r>
              <a:rPr lang="el-GR" sz="2800" dirty="0" smtClean="0">
                <a:latin typeface="+mj-lt"/>
              </a:rPr>
              <a:t>της </a:t>
            </a:r>
            <a:r>
              <a:rPr lang="el-GR" sz="2800" b="1" dirty="0" smtClean="0">
                <a:latin typeface="+mj-lt"/>
                <a:cs typeface="Times New Roman" pitchFamily="18" charset="0"/>
              </a:rPr>
              <a:t>αυτόνομη</a:t>
            </a:r>
            <a:r>
              <a:rPr lang="el-GR" sz="2800" b="1" dirty="0" smtClean="0">
                <a:latin typeface="+mj-lt"/>
              </a:rPr>
              <a:t>ς</a:t>
            </a:r>
            <a:r>
              <a:rPr lang="el-GR" sz="2800" b="1" dirty="0" smtClean="0">
                <a:latin typeface="+mj-lt"/>
                <a:cs typeface="Times New Roman" pitchFamily="18" charset="0"/>
              </a:rPr>
              <a:t> μάθηση</a:t>
            </a:r>
            <a:r>
              <a:rPr lang="el-GR" sz="2800" b="1" dirty="0" smtClean="0">
                <a:latin typeface="+mj-lt"/>
              </a:rPr>
              <a:t>ς</a:t>
            </a:r>
          </a:p>
          <a:p>
            <a:pPr>
              <a:defRPr/>
            </a:pPr>
            <a:r>
              <a:rPr lang="el-GR" sz="2800" dirty="0" smtClean="0">
                <a:latin typeface="+mj-lt"/>
              </a:rPr>
              <a:t>Βασικό τεχνολογικό εργαλείο στην προσέγγιση αυτή αποτέλεσε το περιβάλλον της γλώσσας </a:t>
            </a:r>
            <a:r>
              <a:rPr lang="en-GB" sz="2800" dirty="0" smtClean="0">
                <a:latin typeface="+mj-lt"/>
              </a:rPr>
              <a:t>Logo</a:t>
            </a:r>
          </a:p>
          <a:p>
            <a:pPr>
              <a:defRPr/>
            </a:pPr>
            <a:r>
              <a:rPr lang="el-GR" sz="2800" dirty="0" smtClean="0">
                <a:latin typeface="+mj-lt"/>
              </a:rPr>
              <a:t>Ε</a:t>
            </a:r>
            <a:r>
              <a:rPr lang="en-US" sz="2800" dirty="0" err="1" smtClean="0">
                <a:latin typeface="+mj-lt"/>
              </a:rPr>
              <a:t>ργαλείο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ανάλυσης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της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διαδικασίας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της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μάθησης</a:t>
            </a:r>
            <a:endParaRPr lang="el-GR" sz="2800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sz="2800" b="1" dirty="0" smtClean="0">
                <a:latin typeface="+mj-lt"/>
              </a:rPr>
              <a:t>Learn to learn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(μαθαίνω πως να μαθαίνω)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B1F935-0A32-4AF0-9404-A4B6142A397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Η έννοια του Μικρόκοσμου</a:t>
            </a:r>
            <a:endParaRPr lang="el-GR" dirty="0">
              <a:latin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551" y="1433560"/>
            <a:ext cx="7767637" cy="41148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l-GR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Μικρόκοσμος (</a:t>
            </a:r>
            <a:r>
              <a:rPr lang="en-US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icroworld</a:t>
            </a:r>
            <a:r>
              <a:rPr lang="el-GR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εμπνευστή του (S. </a:t>
            </a:r>
            <a:r>
              <a:rPr lang="el-GR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Papert</a:t>
            </a: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l-GR" altLang="el-GR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συνιστά ένα εκκολαπτήριο γνώσης προσφέροντας τη δυνατότητα στο μαθητή - λόγω της </a:t>
            </a:r>
            <a:r>
              <a:rPr lang="el-GR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ιδιότητάς</a:t>
            </a: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να προσομοιώνει τον πραγματικό κόσμο - να εξερευνά εκ των έσω ένα γνωστικό αντικείμενο</a:t>
            </a:r>
            <a:endParaRPr lang="el-GR" altLang="el-GR" dirty="0" smtClean="0">
              <a:latin typeface="GrTimes" charset="0"/>
              <a:cs typeface="Times New Roman" panose="02020603050405020304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4A3A55-4E86-49E7-B410-51CE1482F74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latin typeface="Times New Roman" pitchFamily="18" charset="0"/>
              </a:rPr>
              <a:t>Συστατικά ενός μικρόκοσμου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093" y="1446509"/>
            <a:ext cx="73898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“μικρόκοσμος” συνίσταται από ένα </a:t>
            </a:r>
            <a:r>
              <a:rPr lang="el-GR" alt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αντικειμένων</a:t>
            </a: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σχέσεων</a:t>
            </a: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καθώς και ένα </a:t>
            </a:r>
            <a:r>
              <a:rPr lang="el-GR" alt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λειτουργιών</a:t>
            </a: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που  επιδρούν πάνω στα αντικείμενα, τροποποιώντας τις σχέσεις τους και δημιουργώντας νέα αντικείμενα</a:t>
            </a:r>
            <a:endParaRPr lang="el-GR" altLang="el-GR" sz="2800" dirty="0" smtClean="0">
              <a:latin typeface="GrTimes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“μικρόκοσμος” είναι ένα </a:t>
            </a:r>
            <a:r>
              <a:rPr lang="el-GR" alt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ανοικτό πληροφορικό σύστημα</a:t>
            </a:r>
            <a:r>
              <a:rPr lang="el-GR" alt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οποίο ο μαθητής μπορεί να εξερευνήσει ένα χώρο με ένα ελάχιστο συμβουλών, συνδυάζοντας τις εντολές κάποιας γλώσσας</a:t>
            </a:r>
            <a:endParaRPr lang="el-GR" altLang="el-GR" sz="2800" dirty="0" smtClean="0">
              <a:latin typeface="GrTimes" charset="0"/>
              <a:cs typeface="Times New Roman" panose="02020603050405020304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57BC09-09AF-45AE-BAF0-BCA0F359EA1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latin typeface="Times New Roman" pitchFamily="18" charset="0"/>
              </a:rPr>
              <a:t>Στόχος του «μικρόκοσμου»</a:t>
            </a:r>
            <a:endParaRPr lang="el-GR" b="1" dirty="0"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GB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τους εμπνευστές “μικρόκοσμων” </a:t>
            </a:r>
            <a:endParaRPr lang="el-GR" altLang="el-GR" dirty="0" smtClean="0">
              <a:latin typeface="Times New Roman" panose="02020603050405020304" pitchFamily="18" charset="0"/>
            </a:endParaRPr>
          </a:p>
          <a:p>
            <a:r>
              <a:rPr lang="en-GB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ζητούμενο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l-GR" alt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GB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altLang="el-G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νά</a:t>
            </a:r>
            <a:r>
              <a:rPr lang="en-GB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πτυξη υψηλού επιπέδου γνωστικών δεξιοτήτων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 smtClean="0">
              <a:latin typeface="Times New Roman" panose="02020603050405020304" pitchFamily="18" charset="0"/>
            </a:endParaRPr>
          </a:p>
          <a:p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οποίες </a:t>
            </a:r>
            <a:r>
              <a:rPr lang="en-GB" altLang="el-G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</a:t>
            </a:r>
            <a:r>
              <a:rPr lang="en-GB" alt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αφέρονται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ποικίλες καταστάσεις</a:t>
            </a:r>
            <a:r>
              <a:rPr lang="el-GR" altLang="el-GR" dirty="0" smtClean="0">
                <a:latin typeface="Times New Roman" panose="02020603050405020304" pitchFamily="18" charset="0"/>
              </a:rPr>
              <a:t> </a:t>
            </a:r>
            <a:endParaRPr lang="en-US" altLang="el-GR" dirty="0" smtClean="0">
              <a:latin typeface="Times New Roman" panose="02020603050405020304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21B1E7-E184-46F4-859B-510226ADF38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Logo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ως μικρόκοσμος</a:t>
            </a:r>
            <a:endParaRPr lang="el-GR" dirty="0">
              <a:latin typeface="GrTimes" charset="0"/>
              <a:cs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2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US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 </a:t>
            </a: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προγραμματιστικό περιβάλλον, δεν προγραμμάτιζε πλέον τη συμπεριφορά του μαθητευόμενου αλλά του προμήθευε:</a:t>
            </a:r>
            <a:endParaRPr lang="el-GR" altLang="el-GR" dirty="0" smtClean="0">
              <a:latin typeface="GrTimes" charset="0"/>
              <a:cs typeface="Times New Roman" panose="02020603050405020304" pitchFamily="18" charset="0"/>
            </a:endParaRPr>
          </a:p>
          <a:p>
            <a:pPr marL="917575" lvl="1" indent="-514350">
              <a:lnSpc>
                <a:spcPct val="90000"/>
              </a:lnSpc>
              <a:buFont typeface="Gill Sans MT" panose="020B0502020104020203" pitchFamily="34" charset="0"/>
              <a:buAutoNum type="arabicPeriod"/>
            </a:pP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 λογικό και γεωμετρικό εννοιολογικό “μικρόκοσμο” </a:t>
            </a:r>
            <a:endParaRPr lang="el-GR" altLang="el-GR" dirty="0" smtClean="0">
              <a:latin typeface="GrTimes" charset="0"/>
              <a:cs typeface="Times New Roman" panose="02020603050405020304" pitchFamily="18" charset="0"/>
            </a:endParaRPr>
          </a:p>
          <a:p>
            <a:pPr marL="917575" lvl="1" indent="-514350">
              <a:lnSpc>
                <a:spcPct val="90000"/>
              </a:lnSpc>
              <a:buFont typeface="Gill Sans MT" panose="020B0502020104020203" pitchFamily="34" charset="0"/>
              <a:buAutoNum type="arabicPeriod"/>
            </a:pPr>
            <a:r>
              <a:rPr lang="el-GR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τις στοιχειώδεις οπτικές φόρμες  έτσι ώστε να μπορεί να εξερευνήσει με τη βοήθεια ενός απλού και σαν παιγνίδι υπολογιστή</a:t>
            </a:r>
            <a:endParaRPr lang="el-GR" altLang="el-GR" dirty="0" smtClean="0">
              <a:latin typeface="GrTimes" charset="0"/>
              <a:cs typeface="Times New Roman" panose="02020603050405020304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F9FE79-06B0-4D5A-B1E2-B24B7F1C54D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34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Δομικά χαρακτηριστικά της </a:t>
            </a:r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000125" y="1341438"/>
            <a:ext cx="7934325" cy="4800600"/>
          </a:xfrm>
        </p:spPr>
        <p:txBody>
          <a:bodyPr/>
          <a:lstStyle/>
          <a:p>
            <a:r>
              <a:rPr lang="el-GR" altLang="el-GR" sz="2800" dirty="0" smtClean="0"/>
              <a:t>Η </a:t>
            </a:r>
            <a:r>
              <a:rPr lang="en-US" altLang="el-GR" sz="2800" dirty="0" smtClean="0"/>
              <a:t>Logo </a:t>
            </a:r>
            <a:r>
              <a:rPr lang="el-GR" altLang="el-GR" sz="2800" dirty="0" smtClean="0"/>
              <a:t>επιτρέπει την οικοδόμηση νέων «λέξεων», δηλαδή νέων εντολών, οι οποίες ενσωματώνονται στο υπάρχον λεξιλόγιο της γλώσσας και ονομάζονται </a:t>
            </a:r>
            <a:r>
              <a:rPr lang="el-GR" altLang="el-GR" sz="2800" b="1" i="1" dirty="0" smtClean="0"/>
              <a:t>διαδικασίες</a:t>
            </a:r>
            <a:r>
              <a:rPr lang="el-GR" altLang="el-GR" sz="2800" dirty="0" smtClean="0"/>
              <a:t> (</a:t>
            </a:r>
            <a:r>
              <a:rPr lang="el-GR" altLang="el-GR" sz="2800" dirty="0" err="1" smtClean="0"/>
              <a:t>procedures</a:t>
            </a:r>
            <a:r>
              <a:rPr lang="el-GR" altLang="el-GR" sz="2800" dirty="0" smtClean="0"/>
              <a:t>).</a:t>
            </a:r>
            <a:endParaRPr lang="en-GB" altLang="el-GR" sz="2800" dirty="0" smtClean="0"/>
          </a:p>
          <a:p>
            <a:r>
              <a:rPr lang="el-GR" altLang="el-GR" sz="2800" dirty="0" smtClean="0"/>
              <a:t>Οι διαδικασίες δημιουργούνται με τη χρήση των αρχέτυπων εντολών και τη βοήθεια ενός μικρού αριθμού </a:t>
            </a:r>
            <a:r>
              <a:rPr lang="el-GR" altLang="el-GR" sz="2800" i="1" dirty="0" smtClean="0"/>
              <a:t>κανόνων σύνταξης</a:t>
            </a:r>
            <a:r>
              <a:rPr lang="el-GR" altLang="el-GR" sz="2800" dirty="0" smtClean="0"/>
              <a:t>. </a:t>
            </a:r>
          </a:p>
          <a:p>
            <a:r>
              <a:rPr lang="el-GR" altLang="el-GR" sz="2800" dirty="0" smtClean="0"/>
              <a:t>Στην πραγματικότητα, η δημιουργία διαδικασιών συνιστά το βασικό χαρακτηριστικό του προγραμματισμού στη </a:t>
            </a:r>
            <a:r>
              <a:rPr lang="en-US" altLang="el-GR" sz="2800" dirty="0" smtClean="0"/>
              <a:t>Logo</a:t>
            </a:r>
            <a:r>
              <a:rPr lang="el-GR" altLang="el-GR" sz="2800" dirty="0" smtClean="0"/>
              <a:t>.</a:t>
            </a: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AB22D3-A182-4F9E-BCE7-793E36B744B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fr-FR" dirty="0" smtClean="0"/>
              <a:t>Logo</a:t>
            </a:r>
            <a:endParaRPr lang="en-GB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pPr marL="403225" lvl="1" indent="0">
              <a:buFont typeface="Verdana" panose="020B0604030504040204" pitchFamily="34" charset="0"/>
              <a:buNone/>
              <a:defRPr/>
            </a:pPr>
            <a:r>
              <a:rPr lang="el-GR" altLang="el-GR" dirty="0" smtClean="0"/>
              <a:t>Με τη </a:t>
            </a:r>
            <a:r>
              <a:rPr lang="fr-FR" altLang="el-GR" dirty="0" smtClean="0"/>
              <a:t>Logo </a:t>
            </a:r>
            <a:r>
              <a:rPr lang="el-GR" altLang="el-GR" dirty="0" smtClean="0"/>
              <a:t>δημιουργούμε προγράμματα</a:t>
            </a:r>
          </a:p>
          <a:p>
            <a:pPr lvl="1">
              <a:defRPr/>
            </a:pPr>
            <a:r>
              <a:rPr lang="el-GR" altLang="el-GR" b="1" dirty="0" smtClean="0"/>
              <a:t>Πρόγραμμα</a:t>
            </a:r>
            <a:r>
              <a:rPr lang="el-GR" altLang="el-GR" dirty="0" smtClean="0"/>
              <a:t>: σύνολο από </a:t>
            </a:r>
            <a:r>
              <a:rPr lang="el-GR" altLang="el-GR" i="1" dirty="0" smtClean="0"/>
              <a:t>εντολές</a:t>
            </a:r>
            <a:r>
              <a:rPr lang="el-GR" altLang="el-GR" dirty="0" smtClean="0"/>
              <a:t> και </a:t>
            </a:r>
            <a:r>
              <a:rPr lang="el-GR" altLang="el-GR" i="1" dirty="0" smtClean="0"/>
              <a:t>διαδικασίες</a:t>
            </a:r>
            <a:endParaRPr lang="el-GR" altLang="el-GR" b="1" i="1" dirty="0" smtClean="0"/>
          </a:p>
          <a:p>
            <a:pPr marL="403225" lvl="1" indent="0">
              <a:buFont typeface="Verdana" panose="020B0604030504040204" pitchFamily="34" charset="0"/>
              <a:buNone/>
              <a:defRPr/>
            </a:pPr>
            <a:r>
              <a:rPr lang="el-GR" altLang="el-GR" b="1" dirty="0" smtClean="0"/>
              <a:t>Δημιουργία Πολυγώνου </a:t>
            </a:r>
          </a:p>
          <a:p>
            <a:pPr marL="403225" lvl="1" indent="0">
              <a:buFont typeface="Verdana" panose="020B0604030504040204" pitchFamily="34" charset="0"/>
              <a:buNone/>
              <a:defRPr/>
            </a:pPr>
            <a:endParaRPr lang="en-US" altLang="el-GR" b="1" dirty="0" smtClean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polygon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pleyres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mikos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repeat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pleyres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mikos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360/: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pleyres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http://www.calormen.com/jslogo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Font typeface="Verdana" panose="020B0604030504040204" pitchFamily="34" charset="0"/>
              <a:buNone/>
              <a:defRPr/>
            </a:pPr>
            <a:endParaRPr lang="el-GR" altLang="el-GR" dirty="0" smtClean="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55EF79-EF9B-4953-9E02-CFA51BF4252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24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«χελώνα» </a:t>
            </a:r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altLang="el-GR" sz="2800" dirty="0" smtClean="0"/>
              <a:t>αλλάζει θέση (να κάνει μπροστά και πίσω κάποιο αριθμό «βημάτων», τα οποία μπορεί να είναι </a:t>
            </a:r>
            <a:r>
              <a:rPr lang="fr-FR" altLang="el-GR" sz="2800" dirty="0" smtClean="0"/>
              <a:t>pixels </a:t>
            </a:r>
            <a:r>
              <a:rPr lang="el-GR" altLang="el-GR" sz="2800" dirty="0" smtClean="0"/>
              <a:t>στην οθόνη ή κινήσεις στο χώρο),</a:t>
            </a:r>
            <a:endParaRPr lang="en-GB" altLang="el-GR" sz="2800" dirty="0" smtClean="0"/>
          </a:p>
          <a:p>
            <a:r>
              <a:rPr lang="el-GR" altLang="el-GR" sz="2800" dirty="0" smtClean="0"/>
              <a:t>αλλάζει διεύθυνση (σε μοίρες ή ακτίνια),</a:t>
            </a:r>
            <a:endParaRPr lang="en-GB" altLang="el-GR" sz="2800" dirty="0" smtClean="0"/>
          </a:p>
          <a:p>
            <a:r>
              <a:rPr lang="el-GR" altLang="el-GR" sz="2800" dirty="0" smtClean="0"/>
              <a:t>αφήνει ή δεν αφήνει ίχνη στο έδαφος (ή στην οθόνη) κατά τη μετακίνησή της,</a:t>
            </a:r>
            <a:endParaRPr lang="en-GB" altLang="el-GR" sz="2800" dirty="0" smtClean="0"/>
          </a:p>
          <a:p>
            <a:r>
              <a:rPr lang="el-GR" altLang="el-GR" sz="2800" dirty="0" smtClean="0"/>
              <a:t>μεταδίδει ηχητικά ή φωτεινά σήματα,</a:t>
            </a:r>
            <a:endParaRPr lang="en-GB" altLang="el-GR" sz="2800" dirty="0" smtClean="0"/>
          </a:p>
          <a:p>
            <a:r>
              <a:rPr lang="el-GR" altLang="el-GR" sz="2800" dirty="0" smtClean="0"/>
              <a:t>ελέγχει την επαφή της με ένα εμπόδιο (όταν είναι στο έδαφος, με χρήση τεχνικών ρομποτικής και τεχνητής νοημοσύνης).</a:t>
            </a:r>
            <a:endParaRPr lang="en-GB" altLang="el-GR" sz="2800" dirty="0" smtClean="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CA6767-1F75-4E3A-B593-8C8E4027DAF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l-GR" altLang="el-GR" dirty="0" smtClean="0"/>
              <a:t>Βασικά «αντικείμενα» στη </a:t>
            </a:r>
            <a:r>
              <a:rPr lang="fr-FR" dirty="0" smtClean="0"/>
              <a:t>Logo</a:t>
            </a:r>
            <a:endParaRPr lang="en-GB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18437" cy="4403725"/>
          </a:xfrm>
        </p:spPr>
        <p:txBody>
          <a:bodyPr/>
          <a:lstStyle/>
          <a:p>
            <a:r>
              <a:rPr lang="el-GR" altLang="el-GR" sz="2400" dirty="0" smtClean="0"/>
              <a:t>Οι</a:t>
            </a:r>
            <a:r>
              <a:rPr lang="el-GR" altLang="el-GR" sz="2400" b="1" dirty="0" smtClean="0"/>
              <a:t> αριθμοί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numbers</a:t>
            </a:r>
            <a:r>
              <a:rPr lang="el-GR" altLang="el-GR" sz="2400" dirty="0" smtClean="0"/>
              <a:t>), π.χ. οι 23, 2, και 8,2. Μια σειρά από αριθμητικούς χαρακτήρες, στους οποίους μπορεί να προηγείται ένα πρόσημο.</a:t>
            </a:r>
            <a:endParaRPr lang="en-GB" altLang="el-GR" sz="2400" dirty="0" smtClean="0"/>
          </a:p>
          <a:p>
            <a:r>
              <a:rPr lang="el-GR" altLang="el-GR" sz="2400" dirty="0" smtClean="0"/>
              <a:t>Οι</a:t>
            </a:r>
            <a:r>
              <a:rPr lang="el-GR" altLang="el-GR" sz="2400" b="1" dirty="0" smtClean="0"/>
              <a:t> λέξεις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words</a:t>
            </a:r>
            <a:r>
              <a:rPr lang="el-GR" altLang="el-GR" sz="2400" dirty="0" smtClean="0"/>
              <a:t>), π.χ. </a:t>
            </a:r>
            <a:r>
              <a:rPr lang="el-GR" altLang="el-GR" sz="2400" dirty="0" err="1" smtClean="0">
                <a:hlinkClick r:id="rId3" action="ppaction://hlinkfile"/>
              </a:rPr>
              <a:t>ΑνΔιαφορετικά</a:t>
            </a:r>
            <a:r>
              <a:rPr lang="el-GR" altLang="el-GR" sz="2400" dirty="0" smtClean="0"/>
              <a:t>, Μπροστά, </a:t>
            </a:r>
            <a:r>
              <a:rPr lang="el-GR" altLang="el-GR" sz="2400" dirty="0" err="1" smtClean="0"/>
              <a:t>ΣτυλόΚάτω</a:t>
            </a:r>
            <a:r>
              <a:rPr lang="el-GR" altLang="el-GR" sz="2400" dirty="0" smtClean="0"/>
              <a:t>, "ONOMA" (αφού οριστεί). Είναι μια σειρά από αλφαβητικούς ή αριθμητικούς χαρακτήρες).</a:t>
            </a:r>
            <a:endParaRPr lang="en-GB" altLang="el-GR" sz="2400" dirty="0" smtClean="0"/>
          </a:p>
          <a:p>
            <a:r>
              <a:rPr lang="el-GR" altLang="el-GR" sz="2400" dirty="0" smtClean="0"/>
              <a:t>Οι</a:t>
            </a:r>
            <a:r>
              <a:rPr lang="el-GR" altLang="el-GR" sz="2400" b="1" dirty="0" smtClean="0"/>
              <a:t> λίστες</a:t>
            </a:r>
            <a:r>
              <a:rPr lang="el-GR" altLang="el-GR" sz="2400" dirty="0" smtClean="0"/>
              <a:t> (</a:t>
            </a:r>
            <a:r>
              <a:rPr lang="en-GB" altLang="el-GR" sz="2400" dirty="0" smtClean="0"/>
              <a:t>lists</a:t>
            </a:r>
            <a:r>
              <a:rPr lang="el-GR" altLang="el-GR" sz="2400" dirty="0" smtClean="0"/>
              <a:t>), π.χ. [αυτή είναι μια λίστα]. Είναι ένα σύνολο από σειρές χαρακτήρων που χωρίζονται με ένα κενό διάστημα και περιέχονται μέσα σε αγκύλες — [].</a:t>
            </a:r>
            <a:endParaRPr lang="en-GB" altLang="el-GR" sz="2400" dirty="0" smtClean="0"/>
          </a:p>
          <a:p>
            <a:r>
              <a:rPr lang="el-GR" altLang="el-GR" sz="2400" dirty="0" smtClean="0"/>
              <a:t>Οι </a:t>
            </a:r>
            <a:r>
              <a:rPr lang="el-GR" altLang="el-GR" sz="2400" b="1" dirty="0" smtClean="0"/>
              <a:t>λίστες από λίστες</a:t>
            </a:r>
            <a:r>
              <a:rPr lang="el-GR" altLang="el-GR" sz="2400" dirty="0" smtClean="0"/>
              <a:t>, π.χ. [[αυτή είναι] [μια λίστα] [από λίστες]].</a:t>
            </a:r>
            <a:endParaRPr lang="en-GB" altLang="el-GR" sz="2400" dirty="0" smtClean="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DE6847-BF22-4895-BD21-E276C8F2A8BE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Σκοπός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3" y="1214438"/>
            <a:ext cx="7862887" cy="48006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Η παρουσίαση και η κριτική θεώρηση της </a:t>
            </a:r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προγραμματιστικής δραστηριότητας </a:t>
            </a:r>
            <a:r>
              <a:rPr lang="el-GR" altLang="el-GR" dirty="0" smtClean="0"/>
              <a:t>ως </a:t>
            </a:r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μαθησιακής δραστηριότητας </a:t>
            </a:r>
            <a:r>
              <a:rPr lang="el-GR" altLang="el-GR" dirty="0" smtClean="0"/>
              <a:t>στην προσχολική και την πρωτοβάθμια εκπαίδευση μέσα στο πλαίσιο ενός παιδαγωγικού περιβάλλοντος τύπου </a:t>
            </a:r>
            <a:r>
              <a:rPr lang="el-GR" altLang="el-GR" dirty="0" err="1" smtClean="0"/>
              <a:t>Logo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Παρουσίαση και ανάλυση των γλωσσών </a:t>
            </a:r>
            <a:r>
              <a:rPr lang="fr-FR" altLang="el-GR" dirty="0" smtClean="0"/>
              <a:t>Logo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Scratch </a:t>
            </a:r>
            <a:endParaRPr lang="en-GB" altLang="el-GR" dirty="0" smtClean="0"/>
          </a:p>
          <a:p>
            <a:pPr eaLnBrk="1" hangingPunct="1"/>
            <a:endParaRPr lang="en-GB" altLang="el-GR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C4DF8D-BCCD-4850-A8D4-E8D4CA71D4B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274638"/>
            <a:ext cx="8291512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Άλλα χαρακτηριστικά της </a:t>
            </a:r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1066800" y="1357313"/>
            <a:ext cx="7867650" cy="4800600"/>
          </a:xfrm>
        </p:spPr>
        <p:txBody>
          <a:bodyPr/>
          <a:lstStyle/>
          <a:p>
            <a:r>
              <a:rPr lang="el-GR" altLang="el-GR" sz="2800" dirty="0" smtClean="0"/>
              <a:t>Το περιβάλλον της </a:t>
            </a:r>
            <a:r>
              <a:rPr lang="en-GB" altLang="el-GR" sz="2800" dirty="0" smtClean="0"/>
              <a:t>Logo</a:t>
            </a:r>
            <a:r>
              <a:rPr lang="el-GR" altLang="el-GR" sz="2800" dirty="0" smtClean="0"/>
              <a:t> περιλαμβάνει εκτός της γλώσσας προγραμματισμού και διάφορες συσκευές που ελέγχονται από τον υπολογιστή, όπως χελώνες ρομπότ και συστήματα έκφρασης του μαθητή με λέξεις, ήχους, εικόνες και κίνηση.</a:t>
            </a:r>
          </a:p>
          <a:p>
            <a:pPr lvl="1"/>
            <a:r>
              <a:rPr lang="el-GR" altLang="el-GR" sz="2400" dirty="0" smtClean="0"/>
              <a:t> Οι συσκευές αυτές, παρά τη σημαντική παιδαγωγική τους αξία, δεν χρησιμοποιούνται στον ίδιο βαθμό και στην ίδια έκταση με το απλό περιβάλλον προγραμματισμού της </a:t>
            </a:r>
            <a:r>
              <a:rPr lang="en-GB" altLang="el-GR" sz="2400" dirty="0" smtClean="0"/>
              <a:t>Logo</a:t>
            </a:r>
            <a:r>
              <a:rPr lang="el-GR" altLang="el-GR" sz="2400" dirty="0" smtClean="0"/>
              <a:t>.</a:t>
            </a:r>
            <a:endParaRPr lang="en-GB" altLang="el-GR" sz="2400" dirty="0" smtClean="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F80849-1BE8-4698-BDF3-312BDE568D9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4226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 υλικός μικρόκοσμος της </a:t>
            </a:r>
            <a:r>
              <a:rPr lang="en-GB" dirty="0" smtClean="0"/>
              <a:t>Logo 1</a:t>
            </a:r>
            <a:endParaRPr lang="en-GB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altLang="el-GR" sz="2400" smtClean="0"/>
              <a:t>Ο υλικός </a:t>
            </a:r>
            <a:r>
              <a:rPr lang="el-GR" altLang="el-GR" sz="2400" i="1" smtClean="0"/>
              <a:t>μικρόκοσμος</a:t>
            </a:r>
            <a:r>
              <a:rPr lang="el-GR" altLang="el-GR" sz="2400" smtClean="0"/>
              <a:t> της Logo απαρτίζεται από ένα σύνολο τεχνολογικών αντικειμένων</a:t>
            </a:r>
            <a:r>
              <a:rPr lang="en-GB" altLang="el-GR" sz="2400" smtClean="0"/>
              <a:t>.</a:t>
            </a:r>
          </a:p>
          <a:p>
            <a:r>
              <a:rPr lang="el-GR" altLang="el-GR" sz="2400" smtClean="0"/>
              <a:t>Η «</a:t>
            </a:r>
            <a:r>
              <a:rPr lang="el-GR" altLang="el-GR" sz="2400" b="1" i="1" smtClean="0"/>
              <a:t>χελώνα</a:t>
            </a:r>
            <a:r>
              <a:rPr lang="el-GR" altLang="el-GR" sz="2400" smtClean="0"/>
              <a:t>» (turtle) Logo, ένα ρομπότ εδάφους, που ήταν συνδεμένο και μπορούσε να καθοδηγηθεί προγραμματιστικά μέσω της γλώσσας. </a:t>
            </a:r>
          </a:p>
          <a:p>
            <a:pPr lvl="1"/>
            <a:r>
              <a:rPr lang="el-GR" altLang="el-GR" sz="2000" smtClean="0"/>
              <a:t>Ομοίωμα της χελώνας εδάφους είναι και η χελώνα οθόνης που εμφανίζεται στο περιβάλλον εργασίας γραφικών της Logo.</a:t>
            </a:r>
            <a:endParaRPr lang="en-GB" altLang="el-GR" sz="2000" smtClean="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5D0A53-6A5D-49BD-8184-DED2948BB00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88070" name="Picture 7" descr="Αποτέλεσμα εικόνας για Logo 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Ο υλικός μικρόκοσμος της </a:t>
            </a:r>
            <a:r>
              <a:rPr lang="en-GB" dirty="0" smtClean="0"/>
              <a:t>Logo 2</a:t>
            </a:r>
            <a:endParaRPr lang="en-GB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altLang="el-GR" sz="2400" dirty="0" smtClean="0"/>
              <a:t>Στη σύγχρονη εξέλιξη της </a:t>
            </a:r>
            <a:r>
              <a:rPr lang="el-GR" altLang="el-GR" sz="2400" dirty="0" err="1" smtClean="0"/>
              <a:t>Logo</a:t>
            </a:r>
            <a:r>
              <a:rPr lang="el-GR" altLang="el-GR" sz="2400" dirty="0" smtClean="0"/>
              <a:t> συναντούμε τα </a:t>
            </a:r>
            <a:r>
              <a:rPr lang="el-GR" altLang="el-GR" sz="2400" dirty="0" err="1" smtClean="0"/>
              <a:t>Logo</a:t>
            </a:r>
            <a:r>
              <a:rPr lang="el-GR" altLang="el-GR" sz="2400" dirty="0" smtClean="0"/>
              <a:t>–</a:t>
            </a:r>
            <a:r>
              <a:rPr lang="el-GR" altLang="el-GR" sz="2400" dirty="0" err="1" smtClean="0"/>
              <a:t>Lego</a:t>
            </a:r>
            <a:r>
              <a:rPr lang="el-GR" altLang="el-GR" sz="2400" dirty="0" smtClean="0"/>
              <a:t>, ρομποτικές κατασκευές τύπου </a:t>
            </a:r>
            <a:r>
              <a:rPr lang="el-GR" altLang="el-GR" sz="2400" dirty="0" err="1" smtClean="0"/>
              <a:t>Lego</a:t>
            </a:r>
            <a:r>
              <a:rPr lang="el-GR" altLang="el-GR" sz="2400" dirty="0" smtClean="0"/>
              <a:t>, οι οποίες μπορούν να αποτελέσουν αντικείμενο χειρισμού μέσω του προγραμματιστικού περιβάλλοντος της </a:t>
            </a:r>
            <a:r>
              <a:rPr lang="el-GR" altLang="el-GR" sz="2400" dirty="0" err="1" smtClean="0"/>
              <a:t>Logo</a:t>
            </a:r>
            <a:r>
              <a:rPr lang="el-GR" altLang="el-GR" sz="2400" dirty="0" smtClean="0"/>
              <a:t>.</a:t>
            </a:r>
            <a:endParaRPr lang="en-GB" altLang="el-GR" sz="2400" dirty="0" smtClean="0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F3E96-812D-48A9-B930-0D84120AFB1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90118" name="Picture 7" descr="logo turt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21351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0" descr="imag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933825"/>
            <a:ext cx="20367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dirty="0"/>
              <a:t>Logo </a:t>
            </a:r>
            <a:r>
              <a:rPr lang="el-GR" dirty="0"/>
              <a:t>και </a:t>
            </a:r>
            <a:r>
              <a:rPr lang="el-GR" dirty="0" err="1"/>
              <a:t>οικοδομισμός</a:t>
            </a:r>
            <a:r>
              <a:rPr lang="el-GR" dirty="0"/>
              <a:t> </a:t>
            </a:r>
            <a:r>
              <a:rPr lang="en-US" dirty="0" smtClean="0"/>
              <a:t>1o</a:t>
            </a: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57375"/>
            <a:ext cx="7853363" cy="4114800"/>
          </a:xfrm>
        </p:spPr>
        <p:txBody>
          <a:bodyPr/>
          <a:lstStyle/>
          <a:p>
            <a:pPr marL="533400" indent="-533400">
              <a:spcAft>
                <a:spcPts val="60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l-GR" sz="2800" smtClean="0"/>
              <a:t>η εμπειρία στο προγραμματιστικό περιβάλλον της Logo οδηγεί στην απόκτηση γενικών γνωστικών δεξιοτήτων επίλυσης προβλημάτων, δεξιότητες που μπορούν να μεταφερθούν σε άλλους γνωστικούς χώρους </a:t>
            </a:r>
            <a:endParaRPr lang="el-GR" altLang="el-GR" sz="2800" smtClean="0"/>
          </a:p>
          <a:p>
            <a:pPr marL="533400" indent="-533400" algn="just">
              <a:spcAft>
                <a:spcPts val="600"/>
              </a:spcAft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l-GR" sz="2800" smtClean="0"/>
              <a:t>η Logo συνιστά ένα ιδανικό χώρο για τη μάθηση βασικών μαθηματικών εννοιών όπως οι γωνίες, τα πολύγωνα, οι μεταβλητές, η αναδρομικότητα, κλπ. </a:t>
            </a:r>
            <a:endParaRPr lang="el-GR" altLang="el-GR" sz="280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CE1780-7566-4E21-87C5-546EE33340E2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dirty="0"/>
              <a:t>Logo </a:t>
            </a:r>
            <a:r>
              <a:rPr lang="el-GR" dirty="0"/>
              <a:t>και </a:t>
            </a:r>
            <a:r>
              <a:rPr lang="el-GR" dirty="0" err="1"/>
              <a:t>οικοδομισμός</a:t>
            </a:r>
            <a:r>
              <a:rPr lang="el-GR" dirty="0"/>
              <a:t> </a:t>
            </a:r>
            <a:r>
              <a:rPr lang="en-US" dirty="0"/>
              <a:t>2o </a:t>
            </a:r>
            <a:endParaRPr lang="el-G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l-GR" dirty="0" smtClean="0"/>
              <a:t>Η </a:t>
            </a:r>
            <a:r>
              <a:rPr lang="en-US" altLang="el-GR" dirty="0" err="1" smtClean="0"/>
              <a:t>χρήση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της</a:t>
            </a:r>
            <a:r>
              <a:rPr lang="en-US" altLang="el-GR" dirty="0" smtClean="0"/>
              <a:t> π</a:t>
            </a:r>
            <a:r>
              <a:rPr lang="en-US" altLang="el-GR" dirty="0" err="1" smtClean="0"/>
              <a:t>ροσφέρει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έν</a:t>
            </a:r>
            <a:r>
              <a:rPr lang="en-US" altLang="el-GR" dirty="0" smtClean="0"/>
              <a:t>α νέο τύπο μαθησιακού περιβάλλοντος </a:t>
            </a:r>
            <a:endParaRPr lang="el-GR" altLang="el-GR" dirty="0" smtClean="0"/>
          </a:p>
          <a:p>
            <a:pPr>
              <a:spcAft>
                <a:spcPts val="600"/>
              </a:spcAft>
            </a:pPr>
            <a:r>
              <a:rPr lang="en-US" altLang="el-GR" dirty="0" err="1" smtClean="0"/>
              <a:t>μέσ</a:t>
            </a:r>
            <a:r>
              <a:rPr lang="en-US" altLang="el-GR" dirty="0" smtClean="0"/>
              <a:t>α στο οποίο το άτομο μπορεί να οδηγηθεί στην οικοδόμηση σκέψεων πάνω στις ίδιες του τις πράξεις</a:t>
            </a:r>
            <a:endParaRPr lang="el-GR" altLang="el-GR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FBEB82-05E5-4754-AF24-7CB8054FFFC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Οικοδομισμός</a:t>
            </a:r>
            <a:r>
              <a:rPr lang="en-US" b="1" dirty="0"/>
              <a:t> </a:t>
            </a:r>
            <a:r>
              <a:rPr lang="en-US" b="1" dirty="0" err="1"/>
              <a:t>του</a:t>
            </a:r>
            <a:r>
              <a:rPr lang="en-US" b="1" dirty="0"/>
              <a:t> Piaget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US" altLang="el-GR" dirty="0" smtClean="0"/>
              <a:t>π</a:t>
            </a:r>
            <a:r>
              <a:rPr lang="en-US" altLang="el-GR" dirty="0" err="1" smtClean="0"/>
              <a:t>ροσ</a:t>
            </a:r>
            <a:r>
              <a:rPr lang="en-US" altLang="el-GR" dirty="0" smtClean="0"/>
              <a:t>παθεί να κατανοήσει τη γνωστική εξέλιξη των παιδιών </a:t>
            </a:r>
            <a:endParaRPr lang="el-GR" altLang="el-GR" dirty="0" smtClean="0"/>
          </a:p>
          <a:p>
            <a:r>
              <a:rPr lang="en-US" altLang="el-GR" dirty="0" err="1" smtClean="0"/>
              <a:t>θέτοντάς</a:t>
            </a:r>
            <a:r>
              <a:rPr lang="en-US" altLang="el-GR" dirty="0" smtClean="0"/>
              <a:t> τα </a:t>
            </a:r>
            <a:r>
              <a:rPr lang="en-US" altLang="el-GR" dirty="0" err="1" smtClean="0"/>
              <a:t>σε</a:t>
            </a:r>
            <a:r>
              <a:rPr lang="en-US" altLang="el-GR" dirty="0" smtClean="0"/>
              <a:t> κα</a:t>
            </a:r>
            <a:r>
              <a:rPr lang="en-US" altLang="el-GR" dirty="0" err="1" smtClean="0"/>
              <a:t>τάστ</a:t>
            </a:r>
            <a:r>
              <a:rPr lang="en-US" altLang="el-GR" dirty="0" smtClean="0"/>
              <a:t>αση ανακάλυψης</a:t>
            </a:r>
            <a:endParaRPr lang="el-GR" altLang="el-GR" dirty="0" smtClean="0"/>
          </a:p>
          <a:p>
            <a:r>
              <a:rPr lang="en-US" altLang="el-GR" dirty="0" smtClean="0"/>
              <a:t>και </a:t>
            </a:r>
            <a:r>
              <a:rPr lang="en-US" altLang="el-GR" dirty="0" err="1" smtClean="0"/>
              <a:t>κάνοντάς</a:t>
            </a:r>
            <a:r>
              <a:rPr lang="en-US" altLang="el-GR" dirty="0" smtClean="0"/>
              <a:t> τα να </a:t>
            </a:r>
            <a:r>
              <a:rPr lang="en-US" altLang="el-GR" dirty="0" err="1" smtClean="0"/>
              <a:t>μιλάνε</a:t>
            </a:r>
            <a:r>
              <a:rPr lang="en-US" altLang="el-GR" dirty="0" smtClean="0"/>
              <a:t>.</a:t>
            </a:r>
            <a:r>
              <a:rPr lang="en-US" altLang="el-GR" b="1" dirty="0" smtClean="0"/>
              <a:t> 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D9FFD4-2F43-4D00-8F66-4236D2B68D7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Οικοδομισμός</a:t>
            </a:r>
            <a:r>
              <a:rPr lang="en-US" b="1" dirty="0"/>
              <a:t> </a:t>
            </a:r>
            <a:r>
              <a:rPr lang="en-US" b="1" dirty="0" err="1"/>
              <a:t>του</a:t>
            </a:r>
            <a:r>
              <a:rPr lang="en-US" b="1" dirty="0"/>
              <a:t> </a:t>
            </a:r>
            <a:r>
              <a:rPr lang="en-US" b="1" dirty="0" err="1"/>
              <a:t>Papert</a:t>
            </a:r>
            <a:endParaRPr lang="en-US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857375"/>
            <a:ext cx="8345487" cy="4114800"/>
          </a:xfrm>
        </p:spPr>
        <p:txBody>
          <a:bodyPr/>
          <a:lstStyle/>
          <a:p>
            <a:r>
              <a:rPr lang="en-US" altLang="el-GR" sz="2800" smtClean="0"/>
              <a:t>Ο υπολογιστής με τον </a:t>
            </a:r>
            <a:r>
              <a:rPr lang="en-US" altLang="el-GR" sz="2800" smtClean="0">
                <a:latin typeface="Times New Roman" panose="02020603050405020304" pitchFamily="18" charset="0"/>
              </a:rPr>
              <a:t>Seymour PAPERT </a:t>
            </a:r>
            <a:r>
              <a:rPr lang="en-US" altLang="el-GR" sz="2800" smtClean="0"/>
              <a:t>γίνεται ένα εργαλείο πολύ πιο λεπτής παρατήρησης. </a:t>
            </a:r>
            <a:endParaRPr lang="el-GR" altLang="el-GR" sz="2800" smtClean="0"/>
          </a:p>
          <a:p>
            <a:r>
              <a:rPr lang="en-US" altLang="el-GR" sz="2800" smtClean="0"/>
              <a:t>Έχει ανάγκη να δώσει στα παιδιά μια γλώσσα επικοινωνίας ώστε να συνομιλούν με τη μηχανή. </a:t>
            </a:r>
            <a:endParaRPr lang="el-GR" altLang="el-GR" sz="2800" smtClean="0"/>
          </a:p>
          <a:p>
            <a:r>
              <a:rPr lang="en-US" altLang="el-GR" sz="2800" smtClean="0"/>
              <a:t>Η γλώσσα αυτή πρέπει να είναι απλή σε πρόσβαση και ταυτόχρονα αρκετά ισχυρή ώστε να καθιστά δυνατή την πρόοδο στις έρευνες που σχετίζονται με την κατανόηση των γνωστικών διαδικασιών.</a:t>
            </a:r>
            <a:r>
              <a:rPr lang="en-US" altLang="el-GR" sz="2800" b="1" i="1" smtClean="0"/>
              <a:t> 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443B8-D2DB-4D9F-8611-47935CFEC812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Διαφορές</a:t>
            </a:r>
            <a:r>
              <a:rPr lang="en-US" dirty="0"/>
              <a:t> </a:t>
            </a:r>
            <a:r>
              <a:rPr lang="el-GR" dirty="0" err="1"/>
              <a:t>οικοδομιστών</a:t>
            </a:r>
            <a:r>
              <a:rPr lang="el-GR" dirty="0"/>
              <a:t> -</a:t>
            </a:r>
            <a:r>
              <a:rPr lang="en-US" dirty="0" err="1"/>
              <a:t>Papert</a:t>
            </a:r>
            <a:r>
              <a:rPr lang="en-US" b="1" dirty="0"/>
              <a:t>  </a:t>
            </a:r>
            <a:r>
              <a:rPr lang="en-US" dirty="0"/>
              <a:t>1o</a:t>
            </a:r>
            <a:endParaRPr lang="el-GR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2017713"/>
            <a:ext cx="7500937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mtClean="0"/>
              <a:t>Ο </a:t>
            </a:r>
            <a:r>
              <a:rPr lang="en-US" altLang="el-GR" smtClean="0"/>
              <a:t>Papert προχώρησε πολύ πιο πέρα από τις κλασσικές οικοδομηστικές προσεγγίσεις</a:t>
            </a:r>
          </a:p>
          <a:p>
            <a:pPr>
              <a:spcAft>
                <a:spcPts val="600"/>
              </a:spcAft>
            </a:pPr>
            <a:r>
              <a:rPr lang="en-US" altLang="el-GR" smtClean="0"/>
              <a:t>δημιουργώντας την κονστρακτιονιστική (constructionist) προσέγγιση μάθησης με υπολογιστές </a:t>
            </a:r>
            <a:endParaRPr lang="el-GR" alt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BB5264-102F-4940-B809-0E03758F69F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74638"/>
            <a:ext cx="824865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Διαφορές</a:t>
            </a:r>
            <a:r>
              <a:rPr lang="en-US" dirty="0"/>
              <a:t> </a:t>
            </a:r>
            <a:r>
              <a:rPr lang="el-GR" dirty="0" err="1"/>
              <a:t>οικοδομιστών</a:t>
            </a:r>
            <a:r>
              <a:rPr lang="el-GR" dirty="0"/>
              <a:t> -</a:t>
            </a:r>
            <a:r>
              <a:rPr lang="en-US" dirty="0" err="1"/>
              <a:t>Papert</a:t>
            </a:r>
            <a:r>
              <a:rPr lang="en-US" b="1" dirty="0"/>
              <a:t>  </a:t>
            </a:r>
            <a:r>
              <a:rPr lang="en-US" dirty="0"/>
              <a:t>2o </a:t>
            </a:r>
            <a:endParaRPr lang="el-GR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2017713"/>
            <a:ext cx="795496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dirty="0" smtClean="0"/>
              <a:t>Οι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κλ</a:t>
            </a:r>
            <a:r>
              <a:rPr lang="en-US" altLang="el-GR" dirty="0" smtClean="0"/>
              <a:t>ασικοί οικοδομιστές δίνουν έμφαση στο να προσδιορίσουν τα κατάλληλα και σχετικά υλικά και να χρησιμοποιήσουν καλές διδακτικές στρατηγικές ώστε να ενθαρρύνουν τα παιδιά στο να μάθουν </a:t>
            </a:r>
            <a:endParaRPr lang="el-GR" altLang="el-GR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65BD4-FCD0-47F6-A60B-331E2770868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274638"/>
            <a:ext cx="840105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Διαφορές</a:t>
            </a:r>
            <a:r>
              <a:rPr lang="en-US" dirty="0"/>
              <a:t> </a:t>
            </a:r>
            <a:r>
              <a:rPr lang="el-GR" dirty="0" err="1"/>
              <a:t>οικοδομιστών</a:t>
            </a:r>
            <a:r>
              <a:rPr lang="el-GR" dirty="0"/>
              <a:t> -</a:t>
            </a:r>
            <a:r>
              <a:rPr lang="en-US" dirty="0" err="1"/>
              <a:t>Papert</a:t>
            </a:r>
            <a:r>
              <a:rPr lang="en-US" b="1" dirty="0"/>
              <a:t>  </a:t>
            </a:r>
            <a:r>
              <a:rPr lang="el-GR" dirty="0"/>
              <a:t>3</a:t>
            </a:r>
            <a:r>
              <a:rPr lang="en-US" dirty="0"/>
              <a:t>o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1622402"/>
            <a:ext cx="7499350" cy="44624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l-GR" sz="2800" dirty="0" err="1" smtClean="0"/>
              <a:t>οι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κονστρ</a:t>
            </a:r>
            <a:r>
              <a:rPr lang="en-US" altLang="el-GR" sz="2800" dirty="0" smtClean="0"/>
              <a:t>ακτιονιστές πηγαίνουν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π</a:t>
            </a:r>
            <a:r>
              <a:rPr lang="en-US" altLang="el-GR" sz="2800" dirty="0" err="1" smtClean="0"/>
              <a:t>ιο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πέρα</a:t>
            </a:r>
            <a:r>
              <a:rPr lang="en-US" altLang="el-GR" sz="2800" dirty="0" smtClean="0"/>
              <a:t> </a:t>
            </a:r>
            <a:endParaRPr lang="el-GR" altLang="el-GR" sz="2800" dirty="0" smtClean="0"/>
          </a:p>
          <a:p>
            <a:pPr>
              <a:spcAft>
                <a:spcPts val="600"/>
              </a:spcAft>
            </a:pPr>
            <a:r>
              <a:rPr lang="en-US" altLang="el-GR" sz="2800" dirty="0" smtClean="0"/>
              <a:t>επ</a:t>
            </a:r>
            <a:r>
              <a:rPr lang="en-US" altLang="el-GR" sz="2800" dirty="0" err="1" smtClean="0"/>
              <a:t>ιδιώκουν</a:t>
            </a:r>
            <a:r>
              <a:rPr lang="en-US" altLang="el-GR" sz="2800" dirty="0" smtClean="0"/>
              <a:t> να </a:t>
            </a:r>
            <a:r>
              <a:rPr lang="en-US" altLang="el-GR" sz="2800" dirty="0" err="1" smtClean="0"/>
              <a:t>δημιουργήσουν</a:t>
            </a:r>
            <a:r>
              <a:rPr lang="en-US" altLang="el-GR" sz="2800" dirty="0" smtClean="0"/>
              <a:t> π</a:t>
            </a:r>
            <a:r>
              <a:rPr lang="en-US" altLang="el-GR" sz="2800" dirty="0" err="1" smtClean="0"/>
              <a:t>ερι</a:t>
            </a:r>
            <a:r>
              <a:rPr lang="en-US" altLang="el-GR" sz="2800" dirty="0" smtClean="0"/>
              <a:t>βάλλοντα </a:t>
            </a:r>
            <a:r>
              <a:rPr lang="el-GR" altLang="el-GR" sz="2800" dirty="0" smtClean="0"/>
              <a:t>(μικρόκοσμους) </a:t>
            </a:r>
            <a:r>
              <a:rPr lang="en-US" altLang="el-GR" sz="2800" dirty="0" smtClean="0"/>
              <a:t>όπ</a:t>
            </a:r>
            <a:r>
              <a:rPr lang="en-US" altLang="el-GR" sz="2800" dirty="0" err="1" smtClean="0"/>
              <a:t>ου</a:t>
            </a:r>
            <a:r>
              <a:rPr lang="en-US" altLang="el-GR" sz="2800" dirty="0" smtClean="0"/>
              <a:t> τα πα</a:t>
            </a:r>
            <a:r>
              <a:rPr lang="en-US" altLang="el-GR" sz="2800" dirty="0" err="1" smtClean="0"/>
              <a:t>ιδιά</a:t>
            </a:r>
            <a:r>
              <a:rPr lang="en-US" altLang="el-GR" sz="2800" dirty="0" smtClean="0"/>
              <a:t> πα</a:t>
            </a:r>
            <a:r>
              <a:rPr lang="en-US" altLang="el-GR" sz="2800" dirty="0" err="1" smtClean="0"/>
              <a:t>ίζουν</a:t>
            </a:r>
            <a:r>
              <a:rPr lang="en-US" altLang="el-GR" sz="2800" dirty="0" smtClean="0"/>
              <a:t> και </a:t>
            </a:r>
            <a:r>
              <a:rPr lang="en-US" altLang="el-GR" sz="2800" dirty="0" err="1" smtClean="0"/>
              <a:t>χειρίζοντ</a:t>
            </a:r>
            <a:r>
              <a:rPr lang="en-US" altLang="el-GR" sz="2800" dirty="0" smtClean="0"/>
              <a:t>αι αντικείμενα </a:t>
            </a:r>
            <a:endParaRPr lang="el-GR" altLang="el-GR" sz="2800" dirty="0" smtClean="0"/>
          </a:p>
          <a:p>
            <a:pPr>
              <a:spcAft>
                <a:spcPts val="600"/>
              </a:spcAft>
            </a:pPr>
            <a:r>
              <a:rPr lang="en-US" altLang="el-GR" sz="2800" dirty="0" smtClean="0"/>
              <a:t>και μπ</a:t>
            </a:r>
            <a:r>
              <a:rPr lang="en-US" altLang="el-GR" sz="2800" dirty="0" err="1" smtClean="0"/>
              <a:t>ορούν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συνε</a:t>
            </a:r>
            <a:r>
              <a:rPr lang="en-US" altLang="el-GR" sz="2800" dirty="0" smtClean="0"/>
              <a:t>πώς να συνεχίζουν να μαθαίνουν νέους συλλογισμούς με φυσικό τρόπο και πέρα από την καθιερωμένη εκπαίδευση  </a:t>
            </a:r>
            <a:endParaRPr lang="el-GR" altLang="el-GR" sz="2800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749F7-F387-4B2C-AC08-8CE96157285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2875"/>
            <a:ext cx="80899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862888" cy="493769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9371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Προγραμματισμός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Γλώσσες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προγραμματισμού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Γλώσσες οπτικού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προγραμματισμού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Γλώσσα προγραμματισμού </a:t>
                      </a:r>
                      <a:r>
                        <a:rPr kumimoji="0" lang="el-G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Αλγόριθμος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Αλγοριθμική σκέψη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kumimoji="0" lang="el-GR" sz="2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Microworlds</a:t>
                      </a:r>
                      <a:r>
                        <a:rPr kumimoji="0" lang="en-GB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MSW Logo</a:t>
                      </a:r>
                      <a:endParaRPr lang="en-GB" sz="2000" dirty="0"/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Μάθηση μέσω προγραμματισμού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Μικρόκοσμος</a:t>
                      </a:r>
                      <a:endParaRPr kumimoji="0" lang="en-GB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Παιδαγωγικό πλαίσιο της </a:t>
                      </a:r>
                      <a:r>
                        <a:rPr kumimoji="0" lang="el-G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endParaRPr kumimoji="0" lang="en-GB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Κατασκευαστικός </a:t>
                      </a:r>
                      <a:r>
                        <a:rPr kumimoji="0" lang="el-GR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εποικοδοσμισμός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Αυτόνομη μάθηση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Επίλυση προβλήματος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Γνωστικό εργαλείο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 marT="45689" marB="45689"/>
                </a:tc>
              </a:tr>
            </a:tbl>
          </a:graphicData>
        </a:graphic>
      </p:graphicFrame>
      <p:sp>
        <p:nvSpPr>
          <p:cNvPr id="204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43AF59-F3DD-4318-8924-C2D1F6575E3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60350"/>
            <a:ext cx="8299450" cy="1127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Verdana" pitchFamily="34" charset="0"/>
              </a:rPr>
              <a:t>Κριτική της</a:t>
            </a:r>
            <a:r>
              <a:rPr lang="fr-CH" sz="3600" dirty="0" smtClean="0">
                <a:latin typeface="Verdana" pitchFamily="34" charset="0"/>
              </a:rPr>
              <a:t> </a:t>
            </a:r>
            <a:r>
              <a:rPr lang="el-GR" sz="3600" dirty="0" smtClean="0">
                <a:latin typeface="Verdana" pitchFamily="34" charset="0"/>
              </a:rPr>
              <a:t>προσέγγισης </a:t>
            </a:r>
            <a:r>
              <a:rPr lang="fr-CH" sz="3600" dirty="0" smtClean="0">
                <a:latin typeface="Verdana" pitchFamily="34" charset="0"/>
              </a:rPr>
              <a:t>Logo </a:t>
            </a: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3063"/>
            <a:ext cx="7937500" cy="4800600"/>
          </a:xfrm>
        </p:spPr>
        <p:txBody>
          <a:bodyPr/>
          <a:lstStyle/>
          <a:p>
            <a:pPr eaLnBrk="1" hangingPunct="1"/>
            <a:r>
              <a:rPr lang="el-GR" altLang="el-GR" sz="2800" dirty="0" smtClean="0">
                <a:latin typeface="Verdana" panose="020B0604030504040204" pitchFamily="34" charset="0"/>
              </a:rPr>
              <a:t>Δεν είναι καθόλου προφανής η ανάπτυξη δεξιοτήτων επίλυσης προβλήματος ανεξάρτητα από το είδος του προβλήματος</a:t>
            </a:r>
          </a:p>
          <a:p>
            <a:pPr eaLnBrk="1" hangingPunct="1"/>
            <a:r>
              <a:rPr lang="el-GR" altLang="el-GR" sz="2800" dirty="0" smtClean="0">
                <a:latin typeface="Verdana" panose="020B0604030504040204" pitchFamily="34" charset="0"/>
              </a:rPr>
              <a:t>Απαραίτητη η παρουσία και η βοήθεια (έστω και μικρή) του εκπαιδευτικού</a:t>
            </a:r>
            <a:r>
              <a:rPr lang="fr-CH" altLang="el-GR" sz="2800" dirty="0" smtClean="0">
                <a:latin typeface="Verdana" panose="020B0604030504040204" pitchFamily="34" charset="0"/>
              </a:rPr>
              <a:t>.</a:t>
            </a:r>
            <a:r>
              <a:rPr lang="el-GR" altLang="el-GR" sz="2800" dirty="0" smtClean="0">
                <a:latin typeface="Verdana" panose="020B0604030504040204" pitchFamily="34" charset="0"/>
              </a:rPr>
              <a:t> Διαφορετικά υπάρχει ελάχιστη γνωστική πρόοδος</a:t>
            </a:r>
            <a:endParaRPr lang="fr-CH" altLang="el-GR" sz="2800" dirty="0" smtClean="0">
              <a:latin typeface="Verdana" panose="020B0604030504040204" pitchFamily="34" charset="0"/>
            </a:endParaRPr>
          </a:p>
          <a:p>
            <a:pPr eaLnBrk="1" hangingPunct="1"/>
            <a:r>
              <a:rPr lang="el-GR" altLang="el-GR" sz="2800" dirty="0" smtClean="0">
                <a:latin typeface="Verdana" panose="020B0604030504040204" pitchFamily="34" charset="0"/>
              </a:rPr>
              <a:t>Τεχνικές δυσκολίες</a:t>
            </a:r>
            <a:endParaRPr lang="en-GB" altLang="el-GR" sz="2800" dirty="0" smtClean="0">
              <a:latin typeface="Verdana" panose="020B0604030504040204" pitchFamily="34" charset="0"/>
            </a:endParaRPr>
          </a:p>
          <a:p>
            <a:pPr eaLnBrk="1" hangingPunct="1"/>
            <a:endParaRPr lang="fr-CH" altLang="el-GR" sz="2800" dirty="0" smtClean="0">
              <a:latin typeface="Verdana" panose="020B0604030504040204" pitchFamily="34" charset="0"/>
            </a:endParaRPr>
          </a:p>
          <a:p>
            <a:pPr eaLnBrk="1" hangingPunct="1"/>
            <a:endParaRPr lang="fr-CH" altLang="el-GR" sz="2800" dirty="0" smtClean="0">
              <a:latin typeface="Verdana" panose="020B0604030504040204" pitchFamily="34" charset="0"/>
            </a:endParaRPr>
          </a:p>
          <a:p>
            <a:pPr eaLnBrk="1" hangingPunct="1"/>
            <a:endParaRPr lang="fr-CH" altLang="el-GR" sz="2800" dirty="0" smtClean="0">
              <a:latin typeface="Verdana" panose="020B0604030504040204" pitchFamily="34" charset="0"/>
            </a:endParaRPr>
          </a:p>
          <a:p>
            <a:pPr eaLnBrk="1" hangingPunct="1"/>
            <a:endParaRPr lang="en-US" altLang="el-GR" sz="2800" dirty="0" smtClean="0">
              <a:latin typeface="Verdana" panose="020B060403050404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44FC6B-FBCE-44EC-8E26-A21EE91604E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1225" cy="1471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/>
              <a:t>Το περιβάλλον οπτικού προγραμματισμού </a:t>
            </a:r>
            <a:r>
              <a:rPr lang="en-GB" dirty="0"/>
              <a:t>Scratch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> </a:t>
            </a:r>
            <a:endParaRPr lang="en-GB" dirty="0">
              <a:solidFill>
                <a:schemeClr val="tx2">
                  <a:satMod val="130000"/>
                </a:schemeClr>
              </a:solidFill>
              <a:latin typeface="Tahoma Greek" charset="-95"/>
            </a:endParaRPr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1" y="1905000"/>
            <a:ext cx="8229600" cy="4452938"/>
          </a:xfrm>
        </p:spPr>
        <p:txBody>
          <a:bodyPr>
            <a:normAutofit/>
          </a:bodyPr>
          <a:lstStyle/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Το περιβάλλον </a:t>
            </a:r>
            <a:r>
              <a:rPr lang="el-GR" altLang="el-GR" dirty="0" err="1" smtClean="0">
                <a:solidFill>
                  <a:schemeClr val="tx1"/>
                </a:solidFill>
              </a:rPr>
              <a:t>Scratch</a:t>
            </a:r>
            <a:r>
              <a:rPr lang="el-GR" altLang="el-GR" dirty="0" smtClean="0">
                <a:solidFill>
                  <a:schemeClr val="tx1"/>
                </a:solidFill>
              </a:rPr>
              <a:t> διευκολύνει τη δημιουργία </a:t>
            </a:r>
            <a:r>
              <a:rPr lang="el-GR" altLang="el-GR" dirty="0" err="1" smtClean="0">
                <a:solidFill>
                  <a:schemeClr val="tx1"/>
                </a:solidFill>
              </a:rPr>
              <a:t>πολυμεσικών</a:t>
            </a:r>
            <a:r>
              <a:rPr lang="el-GR" altLang="el-GR" dirty="0" smtClean="0">
                <a:solidFill>
                  <a:schemeClr val="tx1"/>
                </a:solidFill>
              </a:rPr>
              <a:t> εφαρμογών όπως εφαρμογές παιχνιδιών, ιστοριών, μουσικής και τέχνης και την κοινοποίησή τους στον Παγκόσμιο Ιστό. </a:t>
            </a:r>
            <a:endParaRPr lang="en-US" altLang="el-GR" dirty="0" smtClean="0">
              <a:solidFill>
                <a:schemeClr val="tx1"/>
              </a:solidFill>
            </a:endParaRPr>
          </a:p>
          <a:p>
            <a:pPr marL="8001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Διανέμεται δωρεάν, τρέχει σε Windows, </a:t>
            </a:r>
            <a:r>
              <a:rPr lang="el-GR" altLang="el-GR" dirty="0" err="1" smtClean="0">
                <a:solidFill>
                  <a:schemeClr val="tx1"/>
                </a:solidFill>
              </a:rPr>
              <a:t>Mac</a:t>
            </a:r>
            <a:r>
              <a:rPr lang="el-GR" altLang="el-GR" dirty="0" smtClean="0">
                <a:solidFill>
                  <a:schemeClr val="tx1"/>
                </a:solidFill>
              </a:rPr>
              <a:t> OS και </a:t>
            </a:r>
            <a:r>
              <a:rPr lang="el-GR" altLang="el-GR" dirty="0" err="1" smtClean="0">
                <a:solidFill>
                  <a:schemeClr val="tx1"/>
                </a:solidFill>
              </a:rPr>
              <a:t>Linux</a:t>
            </a:r>
            <a:r>
              <a:rPr lang="el-GR" altLang="el-GR" dirty="0" smtClean="0">
                <a:solidFill>
                  <a:schemeClr val="tx1"/>
                </a:solidFill>
              </a:rPr>
              <a:t> και έχει μεταφραστεί και στα Ελληνικά. Τα έργα των προγραμματιστών μπορούν να κοινοποιηθούν στο διαδικτυακό τόπο της </a:t>
            </a:r>
            <a:r>
              <a:rPr lang="el-GR" altLang="el-GR" dirty="0" err="1" smtClean="0">
                <a:solidFill>
                  <a:schemeClr val="tx1"/>
                </a:solidFill>
              </a:rPr>
              <a:t>Scratch</a:t>
            </a:r>
            <a:r>
              <a:rPr lang="el-GR" altLang="el-GR" dirty="0" smtClean="0">
                <a:solidFill>
                  <a:schemeClr val="tx1"/>
                </a:solidFill>
              </a:rPr>
              <a:t> (</a:t>
            </a:r>
            <a:r>
              <a:rPr lang="el-GR" altLang="el-GR" dirty="0" smtClean="0">
                <a:solidFill>
                  <a:schemeClr val="tx1"/>
                </a:solidFill>
                <a:hlinkClick r:id="rId3"/>
              </a:rPr>
              <a:t>http://scratch.mit.edu</a:t>
            </a:r>
            <a:r>
              <a:rPr lang="el-GR" altLang="el-GR" dirty="0" smtClean="0">
                <a:solidFill>
                  <a:schemeClr val="tx1"/>
                </a:solidFill>
              </a:rPr>
              <a:t>)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</a:rPr>
              <a:t> </a:t>
            </a:r>
            <a:endParaRPr lang="en-GB" alt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Περιβάλλον επικοινωνίας με γραφικά (1)</a:t>
            </a:r>
            <a:endParaRPr lang="en-GB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928688" y="1571625"/>
            <a:ext cx="7934325" cy="4800600"/>
          </a:xfrm>
        </p:spPr>
        <p:txBody>
          <a:bodyPr/>
          <a:lstStyle/>
          <a:p>
            <a:r>
              <a:rPr lang="el-GR" altLang="el-GR" sz="2800" dirty="0" smtClean="0"/>
              <a:t>Το </a:t>
            </a:r>
            <a:r>
              <a:rPr lang="el-GR" altLang="el-GR" sz="2800" i="1" dirty="0" smtClean="0"/>
              <a:t>περιβάλλον επικοινωνίας με γραφικά</a:t>
            </a:r>
            <a:r>
              <a:rPr lang="el-GR" altLang="el-GR" sz="2800" dirty="0" smtClean="0"/>
              <a:t> του </a:t>
            </a:r>
            <a:r>
              <a:rPr lang="en-US" altLang="el-GR" sz="2800" dirty="0" smtClean="0"/>
              <a:t>Scratch</a:t>
            </a:r>
            <a:r>
              <a:rPr lang="el-GR" altLang="el-GR" sz="2800" dirty="0" smtClean="0"/>
              <a:t>, υλοποιείται με τη </a:t>
            </a:r>
            <a:r>
              <a:rPr lang="el-GR" altLang="el-GR" sz="2800" b="1" i="1" dirty="0" smtClean="0">
                <a:solidFill>
                  <a:srgbClr val="FF0000"/>
                </a:solidFill>
              </a:rPr>
              <a:t>γάτα </a:t>
            </a:r>
            <a:r>
              <a:rPr lang="el-GR" altLang="el-GR" sz="2800" dirty="0" smtClean="0"/>
              <a:t>(ενώ στην αρχική </a:t>
            </a:r>
            <a:r>
              <a:rPr lang="en-US" altLang="el-GR" sz="2800" dirty="0" smtClean="0"/>
              <a:t>Logo </a:t>
            </a:r>
            <a:r>
              <a:rPr lang="el-GR" altLang="el-GR" sz="2800" dirty="0" smtClean="0"/>
              <a:t>ήταν ένα τρίγωνο στην οθόνη (που ονομαζόταν </a:t>
            </a:r>
            <a:r>
              <a:rPr lang="el-GR" altLang="el-GR" sz="2800" b="1" dirty="0" smtClean="0"/>
              <a:t>χελώνα</a:t>
            </a:r>
            <a:r>
              <a:rPr lang="el-GR" altLang="el-GR" sz="2800" dirty="0" smtClean="0"/>
              <a:t>), το οποίο ο χρήστης μετακινούσε με τη βοήθεια εντολών) και τα γραφικά της.</a:t>
            </a:r>
            <a:endParaRPr lang="en-GB" altLang="el-GR" sz="2800" dirty="0" smtClean="0"/>
          </a:p>
          <a:p>
            <a:endParaRPr lang="en-GB" altLang="el-GR" sz="2800" dirty="0" smtClean="0"/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AC5CC8-ED26-44C8-95C7-A06555A6B68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Περιβάλλον επικοινωνίας με γραφικά (2)</a:t>
            </a:r>
            <a:endParaRPr lang="en-GB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914400" y="1643063"/>
            <a:ext cx="8020050" cy="4800600"/>
          </a:xfrm>
        </p:spPr>
        <p:txBody>
          <a:bodyPr/>
          <a:lstStyle/>
          <a:p>
            <a:r>
              <a:rPr lang="el-GR" altLang="el-GR" sz="2800" dirty="0" smtClean="0"/>
              <a:t>Ο χρήστης μπορεί να ελέγξει μία προς μία τις εντολές που δίνει, έχοντας άμεση ανάδραση από το σύστημα και δυνατότητα </a:t>
            </a:r>
            <a:r>
              <a:rPr lang="el-GR" altLang="el-GR" sz="2800" dirty="0" err="1" smtClean="0"/>
              <a:t>αυτοδιόρθωσης</a:t>
            </a:r>
            <a:endParaRPr lang="el-GR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n-GB" altLang="el-GR" sz="2800" dirty="0" smtClean="0"/>
              <a:t>Scratch (</a:t>
            </a:r>
            <a:r>
              <a:rPr lang="el-GR" altLang="el-GR" sz="2800" dirty="0" smtClean="0"/>
              <a:t>όπως και η </a:t>
            </a:r>
            <a:r>
              <a:rPr lang="en-US" altLang="el-GR" sz="2800" dirty="0" smtClean="0"/>
              <a:t>Logo</a:t>
            </a:r>
            <a:r>
              <a:rPr lang="en-GB" altLang="el-GR" sz="2800" dirty="0" smtClean="0"/>
              <a:t>) </a:t>
            </a:r>
            <a:r>
              <a:rPr lang="el-GR" altLang="el-GR" sz="2800" dirty="0" smtClean="0"/>
              <a:t>σχεδιάστηκε κυρίως ως εκπαιδευτική γλώσσα και όχι ως γλώσσα ανάπτυξης εφαρμογών</a:t>
            </a:r>
          </a:p>
          <a:p>
            <a:pPr lvl="1"/>
            <a:r>
              <a:rPr lang="el-GR" altLang="el-GR" sz="2400" dirty="0" smtClean="0"/>
              <a:t>Προσφέρει ένα σχετικά απλό περιβάλλον εργασίας όπου οι διεργασίες κάθε είδους </a:t>
            </a:r>
            <a:r>
              <a:rPr lang="el-GR" altLang="el-GR" sz="2400" dirty="0" err="1" smtClean="0"/>
              <a:t>αναπαριστώνται</a:t>
            </a:r>
            <a:r>
              <a:rPr lang="el-GR" altLang="el-GR" sz="2400" dirty="0" smtClean="0"/>
              <a:t> με γραφικά</a:t>
            </a:r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544093-2A15-41C2-9082-62F08041D84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Ανάπτυξη </a:t>
            </a:r>
            <a:r>
              <a:rPr lang="el-GR" dirty="0" err="1" smtClean="0"/>
              <a:t>πολυμεσικών</a:t>
            </a:r>
            <a:r>
              <a:rPr lang="el-GR" dirty="0" smtClean="0"/>
              <a:t> εφαρμογών </a:t>
            </a:r>
            <a:endParaRPr lang="en-GB"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714375" y="1643063"/>
            <a:ext cx="8220075" cy="4800600"/>
          </a:xfrm>
        </p:spPr>
        <p:txBody>
          <a:bodyPr/>
          <a:lstStyle/>
          <a:p>
            <a:r>
              <a:rPr lang="el-GR" altLang="el-GR" sz="2800" smtClean="0"/>
              <a:t>Η </a:t>
            </a:r>
            <a:r>
              <a:rPr lang="en-GB" altLang="el-GR" sz="2800" smtClean="0"/>
              <a:t>Scratch </a:t>
            </a:r>
            <a:r>
              <a:rPr lang="el-GR" altLang="el-GR" sz="2800" smtClean="0"/>
              <a:t>μπορεί να χρησιμοποιηθεί ως γλώσσα ανάπτυξης απλών εφαρμογών πολυμέσων </a:t>
            </a:r>
          </a:p>
          <a:p>
            <a:r>
              <a:rPr lang="el-GR" altLang="el-GR" sz="2800" smtClean="0"/>
              <a:t>Μπορεί συνεπώς να χρησιμοποιηθεί από τον εκπαιδευτικό ή και από τους μαθητές για την υλοποίηση σχεδίων εργασίας </a:t>
            </a:r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7916D0-2A6E-4C3E-A1C6-77C8AB898B2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Κύρια στοιχεία της </a:t>
            </a:r>
            <a:r>
              <a:rPr lang="en-US" dirty="0" smtClean="0"/>
              <a:t>Scratch </a:t>
            </a:r>
            <a:endParaRPr lang="en-GB" dirty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762001" y="1643063"/>
            <a:ext cx="8172450" cy="4800600"/>
          </a:xfrm>
        </p:spPr>
        <p:txBody>
          <a:bodyPr/>
          <a:lstStyle/>
          <a:p>
            <a:r>
              <a:rPr lang="el-GR" altLang="el-GR" sz="2400" dirty="0" smtClean="0"/>
              <a:t>Τα στοιχεία της γλώσσας </a:t>
            </a:r>
            <a:r>
              <a:rPr lang="el-GR" altLang="el-GR" sz="2400" dirty="0" err="1" smtClean="0"/>
              <a:t>Scratch</a:t>
            </a:r>
            <a:r>
              <a:rPr lang="el-GR" altLang="el-GR" sz="2400" dirty="0" smtClean="0"/>
              <a:t> που διευκολύνουν την εκμάθησή της από αρχάριους προγραμματιστές περιλαμβάνουν: </a:t>
            </a:r>
          </a:p>
          <a:p>
            <a:r>
              <a:rPr lang="el-GR" altLang="el-GR" sz="2400" dirty="0" smtClean="0"/>
              <a:t>1. τον </a:t>
            </a:r>
            <a:r>
              <a:rPr lang="el-GR" altLang="el-GR" sz="2400" b="1" dirty="0" smtClean="0"/>
              <a:t>οπτικό προγραμματισμό </a:t>
            </a:r>
            <a:r>
              <a:rPr lang="el-GR" altLang="el-GR" sz="2400" dirty="0" smtClean="0"/>
              <a:t>αφού οι εντολές είναι ψηφίδες που μπορούν να συνδυαστούν μόνο με σωστούς συντακτικά τρόπους, </a:t>
            </a:r>
          </a:p>
          <a:p>
            <a:r>
              <a:rPr lang="el-GR" altLang="el-GR" sz="2400" dirty="0" smtClean="0"/>
              <a:t>2. τον εύκολο χειρισμό των πολυμέσων αφού ήχοι και εικόνες εισάγονται εύκολα στο περιβάλλον της </a:t>
            </a:r>
            <a:r>
              <a:rPr lang="el-GR" altLang="el-GR" sz="2400" dirty="0" err="1" smtClean="0"/>
              <a:t>Scratch</a:t>
            </a:r>
            <a:r>
              <a:rPr lang="el-GR" altLang="el-GR" sz="2400" dirty="0" smtClean="0"/>
              <a:t> και </a:t>
            </a:r>
          </a:p>
          <a:p>
            <a:r>
              <a:rPr lang="el-GR" altLang="el-GR" sz="2400" dirty="0" smtClean="0"/>
              <a:t>3. την υποστήριξη της ελληνικής γλώσσας τόσο για το περιβάλλον όσο και για τις εντολές της γλώσσας προγραμματισμού. </a:t>
            </a: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912730-6B69-4AA3-85A4-41A4F8CE180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143000"/>
          </a:xfrm>
        </p:spPr>
        <p:txBody>
          <a:bodyPr/>
          <a:lstStyle/>
          <a:p>
            <a:pPr>
              <a:defRPr/>
            </a:pPr>
            <a:r>
              <a:rPr lang="el-GR" sz="4000" dirty="0" smtClean="0"/>
              <a:t>Δομικά χαρακτηριστικά της </a:t>
            </a:r>
            <a:r>
              <a:rPr lang="en-US" sz="4000" dirty="0" smtClean="0"/>
              <a:t>Scratch</a:t>
            </a:r>
            <a:endParaRPr lang="en-GB" sz="4000" dirty="0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2714625" cy="4800600"/>
          </a:xfrm>
        </p:spPr>
        <p:txBody>
          <a:bodyPr/>
          <a:lstStyle/>
          <a:p>
            <a:r>
              <a:rPr lang="el-GR" altLang="el-GR" sz="2400" smtClean="0"/>
              <a:t>Η </a:t>
            </a:r>
            <a:r>
              <a:rPr lang="en-US" altLang="el-GR" sz="2400" smtClean="0"/>
              <a:t>Scratch (</a:t>
            </a:r>
            <a:r>
              <a:rPr lang="el-GR" altLang="el-GR" sz="2400" smtClean="0"/>
              <a:t>όπως και η </a:t>
            </a:r>
            <a:r>
              <a:rPr lang="en-US" altLang="el-GR" sz="2400" smtClean="0"/>
              <a:t>Logo) </a:t>
            </a:r>
            <a:r>
              <a:rPr lang="el-GR" altLang="el-GR" sz="2400" smtClean="0"/>
              <a:t>περιλαμβάνει ένα βασικό λεξιλόγιο που αποτελείται από τις λεγόμενες </a:t>
            </a:r>
            <a:r>
              <a:rPr lang="el-GR" altLang="el-GR" sz="2400" b="1" i="1" smtClean="0"/>
              <a:t>βασικές εντολές</a:t>
            </a:r>
            <a:r>
              <a:rPr lang="el-GR" altLang="el-GR" sz="2400" smtClean="0"/>
              <a:t> (primitives). </a:t>
            </a:r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972FAF-66F8-40F1-A92B-DF8C3A6CD62E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57313"/>
            <a:ext cx="19145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928688"/>
            <a:ext cx="19145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143000"/>
          </a:xfrm>
        </p:spPr>
        <p:txBody>
          <a:bodyPr/>
          <a:lstStyle/>
          <a:p>
            <a:pPr>
              <a:defRPr/>
            </a:pPr>
            <a:r>
              <a:rPr lang="el-GR" sz="4000" dirty="0" smtClean="0"/>
              <a:t>Το περιβάλλον της </a:t>
            </a:r>
            <a:r>
              <a:rPr lang="en-US" sz="4000" dirty="0" smtClean="0"/>
              <a:t>Scratch</a:t>
            </a:r>
            <a:endParaRPr lang="en-GB" sz="4000" dirty="0"/>
          </a:p>
        </p:txBody>
      </p:sp>
      <p:sp>
        <p:nvSpPr>
          <p:cNvPr id="1208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4DD750-522E-4A7E-8CB3-C859FA53A00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120837" name="Εικόνα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96975"/>
            <a:ext cx="7924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24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«γάτα» </a:t>
            </a:r>
            <a:r>
              <a:rPr lang="en-US" dirty="0" smtClean="0"/>
              <a:t>Scratch</a:t>
            </a:r>
            <a:endParaRPr lang="en-GB" dirty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altLang="el-GR" sz="2800" dirty="0" smtClean="0"/>
              <a:t>αλλάζει θέση (να κάνει μπροστά και πίσω κάποιο αριθμό «βημάτων», τα οποία μπορεί να είναι </a:t>
            </a:r>
            <a:r>
              <a:rPr lang="fr-FR" altLang="el-GR" sz="2800" dirty="0" smtClean="0"/>
              <a:t>pixels </a:t>
            </a:r>
            <a:r>
              <a:rPr lang="el-GR" altLang="el-GR" sz="2800" dirty="0" smtClean="0"/>
              <a:t>στην οθόνη ή κινήσεις στο χώρο),</a:t>
            </a:r>
            <a:endParaRPr lang="en-GB" altLang="el-GR" sz="2800" dirty="0" smtClean="0"/>
          </a:p>
          <a:p>
            <a:r>
              <a:rPr lang="el-GR" altLang="el-GR" sz="2800" dirty="0" smtClean="0"/>
              <a:t>αλλάζει διεύθυνση (σε μοίρες ή ακτίνια),</a:t>
            </a:r>
            <a:endParaRPr lang="en-GB" altLang="el-GR" sz="2800" dirty="0" smtClean="0"/>
          </a:p>
          <a:p>
            <a:r>
              <a:rPr lang="el-GR" altLang="el-GR" sz="2800" dirty="0" smtClean="0"/>
              <a:t>αφήνει ή δεν αφήνει ίχνη στο έδαφος (ή στην οθόνη) κατά τη μετακίνησή της,</a:t>
            </a:r>
            <a:endParaRPr lang="en-GB" altLang="el-GR" sz="2800" dirty="0" smtClean="0"/>
          </a:p>
          <a:p>
            <a:r>
              <a:rPr lang="el-GR" altLang="el-GR" sz="2800" dirty="0" smtClean="0"/>
              <a:t>μεταδίδει ηχητικά ή φωτεινά σήματα</a:t>
            </a:r>
          </a:p>
          <a:p>
            <a:r>
              <a:rPr lang="el-GR" altLang="el-GR" sz="2800" dirty="0" smtClean="0"/>
              <a:t>Επικοινωνεί με άλλες «γάτες»</a:t>
            </a:r>
            <a:endParaRPr lang="en-GB" altLang="el-GR" sz="2800" dirty="0" smtClean="0"/>
          </a:p>
          <a:p>
            <a:r>
              <a:rPr lang="el-GR" altLang="el-GR" sz="2800" dirty="0" smtClean="0"/>
              <a:t>κλπ.</a:t>
            </a:r>
            <a:endParaRPr lang="en-GB" altLang="el-GR" sz="2800" dirty="0" smtClean="0"/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077C12-86A8-4CA4-89D4-D4B442C650E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(1)</a:t>
            </a:r>
            <a:endParaRPr lang="en-GB" dirty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362950" cy="1909763"/>
          </a:xfrm>
        </p:spPr>
        <p:txBody>
          <a:bodyPr/>
          <a:lstStyle/>
          <a:p>
            <a:r>
              <a:rPr lang="el-GR" altLang="el-GR" smtClean="0"/>
              <a:t>Με τη </a:t>
            </a:r>
            <a:r>
              <a:rPr lang="fr-FR" altLang="el-GR" smtClean="0"/>
              <a:t>Scratch </a:t>
            </a:r>
            <a:r>
              <a:rPr lang="el-GR" altLang="el-GR" smtClean="0"/>
              <a:t>δημιουργούμε προγράμματα</a:t>
            </a:r>
          </a:p>
          <a:p>
            <a:pPr lvl="1"/>
            <a:r>
              <a:rPr lang="el-GR" altLang="el-GR" smtClean="0"/>
              <a:t>Πρόγραμμα: σύνολο από εντολές</a:t>
            </a:r>
          </a:p>
          <a:p>
            <a:r>
              <a:rPr lang="el-GR" altLang="el-GR" smtClean="0"/>
              <a:t>Χειρισμός βασικών «αντικειμένων»</a:t>
            </a:r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07552-425D-4DAC-8DBA-3C7D855869F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1249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29000"/>
            <a:ext cx="5500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Διδακτικό υλικό 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Κεφάλαιο 9</a:t>
            </a:r>
            <a:r>
              <a:rPr lang="el-GR" altLang="el-GR" dirty="0" smtClean="0"/>
              <a:t>, Β. Κόμης, Εισαγωγή στις εκπαιδευτικές εφαρμογές των ΤΠΕ</a:t>
            </a:r>
          </a:p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Κεφάλαιο 3.4</a:t>
            </a:r>
            <a:r>
              <a:rPr lang="el-GR" altLang="el-GR" dirty="0" smtClean="0"/>
              <a:t>, Β. Κόμης, Εισαγωγή στη Διδακτική της Πληροφορικής</a:t>
            </a:r>
            <a:endParaRPr lang="en-GB" altLang="el-GR" dirty="0" smtClean="0"/>
          </a:p>
          <a:p>
            <a:r>
              <a:rPr lang="el-GR" altLang="el-GR" dirty="0" smtClean="0"/>
              <a:t>Εγχειρίδιο χρήσης λογισμικού </a:t>
            </a:r>
            <a:r>
              <a:rPr lang="en-GB" altLang="el-GR" dirty="0" smtClean="0"/>
              <a:t>Scratch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5765E-054E-45A4-929B-92359F8B3F5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(2)</a:t>
            </a:r>
            <a:endParaRPr lang="en-GB" dirty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1000125" y="1500188"/>
            <a:ext cx="7786688" cy="4748212"/>
          </a:xfrm>
        </p:spPr>
        <p:txBody>
          <a:bodyPr/>
          <a:lstStyle/>
          <a:p>
            <a:r>
              <a:rPr lang="el-GR" altLang="el-GR" sz="2400" smtClean="0"/>
              <a:t>Η </a:t>
            </a:r>
            <a:r>
              <a:rPr lang="el-GR" altLang="el-GR" sz="2400" b="1" smtClean="0"/>
              <a:t>κίνηση</a:t>
            </a:r>
            <a:r>
              <a:rPr lang="el-GR" altLang="el-GR" sz="2400" smtClean="0"/>
              <a:t> που περιέχει συγκεκριμένες εντολές για μετακίνηση της γάτας (και κάθε φιγούρας)</a:t>
            </a:r>
          </a:p>
          <a:p>
            <a:r>
              <a:rPr lang="el-GR" altLang="el-GR" sz="2400" smtClean="0"/>
              <a:t>Οι </a:t>
            </a:r>
            <a:r>
              <a:rPr lang="el-GR" altLang="el-GR" sz="2400" b="1" smtClean="0"/>
              <a:t>όψεις</a:t>
            </a:r>
            <a:r>
              <a:rPr lang="el-GR" altLang="el-GR" sz="2400" smtClean="0"/>
              <a:t> </a:t>
            </a:r>
          </a:p>
          <a:p>
            <a:r>
              <a:rPr lang="el-GR" altLang="el-GR" sz="2400" smtClean="0"/>
              <a:t>Ο </a:t>
            </a:r>
            <a:r>
              <a:rPr lang="el-GR" altLang="el-GR" sz="2400" b="1" smtClean="0"/>
              <a:t>ήχος </a:t>
            </a:r>
          </a:p>
          <a:p>
            <a:r>
              <a:rPr lang="el-GR" altLang="el-GR" sz="2400" smtClean="0"/>
              <a:t>Η </a:t>
            </a:r>
            <a:r>
              <a:rPr lang="el-GR" altLang="el-GR" sz="2400" b="1" smtClean="0"/>
              <a:t>πένα </a:t>
            </a:r>
            <a:endParaRPr lang="en-GB" altLang="el-GR" sz="2000" b="1" smtClean="0"/>
          </a:p>
          <a:p>
            <a:r>
              <a:rPr lang="el-GR" altLang="el-GR" sz="2400" smtClean="0"/>
              <a:t>Οι </a:t>
            </a:r>
            <a:r>
              <a:rPr lang="el-GR" altLang="el-GR" sz="2400" b="1" smtClean="0"/>
              <a:t>εντολές ελέγχου </a:t>
            </a:r>
          </a:p>
          <a:p>
            <a:r>
              <a:rPr lang="el-GR" altLang="el-GR" sz="2400" smtClean="0"/>
              <a:t>Οι</a:t>
            </a:r>
            <a:r>
              <a:rPr lang="el-GR" altLang="el-GR" sz="2400" b="1" smtClean="0"/>
              <a:t> αριθμοί</a:t>
            </a:r>
            <a:r>
              <a:rPr lang="el-GR" altLang="el-GR" sz="2400" smtClean="0"/>
              <a:t> (numbers), π.χ. οι 23, 2, και 8,2. </a:t>
            </a:r>
          </a:p>
          <a:p>
            <a:pPr lvl="1"/>
            <a:r>
              <a:rPr lang="el-GR" altLang="el-GR" sz="2000" smtClean="0"/>
              <a:t>Μια σειρά από αριθμητικούς χαρακτήρες, στους οποίους μπορεί να προηγείται ένα πρόσημο.</a:t>
            </a:r>
            <a:endParaRPr lang="en-GB" altLang="el-GR" sz="2000" smtClean="0"/>
          </a:p>
          <a:p>
            <a:endParaRPr lang="el-GR" altLang="el-GR" sz="2000" smtClean="0"/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66E598-9E20-42AA-8C49-6D497D1B470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1269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84763"/>
            <a:ext cx="1838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1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87450" y="1500188"/>
            <a:ext cx="7747000" cy="4748212"/>
          </a:xfrm>
        </p:spPr>
        <p:txBody>
          <a:bodyPr/>
          <a:lstStyle/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Ο ήχος </a:t>
            </a:r>
          </a:p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Οι αισθητήρες</a:t>
            </a:r>
          </a:p>
          <a:p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Οι μεταβλητές </a:t>
            </a:r>
          </a:p>
        </p:txBody>
      </p:sp>
      <p:sp>
        <p:nvSpPr>
          <p:cNvPr id="1290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9514FA-4D9F-424E-B1BA-0C527D8704C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1290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8" y="1981200"/>
            <a:ext cx="240107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8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l-GR" sz="2800" dirty="0"/>
              <a:t>Γλώσσες προγραμματισμού τύπου </a:t>
            </a:r>
            <a:r>
              <a:rPr lang="en-GB" sz="2800" dirty="0" smtClean="0"/>
              <a:t>Logo</a:t>
            </a:r>
            <a:r>
              <a:rPr lang="el-GR" sz="2800" dirty="0" smtClean="0"/>
              <a:t> Παρουσίαση </a:t>
            </a:r>
            <a:r>
              <a:rPr lang="el-GR" sz="2800" dirty="0"/>
              <a:t>της παιδαγωγικής προβληματικής και των περιβαλλόντων </a:t>
            </a:r>
            <a:r>
              <a:rPr lang="en-GB" sz="2800" dirty="0"/>
              <a:t>Logo </a:t>
            </a:r>
            <a:r>
              <a:rPr lang="el-GR" sz="2800" dirty="0"/>
              <a:t>και </a:t>
            </a:r>
            <a:r>
              <a:rPr lang="en-US" sz="2800" dirty="0"/>
              <a:t>Scratch </a:t>
            </a:r>
            <a:r>
              <a:rPr lang="el-GR" sz="2800" dirty="0" smtClean="0"/>
              <a:t>». 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91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22217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3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Στάδια δημιουργίας ενός προγράμματος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733574"/>
            <a:ext cx="7772400" cy="4579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dirty="0" smtClean="0"/>
              <a:t>Να είναι σε θέση να κατανοήσει το πρόβλημα 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/>
              <a:t>Ποια είναι τα δεδομένα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/>
              <a:t>Ποια τα ζητούμενα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Να είναι σε θέση να σχεδιάσει έναν αλγόριθμο (να μπορεί δηλαδή να καθορίσει τη μέθοδο επίλυσης)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Να είναι σε θέση να μετατρέψει τον αλγόριθμο σε γραπτό κώδικα προγράμματος</a:t>
            </a:r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Να είναι σε θέση να βρίσκει τα λάθη μέσα σε ένα πρόγραμμα και να καθορίζει αντίστοιχες λύσεις</a:t>
            </a:r>
            <a:endParaRPr lang="en-US" altLang="el-GR" sz="2800" dirty="0" smtClean="0"/>
          </a:p>
          <a:p>
            <a:pPr>
              <a:lnSpc>
                <a:spcPct val="80000"/>
              </a:lnSpc>
            </a:pPr>
            <a:endParaRPr lang="el-GR" altLang="el-GR" sz="28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0275D1-9DE5-4010-8F02-8D384A6AC17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>
                <a:cs typeface="Times New Roman" pitchFamily="18" charset="0"/>
              </a:rPr>
              <a:t>Πρόγραμμα και </a:t>
            </a:r>
            <a:r>
              <a:rPr lang="el-GR" dirty="0" smtClean="0">
                <a:cs typeface="Times New Roman" pitchFamily="18" charset="0"/>
              </a:rPr>
              <a:t>προγραμματισμός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 στο περιβάλλον </a:t>
            </a:r>
            <a:r>
              <a:rPr lang="en-US" dirty="0" smtClean="0">
                <a:cs typeface="Times New Roman" pitchFamily="18" charset="0"/>
              </a:rPr>
              <a:t>Logo </a:t>
            </a:r>
            <a:r>
              <a:rPr lang="el-GR" dirty="0" smtClean="0">
                <a:cs typeface="Times New Roman" pitchFamily="18" charset="0"/>
              </a:rPr>
              <a:t> </a:t>
            </a:r>
            <a:endParaRPr 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00213"/>
            <a:ext cx="7851775" cy="4738687"/>
          </a:xfrm>
        </p:spPr>
        <p:txBody>
          <a:bodyPr/>
          <a:lstStyle/>
          <a:p>
            <a:pPr marL="609600" indent="-609600"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επιλογή προβλήματος (από το μαθητή)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ανάλυση του επιλεγμένου προβλήματος (κατανόηση, κατάτμηση σε </a:t>
            </a:r>
            <a:r>
              <a:rPr lang="el-GR" altLang="el-GR" sz="2400" dirty="0" err="1" smtClean="0">
                <a:cs typeface="Arial" panose="020B0604020202020204" pitchFamily="34" charset="0"/>
              </a:rPr>
              <a:t>υποπροβλήματα</a:t>
            </a:r>
            <a:r>
              <a:rPr lang="el-GR" altLang="el-GR" sz="2400" dirty="0" smtClean="0">
                <a:cs typeface="Arial" panose="020B0604020202020204" pitchFamily="34" charset="0"/>
              </a:rPr>
              <a:t>, ορισμός σχέσεων ανάμεσα στα διάφορα μέρη </a:t>
            </a:r>
            <a:r>
              <a:rPr lang="el-GR" altLang="el-GR" sz="2400" dirty="0" err="1" smtClean="0">
                <a:cs typeface="Arial" panose="020B0604020202020204" pitchFamily="34" charset="0"/>
              </a:rPr>
              <a:t>κλπ</a:t>
            </a:r>
            <a:r>
              <a:rPr lang="el-GR" altLang="el-GR" sz="2400" dirty="0" smtClean="0">
                <a:cs typeface="Arial" panose="020B0604020202020204" pitchFamily="34" charset="0"/>
              </a:rPr>
              <a:t>)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σχεδιασμός μιας λύσης (ανασύνθεση των μερών σε ένα ενιαίο όλο, καθορισμός της σειράς, ίσως ανάπτυξη στρατηγικής)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μορφοποίηση της λύσης (σε μια γλώσσα προγραμματισμού)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εκτέλεση του προγράμματος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l-GR" altLang="el-GR" sz="2400" dirty="0" smtClean="0">
                <a:cs typeface="Arial" panose="020B0604020202020204" pitchFamily="34" charset="0"/>
              </a:rPr>
              <a:t>ανάλυση των αποτελεσμάτων</a:t>
            </a:r>
            <a:endParaRPr lang="el-GR" altLang="el-GR" sz="2400" b="1" i="1" dirty="0" smtClean="0">
              <a:cs typeface="Arial" panose="020B0604020202020204" pitchFamily="34" charset="0"/>
            </a:endParaRPr>
          </a:p>
          <a:p>
            <a:pPr marL="609600" indent="-609600">
              <a:spcAft>
                <a:spcPts val="600"/>
              </a:spcAft>
              <a:buFont typeface="Wingdings" panose="05000000000000000000" pitchFamily="2" charset="2"/>
              <a:buNone/>
            </a:pPr>
            <a:endParaRPr lang="el-GR" altLang="el-GR" sz="240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BC9CDA-36EB-4A0F-9C93-89D3D138F9E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Το περιβάλλον της </a:t>
            </a:r>
            <a:r>
              <a:rPr lang="en-US" dirty="0" smtClean="0"/>
              <a:t>Logo</a:t>
            </a:r>
            <a:endParaRPr lang="en-US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7499350" cy="4800600"/>
          </a:xfrm>
        </p:spPr>
        <p:txBody>
          <a:bodyPr/>
          <a:lstStyle/>
          <a:p>
            <a:r>
              <a:rPr lang="el-GR" altLang="el-GR" smtClean="0"/>
              <a:t>Περιβάλλον γλώσσας προγραμματισμού</a:t>
            </a:r>
          </a:p>
          <a:p>
            <a:pPr lvl="1"/>
            <a:r>
              <a:rPr lang="en-US" altLang="el-GR" smtClean="0"/>
              <a:t>ένας εκπαιδευτικός οραματισμός,</a:t>
            </a:r>
            <a:endParaRPr lang="el-GR" altLang="el-GR" smtClean="0"/>
          </a:p>
          <a:p>
            <a:pPr lvl="1"/>
            <a:r>
              <a:rPr lang="en-US" altLang="el-GR" smtClean="0"/>
              <a:t>μια γλώσσα προγραμματισμού </a:t>
            </a:r>
            <a:endParaRPr lang="el-GR" altLang="el-GR" smtClean="0"/>
          </a:p>
          <a:p>
            <a:pPr lvl="1"/>
            <a:r>
              <a:rPr lang="en-US" altLang="el-GR" smtClean="0"/>
              <a:t>και ένα σύνολο από υλικά που θα αποτελέσουν εργαλεία σκέψης</a:t>
            </a:r>
            <a:endParaRPr lang="el-GR" altLang="el-GR" smtClean="0"/>
          </a:p>
          <a:p>
            <a:endParaRPr lang="el-GR" altLang="el-GR" smtClean="0"/>
          </a:p>
          <a:p>
            <a:pPr lvl="1"/>
            <a:r>
              <a:rPr lang="en-US" altLang="el-GR" smtClean="0">
                <a:hlinkClick r:id="rId3"/>
              </a:rPr>
              <a:t>www.medialab.mit.edu</a:t>
            </a:r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428788-61BA-4B89-BACE-50550F71811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281</TotalTime>
  <Words>2920</Words>
  <Application>Microsoft Office PowerPoint</Application>
  <PresentationFormat>On-screen Show (4:3)</PresentationFormat>
  <Paragraphs>436</Paragraphs>
  <Slides>68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Calibri</vt:lpstr>
      <vt:lpstr>Courier</vt:lpstr>
      <vt:lpstr>Courier New</vt:lpstr>
      <vt:lpstr>Gill Sans MT</vt:lpstr>
      <vt:lpstr>GrTimes</vt:lpstr>
      <vt:lpstr>Tahoma Greek</vt:lpstr>
      <vt:lpstr>Times New Roman</vt:lpstr>
      <vt:lpstr>Verdana</vt:lpstr>
      <vt:lpstr>Wingdings</vt:lpstr>
      <vt:lpstr>Wingdings 2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 </vt:lpstr>
      <vt:lpstr>Έννοιες – Κλειδιά</vt:lpstr>
      <vt:lpstr>Διδακτικό υλικό </vt:lpstr>
      <vt:lpstr>Στάδια δημιουργίας ενός προγράμματος</vt:lpstr>
      <vt:lpstr>Πρόγραμμα και προγραμματισμός  στο περιβάλλον Logo  </vt:lpstr>
      <vt:lpstr>Το περιβάλλον της Logo</vt:lpstr>
      <vt:lpstr>Προέλευσης της ονομασίας της Logo</vt:lpstr>
      <vt:lpstr>Θεμελιωτές της Logo</vt:lpstr>
      <vt:lpstr>Logo: συνάντηση Εποικοδομισμού – Πληροφορικής</vt:lpstr>
      <vt:lpstr>Η Logo ως εκπαιδευτικό σχέδιο</vt:lpstr>
      <vt:lpstr>Διαλογικός προγραμματισμός σε Logo</vt:lpstr>
      <vt:lpstr>Άμεση ανάδραση σε περιβάλλον Logo</vt:lpstr>
      <vt:lpstr>Γλώσσες προγραμματισμού τύπου Logo</vt:lpstr>
      <vt:lpstr>Το περιβάλλον της MSW LOGO</vt:lpstr>
      <vt:lpstr>Σχεδίαση τετραγώνου</vt:lpstr>
      <vt:lpstr>Κατασκευή κανονικού πολυγώνου</vt:lpstr>
      <vt:lpstr>Κύκλος στην κλασική Logo</vt:lpstr>
      <vt:lpstr>Χελώνες Logo:  Προγραμματισμός &amp; Ρομποτική</vt:lpstr>
      <vt:lpstr>Προγραμματιζόμενα Ρομπότ : Bee-Bot</vt:lpstr>
      <vt:lpstr>Προγραμματιζόμενα Ρομπότ: Pro-Bot</vt:lpstr>
      <vt:lpstr>Ρομποτικά περιβάλλοντα: Lego Wedo</vt:lpstr>
      <vt:lpstr>Ρομποτικά περιβάλλοντα: Lego Mindstorms</vt:lpstr>
      <vt:lpstr>Γιατί να χρησιμοποιούμε γλώσσες προγραμματισμού τύπου Logo;</vt:lpstr>
      <vt:lpstr>Αυτόνομη Μάθηση</vt:lpstr>
      <vt:lpstr>Ιδέες της αυτόνομης μάθησης (1):</vt:lpstr>
      <vt:lpstr>Ιδέες της αυτόνομης μάθησης (2): </vt:lpstr>
      <vt:lpstr>Αυτόνομη μάθηση και Logo (1)</vt:lpstr>
      <vt:lpstr>Αυτόνομη μάθηση και Logo (2)</vt:lpstr>
      <vt:lpstr>Η έννοια του Μικρόκοσμου</vt:lpstr>
      <vt:lpstr>Συστατικά ενός μικρόκοσμου</vt:lpstr>
      <vt:lpstr>Στόχος του «μικρόκοσμου»</vt:lpstr>
      <vt:lpstr>Η Logo ως μικρόκοσμος</vt:lpstr>
      <vt:lpstr>Δομικά χαρακτηριστικά της Logo</vt:lpstr>
      <vt:lpstr>Πρόγραμμα στη Logo</vt:lpstr>
      <vt:lpstr>Η «χελώνα» Logo</vt:lpstr>
      <vt:lpstr>Βασικά «αντικείμενα» στη Logo</vt:lpstr>
      <vt:lpstr>Άλλα χαρακτηριστικά της Logo</vt:lpstr>
      <vt:lpstr>Ο υλικός μικρόκοσμος της Logo 1</vt:lpstr>
      <vt:lpstr>Ο υλικός μικρόκοσμος της Logo 2</vt:lpstr>
      <vt:lpstr>Logo και οικοδομισμός 1o</vt:lpstr>
      <vt:lpstr>Logo και οικοδομισμός 2o </vt:lpstr>
      <vt:lpstr>Οικοδομισμός του Piaget</vt:lpstr>
      <vt:lpstr>Οικοδομισμός του Papert</vt:lpstr>
      <vt:lpstr>Διαφορές οικοδομιστών -Papert  1o</vt:lpstr>
      <vt:lpstr>Διαφορές οικοδομιστών -Papert  2o </vt:lpstr>
      <vt:lpstr>Διαφορές οικοδομιστών -Papert  3o </vt:lpstr>
      <vt:lpstr>Κριτική της προσέγγισης Logo </vt:lpstr>
      <vt:lpstr>  Το περιβάλλον οπτικού προγραμματισμού Scratch   </vt:lpstr>
      <vt:lpstr>Περιβάλλον επικοινωνίας με γραφικά (1)</vt:lpstr>
      <vt:lpstr>Περιβάλλον επικοινωνίας με γραφικά (2)</vt:lpstr>
      <vt:lpstr>Ανάπτυξη πολυμεσικών εφαρμογών </vt:lpstr>
      <vt:lpstr>Κύρια στοιχεία της Scratch </vt:lpstr>
      <vt:lpstr>Δομικά χαρακτηριστικά της Scratch</vt:lpstr>
      <vt:lpstr>Το περιβάλλον της Scratch</vt:lpstr>
      <vt:lpstr>Η «γάτα» Scratch</vt:lpstr>
      <vt:lpstr>Πρόγραμμα στη Scratch (1)</vt:lpstr>
      <vt:lpstr>Πρόγραμμα στη Scratch (2)</vt:lpstr>
      <vt:lpstr>Πρόγραμμα στη Scratch (3)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3ης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74</cp:revision>
  <dcterms:created xsi:type="dcterms:W3CDTF">2014-12-10T08:52:23Z</dcterms:created>
  <dcterms:modified xsi:type="dcterms:W3CDTF">2015-12-01T08:35:35Z</dcterms:modified>
</cp:coreProperties>
</file>