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65" r:id="rId4"/>
    <p:sldId id="301" r:id="rId5"/>
    <p:sldId id="302" r:id="rId6"/>
    <p:sldId id="303" r:id="rId7"/>
    <p:sldId id="304" r:id="rId8"/>
    <p:sldId id="305" r:id="rId9"/>
    <p:sldId id="306" r:id="rId10"/>
    <p:sldId id="307" r:id="rId11"/>
    <p:sldId id="308" r:id="rId12"/>
    <p:sldId id="309"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265"/>
            <p14:sldId id="301"/>
            <p14:sldId id="302"/>
            <p14:sldId id="303"/>
            <p14:sldId id="304"/>
            <p14:sldId id="305"/>
            <p14:sldId id="306"/>
            <p14:sldId id="307"/>
            <p14:sldId id="308"/>
            <p14:sldId id="309"/>
          </p14:sldIdLst>
        </p14:section>
        <p14:section name="Untitled Section" id="{0F1CB131-A6BD-43D0-B8D4-1F27CEF7A05E}">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49" d="100"/>
          <a:sy n="149" d="100"/>
        </p:scale>
        <p:origin x="-11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7"/>
            <a:ext cx="7772400" cy="1584176"/>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645024"/>
            <a:ext cx="7776864" cy="2592288"/>
          </a:xfrm>
        </p:spPr>
        <p:txBody>
          <a:bodyPr>
            <a:noAutofit/>
          </a:bodyPr>
          <a:lstStyle/>
          <a:p>
            <a:r>
              <a:rPr lang="el-GR" sz="2800" dirty="0">
                <a:solidFill>
                  <a:srgbClr val="5075BC"/>
                </a:solidFill>
                <a:latin typeface="+mj-lt"/>
                <a:ea typeface="+mj-ea"/>
                <a:cs typeface="+mj-cs"/>
              </a:rPr>
              <a:t>Ενότητα 4</a:t>
            </a:r>
            <a:r>
              <a:rPr lang="el-GR" sz="2800" dirty="0" smtClean="0">
                <a:solidFill>
                  <a:srgbClr val="5075BC"/>
                </a:solidFill>
                <a:latin typeface="+mj-lt"/>
                <a:ea typeface="+mj-ea"/>
                <a:cs typeface="+mj-cs"/>
              </a:rPr>
              <a:t>: </a:t>
            </a:r>
            <a:r>
              <a:rPr lang="el-GR" sz="2800" dirty="0"/>
              <a:t>Ο</a:t>
            </a:r>
            <a:r>
              <a:rPr lang="el-GR" sz="2800" dirty="0" smtClean="0"/>
              <a:t>υσίες &amp; συμβεβηκότα</a:t>
            </a:r>
          </a:p>
          <a:p>
            <a:endParaRPr lang="el-GR"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t>Έκδοση</a:t>
            </a:r>
            <a:r>
              <a:rPr lang="el-GR" sz="2000" dirty="0">
                <a:solidFill>
                  <a:srgbClr val="000000"/>
                </a:solidFill>
              </a:rPr>
              <a:t>: </a:t>
            </a:r>
            <a:r>
              <a:rPr lang="el-GR" sz="2000" dirty="0" smtClean="0">
                <a:solidFill>
                  <a:srgbClr val="000000"/>
                </a:solidFill>
              </a:rPr>
              <a:t>1.0</a:t>
            </a:r>
            <a:r>
              <a:rPr lang="el-GR" sz="2000" dirty="0">
                <a:solidFill>
                  <a:srgbClr val="000000"/>
                </a:solidFill>
              </a:rPr>
              <a:t>. </a:t>
            </a:r>
            <a:r>
              <a:rPr lang="el-GR" sz="2000" dirty="0" smtClean="0"/>
              <a:t>Πάτρα 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021204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99553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8490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lnSpcReduction="10000"/>
          </a:bodyPr>
          <a:lstStyle/>
          <a:p>
            <a:pPr marL="0" algn="just"/>
            <a:r>
              <a:rPr lang="el-GR" dirty="0" smtClean="0"/>
              <a:t>Να εξηγηθούν οι δύο έννοιες του όρου ουσία, ως </a:t>
            </a:r>
            <a:r>
              <a:rPr lang="de-DE" dirty="0" err="1" smtClean="0"/>
              <a:t>substantia</a:t>
            </a:r>
            <a:r>
              <a:rPr lang="de-DE" dirty="0" smtClean="0"/>
              <a:t> </a:t>
            </a:r>
            <a:r>
              <a:rPr lang="el-GR" dirty="0" smtClean="0"/>
              <a:t>και ως </a:t>
            </a:r>
            <a:r>
              <a:rPr lang="en-US" dirty="0" err="1" smtClean="0"/>
              <a:t>essentia</a:t>
            </a:r>
            <a:endParaRPr lang="el-GR" dirty="0" smtClean="0"/>
          </a:p>
          <a:p>
            <a:pPr marL="0" algn="just"/>
            <a:r>
              <a:rPr lang="el-GR" dirty="0" smtClean="0"/>
              <a:t>Να εξηγηθεί </a:t>
            </a:r>
            <a:r>
              <a:rPr lang="el-GR" dirty="0"/>
              <a:t>η</a:t>
            </a:r>
            <a:r>
              <a:rPr lang="en-US" dirty="0" smtClean="0"/>
              <a:t> </a:t>
            </a:r>
            <a:r>
              <a:rPr lang="el-GR" dirty="0" smtClean="0"/>
              <a:t>απόδοση τους σε ατομικά και καθολικά όντα, αντίστοιχα, εντός της κατηγορίας της ουσίας</a:t>
            </a:r>
          </a:p>
          <a:p>
            <a:pPr marL="0" algn="just"/>
            <a:r>
              <a:rPr lang="el-GR" dirty="0" smtClean="0"/>
              <a:t>Να δικαιολογηθεί η ανάγκη διάκρισης, αναλόγως, και στις κατηγορίες των </a:t>
            </a:r>
            <a:r>
              <a:rPr lang="el-GR" dirty="0" err="1" smtClean="0"/>
              <a:t>συμβεβηκότων</a:t>
            </a:r>
            <a:r>
              <a:rPr lang="el-GR" dirty="0" smtClean="0"/>
              <a:t> ατομικών</a:t>
            </a:r>
            <a:r>
              <a:rPr lang="el-GR" dirty="0"/>
              <a:t> </a:t>
            </a:r>
            <a:r>
              <a:rPr lang="el-GR" dirty="0" smtClean="0"/>
              <a:t>και καθολικών συμβεβηκότων ή ιδιοτήτων</a:t>
            </a:r>
            <a:r>
              <a:rPr lang="el-GR" dirty="0" smtClean="0"/>
              <a:t>.</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smtClean="0"/>
              <a:t>O</a:t>
            </a:r>
            <a:r>
              <a:rPr lang="el-GR" dirty="0" smtClean="0"/>
              <a:t>υσίες &amp; συμβεβηκότα 1	</a:t>
            </a:r>
            <a:endParaRPr lang="el-GR" dirty="0"/>
          </a:p>
        </p:txBody>
      </p:sp>
      <p:sp>
        <p:nvSpPr>
          <p:cNvPr id="5" name="Θέση περιεχομένου 4"/>
          <p:cNvSpPr>
            <a:spLocks noGrp="1"/>
          </p:cNvSpPr>
          <p:nvPr>
            <p:ph idx="1"/>
          </p:nvPr>
        </p:nvSpPr>
        <p:spPr>
          <a:xfrm>
            <a:off x="464156" y="1484784"/>
            <a:ext cx="8229600" cy="4680520"/>
          </a:xfrm>
        </p:spPr>
        <p:txBody>
          <a:bodyPr>
            <a:noAutofit/>
          </a:bodyPr>
          <a:lstStyle/>
          <a:p>
            <a:pPr algn="just"/>
            <a:r>
              <a:rPr lang="el-GR" sz="2400" dirty="0" smtClean="0"/>
              <a:t>Ουσίες (</a:t>
            </a:r>
            <a:r>
              <a:rPr lang="en-US" sz="2400" dirty="0" err="1" smtClean="0"/>
              <a:t>substantiae</a:t>
            </a:r>
            <a:r>
              <a:rPr lang="en-US" sz="2400" dirty="0" smtClean="0"/>
              <a:t>)</a:t>
            </a:r>
            <a:r>
              <a:rPr lang="el-GR" sz="2400" dirty="0" smtClean="0"/>
              <a:t>: ατομικά χωριστά υποκείμενα, καθέκαστα, όπως ο Σωκράτης, ο Πλάτωνας, ο Βουκεφάλας.</a:t>
            </a:r>
          </a:p>
          <a:p>
            <a:pPr algn="just"/>
            <a:r>
              <a:rPr lang="el-GR" sz="2400" dirty="0" smtClean="0"/>
              <a:t>Στις ουσίες αποδίδουμε κατηγορήματα και ισχυριζόμαστε ότι </a:t>
            </a:r>
          </a:p>
          <a:p>
            <a:pPr algn="just"/>
            <a:r>
              <a:rPr lang="el-GR" sz="2000" dirty="0" smtClean="0"/>
              <a:t>1) Ο Σωκράτης είναι έλλογο ον, ζώο, θηλαστικό, κτλ. </a:t>
            </a:r>
          </a:p>
          <a:p>
            <a:pPr algn="just"/>
            <a:r>
              <a:rPr lang="el-GR" sz="2000" dirty="0" smtClean="0"/>
              <a:t>2) Ο Σωκράτης είναι λευκός ή Αθηναίος ή φιλόσοφος, κτλ.</a:t>
            </a:r>
          </a:p>
          <a:p>
            <a:pPr algn="just"/>
            <a:r>
              <a:rPr lang="el-GR" sz="2000" dirty="0" smtClean="0"/>
              <a:t>Οι ιδιότητες στην πρόταση 1) είναι συστασιακές της ταυτότητας του υποκειμένου, το υποκείμενο δεν μπορεί να μην έχει (εάν υπάρχει) αυτές τις ιδιότητες. </a:t>
            </a:r>
            <a:r>
              <a:rPr lang="el-GR" sz="2000" dirty="0"/>
              <a:t>Ε</a:t>
            </a:r>
            <a:r>
              <a:rPr lang="el-GR" sz="2000" dirty="0" smtClean="0"/>
              <a:t>ίναι απαντήσεις στο ερώτημα: Τι είναι ο Σωκράτης; </a:t>
            </a:r>
          </a:p>
          <a:p>
            <a:pPr algn="just"/>
            <a:r>
              <a:rPr lang="el-GR" sz="2000" dirty="0" smtClean="0"/>
              <a:t>Οι ιδιότητες στην πρόταση 2) είναι ιδιότητες που το υποκείμενο θα μπορούσε να μην έχει.  Είναι απαντήσεις σε ερωτήματα όπως: Τι ποιότητες έχει ο Σωκράτης, Πόσο (μεγάλος, μικρός, βαρύς) είναι ο Σωκράτης, κτλ.</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999550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smtClean="0"/>
              <a:t>O</a:t>
            </a:r>
            <a:r>
              <a:rPr lang="el-GR" dirty="0" smtClean="0"/>
              <a:t>υσίες &amp; συμβεβηκότα 2	</a:t>
            </a:r>
            <a:endParaRPr lang="el-GR" dirty="0"/>
          </a:p>
        </p:txBody>
      </p:sp>
      <p:sp>
        <p:nvSpPr>
          <p:cNvPr id="5" name="Θέση περιεχομένου 4"/>
          <p:cNvSpPr>
            <a:spLocks noGrp="1"/>
          </p:cNvSpPr>
          <p:nvPr>
            <p:ph idx="1"/>
          </p:nvPr>
        </p:nvSpPr>
        <p:spPr>
          <a:xfrm>
            <a:off x="464156" y="1556792"/>
            <a:ext cx="8229600" cy="4608512"/>
          </a:xfrm>
        </p:spPr>
        <p:txBody>
          <a:bodyPr>
            <a:noAutofit/>
          </a:bodyPr>
          <a:lstStyle/>
          <a:p>
            <a:pPr algn="just"/>
            <a:r>
              <a:rPr lang="el-GR" sz="2400" dirty="0" smtClean="0"/>
              <a:t>Οι ιδιότητες που απαντούν στο ερώτημα «τι είναι ο Σωκράτης;» είναι ιδιότητες που μας δίνουν την ταυτότητα του Σωκράτη, μας δίνουν την ουσία, τη φύση του τι είναι ο Σωκράτης (π.χ. έλλογος, ζώο, έμψυχο, κτλ.) </a:t>
            </a:r>
          </a:p>
          <a:p>
            <a:pPr algn="just"/>
            <a:r>
              <a:rPr lang="el-GR" sz="2400" dirty="0" smtClean="0"/>
              <a:t>Η ουσία με αυτή τη δεύτερη σημασία</a:t>
            </a:r>
            <a:r>
              <a:rPr lang="en-US" sz="2400" dirty="0" smtClean="0"/>
              <a:t> </a:t>
            </a:r>
            <a:r>
              <a:rPr lang="el-GR" sz="2400" dirty="0" smtClean="0"/>
              <a:t>δεν σημαίνει μια χωριστή ατομική οντότητα αλλά τις ιδιότητες που μας δίνουν τη φύση μιας τέτοιας οντότητας. Οι λατίνοι απέδωσαν αυτή τη σημασία ως </a:t>
            </a:r>
            <a:r>
              <a:rPr lang="en-US" sz="2400" dirty="0" err="1" smtClean="0"/>
              <a:t>essentia</a:t>
            </a:r>
            <a:r>
              <a:rPr lang="el-GR" sz="2400" dirty="0" smtClean="0"/>
              <a:t>.</a:t>
            </a:r>
          </a:p>
          <a:p>
            <a:pPr algn="just"/>
            <a:r>
              <a:rPr lang="el-GR" sz="2400" dirty="0" smtClean="0"/>
              <a:t>Άρα έχουμε δύο σημασίες του όρου ουσία ως </a:t>
            </a:r>
            <a:r>
              <a:rPr lang="en-US" sz="2400" dirty="0" err="1" smtClean="0"/>
              <a:t>substantia</a:t>
            </a:r>
            <a:r>
              <a:rPr lang="el-GR" sz="2400" dirty="0" smtClean="0"/>
              <a:t> και ως </a:t>
            </a:r>
            <a:r>
              <a:rPr lang="en-US" sz="2400" dirty="0" err="1" smtClean="0"/>
              <a:t>essentia</a:t>
            </a:r>
            <a:r>
              <a:rPr lang="en-US" sz="2400" dirty="0" smtClean="0"/>
              <a:t> </a:t>
            </a:r>
            <a:r>
              <a:rPr lang="el-GR" sz="2400" dirty="0" smtClean="0"/>
              <a:t>(στα ΝΕ χρησιμοποιούμε τους όρους υπόσταση και ουσία, αντιστοίχως)</a:t>
            </a:r>
            <a:r>
              <a:rPr lang="el-GR" sz="2400" dirty="0" smtClean="0"/>
              <a:t>.</a:t>
            </a:r>
            <a:endParaRPr lang="el-GR" sz="2000" dirty="0" smtClean="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9662222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smtClean="0"/>
              <a:t>O</a:t>
            </a:r>
            <a:r>
              <a:rPr lang="el-GR" dirty="0" smtClean="0"/>
              <a:t>υσίες &amp; συμβεβηκότα 3</a:t>
            </a:r>
            <a:endParaRPr lang="el-GR" dirty="0"/>
          </a:p>
        </p:txBody>
      </p:sp>
      <p:sp>
        <p:nvSpPr>
          <p:cNvPr id="5" name="Θέση περιεχομένου 4"/>
          <p:cNvSpPr>
            <a:spLocks noGrp="1"/>
          </p:cNvSpPr>
          <p:nvPr>
            <p:ph idx="1"/>
          </p:nvPr>
        </p:nvSpPr>
        <p:spPr>
          <a:xfrm>
            <a:off x="464156" y="1556792"/>
            <a:ext cx="8229600" cy="4608512"/>
          </a:xfrm>
        </p:spPr>
        <p:txBody>
          <a:bodyPr>
            <a:noAutofit/>
          </a:bodyPr>
          <a:lstStyle/>
          <a:p>
            <a:pPr algn="just"/>
            <a:r>
              <a:rPr lang="el-GR" sz="2400" dirty="0" smtClean="0"/>
              <a:t>Ας υποθέσουμε ότι η ουσία του Σωκράτη είναι να είναι άνθρωπος. Και εάν ο ορισμός της έννοιας άνθρωπος είναι, π.χ. δίποδο έλλογο ον, τότε ο ορισμός αυτός μας δίνει τις ουσιώδεις ιδιότητες του Σωκράτη. </a:t>
            </a:r>
          </a:p>
          <a:p>
            <a:pPr algn="just"/>
            <a:r>
              <a:rPr lang="el-GR" sz="2400" dirty="0" smtClean="0"/>
              <a:t>Αλλά η ουσία αυτή δεν χαρακτηρίζει μόνο τον Σωκράτη αλλά κάθε άνθρωπο. Επομένως δεν είναι μια ατομική ιδιότητα, αλλά μια γενική καθολική ιδιότητα.  </a:t>
            </a:r>
          </a:p>
          <a:p>
            <a:pPr algn="just"/>
            <a:r>
              <a:rPr lang="el-GR" sz="2400" dirty="0" smtClean="0"/>
              <a:t>Συμβαίνει το ίδιο και για τις ιδιότητες τις οποίες βαφτίσαμε συμβεβηκότα, όπως η λευκότητα; Εφόσον ανήκουν σε πολλά υποκείμενα τότε μάλλον θα πρέπει να απαντήσουμε ότι πρόκειται για καθολικές ιδιότητες</a:t>
            </a:r>
            <a:r>
              <a:rPr lang="el-GR" sz="2400" dirty="0" smtClean="0"/>
              <a:t>.</a:t>
            </a:r>
            <a:endParaRPr lang="el-GR"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3440987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smtClean="0"/>
              <a:t>O</a:t>
            </a:r>
            <a:r>
              <a:rPr lang="el-GR" dirty="0" smtClean="0"/>
              <a:t>υσίες &amp; συμβεβηκότα 4</a:t>
            </a:r>
            <a:endParaRPr lang="el-GR" dirty="0"/>
          </a:p>
        </p:txBody>
      </p:sp>
      <p:sp>
        <p:nvSpPr>
          <p:cNvPr id="5" name="Θέση περιεχομένου 4"/>
          <p:cNvSpPr>
            <a:spLocks noGrp="1"/>
          </p:cNvSpPr>
          <p:nvPr>
            <p:ph idx="1"/>
          </p:nvPr>
        </p:nvSpPr>
        <p:spPr>
          <a:xfrm>
            <a:off x="464156" y="1556792"/>
            <a:ext cx="8229600" cy="4608512"/>
          </a:xfrm>
        </p:spPr>
        <p:txBody>
          <a:bodyPr>
            <a:noAutofit/>
          </a:bodyPr>
          <a:lstStyle/>
          <a:p>
            <a:pPr algn="just"/>
            <a:r>
              <a:rPr lang="el-GR" sz="2000" dirty="0" smtClean="0"/>
              <a:t>Οι ιδιότητες τις οποίες κατατάξαμε ως συμβεβηκότα φαίνεται ότι από τη φύση τους μπορούν να ανήκουν σε πολλά υποκείμενα. Π.χ. Το λευκό χρώμα. Άρα, οι ιδιότητες αυτές θα πρέπει να είναι καθολικές. </a:t>
            </a:r>
          </a:p>
          <a:p>
            <a:pPr algn="just"/>
            <a:r>
              <a:rPr lang="el-GR" sz="2000" dirty="0" smtClean="0"/>
              <a:t>Ας σκεφτούμε όμως την περίπτωση που κάποιο υποκείμενο χάνει ή αποκτά αυτήν την ιδιότητα. Π.χ. Σκεφτείτε τον Σωκράτη όταν σκουραίνει το δέρμα του. </a:t>
            </a:r>
          </a:p>
          <a:p>
            <a:pPr algn="just"/>
            <a:r>
              <a:rPr lang="el-GR" sz="2000" dirty="0" smtClean="0"/>
              <a:t>Εκείνο που συμβαίνει τότε, είναι ότι κάτι χάνεται. Αυτό που χάνεται δεν μπορεί να είναι η καθολική ιδιότητα: λευκό. Αν συνέβαινε αυτό, τότε όλα τα λευκά πράγματα θα έπαυαν εκείνη τη στιγμή να είναι λευκά. </a:t>
            </a:r>
          </a:p>
          <a:p>
            <a:pPr algn="just"/>
            <a:r>
              <a:rPr lang="el-GR" sz="2000" dirty="0" smtClean="0"/>
              <a:t>Εκείνο που χάνεται πρέπει να είναι η </a:t>
            </a:r>
            <a:r>
              <a:rPr lang="el-GR" sz="2000" dirty="0" err="1" smtClean="0"/>
              <a:t>καθέκαστον</a:t>
            </a:r>
            <a:r>
              <a:rPr lang="el-GR" sz="2000" dirty="0" smtClean="0"/>
              <a:t> λευκότητα του αντικείμενου που είναι λευκό, </a:t>
            </a:r>
            <a:r>
              <a:rPr lang="el-GR" sz="2000" dirty="0" err="1" smtClean="0"/>
              <a:t>π.χ</a:t>
            </a:r>
            <a:r>
              <a:rPr lang="el-GR" sz="2000" dirty="0" smtClean="0"/>
              <a:t>. του δέρματος του Σωκράτη.</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5012757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smtClean="0"/>
              <a:t>O</a:t>
            </a:r>
            <a:r>
              <a:rPr lang="el-GR" dirty="0" smtClean="0"/>
              <a:t>υσίες &amp; συμβεβηκότα 4</a:t>
            </a:r>
            <a:endParaRPr lang="el-GR"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66627152"/>
              </p:ext>
            </p:extLst>
          </p:nvPr>
        </p:nvGraphicFramePr>
        <p:xfrm>
          <a:off x="539552" y="2276872"/>
          <a:ext cx="8229600" cy="13817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l-GR" dirty="0" smtClean="0"/>
                        <a:t>Γένη των Όντων</a:t>
                      </a:r>
                      <a:endParaRPr lang="en-US" dirty="0"/>
                    </a:p>
                  </a:txBody>
                  <a:tcPr/>
                </a:tc>
                <a:tc>
                  <a:txBody>
                    <a:bodyPr/>
                    <a:lstStyle/>
                    <a:p>
                      <a:r>
                        <a:rPr lang="el-GR" dirty="0" smtClean="0"/>
                        <a:t>ΚΑΘΕΚΑΣΤΑ</a:t>
                      </a:r>
                      <a:endParaRPr lang="en-US" dirty="0"/>
                    </a:p>
                  </a:txBody>
                  <a:tcPr/>
                </a:tc>
                <a:tc>
                  <a:txBody>
                    <a:bodyPr/>
                    <a:lstStyle/>
                    <a:p>
                      <a:r>
                        <a:rPr lang="el-GR" dirty="0" smtClean="0"/>
                        <a:t>ΚΑΘΟΛΙΚΑ</a:t>
                      </a:r>
                      <a:endParaRPr lang="en-US" dirty="0"/>
                    </a:p>
                  </a:txBody>
                  <a:tcPr/>
                </a:tc>
              </a:tr>
              <a:tr h="370840">
                <a:tc>
                  <a:txBody>
                    <a:bodyPr/>
                    <a:lstStyle/>
                    <a:p>
                      <a:r>
                        <a:rPr lang="el-GR" dirty="0" smtClean="0"/>
                        <a:t>Ουσίες</a:t>
                      </a:r>
                      <a:endParaRPr lang="en-US" dirty="0"/>
                    </a:p>
                  </a:txBody>
                  <a:tcPr/>
                </a:tc>
                <a:tc>
                  <a:txBody>
                    <a:bodyPr/>
                    <a:lstStyle/>
                    <a:p>
                      <a:r>
                        <a:rPr lang="el-GR" dirty="0" smtClean="0"/>
                        <a:t>Σωκράτης</a:t>
                      </a:r>
                      <a:endParaRPr lang="en-US" dirty="0"/>
                    </a:p>
                  </a:txBody>
                  <a:tcPr/>
                </a:tc>
                <a:tc>
                  <a:txBody>
                    <a:bodyPr/>
                    <a:lstStyle/>
                    <a:p>
                      <a:r>
                        <a:rPr lang="el-GR" dirty="0" smtClean="0"/>
                        <a:t>Άνθρωπος</a:t>
                      </a:r>
                      <a:endParaRPr lang="en-US" dirty="0"/>
                    </a:p>
                  </a:txBody>
                  <a:tcPr/>
                </a:tc>
              </a:tr>
              <a:tr h="370840">
                <a:tc>
                  <a:txBody>
                    <a:bodyPr/>
                    <a:lstStyle/>
                    <a:p>
                      <a:r>
                        <a:rPr lang="el-GR" dirty="0" smtClean="0"/>
                        <a:t>Συμβεβηκότα</a:t>
                      </a:r>
                      <a:endParaRPr lang="en-US" dirty="0"/>
                    </a:p>
                  </a:txBody>
                  <a:tcPr/>
                </a:tc>
                <a:tc>
                  <a:txBody>
                    <a:bodyPr/>
                    <a:lstStyle/>
                    <a:p>
                      <a:r>
                        <a:rPr lang="el-GR" dirty="0" smtClean="0"/>
                        <a:t>Η λευκότητα του δέρματος του Σωκράτη</a:t>
                      </a:r>
                      <a:endParaRPr lang="en-US" dirty="0"/>
                    </a:p>
                  </a:txBody>
                  <a:tcPr/>
                </a:tc>
                <a:tc>
                  <a:txBody>
                    <a:bodyPr/>
                    <a:lstStyle/>
                    <a:p>
                      <a:r>
                        <a:rPr lang="el-GR" dirty="0" smtClean="0"/>
                        <a:t>Το λευκό εν γένει</a:t>
                      </a:r>
                      <a:endParaRPr lang="en-US" dirty="0"/>
                    </a:p>
                  </a:txBody>
                  <a:tcPr/>
                </a:tc>
              </a:tr>
            </a:tbl>
          </a:graphicData>
        </a:graphic>
      </p:graphicFrame>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7671426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363143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119212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2458</TotalTime>
  <Words>856</Words>
  <Application>Microsoft Macintosh PowerPoint</Application>
  <PresentationFormat>On-screen Show (4:3)</PresentationFormat>
  <Paragraphs>82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Θέμα του Office</vt:lpstr>
      <vt:lpstr>Αριστοτέλης: Γνωσιοθεωρία Μεταφυσική</vt:lpstr>
      <vt:lpstr>Σκοποί  ενότητας</vt:lpstr>
      <vt:lpstr>Oυσίες &amp; συμβεβηκότα 1 </vt:lpstr>
      <vt:lpstr>Oυσίες &amp; συμβεβηκότα 2 </vt:lpstr>
      <vt:lpstr>Oυσίες &amp; συμβεβηκότα 3</vt:lpstr>
      <vt:lpstr>Oυσίες &amp; συμβεβηκότα 4</vt:lpstr>
      <vt:lpstr>Oυσίες &amp; συμβεβηκότα 4</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234</cp:revision>
  <dcterms:created xsi:type="dcterms:W3CDTF">2012-09-06T09:03:05Z</dcterms:created>
  <dcterms:modified xsi:type="dcterms:W3CDTF">2015-09-18T20:26:28Z</dcterms:modified>
</cp:coreProperties>
</file>