
<file path=[Content_Types].xml><?xml version="1.0" encoding="utf-8"?>
<Types xmlns="http://schemas.openxmlformats.org/package/2006/content-types">
  <Default Extension="bin" ContentType="application/vnd.openxmlformats-officedocument.oleObject"/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4"/>
  </p:sldMasterIdLst>
  <p:notesMasterIdLst>
    <p:notesMasterId r:id="rId42"/>
  </p:notesMasterIdLst>
  <p:handoutMasterIdLst>
    <p:handoutMasterId r:id="rId43"/>
  </p:handoutMasterIdLst>
  <p:sldIdLst>
    <p:sldId id="281" r:id="rId5"/>
    <p:sldId id="355" r:id="rId6"/>
    <p:sldId id="282" r:id="rId7"/>
    <p:sldId id="356" r:id="rId8"/>
    <p:sldId id="357" r:id="rId9"/>
    <p:sldId id="358" r:id="rId10"/>
    <p:sldId id="359" r:id="rId11"/>
    <p:sldId id="360" r:id="rId12"/>
    <p:sldId id="361" r:id="rId13"/>
    <p:sldId id="362" r:id="rId14"/>
    <p:sldId id="363" r:id="rId15"/>
    <p:sldId id="364" r:id="rId16"/>
    <p:sldId id="365" r:id="rId17"/>
    <p:sldId id="366" r:id="rId18"/>
    <p:sldId id="367" r:id="rId19"/>
    <p:sldId id="368" r:id="rId20"/>
    <p:sldId id="369" r:id="rId21"/>
    <p:sldId id="370" r:id="rId22"/>
    <p:sldId id="371" r:id="rId23"/>
    <p:sldId id="372" r:id="rId24"/>
    <p:sldId id="373" r:id="rId25"/>
    <p:sldId id="374" r:id="rId26"/>
    <p:sldId id="375" r:id="rId27"/>
    <p:sldId id="376" r:id="rId28"/>
    <p:sldId id="377" r:id="rId29"/>
    <p:sldId id="378" r:id="rId30"/>
    <p:sldId id="379" r:id="rId31"/>
    <p:sldId id="380" r:id="rId32"/>
    <p:sldId id="381" r:id="rId33"/>
    <p:sldId id="382" r:id="rId34"/>
    <p:sldId id="383" r:id="rId35"/>
    <p:sldId id="384" r:id="rId36"/>
    <p:sldId id="385" r:id="rId37"/>
    <p:sldId id="386" r:id="rId38"/>
    <p:sldId id="387" r:id="rId39"/>
    <p:sldId id="388" r:id="rId40"/>
    <p:sldId id="389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60" userDrawn="1">
          <p15:clr>
            <a:srgbClr val="A4A3A4"/>
          </p15:clr>
        </p15:guide>
        <p15:guide id="2" pos="7392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Τσιρογιάννης Γεώργιος" initials="ΤΓ" lastIdx="2" clrIdx="0">
    <p:extLst>
      <p:ext uri="{19B8F6BF-5375-455C-9EA6-DF929625EA0E}">
        <p15:presenceInfo xmlns:p15="http://schemas.microsoft.com/office/powerpoint/2012/main" userId="Τσιρογιάννης Γεώργιος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7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26" y="84"/>
      </p:cViewPr>
      <p:guideLst>
        <p:guide pos="360"/>
        <p:guide pos="7392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80"/>
    </p:cViewPr>
  </p:sorterViewPr>
  <p:notesViewPr>
    <p:cSldViewPr snapToGrid="0">
      <p:cViewPr varScale="1">
        <p:scale>
          <a:sx n="60" d="100"/>
          <a:sy n="60" d="100"/>
        </p:scale>
        <p:origin x="3187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image" Target="../media/image2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EB018AA-DEA7-448F-AE2F-C3D13A0F02A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B87A71-96EB-4108-95A3-855A4C3601A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647F05-0506-494A-8060-3F395B947DF9}" type="datetimeFigureOut">
              <a:rPr lang="en-US" smtClean="0"/>
              <a:t>10/24/2022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45591A-E83D-4F8A-B064-12B29D3154F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AF2308-535F-471C-9423-3467454C92F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61E857-36B8-43F1-9D87-FE508167BC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2314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BC0A13-3F3D-45D4-B17C-1E0ACF36A6FB}" type="datetimeFigureOut">
              <a:rPr lang="en-US" smtClean="0"/>
              <a:t>10/24/2022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FAAAB6-A2C6-4A85-A3A1-98EFBA61C9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752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i="0" dirty="0">
              <a:effectLst/>
              <a:latin typeface="Segoe UI" panose="020B0502040204020203" pitchFamily="34" charset="0"/>
            </a:endParaRPr>
          </a:p>
          <a:p>
            <a:r>
              <a:rPr lang="en-US" dirty="0"/>
              <a:t>ID=d924773e-9a16-4d6d-9803-8cb819e99682
Recipe=text_billboard
Type=TextOnly
Variant=0
FamilyID=AccentBoxWalbaum_Zero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AA36B1-75F6-458C-B388-8BC01E9857C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20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BC5C50C9-5CB7-4938-BEDF-DD2FC7529FA9}"/>
              </a:ext>
            </a:extLst>
          </p:cNvPr>
          <p:cNvSpPr/>
          <p:nvPr userDrawn="1"/>
        </p:nvSpPr>
        <p:spPr>
          <a:xfrm>
            <a:off x="1528762" y="1473243"/>
            <a:ext cx="9144000" cy="3007447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1368" y="1664208"/>
            <a:ext cx="8586216" cy="2176272"/>
          </a:xfrm>
        </p:spPr>
        <p:txBody>
          <a:bodyPr anchor="ctr">
            <a:normAutofit/>
          </a:bodyPr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87168" y="4142232"/>
            <a:ext cx="7223760" cy="685800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640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ctangle 3">
            <a:extLst>
              <a:ext uri="{FF2B5EF4-FFF2-40B4-BE49-F238E27FC236}">
                <a16:creationId xmlns:a16="http://schemas.microsoft.com/office/drawing/2014/main" id="{2CD68929-9BD1-4A1E-9C1E-5B980D986EC1}"/>
              </a:ext>
            </a:extLst>
          </p:cNvPr>
          <p:cNvSpPr/>
          <p:nvPr userDrawn="1"/>
        </p:nvSpPr>
        <p:spPr>
          <a:xfrm>
            <a:off x="409575" y="633619"/>
            <a:ext cx="4927413" cy="5495925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978408"/>
            <a:ext cx="4059936" cy="1106424"/>
          </a:xfrm>
        </p:spPr>
        <p:txBody>
          <a:bodyPr anchor="ctr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2359152"/>
            <a:ext cx="4059936" cy="3429000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D9F91D62-7A39-4697-A73D-908DBA590EF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61120" y="566928"/>
            <a:ext cx="2871216" cy="2340864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14">
            <a:extLst>
              <a:ext uri="{FF2B5EF4-FFF2-40B4-BE49-F238E27FC236}">
                <a16:creationId xmlns:a16="http://schemas.microsoft.com/office/drawing/2014/main" id="{687A7A61-F904-44E0-837C-FB357932BC1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843016" y="566928"/>
            <a:ext cx="2871216" cy="2340864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ED68CE-A00C-4DD9-8065-B0E3D033BC20}"/>
              </a:ext>
            </a:extLst>
          </p:cNvPr>
          <p:cNvSpPr/>
          <p:nvPr userDrawn="1"/>
        </p:nvSpPr>
        <p:spPr>
          <a:xfrm>
            <a:off x="345567" y="117043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B3EDCB6-603C-4A22-80E6-232A6202452A}"/>
              </a:ext>
            </a:extLst>
          </p:cNvPr>
          <p:cNvSpPr/>
          <p:nvPr userDrawn="1"/>
        </p:nvSpPr>
        <p:spPr>
          <a:xfrm>
            <a:off x="877459" y="2121408"/>
            <a:ext cx="3958650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Picture Placeholder 14">
            <a:extLst>
              <a:ext uri="{FF2B5EF4-FFF2-40B4-BE49-F238E27FC236}">
                <a16:creationId xmlns:a16="http://schemas.microsoft.com/office/drawing/2014/main" id="{FBB9124E-D1EB-4540-B1E1-DF3CD388BB2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843016" y="3108960"/>
            <a:ext cx="5989320" cy="3054096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88171D0F-B23C-4DA9-9F5D-C5F480A4C5BE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905256" y="6356350"/>
            <a:ext cx="2743200" cy="365125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69186A5E-A88B-4AD5-8730-E1679229BB9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FDD4F609-6DE6-4637-A216-DB19D982FF19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A65A5C87-DF58-40C8-B092-1DE63DB454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971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ctangle 3">
            <a:extLst>
              <a:ext uri="{FF2B5EF4-FFF2-40B4-BE49-F238E27FC236}">
                <a16:creationId xmlns:a16="http://schemas.microsoft.com/office/drawing/2014/main" id="{2CD68929-9BD1-4A1E-9C1E-5B980D986EC1}"/>
              </a:ext>
            </a:extLst>
          </p:cNvPr>
          <p:cNvSpPr/>
          <p:nvPr userDrawn="1"/>
        </p:nvSpPr>
        <p:spPr>
          <a:xfrm>
            <a:off x="7324344" y="630936"/>
            <a:ext cx="4517136" cy="5495925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0" y="978408"/>
            <a:ext cx="3721608" cy="1106424"/>
          </a:xfrm>
        </p:spPr>
        <p:txBody>
          <a:bodyPr anchor="ctr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D9F91D62-7A39-4697-A73D-908DBA590EF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67328" y="630936"/>
            <a:ext cx="3246120" cy="2688336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14">
            <a:extLst>
              <a:ext uri="{FF2B5EF4-FFF2-40B4-BE49-F238E27FC236}">
                <a16:creationId xmlns:a16="http://schemas.microsoft.com/office/drawing/2014/main" id="{687A7A61-F904-44E0-837C-FB357932BC1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11480" y="630936"/>
            <a:ext cx="3246120" cy="2688336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ED68CE-A00C-4DD9-8065-B0E3D033BC20}"/>
              </a:ext>
            </a:extLst>
          </p:cNvPr>
          <p:cNvSpPr/>
          <p:nvPr userDrawn="1"/>
        </p:nvSpPr>
        <p:spPr>
          <a:xfrm>
            <a:off x="7260336" y="1179576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Picture Placeholder 14">
            <a:extLst>
              <a:ext uri="{FF2B5EF4-FFF2-40B4-BE49-F238E27FC236}">
                <a16:creationId xmlns:a16="http://schemas.microsoft.com/office/drawing/2014/main" id="{FBB9124E-D1EB-4540-B1E1-DF3CD388BB2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1480" y="3438144"/>
            <a:ext cx="3246120" cy="2688336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88171D0F-B23C-4DA9-9F5D-C5F480A4C5BE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905256" y="6356350"/>
            <a:ext cx="2743200" cy="365125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69186A5E-A88B-4AD5-8730-E1679229BB9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FDD4F609-6DE6-4637-A216-DB19D982FF19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A65A5C87-DF58-40C8-B092-1DE63DB4547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5280B1-DD77-4ADB-A6FC-71309BCB66E1}"/>
              </a:ext>
            </a:extLst>
          </p:cNvPr>
          <p:cNvSpPr/>
          <p:nvPr userDrawn="1"/>
        </p:nvSpPr>
        <p:spPr>
          <a:xfrm>
            <a:off x="7792216" y="2185416"/>
            <a:ext cx="3683187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6B8374DB-2C54-426F-9768-7B838BE1F98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767328" y="3438144"/>
            <a:ext cx="3246120" cy="2688336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0D33A8D-B0BB-4920-AAC4-6EE9952AA55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772400" y="3099816"/>
            <a:ext cx="3721100" cy="447675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FC2F80E1-DA5D-4EBA-BDBC-FFD24776ED0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772400" y="4215384"/>
            <a:ext cx="3721100" cy="447675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536A3E74-5D94-4FE5-A5F8-7DA032AD48A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772400" y="5321808"/>
            <a:ext cx="3721100" cy="447675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14">
            <a:extLst>
              <a:ext uri="{FF2B5EF4-FFF2-40B4-BE49-F238E27FC236}">
                <a16:creationId xmlns:a16="http://schemas.microsoft.com/office/drawing/2014/main" id="{A36D2011-9E99-44AA-8612-4EEBAAA5D036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7772400" y="2532888"/>
            <a:ext cx="457200" cy="457200"/>
          </a:xfrm>
        </p:spPr>
        <p:txBody>
          <a:bodyPr anchor="ctr"/>
          <a:lstStyle>
            <a:lvl1pPr algn="ctr">
              <a:buNone/>
              <a:defRPr sz="9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4" name="Picture Placeholder 14">
            <a:extLst>
              <a:ext uri="{FF2B5EF4-FFF2-40B4-BE49-F238E27FC236}">
                <a16:creationId xmlns:a16="http://schemas.microsoft.com/office/drawing/2014/main" id="{80B0958E-0709-4604-ADAF-A6137275F31B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772400" y="3630168"/>
            <a:ext cx="457200" cy="457200"/>
          </a:xfrm>
        </p:spPr>
        <p:txBody>
          <a:bodyPr anchor="ctr"/>
          <a:lstStyle>
            <a:lvl1pPr algn="ctr">
              <a:buNone/>
              <a:defRPr sz="9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5" name="Picture Placeholder 14">
            <a:extLst>
              <a:ext uri="{FF2B5EF4-FFF2-40B4-BE49-F238E27FC236}">
                <a16:creationId xmlns:a16="http://schemas.microsoft.com/office/drawing/2014/main" id="{F4A09204-1398-472F-B713-0AD49188773D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7772400" y="4754880"/>
            <a:ext cx="457200" cy="457200"/>
          </a:xfrm>
        </p:spPr>
        <p:txBody>
          <a:bodyPr anchor="ctr"/>
          <a:lstStyle>
            <a:lvl1pPr algn="ctr">
              <a:buNone/>
              <a:defRPr sz="900"/>
            </a:lvl1pPr>
          </a:lstStyle>
          <a:p>
            <a:r>
              <a:rPr lang="en-US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34393436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 userDrawn="1"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9944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3778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2245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248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4064" y="1078992"/>
            <a:ext cx="6272784" cy="1536192"/>
          </a:xfrm>
        </p:spPr>
        <p:txBody>
          <a:bodyPr anchor="b"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4064" y="3355848"/>
            <a:ext cx="6272784" cy="2825496"/>
          </a:xfrm>
        </p:spPr>
        <p:txBody>
          <a:bodyPr/>
          <a:lstStyle>
            <a:lvl1pPr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5256" y="6356350"/>
            <a:ext cx="2743200" cy="365125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41648" y="6356350"/>
            <a:ext cx="4114800" cy="365125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A65A5C87-DF58-40C8-B092-1DE63DB4547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EEEC07-DA87-4415-8D6B-72E1B2686535}"/>
              </a:ext>
            </a:extLst>
          </p:cNvPr>
          <p:cNvSpPr/>
          <p:nvPr userDrawn="1"/>
        </p:nvSpPr>
        <p:spPr>
          <a:xfrm rot="5400000">
            <a:off x="5317960" y="363389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CC47E32-D289-4A1B-A3C7-A355CD5572E8}"/>
              </a:ext>
            </a:extLst>
          </p:cNvPr>
          <p:cNvSpPr/>
          <p:nvPr userDrawn="1"/>
        </p:nvSpPr>
        <p:spPr>
          <a:xfrm>
            <a:off x="5099266" y="2935541"/>
            <a:ext cx="621792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D9F91D62-7A39-4697-A73D-908DBA590EF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200" y="603504"/>
            <a:ext cx="4050792" cy="5577840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587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078992"/>
            <a:ext cx="6272784" cy="1536192"/>
          </a:xfrm>
        </p:spPr>
        <p:txBody>
          <a:bodyPr anchor="b"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3355848"/>
            <a:ext cx="6272784" cy="2825496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05272" y="6356350"/>
            <a:ext cx="1280160" cy="365125"/>
          </a:xfrm>
        </p:spPr>
        <p:txBody>
          <a:bodyPr/>
          <a:lstStyle/>
          <a:p>
            <a:fld id="{A65A5C87-DF58-40C8-B092-1DE63DB4547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EEEC07-DA87-4415-8D6B-72E1B2686535}"/>
              </a:ext>
            </a:extLst>
          </p:cNvPr>
          <p:cNvSpPr/>
          <p:nvPr userDrawn="1"/>
        </p:nvSpPr>
        <p:spPr>
          <a:xfrm rot="5400000">
            <a:off x="850392" y="365760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D9F91D62-7A39-4697-A73D-908DBA590EF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80960" y="4352544"/>
            <a:ext cx="4507992" cy="2505456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14">
            <a:extLst>
              <a:ext uri="{FF2B5EF4-FFF2-40B4-BE49-F238E27FC236}">
                <a16:creationId xmlns:a16="http://schemas.microsoft.com/office/drawing/2014/main" id="{687A7A61-F904-44E0-837C-FB357932BC1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680960" y="0"/>
            <a:ext cx="4507992" cy="4123944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EFA3CC7-31ED-4E5A-87A6-AA1D8F4251FC}"/>
              </a:ext>
            </a:extLst>
          </p:cNvPr>
          <p:cNvSpPr/>
          <p:nvPr userDrawn="1"/>
        </p:nvSpPr>
        <p:spPr>
          <a:xfrm>
            <a:off x="621792" y="2935541"/>
            <a:ext cx="621792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178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B541A812-4D3F-4D65-BA64-BA64E37F2C1D}"/>
              </a:ext>
            </a:extLst>
          </p:cNvPr>
          <p:cNvSpPr/>
          <p:nvPr userDrawn="1"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7013448" cy="2990088"/>
          </a:xfrm>
        </p:spPr>
        <p:txBody>
          <a:bodyPr anchor="ctr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13648" y="1938528"/>
            <a:ext cx="2688336" cy="2990088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716BBE9-8A9C-450B-A235-677945C7ED44}"/>
              </a:ext>
            </a:extLst>
          </p:cNvPr>
          <p:cNvSpPr/>
          <p:nvPr userDrawn="1"/>
        </p:nvSpPr>
        <p:spPr>
          <a:xfrm>
            <a:off x="609084" y="2965074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855E7BF-3629-4C02-98DF-CFC1C93CE036}"/>
              </a:ext>
            </a:extLst>
          </p:cNvPr>
          <p:cNvSpPr/>
          <p:nvPr userDrawn="1"/>
        </p:nvSpPr>
        <p:spPr>
          <a:xfrm rot="5400000">
            <a:off x="7360539" y="3424428"/>
            <a:ext cx="2103120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3540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 userDrawn="1"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01852" y="6356350"/>
            <a:ext cx="2743200" cy="365125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A65A5C87-DF58-40C8-B092-1DE63DB454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869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 useBgFill="1">
        <p:nvSpPr>
          <p:cNvPr id="4" name="Rectangle 3">
            <a:extLst>
              <a:ext uri="{FF2B5EF4-FFF2-40B4-BE49-F238E27FC236}">
                <a16:creationId xmlns:a16="http://schemas.microsoft.com/office/drawing/2014/main" id="{673635DF-99E4-4A0C-A272-D9FF87695DE7}"/>
              </a:ext>
            </a:extLst>
          </p:cNvPr>
          <p:cNvSpPr/>
          <p:nvPr userDrawn="1"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90C76F-6331-4485-AA5B-D61483481F68}"/>
              </a:ext>
            </a:extLst>
          </p:cNvPr>
          <p:cNvSpPr/>
          <p:nvPr userDrawn="1"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CB2BA4C-9ADA-41DB-B758-9E3CFECDF5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5256" y="6356350"/>
            <a:ext cx="2743200" cy="365125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20957ADB-410A-48BE-AA95-3A708314B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112591B-8032-4FDF-9B26-8F505642C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A65A5C87-DF58-40C8-B092-1DE63DB454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522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42F4163-FF9F-453F-99BB-82B8FDB0A1F9}"/>
              </a:ext>
            </a:extLst>
          </p:cNvPr>
          <p:cNvSpPr/>
          <p:nvPr userDrawn="1"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D9F91D62-7A39-4697-A73D-908DBA590EF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422392" y="2798064"/>
            <a:ext cx="1463040" cy="1481328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0" name="Picture Placeholder 14">
            <a:extLst>
              <a:ext uri="{FF2B5EF4-FFF2-40B4-BE49-F238E27FC236}">
                <a16:creationId xmlns:a16="http://schemas.microsoft.com/office/drawing/2014/main" id="{687A7A61-F904-44E0-837C-FB357932BC1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76072" y="2798064"/>
            <a:ext cx="1463040" cy="1481328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6B8374DB-2C54-426F-9768-7B838BE1F98D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845552" y="2798064"/>
            <a:ext cx="1463040" cy="1481328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6763C05-47FB-4725-A20D-066889246220}"/>
              </a:ext>
            </a:extLst>
          </p:cNvPr>
          <p:cNvSpPr/>
          <p:nvPr userDrawn="1"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9EDC39EC-C00D-4DE8-8828-E0E5AD579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2" name="Picture Placeholder 14">
            <a:extLst>
              <a:ext uri="{FF2B5EF4-FFF2-40B4-BE49-F238E27FC236}">
                <a16:creationId xmlns:a16="http://schemas.microsoft.com/office/drawing/2014/main" id="{AC393A50-B0FA-44B0-850A-6E748DECA20A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2999232" y="2798064"/>
            <a:ext cx="1463040" cy="1481328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33" name="Picture Placeholder 14">
            <a:extLst>
              <a:ext uri="{FF2B5EF4-FFF2-40B4-BE49-F238E27FC236}">
                <a16:creationId xmlns:a16="http://schemas.microsoft.com/office/drawing/2014/main" id="{C19D18E3-AE27-4902-A5E1-1E388C8CA886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0268712" y="2798064"/>
            <a:ext cx="1463040" cy="1481328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C4A1E4D4-19E0-496B-BBAF-99A720781C00}"/>
              </a:ext>
            </a:extLst>
          </p:cNvPr>
          <p:cNvSpPr>
            <a:spLocks noGrp="1"/>
          </p:cNvSpPr>
          <p:nvPr>
            <p:ph type="dt" sz="half" idx="32"/>
          </p:nvPr>
        </p:nvSpPr>
        <p:spPr>
          <a:xfrm>
            <a:off x="905256" y="6356350"/>
            <a:ext cx="2743200" cy="365125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D0281C10-EAAA-4F45-8CC9-87F9F9116C21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89175D6-43FD-42A2-8595-893FC3BFCDF6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A65A5C87-DF58-40C8-B092-1DE63DB4547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7" name="Text Placeholder 35">
            <a:extLst>
              <a:ext uri="{FF2B5EF4-FFF2-40B4-BE49-F238E27FC236}">
                <a16:creationId xmlns:a16="http://schemas.microsoft.com/office/drawing/2014/main" id="{28F74B10-F76D-4BBB-A284-01D5A0DF8BC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431536" y="4489704"/>
            <a:ext cx="1462088" cy="649288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Name</a:t>
            </a:r>
          </a:p>
          <a:p>
            <a:pPr lvl="1"/>
            <a:r>
              <a:rPr lang="en-US" dirty="0"/>
              <a:t>Title</a:t>
            </a:r>
          </a:p>
        </p:txBody>
      </p:sp>
      <p:sp>
        <p:nvSpPr>
          <p:cNvPr id="38" name="Text Placeholder 35">
            <a:extLst>
              <a:ext uri="{FF2B5EF4-FFF2-40B4-BE49-F238E27FC236}">
                <a16:creationId xmlns:a16="http://schemas.microsoft.com/office/drawing/2014/main" id="{BD245DC2-6D7B-4AEE-B8EE-0D0E473AFFF5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845552" y="4489704"/>
            <a:ext cx="1462088" cy="649288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Name</a:t>
            </a:r>
          </a:p>
          <a:p>
            <a:pPr lvl="1"/>
            <a:r>
              <a:rPr lang="en-US" dirty="0"/>
              <a:t>Title</a:t>
            </a:r>
          </a:p>
        </p:txBody>
      </p:sp>
      <p:sp>
        <p:nvSpPr>
          <p:cNvPr id="39" name="Text Placeholder 35">
            <a:extLst>
              <a:ext uri="{FF2B5EF4-FFF2-40B4-BE49-F238E27FC236}">
                <a16:creationId xmlns:a16="http://schemas.microsoft.com/office/drawing/2014/main" id="{28069EAF-8C82-49CC-8A38-2ACAD26F7DE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0268712" y="4489704"/>
            <a:ext cx="1462088" cy="649288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Name</a:t>
            </a:r>
          </a:p>
          <a:p>
            <a:pPr lvl="1"/>
            <a:r>
              <a:rPr lang="en-US" dirty="0"/>
              <a:t>Title</a:t>
            </a:r>
          </a:p>
        </p:txBody>
      </p:sp>
      <p:sp>
        <p:nvSpPr>
          <p:cNvPr id="40" name="Text Placeholder 35">
            <a:extLst>
              <a:ext uri="{FF2B5EF4-FFF2-40B4-BE49-F238E27FC236}">
                <a16:creationId xmlns:a16="http://schemas.microsoft.com/office/drawing/2014/main" id="{DAA3B1CD-59B3-4B73-B91A-88CED1D8FDD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94360" y="4489704"/>
            <a:ext cx="1462088" cy="649288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Name</a:t>
            </a:r>
          </a:p>
          <a:p>
            <a:pPr lvl="1"/>
            <a:r>
              <a:rPr lang="en-US" dirty="0"/>
              <a:t>Title</a:t>
            </a:r>
          </a:p>
        </p:txBody>
      </p:sp>
      <p:sp>
        <p:nvSpPr>
          <p:cNvPr id="41" name="Text Placeholder 35">
            <a:extLst>
              <a:ext uri="{FF2B5EF4-FFF2-40B4-BE49-F238E27FC236}">
                <a16:creationId xmlns:a16="http://schemas.microsoft.com/office/drawing/2014/main" id="{C1FED6B0-DEB7-46E3-8038-FE6788AC24A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008376" y="4489704"/>
            <a:ext cx="1462088" cy="649288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Name</a:t>
            </a:r>
          </a:p>
          <a:p>
            <a:pPr lvl="1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431511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5256" y="6356350"/>
            <a:ext cx="2743200" cy="365125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A65A5C87-DF58-40C8-B092-1DE63DB454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934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 userDrawn="1"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6072" y="2372650"/>
            <a:ext cx="329184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6072" y="3203688"/>
            <a:ext cx="3291840" cy="2968512"/>
          </a:xfrm>
        </p:spPr>
        <p:txBody>
          <a:bodyPr/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07992" y="2372650"/>
            <a:ext cx="329184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07992" y="3203687"/>
            <a:ext cx="3291840" cy="2968511"/>
          </a:xfrm>
        </p:spPr>
        <p:txBody>
          <a:bodyPr/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5256" y="6356350"/>
            <a:ext cx="2743200" cy="365125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A65A5C87-DF58-40C8-B092-1DE63DB4547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CE04853A-B5A7-418B-B49F-E718136614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39912" y="2372650"/>
            <a:ext cx="329184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D08E5547-BBB9-4D87-A012-6BC6B133086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439912" y="3203687"/>
            <a:ext cx="3291840" cy="2968511"/>
          </a:xfrm>
        </p:spPr>
        <p:txBody>
          <a:bodyPr/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261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5A5C87-DF58-40C8-B092-1DE63DB454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134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30" r:id="rId2"/>
    <p:sldLayoutId id="2147483731" r:id="rId3"/>
    <p:sldLayoutId id="2147483723" r:id="rId4"/>
    <p:sldLayoutId id="2147483722" r:id="rId5"/>
    <p:sldLayoutId id="2147483732" r:id="rId6"/>
    <p:sldLayoutId id="2147483736" r:id="rId7"/>
    <p:sldLayoutId id="2147483725" r:id="rId8"/>
    <p:sldLayoutId id="2147483733" r:id="rId9"/>
    <p:sldLayoutId id="2147483734" r:id="rId10"/>
    <p:sldLayoutId id="2147483735" r:id="rId11"/>
    <p:sldLayoutId id="2147483726" r:id="rId12"/>
    <p:sldLayoutId id="2147483727" r:id="rId13"/>
    <p:sldLayoutId id="2147483728" r:id="rId14"/>
    <p:sldLayoutId id="2147483729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5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5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7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8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9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20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package" Target="../embeddings/Microsoft_Word_Document.docx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21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14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24.emf"/><Relationship Id="rId4" Type="http://schemas.openxmlformats.org/officeDocument/2006/relationships/oleObject" Target="../embeddings/oleObject15.bin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package" Target="../embeddings/Microsoft_Word_Document1.docx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emf"/><Relationship Id="rId9" Type="http://schemas.openxmlformats.org/officeDocument/2006/relationships/image" Target="../media/image3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26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D9D20-B4BB-42AA-8DDD-68CC9F1D95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Επιχειρησιακή Έρευνα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9E8FDB-60EE-45AE-BB89-9A561A61C2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87168" y="3429000"/>
            <a:ext cx="7223760" cy="2020824"/>
          </a:xfrm>
        </p:spPr>
        <p:txBody>
          <a:bodyPr>
            <a:normAutofit fontScale="92500" lnSpcReduction="10000"/>
          </a:bodyPr>
          <a:lstStyle/>
          <a:p>
            <a:r>
              <a:rPr lang="el-GR" b="1" dirty="0"/>
              <a:t>Γιώργος Τσιρογιάννης</a:t>
            </a:r>
          </a:p>
          <a:p>
            <a:r>
              <a:rPr lang="el-GR" dirty="0"/>
              <a:t>Τμήμα Διοίκησης Επιχειρήσεων Αγροτικών Προϊόντων και Τροφίμων,</a:t>
            </a:r>
          </a:p>
          <a:p>
            <a:r>
              <a:rPr lang="el-GR" dirty="0"/>
              <a:t>Πανεπιστήμιο Πατρών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449767-7599-4E62-B171-D147AB0CC7FA}"/>
              </a:ext>
            </a:extLst>
          </p:cNvPr>
          <p:cNvSpPr txBox="1"/>
          <p:nvPr/>
        </p:nvSpPr>
        <p:spPr>
          <a:xfrm>
            <a:off x="9117504" y="6488668"/>
            <a:ext cx="307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Ακαδημαϊκό έτος: 202</a:t>
            </a:r>
            <a:r>
              <a:rPr lang="en-US" dirty="0"/>
              <a:t>2</a:t>
            </a:r>
            <a:r>
              <a:rPr lang="el-GR" dirty="0"/>
              <a:t>-202</a:t>
            </a:r>
            <a:r>
              <a:rPr lang="en-US" dirty="0"/>
              <a:t>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373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01970-D3C0-47E4-99CB-1213FDD57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Εφικτή περιοχή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C4D779-BA44-4509-945D-12DAAA963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59D2FC-7F7F-4B77-99D7-E6245E446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8D65F0-17C4-4B81-A7B3-155C7C507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smtClean="0"/>
              <a:t>10</a:t>
            </a:fld>
            <a:endParaRPr lang="en-US" dirty="0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92F76660-4C23-4DA5-B2EE-55B59A62D86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4118" y="2087864"/>
          <a:ext cx="6975892" cy="41200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5" name="Visio" r:id="rId3" imgW="6058777" imgH="3532221" progId="Visio.Drawing.11">
                  <p:embed/>
                </p:oleObj>
              </mc:Choice>
              <mc:Fallback>
                <p:oleObj name="Visio" r:id="rId3" imgW="6058777" imgH="3532221" progId="Visio.Drawing.11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92F76660-4C23-4DA5-B2EE-55B59A62D86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118" y="2087864"/>
                        <a:ext cx="6975892" cy="412008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32A1A600-84AA-4457-9A69-7A1828BF6565}"/>
              </a:ext>
            </a:extLst>
          </p:cNvPr>
          <p:cNvSpPr txBox="1"/>
          <p:nvPr/>
        </p:nvSpPr>
        <p:spPr>
          <a:xfrm>
            <a:off x="6670828" y="2521059"/>
            <a:ext cx="420313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/>
              <a:t>Το σύνολο όλων των </a:t>
            </a:r>
            <a:br>
              <a:rPr lang="el-GR" sz="2800" dirty="0"/>
            </a:br>
            <a:r>
              <a:rPr lang="el-GR" sz="2800" dirty="0"/>
              <a:t>εφικτών σημείων καλείται</a:t>
            </a:r>
            <a:br>
              <a:rPr lang="el-GR" sz="2800" dirty="0"/>
            </a:br>
            <a:r>
              <a:rPr lang="el-GR" sz="2800" b="1" dirty="0"/>
              <a:t>εφικτή περιοχή</a:t>
            </a:r>
            <a:r>
              <a:rPr lang="el-GR" sz="2800" dirty="0"/>
              <a:t>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1973215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01970-D3C0-47E4-99CB-1213FDD57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Βέλτιστη στρατηγική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C4D779-BA44-4509-945D-12DAAA963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59D2FC-7F7F-4B77-99D7-E6245E446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8D65F0-17C4-4B81-A7B3-155C7C507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smtClean="0"/>
              <a:t>11</a:t>
            </a:fld>
            <a:endParaRPr lang="en-US" dirty="0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92F76660-4C23-4DA5-B2EE-55B59A62D86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4118" y="2087864"/>
          <a:ext cx="6975892" cy="41200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9" name="Visio" r:id="rId3" imgW="6058777" imgH="3532221" progId="Visio.Drawing.11">
                  <p:embed/>
                </p:oleObj>
              </mc:Choice>
              <mc:Fallback>
                <p:oleObj name="Visio" r:id="rId3" imgW="6058777" imgH="3532221" progId="Visio.Drawing.11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92F76660-4C23-4DA5-B2EE-55B59A62D86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118" y="2087864"/>
                        <a:ext cx="6975892" cy="412008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32A1A600-84AA-4457-9A69-7A1828BF6565}"/>
              </a:ext>
            </a:extLst>
          </p:cNvPr>
          <p:cNvSpPr txBox="1"/>
          <p:nvPr/>
        </p:nvSpPr>
        <p:spPr>
          <a:xfrm>
            <a:off x="6803993" y="1728216"/>
            <a:ext cx="476989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/>
              <a:t>Το εφικτό εκείνο σημείο</a:t>
            </a:r>
            <a:br>
              <a:rPr lang="el-GR" sz="2800" dirty="0"/>
            </a:br>
            <a:r>
              <a:rPr lang="el-GR" sz="2800" dirty="0"/>
              <a:t>που βελτιστοποιεί την </a:t>
            </a:r>
            <a:br>
              <a:rPr lang="el-GR" sz="2800" dirty="0"/>
            </a:br>
            <a:r>
              <a:rPr lang="el-GR" sz="2800" dirty="0"/>
              <a:t>αντικειμενική συνάρτηση</a:t>
            </a:r>
            <a:br>
              <a:rPr lang="el-GR" sz="2800" dirty="0"/>
            </a:br>
            <a:r>
              <a:rPr lang="el-GR" sz="2800" dirty="0"/>
              <a:t>είναι μια </a:t>
            </a:r>
            <a:r>
              <a:rPr lang="el-GR" sz="2800" b="1" dirty="0"/>
              <a:t>βέλτιστη στρατηγική</a:t>
            </a:r>
            <a:endParaRPr lang="en-GB" sz="28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AE3952-ACA2-4F95-8D8D-8E9066CD5FD6}"/>
              </a:ext>
            </a:extLst>
          </p:cNvPr>
          <p:cNvSpPr txBox="1"/>
          <p:nvPr/>
        </p:nvSpPr>
        <p:spPr>
          <a:xfrm>
            <a:off x="6803993" y="3565228"/>
            <a:ext cx="550118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/>
              <a:t>Ιδιότητα</a:t>
            </a:r>
            <a:r>
              <a:rPr lang="el-GR" sz="2800" dirty="0"/>
              <a:t>: μια βέλτιστη στρατηγική</a:t>
            </a:r>
            <a:br>
              <a:rPr lang="el-GR" sz="2800" dirty="0"/>
            </a:br>
            <a:r>
              <a:rPr lang="el-GR" sz="2800" dirty="0"/>
              <a:t>είναι πάντα κάποιο ακραίο/γωνιακό</a:t>
            </a:r>
            <a:br>
              <a:rPr lang="el-GR" sz="2800" dirty="0"/>
            </a:br>
            <a:r>
              <a:rPr lang="el-GR" sz="2800" dirty="0"/>
              <a:t>σημείο της εφικτής περιοχής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061781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F090F-CDF5-4BD1-87B9-88255FC4F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Βέλτιστη στρατηγική </a:t>
            </a:r>
            <a:r>
              <a:rPr lang="en-GB" dirty="0"/>
              <a:t>vs </a:t>
            </a:r>
            <a:r>
              <a:rPr lang="el-GR" dirty="0"/>
              <a:t>αντικειμενική συνάρτηση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C7F945-8534-4CF6-997A-95598C697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F93EEA-11B7-43B8-AB13-5C663B408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D3C772-CB23-4DE3-8A9E-571287280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smtClean="0"/>
              <a:t>12</a:t>
            </a:fld>
            <a:endParaRPr lang="en-US" dirty="0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DCE9D7C5-FBDA-4301-BF2A-9826B6AA44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2713803"/>
              </p:ext>
            </p:extLst>
          </p:nvPr>
        </p:nvGraphicFramePr>
        <p:xfrm>
          <a:off x="145385" y="1890944"/>
          <a:ext cx="6010064" cy="44184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1" name="Visio" r:id="rId3" imgW="5692207" imgH="3935649" progId="Visio.Drawing.11">
                  <p:embed/>
                </p:oleObj>
              </mc:Choice>
              <mc:Fallback>
                <p:oleObj name="Visio" r:id="rId3" imgW="5692207" imgH="3935649" progId="Visio.Drawing.11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385" y="1890944"/>
                        <a:ext cx="6010064" cy="44184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E976D3F5-7346-4C41-9EAA-6B691FC034A7}"/>
              </a:ext>
            </a:extLst>
          </p:cNvPr>
          <p:cNvSpPr txBox="1"/>
          <p:nvPr/>
        </p:nvSpPr>
        <p:spPr>
          <a:xfrm>
            <a:off x="6199632" y="1429279"/>
            <a:ext cx="34227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f(x1,x2)=40*x1+100*x2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1959E9-2C9C-4BF6-8CAF-27C5FFF4099F}"/>
              </a:ext>
            </a:extLst>
          </p:cNvPr>
          <p:cNvSpPr txBox="1"/>
          <p:nvPr/>
        </p:nvSpPr>
        <p:spPr>
          <a:xfrm>
            <a:off x="6722978" y="2221142"/>
            <a:ext cx="30136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40*x1+100*x2=</a:t>
            </a:r>
            <a:r>
              <a:rPr lang="en-GB" sz="3200" b="1" dirty="0">
                <a:solidFill>
                  <a:srgbClr val="FF0000"/>
                </a:solidFill>
              </a:rPr>
              <a:t>?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68F2F8A-95A3-44E9-B152-0EB37CF0FF65}"/>
              </a:ext>
            </a:extLst>
          </p:cNvPr>
          <p:cNvSpPr txBox="1"/>
          <p:nvPr/>
        </p:nvSpPr>
        <p:spPr>
          <a:xfrm>
            <a:off x="6652134" y="2748413"/>
            <a:ext cx="33973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40*x1+100*x2=</a:t>
            </a:r>
            <a:r>
              <a:rPr lang="en-GB" sz="3200" b="1" dirty="0">
                <a:solidFill>
                  <a:srgbClr val="FF0000"/>
                </a:solidFill>
              </a:rPr>
              <a:t>200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DAE6D8C-8769-483A-BE65-23B0E209A944}"/>
              </a:ext>
            </a:extLst>
          </p:cNvPr>
          <p:cNvSpPr txBox="1"/>
          <p:nvPr/>
        </p:nvSpPr>
        <p:spPr>
          <a:xfrm>
            <a:off x="6744147" y="3278004"/>
            <a:ext cx="33973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40*x1+100*x2=</a:t>
            </a:r>
            <a:r>
              <a:rPr lang="en-GB" sz="3200" b="1" dirty="0">
                <a:solidFill>
                  <a:srgbClr val="FF0000"/>
                </a:solidFill>
              </a:rPr>
              <a:t>300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48BD7FB-8B80-4EA8-840D-1452F6AEB2B5}"/>
              </a:ext>
            </a:extLst>
          </p:cNvPr>
          <p:cNvSpPr txBox="1"/>
          <p:nvPr/>
        </p:nvSpPr>
        <p:spPr>
          <a:xfrm>
            <a:off x="6735447" y="3773755"/>
            <a:ext cx="33973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40*x1+100*x2=</a:t>
            </a:r>
            <a:r>
              <a:rPr lang="en-GB" sz="3200" b="1" dirty="0">
                <a:solidFill>
                  <a:srgbClr val="FF0000"/>
                </a:solidFill>
              </a:rPr>
              <a:t>400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8A8CE10-DFDC-4774-9B35-A4CFE853D55E}"/>
              </a:ext>
            </a:extLst>
          </p:cNvPr>
          <p:cNvSpPr txBox="1"/>
          <p:nvPr/>
        </p:nvSpPr>
        <p:spPr>
          <a:xfrm>
            <a:off x="6744147" y="4329330"/>
            <a:ext cx="33973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40*x1+100*x2=</a:t>
            </a:r>
            <a:r>
              <a:rPr lang="en-GB" sz="3200" b="1" dirty="0">
                <a:solidFill>
                  <a:srgbClr val="00B050"/>
                </a:solidFill>
              </a:rPr>
              <a:t>440</a:t>
            </a:r>
            <a:endParaRPr lang="en-GB" sz="2400" b="1" dirty="0">
              <a:solidFill>
                <a:srgbClr val="00B05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50CD42E-DD60-4EE2-A5B9-73231A53A276}"/>
              </a:ext>
            </a:extLst>
          </p:cNvPr>
          <p:cNvSpPr txBox="1"/>
          <p:nvPr/>
        </p:nvSpPr>
        <p:spPr>
          <a:xfrm>
            <a:off x="6096000" y="5087093"/>
            <a:ext cx="429406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/>
              <a:t>Ιδιότητα</a:t>
            </a:r>
            <a:r>
              <a:rPr lang="el-GR" sz="2800" dirty="0"/>
              <a:t>: όλες οι ευθείες, </a:t>
            </a:r>
            <a:br>
              <a:rPr lang="el-GR" sz="2800" dirty="0"/>
            </a:br>
            <a:r>
              <a:rPr lang="el-GR" sz="2800" dirty="0"/>
              <a:t>ανεξαρτήτως κέρδους, είναι</a:t>
            </a:r>
            <a:br>
              <a:rPr lang="el-GR" sz="2800" dirty="0"/>
            </a:br>
            <a:r>
              <a:rPr lang="el-GR" sz="2800" dirty="0"/>
              <a:t>παράλληλες. </a:t>
            </a:r>
            <a:endParaRPr lang="en-GB" sz="28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581F6B9-7BC9-4B92-A40D-280F954F03BF}"/>
              </a:ext>
            </a:extLst>
          </p:cNvPr>
          <p:cNvSpPr txBox="1"/>
          <p:nvPr/>
        </p:nvSpPr>
        <p:spPr>
          <a:xfrm>
            <a:off x="2849732" y="2513529"/>
            <a:ext cx="2130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rgbClr val="00B050"/>
                </a:solidFill>
              </a:rPr>
              <a:t>Βέλτιστη στρατηγική</a:t>
            </a:r>
            <a:endParaRPr lang="en-GB" dirty="0">
              <a:solidFill>
                <a:srgbClr val="00B050"/>
              </a:solidFill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C182E88-A44A-46BB-9CEE-A6026B49BC59}"/>
              </a:ext>
            </a:extLst>
          </p:cNvPr>
          <p:cNvCxnSpPr/>
          <p:nvPr/>
        </p:nvCxnSpPr>
        <p:spPr>
          <a:xfrm flipH="1">
            <a:off x="3329126" y="2844107"/>
            <a:ext cx="594804" cy="1222035"/>
          </a:xfrm>
          <a:prstGeom prst="straightConnector1">
            <a:avLst/>
          </a:prstGeom>
          <a:ln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9316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5" grpId="0"/>
      <p:bldP spid="17" grpId="0"/>
      <p:bldP spid="19" grpId="0"/>
      <p:bldP spid="21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CEC5D-C9FD-43E3-93E2-65DE7D026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Από τί εξαρτάται η βέλτιστη στρατηγική;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4B9A6C-A1A3-46F9-B534-F31A41CAC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1088" y="2020824"/>
            <a:ext cx="10168128" cy="1179576"/>
          </a:xfrm>
        </p:spPr>
        <p:txBody>
          <a:bodyPr/>
          <a:lstStyle/>
          <a:p>
            <a:r>
              <a:rPr lang="el-GR" dirty="0"/>
              <a:t>Εφικτή περιοχή</a:t>
            </a:r>
          </a:p>
          <a:p>
            <a:r>
              <a:rPr lang="el-GR" dirty="0"/>
              <a:t>Αντικειμενική συνάρτηση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386ADF-E7D5-4E82-805D-1CCD319E1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1BEBA0-9141-462D-A770-CBDFFDF90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3DA390-A715-448A-9855-14E9C8983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smtClean="0"/>
              <a:t>13</a:t>
            </a:fld>
            <a:endParaRPr lang="en-US" dirty="0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F1A7E0BA-0348-4174-8D4B-E0DC292CC3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8815049"/>
              </p:ext>
            </p:extLst>
          </p:nvPr>
        </p:nvGraphicFramePr>
        <p:xfrm>
          <a:off x="8526" y="2999554"/>
          <a:ext cx="5664305" cy="40792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12" name="Visio" r:id="rId3" imgW="5677102" imgH="3894847" progId="Visio.Drawing.11">
                  <p:embed/>
                </p:oleObj>
              </mc:Choice>
              <mc:Fallback>
                <p:oleObj name="Visio" r:id="rId3" imgW="5677102" imgH="3894847" progId="Visio.Drawing.11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26" y="2999554"/>
                        <a:ext cx="5664305" cy="407928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38A30DFF-C1A5-41B9-8076-D9E2C541056F}"/>
              </a:ext>
            </a:extLst>
          </p:cNvPr>
          <p:cNvSpPr txBox="1"/>
          <p:nvPr/>
        </p:nvSpPr>
        <p:spPr>
          <a:xfrm>
            <a:off x="1649562" y="3543940"/>
            <a:ext cx="32447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f(x1,x2)=</a:t>
            </a:r>
            <a:r>
              <a:rPr lang="el-GR" sz="2400" dirty="0"/>
              <a:t>3</a:t>
            </a:r>
            <a:r>
              <a:rPr lang="en-GB" sz="2400" dirty="0"/>
              <a:t>0*x1+</a:t>
            </a:r>
            <a:r>
              <a:rPr lang="el-GR" sz="2400" dirty="0"/>
              <a:t>4</a:t>
            </a:r>
            <a:r>
              <a:rPr lang="en-GB" sz="2400" dirty="0"/>
              <a:t>0*x2</a:t>
            </a: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B96F5F40-19B8-4C74-A8EB-6671889B2C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021616"/>
              </p:ext>
            </p:extLst>
          </p:nvPr>
        </p:nvGraphicFramePr>
        <p:xfrm>
          <a:off x="5940046" y="3153239"/>
          <a:ext cx="5798239" cy="4262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13" name="Visio" r:id="rId5" imgW="5692207" imgH="3935649" progId="Visio.Drawing.11">
                  <p:embed/>
                </p:oleObj>
              </mc:Choice>
              <mc:Fallback>
                <p:oleObj name="Visio" r:id="rId5" imgW="5692207" imgH="3935649" progId="Visio.Drawing.11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DCE9D7C5-FBDA-4301-BF2A-9826B6AA443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046" y="3153239"/>
                        <a:ext cx="5798239" cy="42626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4330F7F4-72A0-4842-BDF2-E79BA3D9F057}"/>
              </a:ext>
            </a:extLst>
          </p:cNvPr>
          <p:cNvSpPr txBox="1"/>
          <p:nvPr/>
        </p:nvSpPr>
        <p:spPr>
          <a:xfrm>
            <a:off x="7194483" y="3787424"/>
            <a:ext cx="34227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f(x1,x2)=40*x1+100*x2</a:t>
            </a:r>
          </a:p>
        </p:txBody>
      </p:sp>
    </p:spTree>
    <p:extLst>
      <p:ext uri="{BB962C8B-B14F-4D97-AF65-F5344CB8AC3E}">
        <p14:creationId xmlns:p14="http://schemas.microsoft.com/office/powerpoint/2010/main" val="3289203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B6F06-E66B-478E-AF85-FF84C921B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Εναλλακτικά βέλτιστα σημεία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7512B8-1CC5-4269-ACBF-2C83095407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8304" y="1709353"/>
            <a:ext cx="10168128" cy="1047496"/>
          </a:xfrm>
        </p:spPr>
        <p:txBody>
          <a:bodyPr/>
          <a:lstStyle/>
          <a:p>
            <a:r>
              <a:rPr lang="el-GR" dirty="0"/>
              <a:t>Όταν η αντικειμενική συνάρτηση έχει την ίδια κλίση με κάποιον περιορισμό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7C78F6-4B99-4632-BE2B-9D05CDB60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D69F24-5D7D-4C13-80FE-4CA4F3908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63898A-92D4-41F1-88E9-A693364FE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smtClean="0"/>
              <a:t>14</a:t>
            </a:fld>
            <a:endParaRPr lang="en-US" dirty="0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64CDA0D3-150A-4D0A-B805-DA94E53FBC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2612255"/>
              </p:ext>
            </p:extLst>
          </p:nvPr>
        </p:nvGraphicFramePr>
        <p:xfrm>
          <a:off x="3222908" y="2538510"/>
          <a:ext cx="6557642" cy="43194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1" name="Visio" r:id="rId3" imgW="5473183" imgH="3592209" progId="Visio.Drawing.11">
                  <p:embed/>
                </p:oleObj>
              </mc:Choice>
              <mc:Fallback>
                <p:oleObj name="Visio" r:id="rId3" imgW="5473183" imgH="3592209" progId="Visio.Drawing.11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2908" y="2538510"/>
                        <a:ext cx="6557642" cy="431949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697840AD-C4AB-40B8-A99C-F941FB65ED43}"/>
              </a:ext>
            </a:extLst>
          </p:cNvPr>
          <p:cNvSpPr txBox="1"/>
          <p:nvPr/>
        </p:nvSpPr>
        <p:spPr>
          <a:xfrm>
            <a:off x="5117764" y="2967335"/>
            <a:ext cx="32447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f(x1,x2)=</a:t>
            </a:r>
            <a:r>
              <a:rPr lang="el-GR" sz="2400" dirty="0"/>
              <a:t>2</a:t>
            </a:r>
            <a:r>
              <a:rPr lang="en-GB" sz="2400" dirty="0"/>
              <a:t>0*x1+</a:t>
            </a:r>
            <a:r>
              <a:rPr lang="el-GR" sz="2400" dirty="0"/>
              <a:t>40</a:t>
            </a:r>
            <a:r>
              <a:rPr lang="en-GB" sz="2400" dirty="0"/>
              <a:t>*x2</a:t>
            </a:r>
          </a:p>
        </p:txBody>
      </p:sp>
    </p:spTree>
    <p:extLst>
      <p:ext uri="{BB962C8B-B14F-4D97-AF65-F5344CB8AC3E}">
        <p14:creationId xmlns:p14="http://schemas.microsoft.com/office/powerpoint/2010/main" val="4057817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34C48-6F17-4EE7-B9CB-3A4AF7BF1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3d </a:t>
            </a:r>
            <a:r>
              <a:rPr lang="el-GR" dirty="0"/>
              <a:t>παράδειγμα γραφικής επίλυσης</a:t>
            </a:r>
            <a:r>
              <a:rPr lang="en-GB" dirty="0"/>
              <a:t> LP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E09348-4B89-4F6C-B46D-2B604473F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492695-D8D1-44EA-9C65-339E753EA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F72312-0057-4AA9-890D-966F3030C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smtClean="0"/>
              <a:t>15</a:t>
            </a:fld>
            <a:endParaRPr lang="en-US" dirty="0"/>
          </a:p>
        </p:txBody>
      </p:sp>
      <p:pic>
        <p:nvPicPr>
          <p:cNvPr id="14338" name="Picture 2" descr="Feasible region with corner points labeled">
            <a:extLst>
              <a:ext uri="{FF2B5EF4-FFF2-40B4-BE49-F238E27FC236}">
                <a16:creationId xmlns:a16="http://schemas.microsoft.com/office/drawing/2014/main" id="{E9B2EB2F-1953-4D69-9314-25321976EB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888" y="2446383"/>
            <a:ext cx="6263478" cy="319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61E17A-265C-4E39-B850-559E1E8694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522" y="2796286"/>
            <a:ext cx="4006736" cy="2512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639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288C6B4-AFC3-407F-A595-EFFD38D4C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CF236821-17FE-429B-8D2C-08E13A64EA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7" name="Freeform: Shape 16">
            <a:extLst>
              <a:ext uri="{FF2B5EF4-FFF2-40B4-BE49-F238E27FC236}">
                <a16:creationId xmlns:a16="http://schemas.microsoft.com/office/drawing/2014/main" id="{C0BDBCD2-E081-43AB-9119-C55465E59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E99977-45DA-44B9-91B7-F3857237F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239012"/>
          </a:xfrm>
        </p:spPr>
        <p:txBody>
          <a:bodyPr anchor="ctr">
            <a:normAutofit/>
          </a:bodyPr>
          <a:lstStyle/>
          <a:p>
            <a:r>
              <a:rPr lang="en-GB" sz="2600"/>
              <a:t>3d </a:t>
            </a:r>
            <a:r>
              <a:rPr lang="el-GR" sz="2600"/>
              <a:t>παράδειγμα γραφικής επίλυσης</a:t>
            </a:r>
            <a:r>
              <a:rPr lang="en-GB" sz="2600"/>
              <a:t> LP</a:t>
            </a:r>
          </a:p>
        </p:txBody>
      </p:sp>
      <p:sp>
        <p:nvSpPr>
          <p:cNvPr id="24" name="Rectangle 18">
            <a:extLst>
              <a:ext uri="{FF2B5EF4-FFF2-40B4-BE49-F238E27FC236}">
                <a16:creationId xmlns:a16="http://schemas.microsoft.com/office/drawing/2014/main" id="{98E79BE4-34FE-485A-98A5-92CE8F7C4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26546"/>
            <a:ext cx="128016" cy="653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0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5893" y="2443480"/>
            <a:ext cx="338328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B162C0-9481-4F9B-BE9D-59B329B8FD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r>
              <a:rPr lang="el-GR" sz="1700"/>
              <a:t>Οι περιορισμοί αποτελούν επίπεδα </a:t>
            </a:r>
          </a:p>
          <a:p>
            <a:r>
              <a:rPr lang="el-GR" sz="1700"/>
              <a:t>Εφικτή περιοχή είναι 3διάστατη </a:t>
            </a:r>
          </a:p>
          <a:p>
            <a:r>
              <a:rPr lang="el-GR" sz="1700"/>
              <a:t>Τα «γωνιακά σημεία» αποτελούν τομές επιπέδων</a:t>
            </a:r>
          </a:p>
          <a:p>
            <a:r>
              <a:rPr lang="el-GR" sz="1700"/>
              <a:t>Η αντικειμενική συνάρτηση είναι κάποιο επίπεδο</a:t>
            </a:r>
          </a:p>
          <a:p>
            <a:r>
              <a:rPr lang="el-GR" sz="1700"/>
              <a:t>Η βέλτιστη λύση: σημείο, ακμή ή πλευρά του πολύεδρου</a:t>
            </a:r>
            <a:endParaRPr lang="en-GB" sz="17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18E501F-321D-4E5A-B48F-D2E2B56558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1184" y="1714179"/>
            <a:ext cx="6922008" cy="3530225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A7D22-337D-46B2-BE8C-B270F4553C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4904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4388C5-84A8-48C6-810A-8B9602E3E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01184" y="6356350"/>
            <a:ext cx="411480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E8459F-6891-478A-88AF-9B2FDDC07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95688" y="6356350"/>
            <a:ext cx="212140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65A5C87-DF58-40C8-B092-1DE63DB4547E}" type="slidenum">
              <a:rPr lang="en-US">
                <a:solidFill>
                  <a:schemeClr val="tx2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16</a:t>
            </a:fld>
            <a:endParaRPr lang="en-US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1363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735D8E7-4610-4308-936E-AA9F9ECFC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Ανάλυση ευαισθησίας περιορισμών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DD64894-2AE8-4EAC-A9DE-2692C81E17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CFEA59-FC6B-44B9-8E22-98D1313F3518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743200" cy="365125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87683B-7D35-4763-B701-500FF6216165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4114800" cy="365125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C93950-F009-4F6F-B97D-39785FABC96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A65A5C87-DF58-40C8-B092-1DE63DB4547E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3339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A4D8049-C2E2-477B-9F39-E35C11BCA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Μη δεσμευτικός περιορισμός (</a:t>
            </a:r>
            <a:r>
              <a:rPr lang="en-GB" dirty="0"/>
              <a:t>non binding</a:t>
            </a:r>
            <a:r>
              <a:rPr lang="el-GR" dirty="0"/>
              <a:t>)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01C384A-EBD7-4F49-8ACA-42AF21E51F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2587" y="2458122"/>
            <a:ext cx="6200775" cy="24574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2D3FCD5-7325-486D-A499-4DB0EF9A6013}"/>
                  </a:ext>
                </a:extLst>
              </p:cNvPr>
              <p:cNvSpPr txBox="1"/>
              <p:nvPr/>
            </p:nvSpPr>
            <p:spPr>
              <a:xfrm>
                <a:off x="6155312" y="4166291"/>
                <a:ext cx="1308050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1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1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sz="21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sz="21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en-GB" sz="21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GB" sz="21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GB" sz="21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2D3FCD5-7325-486D-A499-4DB0EF9A60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5312" y="4166291"/>
                <a:ext cx="1308050" cy="4154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9280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A4D8049-C2E2-477B-9F39-E35C11BCA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Μη δεσμευτικός περιορισμός (</a:t>
            </a:r>
            <a:r>
              <a:rPr lang="en-GB" dirty="0"/>
              <a:t>non binding</a:t>
            </a:r>
            <a:r>
              <a:rPr lang="el-GR" dirty="0"/>
              <a:t>)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4F21D8-1903-40F4-ACDD-0B1A252BDB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6184" y="1534681"/>
            <a:ext cx="10168128" cy="3694176"/>
          </a:xfrm>
        </p:spPr>
        <p:txBody>
          <a:bodyPr>
            <a:normAutofit/>
          </a:bodyPr>
          <a:lstStyle/>
          <a:p>
            <a:r>
              <a:rPr lang="el-GR" dirty="0"/>
              <a:t>Η λύση του προβλήματος παραμένει η ίδια, καθώς ο νέος περιορισμός περιόρισε την εφικτή περιοχή αλλά δεν άλλαξε την βέλτιστη στρατηγική. ‘Ένας τέτοιος ονομάζεται μη δεσμευτικός περιορισμός (non </a:t>
            </a:r>
            <a:r>
              <a:rPr lang="el-GR" dirty="0" err="1"/>
              <a:t>binding</a:t>
            </a:r>
            <a:r>
              <a:rPr lang="el-GR" dirty="0"/>
              <a:t>)</a:t>
            </a:r>
            <a:endParaRPr lang="en-GB" dirty="0"/>
          </a:p>
          <a:p>
            <a:endParaRPr lang="en-GB" dirty="0"/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ECFACE13-EF24-4E16-8D52-AEDC7EB090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0568260"/>
              </p:ext>
            </p:extLst>
          </p:nvPr>
        </p:nvGraphicFramePr>
        <p:xfrm>
          <a:off x="5308846" y="3121512"/>
          <a:ext cx="6322613" cy="35648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8" name="Visio" r:id="rId3" imgW="6220887" imgH="3532221" progId="Visio.Drawing.11">
                  <p:embed/>
                </p:oleObj>
              </mc:Choice>
              <mc:Fallback>
                <p:oleObj name="Visio" r:id="rId3" imgW="6220887" imgH="3532221" progId="Visio.Drawing.11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8846" y="3121512"/>
                        <a:ext cx="6322613" cy="356487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74183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4A85B-2AC6-4E29-B074-AB92F8FA9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5200" dirty="0">
                <a:latin typeface="+mj-lt"/>
              </a:rPr>
              <a:t>Διάλεξη </a:t>
            </a:r>
            <a:r>
              <a:rPr lang="el-GR" dirty="0"/>
              <a:t>3</a:t>
            </a:r>
            <a:r>
              <a:rPr lang="el-GR" sz="5200" dirty="0">
                <a:latin typeface="+mj-lt"/>
              </a:rPr>
              <a:t>η</a:t>
            </a:r>
            <a:endParaRPr lang="en-US" dirty="0"/>
          </a:p>
        </p:txBody>
      </p:sp>
      <p:pic>
        <p:nvPicPr>
          <p:cNvPr id="11" name="Picture Placeholder 10" descr="team work hand gesture">
            <a:extLst>
              <a:ext uri="{FF2B5EF4-FFF2-40B4-BE49-F238E27FC236}">
                <a16:creationId xmlns:a16="http://schemas.microsoft.com/office/drawing/2014/main" id="{41749033-B92E-4E63-82DE-801849DA2B1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16" r="16"/>
          <a:stretch/>
        </p:blipFill>
        <p:spPr/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2AB0EB-0819-41F4-99E9-C02FA0DAF6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l-GR" dirty="0"/>
              <a:t>Γραφική επίλυση γραμμικού προγραμματισμού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l-GR" dirty="0"/>
              <a:t>Εναλλακτικά βέλτιστα σημεία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l-GR" dirty="0"/>
              <a:t>Ανάλυση ευαισθησίας περιορισμών</a:t>
            </a:r>
          </a:p>
          <a:p>
            <a:pPr marL="0" indent="0">
              <a:lnSpc>
                <a:spcPct val="110000"/>
              </a:lnSpc>
              <a:buNone/>
            </a:pPr>
            <a:endParaRPr lang="el-GR" dirty="0"/>
          </a:p>
          <a:p>
            <a:pPr marL="0" indent="0">
              <a:lnSpc>
                <a:spcPct val="110000"/>
              </a:lnSpc>
              <a:buNone/>
            </a:pPr>
            <a:endParaRPr lang="el-GR" dirty="0"/>
          </a:p>
          <a:p>
            <a:pPr marL="0" indent="0">
              <a:lnSpc>
                <a:spcPct val="110000"/>
              </a:lnSpc>
              <a:buNone/>
            </a:pPr>
            <a:r>
              <a:rPr lang="el-GR" dirty="0"/>
              <a:t>  </a:t>
            </a:r>
          </a:p>
          <a:p>
            <a:pPr marL="0" indent="0">
              <a:lnSpc>
                <a:spcPct val="110000"/>
              </a:lnSpc>
              <a:buNone/>
            </a:pPr>
            <a:endParaRPr lang="el-G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9FA539-2DA6-4197-AA13-56E0C3395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smtClean="0"/>
              <a:t>2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8174023-0984-4EA4-AEBC-46CC63CD93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1029" y="3429000"/>
            <a:ext cx="1763771" cy="249899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627046D-7450-4628-8473-C032D8F32B6C}"/>
              </a:ext>
            </a:extLst>
          </p:cNvPr>
          <p:cNvSpPr txBox="1"/>
          <p:nvPr/>
        </p:nvSpPr>
        <p:spPr>
          <a:xfrm>
            <a:off x="10024844" y="6181344"/>
            <a:ext cx="1427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4o </a:t>
            </a:r>
            <a:r>
              <a:rPr lang="el-GR" dirty="0"/>
              <a:t>κεφάλαιο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783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BE74B-426D-4F44-B8C6-ED45A4585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Σκιώδεις τιμές για τους περιορισμούς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74C96D-770F-449E-A33B-4D86851FF2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Σκοπός: να διαπιστώσουμε αν μικρές αλλαγές των δεξιών μερών επιφέρουν αλλαγές και τι μεγέθους.</a:t>
            </a:r>
          </a:p>
          <a:p>
            <a:r>
              <a:rPr lang="el-GR" dirty="0"/>
              <a:t>Το ποσό μεταβολής του κέρδους (αύξηση ή μείωση) που επιφέρει η μεταβολή της τιμής του δεξιού σκέλους ενός περιορισμού ενός </a:t>
            </a:r>
            <a:r>
              <a:rPr lang="en-GB" dirty="0"/>
              <a:t>LP </a:t>
            </a:r>
            <a:r>
              <a:rPr lang="el-GR" dirty="0"/>
              <a:t>προβλήματος, ονομάζεται </a:t>
            </a:r>
            <a:r>
              <a:rPr lang="el-GR" b="1" dirty="0"/>
              <a:t>σκιώδης τιμή </a:t>
            </a:r>
            <a:r>
              <a:rPr lang="el-GR" dirty="0"/>
              <a:t>(</a:t>
            </a:r>
            <a:r>
              <a:rPr lang="en-GB" dirty="0"/>
              <a:t>shadow price, marginal value</a:t>
            </a:r>
            <a:r>
              <a:rPr lang="el-GR" dirty="0"/>
              <a:t>)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97BE5-6AAF-4130-860A-AB6722427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851445-E35E-4F87-BE95-C58DCC24E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41CD97-FDE3-4BAD-888B-73843D715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656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BE74B-426D-4F44-B8C6-ED45A4585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Σκιώδεις τιμές για τους περιορισμούς (αύξηση)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97BE5-6AAF-4130-860A-AB6722427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851445-E35E-4F87-BE95-C58DCC24E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41CD97-FDE3-4BAD-888B-73843D715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smtClean="0"/>
              <a:t>21</a:t>
            </a:fld>
            <a:endParaRPr lang="en-US" dirty="0"/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B6B14704-4303-4D7E-896C-7CDAD960E1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9556596"/>
              </p:ext>
            </p:extLst>
          </p:nvPr>
        </p:nvGraphicFramePr>
        <p:xfrm>
          <a:off x="0" y="1728216"/>
          <a:ext cx="7386696" cy="43627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9" name="Visio" r:id="rId3" imgW="6378412" imgH="3748391" progId="Visio.Drawing.11">
                  <p:embed/>
                </p:oleObj>
              </mc:Choice>
              <mc:Fallback>
                <p:oleObj name="Visio" r:id="rId3" imgW="6378412" imgH="3748391" progId="Visio.Drawing.11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728216"/>
                        <a:ext cx="7386696" cy="436271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6EF55FA9-94B2-4A26-AA17-A360422212F3}"/>
              </a:ext>
            </a:extLst>
          </p:cNvPr>
          <p:cNvSpPr txBox="1"/>
          <p:nvPr/>
        </p:nvSpPr>
        <p:spPr>
          <a:xfrm>
            <a:off x="6303620" y="1630092"/>
            <a:ext cx="56325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/>
              <a:t>Αλλαγές στον περιορισμό: </a:t>
            </a:r>
            <a:r>
              <a:rPr lang="el-GR" sz="2400" dirty="0">
                <a:highlight>
                  <a:srgbClr val="C0C0C0"/>
                </a:highlight>
              </a:rPr>
              <a:t>2</a:t>
            </a:r>
            <a:r>
              <a:rPr lang="en-GB" sz="2400" dirty="0">
                <a:highlight>
                  <a:srgbClr val="C0C0C0"/>
                </a:highlight>
              </a:rPr>
              <a:t>*x1+4*x2≤20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29C9B2F-143A-41DE-809D-2169C9D375B4}"/>
              </a:ext>
            </a:extLst>
          </p:cNvPr>
          <p:cNvSpPr txBox="1"/>
          <p:nvPr/>
        </p:nvSpPr>
        <p:spPr>
          <a:xfrm>
            <a:off x="6321850" y="2348003"/>
            <a:ext cx="50962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/>
              <a:t>Προσθήκη μιας ώρας: 2</a:t>
            </a:r>
            <a:r>
              <a:rPr lang="en-GB" sz="2400" dirty="0"/>
              <a:t>*x1+4x*2≤2</a:t>
            </a:r>
            <a:r>
              <a:rPr lang="el-GR" sz="2400" dirty="0"/>
              <a:t>1</a:t>
            </a:r>
            <a:endParaRPr lang="en-GB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12495D5-29E5-4E67-9517-68024142FD52}"/>
              </a:ext>
            </a:extLst>
          </p:cNvPr>
          <p:cNvSpPr txBox="1"/>
          <p:nvPr/>
        </p:nvSpPr>
        <p:spPr>
          <a:xfrm>
            <a:off x="6375190" y="2967335"/>
            <a:ext cx="53658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/>
              <a:t>Μετακίνηση της λύσης από το Ε(6,2) στο</a:t>
            </a:r>
            <a:br>
              <a:rPr lang="el-GR" sz="2400" dirty="0"/>
            </a:br>
            <a:r>
              <a:rPr lang="el-GR" sz="2400" dirty="0"/>
              <a:t>Ε’(7.5,1.5)</a:t>
            </a:r>
            <a:endParaRPr lang="en-GB" sz="2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5CE4317-6E55-4659-BE4B-1004348CF687}"/>
              </a:ext>
            </a:extLst>
          </p:cNvPr>
          <p:cNvSpPr txBox="1"/>
          <p:nvPr/>
        </p:nvSpPr>
        <p:spPr>
          <a:xfrm>
            <a:off x="6375190" y="3955999"/>
            <a:ext cx="24354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/>
              <a:t>Σκιώδης τιμή: 10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077560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BE74B-426D-4F44-B8C6-ED45A4585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Σκιώδεις τιμές για τους περιορισμούς (μείωση)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97BE5-6AAF-4130-860A-AB6722427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851445-E35E-4F87-BE95-C58DCC24E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41CD97-FDE3-4BAD-888B-73843D715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smtClean="0"/>
              <a:t>22</a:t>
            </a:fld>
            <a:endParaRPr lang="en-US" dirty="0"/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B6B14704-4303-4D7E-896C-7CDAD960E13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1728216"/>
          <a:ext cx="7386696" cy="43627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2" name="Visio" r:id="rId3" imgW="6378412" imgH="3748391" progId="Visio.Drawing.11">
                  <p:embed/>
                </p:oleObj>
              </mc:Choice>
              <mc:Fallback>
                <p:oleObj name="Visio" r:id="rId3" imgW="6378412" imgH="3748391" progId="Visio.Drawing.11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B6B14704-4303-4D7E-896C-7CDAD960E13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728216"/>
                        <a:ext cx="7386696" cy="436271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6EF55FA9-94B2-4A26-AA17-A360422212F3}"/>
              </a:ext>
            </a:extLst>
          </p:cNvPr>
          <p:cNvSpPr txBox="1"/>
          <p:nvPr/>
        </p:nvSpPr>
        <p:spPr>
          <a:xfrm>
            <a:off x="6303620" y="1630092"/>
            <a:ext cx="56325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/>
              <a:t>Αλλαγές στον περιορισμό: </a:t>
            </a:r>
            <a:r>
              <a:rPr lang="el-GR" sz="2400" dirty="0">
                <a:highlight>
                  <a:srgbClr val="C0C0C0"/>
                </a:highlight>
              </a:rPr>
              <a:t>2</a:t>
            </a:r>
            <a:r>
              <a:rPr lang="en-GB" sz="2400" dirty="0">
                <a:highlight>
                  <a:srgbClr val="C0C0C0"/>
                </a:highlight>
              </a:rPr>
              <a:t>*x1+4*x2≤20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29C9B2F-143A-41DE-809D-2169C9D375B4}"/>
              </a:ext>
            </a:extLst>
          </p:cNvPr>
          <p:cNvSpPr txBox="1"/>
          <p:nvPr/>
        </p:nvSpPr>
        <p:spPr>
          <a:xfrm>
            <a:off x="6321850" y="2348003"/>
            <a:ext cx="48189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/>
              <a:t>Μείωση μιας ώρας: 2</a:t>
            </a:r>
            <a:r>
              <a:rPr lang="en-GB" sz="2400" dirty="0"/>
              <a:t>*x1+4x*2≤</a:t>
            </a:r>
            <a:r>
              <a:rPr lang="el-GR" sz="2400" dirty="0"/>
              <a:t>19</a:t>
            </a:r>
            <a:endParaRPr lang="en-GB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12495D5-29E5-4E67-9517-68024142FD52}"/>
              </a:ext>
            </a:extLst>
          </p:cNvPr>
          <p:cNvSpPr txBox="1"/>
          <p:nvPr/>
        </p:nvSpPr>
        <p:spPr>
          <a:xfrm>
            <a:off x="6375190" y="2967335"/>
            <a:ext cx="53658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/>
              <a:t>Μετακίνηση της λύσης από το Ε(6,2) στο</a:t>
            </a:r>
            <a:br>
              <a:rPr lang="el-GR" sz="2400" dirty="0"/>
            </a:br>
            <a:r>
              <a:rPr lang="el-GR" sz="2400"/>
              <a:t>Ε’’(</a:t>
            </a:r>
            <a:r>
              <a:rPr lang="el-GR" sz="2400" dirty="0"/>
              <a:t>4.5,2.5)</a:t>
            </a:r>
            <a:endParaRPr lang="en-GB" sz="2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5CE4317-6E55-4659-BE4B-1004348CF687}"/>
              </a:ext>
            </a:extLst>
          </p:cNvPr>
          <p:cNvSpPr txBox="1"/>
          <p:nvPr/>
        </p:nvSpPr>
        <p:spPr>
          <a:xfrm>
            <a:off x="6375190" y="3955999"/>
            <a:ext cx="2533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/>
              <a:t>Σκιώδης τιμή: -10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59756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BE74B-426D-4F44-B8C6-ED45A4585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Σκιώδεις τιμές για τους περιορισμούς (αύξηση)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97BE5-6AAF-4130-860A-AB6722427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851445-E35E-4F87-BE95-C58DCC24E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41CD97-FDE3-4BAD-888B-73843D715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smtClean="0"/>
              <a:t>23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F55FA9-94B2-4A26-AA17-A360422212F3}"/>
              </a:ext>
            </a:extLst>
          </p:cNvPr>
          <p:cNvSpPr txBox="1"/>
          <p:nvPr/>
        </p:nvSpPr>
        <p:spPr>
          <a:xfrm>
            <a:off x="6303620" y="1630092"/>
            <a:ext cx="53183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/>
              <a:t>Αλλαγές στον περιορισμό: </a:t>
            </a:r>
            <a:r>
              <a:rPr lang="en-GB" sz="2400" dirty="0">
                <a:highlight>
                  <a:srgbClr val="808080"/>
                </a:highlight>
              </a:rPr>
              <a:t>x1+3*x2≤12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29C9B2F-143A-41DE-809D-2169C9D375B4}"/>
              </a:ext>
            </a:extLst>
          </p:cNvPr>
          <p:cNvSpPr txBox="1"/>
          <p:nvPr/>
        </p:nvSpPr>
        <p:spPr>
          <a:xfrm>
            <a:off x="6321850" y="2348003"/>
            <a:ext cx="47820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/>
              <a:t>Προσθήκη μιας ώρας: </a:t>
            </a:r>
            <a:r>
              <a:rPr lang="en-GB" sz="2400" dirty="0"/>
              <a:t>x1+3*x2≤1</a:t>
            </a:r>
            <a:r>
              <a:rPr lang="el-GR" sz="2400" dirty="0"/>
              <a:t>3</a:t>
            </a:r>
            <a:endParaRPr lang="en-GB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12495D5-29E5-4E67-9517-68024142FD52}"/>
              </a:ext>
            </a:extLst>
          </p:cNvPr>
          <p:cNvSpPr txBox="1"/>
          <p:nvPr/>
        </p:nvSpPr>
        <p:spPr>
          <a:xfrm>
            <a:off x="6375190" y="2967335"/>
            <a:ext cx="53658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/>
              <a:t>Μετακίνηση της λύσης από το Ε(6,2) στο</a:t>
            </a:r>
            <a:br>
              <a:rPr lang="el-GR" sz="2400" dirty="0"/>
            </a:br>
            <a:r>
              <a:rPr lang="el-GR" sz="2400" dirty="0"/>
              <a:t>Ζ’(4,3)</a:t>
            </a:r>
            <a:endParaRPr lang="en-GB" sz="2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5CE4317-6E55-4659-BE4B-1004348CF687}"/>
              </a:ext>
            </a:extLst>
          </p:cNvPr>
          <p:cNvSpPr txBox="1"/>
          <p:nvPr/>
        </p:nvSpPr>
        <p:spPr>
          <a:xfrm>
            <a:off x="6375190" y="3955999"/>
            <a:ext cx="24354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/>
              <a:t>Σκιώδης τιμή: 20 </a:t>
            </a:r>
            <a:endParaRPr lang="en-GB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703139-69C2-4B32-AC2A-46C647DF748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43" y="1835910"/>
            <a:ext cx="6934417" cy="43890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5844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BE74B-426D-4F44-B8C6-ED45A4585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Σκιώδεις τιμές για τους περιορισμούς (μείωση)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97BE5-6AAF-4130-860A-AB6722427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851445-E35E-4F87-BE95-C58DCC24E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41CD97-FDE3-4BAD-888B-73843D715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smtClean="0"/>
              <a:t>24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F55FA9-94B2-4A26-AA17-A360422212F3}"/>
              </a:ext>
            </a:extLst>
          </p:cNvPr>
          <p:cNvSpPr txBox="1"/>
          <p:nvPr/>
        </p:nvSpPr>
        <p:spPr>
          <a:xfrm>
            <a:off x="6303620" y="1630092"/>
            <a:ext cx="53183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/>
              <a:t>Αλλαγές στον περιορισμό: </a:t>
            </a:r>
            <a:r>
              <a:rPr lang="en-GB" sz="2400" dirty="0">
                <a:highlight>
                  <a:srgbClr val="808080"/>
                </a:highlight>
              </a:rPr>
              <a:t>x1+3*x2≤12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29C9B2F-143A-41DE-809D-2169C9D375B4}"/>
              </a:ext>
            </a:extLst>
          </p:cNvPr>
          <p:cNvSpPr txBox="1"/>
          <p:nvPr/>
        </p:nvSpPr>
        <p:spPr>
          <a:xfrm>
            <a:off x="6321850" y="2348003"/>
            <a:ext cx="45047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/>
              <a:t>Μείωση μιας ώρας: </a:t>
            </a:r>
            <a:r>
              <a:rPr lang="en-GB" sz="2400" dirty="0"/>
              <a:t>x1+3*x2≤1</a:t>
            </a:r>
            <a:r>
              <a:rPr lang="el-GR" sz="2400" dirty="0"/>
              <a:t>1</a:t>
            </a:r>
            <a:endParaRPr lang="en-GB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12495D5-29E5-4E67-9517-68024142FD52}"/>
              </a:ext>
            </a:extLst>
          </p:cNvPr>
          <p:cNvSpPr txBox="1"/>
          <p:nvPr/>
        </p:nvSpPr>
        <p:spPr>
          <a:xfrm>
            <a:off x="6375190" y="2967335"/>
            <a:ext cx="53658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/>
              <a:t>Μετακίνηση της λύσης από το Ε(6,2) στο</a:t>
            </a:r>
            <a:br>
              <a:rPr lang="el-GR" sz="2400" dirty="0"/>
            </a:br>
            <a:r>
              <a:rPr lang="el-GR" sz="2400" dirty="0"/>
              <a:t>Ζ’</a:t>
            </a:r>
            <a:r>
              <a:rPr lang="en-GB" sz="2400" dirty="0"/>
              <a:t>’</a:t>
            </a:r>
            <a:r>
              <a:rPr lang="el-GR" sz="2400" dirty="0"/>
              <a:t>(</a:t>
            </a:r>
            <a:r>
              <a:rPr lang="en-GB" sz="2400" dirty="0"/>
              <a:t>8</a:t>
            </a:r>
            <a:r>
              <a:rPr lang="el-GR" sz="2400" dirty="0"/>
              <a:t>,</a:t>
            </a:r>
            <a:r>
              <a:rPr lang="en-GB" sz="2400" dirty="0"/>
              <a:t>1</a:t>
            </a:r>
            <a:r>
              <a:rPr lang="el-GR" sz="2400" dirty="0"/>
              <a:t>)</a:t>
            </a:r>
            <a:endParaRPr lang="en-GB" sz="2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5CE4317-6E55-4659-BE4B-1004348CF687}"/>
              </a:ext>
            </a:extLst>
          </p:cNvPr>
          <p:cNvSpPr txBox="1"/>
          <p:nvPr/>
        </p:nvSpPr>
        <p:spPr>
          <a:xfrm>
            <a:off x="6375190" y="3955999"/>
            <a:ext cx="2533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/>
              <a:t>Σκιώδης τιμή: </a:t>
            </a:r>
            <a:r>
              <a:rPr lang="en-GB" sz="2400" dirty="0"/>
              <a:t>-</a:t>
            </a:r>
            <a:r>
              <a:rPr lang="el-GR" sz="2400" dirty="0"/>
              <a:t>20 </a:t>
            </a:r>
            <a:endParaRPr lang="en-GB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703139-69C2-4B32-AC2A-46C647DF748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43" y="1835910"/>
            <a:ext cx="6934417" cy="43890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5661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591DE-860D-4C71-B0DB-9A165627F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Σκιώδεις τιμές για μη δεσμευτικούς περιορισμούς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4624D1-D5E9-4F85-BD22-79B6E96E32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1535346"/>
            <a:ext cx="10168128" cy="950976"/>
          </a:xfrm>
        </p:spPr>
        <p:txBody>
          <a:bodyPr>
            <a:normAutofit lnSpcReduction="10000"/>
          </a:bodyPr>
          <a:lstStyle/>
          <a:p>
            <a:r>
              <a:rPr lang="el-GR" dirty="0"/>
              <a:t>Για «μικρές» διακυμάνσεις η σκιώδης τιμή των μη δεσμευτικών περιορισμών, είναι μηδενική. 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D851A5-7CB0-4225-9815-001135F0E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8772EC-4211-4DAE-A614-7D9CA3FE0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BE1811-1A4B-49FE-8E5F-B054C1924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smtClean="0"/>
              <a:t>25</a:t>
            </a:fld>
            <a:endParaRPr lang="en-US" dirty="0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09729069-073D-46A0-A3DF-F50CE55227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1577641"/>
              </p:ext>
            </p:extLst>
          </p:nvPr>
        </p:nvGraphicFramePr>
        <p:xfrm>
          <a:off x="2428581" y="2486322"/>
          <a:ext cx="7542101" cy="42712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8" name="Visio" r:id="rId3" imgW="6220887" imgH="3532221" progId="Visio.Drawing.11">
                  <p:embed/>
                </p:oleObj>
              </mc:Choice>
              <mc:Fallback>
                <p:oleObj name="Visio" r:id="rId3" imgW="6220887" imgH="3532221" progId="Visio.Drawing.11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8581" y="2486322"/>
                        <a:ext cx="7542101" cy="427121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484410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A30EF-07F1-418B-B07B-8892E701C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Μειωμένο κόστος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13E460-BDAE-4772-A766-04655E6796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1487318"/>
            <a:ext cx="10168128" cy="1579071"/>
          </a:xfrm>
        </p:spPr>
        <p:txBody>
          <a:bodyPr/>
          <a:lstStyle/>
          <a:p>
            <a:r>
              <a:rPr lang="el-GR" dirty="0"/>
              <a:t>Η οριακή τιμή της αύξησης του κόστους που συνδέεται με τον εξαναγκασμό τουλάχιστον μιας μονάδας παραγωγής από κάποια μεταβλητή, ονομάζεται «μειωμένο κόστος» (</a:t>
            </a:r>
            <a:r>
              <a:rPr lang="en-GB" dirty="0"/>
              <a:t>reduced cost</a:t>
            </a:r>
            <a:r>
              <a:rPr lang="el-GR" dirty="0"/>
              <a:t>)</a:t>
            </a:r>
            <a:r>
              <a:rPr lang="en-GB" dirty="0"/>
              <a:t>.</a:t>
            </a:r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353C3B-2819-494E-A6CF-0EB7AE877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F50D21-027A-4F82-AA17-B6DCE249E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93D1AC-21C1-4771-866C-2F7ACE46F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smtClean="0"/>
              <a:t>26</a:t>
            </a:fld>
            <a:endParaRPr lang="en-US" dirty="0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0E2B7C82-05EF-4587-A45B-D5F542578DF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5354875"/>
              </p:ext>
            </p:extLst>
          </p:nvPr>
        </p:nvGraphicFramePr>
        <p:xfrm>
          <a:off x="1047231" y="2474797"/>
          <a:ext cx="7106169" cy="44731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0" name="Visio" r:id="rId3" imgW="6220887" imgH="3682730" progId="Visio.Drawing.11">
                  <p:embed/>
                </p:oleObj>
              </mc:Choice>
              <mc:Fallback>
                <p:oleObj name="Visio" r:id="rId3" imgW="6220887" imgH="3682730" progId="Visio.Drawing.11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7231" y="2474797"/>
                        <a:ext cx="7106169" cy="447314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D10D1125-799D-4A20-9937-955A948637E2}"/>
              </a:ext>
            </a:extLst>
          </p:cNvPr>
          <p:cNvSpPr txBox="1"/>
          <p:nvPr/>
        </p:nvSpPr>
        <p:spPr>
          <a:xfrm>
            <a:off x="6622742" y="3291746"/>
            <a:ext cx="53556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/>
              <a:t>Η παραγωγής μιας τουλάχιστον μονάδας</a:t>
            </a:r>
            <a:br>
              <a:rPr lang="el-GR" sz="2400" dirty="0"/>
            </a:br>
            <a:r>
              <a:rPr lang="el-GR" sz="2400" dirty="0"/>
              <a:t>του προϊόντος Β, έχει μηδενικό </a:t>
            </a:r>
            <a:br>
              <a:rPr lang="el-GR" sz="2400" dirty="0"/>
            </a:br>
            <a:r>
              <a:rPr lang="el-GR" sz="2400" dirty="0"/>
              <a:t>«μειωμένο κόστος»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826649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71036-BD0A-48B0-A5DA-E75DAA9CB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Εύρος διακύμανσης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6548A2-8460-496D-A95A-26553DECAF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Οι σκιώδεις τιμές είναι χρήσιμες για περιορισμένου εύρους αυξομειώσεις.</a:t>
            </a:r>
          </a:p>
          <a:p>
            <a:r>
              <a:rPr lang="el-GR" dirty="0"/>
              <a:t>Συχνά υπάρχει όριο πέρα του οποίου η «μικρή» μεταβολή είτε δεν υπακούει καθόλου στις οριακές τιμές του προβλήματος ή δεν μεταβάλει το κόστος.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7E53BC-2EB0-4B25-AD98-9F1E781DD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48BD0C-EE36-4E0B-A732-FAB1313BA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848136-CEA6-4792-8942-F6E27F50B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4448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55E9A-0CAF-4CE6-98F7-97BDD9A77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Εύρος διακύμανσης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BAB71B-219F-46D6-A8B9-7A4DE3D627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08163" y="2314871"/>
            <a:ext cx="4199138" cy="3694176"/>
          </a:xfrm>
        </p:spPr>
        <p:txBody>
          <a:bodyPr/>
          <a:lstStyle/>
          <a:p>
            <a:r>
              <a:rPr lang="el-GR" dirty="0"/>
              <a:t>Μεταβολή πέρα των 21.33 ωρών στην </a:t>
            </a:r>
            <a:r>
              <a:rPr lang="el-GR" b="1" dirty="0"/>
              <a:t>Μ1</a:t>
            </a:r>
            <a:r>
              <a:rPr lang="el-GR" dirty="0"/>
              <a:t>, δεν επιφέρει καμία μεταβολή γιατί το κέρδος περιορίζεται από τον περιορισμό των 8 μονάδων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C64492-A967-4D10-BB7C-9ECAC1ECE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B51AE7-FC05-4AE1-82EB-81231DF49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B20F64-8DBF-49DE-AB9C-42C20B0BF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smtClean="0"/>
              <a:t>28</a:t>
            </a:fld>
            <a:endParaRPr lang="en-US" dirty="0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B8D90E05-4BA2-406C-9624-689D1AD921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16601"/>
              </p:ext>
            </p:extLst>
          </p:nvPr>
        </p:nvGraphicFramePr>
        <p:xfrm>
          <a:off x="735806" y="2314871"/>
          <a:ext cx="5969132" cy="39494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9" name="Visio" r:id="rId3" imgW="6362628" imgH="3886200" progId="Visio.Drawing.11">
                  <p:embed/>
                </p:oleObj>
              </mc:Choice>
              <mc:Fallback>
                <p:oleObj name="Visio" r:id="rId3" imgW="6362628" imgH="3886200" progId="Visio.Drawing.11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806" y="2314871"/>
                        <a:ext cx="5969132" cy="39494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778313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55E9A-0CAF-4CE6-98F7-97BDD9A77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Εύρος διακύμανσης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BAB71B-219F-46D6-A8B9-7A4DE3D627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08163" y="2314871"/>
            <a:ext cx="4199138" cy="3694176"/>
          </a:xfrm>
        </p:spPr>
        <p:txBody>
          <a:bodyPr>
            <a:normAutofit fontScale="85000" lnSpcReduction="10000"/>
          </a:bodyPr>
          <a:lstStyle/>
          <a:p>
            <a:r>
              <a:rPr lang="el-GR" dirty="0"/>
              <a:t>Μεταβολή πέρα των </a:t>
            </a:r>
            <a:r>
              <a:rPr lang="en-GB" dirty="0"/>
              <a:t>15</a:t>
            </a:r>
            <a:r>
              <a:rPr lang="el-GR" dirty="0"/>
              <a:t> ωρών στην </a:t>
            </a:r>
            <a:r>
              <a:rPr lang="el-GR" b="1" dirty="0"/>
              <a:t>Μ</a:t>
            </a:r>
            <a:r>
              <a:rPr lang="en-GB" b="1" dirty="0"/>
              <a:t>2</a:t>
            </a:r>
            <a:r>
              <a:rPr lang="el-GR" dirty="0"/>
              <a:t>, δεν επιφέρει καμία μεταβολή γιατί το κέρδος περιορίζεται πέραν του σημείου από το </a:t>
            </a:r>
            <a:r>
              <a:rPr lang="el-GR" b="1" dirty="0"/>
              <a:t>Μ1 </a:t>
            </a:r>
            <a:r>
              <a:rPr lang="el-GR" dirty="0"/>
              <a:t>(</a:t>
            </a:r>
            <a:r>
              <a:rPr lang="el-GR" dirty="0" err="1"/>
              <a:t>δηλαδ</a:t>
            </a:r>
            <a:r>
              <a:rPr lang="el-GR" dirty="0"/>
              <a:t>. το Μ2 γίνεται μη δεσμευτικό)</a:t>
            </a:r>
          </a:p>
          <a:p>
            <a:r>
              <a:rPr lang="el-GR" dirty="0"/>
              <a:t>Το βέλτιστο σημείο μεταφέρεται στο Ζ’(0,5)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C64492-A967-4D10-BB7C-9ECAC1ECE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B51AE7-FC05-4AE1-82EB-81231DF49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B20F64-8DBF-49DE-AB9C-42C20B0BF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smtClean="0"/>
              <a:t>29</a:t>
            </a:fld>
            <a:endParaRPr lang="en-US" dirty="0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769A2BA0-A05E-4A94-9FC0-D7D7ABAC1D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9039663"/>
              </p:ext>
            </p:extLst>
          </p:nvPr>
        </p:nvGraphicFramePr>
        <p:xfrm>
          <a:off x="244974" y="1690645"/>
          <a:ext cx="7032397" cy="43184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1" name="Visio" r:id="rId3" imgW="6210637" imgH="3592749" progId="Visio.Drawing.11">
                  <p:embed/>
                </p:oleObj>
              </mc:Choice>
              <mc:Fallback>
                <p:oleObj name="Visio" r:id="rId3" imgW="6210637" imgH="3592749" progId="Visio.Drawing.11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974" y="1690645"/>
                        <a:ext cx="7032397" cy="431840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18295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A2AB4425-7E25-480C-B6B8-20CD6175F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Γραμμικός προγραμματισμός </a:t>
            </a:r>
            <a:br>
              <a:rPr lang="en-GB" dirty="0"/>
            </a:br>
            <a:r>
              <a:rPr lang="el-GR" dirty="0"/>
              <a:t>(</a:t>
            </a:r>
            <a:r>
              <a:rPr lang="en-GB" dirty="0"/>
              <a:t>Linear Programming LP</a:t>
            </a:r>
            <a:r>
              <a:rPr lang="el-GR" dirty="0"/>
              <a:t>)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0253684-5276-4929-B294-00DD73D7F7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1241720"/>
          </a:xfrm>
        </p:spPr>
        <p:txBody>
          <a:bodyPr/>
          <a:lstStyle/>
          <a:p>
            <a:r>
              <a:rPr lang="el-GR" dirty="0"/>
              <a:t>Η αντικειμενική συνάρτηση καθώς και οι περιορισμοί είναι γραμμικές συναρτήσεις και ανισότητες.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4DC47B-E130-4AAD-BCC5-CF4AEC983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EEBC3E-B80E-48D5-842B-672242C0F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smtClean="0"/>
              <a:t>3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B523CEB-9AD9-4103-B0C8-D822EEC9AC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7899" y="3493198"/>
            <a:ext cx="7716202" cy="3228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556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8961A-FEF2-49EF-B56C-B94B07AFB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Εύρος διακύμανσης των δεύτερων μελών των περιορισμών/ Ανάλυση ευαισθησίας </a:t>
            </a:r>
            <a:r>
              <a:rPr lang="en-GB" dirty="0"/>
              <a:t>(Sensitivity Report)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0A7165-9971-493C-A8F5-A70E88555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8B3710-DE6E-4D13-836E-655FDDF4A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547F81-1642-43E1-8F2C-ECC4D4205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smtClean="0"/>
              <a:t>30</a:t>
            </a:fld>
            <a:endParaRPr lang="en-US" dirty="0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8D627C3A-5FDB-4809-84EB-FC44D61221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1292485"/>
              </p:ext>
            </p:extLst>
          </p:nvPr>
        </p:nvGraphicFramePr>
        <p:xfrm>
          <a:off x="7854696" y="1420693"/>
          <a:ext cx="4114800" cy="159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89" name="Document" r:id="rId3" imgW="4508909" imgH="1742426" progId="Word.Document.12">
                  <p:embed/>
                </p:oleObj>
              </mc:Choice>
              <mc:Fallback>
                <p:oleObj name="Document" r:id="rId3" imgW="4508909" imgH="1742426" progId="Word.Document.12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854696" y="1420693"/>
                        <a:ext cx="4114800" cy="1590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8D1298FD-C51B-4BCE-BA9D-46726D35EB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9270532"/>
              </p:ext>
            </p:extLst>
          </p:nvPr>
        </p:nvGraphicFramePr>
        <p:xfrm>
          <a:off x="-507311" y="2485469"/>
          <a:ext cx="6706943" cy="44375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90" name="Visio" r:id="rId5" imgW="6362628" imgH="3886200" progId="Visio.Drawing.11">
                  <p:embed/>
                </p:oleObj>
              </mc:Choice>
              <mc:Fallback>
                <p:oleObj name="Visio" r:id="rId5" imgW="6362628" imgH="3886200" progId="Visio.Drawing.11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B8D90E05-4BA2-406C-9624-689D1AD9218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07311" y="2485469"/>
                        <a:ext cx="6706943" cy="44375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012C68D5-F465-464A-ADC0-079FB5B2FF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875629"/>
              </p:ext>
            </p:extLst>
          </p:nvPr>
        </p:nvGraphicFramePr>
        <p:xfrm>
          <a:off x="5159603" y="2403073"/>
          <a:ext cx="7032397" cy="43184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91" name="Visio" r:id="rId7" imgW="6210637" imgH="3592749" progId="Visio.Drawing.11">
                  <p:embed/>
                </p:oleObj>
              </mc:Choice>
              <mc:Fallback>
                <p:oleObj name="Visio" r:id="rId7" imgW="6210637" imgH="3592749" progId="Visio.Drawing.11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769A2BA0-A05E-4A94-9FC0-D7D7ABAC1DB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9603" y="2403073"/>
                        <a:ext cx="7032397" cy="431840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477A32EF-6AD6-4411-91B2-26AFC0C98A44}"/>
              </a:ext>
            </a:extLst>
          </p:cNvPr>
          <p:cNvSpPr/>
          <p:nvPr/>
        </p:nvSpPr>
        <p:spPr>
          <a:xfrm>
            <a:off x="7945514" y="1964986"/>
            <a:ext cx="3873591" cy="218921"/>
          </a:xfrm>
          <a:prstGeom prst="rect">
            <a:avLst/>
          </a:prstGeom>
          <a:solidFill>
            <a:schemeClr val="accent1">
              <a:alpha val="5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Connector: Curved 15">
            <a:extLst>
              <a:ext uri="{FF2B5EF4-FFF2-40B4-BE49-F238E27FC236}">
                <a16:creationId xmlns:a16="http://schemas.microsoft.com/office/drawing/2014/main" id="{AB1CFBAA-2155-4F99-B4B3-85487FA9FD85}"/>
              </a:ext>
            </a:extLst>
          </p:cNvPr>
          <p:cNvCxnSpPr/>
          <p:nvPr/>
        </p:nvCxnSpPr>
        <p:spPr>
          <a:xfrm rot="10800000" flipV="1">
            <a:off x="1459149" y="1947382"/>
            <a:ext cx="6486366" cy="1481618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B6B5AD9C-50FC-4D1F-B13F-5FD724BD9155}"/>
              </a:ext>
            </a:extLst>
          </p:cNvPr>
          <p:cNvSpPr/>
          <p:nvPr/>
        </p:nvSpPr>
        <p:spPr>
          <a:xfrm>
            <a:off x="7945513" y="2201511"/>
            <a:ext cx="3873591" cy="218921"/>
          </a:xfrm>
          <a:prstGeom prst="rect">
            <a:avLst/>
          </a:prstGeom>
          <a:solidFill>
            <a:srgbClr val="FF0000">
              <a:alpha val="5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Connector: Curved 18">
            <a:extLst>
              <a:ext uri="{FF2B5EF4-FFF2-40B4-BE49-F238E27FC236}">
                <a16:creationId xmlns:a16="http://schemas.microsoft.com/office/drawing/2014/main" id="{CA37EFBD-832C-4BC2-81A4-69B0A17D9C51}"/>
              </a:ext>
            </a:extLst>
          </p:cNvPr>
          <p:cNvCxnSpPr>
            <a:cxnSpLocks/>
            <a:stCxn id="18" idx="1"/>
          </p:cNvCxnSpPr>
          <p:nvPr/>
        </p:nvCxnSpPr>
        <p:spPr>
          <a:xfrm rot="10800000" flipV="1">
            <a:off x="6715329" y="2310972"/>
            <a:ext cx="1230185" cy="919750"/>
          </a:xfrm>
          <a:prstGeom prst="curved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13939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95716-6CBD-4DAA-942E-BF93FAB11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Συντελεστές των μεταβλητών στην αντικειμενική συνάρτηση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93A1A1-0DAD-4428-8912-206DE9CA4C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Χρήσιμη όταν: </a:t>
            </a:r>
          </a:p>
          <a:p>
            <a:pPr lvl="1"/>
            <a:r>
              <a:rPr lang="el-GR" dirty="0"/>
              <a:t>το κόστος πρώτων υλών αλλάζει</a:t>
            </a:r>
          </a:p>
          <a:p>
            <a:pPr lvl="1"/>
            <a:r>
              <a:rPr lang="el-GR" dirty="0"/>
              <a:t>ο χρόνος επεξεργασίας μεταβάλλεται </a:t>
            </a:r>
          </a:p>
          <a:p>
            <a:pPr lvl="1"/>
            <a:r>
              <a:rPr lang="el-GR" dirty="0"/>
              <a:t>αντικατάσταση υλικών</a:t>
            </a:r>
          </a:p>
          <a:p>
            <a:pPr lvl="1"/>
            <a:r>
              <a:rPr lang="el-GR" dirty="0"/>
              <a:t>περιθώριο κέρδους μεταβάλλεται βασιζόμενο στην ζήτηση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35C431-52CD-4A17-8E67-920325314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96D517-8CC9-46E8-8599-F4BA81E70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00200B-19CF-4100-82BA-AAB5B490D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3834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A904B-B176-40F8-9AFB-7F8587F9F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Συντελεστές των μεταβλητών στην αντικειμενική συνάρτηση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1F88AE-18D9-42A1-95F3-DC20D636B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985D94-AA31-451C-9006-41FDB1AA3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A596EA-1BEC-4917-860D-20D057DF0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smtClean="0"/>
              <a:t>32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F18C6C5-316A-4502-B941-B1A10C938C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2587" y="2458122"/>
            <a:ext cx="6200775" cy="24574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981F57C-80D5-4633-A581-D4F9A7EDFDF0}"/>
                  </a:ext>
                </a:extLst>
              </p:cNvPr>
              <p:cNvSpPr txBox="1"/>
              <p:nvPr/>
            </p:nvSpPr>
            <p:spPr>
              <a:xfrm>
                <a:off x="6155312" y="4166291"/>
                <a:ext cx="1308050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10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1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sz="21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sz="21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en-GB" sz="210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GB" sz="21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GB" sz="21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981F57C-80D5-4633-A581-D4F9A7EDFD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5312" y="4166291"/>
                <a:ext cx="1308050" cy="4154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E38E4941-728C-47A1-9C00-9044AB3E655B}"/>
              </a:ext>
            </a:extLst>
          </p:cNvPr>
          <p:cNvSpPr/>
          <p:nvPr/>
        </p:nvSpPr>
        <p:spPr>
          <a:xfrm>
            <a:off x="5098815" y="2458122"/>
            <a:ext cx="2574524" cy="528269"/>
          </a:xfrm>
          <a:prstGeom prst="rect">
            <a:avLst/>
          </a:prstGeom>
          <a:solidFill>
            <a:srgbClr val="FF0000">
              <a:alpha val="4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355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F3BC7-654C-4163-8E0C-9907FD4D9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Συντελεστές των μεταβλητών στην αντικειμενική συνάρτηση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F4E3BD-8DB8-41EE-866E-7EE9E73E8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5E1A04-4607-40DA-9435-D24A9E361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F1DFB9-5C8A-48A6-80E2-E81D509EA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smtClean="0"/>
              <a:t>33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7F920F-2631-4A97-9B99-2C81739F34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2108261"/>
            <a:ext cx="2952750" cy="72390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BE8F6E12-3D58-4B54-98CE-D3208285AFF4}"/>
              </a:ext>
            </a:extLst>
          </p:cNvPr>
          <p:cNvSpPr/>
          <p:nvPr/>
        </p:nvSpPr>
        <p:spPr>
          <a:xfrm>
            <a:off x="5650447" y="2234952"/>
            <a:ext cx="494191" cy="470517"/>
          </a:xfrm>
          <a:custGeom>
            <a:avLst/>
            <a:gdLst>
              <a:gd name="connsiteX0" fmla="*/ 0 w 494191"/>
              <a:gd name="connsiteY0" fmla="*/ 235259 h 470517"/>
              <a:gd name="connsiteX1" fmla="*/ 247096 w 494191"/>
              <a:gd name="connsiteY1" fmla="*/ 0 h 470517"/>
              <a:gd name="connsiteX2" fmla="*/ 494192 w 494191"/>
              <a:gd name="connsiteY2" fmla="*/ 235259 h 470517"/>
              <a:gd name="connsiteX3" fmla="*/ 247096 w 494191"/>
              <a:gd name="connsiteY3" fmla="*/ 470518 h 470517"/>
              <a:gd name="connsiteX4" fmla="*/ 0 w 494191"/>
              <a:gd name="connsiteY4" fmla="*/ 235259 h 470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4191" h="470517" extrusionOk="0">
                <a:moveTo>
                  <a:pt x="0" y="235259"/>
                </a:moveTo>
                <a:cubicBezTo>
                  <a:pt x="-17710" y="94405"/>
                  <a:pt x="107593" y="1139"/>
                  <a:pt x="247096" y="0"/>
                </a:cubicBezTo>
                <a:cubicBezTo>
                  <a:pt x="387618" y="854"/>
                  <a:pt x="471593" y="106048"/>
                  <a:pt x="494192" y="235259"/>
                </a:cubicBezTo>
                <a:cubicBezTo>
                  <a:pt x="474700" y="384224"/>
                  <a:pt x="380099" y="489667"/>
                  <a:pt x="247096" y="470518"/>
                </a:cubicBezTo>
                <a:cubicBezTo>
                  <a:pt x="96090" y="462563"/>
                  <a:pt x="5301" y="367722"/>
                  <a:pt x="0" y="235259"/>
                </a:cubicBezTo>
                <a:close/>
              </a:path>
            </a:pathLst>
          </a:custGeom>
          <a:noFill/>
          <a:ln w="28575"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CB5FE4F-7169-4773-9C2E-715D92E149D1}"/>
              </a:ext>
            </a:extLst>
          </p:cNvPr>
          <p:cNvCxnSpPr/>
          <p:nvPr/>
        </p:nvCxnSpPr>
        <p:spPr>
          <a:xfrm flipV="1">
            <a:off x="6144638" y="1926077"/>
            <a:ext cx="1637490" cy="308875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07757DD-2C8C-4B49-9A25-830863DCE27C}"/>
              </a:ext>
            </a:extLst>
          </p:cNvPr>
          <p:cNvSpPr txBox="1"/>
          <p:nvPr/>
        </p:nvSpPr>
        <p:spPr>
          <a:xfrm>
            <a:off x="6991350" y="1449554"/>
            <a:ext cx="4662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/>
              <a:t>«Δοκιμές» με τις τιμές 110,120,130,140 </a:t>
            </a:r>
            <a:endParaRPr lang="en-GB" sz="2000" dirty="0"/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53C67FBC-11E7-4584-A06C-16230F925B1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8912517"/>
              </p:ext>
            </p:extLst>
          </p:nvPr>
        </p:nvGraphicFramePr>
        <p:xfrm>
          <a:off x="116771" y="2652936"/>
          <a:ext cx="6686061" cy="40685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0" name="Visio" r:id="rId4" imgW="6168559" imgH="3592749" progId="Visio.Drawing.11">
                  <p:embed/>
                </p:oleObj>
              </mc:Choice>
              <mc:Fallback>
                <p:oleObj name="Visio" r:id="rId4" imgW="6168559" imgH="3592749" progId="Visio.Drawing.11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771" y="2652936"/>
                        <a:ext cx="6686061" cy="406853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12AB4FA6-55EF-4BF3-B522-A8C762B19FC5}"/>
              </a:ext>
            </a:extLst>
          </p:cNvPr>
          <p:cNvSpPr txBox="1"/>
          <p:nvPr/>
        </p:nvSpPr>
        <p:spPr>
          <a:xfrm>
            <a:off x="6653123" y="3013501"/>
            <a:ext cx="47459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/>
              <a:t>Παρατηρήσεις:</a:t>
            </a:r>
          </a:p>
          <a:p>
            <a:r>
              <a:rPr lang="el-GR" sz="2400" dirty="0"/>
              <a:t>Για την ακραία τιμή 140 το Ε παύει </a:t>
            </a:r>
            <a:br>
              <a:rPr lang="el-GR" sz="2400" dirty="0"/>
            </a:br>
            <a:r>
              <a:rPr lang="el-GR" sz="2400" dirty="0"/>
              <a:t>να είναι η βέλτιστη στρατηγική </a:t>
            </a:r>
            <a:endParaRPr lang="en-GB" sz="2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72B475C-6AA7-4CC7-AB00-61D214934168}"/>
              </a:ext>
            </a:extLst>
          </p:cNvPr>
          <p:cNvSpPr txBox="1"/>
          <p:nvPr/>
        </p:nvSpPr>
        <p:spPr>
          <a:xfrm>
            <a:off x="6653123" y="4271706"/>
            <a:ext cx="55744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/>
              <a:t>Μετά την τιμή 120, η βέλτιστη στρατηγική</a:t>
            </a:r>
            <a:br>
              <a:rPr lang="el-GR" sz="2400" dirty="0"/>
            </a:br>
            <a:r>
              <a:rPr lang="el-GR" sz="2400" dirty="0"/>
              <a:t>μεταφέρεται στο Γ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49801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  <p:bldP spid="14" grpId="0"/>
      <p:bldP spid="1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F3BC7-654C-4163-8E0C-9907FD4D9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Συντελεστές των μεταβλητών στην αντικειμενική συνάρτηση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F4E3BD-8DB8-41EE-866E-7EE9E73E8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5E1A04-4607-40DA-9435-D24A9E361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F1DFB9-5C8A-48A6-80E2-E81D509EA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smtClean="0"/>
              <a:t>34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7F920F-2631-4A97-9B99-2C81739F34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2108261"/>
            <a:ext cx="2952750" cy="72390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BE8F6E12-3D58-4B54-98CE-D3208285AFF4}"/>
              </a:ext>
            </a:extLst>
          </p:cNvPr>
          <p:cNvSpPr/>
          <p:nvPr/>
        </p:nvSpPr>
        <p:spPr>
          <a:xfrm>
            <a:off x="5650447" y="2234952"/>
            <a:ext cx="494191" cy="470517"/>
          </a:xfrm>
          <a:custGeom>
            <a:avLst/>
            <a:gdLst>
              <a:gd name="connsiteX0" fmla="*/ 0 w 494191"/>
              <a:gd name="connsiteY0" fmla="*/ 235259 h 470517"/>
              <a:gd name="connsiteX1" fmla="*/ 247096 w 494191"/>
              <a:gd name="connsiteY1" fmla="*/ 0 h 470517"/>
              <a:gd name="connsiteX2" fmla="*/ 494192 w 494191"/>
              <a:gd name="connsiteY2" fmla="*/ 235259 h 470517"/>
              <a:gd name="connsiteX3" fmla="*/ 247096 w 494191"/>
              <a:gd name="connsiteY3" fmla="*/ 470518 h 470517"/>
              <a:gd name="connsiteX4" fmla="*/ 0 w 494191"/>
              <a:gd name="connsiteY4" fmla="*/ 235259 h 470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4191" h="470517" extrusionOk="0">
                <a:moveTo>
                  <a:pt x="0" y="235259"/>
                </a:moveTo>
                <a:cubicBezTo>
                  <a:pt x="-17710" y="94405"/>
                  <a:pt x="107593" y="1139"/>
                  <a:pt x="247096" y="0"/>
                </a:cubicBezTo>
                <a:cubicBezTo>
                  <a:pt x="387618" y="854"/>
                  <a:pt x="471593" y="106048"/>
                  <a:pt x="494192" y="235259"/>
                </a:cubicBezTo>
                <a:cubicBezTo>
                  <a:pt x="474700" y="384224"/>
                  <a:pt x="380099" y="489667"/>
                  <a:pt x="247096" y="470518"/>
                </a:cubicBezTo>
                <a:cubicBezTo>
                  <a:pt x="96090" y="462563"/>
                  <a:pt x="5301" y="367722"/>
                  <a:pt x="0" y="235259"/>
                </a:cubicBezTo>
                <a:close/>
              </a:path>
            </a:pathLst>
          </a:custGeom>
          <a:noFill/>
          <a:ln w="28575"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CB5FE4F-7169-4773-9C2E-715D92E149D1}"/>
              </a:ext>
            </a:extLst>
          </p:cNvPr>
          <p:cNvCxnSpPr/>
          <p:nvPr/>
        </p:nvCxnSpPr>
        <p:spPr>
          <a:xfrm flipV="1">
            <a:off x="6144638" y="1926077"/>
            <a:ext cx="1637490" cy="308875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07757DD-2C8C-4B49-9A25-830863DCE27C}"/>
              </a:ext>
            </a:extLst>
          </p:cNvPr>
          <p:cNvSpPr txBox="1"/>
          <p:nvPr/>
        </p:nvSpPr>
        <p:spPr>
          <a:xfrm>
            <a:off x="6991350" y="1449554"/>
            <a:ext cx="40666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/>
              <a:t>«Δοκιμές» με τις τιμές 90,80,70,60 </a:t>
            </a:r>
            <a:endParaRPr lang="en-GB" sz="2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2AB4FA6-55EF-4BF3-B522-A8C762B19FC5}"/>
              </a:ext>
            </a:extLst>
          </p:cNvPr>
          <p:cNvSpPr txBox="1"/>
          <p:nvPr/>
        </p:nvSpPr>
        <p:spPr>
          <a:xfrm>
            <a:off x="6653123" y="3013501"/>
            <a:ext cx="562089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/>
              <a:t>Παρατηρήσεις:</a:t>
            </a:r>
          </a:p>
          <a:p>
            <a:r>
              <a:rPr lang="el-GR" sz="2400" dirty="0"/>
              <a:t>Για την 80 ο πρώτος περιορισμός</a:t>
            </a:r>
            <a:br>
              <a:rPr lang="el-GR" sz="2400" dirty="0"/>
            </a:br>
            <a:r>
              <a:rPr lang="el-GR" sz="2400" dirty="0"/>
              <a:t>συμπίπτει με την αντικειμενική συνάρτηση</a:t>
            </a:r>
            <a:br>
              <a:rPr lang="el-GR" sz="2400" dirty="0"/>
            </a:br>
            <a:r>
              <a:rPr lang="el-GR" sz="2400" dirty="0"/>
              <a:t>(συνεπώς πολλά εναλλακτικά βέλτιστα)</a:t>
            </a:r>
            <a:endParaRPr lang="en-GB" sz="2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72B475C-6AA7-4CC7-AB00-61D214934168}"/>
              </a:ext>
            </a:extLst>
          </p:cNvPr>
          <p:cNvSpPr txBox="1"/>
          <p:nvPr/>
        </p:nvSpPr>
        <p:spPr>
          <a:xfrm>
            <a:off x="6691645" y="4734406"/>
            <a:ext cx="48621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/>
              <a:t>Για τιμές μικρότερες του 80, ο τρίτος</a:t>
            </a:r>
            <a:br>
              <a:rPr lang="el-GR" sz="2400" dirty="0"/>
            </a:br>
            <a:r>
              <a:rPr lang="el-GR" sz="2400" dirty="0"/>
              <a:t>περιορισμός καθορίζει το βέλτιστο</a:t>
            </a:r>
            <a:endParaRPr lang="en-GB" sz="2400" dirty="0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97A9FAE4-0B6D-4703-B2FC-C522BB4975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6638274"/>
              </p:ext>
            </p:extLst>
          </p:nvPr>
        </p:nvGraphicFramePr>
        <p:xfrm>
          <a:off x="586113" y="2479114"/>
          <a:ext cx="6377270" cy="416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0" name="Visio" r:id="rId4" imgW="5706773" imgH="3718668" progId="Visio.Drawing.11">
                  <p:embed/>
                </p:oleObj>
              </mc:Choice>
              <mc:Fallback>
                <p:oleObj name="Visio" r:id="rId4" imgW="5706773" imgH="3718668" progId="Visio.Drawing.11">
                  <p:embed/>
                  <p:pic>
                    <p:nvPicPr>
                      <p:cNvPr id="17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113" y="2479114"/>
                        <a:ext cx="6377270" cy="41608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86093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  <p:bldP spid="14" grpId="0"/>
      <p:bldP spid="1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0A89E-D153-4160-AFD9-53DFCD669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9D6F18-A2E5-44C3-B175-A1B3CB72CE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/>
              <a:t>Ζητούμενο: βέλτιστο μενού</a:t>
            </a:r>
          </a:p>
          <a:p>
            <a:r>
              <a:rPr lang="el-GR" dirty="0"/>
              <a:t>Προδιαγραφές: τουλάχιστον 30 </a:t>
            </a:r>
            <a:r>
              <a:rPr lang="en-GB" dirty="0"/>
              <a:t>gr </a:t>
            </a:r>
            <a:r>
              <a:rPr lang="el-GR" dirty="0"/>
              <a:t>πρωτεΐνη, 5 </a:t>
            </a:r>
            <a:r>
              <a:rPr lang="en-GB" dirty="0"/>
              <a:t>mg </a:t>
            </a:r>
            <a:r>
              <a:rPr lang="el-GR" dirty="0"/>
              <a:t>σίδηρο και 40 </a:t>
            </a:r>
            <a:r>
              <a:rPr lang="en-GB" dirty="0"/>
              <a:t>gr </a:t>
            </a:r>
            <a:r>
              <a:rPr lang="el-GR" dirty="0"/>
              <a:t>άμυλο</a:t>
            </a:r>
          </a:p>
          <a:p>
            <a:r>
              <a:rPr lang="el-GR" dirty="0"/>
              <a:t>Χαρακτηριστικά πρώτης ύλης (ανά μερίδα): ρύζι =[2</a:t>
            </a:r>
            <a:r>
              <a:rPr lang="en-GB" dirty="0"/>
              <a:t> gr </a:t>
            </a:r>
            <a:r>
              <a:rPr lang="el-GR" dirty="0"/>
              <a:t>πρωτεΐνη, 10 </a:t>
            </a:r>
            <a:r>
              <a:rPr lang="en-GB" dirty="0"/>
              <a:t>gr </a:t>
            </a:r>
            <a:r>
              <a:rPr lang="el-GR" dirty="0"/>
              <a:t>άμυλο, 15 </a:t>
            </a:r>
            <a:r>
              <a:rPr lang="en-GB" dirty="0"/>
              <a:t>gr </a:t>
            </a:r>
            <a:r>
              <a:rPr lang="el-GR" dirty="0"/>
              <a:t>λίπος] και κοτόπουλο =[10</a:t>
            </a:r>
            <a:r>
              <a:rPr lang="en-GB" dirty="0"/>
              <a:t> gr </a:t>
            </a:r>
            <a:r>
              <a:rPr lang="el-GR" dirty="0"/>
              <a:t>πρωτεΐνη, 5 </a:t>
            </a:r>
            <a:r>
              <a:rPr lang="en-GB" dirty="0"/>
              <a:t>mg </a:t>
            </a:r>
            <a:r>
              <a:rPr lang="el-GR" dirty="0"/>
              <a:t>σίδηρος, 20 </a:t>
            </a:r>
            <a:r>
              <a:rPr lang="en-GB" dirty="0"/>
              <a:t>gr </a:t>
            </a:r>
            <a:r>
              <a:rPr lang="el-GR" dirty="0"/>
              <a:t>λίπος] </a:t>
            </a:r>
          </a:p>
          <a:p>
            <a:r>
              <a:rPr lang="el-GR" dirty="0"/>
              <a:t>Βέλτιστη στρατηγικής: πόσες μερίδες από ρύζι και κοτόπουλο για ελάχιστο λίπος και εντός των προδιαγραφών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31F4E3-FB6A-4127-BB90-5E1FBE1D2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8F2427-F53D-4FCA-BDBD-E48F4EDCB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C541FE-A772-4BEA-B9FD-575717366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1995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81B50-B0F0-4F83-8E0A-2DC5E668B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</a:t>
            </a:r>
            <a:r>
              <a:rPr lang="en-GB" dirty="0"/>
              <a:t> (</a:t>
            </a:r>
            <a:r>
              <a:rPr lang="el-GR" dirty="0"/>
              <a:t>συν</a:t>
            </a:r>
            <a:r>
              <a:rPr lang="en-GB" dirty="0"/>
              <a:t>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E14FCA-EDDC-40D0-A2E5-EC1D32D23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66573B-DCDF-4235-AE52-31ABFD13E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19F1CF-548E-4C36-BC7E-3C7A124C7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smtClean="0"/>
              <a:t>36</a:t>
            </a:fld>
            <a:endParaRPr lang="en-US" dirty="0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420CD5D6-B83A-4408-8C4F-2C038F7085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4448505"/>
              </p:ext>
            </p:extLst>
          </p:nvPr>
        </p:nvGraphicFramePr>
        <p:xfrm>
          <a:off x="5035259" y="2607428"/>
          <a:ext cx="7010473" cy="24150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8" name="Document" r:id="rId3" imgW="4502697" imgH="1554238" progId="Word.Document.12">
                  <p:embed/>
                </p:oleObj>
              </mc:Choice>
              <mc:Fallback>
                <p:oleObj name="Document" r:id="rId3" imgW="4502697" imgH="1554238" progId="Word.Document.12">
                  <p:embed/>
                  <p:pic>
                    <p:nvPicPr>
                      <p:cNvPr id="25" name="Object 2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35259" y="2607428"/>
                        <a:ext cx="7010473" cy="24150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4FF7B230-26E5-40BA-ADAF-A71DAD3015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897" y="2286887"/>
            <a:ext cx="3716082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altLang="el-GR" sz="2500" b="1" dirty="0"/>
              <a:t>Αντικειμενική</a:t>
            </a:r>
            <a:r>
              <a:rPr kumimoji="0" lang="el-GR" altLang="el-GR" sz="2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S Gothic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l-GR" altLang="el-GR" sz="2500" b="1" dirty="0"/>
              <a:t>συνάρτηση: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55C1284-EEC8-406C-BD3D-4510FD47A6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8932" y="3533662"/>
            <a:ext cx="3716082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MS Gothic" panose="020B0609070205080204" pitchFamily="49" charset="-128"/>
                <a:cs typeface="Times New Roman" panose="02020603050405020304" pitchFamily="18" charset="0"/>
              </a:rPr>
              <a:t>Υπό των περιορισμών:</a:t>
            </a:r>
            <a:endParaRPr kumimoji="0" lang="el-GR" altLang="el-GR" sz="2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429E7F7-68FE-4459-8D47-8CF60A0F83A2}"/>
                  </a:ext>
                </a:extLst>
              </p:cNvPr>
              <p:cNvSpPr txBox="1"/>
              <p:nvPr/>
            </p:nvSpPr>
            <p:spPr>
              <a:xfrm>
                <a:off x="-640541" y="2942076"/>
                <a:ext cx="781895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400" b="0" i="0" smtClean="0">
                              <a:latin typeface="Cambria Math" panose="02040503050406030204" pitchFamily="18" charset="0"/>
                            </a:rPr>
                            <m:t>m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fName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func>
                      <m:r>
                        <a:rPr lang="en-GB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sz="2400" b="0" i="1" smtClean="0">
                          <a:latin typeface="Cambria Math" panose="02040503050406030204" pitchFamily="18" charset="0"/>
                        </a:rPr>
                        <m:t>20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l-GR" sz="2400" b="0" i="1" smtClean="0">
                          <a:latin typeface="Cambria Math" panose="02040503050406030204" pitchFamily="18" charset="0"/>
                        </a:rPr>
                        <m:t>15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429E7F7-68FE-4459-8D47-8CF60A0F83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40541" y="2942076"/>
                <a:ext cx="7818953" cy="461665"/>
              </a:xfrm>
              <a:prstGeom prst="rect">
                <a:avLst/>
              </a:prstGeom>
              <a:blipFill>
                <a:blip r:embed="rId5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E7D6625-A2BE-43EC-A6AB-42E2D7551A36}"/>
                  </a:ext>
                </a:extLst>
              </p:cNvPr>
              <p:cNvSpPr txBox="1"/>
              <p:nvPr/>
            </p:nvSpPr>
            <p:spPr>
              <a:xfrm>
                <a:off x="1357056" y="5444622"/>
                <a:ext cx="609452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sz="2400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el-GR" sz="2400" b="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l-GR" sz="24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l-GR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E7D6625-A2BE-43EC-A6AB-42E2D7551A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7056" y="5444622"/>
                <a:ext cx="6094520" cy="461665"/>
              </a:xfrm>
              <a:prstGeom prst="rect">
                <a:avLst/>
              </a:prstGeom>
              <a:blipFill>
                <a:blip r:embed="rId6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4B1CAB5-CD9C-4A96-9A95-06EFE1F3BEAF}"/>
                  </a:ext>
                </a:extLst>
              </p:cNvPr>
              <p:cNvSpPr txBox="1"/>
              <p:nvPr/>
            </p:nvSpPr>
            <p:spPr>
              <a:xfrm>
                <a:off x="1357056" y="5808153"/>
                <a:ext cx="609452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sz="2400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l-GR" sz="24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l-GR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4B1CAB5-CD9C-4A96-9A95-06EFE1F3BE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7056" y="5808153"/>
                <a:ext cx="6094520" cy="461665"/>
              </a:xfrm>
              <a:prstGeom prst="rect">
                <a:avLst/>
              </a:prstGeom>
              <a:blipFill>
                <a:blip r:embed="rId7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42FFB42-173E-4C51-A527-AE80744F9D4F}"/>
                  </a:ext>
                </a:extLst>
              </p:cNvPr>
              <p:cNvSpPr txBox="1"/>
              <p:nvPr/>
            </p:nvSpPr>
            <p:spPr>
              <a:xfrm>
                <a:off x="-875561" y="4386768"/>
                <a:ext cx="893058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4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l-GR" sz="24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l-GR" sz="2400" i="1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l-G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sz="2400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el-G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l-GR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l-G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400">
                              <a:latin typeface="Cambria Math" panose="02040503050406030204" pitchFamily="18" charset="0"/>
                            </a:rPr>
                            <m:t>2∗</m:t>
                          </m:r>
                          <m:r>
                            <m:rPr>
                              <m:sty m:val="p"/>
                            </m:rPr>
                            <a:rPr lang="en-GB" sz="2400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el-G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l-G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l-G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30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42FFB42-173E-4C51-A527-AE80744F9D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75561" y="4386768"/>
                <a:ext cx="8930582" cy="461665"/>
              </a:xfrm>
              <a:prstGeom prst="rect">
                <a:avLst/>
              </a:prstGeom>
              <a:blipFill>
                <a:blip r:embed="rId8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476BFCC-4D31-4839-98A4-108E4654F288}"/>
                  </a:ext>
                </a:extLst>
              </p:cNvPr>
              <p:cNvSpPr txBox="1"/>
              <p:nvPr/>
            </p:nvSpPr>
            <p:spPr>
              <a:xfrm>
                <a:off x="-282174" y="4754252"/>
                <a:ext cx="893058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40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l-GR" sz="2400" i="1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l-G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sz="2400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el-G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l-G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l-G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476BFCC-4D31-4839-98A4-108E4654F2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82174" y="4754252"/>
                <a:ext cx="8930582" cy="461665"/>
              </a:xfrm>
              <a:prstGeom prst="rect">
                <a:avLst/>
              </a:prstGeom>
              <a:blipFill>
                <a:blip r:embed="rId9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284961C-0DF4-4A95-81EC-ADADFA2E4A23}"/>
                  </a:ext>
                </a:extLst>
              </p:cNvPr>
              <p:cNvSpPr txBox="1"/>
              <p:nvPr/>
            </p:nvSpPr>
            <p:spPr>
              <a:xfrm>
                <a:off x="-282174" y="5049526"/>
                <a:ext cx="893058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400" b="0" i="1" smtClean="0"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l-GR" sz="2400" i="1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l-G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sz="2400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el-G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l-G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l-G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40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284961C-0DF4-4A95-81EC-ADADFA2E4A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82174" y="5049526"/>
                <a:ext cx="8930582" cy="461665"/>
              </a:xfrm>
              <a:prstGeom prst="rect">
                <a:avLst/>
              </a:prstGeom>
              <a:blipFill>
                <a:blip r:embed="rId10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475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  <p:bldP spid="18" grpId="0"/>
      <p:bldP spid="20" grpId="0"/>
      <p:bldP spid="24" grpId="0"/>
      <p:bldP spid="26" grpId="0"/>
      <p:bldP spid="3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6F392-49C0-4F04-BD8A-A9B292499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</a:t>
            </a:r>
            <a:r>
              <a:rPr lang="en-GB" dirty="0"/>
              <a:t> (</a:t>
            </a:r>
            <a:r>
              <a:rPr lang="el-GR" dirty="0"/>
              <a:t>συν</a:t>
            </a:r>
            <a:r>
              <a:rPr lang="en-GB" dirty="0"/>
              <a:t>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08943F-B646-4B90-8E40-E34A5D9AB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7EE112-BD86-4E79-B850-909478AF4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7CE908-67CF-4002-B1D5-6AB28606D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smtClean="0"/>
              <a:t>37</a:t>
            </a:fld>
            <a:endParaRPr lang="en-US" dirty="0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C16BADCC-224F-4F16-9E43-044B28D4EB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0638909"/>
              </p:ext>
            </p:extLst>
          </p:nvPr>
        </p:nvGraphicFramePr>
        <p:xfrm>
          <a:off x="3140593" y="1302756"/>
          <a:ext cx="5399903" cy="57143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1" name="Visio" r:id="rId3" imgW="4559053" imgH="4960026" progId="Visio.Drawing.11">
                  <p:embed/>
                </p:oleObj>
              </mc:Choice>
              <mc:Fallback>
                <p:oleObj name="Visio" r:id="rId3" imgW="4559053" imgH="4960026" progId="Visio.Drawing.11">
                  <p:embed/>
                  <p:pic>
                    <p:nvPicPr>
                      <p:cNvPr id="18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0593" y="1302756"/>
                        <a:ext cx="5399903" cy="571432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46172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43458-0CF2-4A01-96D1-70E2BA29C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Επίλυση και κατανόηση του συστήματος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3ACEA2-1C69-4581-B696-2E1EFA364F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Η επίλυση (συνήθως με ΗΥ) καθορίζει την βέλτιστη στρατηγική</a:t>
            </a:r>
          </a:p>
          <a:p>
            <a:r>
              <a:rPr lang="el-GR" dirty="0"/>
              <a:t>Συμβάλει στην κατανόηση του συστήματος μέσω της ανάλυσης ευαισθησίας, δηλαδή την αλλαγή της στρατηγικής σε διαταραχές του υπό μελέτη συστήματος. 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606E0F-44C5-4D84-B196-DCEA78382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60CF87-6790-4087-9E72-11E838D9F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DD3E1A-F67A-43D1-9958-E6D6AAC2B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111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3763386-CCE4-424F-B2D7-2E0A1F7B6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Γραφική επίλυση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72BF15E-F391-42BC-9AFD-8903CB9952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C2222-77DA-4C9C-90B3-CC13F4F2F3BB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743200" cy="365125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5F1175-1F3E-4C3B-BC50-12F36DF3EB5F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4114800" cy="365125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5639B8-E543-457C-85D3-93BE230D3D8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A65A5C87-DF58-40C8-B092-1DE63DB4547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809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BA68826-3E03-4188-8876-5C0B1098B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2d </a:t>
            </a:r>
            <a:r>
              <a:rPr lang="el-GR" dirty="0"/>
              <a:t>παράδειγμα γραφικής επίλυσης</a:t>
            </a:r>
            <a:r>
              <a:rPr lang="en-GB" dirty="0"/>
              <a:t> LP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3A89EA9-6C00-442B-B17E-2A1DCABB89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sz="2400" dirty="0"/>
              <a:t>Γραμμής παραγωγής 2 προϊόντων: Α και Β σε δύο διαφορετικές μηχανές Μ1 και Μ2.</a:t>
            </a:r>
          </a:p>
          <a:p>
            <a:r>
              <a:rPr lang="el-GR" sz="2400" dirty="0"/>
              <a:t>Διαθεσιμότητα Μ1: 20 ώρες/ημέρα και Μ2: 12 ώρες/ημέρα</a:t>
            </a:r>
          </a:p>
          <a:p>
            <a:r>
              <a:rPr lang="el-GR" sz="2400" dirty="0"/>
              <a:t>Απαιτούμενες ώρες ανά μονάδα Α: 2 ώρες Μ1 και 1 ώρα Μ2</a:t>
            </a:r>
          </a:p>
          <a:p>
            <a:r>
              <a:rPr lang="el-GR" sz="2400" dirty="0"/>
              <a:t>Απαιτούμενες ώρες ανά μονάδα Β: 4 ώρες Μ1 και 3 ώρες Μ2</a:t>
            </a:r>
          </a:p>
          <a:p>
            <a:r>
              <a:rPr lang="el-GR" sz="2400" dirty="0"/>
              <a:t>Κέρδος ανά μονάδα Α: 40 ευρώ</a:t>
            </a:r>
          </a:p>
          <a:p>
            <a:r>
              <a:rPr lang="el-GR" sz="2400" dirty="0"/>
              <a:t>Κέρδος ανά μονάδα Β: 100 ευρώ</a:t>
            </a:r>
          </a:p>
          <a:p>
            <a:r>
              <a:rPr lang="el-GR" sz="2400" dirty="0"/>
              <a:t>Όλο τα παραγόμενα προϊόντα </a:t>
            </a:r>
            <a:r>
              <a:rPr lang="el-GR" sz="2400" dirty="0" err="1"/>
              <a:t>απορροφώνται</a:t>
            </a:r>
            <a:r>
              <a:rPr lang="el-GR" sz="2400" dirty="0"/>
              <a:t> από την αγορά</a:t>
            </a:r>
          </a:p>
          <a:p>
            <a:r>
              <a:rPr lang="el-GR" sz="2400" dirty="0"/>
              <a:t>Σκοπός: μεγιστοποίηση του κέρδους</a:t>
            </a:r>
          </a:p>
        </p:txBody>
      </p:sp>
    </p:spTree>
    <p:extLst>
      <p:ext uri="{BB962C8B-B14F-4D97-AF65-F5344CB8AC3E}">
        <p14:creationId xmlns:p14="http://schemas.microsoft.com/office/powerpoint/2010/main" val="19222472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3B0E7-CA40-442B-9E28-2B5AB5E94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Ορισμός του μοντέλου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55A59F-D855-49F2-8C17-BB27D4F59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A4C12-79ED-409F-96FF-77DE5E3F1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56340C-3016-46F9-94E6-ED91AF453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smtClean="0"/>
              <a:t>7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BF3B81-37CF-4379-97C4-97F6AB2B5F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499"/>
          <a:stretch/>
        </p:blipFill>
        <p:spPr>
          <a:xfrm>
            <a:off x="1799463" y="2388235"/>
            <a:ext cx="8010525" cy="3337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0214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D7FDA-67F1-4A2C-8611-99A345843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Γραφική αναπαράσταση των περιορισμών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AB41A8-B3AD-433F-9B0F-940E6554A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605548-EF65-4663-BF28-8F5BC5798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538225-46CC-4B65-9DF7-F79AF7BE6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smtClean="0"/>
              <a:t>8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E65032-ADDB-4186-8455-5D4E5278FF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455" y="2970212"/>
            <a:ext cx="2686050" cy="1628775"/>
          </a:xfrm>
          <a:prstGeom prst="rect">
            <a:avLst/>
          </a:prstGeom>
        </p:spPr>
      </p:pic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B5549A89-878A-483D-AB77-DC9E2903BF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784481"/>
              </p:ext>
            </p:extLst>
          </p:nvPr>
        </p:nvGraphicFramePr>
        <p:xfrm>
          <a:off x="3405505" y="1608059"/>
          <a:ext cx="8657734" cy="51134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8" name="Visio" r:id="rId4" imgW="6058777" imgH="3532221" progId="Visio.Drawing.11">
                  <p:embed/>
                </p:oleObj>
              </mc:Choice>
              <mc:Fallback>
                <p:oleObj name="Visio" r:id="rId4" imgW="6058777" imgH="3532221" progId="Visio.Drawing.11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5505" y="1608059"/>
                        <a:ext cx="8657734" cy="51134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8904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01970-D3C0-47E4-99CB-1213FDD57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Εφικτό σημείο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C4D779-BA44-4509-945D-12DAAA963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59D2FC-7F7F-4B77-99D7-E6245E446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8D65F0-17C4-4B81-A7B3-155C7C507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smtClean="0"/>
              <a:t>9</a:t>
            </a:fld>
            <a:endParaRPr lang="en-US" dirty="0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92F76660-4C23-4DA5-B2EE-55B59A62D8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795450"/>
              </p:ext>
            </p:extLst>
          </p:nvPr>
        </p:nvGraphicFramePr>
        <p:xfrm>
          <a:off x="704118" y="2087864"/>
          <a:ext cx="6975892" cy="41200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2" name="Visio" r:id="rId3" imgW="6058777" imgH="3532221" progId="Visio.Drawing.11">
                  <p:embed/>
                </p:oleObj>
              </mc:Choice>
              <mc:Fallback>
                <p:oleObj name="Visio" r:id="rId3" imgW="6058777" imgH="3532221" progId="Visio.Drawing.11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118" y="2087864"/>
                        <a:ext cx="6975892" cy="412008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32A1A600-84AA-4457-9A69-7A1828BF6565}"/>
              </a:ext>
            </a:extLst>
          </p:cNvPr>
          <p:cNvSpPr txBox="1"/>
          <p:nvPr/>
        </p:nvSpPr>
        <p:spPr>
          <a:xfrm>
            <a:off x="6670828" y="2521059"/>
            <a:ext cx="469211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/>
              <a:t>Κάθε σημείο του χώρου λύσης</a:t>
            </a:r>
            <a:br>
              <a:rPr lang="el-GR" sz="2800" dirty="0"/>
            </a:br>
            <a:r>
              <a:rPr lang="el-GR" sz="2800" dirty="0"/>
              <a:t>που δεν παραβιάζει τους </a:t>
            </a:r>
            <a:br>
              <a:rPr lang="el-GR" sz="2800" dirty="0"/>
            </a:br>
            <a:r>
              <a:rPr lang="el-GR" sz="2800" dirty="0"/>
              <a:t>περιορισμούς, ονομάζεται </a:t>
            </a:r>
            <a:br>
              <a:rPr lang="el-GR" sz="2800" dirty="0"/>
            </a:br>
            <a:r>
              <a:rPr lang="el-GR" sz="2800" b="1" dirty="0"/>
              <a:t>εφικτό σημείο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2133749904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ccentBoxVTI">
      <a:dk1>
        <a:srgbClr val="000000"/>
      </a:dk1>
      <a:lt1>
        <a:sysClr val="window" lastClr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927DC71-2909-427C-BDB0-3E47E210151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90D7697-8E53-4EA8-8CBB-9C19575257BF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1DF0A252-5923-47A2-A53A-F9BF729089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466</TotalTime>
  <Words>1282</Words>
  <Application>Microsoft Office PowerPoint</Application>
  <PresentationFormat>Widescreen</PresentationFormat>
  <Paragraphs>235</Paragraphs>
  <Slides>37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6" baseType="lpstr">
      <vt:lpstr>Arial</vt:lpstr>
      <vt:lpstr>Avenir Next LT Pro</vt:lpstr>
      <vt:lpstr>Calibri</vt:lpstr>
      <vt:lpstr>Cambria Math</vt:lpstr>
      <vt:lpstr>Segoe UI</vt:lpstr>
      <vt:lpstr>Times New Roman</vt:lpstr>
      <vt:lpstr>AccentBoxVTI</vt:lpstr>
      <vt:lpstr>Visio</vt:lpstr>
      <vt:lpstr>Document</vt:lpstr>
      <vt:lpstr>Επιχειρησιακή Έρευνα</vt:lpstr>
      <vt:lpstr>Διάλεξη 3η</vt:lpstr>
      <vt:lpstr>Γραμμικός προγραμματισμός  (Linear Programming LP)</vt:lpstr>
      <vt:lpstr>Επίλυση και κατανόηση του συστήματος</vt:lpstr>
      <vt:lpstr>Γραφική επίλυση</vt:lpstr>
      <vt:lpstr>2d παράδειγμα γραφικής επίλυσης LP</vt:lpstr>
      <vt:lpstr>Ορισμός του μοντέλου</vt:lpstr>
      <vt:lpstr>Γραφική αναπαράσταση των περιορισμών</vt:lpstr>
      <vt:lpstr>Εφικτό σημείο</vt:lpstr>
      <vt:lpstr>Εφικτή περιοχή</vt:lpstr>
      <vt:lpstr>Βέλτιστη στρατηγική</vt:lpstr>
      <vt:lpstr>Βέλτιστη στρατηγική vs αντικειμενική συνάρτηση</vt:lpstr>
      <vt:lpstr>Από τί εξαρτάται η βέλτιστη στρατηγική;</vt:lpstr>
      <vt:lpstr>Εναλλακτικά βέλτιστα σημεία </vt:lpstr>
      <vt:lpstr>3d παράδειγμα γραφικής επίλυσης LP</vt:lpstr>
      <vt:lpstr>3d παράδειγμα γραφικής επίλυσης LP</vt:lpstr>
      <vt:lpstr>Ανάλυση ευαισθησίας περιορισμών</vt:lpstr>
      <vt:lpstr>Μη δεσμευτικός περιορισμός (non binding)</vt:lpstr>
      <vt:lpstr>Μη δεσμευτικός περιορισμός (non binding)</vt:lpstr>
      <vt:lpstr>Σκιώδεις τιμές για τους περιορισμούς</vt:lpstr>
      <vt:lpstr>Σκιώδεις τιμές για τους περιορισμούς (αύξηση)</vt:lpstr>
      <vt:lpstr>Σκιώδεις τιμές για τους περιορισμούς (μείωση)</vt:lpstr>
      <vt:lpstr>Σκιώδεις τιμές για τους περιορισμούς (αύξηση)</vt:lpstr>
      <vt:lpstr>Σκιώδεις τιμές για τους περιορισμούς (μείωση)</vt:lpstr>
      <vt:lpstr>Σκιώδεις τιμές για μη δεσμευτικούς περιορισμούς</vt:lpstr>
      <vt:lpstr>Μειωμένο κόστος</vt:lpstr>
      <vt:lpstr>Εύρος διακύμανσης</vt:lpstr>
      <vt:lpstr>Εύρος διακύμανσης</vt:lpstr>
      <vt:lpstr>Εύρος διακύμανσης</vt:lpstr>
      <vt:lpstr>Εύρος διακύμανσης των δεύτερων μελών των περιορισμών/ Ανάλυση ευαισθησίας (Sensitivity Report)</vt:lpstr>
      <vt:lpstr>Συντελεστές των μεταβλητών στην αντικειμενική συνάρτηση</vt:lpstr>
      <vt:lpstr>Συντελεστές των μεταβλητών στην αντικειμενική συνάρτηση</vt:lpstr>
      <vt:lpstr>Συντελεστές των μεταβλητών στην αντικειμενική συνάρτηση</vt:lpstr>
      <vt:lpstr>Συντελεστές των μεταβλητών στην αντικειμενική συνάρτηση</vt:lpstr>
      <vt:lpstr>Παράδειγμα</vt:lpstr>
      <vt:lpstr>Παράδειγμα (συν)</vt:lpstr>
      <vt:lpstr>Παράδειγμα (συν)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Επιχειρησιακή Έρευνα</dc:title>
  <dc:creator>Τσιρογιάννης Γεώργιος</dc:creator>
  <cp:lastModifiedBy>Τσιρογιάννης Γεώργιος</cp:lastModifiedBy>
  <cp:revision>53</cp:revision>
  <dcterms:created xsi:type="dcterms:W3CDTF">2020-10-19T08:56:29Z</dcterms:created>
  <dcterms:modified xsi:type="dcterms:W3CDTF">2022-10-24T08:43:04Z</dcterms:modified>
</cp:coreProperties>
</file>