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50" r:id="rId2"/>
    <p:sldId id="261" r:id="rId3"/>
    <p:sldId id="312" r:id="rId4"/>
    <p:sldId id="314" r:id="rId5"/>
    <p:sldId id="315" r:id="rId6"/>
    <p:sldId id="316" r:id="rId7"/>
    <p:sldId id="317" r:id="rId8"/>
    <p:sldId id="318" r:id="rId9"/>
    <p:sldId id="319" r:id="rId10"/>
    <p:sldId id="320" r:id="rId11"/>
    <p:sldId id="321" r:id="rId12"/>
    <p:sldId id="353" r:id="rId13"/>
    <p:sldId id="354" r:id="rId14"/>
    <p:sldId id="323" r:id="rId15"/>
    <p:sldId id="324" r:id="rId16"/>
    <p:sldId id="325" r:id="rId17"/>
    <p:sldId id="326" r:id="rId18"/>
    <p:sldId id="358" r:id="rId19"/>
    <p:sldId id="327" r:id="rId20"/>
    <p:sldId id="328" r:id="rId21"/>
    <p:sldId id="330" r:id="rId22"/>
    <p:sldId id="331" r:id="rId23"/>
    <p:sldId id="332" r:id="rId24"/>
    <p:sldId id="333" r:id="rId25"/>
    <p:sldId id="334" r:id="rId26"/>
    <p:sldId id="335" r:id="rId27"/>
    <p:sldId id="336" r:id="rId28"/>
    <p:sldId id="337" r:id="rId29"/>
    <p:sldId id="356" r:id="rId30"/>
    <p:sldId id="338" r:id="rId31"/>
    <p:sldId id="339" r:id="rId32"/>
    <p:sldId id="280" r:id="rId33"/>
    <p:sldId id="290" r:id="rId34"/>
    <p:sldId id="349" r:id="rId35"/>
    <p:sldId id="347" r:id="rId36"/>
    <p:sldId id="292" r:id="rId37"/>
    <p:sldId id="291" r:id="rId38"/>
    <p:sldId id="294" r:id="rId39"/>
    <p:sldId id="293" r:id="rId40"/>
    <p:sldId id="357" r:id="rId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7512F115-2FCC-49EE-8759-A71F26F5819E}">
          <p14:sldIdLst>
            <p14:sldId id="256"/>
            <p14:sldId id="261"/>
            <p14:sldId id="262"/>
            <p14:sldId id="264"/>
            <p14:sldId id="266"/>
            <p14:sldId id="265"/>
            <p14:sldId id="274"/>
            <p14:sldId id="267"/>
            <p14:sldId id="288"/>
            <p14:sldId id="277"/>
            <p14:sldId id="269"/>
            <p14:sldId id="278"/>
            <p14:sldId id="270"/>
            <p14:sldId id="272"/>
            <p14:sldId id="279"/>
            <p14:sldId id="273"/>
            <p14:sldId id="281"/>
            <p14:sldId id="284"/>
            <p14:sldId id="282"/>
            <p14:sldId id="283"/>
            <p14:sldId id="285"/>
            <p14:sldId id="286"/>
            <p14:sldId id="280"/>
            <p14:sldId id="290"/>
            <p14:sldId id="295"/>
            <p14:sldId id="299"/>
            <p14:sldId id="292"/>
            <p14:sldId id="291"/>
            <p14:sldId id="294"/>
          </p14:sldIdLst>
        </p14:section>
        <p14:section name="Untitled Section" id="{0F1CB131-A6BD-43D0-B8D4-1F27CEF7A05E}">
          <p14:sldIdLst>
            <p14:sldId id="293"/>
            <p14:sldId id="30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075BC"/>
    <a:srgbClr val="4F81BD"/>
    <a:srgbClr val="50ABB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80" autoAdjust="0"/>
    <p:restoredTop sz="99309" autoAdjust="0"/>
  </p:normalViewPr>
  <p:slideViewPr>
    <p:cSldViewPr>
      <p:cViewPr>
        <p:scale>
          <a:sx n="60" d="100"/>
          <a:sy n="60" d="100"/>
        </p:scale>
        <p:origin x="-3000" y="-13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9/9/2015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39</a:t>
            </a:fld>
            <a:endParaRPr lang="el-GR"/>
          </a:p>
        </p:txBody>
      </p:sp>
    </p:spTree>
    <p:extLst>
      <p:ext uri="{BB962C8B-B14F-4D97-AF65-F5344CB8AC3E}">
        <p14:creationId xmlns:p14="http://schemas.microsoft.com/office/powerpoint/2010/main" xmlns="" val="2145123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40</a:t>
            </a:fld>
            <a:endParaRPr lang="el-GR"/>
          </a:p>
        </p:txBody>
      </p:sp>
    </p:spTree>
    <p:extLst>
      <p:ext uri="{BB962C8B-B14F-4D97-AF65-F5344CB8AC3E}">
        <p14:creationId xmlns:p14="http://schemas.microsoft.com/office/powerpoint/2010/main" xmlns=""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xmlns=""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xmlns="" val="40518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p14="http://schemas.microsoft.com/office/powerpoint/2010/main" xmlns=""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38</a:t>
            </a:fld>
            <a:endParaRPr lang="el-GR"/>
          </a:p>
        </p:txBody>
      </p:sp>
    </p:spTree>
    <p:extLst>
      <p:ext uri="{BB962C8B-B14F-4D97-AF65-F5344CB8AC3E}">
        <p14:creationId xmlns:p14="http://schemas.microsoft.com/office/powerpoint/2010/main" xmlns=""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28596" y="2024078"/>
            <a:ext cx="8358246" cy="1690674"/>
          </a:xfrm>
        </p:spPr>
        <p:txBody>
          <a:bodyPr>
            <a:normAutofit fontScale="90000"/>
          </a:bodyPr>
          <a:lstStyle/>
          <a:p>
            <a:r>
              <a:rPr lang="el-GR" sz="4000" dirty="0" smtClean="0"/>
              <a:t>ΠΕΤΡΟΛΟΓΙΑ ΜΑΓΜΑΤΙΚΩΝ &amp; ΜΕΤΑΜΟΡΦΩΜΕΝΩΝ ΠΕΤΡΩΜΑΤΩΝ</a:t>
            </a:r>
            <a:r>
              <a:rPr lang="el-GR" dirty="0" smtClean="0"/>
              <a:t/>
            </a:r>
            <a:br>
              <a:rPr lang="el-GR" dirty="0" smtClean="0"/>
            </a:br>
            <a:endParaRPr lang="el-GR" dirty="0">
              <a:solidFill>
                <a:srgbClr val="5075BC"/>
              </a:solidFill>
            </a:endParaRPr>
          </a:p>
        </p:txBody>
      </p:sp>
      <p:sp>
        <p:nvSpPr>
          <p:cNvPr id="3" name="Υπότιτλος 2"/>
          <p:cNvSpPr>
            <a:spLocks noGrp="1"/>
          </p:cNvSpPr>
          <p:nvPr>
            <p:ph type="subTitle" idx="1"/>
          </p:nvPr>
        </p:nvSpPr>
        <p:spPr>
          <a:xfrm>
            <a:off x="683568" y="3861048"/>
            <a:ext cx="7776864" cy="1639654"/>
          </a:xfrm>
        </p:spPr>
        <p:txBody>
          <a:bodyPr>
            <a:noAutofit/>
          </a:bodyPr>
          <a:lstStyle/>
          <a:p>
            <a:pPr>
              <a:spcBef>
                <a:spcPts val="0"/>
              </a:spcBef>
            </a:pPr>
            <a:r>
              <a:rPr lang="el-GR" sz="2400" dirty="0" smtClean="0">
                <a:solidFill>
                  <a:srgbClr val="5075BC"/>
                </a:solidFill>
                <a:latin typeface="+mj-lt"/>
                <a:ea typeface="+mj-ea"/>
                <a:cs typeface="+mj-cs"/>
              </a:rPr>
              <a:t>Ενότητα </a:t>
            </a:r>
            <a:r>
              <a:rPr lang="en-US" sz="2400" dirty="0" smtClean="0">
                <a:solidFill>
                  <a:srgbClr val="5075BC"/>
                </a:solidFill>
                <a:latin typeface="+mj-lt"/>
                <a:ea typeface="+mj-ea"/>
                <a:cs typeface="+mj-cs"/>
              </a:rPr>
              <a:t>2</a:t>
            </a:r>
            <a:r>
              <a:rPr lang="el-GR" sz="2400" dirty="0" smtClean="0">
                <a:solidFill>
                  <a:srgbClr val="5075BC"/>
                </a:solidFill>
                <a:latin typeface="+mj-lt"/>
                <a:ea typeface="+mj-ea"/>
                <a:cs typeface="+mj-cs"/>
              </a:rPr>
              <a:t>:</a:t>
            </a:r>
            <a:r>
              <a:rPr lang="en-US" sz="2400" dirty="0" smtClean="0">
                <a:solidFill>
                  <a:srgbClr val="5075BC"/>
                </a:solidFill>
                <a:latin typeface="+mj-lt"/>
                <a:ea typeface="+mj-ea"/>
                <a:cs typeface="+mj-cs"/>
              </a:rPr>
              <a:t> </a:t>
            </a:r>
            <a:r>
              <a:rPr lang="el-GR" sz="2400" dirty="0" smtClean="0"/>
              <a:t>Πετρολογία Μεταμορφωμένων Πετρωμάτων</a:t>
            </a:r>
            <a:endParaRPr lang="en-US" sz="2400" dirty="0" smtClean="0"/>
          </a:p>
          <a:p>
            <a:pPr>
              <a:spcBef>
                <a:spcPts val="0"/>
              </a:spcBef>
            </a:pPr>
            <a:endParaRPr lang="en-US" sz="2400" dirty="0" smtClean="0"/>
          </a:p>
          <a:p>
            <a:pPr>
              <a:spcBef>
                <a:spcPts val="0"/>
              </a:spcBef>
              <a:defRPr/>
            </a:pPr>
            <a:r>
              <a:rPr lang="el-GR" sz="2400" dirty="0" smtClean="0"/>
              <a:t>Ιωάννης Ηλιόπουλος</a:t>
            </a:r>
            <a:endParaRPr lang="en-US" sz="2400" dirty="0" smtClean="0"/>
          </a:p>
          <a:p>
            <a:pPr>
              <a:spcBef>
                <a:spcPts val="0"/>
              </a:spcBef>
            </a:pPr>
            <a:r>
              <a:rPr lang="el-GR" sz="2400" dirty="0" smtClean="0"/>
              <a:t>Σχολή Θετικών Επιστημών</a:t>
            </a:r>
          </a:p>
          <a:p>
            <a:pPr>
              <a:spcBef>
                <a:spcPts val="0"/>
              </a:spcBef>
            </a:pPr>
            <a:r>
              <a:rPr lang="el-GR" sz="2400" dirty="0" smtClean="0"/>
              <a:t>Τμήμα Γεωλογίας</a:t>
            </a:r>
            <a:endParaRPr lang="en-US" sz="2400" dirty="0" smtClean="0"/>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124744"/>
          </a:xfrm>
        </p:spPr>
        <p:txBody>
          <a:bodyPr>
            <a:normAutofit fontScale="90000"/>
          </a:bodyPr>
          <a:lstStyle/>
          <a:p>
            <a:r>
              <a:rPr lang="el-GR" kern="0" dirty="0" smtClean="0">
                <a:solidFill>
                  <a:schemeClr val="accent2"/>
                </a:solidFill>
                <a:effectLst>
                  <a:outerShdw blurRad="38100" dist="38100" dir="2700000" algn="tl">
                    <a:srgbClr val="000000">
                      <a:alpha val="43137"/>
                    </a:srgbClr>
                  </a:outerShdw>
                </a:effectLst>
              </a:rPr>
              <a:t/>
            </a:r>
            <a:br>
              <a:rPr lang="el-GR" kern="0" dirty="0" smtClean="0">
                <a:solidFill>
                  <a:schemeClr val="accent2"/>
                </a:solidFill>
                <a:effectLst>
                  <a:outerShdw blurRad="38100" dist="38100" dir="2700000" algn="tl">
                    <a:srgbClr val="000000">
                      <a:alpha val="43137"/>
                    </a:srgbClr>
                  </a:outerShdw>
                </a:effectLst>
              </a:rPr>
            </a:br>
            <a:r>
              <a:rPr lang="en-US" kern="0" dirty="0" smtClean="0">
                <a:solidFill>
                  <a:schemeClr val="accent2"/>
                </a:solidFill>
                <a:effectLst>
                  <a:outerShdw blurRad="38100" dist="38100" dir="2700000" algn="tl">
                    <a:srgbClr val="000000">
                      <a:alpha val="43137"/>
                    </a:srgbClr>
                  </a:outerShdw>
                </a:effectLst>
              </a:rPr>
              <a:t/>
            </a:r>
            <a:br>
              <a:rPr lang="en-US" kern="0" dirty="0" smtClean="0">
                <a:solidFill>
                  <a:schemeClr val="accent2"/>
                </a:solidFill>
                <a:effectLst>
                  <a:outerShdw blurRad="38100" dist="38100" dir="2700000" algn="tl">
                    <a:srgbClr val="000000">
                      <a:alpha val="43137"/>
                    </a:srgbClr>
                  </a:outerShdw>
                </a:effectLst>
              </a:rPr>
            </a:br>
            <a:r>
              <a:rPr lang="el-GR" kern="0" dirty="0" smtClean="0"/>
              <a:t>Προσδιορισμός συνθηκών </a:t>
            </a:r>
            <a:r>
              <a:rPr lang="en-US" kern="0" dirty="0" smtClean="0"/>
              <a:t>P-T</a:t>
            </a:r>
            <a:r>
              <a:rPr lang="el-GR" kern="0" dirty="0" smtClean="0"/>
              <a:t/>
            </a:r>
            <a:br>
              <a:rPr lang="el-GR" kern="0" dirty="0" smtClean="0"/>
            </a:br>
            <a:r>
              <a:rPr lang="el-GR" kern="0" dirty="0" smtClean="0"/>
              <a:t/>
            </a:r>
            <a:br>
              <a:rPr lang="el-GR" kern="0" dirty="0" smtClean="0"/>
            </a:br>
            <a:endParaRPr lang="el-GR" dirty="0"/>
          </a:p>
        </p:txBody>
      </p:sp>
      <p:sp>
        <p:nvSpPr>
          <p:cNvPr id="3" name="2 - Θέση περιεχομένου"/>
          <p:cNvSpPr>
            <a:spLocks noGrp="1"/>
          </p:cNvSpPr>
          <p:nvPr>
            <p:ph idx="1"/>
          </p:nvPr>
        </p:nvSpPr>
        <p:spPr>
          <a:xfrm>
            <a:off x="464156" y="1196752"/>
            <a:ext cx="8229600" cy="4886003"/>
          </a:xfrm>
        </p:spPr>
        <p:txBody>
          <a:bodyPr>
            <a:noAutofit/>
          </a:bodyPr>
          <a:lstStyle/>
          <a:p>
            <a:pPr indent="17463">
              <a:spcBef>
                <a:spcPct val="20000"/>
              </a:spcBef>
              <a:buNone/>
              <a:defRPr/>
            </a:pPr>
            <a:r>
              <a:rPr lang="el-GR" sz="2400" kern="0" dirty="0" smtClean="0">
                <a:latin typeface="Gabriola" pitchFamily="82" charset="0"/>
              </a:rPr>
              <a:t>«</a:t>
            </a:r>
            <a:r>
              <a:rPr lang="el-GR" sz="2400" i="1" kern="0" dirty="0" smtClean="0"/>
              <a:t>Κάποτε θα μπορέσουμε να προσδιορίσουμε ένα μεγάλο αριθμό καμπύλων ισορροπίας. Οι καμπύλες ισορροπίας μεταξύ των στερεών… θα τέμνουν τις καμπύλες ισορροπιών στις οποίες συμμετέχει αέριο. Οι τεμνόμενες καμπύλες αυτών των δύο τύπων αντιδράσεων θα χωρίζουν το γενικό </a:t>
            </a:r>
            <a:r>
              <a:rPr lang="en-US" sz="2400" i="1" kern="0" dirty="0" smtClean="0"/>
              <a:t>P-T </a:t>
            </a:r>
            <a:r>
              <a:rPr lang="el-GR" sz="2400" i="1" kern="0" dirty="0" smtClean="0"/>
              <a:t>διάγραμμα σε ένα δίκτυο, το οποίο μπορούμε να το ονομάσουμε πετρογενετικό δίκτυο. Με τα αναγκαία δεδομένα που θα προκύψουν από πειράματα είναι πιθανό να μπορούμε να προσδιορίσουμε με μεγάλη προσέγγιση, χρησιμοποιώντας το δίκτυο, τη θερμοκρασία κα την πίεση σχηματισμού των πετρωμάτων οποιασδήποτε περιοχής… Οι προσδιορισμοί που απαιτούνται για την κατασκευή ενός τέτοιου δικτύου αποτελούν ένα κολοσσιαίο στόχο, όμως τα δεδομένα σταδιακά θα συλλεχθούν»</a:t>
            </a:r>
            <a:r>
              <a:rPr lang="en-US" sz="2400" kern="0" dirty="0" smtClean="0"/>
              <a:t>	    </a:t>
            </a:r>
            <a:r>
              <a:rPr lang="en-US" sz="2400" i="1" kern="0" dirty="0" smtClean="0">
                <a:sym typeface="Wingdings" pitchFamily="2" charset="2"/>
              </a:rPr>
              <a:t>(Bowen, 1940)</a:t>
            </a:r>
          </a:p>
          <a:p>
            <a:pPr>
              <a:buNone/>
            </a:pPr>
            <a:endParaRPr lang="el-GR" sz="2400" dirty="0"/>
          </a:p>
        </p:txBody>
      </p:sp>
      <p:pic>
        <p:nvPicPr>
          <p:cNvPr id="4"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Εικόνα 8: Πετρογενετικό δίκτυο  NKFMASH για μεταπηλιτικά πετρώματα&#10;https://commons.wikimedia.org/wiki/File:Petrogenetic_grid_for_Metapelites.png"/>
          <p:cNvPicPr>
            <a:picLocks noChangeAspect="1"/>
          </p:cNvPicPr>
          <p:nvPr/>
        </p:nvPicPr>
        <p:blipFill>
          <a:blip r:embed="rId2" cstate="print"/>
          <a:stretch>
            <a:fillRect/>
          </a:stretch>
        </p:blipFill>
        <p:spPr>
          <a:xfrm>
            <a:off x="1115616" y="2348880"/>
            <a:ext cx="6912768" cy="3760757"/>
          </a:xfrm>
          <a:prstGeom prst="rect">
            <a:avLst/>
          </a:prstGeom>
        </p:spPr>
      </p:pic>
      <p:sp>
        <p:nvSpPr>
          <p:cNvPr id="2" name="1 - Τίτλος"/>
          <p:cNvSpPr>
            <a:spLocks noGrp="1"/>
          </p:cNvSpPr>
          <p:nvPr>
            <p:ph type="title"/>
          </p:nvPr>
        </p:nvSpPr>
        <p:spPr/>
        <p:txBody>
          <a:bodyPr>
            <a:normAutofit/>
          </a:bodyPr>
          <a:lstStyle/>
          <a:p>
            <a:r>
              <a:rPr lang="el-GR" dirty="0" smtClean="0"/>
              <a:t>Πετρογενετικά δίκτυα </a:t>
            </a:r>
            <a:endParaRPr lang="el-GR" dirty="0"/>
          </a:p>
        </p:txBody>
      </p:sp>
      <p:sp>
        <p:nvSpPr>
          <p:cNvPr id="5" name="4 - TextBox"/>
          <p:cNvSpPr txBox="1"/>
          <p:nvPr/>
        </p:nvSpPr>
        <p:spPr>
          <a:xfrm>
            <a:off x="428564" y="5943600"/>
            <a:ext cx="8715436" cy="914400"/>
          </a:xfrm>
          <a:prstGeom prst="rect">
            <a:avLst/>
          </a:prstGeom>
        </p:spPr>
        <p:txBody>
          <a:bodyPr vert="horz" wrap="none" lIns="91440" tIns="45720" rIns="91440" bIns="45720" rtlCol="0" anchor="ctr">
            <a:normAutofit/>
          </a:bodyPr>
          <a:lstStyle/>
          <a:p>
            <a:pPr algn="ctr"/>
            <a:r>
              <a:rPr lang="el-GR" dirty="0" smtClean="0"/>
              <a:t>Πετρογενετικό δίκτυο </a:t>
            </a:r>
            <a:r>
              <a:rPr lang="en-US" dirty="0" smtClean="0"/>
              <a:t> NKFMASH </a:t>
            </a:r>
            <a:r>
              <a:rPr lang="el-GR" dirty="0" smtClean="0"/>
              <a:t>για </a:t>
            </a:r>
            <a:r>
              <a:rPr lang="el-GR" dirty="0" err="1" smtClean="0"/>
              <a:t>μεταπηλιτικά</a:t>
            </a:r>
            <a:r>
              <a:rPr lang="el-GR" dirty="0" smtClean="0"/>
              <a:t> πετρώματα</a:t>
            </a:r>
          </a:p>
        </p:txBody>
      </p:sp>
      <p:pic>
        <p:nvPicPr>
          <p:cNvPr id="6" name="Εικόνα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3" name="2 - Θέση περιεχομένου"/>
          <p:cNvSpPr>
            <a:spLocks noGrp="1"/>
          </p:cNvSpPr>
          <p:nvPr>
            <p:ph idx="1"/>
          </p:nvPr>
        </p:nvSpPr>
        <p:spPr>
          <a:xfrm>
            <a:off x="464156" y="1340768"/>
            <a:ext cx="8229600" cy="864097"/>
          </a:xfrm>
        </p:spPr>
        <p:txBody>
          <a:bodyPr>
            <a:noAutofit/>
          </a:bodyPr>
          <a:lstStyle/>
          <a:p>
            <a:pPr marL="0" indent="0">
              <a:buNone/>
            </a:pPr>
            <a:r>
              <a:rPr lang="el-GR" sz="2000" dirty="0" smtClean="0"/>
              <a:t>Διαγράμματα </a:t>
            </a:r>
            <a:r>
              <a:rPr lang="en-US" sz="2000" dirty="0" smtClean="0"/>
              <a:t>P-T </a:t>
            </a:r>
            <a:r>
              <a:rPr lang="el-GR" sz="2000" dirty="0" smtClean="0"/>
              <a:t>για </a:t>
            </a:r>
            <a:r>
              <a:rPr lang="el-GR" sz="2000" dirty="0" err="1" smtClean="0"/>
              <a:t>πολυσυστασιακά</a:t>
            </a:r>
            <a:r>
              <a:rPr lang="el-GR" sz="2000" dirty="0" smtClean="0"/>
              <a:t> συστήματα τα οποία δείχνουν μια ομάδα αντιδράσεων, και που γενικά αναφέρονται σε ένα συγκεκριμένο τύπο πετρώματος</a:t>
            </a:r>
            <a:endParaRPr lang="el-G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Πετρογενετικά δίκτυα </a:t>
            </a:r>
            <a:endParaRPr lang="el-GR" dirty="0"/>
          </a:p>
        </p:txBody>
      </p:sp>
      <p:pic>
        <p:nvPicPr>
          <p:cNvPr id="6"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pic>
        <p:nvPicPr>
          <p:cNvPr id="10" name="Picture 4" descr="Εικόνα 9: Κατασκευή πετρογενετικού δικτύου "/>
          <p:cNvPicPr>
            <a:picLocks noChangeAspect="1" noChangeArrowheads="1"/>
          </p:cNvPicPr>
          <p:nvPr/>
        </p:nvPicPr>
        <p:blipFill>
          <a:blip r:embed="rId3" cstate="print"/>
          <a:srcRect l="-9261" t="11772" r="-2740" b="26245"/>
          <a:stretch>
            <a:fillRect/>
          </a:stretch>
        </p:blipFill>
        <p:spPr bwMode="auto">
          <a:xfrm>
            <a:off x="1407208" y="1484784"/>
            <a:ext cx="6329585" cy="4959677"/>
          </a:xfrm>
          <a:prstGeom prst="rect">
            <a:avLst/>
          </a:prstGeom>
          <a:solidFill>
            <a:schemeClr val="bg1"/>
          </a:solid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Πετρογενετικά δίκτυα </a:t>
            </a:r>
            <a:endParaRPr lang="el-GR" dirty="0"/>
          </a:p>
        </p:txBody>
      </p:sp>
      <p:pic>
        <p:nvPicPr>
          <p:cNvPr id="6"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pic>
        <p:nvPicPr>
          <p:cNvPr id="5" name="Picture 4" descr="Εικόνα 10: Θερμοδυναμικά δεδομένα και δομή αρχείων για την κατασκευή πετρογενετικού δικτύου "/>
          <p:cNvPicPr>
            <a:picLocks noChangeAspect="1" noChangeArrowheads="1"/>
          </p:cNvPicPr>
          <p:nvPr/>
        </p:nvPicPr>
        <p:blipFill>
          <a:blip r:embed="rId3" cstate="print"/>
          <a:srcRect l="699" t="73" r="22466" b="3120"/>
          <a:stretch>
            <a:fillRect/>
          </a:stretch>
        </p:blipFill>
        <p:spPr bwMode="auto">
          <a:xfrm>
            <a:off x="2235783" y="1383124"/>
            <a:ext cx="4672434" cy="4710172"/>
          </a:xfrm>
          <a:prstGeom prst="rect">
            <a:avLst/>
          </a:prstGeom>
          <a:noFill/>
          <a:ln w="9525" algn="ctr">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sz="3600" kern="0" dirty="0" smtClean="0"/>
              <a:t>Προσδιορισμός συνθηκών </a:t>
            </a:r>
            <a:r>
              <a:rPr lang="en-US" sz="3600" kern="0" dirty="0" smtClean="0"/>
              <a:t>P-T</a:t>
            </a:r>
            <a:endParaRPr lang="el-GR" sz="3600" kern="0" dirty="0"/>
          </a:p>
        </p:txBody>
      </p:sp>
      <p:sp>
        <p:nvSpPr>
          <p:cNvPr id="5" name="4 - Θέση περιεχομένου"/>
          <p:cNvSpPr>
            <a:spLocks noGrp="1"/>
          </p:cNvSpPr>
          <p:nvPr>
            <p:ph idx="1"/>
          </p:nvPr>
        </p:nvSpPr>
        <p:spPr/>
        <p:txBody>
          <a:bodyPr>
            <a:normAutofit/>
          </a:bodyPr>
          <a:lstStyle/>
          <a:p>
            <a:pPr marL="280988" indent="-280988">
              <a:spcBef>
                <a:spcPct val="20000"/>
              </a:spcBef>
              <a:spcAft>
                <a:spcPts val="1200"/>
              </a:spcAft>
              <a:buFontTx/>
              <a:buChar char="•"/>
              <a:defRPr/>
            </a:pPr>
            <a:r>
              <a:rPr lang="el-GR" sz="2600" kern="0" dirty="0" smtClean="0"/>
              <a:t>Ο προσδιορισμός της </a:t>
            </a:r>
            <a:r>
              <a:rPr lang="en-US" sz="2600" kern="0" dirty="0" smtClean="0"/>
              <a:t>P </a:t>
            </a:r>
            <a:r>
              <a:rPr lang="el-GR" sz="2600" kern="0" dirty="0" smtClean="0"/>
              <a:t>συγκριτικά λιγότερο ακριβής από τον προσδιορισμό της Τ</a:t>
            </a:r>
          </a:p>
          <a:p>
            <a:pPr marL="280988" indent="-280988">
              <a:spcBef>
                <a:spcPct val="20000"/>
              </a:spcBef>
              <a:spcAft>
                <a:spcPts val="1200"/>
              </a:spcAft>
              <a:buFontTx/>
              <a:buChar char="•"/>
              <a:defRPr/>
            </a:pPr>
            <a:r>
              <a:rPr lang="el-GR" sz="2600" kern="0" dirty="0" smtClean="0"/>
              <a:t>Οι αντιδράσεις παριστάνουν την καλύτερη δυνατή προσέγγιση</a:t>
            </a:r>
          </a:p>
          <a:p>
            <a:pPr marL="280988" indent="-280988">
              <a:spcBef>
                <a:spcPct val="20000"/>
              </a:spcBef>
              <a:spcAft>
                <a:spcPts val="1200"/>
              </a:spcAft>
              <a:buFontTx/>
              <a:buChar char="•"/>
              <a:defRPr/>
            </a:pPr>
            <a:r>
              <a:rPr lang="el-GR" sz="2600" kern="0" dirty="0" smtClean="0"/>
              <a:t>Τα περισσότερα ορυκτά σχηματίζουν στερεά διαλύματα διαφόρων συστάσεων και τα διάφορα ακραία μέλη έχουν διαφορετικά όρια ισορροπίας</a:t>
            </a:r>
            <a:endParaRPr lang="en-US" sz="2600" kern="0" dirty="0" smtClean="0"/>
          </a:p>
          <a:p>
            <a:endParaRPr lang="el-GR" sz="2600" dirty="0"/>
          </a:p>
        </p:txBody>
      </p:sp>
      <p:pic>
        <p:nvPicPr>
          <p:cNvPr id="4"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sz="3600" kern="0" dirty="0" smtClean="0"/>
              <a:t>Προσδιορισμός συνθηκών </a:t>
            </a:r>
            <a:r>
              <a:rPr lang="en-US" sz="3600" kern="0" dirty="0" smtClean="0"/>
              <a:t>P-T</a:t>
            </a:r>
            <a:endParaRPr lang="el-GR" sz="3600" kern="0" dirty="0"/>
          </a:p>
        </p:txBody>
      </p:sp>
      <p:sp>
        <p:nvSpPr>
          <p:cNvPr id="6" name="5 - Θέση περιεχομένου"/>
          <p:cNvSpPr>
            <a:spLocks noGrp="1"/>
          </p:cNvSpPr>
          <p:nvPr>
            <p:ph idx="1"/>
          </p:nvPr>
        </p:nvSpPr>
        <p:spPr>
          <a:xfrm>
            <a:off x="464156" y="1556793"/>
            <a:ext cx="8229600" cy="3229530"/>
          </a:xfrm>
        </p:spPr>
        <p:txBody>
          <a:bodyPr>
            <a:normAutofit/>
          </a:bodyPr>
          <a:lstStyle/>
          <a:p>
            <a:pPr marL="273050" indent="-273050" algn="just">
              <a:spcAft>
                <a:spcPts val="1200"/>
              </a:spcAft>
              <a:buClr>
                <a:schemeClr val="tx1"/>
              </a:buClr>
            </a:pPr>
            <a:r>
              <a:rPr lang="el-GR" sz="2400" dirty="0" smtClean="0"/>
              <a:t>Μαρμαρυγίες που βρίσκονται σε </a:t>
            </a:r>
            <a:r>
              <a:rPr lang="el-GR" sz="2400" dirty="0" err="1" smtClean="0"/>
              <a:t>μεταπηλιτικά</a:t>
            </a:r>
            <a:r>
              <a:rPr lang="el-GR" sz="2400" dirty="0" smtClean="0"/>
              <a:t> πετρώματα μετρίου βαθμού μεταμόρφωσης είναι στερεά διαλύματα μεταξύ του </a:t>
            </a:r>
            <a:r>
              <a:rPr lang="en-US" sz="2400" dirty="0" smtClean="0"/>
              <a:t>K-</a:t>
            </a:r>
            <a:r>
              <a:rPr lang="el-GR" sz="2400" dirty="0" err="1" smtClean="0"/>
              <a:t>ούχου</a:t>
            </a:r>
            <a:r>
              <a:rPr lang="el-GR" sz="2400" dirty="0" smtClean="0"/>
              <a:t> και </a:t>
            </a:r>
            <a:r>
              <a:rPr lang="en-US" sz="2400" dirty="0" smtClean="0"/>
              <a:t>Na-</a:t>
            </a:r>
            <a:r>
              <a:rPr lang="el-GR" sz="2400" dirty="0" err="1" smtClean="0"/>
              <a:t>ούχου</a:t>
            </a:r>
            <a:r>
              <a:rPr lang="el-GR" sz="2400" dirty="0" smtClean="0"/>
              <a:t> ακραίου μέλους (</a:t>
            </a:r>
            <a:r>
              <a:rPr lang="en-US" sz="2400" dirty="0" smtClean="0"/>
              <a:t>KAl</a:t>
            </a:r>
            <a:r>
              <a:rPr lang="en-US" sz="2400" baseline="-25000" dirty="0" smtClean="0"/>
              <a:t>2</a:t>
            </a:r>
            <a:r>
              <a:rPr lang="en-US" sz="2400" dirty="0" smtClean="0"/>
              <a:t>AlSi</a:t>
            </a:r>
            <a:r>
              <a:rPr lang="en-US" sz="2400" baseline="-25000" dirty="0" smtClean="0"/>
              <a:t>3</a:t>
            </a:r>
            <a:r>
              <a:rPr lang="en-US" sz="2400" dirty="0" smtClean="0"/>
              <a:t>O</a:t>
            </a:r>
            <a:r>
              <a:rPr lang="en-US" sz="2400" baseline="-25000" dirty="0" smtClean="0"/>
              <a:t>10</a:t>
            </a:r>
            <a:r>
              <a:rPr lang="en-US" sz="2400" dirty="0" smtClean="0"/>
              <a:t>(OH)</a:t>
            </a:r>
            <a:r>
              <a:rPr lang="en-US" sz="2400" baseline="-25000" dirty="0" smtClean="0"/>
              <a:t>2</a:t>
            </a:r>
            <a:r>
              <a:rPr lang="en-US" sz="2400" dirty="0" smtClean="0"/>
              <a:t> </a:t>
            </a:r>
            <a:r>
              <a:rPr lang="el-GR" sz="2400" dirty="0" smtClean="0"/>
              <a:t>και </a:t>
            </a:r>
            <a:r>
              <a:rPr lang="en-US" sz="2400" dirty="0" smtClean="0"/>
              <a:t>NaAl</a:t>
            </a:r>
            <a:r>
              <a:rPr lang="en-US" sz="2400" baseline="-25000" dirty="0" smtClean="0"/>
              <a:t>2</a:t>
            </a:r>
            <a:r>
              <a:rPr lang="en-US" sz="2400" dirty="0" smtClean="0"/>
              <a:t>AlSi</a:t>
            </a:r>
            <a:r>
              <a:rPr lang="en-US" sz="2400" baseline="-25000" dirty="0" smtClean="0"/>
              <a:t>3</a:t>
            </a:r>
            <a:r>
              <a:rPr lang="en-US" sz="2400" dirty="0" smtClean="0"/>
              <a:t>O</a:t>
            </a:r>
            <a:r>
              <a:rPr lang="en-US" sz="2400" baseline="-25000" dirty="0" smtClean="0"/>
              <a:t>10</a:t>
            </a:r>
            <a:r>
              <a:rPr lang="en-US" sz="2400" dirty="0" smtClean="0"/>
              <a:t>(OH)</a:t>
            </a:r>
            <a:r>
              <a:rPr lang="en-US" sz="2400" baseline="-25000" dirty="0" smtClean="0"/>
              <a:t>2</a:t>
            </a:r>
            <a:r>
              <a:rPr lang="el-GR" sz="2400" dirty="0" smtClean="0"/>
              <a:t>). </a:t>
            </a:r>
          </a:p>
          <a:p>
            <a:pPr marL="273050" indent="-273050" algn="just">
              <a:spcAft>
                <a:spcPts val="1200"/>
              </a:spcAft>
              <a:buClr>
                <a:schemeClr val="tx1"/>
              </a:buClr>
            </a:pPr>
            <a:r>
              <a:rPr lang="el-GR" sz="2400" dirty="0" smtClean="0"/>
              <a:t>Στο παρακάτω σχήμα δίνονται οι </a:t>
            </a:r>
            <a:r>
              <a:rPr lang="el-GR" sz="2400" dirty="0" err="1" smtClean="0"/>
              <a:t>μονομεταβλητές</a:t>
            </a:r>
            <a:r>
              <a:rPr lang="el-GR" sz="2400" dirty="0" smtClean="0"/>
              <a:t> καμπύλες διάσπασης αυτών των μαρμαρυγιών με την παρουσία χαλαζία μέσω των αντιδράσεων:</a:t>
            </a:r>
          </a:p>
          <a:p>
            <a:endParaRPr lang="el-GR" sz="2400" dirty="0"/>
          </a:p>
        </p:txBody>
      </p:sp>
      <p:sp>
        <p:nvSpPr>
          <p:cNvPr id="5" name="4 - TextBox"/>
          <p:cNvSpPr txBox="1"/>
          <p:nvPr/>
        </p:nvSpPr>
        <p:spPr>
          <a:xfrm>
            <a:off x="1043608" y="4643446"/>
            <a:ext cx="7560840" cy="914400"/>
          </a:xfrm>
          <a:prstGeom prst="rect">
            <a:avLst/>
          </a:prstGeom>
        </p:spPr>
        <p:txBody>
          <a:bodyPr vert="horz" wrap="none" lIns="91440" tIns="45720" rIns="91440" bIns="45720" rtlCol="0" anchor="ctr">
            <a:noAutofit/>
          </a:bodyPr>
          <a:lstStyle/>
          <a:p>
            <a:pPr>
              <a:spcAft>
                <a:spcPts val="1800"/>
              </a:spcAft>
            </a:pPr>
            <a:r>
              <a:rPr lang="en-US" sz="2400" dirty="0" smtClean="0"/>
              <a:t>NaAl</a:t>
            </a:r>
            <a:r>
              <a:rPr lang="en-US" sz="2400" baseline="-25000" dirty="0" smtClean="0"/>
              <a:t>3</a:t>
            </a:r>
            <a:r>
              <a:rPr lang="en-US" sz="2400" dirty="0" smtClean="0"/>
              <a:t>Si</a:t>
            </a:r>
            <a:r>
              <a:rPr lang="en-US" sz="2400" baseline="-25000" dirty="0" smtClean="0"/>
              <a:t>3</a:t>
            </a:r>
            <a:r>
              <a:rPr lang="en-US" sz="2400" dirty="0" smtClean="0"/>
              <a:t> (OH)</a:t>
            </a:r>
            <a:r>
              <a:rPr lang="en-US" sz="2400" baseline="-25000" dirty="0" smtClean="0"/>
              <a:t>2</a:t>
            </a:r>
            <a:r>
              <a:rPr lang="en-US" sz="2400" dirty="0" smtClean="0"/>
              <a:t> + SiO</a:t>
            </a:r>
            <a:r>
              <a:rPr lang="en-US" sz="2400" baseline="-25000" dirty="0" smtClean="0"/>
              <a:t>2</a:t>
            </a:r>
            <a:r>
              <a:rPr lang="en-US" sz="2400" dirty="0" smtClean="0"/>
              <a:t> → NaAlSi</a:t>
            </a:r>
            <a:r>
              <a:rPr lang="en-US" sz="2400" baseline="-25000" dirty="0" smtClean="0"/>
              <a:t>3</a:t>
            </a:r>
            <a:r>
              <a:rPr lang="en-US" sz="2400" dirty="0" smtClean="0"/>
              <a:t>O</a:t>
            </a:r>
            <a:r>
              <a:rPr lang="en-US" sz="2400" baseline="-25000" dirty="0" smtClean="0"/>
              <a:t>8</a:t>
            </a:r>
            <a:r>
              <a:rPr lang="en-US" sz="2400" dirty="0" smtClean="0"/>
              <a:t> + Al</a:t>
            </a:r>
            <a:r>
              <a:rPr lang="en-US" sz="2400" baseline="-25000" dirty="0" smtClean="0"/>
              <a:t>2</a:t>
            </a:r>
            <a:r>
              <a:rPr lang="en-US" sz="2400" dirty="0" smtClean="0"/>
              <a:t>SiO</a:t>
            </a:r>
            <a:r>
              <a:rPr lang="en-US" sz="2400" baseline="-25000" dirty="0" smtClean="0"/>
              <a:t>5 </a:t>
            </a:r>
            <a:r>
              <a:rPr lang="en-US" sz="2400" dirty="0" smtClean="0"/>
              <a:t>+ H</a:t>
            </a:r>
            <a:r>
              <a:rPr lang="en-US" sz="2400" baseline="-25000" dirty="0" smtClean="0"/>
              <a:t>2</a:t>
            </a:r>
            <a:r>
              <a:rPr lang="en-US" sz="2400" dirty="0" smtClean="0"/>
              <a:t>O</a:t>
            </a:r>
          </a:p>
          <a:p>
            <a:r>
              <a:rPr lang="en-US" sz="2400" dirty="0" smtClean="0"/>
              <a:t>KAl</a:t>
            </a:r>
            <a:r>
              <a:rPr lang="en-US" sz="2400" baseline="-25000" dirty="0" smtClean="0"/>
              <a:t>3</a:t>
            </a:r>
            <a:r>
              <a:rPr lang="en-US" sz="2400" dirty="0" smtClean="0"/>
              <a:t>Si</a:t>
            </a:r>
            <a:r>
              <a:rPr lang="en-US" sz="2400" baseline="-25000" dirty="0" smtClean="0"/>
              <a:t>3 </a:t>
            </a:r>
            <a:r>
              <a:rPr lang="en-US" sz="2400" dirty="0" smtClean="0"/>
              <a:t>(OH)</a:t>
            </a:r>
            <a:r>
              <a:rPr lang="en-US" sz="2400" baseline="-25000" dirty="0" smtClean="0"/>
              <a:t>2 </a:t>
            </a:r>
            <a:r>
              <a:rPr lang="en-US" sz="2400" dirty="0" smtClean="0"/>
              <a:t>+ SiO</a:t>
            </a:r>
            <a:r>
              <a:rPr lang="en-US" sz="2400" baseline="-25000" dirty="0" smtClean="0"/>
              <a:t>2</a:t>
            </a:r>
            <a:r>
              <a:rPr lang="en-US" sz="2400" dirty="0" smtClean="0"/>
              <a:t> → KAlSi</a:t>
            </a:r>
            <a:r>
              <a:rPr lang="en-US" sz="2400" baseline="-25000" dirty="0" smtClean="0"/>
              <a:t>3</a:t>
            </a:r>
            <a:r>
              <a:rPr lang="en-US" sz="2400" dirty="0" smtClean="0"/>
              <a:t>O</a:t>
            </a:r>
            <a:r>
              <a:rPr lang="en-US" sz="2400" baseline="-25000" dirty="0" smtClean="0"/>
              <a:t>8</a:t>
            </a:r>
            <a:r>
              <a:rPr lang="en-US" sz="2400" dirty="0" smtClean="0"/>
              <a:t> + Al</a:t>
            </a:r>
            <a:r>
              <a:rPr lang="en-US" sz="2400" baseline="-25000" dirty="0" smtClean="0"/>
              <a:t>2</a:t>
            </a:r>
            <a:r>
              <a:rPr lang="en-US" sz="2400" dirty="0" smtClean="0"/>
              <a:t>SiO</a:t>
            </a:r>
            <a:r>
              <a:rPr lang="en-US" sz="2400" baseline="-25000" dirty="0" smtClean="0"/>
              <a:t>5</a:t>
            </a:r>
            <a:r>
              <a:rPr lang="en-US" sz="2400" dirty="0" smtClean="0"/>
              <a:t> + H</a:t>
            </a:r>
            <a:r>
              <a:rPr lang="en-US" sz="2400" baseline="-25000" dirty="0" smtClean="0"/>
              <a:t>2</a:t>
            </a:r>
            <a:r>
              <a:rPr lang="en-US" sz="2400" dirty="0" smtClean="0"/>
              <a:t>O</a:t>
            </a:r>
            <a:endParaRPr lang="el-GR" sz="2400" dirty="0" smtClean="0"/>
          </a:p>
        </p:txBody>
      </p:sp>
      <p:pic>
        <p:nvPicPr>
          <p:cNvPr id="7"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 Θέση περιεχομένου" descr="Εικόνα 11: Διάγραμμα P-T με αντιδράσεις&#10; &lt;Καταγάς 2012, Πετρολογία Μεταμορφωμένων, Πανεπιστημιακές Σημειώσεις, Πανεπιστήμιο Πατρών&gt;&#10;"/>
          <p:cNvPicPr>
            <a:picLocks noGrp="1" noChangeAspect="1"/>
          </p:cNvPicPr>
          <p:nvPr>
            <p:ph idx="1"/>
          </p:nvPr>
        </p:nvPicPr>
        <p:blipFill>
          <a:blip r:embed="rId2" cstate="print"/>
          <a:srcRect l="10912" r="14556"/>
          <a:stretch>
            <a:fillRect/>
          </a:stretch>
        </p:blipFill>
        <p:spPr>
          <a:xfrm>
            <a:off x="3923928" y="1700807"/>
            <a:ext cx="4968552" cy="3457069"/>
          </a:xfrm>
        </p:spPr>
      </p:pic>
      <p:sp>
        <p:nvSpPr>
          <p:cNvPr id="3" name="2 - Τίτλος"/>
          <p:cNvSpPr>
            <a:spLocks noGrp="1"/>
          </p:cNvSpPr>
          <p:nvPr>
            <p:ph type="title"/>
          </p:nvPr>
        </p:nvSpPr>
        <p:spPr/>
        <p:txBody>
          <a:bodyPr>
            <a:normAutofit fontScale="90000"/>
          </a:bodyPr>
          <a:lstStyle/>
          <a:p>
            <a:r>
              <a:rPr lang="el-GR" kern="0" dirty="0" smtClean="0">
                <a:solidFill>
                  <a:schemeClr val="accent2"/>
                </a:solidFill>
                <a:effectLst>
                  <a:outerShdw blurRad="38100" dist="38100" dir="2700000" algn="tl">
                    <a:srgbClr val="000000">
                      <a:alpha val="43137"/>
                    </a:srgbClr>
                  </a:outerShdw>
                </a:effectLst>
              </a:rPr>
              <a:t/>
            </a:r>
            <a:br>
              <a:rPr lang="el-GR" kern="0" dirty="0" smtClean="0">
                <a:solidFill>
                  <a:schemeClr val="accent2"/>
                </a:solidFill>
                <a:effectLst>
                  <a:outerShdw blurRad="38100" dist="38100" dir="2700000" algn="tl">
                    <a:srgbClr val="000000">
                      <a:alpha val="43137"/>
                    </a:srgbClr>
                  </a:outerShdw>
                </a:effectLst>
              </a:rPr>
            </a:br>
            <a:r>
              <a:rPr lang="el-GR" kern="0" dirty="0" smtClean="0"/>
              <a:t>Προσδιορισμός συνθηκών </a:t>
            </a:r>
            <a:r>
              <a:rPr lang="en-US" kern="0" dirty="0" smtClean="0"/>
              <a:t>P-T</a:t>
            </a:r>
            <a:r>
              <a:rPr lang="el-GR" kern="0" dirty="0" smtClean="0">
                <a:solidFill>
                  <a:schemeClr val="accent2"/>
                </a:solidFill>
                <a:effectLst>
                  <a:outerShdw blurRad="38100" dist="38100" dir="2700000" algn="tl">
                    <a:srgbClr val="000000">
                      <a:alpha val="43137"/>
                    </a:srgbClr>
                  </a:outerShdw>
                </a:effectLst>
              </a:rPr>
              <a:t/>
            </a:r>
            <a:br>
              <a:rPr lang="el-GR" kern="0" dirty="0" smtClean="0">
                <a:solidFill>
                  <a:schemeClr val="accent2"/>
                </a:solidFill>
                <a:effectLst>
                  <a:outerShdw blurRad="38100" dist="38100" dir="2700000" algn="tl">
                    <a:srgbClr val="000000">
                      <a:alpha val="43137"/>
                    </a:srgbClr>
                  </a:outerShdw>
                </a:effectLst>
              </a:rPr>
            </a:br>
            <a:endParaRPr lang="el-GR" dirty="0"/>
          </a:p>
        </p:txBody>
      </p:sp>
      <p:sp>
        <p:nvSpPr>
          <p:cNvPr id="5" name="4 - TextBox"/>
          <p:cNvSpPr txBox="1"/>
          <p:nvPr/>
        </p:nvSpPr>
        <p:spPr>
          <a:xfrm>
            <a:off x="6786578" y="1714488"/>
            <a:ext cx="914400" cy="914400"/>
          </a:xfrm>
          <a:prstGeom prst="rect">
            <a:avLst/>
          </a:prstGeom>
        </p:spPr>
        <p:txBody>
          <a:bodyPr vert="horz" wrap="none" lIns="91440" tIns="45720" rIns="91440" bIns="45720" rtlCol="0" anchor="ctr">
            <a:normAutofit/>
          </a:bodyPr>
          <a:lstStyle/>
          <a:p>
            <a:endParaRPr lang="el-GR" dirty="0" smtClean="0"/>
          </a:p>
        </p:txBody>
      </p:sp>
      <p:pic>
        <p:nvPicPr>
          <p:cNvPr id="9" name="Εικόνα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0" name="4 - Θέση περιεχομένου"/>
          <p:cNvSpPr txBox="1">
            <a:spLocks/>
          </p:cNvSpPr>
          <p:nvPr/>
        </p:nvSpPr>
        <p:spPr>
          <a:xfrm>
            <a:off x="467544" y="1412776"/>
            <a:ext cx="3816424" cy="4886003"/>
          </a:xfrm>
          <a:prstGeom prst="rect">
            <a:avLst/>
          </a:prstGeom>
        </p:spPr>
        <p:txBody>
          <a:bodyPr vert="horz" lIns="91440" tIns="45720" rIns="91440" bIns="45720" rtlCol="0">
            <a:noAutofit/>
          </a:bodyPr>
          <a:lstStyle/>
          <a:p>
            <a:pPr lvl="0">
              <a:lnSpc>
                <a:spcPct val="120000"/>
              </a:lnSpc>
              <a:spcBef>
                <a:spcPct val="20000"/>
              </a:spcBef>
              <a:spcAft>
                <a:spcPts val="1200"/>
              </a:spcAft>
              <a:defRPr/>
            </a:pPr>
            <a:r>
              <a:rPr lang="el-GR" kern="0" dirty="0" err="1" smtClean="0"/>
              <a:t>Μονομεταβλητές</a:t>
            </a:r>
            <a:r>
              <a:rPr lang="el-GR" kern="0" dirty="0" smtClean="0"/>
              <a:t> καμπύλες </a:t>
            </a:r>
            <a:r>
              <a:rPr lang="el-GR" kern="0" dirty="0" err="1" smtClean="0"/>
              <a:t>δίάσπασης</a:t>
            </a:r>
            <a:r>
              <a:rPr lang="el-GR" kern="0" dirty="0" smtClean="0"/>
              <a:t> του μοσχοβίτη και του </a:t>
            </a:r>
            <a:r>
              <a:rPr lang="el-GR" kern="0" dirty="0" err="1" smtClean="0"/>
              <a:t>παραγωνίτη</a:t>
            </a:r>
            <a:r>
              <a:rPr lang="el-GR" kern="0" dirty="0" smtClean="0"/>
              <a:t> παρουσία χαλαζία. Οι στικτές ζώνες δείχνουν τις συνθήκες P-T που απαιτούνται για τη διάσπαση Κ- </a:t>
            </a:r>
            <a:r>
              <a:rPr lang="el-GR" kern="0" dirty="0" err="1" smtClean="0"/>
              <a:t>ούχου</a:t>
            </a:r>
            <a:r>
              <a:rPr lang="el-GR" kern="0" dirty="0" smtClean="0"/>
              <a:t> </a:t>
            </a:r>
            <a:r>
              <a:rPr lang="el-GR" kern="0" dirty="0" err="1" smtClean="0"/>
              <a:t>παραγωνίτη</a:t>
            </a:r>
            <a:r>
              <a:rPr lang="el-GR" kern="0" dirty="0" smtClean="0"/>
              <a:t> και  </a:t>
            </a:r>
            <a:r>
              <a:rPr lang="el-GR" kern="0" dirty="0" err="1" smtClean="0"/>
              <a:t>Na</a:t>
            </a:r>
            <a:r>
              <a:rPr lang="el-GR" kern="0" dirty="0" smtClean="0"/>
              <a:t>-</a:t>
            </a:r>
            <a:r>
              <a:rPr lang="el-GR" kern="0" dirty="0" err="1" smtClean="0"/>
              <a:t>ούχου</a:t>
            </a:r>
            <a:r>
              <a:rPr lang="el-GR" kern="0" dirty="0" smtClean="0"/>
              <a:t> μοσχοβίτη.  Παρατήρησε το αυξημένο πεδίο σταθερότητας του Μοσχοβίτη εφόσον δεν συνυπάρχει με άλλη φάση.  </a:t>
            </a:r>
            <a:r>
              <a:rPr lang="el-GR" kern="0" dirty="0" err="1" smtClean="0"/>
              <a:t>Ab</a:t>
            </a:r>
            <a:r>
              <a:rPr lang="el-GR" kern="0" dirty="0" smtClean="0"/>
              <a:t>= </a:t>
            </a:r>
            <a:r>
              <a:rPr lang="el-GR" kern="0" dirty="0" err="1" smtClean="0"/>
              <a:t>αλβίτης</a:t>
            </a:r>
            <a:r>
              <a:rPr lang="el-GR" kern="0" dirty="0" smtClean="0"/>
              <a:t>, </a:t>
            </a:r>
            <a:r>
              <a:rPr lang="el-GR" kern="0" dirty="0" err="1" smtClean="0"/>
              <a:t>Cn</a:t>
            </a:r>
            <a:r>
              <a:rPr lang="el-GR" kern="0" dirty="0" smtClean="0"/>
              <a:t>= κορούνδιο, </a:t>
            </a:r>
            <a:r>
              <a:rPr lang="el-GR" kern="0" dirty="0" err="1" smtClean="0"/>
              <a:t>Kf</a:t>
            </a:r>
            <a:r>
              <a:rPr lang="el-GR" kern="0" dirty="0" smtClean="0"/>
              <a:t>= κ-</a:t>
            </a:r>
            <a:r>
              <a:rPr lang="el-GR" kern="0" dirty="0" err="1" smtClean="0"/>
              <a:t>ούχος άστριος</a:t>
            </a:r>
            <a:r>
              <a:rPr lang="el-GR" kern="0" dirty="0" smtClean="0"/>
              <a:t>, </a:t>
            </a:r>
            <a:r>
              <a:rPr lang="el-GR" kern="0" dirty="0" err="1" smtClean="0"/>
              <a:t>Mu</a:t>
            </a:r>
            <a:r>
              <a:rPr lang="el-GR" kern="0" dirty="0" smtClean="0"/>
              <a:t>= μοσχοβίτης, </a:t>
            </a:r>
            <a:r>
              <a:rPr lang="el-GR" kern="0" dirty="0" err="1" smtClean="0"/>
              <a:t>Pa</a:t>
            </a:r>
            <a:r>
              <a:rPr lang="el-GR" kern="0" dirty="0" smtClean="0"/>
              <a:t>= </a:t>
            </a:r>
            <a:r>
              <a:rPr lang="el-GR" kern="0" dirty="0" err="1" smtClean="0"/>
              <a:t>παραγωνίτης</a:t>
            </a:r>
            <a:r>
              <a:rPr lang="el-GR" kern="0" dirty="0" smtClean="0"/>
              <a:t>. Q= χαλαζίας. Οι διακεκομμένες γραμμές δείχνουν τα όρια σταθερότητας των πολυμόρφων Al2SiO5.</a:t>
            </a:r>
            <a:endParaRPr kumimoji="0" lang="el-GR"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kern="0" dirty="0" smtClean="0">
                <a:solidFill>
                  <a:schemeClr val="accent2"/>
                </a:solidFill>
                <a:effectLst>
                  <a:outerShdw blurRad="38100" dist="38100" dir="2700000" algn="tl">
                    <a:srgbClr val="000000">
                      <a:alpha val="43137"/>
                    </a:srgbClr>
                  </a:outerShdw>
                </a:effectLst>
              </a:rPr>
              <a:t/>
            </a:r>
            <a:br>
              <a:rPr lang="el-GR" kern="0" dirty="0" smtClean="0">
                <a:solidFill>
                  <a:schemeClr val="accent2"/>
                </a:solidFill>
                <a:effectLst>
                  <a:outerShdw blurRad="38100" dist="38100" dir="2700000" algn="tl">
                    <a:srgbClr val="000000">
                      <a:alpha val="43137"/>
                    </a:srgbClr>
                  </a:outerShdw>
                </a:effectLst>
              </a:rPr>
            </a:br>
            <a:r>
              <a:rPr lang="en-US" kern="0" dirty="0" smtClean="0">
                <a:solidFill>
                  <a:schemeClr val="accent2"/>
                </a:solidFill>
                <a:effectLst>
                  <a:outerShdw blurRad="38100" dist="38100" dir="2700000" algn="tl">
                    <a:srgbClr val="000000">
                      <a:alpha val="43137"/>
                    </a:srgbClr>
                  </a:outerShdw>
                </a:effectLst>
              </a:rPr>
              <a:t/>
            </a:r>
            <a:br>
              <a:rPr lang="en-US" kern="0" dirty="0" smtClean="0">
                <a:solidFill>
                  <a:schemeClr val="accent2"/>
                </a:solidFill>
                <a:effectLst>
                  <a:outerShdw blurRad="38100" dist="38100" dir="2700000" algn="tl">
                    <a:srgbClr val="000000">
                      <a:alpha val="43137"/>
                    </a:srgbClr>
                  </a:outerShdw>
                </a:effectLst>
              </a:rPr>
            </a:br>
            <a:r>
              <a:rPr lang="el-GR" kern="0" dirty="0" smtClean="0"/>
              <a:t>Προσδιορισμός συνθηκών </a:t>
            </a:r>
            <a:r>
              <a:rPr lang="en-US" kern="0" dirty="0" smtClean="0"/>
              <a:t>P-T</a:t>
            </a:r>
            <a:r>
              <a:rPr lang="el-GR" kern="0" dirty="0" smtClean="0"/>
              <a:t/>
            </a:r>
            <a:br>
              <a:rPr lang="el-GR" kern="0" dirty="0" smtClean="0"/>
            </a:br>
            <a:r>
              <a:rPr lang="el-GR" kern="0" dirty="0" smtClean="0"/>
              <a:t/>
            </a:r>
            <a:br>
              <a:rPr lang="el-GR" kern="0" dirty="0" smtClean="0"/>
            </a:br>
            <a:endParaRPr lang="el-GR" dirty="0"/>
          </a:p>
        </p:txBody>
      </p:sp>
      <p:sp>
        <p:nvSpPr>
          <p:cNvPr id="3" name="2 - Θέση περιεχομένου"/>
          <p:cNvSpPr>
            <a:spLocks noGrp="1"/>
          </p:cNvSpPr>
          <p:nvPr>
            <p:ph idx="1"/>
          </p:nvPr>
        </p:nvSpPr>
        <p:spPr>
          <a:xfrm>
            <a:off x="464156" y="1412776"/>
            <a:ext cx="8229600" cy="4669979"/>
          </a:xfrm>
        </p:spPr>
        <p:txBody>
          <a:bodyPr>
            <a:noAutofit/>
          </a:bodyPr>
          <a:lstStyle/>
          <a:p>
            <a:pPr marL="273050" indent="-273050" algn="just">
              <a:spcBef>
                <a:spcPts val="0"/>
              </a:spcBef>
              <a:spcAft>
                <a:spcPts val="1200"/>
              </a:spcAft>
              <a:buClr>
                <a:schemeClr val="tx1"/>
              </a:buClr>
            </a:pPr>
            <a:r>
              <a:rPr lang="el-GR" sz="2400" dirty="0" smtClean="0"/>
              <a:t>Επειδή οι φυσικοί μαρμαρυγίες σχηματίζουν περιορισμένο στερεό διάλυμα μεταξύ τους, η διάσπασή του θα γίνεται σε ενδιάμεσες συνθήκες ανάλογα με τη σύστασή του και σε μικρό εύρος </a:t>
            </a:r>
            <a:r>
              <a:rPr lang="en-US" sz="2400" dirty="0" smtClean="0"/>
              <a:t>P </a:t>
            </a:r>
            <a:r>
              <a:rPr lang="el-GR" sz="2400" dirty="0" smtClean="0"/>
              <a:t>και Τ. </a:t>
            </a:r>
          </a:p>
          <a:p>
            <a:pPr marL="273050" indent="-273050" algn="just">
              <a:spcBef>
                <a:spcPts val="0"/>
              </a:spcBef>
              <a:spcAft>
                <a:spcPts val="1200"/>
              </a:spcAft>
              <a:buClr>
                <a:schemeClr val="tx1"/>
              </a:buClr>
            </a:pPr>
            <a:r>
              <a:rPr lang="el-GR" sz="2400" dirty="0" smtClean="0"/>
              <a:t>Η διάσπαση π.χ. του </a:t>
            </a:r>
            <a:r>
              <a:rPr lang="el-GR" sz="2400" dirty="0" err="1" smtClean="0"/>
              <a:t>παραγωνίτη</a:t>
            </a:r>
            <a:r>
              <a:rPr lang="el-GR" sz="2400" dirty="0" smtClean="0"/>
              <a:t> που περιέχει μικρό ποσοστό μοσχοβίτη θα δώσει αρχικά ως προϊόντα έναν περισσότερο πλούσιο σε Κ </a:t>
            </a:r>
            <a:r>
              <a:rPr lang="el-GR" sz="2400" dirty="0" err="1" smtClean="0"/>
              <a:t>παραγωνίτη</a:t>
            </a:r>
            <a:r>
              <a:rPr lang="el-GR" sz="2400" dirty="0" smtClean="0"/>
              <a:t> + </a:t>
            </a:r>
            <a:r>
              <a:rPr lang="en-US" sz="2400" dirty="0" smtClean="0"/>
              <a:t>Na</a:t>
            </a:r>
            <a:r>
              <a:rPr lang="el-GR" sz="2400" dirty="0" smtClean="0"/>
              <a:t>-</a:t>
            </a:r>
            <a:r>
              <a:rPr lang="el-GR" sz="2400" dirty="0" err="1" smtClean="0"/>
              <a:t>ούχο</a:t>
            </a:r>
            <a:r>
              <a:rPr lang="el-GR" sz="2400" dirty="0" smtClean="0"/>
              <a:t> </a:t>
            </a:r>
            <a:r>
              <a:rPr lang="el-GR" sz="2400" dirty="0" err="1" smtClean="0"/>
              <a:t>άστριο</a:t>
            </a:r>
            <a:r>
              <a:rPr lang="el-GR" sz="2400" dirty="0" smtClean="0"/>
              <a:t> + </a:t>
            </a:r>
            <a:r>
              <a:rPr lang="el-GR" sz="2400" dirty="0" err="1" smtClean="0"/>
              <a:t>αλουμινοπυριτικό</a:t>
            </a:r>
            <a:r>
              <a:rPr lang="el-GR" sz="2400" dirty="0" smtClean="0"/>
              <a:t> </a:t>
            </a:r>
            <a:r>
              <a:rPr lang="el-GR" sz="2400" dirty="0" err="1" smtClean="0"/>
              <a:t>όρυκτό</a:t>
            </a:r>
            <a:r>
              <a:rPr lang="el-GR" sz="2400" dirty="0" smtClean="0"/>
              <a:t> (</a:t>
            </a:r>
            <a:r>
              <a:rPr lang="en-US" sz="2400" dirty="0" smtClean="0"/>
              <a:t>and </a:t>
            </a:r>
            <a:r>
              <a:rPr lang="el-GR" sz="2400" dirty="0" smtClean="0"/>
              <a:t>ή </a:t>
            </a:r>
            <a:r>
              <a:rPr lang="en-US" sz="2400" dirty="0" smtClean="0"/>
              <a:t>sill</a:t>
            </a:r>
            <a:r>
              <a:rPr lang="el-GR" sz="2400" dirty="0" smtClean="0"/>
              <a:t>) + </a:t>
            </a:r>
            <a:r>
              <a:rPr lang="en-US" sz="2400" dirty="0" smtClean="0"/>
              <a:t>H</a:t>
            </a:r>
            <a:r>
              <a:rPr lang="en-US" sz="2400" baseline="-25000" dirty="0" smtClean="0"/>
              <a:t>2</a:t>
            </a:r>
            <a:r>
              <a:rPr lang="en-US" sz="2400" dirty="0" smtClean="0"/>
              <a:t>O. </a:t>
            </a:r>
            <a:endParaRPr lang="el-GR" sz="2400" dirty="0" smtClean="0"/>
          </a:p>
          <a:p>
            <a:pPr marL="273050" indent="-273050" algn="just">
              <a:spcBef>
                <a:spcPts val="0"/>
              </a:spcBef>
              <a:spcAft>
                <a:spcPts val="1200"/>
              </a:spcAft>
              <a:buClr>
                <a:schemeClr val="tx1"/>
              </a:buClr>
            </a:pPr>
            <a:r>
              <a:rPr lang="el-GR" sz="2400" dirty="0" smtClean="0"/>
              <a:t>Με αύξηση της Τ, ο προηγούμενος </a:t>
            </a:r>
            <a:r>
              <a:rPr lang="en-US" sz="2400" dirty="0" smtClean="0"/>
              <a:t>K</a:t>
            </a:r>
            <a:r>
              <a:rPr lang="el-GR" sz="2400" dirty="0" smtClean="0"/>
              <a:t>-</a:t>
            </a:r>
            <a:r>
              <a:rPr lang="el-GR" sz="2400" dirty="0" err="1" smtClean="0"/>
              <a:t>ούχος</a:t>
            </a:r>
            <a:r>
              <a:rPr lang="el-GR" sz="2400" dirty="0" smtClean="0"/>
              <a:t> </a:t>
            </a:r>
            <a:r>
              <a:rPr lang="el-GR" sz="2400" dirty="0" err="1" smtClean="0"/>
              <a:t>παραγωνίτης</a:t>
            </a:r>
            <a:r>
              <a:rPr lang="el-GR" sz="2400" dirty="0" smtClean="0"/>
              <a:t> αποσυντίθεται ολοκληρωτικά σε αλκαλικό </a:t>
            </a:r>
            <a:r>
              <a:rPr lang="el-GR" sz="2400" dirty="0" err="1" smtClean="0"/>
              <a:t>άστριο</a:t>
            </a:r>
            <a:r>
              <a:rPr lang="el-GR" sz="2400" dirty="0" smtClean="0"/>
              <a:t> που περιέχει </a:t>
            </a:r>
            <a:r>
              <a:rPr lang="en-US" sz="2400" dirty="0" smtClean="0"/>
              <a:t>Na </a:t>
            </a:r>
            <a:r>
              <a:rPr lang="el-GR" sz="2400" dirty="0" smtClean="0"/>
              <a:t>και </a:t>
            </a:r>
            <a:r>
              <a:rPr lang="en-US" sz="2400" dirty="0" smtClean="0"/>
              <a:t>K </a:t>
            </a:r>
            <a:r>
              <a:rPr lang="el-GR" sz="2400" dirty="0" smtClean="0"/>
              <a:t>με λόγο </a:t>
            </a:r>
            <a:r>
              <a:rPr lang="en-US" sz="2400" dirty="0" smtClean="0"/>
              <a:t>Na/K</a:t>
            </a:r>
            <a:r>
              <a:rPr lang="el-GR" sz="2400" dirty="0" smtClean="0"/>
              <a:t> ίδιο με αυτόν του </a:t>
            </a:r>
            <a:r>
              <a:rPr lang="en-US" sz="2400" dirty="0" smtClean="0"/>
              <a:t>K-</a:t>
            </a:r>
            <a:r>
              <a:rPr lang="el-GR" sz="2400" dirty="0" err="1" smtClean="0"/>
              <a:t>ούχου</a:t>
            </a:r>
            <a:r>
              <a:rPr lang="el-GR" sz="2400" dirty="0" smtClean="0"/>
              <a:t> </a:t>
            </a:r>
            <a:r>
              <a:rPr lang="el-GR" sz="2400" dirty="0" err="1" smtClean="0"/>
              <a:t>παραγωνίτη</a:t>
            </a:r>
            <a:r>
              <a:rPr lang="en-US" sz="2400" dirty="0" smtClean="0"/>
              <a:t>.</a:t>
            </a:r>
            <a:endParaRPr lang="el-GR" sz="2400" dirty="0" smtClean="0"/>
          </a:p>
          <a:p>
            <a:pPr>
              <a:buNone/>
            </a:pPr>
            <a:endParaRPr lang="el-GR" sz="2000" dirty="0"/>
          </a:p>
        </p:txBody>
      </p:sp>
      <p:pic>
        <p:nvPicPr>
          <p:cNvPr id="4"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 Θέση περιεχομένου" descr="Εικόνα 12: Διάγραμμα P-T με αντιδράσεις&#10; &lt;Καταγάς 2012, Πετρολογία Μεταμορφωμένων, Πανεπιστημιακές Σημειώσεις, Πανεπιστήμιο Πατρών&gt;&#10;"/>
          <p:cNvPicPr>
            <a:picLocks noGrp="1" noChangeAspect="1"/>
          </p:cNvPicPr>
          <p:nvPr>
            <p:ph idx="1"/>
          </p:nvPr>
        </p:nvPicPr>
        <p:blipFill>
          <a:blip r:embed="rId2" cstate="print"/>
          <a:srcRect l="10912" r="14556"/>
          <a:stretch>
            <a:fillRect/>
          </a:stretch>
        </p:blipFill>
        <p:spPr>
          <a:xfrm>
            <a:off x="3923928" y="1700807"/>
            <a:ext cx="4968552" cy="3457069"/>
          </a:xfrm>
        </p:spPr>
      </p:pic>
      <p:sp>
        <p:nvSpPr>
          <p:cNvPr id="3" name="2 - Τίτλος"/>
          <p:cNvSpPr>
            <a:spLocks noGrp="1"/>
          </p:cNvSpPr>
          <p:nvPr>
            <p:ph type="title"/>
          </p:nvPr>
        </p:nvSpPr>
        <p:spPr/>
        <p:txBody>
          <a:bodyPr>
            <a:normAutofit fontScale="90000"/>
          </a:bodyPr>
          <a:lstStyle/>
          <a:p>
            <a:r>
              <a:rPr lang="el-GR" kern="0" dirty="0" smtClean="0">
                <a:solidFill>
                  <a:schemeClr val="accent2"/>
                </a:solidFill>
                <a:effectLst>
                  <a:outerShdw blurRad="38100" dist="38100" dir="2700000" algn="tl">
                    <a:srgbClr val="000000">
                      <a:alpha val="43137"/>
                    </a:srgbClr>
                  </a:outerShdw>
                </a:effectLst>
              </a:rPr>
              <a:t/>
            </a:r>
            <a:br>
              <a:rPr lang="el-GR" kern="0" dirty="0" smtClean="0">
                <a:solidFill>
                  <a:schemeClr val="accent2"/>
                </a:solidFill>
                <a:effectLst>
                  <a:outerShdw blurRad="38100" dist="38100" dir="2700000" algn="tl">
                    <a:srgbClr val="000000">
                      <a:alpha val="43137"/>
                    </a:srgbClr>
                  </a:outerShdw>
                </a:effectLst>
              </a:rPr>
            </a:br>
            <a:r>
              <a:rPr lang="el-GR" kern="0" dirty="0" smtClean="0"/>
              <a:t>Προσδιορισμός συνθηκών </a:t>
            </a:r>
            <a:r>
              <a:rPr lang="en-US" kern="0" dirty="0" smtClean="0"/>
              <a:t>P-T</a:t>
            </a:r>
            <a:r>
              <a:rPr lang="el-GR" kern="0" dirty="0" smtClean="0">
                <a:solidFill>
                  <a:schemeClr val="accent2"/>
                </a:solidFill>
                <a:effectLst>
                  <a:outerShdw blurRad="38100" dist="38100" dir="2700000" algn="tl">
                    <a:srgbClr val="000000">
                      <a:alpha val="43137"/>
                    </a:srgbClr>
                  </a:outerShdw>
                </a:effectLst>
              </a:rPr>
              <a:t/>
            </a:r>
            <a:br>
              <a:rPr lang="el-GR" kern="0" dirty="0" smtClean="0">
                <a:solidFill>
                  <a:schemeClr val="accent2"/>
                </a:solidFill>
                <a:effectLst>
                  <a:outerShdw blurRad="38100" dist="38100" dir="2700000" algn="tl">
                    <a:srgbClr val="000000">
                      <a:alpha val="43137"/>
                    </a:srgbClr>
                  </a:outerShdw>
                </a:effectLst>
              </a:rPr>
            </a:br>
            <a:endParaRPr lang="el-GR" dirty="0"/>
          </a:p>
        </p:txBody>
      </p:sp>
      <p:sp>
        <p:nvSpPr>
          <p:cNvPr id="5" name="4 - TextBox"/>
          <p:cNvSpPr txBox="1"/>
          <p:nvPr/>
        </p:nvSpPr>
        <p:spPr>
          <a:xfrm>
            <a:off x="6786578" y="1714488"/>
            <a:ext cx="914400" cy="914400"/>
          </a:xfrm>
          <a:prstGeom prst="rect">
            <a:avLst/>
          </a:prstGeom>
        </p:spPr>
        <p:txBody>
          <a:bodyPr vert="horz" wrap="none" lIns="91440" tIns="45720" rIns="91440" bIns="45720" rtlCol="0" anchor="ctr">
            <a:normAutofit/>
          </a:bodyPr>
          <a:lstStyle/>
          <a:p>
            <a:endParaRPr lang="el-GR" dirty="0" smtClean="0"/>
          </a:p>
        </p:txBody>
      </p:sp>
      <p:pic>
        <p:nvPicPr>
          <p:cNvPr id="9" name="Εικόνα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0" name="4 - Θέση περιεχομένου"/>
          <p:cNvSpPr txBox="1">
            <a:spLocks/>
          </p:cNvSpPr>
          <p:nvPr/>
        </p:nvSpPr>
        <p:spPr>
          <a:xfrm>
            <a:off x="467544" y="1412776"/>
            <a:ext cx="3816424" cy="4886003"/>
          </a:xfrm>
          <a:prstGeom prst="rect">
            <a:avLst/>
          </a:prstGeom>
        </p:spPr>
        <p:txBody>
          <a:bodyPr vert="horz" lIns="91440" tIns="45720" rIns="91440" bIns="45720" rtlCol="0">
            <a:noAutofit/>
          </a:bodyPr>
          <a:lstStyle/>
          <a:p>
            <a:pPr lvl="0">
              <a:lnSpc>
                <a:spcPct val="120000"/>
              </a:lnSpc>
              <a:spcBef>
                <a:spcPct val="20000"/>
              </a:spcBef>
              <a:spcAft>
                <a:spcPts val="1200"/>
              </a:spcAft>
              <a:defRPr/>
            </a:pPr>
            <a:r>
              <a:rPr lang="el-GR" kern="0" dirty="0" err="1" smtClean="0"/>
              <a:t>Μονομεταβλητές</a:t>
            </a:r>
            <a:r>
              <a:rPr lang="el-GR" kern="0" dirty="0" smtClean="0"/>
              <a:t> καμπύλες </a:t>
            </a:r>
            <a:r>
              <a:rPr lang="el-GR" kern="0" dirty="0" err="1" smtClean="0"/>
              <a:t>δίάσπασης</a:t>
            </a:r>
            <a:r>
              <a:rPr lang="el-GR" kern="0" dirty="0" smtClean="0"/>
              <a:t> του μοσχοβίτη και του </a:t>
            </a:r>
            <a:r>
              <a:rPr lang="el-GR" kern="0" dirty="0" err="1" smtClean="0"/>
              <a:t>παραγωνίτη</a:t>
            </a:r>
            <a:r>
              <a:rPr lang="el-GR" kern="0" dirty="0" smtClean="0"/>
              <a:t> παρουσία χαλαζία. Οι στικτές ζώνες δείχνουν τις συνθήκες P-T που απαιτούνται για τη διάσπαση Κ- </a:t>
            </a:r>
            <a:r>
              <a:rPr lang="el-GR" kern="0" dirty="0" err="1" smtClean="0"/>
              <a:t>ούχου</a:t>
            </a:r>
            <a:r>
              <a:rPr lang="el-GR" kern="0" dirty="0" smtClean="0"/>
              <a:t> </a:t>
            </a:r>
            <a:r>
              <a:rPr lang="el-GR" kern="0" dirty="0" err="1" smtClean="0"/>
              <a:t>παραγωνίτη</a:t>
            </a:r>
            <a:r>
              <a:rPr lang="el-GR" kern="0" dirty="0" smtClean="0"/>
              <a:t> και  </a:t>
            </a:r>
            <a:r>
              <a:rPr lang="el-GR" kern="0" dirty="0" err="1" smtClean="0"/>
              <a:t>Na</a:t>
            </a:r>
            <a:r>
              <a:rPr lang="el-GR" kern="0" dirty="0" smtClean="0"/>
              <a:t>-</a:t>
            </a:r>
            <a:r>
              <a:rPr lang="el-GR" kern="0" dirty="0" err="1" smtClean="0"/>
              <a:t>ούχου</a:t>
            </a:r>
            <a:r>
              <a:rPr lang="el-GR" kern="0" dirty="0" smtClean="0"/>
              <a:t> μοσχοβίτη.  Παρατήρησε το αυξημένο πεδίο σταθερότητας του Μοσχοβίτη εφόσον δεν συνυπάρχει με άλλη φάση.  </a:t>
            </a:r>
            <a:r>
              <a:rPr lang="el-GR" kern="0" dirty="0" err="1" smtClean="0"/>
              <a:t>Ab</a:t>
            </a:r>
            <a:r>
              <a:rPr lang="el-GR" kern="0" dirty="0" smtClean="0"/>
              <a:t>= </a:t>
            </a:r>
            <a:r>
              <a:rPr lang="el-GR" kern="0" dirty="0" err="1" smtClean="0"/>
              <a:t>αλβίτης</a:t>
            </a:r>
            <a:r>
              <a:rPr lang="el-GR" kern="0" dirty="0" smtClean="0"/>
              <a:t>, </a:t>
            </a:r>
            <a:r>
              <a:rPr lang="el-GR" kern="0" dirty="0" err="1" smtClean="0"/>
              <a:t>Cn</a:t>
            </a:r>
            <a:r>
              <a:rPr lang="el-GR" kern="0" dirty="0" smtClean="0"/>
              <a:t>= κορούνδιο, </a:t>
            </a:r>
            <a:r>
              <a:rPr lang="el-GR" kern="0" dirty="0" err="1" smtClean="0"/>
              <a:t>Kf</a:t>
            </a:r>
            <a:r>
              <a:rPr lang="el-GR" kern="0" dirty="0" smtClean="0"/>
              <a:t>= κ-</a:t>
            </a:r>
            <a:r>
              <a:rPr lang="el-GR" kern="0" dirty="0" err="1" smtClean="0"/>
              <a:t>ούχος άστριος</a:t>
            </a:r>
            <a:r>
              <a:rPr lang="el-GR" kern="0" dirty="0" smtClean="0"/>
              <a:t>, </a:t>
            </a:r>
            <a:r>
              <a:rPr lang="el-GR" kern="0" dirty="0" err="1" smtClean="0"/>
              <a:t>Mu</a:t>
            </a:r>
            <a:r>
              <a:rPr lang="el-GR" kern="0" dirty="0" smtClean="0"/>
              <a:t>= μοσχοβίτης, </a:t>
            </a:r>
            <a:r>
              <a:rPr lang="el-GR" kern="0" dirty="0" err="1" smtClean="0"/>
              <a:t>Pa</a:t>
            </a:r>
            <a:r>
              <a:rPr lang="el-GR" kern="0" dirty="0" smtClean="0"/>
              <a:t>= </a:t>
            </a:r>
            <a:r>
              <a:rPr lang="el-GR" kern="0" dirty="0" err="1" smtClean="0"/>
              <a:t>παραγωνίτης</a:t>
            </a:r>
            <a:r>
              <a:rPr lang="el-GR" kern="0" dirty="0" smtClean="0"/>
              <a:t>. Q= χαλαζίας. Οι διακεκομμένες γραμμές δείχνουν τα όρια σταθερότητας των πολυμόρφων Al2SiO5.</a:t>
            </a:r>
            <a:endParaRPr kumimoji="0" lang="el-GR"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kern="0" dirty="0" smtClean="0">
                <a:solidFill>
                  <a:schemeClr val="accent2"/>
                </a:solidFill>
                <a:effectLst>
                  <a:outerShdw blurRad="38100" dist="38100" dir="2700000" algn="tl">
                    <a:srgbClr val="000000">
                      <a:alpha val="43137"/>
                    </a:srgbClr>
                  </a:outerShdw>
                </a:effectLst>
              </a:rPr>
              <a:t/>
            </a:r>
            <a:br>
              <a:rPr lang="el-GR" b="1" kern="0" dirty="0" smtClean="0">
                <a:solidFill>
                  <a:schemeClr val="accent2"/>
                </a:solidFill>
                <a:effectLst>
                  <a:outerShdw blurRad="38100" dist="38100" dir="2700000" algn="tl">
                    <a:srgbClr val="000000">
                      <a:alpha val="43137"/>
                    </a:srgbClr>
                  </a:outerShdw>
                </a:effectLst>
              </a:rPr>
            </a:br>
            <a:r>
              <a:rPr lang="el-GR" b="1" kern="0" dirty="0" smtClean="0"/>
              <a:t>Προσδιορισμός συνθηκών </a:t>
            </a:r>
            <a:r>
              <a:rPr lang="en-US" b="1" kern="0" dirty="0" smtClean="0"/>
              <a:t>P-T</a:t>
            </a:r>
            <a:r>
              <a:rPr lang="el-GR" b="1" kern="0" dirty="0" smtClean="0"/>
              <a:t/>
            </a:r>
            <a:br>
              <a:rPr lang="el-GR" b="1" kern="0" dirty="0" smtClean="0"/>
            </a:br>
            <a:endParaRPr lang="el-GR" dirty="0"/>
          </a:p>
        </p:txBody>
      </p:sp>
      <p:sp>
        <p:nvSpPr>
          <p:cNvPr id="3" name="2 - Θέση περιεχομένου"/>
          <p:cNvSpPr>
            <a:spLocks noGrp="1"/>
          </p:cNvSpPr>
          <p:nvPr>
            <p:ph idx="1"/>
          </p:nvPr>
        </p:nvSpPr>
        <p:spPr>
          <a:xfrm>
            <a:off x="464156" y="1556792"/>
            <a:ext cx="8284308" cy="4525963"/>
          </a:xfrm>
        </p:spPr>
        <p:txBody>
          <a:bodyPr>
            <a:noAutofit/>
          </a:bodyPr>
          <a:lstStyle/>
          <a:p>
            <a:pPr marL="280988" indent="-280988">
              <a:spcBef>
                <a:spcPts val="0"/>
              </a:spcBef>
              <a:spcAft>
                <a:spcPts val="600"/>
              </a:spcAft>
              <a:buFontTx/>
              <a:buChar char="•"/>
              <a:defRPr/>
            </a:pPr>
            <a:r>
              <a:rPr lang="el-GR" sz="2400" kern="0" dirty="0" smtClean="0"/>
              <a:t>Οι σχετικές </a:t>
            </a:r>
            <a:r>
              <a:rPr lang="en-US" sz="2400" kern="0" dirty="0" smtClean="0"/>
              <a:t>P </a:t>
            </a:r>
            <a:r>
              <a:rPr lang="el-GR" sz="2400" kern="0" dirty="0" smtClean="0"/>
              <a:t>και Τ σχηματισμού </a:t>
            </a:r>
            <a:r>
              <a:rPr lang="el-GR" sz="2400" kern="0" dirty="0" err="1" smtClean="0"/>
              <a:t>παραγενέσεων</a:t>
            </a:r>
            <a:r>
              <a:rPr lang="el-GR" sz="2400" kern="0" dirty="0" smtClean="0"/>
              <a:t> ορυκτών που βρέθηκαν σε ισορροπία μπορούν συνήθως να προσδιορισθούν με την ταξινόμηση των πετρωμάτων σε μια μεταμορφική φάση και με την χρήση ενός πετρογενετικού δικτύου να προσεγγίσουμε τις αριθμητικές τους τιμές</a:t>
            </a:r>
          </a:p>
          <a:p>
            <a:pPr marL="280988" indent="-280988">
              <a:spcBef>
                <a:spcPts val="0"/>
              </a:spcBef>
              <a:spcAft>
                <a:spcPts val="600"/>
              </a:spcAft>
              <a:buFontTx/>
              <a:buChar char="•"/>
              <a:defRPr/>
            </a:pPr>
            <a:r>
              <a:rPr lang="el-GR" sz="2400" kern="0" dirty="0" smtClean="0"/>
              <a:t>Πιο ακριβείς ωστόσο ο προσδιορισμός εφόσον είναι γνωστή η ακριβής χημική σύσταση των συνυπαρχόντων ορυκτών</a:t>
            </a:r>
          </a:p>
          <a:p>
            <a:pPr marL="280988" indent="-280988">
              <a:spcBef>
                <a:spcPts val="0"/>
              </a:spcBef>
              <a:spcAft>
                <a:spcPts val="600"/>
              </a:spcAft>
              <a:buFontTx/>
              <a:buChar char="•"/>
              <a:defRPr/>
            </a:pPr>
            <a:r>
              <a:rPr lang="el-GR" sz="2400" kern="0" dirty="0" smtClean="0"/>
              <a:t>Συνδυασμός μικροαναλύσεων και πειραματικών δεδομένων έδειξε ότι πολλές αντιδράσεις με ορυκτά που παρουσιάζουν περιορισμένο στερεό διάλυμα </a:t>
            </a:r>
            <a:r>
              <a:rPr lang="el-GR" sz="2400" kern="0" dirty="0" err="1" smtClean="0">
                <a:sym typeface="Wingdings" pitchFamily="2" charset="2"/>
              </a:rPr>
              <a:t>→μονομεταβλητές</a:t>
            </a:r>
            <a:endParaRPr lang="el-GR" sz="2400" kern="0" dirty="0" smtClean="0">
              <a:sym typeface="Wingdings" pitchFamily="2" charset="2"/>
            </a:endParaRPr>
          </a:p>
          <a:p>
            <a:pPr marL="280988" indent="-280988">
              <a:spcBef>
                <a:spcPts val="0"/>
              </a:spcBef>
              <a:spcAft>
                <a:spcPts val="600"/>
              </a:spcAft>
              <a:buFontTx/>
              <a:buChar char="•"/>
              <a:defRPr/>
            </a:pPr>
            <a:r>
              <a:rPr lang="el-GR" sz="2400" kern="0" dirty="0" smtClean="0">
                <a:sym typeface="Wingdings" pitchFamily="2" charset="2"/>
              </a:rPr>
              <a:t>Εκτεταμένο στερεό διάλυμα → η αντίδραση θα πραγματοποιείται σε διαφορετικές συνθήκες</a:t>
            </a:r>
          </a:p>
          <a:p>
            <a:pPr>
              <a:spcBef>
                <a:spcPts val="0"/>
              </a:spcBef>
              <a:spcAft>
                <a:spcPts val="600"/>
              </a:spcAft>
              <a:buNone/>
            </a:pPr>
            <a:endParaRPr lang="el-GR" sz="2400" dirty="0"/>
          </a:p>
        </p:txBody>
      </p:sp>
      <p:pic>
        <p:nvPicPr>
          <p:cNvPr id="4"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3182"/>
            <a:ext cx="8229600" cy="1143000"/>
          </a:xfrm>
        </p:spPr>
        <p:txBody>
          <a:bodyPr>
            <a:noAutofit/>
          </a:bodyPr>
          <a:lstStyle/>
          <a:p>
            <a:pPr>
              <a:defRPr/>
            </a:pPr>
            <a:r>
              <a:rPr lang="el-GR" sz="3600" dirty="0" smtClean="0"/>
              <a:t>ΜΕΤΑΜΟΡΦΙΚΕΣ ΑΝΤΙΔΡΑΣΕΙΣ</a:t>
            </a:r>
            <a:r>
              <a:rPr lang="en-US" sz="3600" dirty="0" smtClean="0"/>
              <a:t/>
            </a:r>
            <a:br>
              <a:rPr lang="en-US" sz="3600" dirty="0" smtClean="0"/>
            </a:br>
            <a:r>
              <a:rPr lang="en-US" sz="3600" dirty="0" smtClean="0"/>
              <a:t>&amp;</a:t>
            </a:r>
            <a:br>
              <a:rPr lang="en-US" sz="3600" dirty="0" smtClean="0"/>
            </a:br>
            <a:r>
              <a:rPr lang="el-GR" sz="3600" dirty="0" smtClean="0"/>
              <a:t>ΠΡΟΣΔΙΟΡΙΣΜΟΣ ΣΥΝΘΗΚΩΝ </a:t>
            </a:r>
            <a:r>
              <a:rPr lang="en-US" sz="3600" dirty="0" smtClean="0"/>
              <a:t>P-T</a:t>
            </a:r>
            <a:endParaRPr lang="el-GR" sz="3600" i="1" dirty="0" smtClean="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kern="0" dirty="0" smtClean="0">
                <a:solidFill>
                  <a:schemeClr val="accent2"/>
                </a:solidFill>
                <a:effectLst>
                  <a:outerShdw blurRad="38100" dist="38100" dir="2700000" algn="tl">
                    <a:srgbClr val="000000">
                      <a:alpha val="43137"/>
                    </a:srgbClr>
                  </a:outerShdw>
                </a:effectLst>
              </a:rPr>
              <a:t/>
            </a:r>
            <a:br>
              <a:rPr lang="el-GR" kern="0" dirty="0" smtClean="0">
                <a:solidFill>
                  <a:schemeClr val="accent2"/>
                </a:solidFill>
                <a:effectLst>
                  <a:outerShdw blurRad="38100" dist="38100" dir="2700000" algn="tl">
                    <a:srgbClr val="000000">
                      <a:alpha val="43137"/>
                    </a:srgbClr>
                  </a:outerShdw>
                </a:effectLst>
              </a:rPr>
            </a:br>
            <a:r>
              <a:rPr lang="en-US" kern="0" dirty="0" smtClean="0">
                <a:solidFill>
                  <a:schemeClr val="accent2"/>
                </a:solidFill>
                <a:effectLst>
                  <a:outerShdw blurRad="38100" dist="38100" dir="2700000" algn="tl">
                    <a:srgbClr val="000000">
                      <a:alpha val="43137"/>
                    </a:srgbClr>
                  </a:outerShdw>
                </a:effectLst>
              </a:rPr>
              <a:t/>
            </a:r>
            <a:br>
              <a:rPr lang="en-US" kern="0" dirty="0" smtClean="0">
                <a:solidFill>
                  <a:schemeClr val="accent2"/>
                </a:solidFill>
                <a:effectLst>
                  <a:outerShdw blurRad="38100" dist="38100" dir="2700000" algn="tl">
                    <a:srgbClr val="000000">
                      <a:alpha val="43137"/>
                    </a:srgbClr>
                  </a:outerShdw>
                </a:effectLst>
              </a:rPr>
            </a:br>
            <a:r>
              <a:rPr lang="el-GR" kern="0" dirty="0" smtClean="0"/>
              <a:t>Προσδιορισμός συνθηκών </a:t>
            </a:r>
            <a:r>
              <a:rPr lang="en-US" kern="0" dirty="0" smtClean="0"/>
              <a:t>P-T</a:t>
            </a:r>
            <a:r>
              <a:rPr lang="el-GR" kern="0" dirty="0" smtClean="0"/>
              <a:t/>
            </a:r>
            <a:br>
              <a:rPr lang="el-GR" kern="0" dirty="0" smtClean="0"/>
            </a:br>
            <a:r>
              <a:rPr lang="el-GR" kern="0" dirty="0" smtClean="0"/>
              <a:t/>
            </a:r>
            <a:br>
              <a:rPr lang="el-GR" kern="0" dirty="0" smtClean="0"/>
            </a:br>
            <a:endParaRPr lang="el-GR" dirty="0"/>
          </a:p>
        </p:txBody>
      </p:sp>
      <p:sp>
        <p:nvSpPr>
          <p:cNvPr id="3" name="2 - Θέση περιεχομένου"/>
          <p:cNvSpPr>
            <a:spLocks noGrp="1"/>
          </p:cNvSpPr>
          <p:nvPr>
            <p:ph idx="1"/>
          </p:nvPr>
        </p:nvSpPr>
        <p:spPr>
          <a:xfrm>
            <a:off x="395536" y="2348880"/>
            <a:ext cx="8496944" cy="3448123"/>
          </a:xfrm>
        </p:spPr>
        <p:txBody>
          <a:bodyPr>
            <a:noAutofit/>
          </a:bodyPr>
          <a:lstStyle/>
          <a:p>
            <a:pPr marL="280988" indent="-280988">
              <a:spcBef>
                <a:spcPct val="20000"/>
              </a:spcBef>
              <a:buFontTx/>
              <a:buChar char="•"/>
              <a:defRPr/>
            </a:pPr>
            <a:r>
              <a:rPr lang="el-GR" sz="2200" kern="0" dirty="0" err="1" smtClean="0"/>
              <a:t>Μονομεταβλητή</a:t>
            </a:r>
            <a:r>
              <a:rPr lang="el-GR" sz="2200" kern="0" dirty="0" smtClean="0"/>
              <a:t> για το σύστημα των καθαρών ακραίων μελών</a:t>
            </a:r>
          </a:p>
          <a:p>
            <a:pPr marL="280988" indent="-280988">
              <a:spcBef>
                <a:spcPct val="20000"/>
              </a:spcBef>
              <a:buFontTx/>
              <a:buChar char="•"/>
              <a:defRPr/>
            </a:pPr>
            <a:r>
              <a:rPr lang="el-GR" sz="2200" kern="0" dirty="0" smtClean="0"/>
              <a:t>Η </a:t>
            </a:r>
            <a:r>
              <a:rPr lang="el-GR" sz="2200" kern="0" dirty="0" err="1" smtClean="0"/>
              <a:t>παραγένεση</a:t>
            </a:r>
            <a:r>
              <a:rPr lang="el-GR" sz="2200" kern="0" dirty="0" smtClean="0"/>
              <a:t> </a:t>
            </a:r>
            <a:r>
              <a:rPr lang="en-US" sz="2200" kern="0" dirty="0" err="1" smtClean="0"/>
              <a:t>Jd+Qz</a:t>
            </a:r>
            <a:r>
              <a:rPr lang="el-GR" sz="2200" kern="0" dirty="0" smtClean="0"/>
              <a:t> περιορίζεται σε πολύ υψηλές </a:t>
            </a:r>
            <a:r>
              <a:rPr lang="en-US" sz="2200" kern="0" dirty="0" smtClean="0"/>
              <a:t>P</a:t>
            </a:r>
          </a:p>
          <a:p>
            <a:pPr marL="280988" indent="-280988">
              <a:spcBef>
                <a:spcPct val="20000"/>
              </a:spcBef>
              <a:buFontTx/>
              <a:buChar char="•"/>
              <a:defRPr/>
            </a:pPr>
            <a:r>
              <a:rPr lang="el-GR" sz="2200" kern="0" dirty="0" smtClean="0"/>
              <a:t>Σε πετρώματα όμως της </a:t>
            </a:r>
            <a:r>
              <a:rPr lang="el-GR" sz="2200" kern="0" dirty="0" err="1" smtClean="0"/>
              <a:t>Γλαυκοφανιτικής</a:t>
            </a:r>
            <a:r>
              <a:rPr lang="el-GR" sz="2200" kern="0" dirty="0" smtClean="0"/>
              <a:t> και της </a:t>
            </a:r>
            <a:r>
              <a:rPr lang="el-GR" sz="2200" kern="0" dirty="0" err="1" smtClean="0"/>
              <a:t>Εκλογιτικής</a:t>
            </a:r>
            <a:r>
              <a:rPr lang="el-GR" sz="2200" kern="0" dirty="0" smtClean="0"/>
              <a:t> φάσης εμφανίζονται </a:t>
            </a:r>
            <a:r>
              <a:rPr lang="en-US" sz="2200" kern="0" dirty="0" smtClean="0"/>
              <a:t>Na-</a:t>
            </a:r>
            <a:r>
              <a:rPr lang="el-GR" sz="2200" kern="0" dirty="0" err="1" smtClean="0"/>
              <a:t>ούχοι</a:t>
            </a:r>
            <a:r>
              <a:rPr lang="el-GR" sz="2200" kern="0" dirty="0" smtClean="0"/>
              <a:t> </a:t>
            </a:r>
            <a:r>
              <a:rPr lang="el-GR" sz="2200" kern="0" dirty="0" err="1" smtClean="0"/>
              <a:t>πυρόξενοι</a:t>
            </a:r>
            <a:r>
              <a:rPr lang="el-GR" sz="2200" kern="0" dirty="0" smtClean="0"/>
              <a:t>, συνυπάρχοντες με </a:t>
            </a:r>
            <a:r>
              <a:rPr lang="en-US" sz="2200" kern="0" dirty="0" err="1" smtClean="0"/>
              <a:t>Ab</a:t>
            </a:r>
            <a:r>
              <a:rPr lang="el-GR" sz="2200" kern="0" dirty="0" smtClean="0"/>
              <a:t> και </a:t>
            </a:r>
            <a:r>
              <a:rPr lang="en-US" sz="2200" kern="0" dirty="0" err="1" smtClean="0"/>
              <a:t>Qz</a:t>
            </a:r>
            <a:r>
              <a:rPr lang="el-GR" sz="2200" kern="0" dirty="0" smtClean="0"/>
              <a:t> που </a:t>
            </a:r>
            <a:r>
              <a:rPr lang="el-GR" sz="2200" kern="0" dirty="0" err="1" smtClean="0"/>
              <a:t>παρεκλίνουν</a:t>
            </a:r>
            <a:r>
              <a:rPr lang="el-GR" sz="2200" kern="0" dirty="0" smtClean="0"/>
              <a:t> από την ιδανική </a:t>
            </a:r>
            <a:r>
              <a:rPr lang="el-GR" sz="2200" kern="0" dirty="0" err="1" smtClean="0"/>
              <a:t>σύσταστη</a:t>
            </a:r>
            <a:r>
              <a:rPr lang="el-GR" sz="2200" kern="0" dirty="0" smtClean="0"/>
              <a:t>, παρουσιάζοντας σημαντική συμμετοχή </a:t>
            </a:r>
            <a:r>
              <a:rPr lang="el-GR" sz="2200" kern="0" dirty="0" err="1" smtClean="0"/>
              <a:t>ακμίτη</a:t>
            </a:r>
            <a:r>
              <a:rPr lang="el-GR" sz="2200" kern="0" dirty="0" smtClean="0"/>
              <a:t> </a:t>
            </a:r>
            <a:r>
              <a:rPr lang="en-US" sz="2200" kern="0" dirty="0" smtClean="0"/>
              <a:t>(NaFe</a:t>
            </a:r>
            <a:r>
              <a:rPr lang="en-US" sz="2200" kern="0" baseline="30000" dirty="0" smtClean="0"/>
              <a:t>+3</a:t>
            </a:r>
            <a:r>
              <a:rPr lang="en-US" sz="2200" kern="0" dirty="0" smtClean="0"/>
              <a:t>Si</a:t>
            </a:r>
            <a:r>
              <a:rPr lang="en-US" sz="2200" kern="0" baseline="-25000" dirty="0" smtClean="0"/>
              <a:t>2</a:t>
            </a:r>
            <a:r>
              <a:rPr lang="en-US" sz="2200" kern="0" dirty="0" smtClean="0"/>
              <a:t>O</a:t>
            </a:r>
            <a:r>
              <a:rPr lang="en-US" sz="2200" kern="0" baseline="-25000" dirty="0" smtClean="0"/>
              <a:t>6</a:t>
            </a:r>
            <a:r>
              <a:rPr lang="en-US" sz="2200" kern="0" dirty="0" smtClean="0"/>
              <a:t>) </a:t>
            </a:r>
            <a:r>
              <a:rPr lang="el-GR" sz="2200" kern="0" dirty="0" smtClean="0"/>
              <a:t>και </a:t>
            </a:r>
            <a:r>
              <a:rPr lang="el-GR" sz="2200" kern="0" dirty="0" err="1" smtClean="0"/>
              <a:t>διοψιδίου</a:t>
            </a:r>
            <a:r>
              <a:rPr lang="el-GR" sz="2200" kern="0" dirty="0" smtClean="0"/>
              <a:t> </a:t>
            </a:r>
            <a:r>
              <a:rPr lang="en-US" sz="2200" kern="0" dirty="0" smtClean="0"/>
              <a:t>(CaMgSi</a:t>
            </a:r>
            <a:r>
              <a:rPr lang="en-US" sz="2200" kern="0" baseline="-25000" dirty="0" smtClean="0"/>
              <a:t>2</a:t>
            </a:r>
            <a:r>
              <a:rPr lang="en-US" sz="2200" kern="0" dirty="0" smtClean="0"/>
              <a:t>O</a:t>
            </a:r>
            <a:r>
              <a:rPr lang="en-US" sz="2200" kern="0" baseline="-25000" dirty="0" smtClean="0"/>
              <a:t>6</a:t>
            </a:r>
            <a:r>
              <a:rPr lang="en-US" sz="2200" kern="0" dirty="0" smtClean="0"/>
              <a:t>) </a:t>
            </a:r>
            <a:endParaRPr lang="el-GR" sz="2200" kern="0" dirty="0" smtClean="0"/>
          </a:p>
          <a:p>
            <a:pPr marL="280988" indent="-280988">
              <a:spcBef>
                <a:spcPct val="20000"/>
              </a:spcBef>
              <a:buFontTx/>
              <a:buChar char="•"/>
              <a:defRPr/>
            </a:pPr>
            <a:r>
              <a:rPr lang="el-GR" sz="2200" kern="0" dirty="0" smtClean="0"/>
              <a:t>Η αύξηση των συστατικών του συστήματος οδηγεί στην αύξηση των βαθμών ελευθερίας </a:t>
            </a:r>
            <a:r>
              <a:rPr lang="el-GR" sz="2200" kern="0" dirty="0" smtClean="0">
                <a:sym typeface="Wingdings" pitchFamily="2" charset="2"/>
              </a:rPr>
              <a:t>→ η αντίδραση θα γίνεται συνεχώς κατά τρόπο που η αντιδρώσα φάση και τα προϊόντα της αντίδρασης να συνυπάρχουν σε ισορροπία σε ένα διάστημα </a:t>
            </a:r>
            <a:r>
              <a:rPr lang="en-US" sz="2200" kern="0" dirty="0" smtClean="0">
                <a:sym typeface="Wingdings" pitchFamily="2" charset="2"/>
              </a:rPr>
              <a:t>P </a:t>
            </a:r>
            <a:r>
              <a:rPr lang="el-GR" sz="2200" kern="0" dirty="0" smtClean="0">
                <a:sym typeface="Wingdings" pitchFamily="2" charset="2"/>
              </a:rPr>
              <a:t>και Τ</a:t>
            </a:r>
            <a:endParaRPr lang="el-GR" sz="2200" kern="0" dirty="0" smtClean="0"/>
          </a:p>
          <a:p>
            <a:pPr>
              <a:buNone/>
            </a:pPr>
            <a:endParaRPr lang="el-GR" sz="2200" dirty="0"/>
          </a:p>
        </p:txBody>
      </p:sp>
      <p:sp>
        <p:nvSpPr>
          <p:cNvPr id="5" name="4 - TextBox"/>
          <p:cNvSpPr txBox="1"/>
          <p:nvPr/>
        </p:nvSpPr>
        <p:spPr>
          <a:xfrm>
            <a:off x="2000232" y="1340768"/>
            <a:ext cx="4786346" cy="914400"/>
          </a:xfrm>
          <a:prstGeom prst="rect">
            <a:avLst/>
          </a:prstGeom>
        </p:spPr>
        <p:txBody>
          <a:bodyPr vert="horz" wrap="none" lIns="91440" tIns="45720" rIns="91440" bIns="45720" rtlCol="0" anchor="ctr">
            <a:normAutofit/>
          </a:bodyPr>
          <a:lstStyle/>
          <a:p>
            <a:pPr algn="ctr"/>
            <a:r>
              <a:rPr lang="en-US" sz="2400" dirty="0" smtClean="0"/>
              <a:t>NaAlSi</a:t>
            </a:r>
            <a:r>
              <a:rPr lang="en-US" sz="2400" baseline="-25000" dirty="0" smtClean="0"/>
              <a:t>3</a:t>
            </a:r>
            <a:r>
              <a:rPr lang="en-US" sz="2400" dirty="0" smtClean="0"/>
              <a:t>O</a:t>
            </a:r>
            <a:r>
              <a:rPr lang="en-US" sz="2400" baseline="-25000" dirty="0" smtClean="0"/>
              <a:t>8</a:t>
            </a:r>
            <a:r>
              <a:rPr lang="en-US" sz="2400" dirty="0" smtClean="0"/>
              <a:t>= NaAlSi</a:t>
            </a:r>
            <a:r>
              <a:rPr lang="en-US" sz="2400" baseline="-25000" dirty="0" smtClean="0"/>
              <a:t>2</a:t>
            </a:r>
            <a:r>
              <a:rPr lang="en-US" sz="2400" dirty="0" smtClean="0"/>
              <a:t>O</a:t>
            </a:r>
            <a:r>
              <a:rPr lang="en-US" sz="2400" baseline="-25000" dirty="0" smtClean="0"/>
              <a:t>6</a:t>
            </a:r>
            <a:r>
              <a:rPr lang="en-US" sz="2400" dirty="0" smtClean="0"/>
              <a:t> + SiO</a:t>
            </a:r>
            <a:r>
              <a:rPr lang="en-US" sz="2400" baseline="-25000" dirty="0" smtClean="0"/>
              <a:t>2</a:t>
            </a:r>
          </a:p>
          <a:p>
            <a:pPr algn="ctr"/>
            <a:r>
              <a:rPr lang="el-GR" sz="2400" dirty="0" smtClean="0"/>
              <a:t>    </a:t>
            </a:r>
            <a:r>
              <a:rPr lang="el-GR" sz="2400" dirty="0" err="1" smtClean="0"/>
              <a:t>Αλβίτης</a:t>
            </a:r>
            <a:r>
              <a:rPr lang="el-GR" sz="2400" dirty="0" smtClean="0"/>
              <a:t>   </a:t>
            </a:r>
            <a:r>
              <a:rPr lang="el-GR" sz="2400" dirty="0" err="1" smtClean="0"/>
              <a:t>Ιαδεΐτης</a:t>
            </a:r>
            <a:r>
              <a:rPr lang="el-GR" sz="2400" dirty="0" smtClean="0"/>
              <a:t>  Χαλαζίας</a:t>
            </a:r>
          </a:p>
        </p:txBody>
      </p:sp>
      <p:pic>
        <p:nvPicPr>
          <p:cNvPr id="6"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kern="0" dirty="0" smtClean="0"/>
              <a:t>Προσδιορισμός συνθηκών </a:t>
            </a:r>
            <a:r>
              <a:rPr lang="en-US" kern="0" dirty="0" smtClean="0"/>
              <a:t>P-T</a:t>
            </a:r>
            <a:endParaRPr lang="el-GR" kern="0" dirty="0"/>
          </a:p>
        </p:txBody>
      </p:sp>
      <p:sp>
        <p:nvSpPr>
          <p:cNvPr id="3" name="2 - Θέση περιεχομένου"/>
          <p:cNvSpPr>
            <a:spLocks noGrp="1"/>
          </p:cNvSpPr>
          <p:nvPr>
            <p:ph idx="1"/>
          </p:nvPr>
        </p:nvSpPr>
        <p:spPr>
          <a:xfrm>
            <a:off x="464156" y="1340768"/>
            <a:ext cx="8229600" cy="4741987"/>
          </a:xfrm>
        </p:spPr>
        <p:txBody>
          <a:bodyPr>
            <a:noAutofit/>
          </a:bodyPr>
          <a:lstStyle/>
          <a:p>
            <a:pPr marL="280988" indent="-280988">
              <a:spcBef>
                <a:spcPts val="0"/>
              </a:spcBef>
              <a:spcAft>
                <a:spcPts val="600"/>
              </a:spcAft>
              <a:buFontTx/>
              <a:buChar char="•"/>
              <a:defRPr/>
            </a:pPr>
            <a:r>
              <a:rPr lang="el-GR" sz="2400" kern="0" dirty="0" smtClean="0"/>
              <a:t>Τέτοιου είδους αντιδράσεις δύσκολο να χρησιμοποιηθούν για τον προσδιορισμό </a:t>
            </a:r>
            <a:r>
              <a:rPr lang="en-US" sz="2400" kern="0" dirty="0" smtClean="0"/>
              <a:t>P-T, </a:t>
            </a:r>
            <a:r>
              <a:rPr lang="el-GR" sz="2400" kern="0" dirty="0" smtClean="0"/>
              <a:t>εάν δεν υπάρχουν πειραματικά στοιχεία για τις συγκεκριμένες συστάσεις των στερεών διαλυμάτων</a:t>
            </a:r>
          </a:p>
          <a:p>
            <a:pPr marL="280988" indent="-280988">
              <a:spcBef>
                <a:spcPts val="0"/>
              </a:spcBef>
              <a:spcAft>
                <a:spcPts val="600"/>
              </a:spcAft>
              <a:buFontTx/>
              <a:buChar char="•"/>
              <a:defRPr/>
            </a:pPr>
            <a:r>
              <a:rPr lang="el-GR" sz="2400" kern="0" dirty="0" smtClean="0">
                <a:sym typeface="Wingdings" pitchFamily="2" charset="2"/>
              </a:rPr>
              <a:t>Αν όμως οι συστάσεις των συνυπαρχόντων φάσεων είναι γνωστές, τότε αυτό είναι δυνατό με τη χρήση θερμοδυναμικών υπολογισμών.</a:t>
            </a:r>
          </a:p>
          <a:p>
            <a:pPr marL="280988" indent="-280988">
              <a:spcBef>
                <a:spcPts val="0"/>
              </a:spcBef>
              <a:spcAft>
                <a:spcPts val="600"/>
              </a:spcAft>
              <a:buFontTx/>
              <a:buChar char="•"/>
              <a:defRPr/>
            </a:pPr>
            <a:r>
              <a:rPr lang="el-GR" sz="2400" kern="0" dirty="0" smtClean="0">
                <a:sym typeface="Wingdings" pitchFamily="2" charset="2"/>
              </a:rPr>
              <a:t>Γίνονται καθορίζοντας ένα σύστημα ισορροπίας, συνήθως με μια σειρά </a:t>
            </a:r>
            <a:r>
              <a:rPr lang="el-GR" sz="2400" kern="0" dirty="0" err="1" smtClean="0">
                <a:sym typeface="Wingdings" pitchFamily="2" charset="2"/>
              </a:rPr>
              <a:t>πολυμεταβλητών</a:t>
            </a:r>
            <a:r>
              <a:rPr lang="el-GR" sz="2400" kern="0" dirty="0" smtClean="0">
                <a:sym typeface="Wingdings" pitchFamily="2" charset="2"/>
              </a:rPr>
              <a:t> αντιδράσεων με όρους τις θερμοδυναμικές παραμέτρους</a:t>
            </a:r>
            <a:r>
              <a:rPr lang="el-GR" sz="2400" i="1" kern="0" dirty="0" smtClean="0">
                <a:sym typeface="Wingdings" pitchFamily="2" charset="2"/>
              </a:rPr>
              <a:t>: </a:t>
            </a:r>
            <a:r>
              <a:rPr lang="en-US" sz="2400" i="1" kern="0" dirty="0" smtClean="0">
                <a:sym typeface="Wingdings" pitchFamily="2" charset="2"/>
              </a:rPr>
              <a:t>G: </a:t>
            </a:r>
            <a:r>
              <a:rPr lang="el-GR" sz="2400" i="1" kern="0" dirty="0" smtClean="0">
                <a:sym typeface="Wingdings" pitchFamily="2" charset="2"/>
              </a:rPr>
              <a:t>ελεύθερη ενέργεια </a:t>
            </a:r>
            <a:r>
              <a:rPr lang="en-US" sz="2400" i="1" kern="0" dirty="0" smtClean="0">
                <a:sym typeface="Wingdings" pitchFamily="2" charset="2"/>
              </a:rPr>
              <a:t>Gibbs</a:t>
            </a:r>
            <a:r>
              <a:rPr lang="el-GR" sz="2400" i="1" kern="0" dirty="0" smtClean="0">
                <a:sym typeface="Wingdings" pitchFamily="2" charset="2"/>
              </a:rPr>
              <a:t>, </a:t>
            </a:r>
            <a:r>
              <a:rPr lang="en-US" sz="2400" i="1" kern="0" dirty="0" smtClean="0">
                <a:sym typeface="Wingdings" pitchFamily="2" charset="2"/>
              </a:rPr>
              <a:t>H: </a:t>
            </a:r>
            <a:r>
              <a:rPr lang="el-GR" sz="2400" i="1" kern="0" dirty="0" smtClean="0">
                <a:sym typeface="Wingdings" pitchFamily="2" charset="2"/>
              </a:rPr>
              <a:t>ενθαλπία, </a:t>
            </a:r>
            <a:r>
              <a:rPr lang="en-US" sz="2400" i="1" kern="0" dirty="0" smtClean="0">
                <a:sym typeface="Wingdings" pitchFamily="2" charset="2"/>
              </a:rPr>
              <a:t>S: </a:t>
            </a:r>
            <a:r>
              <a:rPr lang="el-GR" sz="2400" i="1" kern="0" dirty="0" smtClean="0">
                <a:sym typeface="Wingdings" pitchFamily="2" charset="2"/>
              </a:rPr>
              <a:t>εντροπία, </a:t>
            </a:r>
            <a:r>
              <a:rPr lang="en-US" sz="2400" i="1" kern="0" dirty="0" smtClean="0">
                <a:sym typeface="Wingdings" pitchFamily="2" charset="2"/>
              </a:rPr>
              <a:t>V: </a:t>
            </a:r>
            <a:r>
              <a:rPr lang="el-GR" sz="2400" i="1" kern="0" dirty="0" smtClean="0">
                <a:sym typeface="Wingdings" pitchFamily="2" charset="2"/>
              </a:rPr>
              <a:t>όγκος</a:t>
            </a:r>
          </a:p>
          <a:p>
            <a:pPr marL="738188" lvl="1" indent="-465138">
              <a:spcBef>
                <a:spcPts val="0"/>
              </a:spcBef>
              <a:buNone/>
              <a:defRPr/>
            </a:pPr>
            <a:r>
              <a:rPr lang="el-GR" sz="2400" kern="0" dirty="0" smtClean="0">
                <a:sym typeface="Wingdings" pitchFamily="2" charset="2"/>
              </a:rPr>
              <a:t>και επιλύοντας για τους ζητούμενους αγνώστους</a:t>
            </a:r>
            <a:endParaRPr lang="el-GR" sz="2400" kern="0" dirty="0">
              <a:sym typeface="Wingdings" pitchFamily="2" charset="2"/>
            </a:endParaRPr>
          </a:p>
        </p:txBody>
      </p:sp>
      <p:pic>
        <p:nvPicPr>
          <p:cNvPr id="4"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kern="0" dirty="0" smtClean="0"/>
              <a:t>Προσδιορισμός συνθηκών </a:t>
            </a:r>
            <a:r>
              <a:rPr lang="en-US" kern="0" dirty="0" smtClean="0"/>
              <a:t>P-T</a:t>
            </a:r>
            <a:endParaRPr lang="el-GR" kern="0" dirty="0"/>
          </a:p>
        </p:txBody>
      </p:sp>
      <p:sp>
        <p:nvSpPr>
          <p:cNvPr id="7" name="6 - Θέση περιεχομένου"/>
          <p:cNvSpPr>
            <a:spLocks noGrp="1"/>
          </p:cNvSpPr>
          <p:nvPr>
            <p:ph idx="1"/>
          </p:nvPr>
        </p:nvSpPr>
        <p:spPr>
          <a:xfrm>
            <a:off x="323528" y="1556792"/>
            <a:ext cx="8640960" cy="4525963"/>
          </a:xfrm>
        </p:spPr>
        <p:txBody>
          <a:bodyPr>
            <a:noAutofit/>
          </a:bodyPr>
          <a:lstStyle/>
          <a:p>
            <a:pPr>
              <a:buNone/>
            </a:pPr>
            <a:r>
              <a:rPr lang="el-GR" sz="2400" dirty="0" smtClean="0"/>
              <a:t>Η βασική συνθήκη ισορροπίας για μια αντίδραση είναι: </a:t>
            </a:r>
          </a:p>
          <a:p>
            <a:pPr algn="ctr">
              <a:buNone/>
            </a:pPr>
            <a:r>
              <a:rPr lang="el-GR" sz="2400" dirty="0" smtClean="0"/>
              <a:t>Δ</a:t>
            </a:r>
            <a:r>
              <a:rPr lang="en-US" sz="2400" dirty="0" err="1" smtClean="0"/>
              <a:t>G</a:t>
            </a:r>
            <a:r>
              <a:rPr lang="en-US" sz="2400" baseline="-25000" dirty="0" err="1" smtClean="0"/>
              <a:t>r</a:t>
            </a:r>
            <a:r>
              <a:rPr lang="en-US" sz="2400" baseline="30000" dirty="0" err="1" smtClean="0"/>
              <a:t>o</a:t>
            </a:r>
            <a:r>
              <a:rPr lang="en-US" sz="2400" baseline="30000" dirty="0" smtClean="0"/>
              <a:t>  </a:t>
            </a:r>
            <a:r>
              <a:rPr lang="el-GR" sz="2400" dirty="0" smtClean="0"/>
              <a:t> + </a:t>
            </a:r>
            <a:r>
              <a:rPr lang="en-US" sz="2400" dirty="0" err="1" smtClean="0"/>
              <a:t>RTlnK</a:t>
            </a:r>
            <a:r>
              <a:rPr lang="en-US" sz="2400" dirty="0" smtClean="0"/>
              <a:t> =0 = </a:t>
            </a:r>
            <a:r>
              <a:rPr lang="el-GR" sz="2400" dirty="0" smtClean="0"/>
              <a:t>Δ</a:t>
            </a:r>
            <a:r>
              <a:rPr lang="en-US" sz="2400" dirty="0" smtClean="0"/>
              <a:t>G</a:t>
            </a:r>
            <a:r>
              <a:rPr lang="el-GR" sz="2400" baseline="-25000" dirty="0" smtClean="0"/>
              <a:t>γ</a:t>
            </a:r>
            <a:r>
              <a:rPr lang="el-GR" sz="2400" dirty="0" smtClean="0"/>
              <a:t> </a:t>
            </a:r>
            <a:r>
              <a:rPr lang="en-US" sz="2400" dirty="0" smtClean="0"/>
              <a:t>(1)</a:t>
            </a:r>
          </a:p>
          <a:p>
            <a:pPr>
              <a:buNone/>
            </a:pPr>
            <a:r>
              <a:rPr lang="el-GR" sz="2400" dirty="0" smtClean="0"/>
              <a:t>Όπου Δ</a:t>
            </a:r>
            <a:r>
              <a:rPr lang="en-US" sz="2400" dirty="0" err="1" smtClean="0"/>
              <a:t>G</a:t>
            </a:r>
            <a:r>
              <a:rPr lang="en-US" sz="2400" baseline="-25000" dirty="0" err="1" smtClean="0"/>
              <a:t>r</a:t>
            </a:r>
            <a:r>
              <a:rPr lang="en-US" sz="2400" baseline="30000" dirty="0" err="1" smtClean="0"/>
              <a:t>o</a:t>
            </a:r>
            <a:r>
              <a:rPr lang="en-US" sz="2400" baseline="30000" dirty="0" smtClean="0"/>
              <a:t>   </a:t>
            </a:r>
            <a:r>
              <a:rPr lang="en-US" sz="2400" dirty="0" smtClean="0"/>
              <a:t>=</a:t>
            </a:r>
            <a:r>
              <a:rPr lang="el-GR" sz="2400" dirty="0" smtClean="0"/>
              <a:t>Δ</a:t>
            </a:r>
            <a:r>
              <a:rPr lang="en-US" sz="2400" dirty="0" err="1" smtClean="0"/>
              <a:t>H</a:t>
            </a:r>
            <a:r>
              <a:rPr lang="en-US" sz="2400" baseline="-25000" dirty="0" err="1" smtClean="0"/>
              <a:t>r</a:t>
            </a:r>
            <a:r>
              <a:rPr lang="en-US" sz="2400" baseline="30000" dirty="0" err="1" smtClean="0"/>
              <a:t>o</a:t>
            </a:r>
            <a:r>
              <a:rPr lang="en-US" sz="2400" baseline="30000" dirty="0" smtClean="0"/>
              <a:t> </a:t>
            </a:r>
            <a:r>
              <a:rPr lang="el-GR" sz="2400" baseline="30000" dirty="0" smtClean="0"/>
              <a:t> </a:t>
            </a:r>
            <a:r>
              <a:rPr lang="el-GR" sz="2400" dirty="0" smtClean="0"/>
              <a:t> ΤΔ</a:t>
            </a:r>
            <a:r>
              <a:rPr lang="en-US" sz="2400" dirty="0" err="1" smtClean="0"/>
              <a:t>S</a:t>
            </a:r>
            <a:r>
              <a:rPr lang="en-US" sz="2400" baseline="-25000" dirty="0" err="1" smtClean="0"/>
              <a:t>r</a:t>
            </a:r>
            <a:r>
              <a:rPr lang="en-US" sz="2400" baseline="30000" dirty="0" err="1" smtClean="0"/>
              <a:t>o</a:t>
            </a:r>
            <a:r>
              <a:rPr lang="en-US" sz="2400" baseline="30000" dirty="0" smtClean="0"/>
              <a:t>  </a:t>
            </a:r>
            <a:r>
              <a:rPr lang="en-US" sz="2400" dirty="0" smtClean="0"/>
              <a:t> + P</a:t>
            </a:r>
            <a:r>
              <a:rPr lang="el-GR" sz="2400" dirty="0" smtClean="0"/>
              <a:t>Δ</a:t>
            </a:r>
            <a:r>
              <a:rPr lang="en-US" sz="2400" dirty="0" smtClean="0"/>
              <a:t>V</a:t>
            </a:r>
            <a:r>
              <a:rPr lang="el-GR" sz="2400" dirty="0" smtClean="0"/>
              <a:t> </a:t>
            </a:r>
            <a:r>
              <a:rPr lang="en-US" sz="2400" baseline="-25000" dirty="0" err="1" smtClean="0"/>
              <a:t>r</a:t>
            </a:r>
            <a:r>
              <a:rPr lang="en-US" sz="2400" baseline="30000" dirty="0" err="1" smtClean="0"/>
              <a:t>o</a:t>
            </a:r>
            <a:r>
              <a:rPr lang="en-US" sz="2400" baseline="30000" dirty="0" smtClean="0"/>
              <a:t>   </a:t>
            </a:r>
            <a:r>
              <a:rPr lang="en-US" sz="2400" dirty="0" smtClean="0"/>
              <a:t> =</a:t>
            </a:r>
            <a:r>
              <a:rPr lang="el-GR" sz="2400" dirty="0" smtClean="0"/>
              <a:t>Σ</a:t>
            </a:r>
            <a:r>
              <a:rPr lang="en-US" sz="2400" dirty="0" smtClean="0"/>
              <a:t>G</a:t>
            </a:r>
            <a:r>
              <a:rPr lang="en-US" sz="2400" baseline="30000" dirty="0" smtClean="0"/>
              <a:t>o </a:t>
            </a:r>
            <a:r>
              <a:rPr lang="en-US" sz="2400" dirty="0" smtClean="0"/>
              <a:t> products- </a:t>
            </a:r>
            <a:r>
              <a:rPr lang="el-GR" sz="2400" dirty="0" smtClean="0"/>
              <a:t>Σ</a:t>
            </a:r>
            <a:r>
              <a:rPr lang="en-US" sz="2400" dirty="0" smtClean="0"/>
              <a:t>G</a:t>
            </a:r>
            <a:r>
              <a:rPr lang="en-US" sz="2400" baseline="30000" dirty="0" smtClean="0"/>
              <a:t>o  </a:t>
            </a:r>
            <a:r>
              <a:rPr lang="en-US" sz="2400" dirty="0" smtClean="0"/>
              <a:t> reactants (2)</a:t>
            </a:r>
          </a:p>
          <a:p>
            <a:pPr>
              <a:buNone/>
            </a:pPr>
            <a:endParaRPr lang="en-US" sz="2400" dirty="0" smtClean="0"/>
          </a:p>
          <a:p>
            <a:pPr>
              <a:spcBef>
                <a:spcPts val="3000"/>
              </a:spcBef>
              <a:buNone/>
            </a:pPr>
            <a:r>
              <a:rPr lang="el-GR" sz="2400" dirty="0" smtClean="0"/>
              <a:t>Δ</a:t>
            </a:r>
            <a:r>
              <a:rPr lang="en-US" sz="2400" dirty="0" err="1" smtClean="0"/>
              <a:t>G</a:t>
            </a:r>
            <a:r>
              <a:rPr lang="en-US" sz="2400" baseline="-25000" dirty="0" err="1" smtClean="0"/>
              <a:t>r</a:t>
            </a:r>
            <a:r>
              <a:rPr lang="en-US" sz="2400" baseline="30000" dirty="0" err="1" smtClean="0"/>
              <a:t>o</a:t>
            </a:r>
            <a:r>
              <a:rPr lang="en-US" sz="2400" dirty="0" smtClean="0"/>
              <a:t> ,</a:t>
            </a:r>
            <a:r>
              <a:rPr lang="el-GR" sz="2400" dirty="0" smtClean="0"/>
              <a:t>Δ</a:t>
            </a:r>
            <a:r>
              <a:rPr lang="en-US" sz="2400" dirty="0" err="1" smtClean="0"/>
              <a:t>H</a:t>
            </a:r>
            <a:r>
              <a:rPr lang="en-US" sz="2400" baseline="-25000" dirty="0" err="1" smtClean="0"/>
              <a:t>r</a:t>
            </a:r>
            <a:r>
              <a:rPr lang="en-US" sz="2400" baseline="30000" dirty="0" err="1" smtClean="0"/>
              <a:t>o</a:t>
            </a:r>
            <a:r>
              <a:rPr lang="en-US" sz="2400" baseline="30000" dirty="0" smtClean="0"/>
              <a:t> </a:t>
            </a:r>
            <a:r>
              <a:rPr lang="en-US" sz="2400" dirty="0" smtClean="0"/>
              <a:t> ,</a:t>
            </a:r>
            <a:r>
              <a:rPr lang="el-GR" sz="2400" dirty="0" smtClean="0"/>
              <a:t>ΤΔ</a:t>
            </a:r>
            <a:r>
              <a:rPr lang="en-US" sz="2400" dirty="0" err="1" smtClean="0"/>
              <a:t>S</a:t>
            </a:r>
            <a:r>
              <a:rPr lang="en-US" sz="2400" baseline="-25000" dirty="0" err="1" smtClean="0"/>
              <a:t>r</a:t>
            </a:r>
            <a:r>
              <a:rPr lang="en-US" sz="2400" baseline="30000" dirty="0" err="1" smtClean="0"/>
              <a:t>o</a:t>
            </a:r>
            <a:r>
              <a:rPr lang="en-US" sz="2400" baseline="30000" dirty="0" smtClean="0"/>
              <a:t>  </a:t>
            </a:r>
            <a:r>
              <a:rPr lang="en-US" sz="2400" dirty="0" smtClean="0"/>
              <a:t> </a:t>
            </a:r>
            <a:r>
              <a:rPr lang="el-GR" sz="2400" dirty="0" smtClean="0"/>
              <a:t>και Δ</a:t>
            </a:r>
            <a:r>
              <a:rPr lang="en-US" sz="2400" dirty="0" smtClean="0"/>
              <a:t>V</a:t>
            </a:r>
            <a:r>
              <a:rPr lang="el-GR" sz="2400" dirty="0" smtClean="0"/>
              <a:t> </a:t>
            </a:r>
            <a:r>
              <a:rPr lang="en-US" sz="2400" baseline="-25000" dirty="0" err="1" smtClean="0"/>
              <a:t>r</a:t>
            </a:r>
            <a:r>
              <a:rPr lang="en-US" sz="2400" baseline="30000" dirty="0" err="1" smtClean="0"/>
              <a:t>o</a:t>
            </a:r>
            <a:r>
              <a:rPr lang="en-US" sz="2400" baseline="30000" dirty="0" smtClean="0"/>
              <a:t> </a:t>
            </a:r>
            <a:r>
              <a:rPr lang="el-GR" sz="2400" dirty="0" smtClean="0"/>
              <a:t> : Μεταβολή των </a:t>
            </a:r>
            <a:r>
              <a:rPr lang="en-US" sz="2400" dirty="0" smtClean="0"/>
              <a:t>G,H, S </a:t>
            </a:r>
            <a:r>
              <a:rPr lang="el-GR" sz="2400" dirty="0" smtClean="0"/>
              <a:t>και </a:t>
            </a:r>
            <a:r>
              <a:rPr lang="en-US" sz="2400" dirty="0" smtClean="0"/>
              <a:t>V</a:t>
            </a:r>
            <a:r>
              <a:rPr lang="el-GR" sz="2400" dirty="0" smtClean="0"/>
              <a:t> με την αντίδραση σε μία πρότυπη κατάσταση</a:t>
            </a:r>
            <a:endParaRPr lang="el-GR" sz="2400" baseline="30000" dirty="0" smtClean="0"/>
          </a:p>
          <a:p>
            <a:pPr>
              <a:buNone/>
            </a:pPr>
            <a:r>
              <a:rPr lang="el-GR" sz="2400" dirty="0" smtClean="0"/>
              <a:t>Κ</a:t>
            </a:r>
            <a:r>
              <a:rPr lang="en-US" sz="2400" dirty="0" smtClean="0"/>
              <a:t>= </a:t>
            </a:r>
            <a:r>
              <a:rPr lang="el-GR" sz="2400" dirty="0" smtClean="0"/>
              <a:t>σταθερά της αντίδρασης, </a:t>
            </a:r>
            <a:r>
              <a:rPr lang="en-US" sz="2400" dirty="0" smtClean="0"/>
              <a:t>R=</a:t>
            </a:r>
            <a:r>
              <a:rPr lang="el-GR" sz="2400" dirty="0" smtClean="0"/>
              <a:t>Σταθερά των αερίων</a:t>
            </a:r>
            <a:r>
              <a:rPr lang="en-US" sz="2400" dirty="0" smtClean="0"/>
              <a:t>= 1.987 cal/bar</a:t>
            </a:r>
          </a:p>
          <a:p>
            <a:pPr>
              <a:buNone/>
            </a:pPr>
            <a:r>
              <a:rPr lang="en-US" sz="2400" dirty="0" smtClean="0"/>
              <a:t>a = </a:t>
            </a:r>
            <a:r>
              <a:rPr lang="el-GR" sz="2400" dirty="0" err="1" smtClean="0"/>
              <a:t>ενεργότης</a:t>
            </a:r>
            <a:r>
              <a:rPr lang="el-GR" sz="2400" dirty="0" smtClean="0"/>
              <a:t> κάποιου συστατικού </a:t>
            </a:r>
            <a:r>
              <a:rPr lang="en-US" sz="2400" dirty="0" err="1" smtClean="0"/>
              <a:t>i</a:t>
            </a:r>
            <a:r>
              <a:rPr lang="en-US" sz="2400" dirty="0" smtClean="0"/>
              <a:t> </a:t>
            </a:r>
            <a:r>
              <a:rPr lang="el-GR" sz="2400" dirty="0" smtClean="0"/>
              <a:t>από φάση </a:t>
            </a:r>
            <a:r>
              <a:rPr lang="en-US" sz="2400" dirty="0" smtClean="0"/>
              <a:t>j</a:t>
            </a:r>
          </a:p>
          <a:p>
            <a:pPr>
              <a:buNone/>
            </a:pPr>
            <a:endParaRPr lang="el-GR" sz="2800" baseline="30000" dirty="0"/>
          </a:p>
        </p:txBody>
      </p:sp>
      <p:pic>
        <p:nvPicPr>
          <p:cNvPr id="5"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59632" y="3140968"/>
            <a:ext cx="2644978" cy="66644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sz="4000" kern="0" dirty="0" smtClean="0"/>
              <a:t>Προσδιορισμός συνθηκών </a:t>
            </a:r>
            <a:r>
              <a:rPr lang="en-US" sz="4000" kern="0" dirty="0" smtClean="0"/>
              <a:t>P-T</a:t>
            </a:r>
            <a:endParaRPr lang="el-GR" sz="4000" kern="0" dirty="0"/>
          </a:p>
        </p:txBody>
      </p:sp>
      <p:sp>
        <p:nvSpPr>
          <p:cNvPr id="3" name="2 - Θέση περιεχομένου"/>
          <p:cNvSpPr>
            <a:spLocks noGrp="1"/>
          </p:cNvSpPr>
          <p:nvPr>
            <p:ph idx="1"/>
          </p:nvPr>
        </p:nvSpPr>
        <p:spPr/>
        <p:txBody>
          <a:bodyPr>
            <a:normAutofit/>
          </a:bodyPr>
          <a:lstStyle/>
          <a:p>
            <a:pPr marL="280988" indent="-280988">
              <a:lnSpc>
                <a:spcPts val="3000"/>
              </a:lnSpc>
              <a:spcBef>
                <a:spcPts val="0"/>
              </a:spcBef>
              <a:spcAft>
                <a:spcPts val="1200"/>
              </a:spcAft>
              <a:buFontTx/>
              <a:buChar char="•"/>
              <a:defRPr/>
            </a:pPr>
            <a:r>
              <a:rPr lang="el-GR" sz="2400" b="1" dirty="0" err="1" smtClean="0"/>
              <a:t>Ενεργότητα</a:t>
            </a:r>
            <a:r>
              <a:rPr lang="el-GR" sz="2400" b="1" dirty="0" smtClean="0"/>
              <a:t>: </a:t>
            </a:r>
            <a:r>
              <a:rPr lang="el-GR" sz="2400" dirty="0" smtClean="0"/>
              <a:t>η </a:t>
            </a:r>
            <a:r>
              <a:rPr lang="el-GR" sz="2400" dirty="0" err="1" smtClean="0"/>
              <a:t>θερμοδυναμικά</a:t>
            </a:r>
            <a:r>
              <a:rPr lang="el-GR" sz="2400" dirty="0" smtClean="0"/>
              <a:t> ενεργή συγκέντρωση ενός συστατικού σ’ ένα διάλυμα </a:t>
            </a:r>
          </a:p>
          <a:p>
            <a:pPr marL="280988" indent="-280988">
              <a:lnSpc>
                <a:spcPts val="3000"/>
              </a:lnSpc>
              <a:spcBef>
                <a:spcPts val="0"/>
              </a:spcBef>
              <a:spcAft>
                <a:spcPts val="1200"/>
              </a:spcAft>
              <a:buFontTx/>
              <a:buChar char="•"/>
              <a:defRPr/>
            </a:pPr>
            <a:r>
              <a:rPr lang="el-GR" sz="2400" dirty="0" smtClean="0"/>
              <a:t>Εκφράζει το βαθμό κατά τον οποίο η φάση </a:t>
            </a:r>
            <a:r>
              <a:rPr lang="en-US" sz="2400" dirty="0" smtClean="0"/>
              <a:t>j </a:t>
            </a:r>
            <a:r>
              <a:rPr lang="el-GR" sz="2400" dirty="0" smtClean="0"/>
              <a:t>παρεκκλίνει από την σύσταση του καθαρού ακραίου μέλους </a:t>
            </a:r>
            <a:r>
              <a:rPr lang="en-US" sz="2400" dirty="0" err="1" smtClean="0"/>
              <a:t>i</a:t>
            </a:r>
            <a:r>
              <a:rPr lang="en-US" sz="2400" dirty="0" smtClean="0"/>
              <a:t>, </a:t>
            </a:r>
            <a:r>
              <a:rPr lang="el-GR" sz="2400" dirty="0" smtClean="0"/>
              <a:t>έτσι ώστε για μία καθαρή φάση α=1 και </a:t>
            </a:r>
            <a:r>
              <a:rPr lang="en-US" sz="2400" dirty="0" err="1" smtClean="0"/>
              <a:t>RTlna</a:t>
            </a:r>
            <a:r>
              <a:rPr lang="en-US" sz="2400" dirty="0" smtClean="0"/>
              <a:t>=0. </a:t>
            </a:r>
            <a:endParaRPr lang="el-GR" sz="2400" dirty="0" smtClean="0"/>
          </a:p>
          <a:p>
            <a:pPr marL="280988" indent="-280988">
              <a:lnSpc>
                <a:spcPts val="3000"/>
              </a:lnSpc>
              <a:spcBef>
                <a:spcPts val="0"/>
              </a:spcBef>
              <a:spcAft>
                <a:spcPts val="1200"/>
              </a:spcAft>
              <a:buFontTx/>
              <a:buChar char="•"/>
              <a:defRPr/>
            </a:pPr>
            <a:r>
              <a:rPr lang="el-GR" sz="2400" dirty="0" smtClean="0"/>
              <a:t>π.χ. για έναν καθαρό </a:t>
            </a:r>
            <a:r>
              <a:rPr lang="el-GR" sz="2400" dirty="0" err="1" smtClean="0"/>
              <a:t>ιαδεϊτη</a:t>
            </a:r>
            <a:r>
              <a:rPr lang="el-GR" sz="2400" dirty="0" smtClean="0"/>
              <a:t> </a:t>
            </a:r>
            <a:r>
              <a:rPr lang="en-US" sz="2400" dirty="0" smtClean="0"/>
              <a:t>(</a:t>
            </a:r>
            <a:r>
              <a:rPr lang="en-US" sz="2400" dirty="0" err="1" smtClean="0"/>
              <a:t>jd</a:t>
            </a:r>
            <a:r>
              <a:rPr lang="en-US" sz="2400" dirty="0" smtClean="0"/>
              <a:t>), </a:t>
            </a:r>
            <a:r>
              <a:rPr lang="en-US" sz="2400" dirty="0" err="1" smtClean="0"/>
              <a:t>a</a:t>
            </a:r>
            <a:r>
              <a:rPr lang="en-US" sz="2400" baseline="-25000" dirty="0" err="1" smtClean="0"/>
              <a:t>jd</a:t>
            </a:r>
            <a:r>
              <a:rPr lang="en-US" sz="2400" baseline="30000" dirty="0" smtClean="0"/>
              <a:t>=</a:t>
            </a:r>
            <a:r>
              <a:rPr lang="el-GR" sz="2400" dirty="0" smtClean="0"/>
              <a:t>1</a:t>
            </a:r>
            <a:r>
              <a:rPr lang="en-US" sz="2400" dirty="0" smtClean="0"/>
              <a:t> </a:t>
            </a:r>
            <a:r>
              <a:rPr lang="el-GR" sz="2400" dirty="0" smtClean="0"/>
              <a:t>ενώ για έναν ενδιάμεσο νατριούχο </a:t>
            </a:r>
            <a:r>
              <a:rPr lang="el-GR" sz="2400" dirty="0" err="1" smtClean="0"/>
              <a:t>κλινοπυρόξενο</a:t>
            </a:r>
            <a:r>
              <a:rPr lang="el-GR" sz="2400" dirty="0" smtClean="0"/>
              <a:t> η </a:t>
            </a:r>
            <a:r>
              <a:rPr lang="en-US" sz="2400" dirty="0" err="1" smtClean="0"/>
              <a:t>a</a:t>
            </a:r>
            <a:r>
              <a:rPr lang="en-US" sz="2400" baseline="-25000" dirty="0" err="1" smtClean="0"/>
              <a:t>jd</a:t>
            </a:r>
            <a:r>
              <a:rPr lang="en-US" sz="2400" dirty="0" smtClean="0"/>
              <a:t> </a:t>
            </a:r>
            <a:r>
              <a:rPr lang="el-GR" sz="2400" dirty="0" smtClean="0"/>
              <a:t>θα είναι μικρότερη και θα εξαρτάται από την εκάστοτε ακριβή σύσταση του ορυκτού.</a:t>
            </a:r>
            <a:endParaRPr lang="el-GR" sz="2400" kern="0" dirty="0" smtClean="0">
              <a:sym typeface="Wingdings" pitchFamily="2" charset="2"/>
            </a:endParaRPr>
          </a:p>
          <a:p>
            <a:pPr>
              <a:buNone/>
            </a:pPr>
            <a:endParaRPr lang="el-GR" sz="2400" dirty="0"/>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6"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sz="4000" kern="0" dirty="0" smtClean="0"/>
              <a:t>Προσδιορισμός συνθηκών </a:t>
            </a:r>
            <a:r>
              <a:rPr lang="en-US" sz="4000" kern="0" dirty="0" smtClean="0"/>
              <a:t>P-T</a:t>
            </a:r>
            <a:endParaRPr lang="el-GR" sz="4000" kern="0" dirty="0"/>
          </a:p>
        </p:txBody>
      </p:sp>
      <p:sp>
        <p:nvSpPr>
          <p:cNvPr id="3" name="2 - Θέση περιεχομένου"/>
          <p:cNvSpPr>
            <a:spLocks noGrp="1"/>
          </p:cNvSpPr>
          <p:nvPr>
            <p:ph idx="1"/>
          </p:nvPr>
        </p:nvSpPr>
        <p:spPr>
          <a:xfrm>
            <a:off x="464156" y="1556793"/>
            <a:ext cx="8229600" cy="4015348"/>
          </a:xfrm>
        </p:spPr>
        <p:txBody>
          <a:bodyPr>
            <a:noAutofit/>
          </a:bodyPr>
          <a:lstStyle/>
          <a:p>
            <a:pPr marL="280988" indent="-280988">
              <a:spcBef>
                <a:spcPct val="20000"/>
              </a:spcBef>
              <a:buClr>
                <a:schemeClr val="tx1"/>
              </a:buClr>
              <a:buFontTx/>
              <a:buChar char="•"/>
              <a:defRPr/>
            </a:pPr>
            <a:r>
              <a:rPr lang="el-GR" sz="2400" kern="0" dirty="0" smtClean="0"/>
              <a:t>Με βάση τα στοιχεία των βάσεων θερμοδυναμικών δεδομένων είναι δυνατόν να προβλέπουμε τις σχέσεις ισορροπίας σε συστήματα πολλών συστατικών. </a:t>
            </a:r>
            <a:br>
              <a:rPr lang="el-GR" sz="2400" kern="0" dirty="0" smtClean="0"/>
            </a:br>
            <a:r>
              <a:rPr lang="el-GR" sz="2400" kern="0" dirty="0" smtClean="0"/>
              <a:t>Μπορούμε να προβούμε σε:</a:t>
            </a:r>
          </a:p>
          <a:p>
            <a:pPr marL="808038" indent="-534988">
              <a:spcBef>
                <a:spcPct val="20000"/>
              </a:spcBef>
              <a:buClr>
                <a:schemeClr val="tx1"/>
              </a:buClr>
              <a:buFont typeface="Wingdings" pitchFamily="2" charset="2"/>
              <a:buChar char="Ø"/>
              <a:defRPr/>
            </a:pPr>
            <a:r>
              <a:rPr lang="el-GR" sz="2400" kern="0" dirty="0" smtClean="0">
                <a:sym typeface="Wingdings" pitchFamily="2" charset="2"/>
              </a:rPr>
              <a:t>Υπολογισμό διαγραμμάτων φάσεων και κατασκευή πετρογενετικών δικτύων</a:t>
            </a:r>
          </a:p>
          <a:p>
            <a:pPr marL="808038" indent="-534988">
              <a:spcBef>
                <a:spcPct val="20000"/>
              </a:spcBef>
              <a:buClr>
                <a:schemeClr val="tx1"/>
              </a:buClr>
              <a:buFont typeface="Wingdings" pitchFamily="2" charset="2"/>
              <a:buChar char="Ø"/>
              <a:defRPr/>
            </a:pPr>
            <a:r>
              <a:rPr lang="el-GR" sz="2400" kern="0" dirty="0" smtClean="0">
                <a:sym typeface="Wingdings" pitchFamily="2" charset="2"/>
              </a:rPr>
              <a:t>Έλεγχο της προσέγγισης των θερμοδυναμικών χαρακτηριστικών  μεταξύ πειραματικών ερευνών και φυσικών </a:t>
            </a:r>
            <a:r>
              <a:rPr lang="el-GR" sz="2400" kern="0" dirty="0" err="1" smtClean="0">
                <a:sym typeface="Wingdings" pitchFamily="2" charset="2"/>
              </a:rPr>
              <a:t>παραγενέσεων</a:t>
            </a:r>
            <a:endParaRPr lang="el-GR" sz="2400" kern="0" dirty="0" smtClean="0">
              <a:sym typeface="Wingdings" pitchFamily="2" charset="2"/>
            </a:endParaRPr>
          </a:p>
          <a:p>
            <a:pPr marL="808038" indent="-534988">
              <a:spcBef>
                <a:spcPct val="20000"/>
              </a:spcBef>
              <a:buClr>
                <a:schemeClr val="tx1"/>
              </a:buClr>
              <a:buFont typeface="Wingdings" pitchFamily="2" charset="2"/>
              <a:buChar char="Ø"/>
              <a:defRPr/>
            </a:pPr>
            <a:r>
              <a:rPr lang="el-GR" sz="2400" kern="0" dirty="0" smtClean="0">
                <a:sym typeface="Wingdings" pitchFamily="2" charset="2"/>
              </a:rPr>
              <a:t>Προγραμματισμό πρόσθετων πειραματικών ερευνών γι διαλεύκανση τυχόν ασυνεπειών και αβεβαιοτήτων των θερμοδυναμικών δεδομένων</a:t>
            </a:r>
          </a:p>
        </p:txBody>
      </p:sp>
      <p:pic>
        <p:nvPicPr>
          <p:cNvPr id="4"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sz="4000" kern="0" dirty="0" smtClean="0"/>
              <a:t>Προσδιορισμός συνθηκών </a:t>
            </a:r>
            <a:r>
              <a:rPr lang="en-US" sz="4000" kern="0" dirty="0" smtClean="0"/>
              <a:t>P-T</a:t>
            </a:r>
            <a:endParaRPr lang="el-GR" sz="4000" kern="0" dirty="0"/>
          </a:p>
        </p:txBody>
      </p:sp>
      <p:sp>
        <p:nvSpPr>
          <p:cNvPr id="3" name="2 - Θέση περιεχομένου"/>
          <p:cNvSpPr>
            <a:spLocks noGrp="1"/>
          </p:cNvSpPr>
          <p:nvPr>
            <p:ph idx="1"/>
          </p:nvPr>
        </p:nvSpPr>
        <p:spPr/>
        <p:txBody>
          <a:bodyPr>
            <a:normAutofit/>
          </a:bodyPr>
          <a:lstStyle/>
          <a:p>
            <a:pPr marL="280988" indent="-280988">
              <a:spcBef>
                <a:spcPct val="20000"/>
              </a:spcBef>
              <a:buFontTx/>
              <a:buChar char="•"/>
              <a:defRPr/>
            </a:pPr>
            <a:r>
              <a:rPr lang="el-GR" sz="2400" kern="0" dirty="0" smtClean="0"/>
              <a:t>Στοιχεία για τον προσδιορισμό </a:t>
            </a:r>
            <a:r>
              <a:rPr lang="en-US" sz="2400" kern="0" dirty="0" smtClean="0"/>
              <a:t>P-T</a:t>
            </a:r>
            <a:r>
              <a:rPr lang="el-GR" sz="2400" kern="0" dirty="0" smtClean="0"/>
              <a:t> μας παρέχουν και οι αντιδράσεις αντικατάστασης</a:t>
            </a:r>
          </a:p>
          <a:p>
            <a:pPr marL="738188" lvl="1" indent="-280988">
              <a:spcBef>
                <a:spcPct val="20000"/>
              </a:spcBef>
              <a:buFontTx/>
              <a:buChar char="•"/>
              <a:defRPr/>
            </a:pPr>
            <a:r>
              <a:rPr lang="el-GR" sz="2400" b="1" kern="0" dirty="0" err="1" smtClean="0">
                <a:sym typeface="Wingdings" pitchFamily="2" charset="2"/>
              </a:rPr>
              <a:t>Ενδοκρυσταλλική</a:t>
            </a:r>
            <a:r>
              <a:rPr lang="el-GR" sz="2400" kern="0" dirty="0" smtClean="0">
                <a:sym typeface="Wingdings" pitchFamily="2" charset="2"/>
              </a:rPr>
              <a:t> αντικατάσταση</a:t>
            </a:r>
          </a:p>
          <a:p>
            <a:pPr marL="738188" lvl="1" indent="-280988">
              <a:spcBef>
                <a:spcPct val="20000"/>
              </a:spcBef>
              <a:spcAft>
                <a:spcPts val="1200"/>
              </a:spcAft>
              <a:buFontTx/>
              <a:buChar char="•"/>
              <a:defRPr/>
            </a:pPr>
            <a:r>
              <a:rPr lang="el-GR" sz="2400" b="1" kern="0" dirty="0" err="1" smtClean="0">
                <a:sym typeface="Wingdings" pitchFamily="2" charset="2"/>
              </a:rPr>
              <a:t>Διακρυσταλλική</a:t>
            </a:r>
            <a:r>
              <a:rPr lang="el-GR" sz="2400" kern="0" dirty="0" smtClean="0">
                <a:sym typeface="Wingdings" pitchFamily="2" charset="2"/>
              </a:rPr>
              <a:t> αντικατάσταση</a:t>
            </a:r>
          </a:p>
          <a:p>
            <a:pPr marL="280988" indent="-280988">
              <a:spcBef>
                <a:spcPct val="20000"/>
              </a:spcBef>
              <a:buFontTx/>
              <a:buChar char="•"/>
              <a:defRPr/>
            </a:pPr>
            <a:r>
              <a:rPr lang="el-GR" sz="2400" kern="0" dirty="0" smtClean="0"/>
              <a:t>Απλά ανακατανομή ιόντων </a:t>
            </a:r>
          </a:p>
          <a:p>
            <a:pPr marL="738188" lvl="1" indent="-280988">
              <a:spcBef>
                <a:spcPct val="20000"/>
              </a:spcBef>
              <a:buFont typeface="Wingdings" pitchFamily="2" charset="2"/>
              <a:buChar char="Ø"/>
              <a:defRPr/>
            </a:pPr>
            <a:r>
              <a:rPr lang="el-GR" sz="2400" kern="0" dirty="0" smtClean="0">
                <a:sym typeface="Wingdings" pitchFamily="2" charset="2"/>
              </a:rPr>
              <a:t>μεταβολή του όγκου ή της ποσότητας του ορυκτού ή των ορυκτών είναι αμελητέα (Δ</a:t>
            </a:r>
            <a:r>
              <a:rPr lang="en-US" sz="2400" kern="0" dirty="0" smtClean="0">
                <a:sym typeface="Wingdings" pitchFamily="2" charset="2"/>
              </a:rPr>
              <a:t>V</a:t>
            </a:r>
            <a:r>
              <a:rPr lang="en-US" sz="2400" kern="0" baseline="-25000" dirty="0" smtClean="0">
                <a:sym typeface="Wingdings" pitchFamily="2" charset="2"/>
              </a:rPr>
              <a:t>r</a:t>
            </a:r>
            <a:r>
              <a:rPr lang="en-US" sz="2400" kern="0" dirty="0" smtClean="0">
                <a:sym typeface="Wingdings" pitchFamily="2" charset="2"/>
              </a:rPr>
              <a:t>~0</a:t>
            </a:r>
            <a:r>
              <a:rPr lang="el-GR" sz="2400" kern="0" dirty="0" smtClean="0">
                <a:sym typeface="Wingdings" pitchFamily="2" charset="2"/>
              </a:rPr>
              <a:t>), </a:t>
            </a:r>
          </a:p>
          <a:p>
            <a:pPr marL="738188" lvl="1" indent="-280988">
              <a:spcBef>
                <a:spcPct val="20000"/>
              </a:spcBef>
              <a:buFont typeface="Wingdings" pitchFamily="2" charset="2"/>
              <a:buChar char="Ø"/>
              <a:defRPr/>
            </a:pPr>
            <a:r>
              <a:rPr lang="el-GR" sz="2400" kern="0" dirty="0" smtClean="0">
                <a:sym typeface="Wingdings" pitchFamily="2" charset="2"/>
              </a:rPr>
              <a:t>η αντικατάσταση είναι ανεξάρτητη της </a:t>
            </a:r>
            <a:r>
              <a:rPr lang="en-US" sz="2400" kern="0" dirty="0" smtClean="0">
                <a:sym typeface="Wingdings" pitchFamily="2" charset="2"/>
              </a:rPr>
              <a:t>P </a:t>
            </a:r>
            <a:r>
              <a:rPr lang="el-GR" sz="2400" kern="0" dirty="0" smtClean="0">
                <a:sym typeface="Wingdings" pitchFamily="2" charset="2"/>
              </a:rPr>
              <a:t>και εξαρτάται  κυρίως από την θερμοκρασία</a:t>
            </a:r>
            <a:endParaRPr lang="el-GR" sz="2400" kern="0" dirty="0" smtClean="0"/>
          </a:p>
          <a:p>
            <a:pPr marL="609600" indent="-609600" eaLnBrk="0" hangingPunct="0">
              <a:spcBef>
                <a:spcPts val="600"/>
              </a:spcBef>
              <a:buClr>
                <a:srgbClr val="00CC00"/>
              </a:buClr>
              <a:buNone/>
              <a:defRPr/>
            </a:pPr>
            <a:endParaRPr lang="en-US" sz="4000" dirty="0" smtClean="0">
              <a:latin typeface="Calibri" pitchFamily="34" charset="0"/>
            </a:endParaRPr>
          </a:p>
          <a:p>
            <a:endParaRPr lang="el-GR" dirty="0"/>
          </a:p>
        </p:txBody>
      </p:sp>
      <p:pic>
        <p:nvPicPr>
          <p:cNvPr id="4"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κειμένου"/>
          <p:cNvSpPr>
            <a:spLocks noGrp="1"/>
          </p:cNvSpPr>
          <p:nvPr>
            <p:ph type="body" sz="half" idx="2"/>
          </p:nvPr>
        </p:nvSpPr>
        <p:spPr>
          <a:xfrm>
            <a:off x="671514" y="1556792"/>
            <a:ext cx="7932934" cy="2304256"/>
          </a:xfrm>
        </p:spPr>
        <p:txBody>
          <a:bodyPr>
            <a:noAutofit/>
          </a:bodyPr>
          <a:lstStyle/>
          <a:p>
            <a:pPr marL="280988" indent="-280988">
              <a:buFontTx/>
              <a:buChar char="•"/>
              <a:defRPr/>
            </a:pPr>
            <a:r>
              <a:rPr lang="el-GR" sz="3200" kern="0" dirty="0" smtClean="0"/>
              <a:t>Συστηματικός</a:t>
            </a:r>
            <a:r>
              <a:rPr lang="en-US" sz="3200" kern="0" dirty="0" smtClean="0"/>
              <a:t> </a:t>
            </a:r>
            <a:r>
              <a:rPr lang="el-GR" sz="3200" kern="0" dirty="0" smtClean="0"/>
              <a:t>διαχωρισμός των διαφόρων στοιχείων μεταξύ των δύο θέσεων μιας κρυσταλλικής δομής</a:t>
            </a:r>
          </a:p>
          <a:p>
            <a:pPr marL="280988" indent="-280988">
              <a:buFontTx/>
              <a:buChar char="•"/>
              <a:defRPr/>
            </a:pPr>
            <a:r>
              <a:rPr lang="el-GR" sz="3200" kern="0" dirty="0" smtClean="0"/>
              <a:t>Ο διαχωρισμός είναι μέγιστος σε χαμηλές Τ και ελαττώνεται με αύξηση της θερμοκρασίας</a:t>
            </a:r>
          </a:p>
          <a:p>
            <a:pPr marL="280988" indent="-280988">
              <a:buFontTx/>
              <a:buChar char="•"/>
              <a:defRPr/>
            </a:pPr>
            <a:r>
              <a:rPr lang="el-GR" sz="3200" kern="0" dirty="0" smtClean="0"/>
              <a:t>Ορυκτά με δύο τουλάχιστον θέσεις παρόμοιας </a:t>
            </a:r>
            <a:r>
              <a:rPr lang="el-GR" sz="3200" kern="0" dirty="0" err="1" smtClean="0"/>
              <a:t>συνδιάταξης</a:t>
            </a:r>
            <a:r>
              <a:rPr lang="el-GR" sz="3200" kern="0" dirty="0" smtClean="0"/>
              <a:t> </a:t>
            </a:r>
            <a:r>
              <a:rPr lang="el-GR" sz="3200" kern="0" dirty="0" err="1" smtClean="0">
                <a:sym typeface="Wingdings" pitchFamily="2" charset="2"/>
              </a:rPr>
              <a:t>→γεωθερμόμετρα</a:t>
            </a:r>
            <a:r>
              <a:rPr lang="el-GR" sz="3200" kern="0" dirty="0" smtClean="0">
                <a:sym typeface="Wingdings" pitchFamily="2" charset="2"/>
              </a:rPr>
              <a:t> (π.χ. </a:t>
            </a:r>
            <a:r>
              <a:rPr lang="el-GR" sz="3200" kern="0" dirty="0" err="1" smtClean="0">
                <a:sym typeface="Wingdings" pitchFamily="2" charset="2"/>
              </a:rPr>
              <a:t>πυρόξενοι</a:t>
            </a:r>
            <a:r>
              <a:rPr lang="en-US" sz="3200" kern="0" dirty="0" smtClean="0">
                <a:sym typeface="Wingdings" pitchFamily="2" charset="2"/>
              </a:rPr>
              <a:t>)</a:t>
            </a:r>
            <a:endParaRPr lang="el-GR" sz="3200" kern="0" dirty="0" smtClean="0"/>
          </a:p>
          <a:p>
            <a:endParaRPr lang="el-GR" sz="3200" dirty="0"/>
          </a:p>
        </p:txBody>
      </p:sp>
      <p:sp>
        <p:nvSpPr>
          <p:cNvPr id="2" name="1 - Τίτλος"/>
          <p:cNvSpPr>
            <a:spLocks noGrp="1"/>
          </p:cNvSpPr>
          <p:nvPr>
            <p:ph type="title"/>
          </p:nvPr>
        </p:nvSpPr>
        <p:spPr/>
        <p:txBody>
          <a:bodyPr>
            <a:normAutofit fontScale="90000"/>
          </a:bodyPr>
          <a:lstStyle/>
          <a:p>
            <a:r>
              <a:rPr lang="en-US" dirty="0" smtClean="0">
                <a:solidFill>
                  <a:schemeClr val="tx2"/>
                </a:solidFill>
              </a:rPr>
              <a:t/>
            </a:r>
            <a:br>
              <a:rPr lang="en-US" dirty="0" smtClean="0">
                <a:solidFill>
                  <a:schemeClr val="tx2"/>
                </a:solidFill>
              </a:rPr>
            </a:br>
            <a:r>
              <a:rPr lang="el-GR" kern="0" dirty="0" err="1" smtClean="0"/>
              <a:t>Ενδοκρυσταλλική</a:t>
            </a:r>
            <a:r>
              <a:rPr lang="el-GR" kern="0" dirty="0" smtClean="0"/>
              <a:t> αντικατάσταση</a:t>
            </a:r>
            <a:br>
              <a:rPr lang="el-GR" kern="0" dirty="0" smtClean="0"/>
            </a:br>
            <a:endParaRPr lang="el-GR" dirty="0"/>
          </a:p>
        </p:txBody>
      </p:sp>
      <p:pic>
        <p:nvPicPr>
          <p:cNvPr id="10"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solidFill>
                  <a:schemeClr val="tx2"/>
                </a:solidFill>
              </a:rPr>
              <a:t/>
            </a:r>
            <a:br>
              <a:rPr lang="en-US" dirty="0" smtClean="0">
                <a:solidFill>
                  <a:schemeClr val="tx2"/>
                </a:solidFill>
              </a:rPr>
            </a:br>
            <a:r>
              <a:rPr lang="el-GR" kern="0" dirty="0" err="1" smtClean="0"/>
              <a:t>Διακρυσταλλική</a:t>
            </a:r>
            <a:r>
              <a:rPr lang="el-GR" kern="0" dirty="0" smtClean="0"/>
              <a:t> αντικατάσταση</a:t>
            </a:r>
            <a:r>
              <a:rPr lang="el-GR" kern="0" dirty="0" smtClean="0">
                <a:solidFill>
                  <a:schemeClr val="accent2"/>
                </a:solidFill>
                <a:effectLst>
                  <a:outerShdw blurRad="38100" dist="38100" dir="2700000" algn="tl">
                    <a:srgbClr val="000000">
                      <a:alpha val="43137"/>
                    </a:srgbClr>
                  </a:outerShdw>
                </a:effectLst>
              </a:rPr>
              <a:t/>
            </a:r>
            <a:br>
              <a:rPr lang="el-GR" kern="0" dirty="0" smtClean="0">
                <a:solidFill>
                  <a:schemeClr val="accent2"/>
                </a:solidFill>
                <a:effectLst>
                  <a:outerShdw blurRad="38100" dist="38100" dir="2700000" algn="tl">
                    <a:srgbClr val="000000">
                      <a:alpha val="43137"/>
                    </a:srgbClr>
                  </a:outerShdw>
                </a:effectLst>
              </a:rPr>
            </a:br>
            <a:endParaRPr lang="el-GR" dirty="0"/>
          </a:p>
        </p:txBody>
      </p:sp>
      <p:sp>
        <p:nvSpPr>
          <p:cNvPr id="3" name="2 - Θέση περιεχομένου"/>
          <p:cNvSpPr>
            <a:spLocks noGrp="1"/>
          </p:cNvSpPr>
          <p:nvPr>
            <p:ph idx="1"/>
          </p:nvPr>
        </p:nvSpPr>
        <p:spPr/>
        <p:txBody>
          <a:bodyPr>
            <a:noAutofit/>
          </a:bodyPr>
          <a:lstStyle/>
          <a:p>
            <a:pPr marL="280988" indent="-280988">
              <a:spcBef>
                <a:spcPct val="20000"/>
              </a:spcBef>
              <a:spcAft>
                <a:spcPts val="1200"/>
              </a:spcAft>
              <a:buFontTx/>
              <a:buChar char="•"/>
              <a:defRPr/>
            </a:pPr>
            <a:r>
              <a:rPr lang="el-GR" sz="2800" kern="0" dirty="0" smtClean="0"/>
              <a:t>Συμβαίνει όπου δύο ή περισσότερα ορυκτά παρουσιάζουν την ίδια αντικατάσταση ιόντων σε θέσεις που έχουν παρόμοια </a:t>
            </a:r>
            <a:r>
              <a:rPr lang="el-GR" sz="2800" kern="0" dirty="0" err="1" smtClean="0"/>
              <a:t>συνδιάταξη</a:t>
            </a:r>
            <a:r>
              <a:rPr lang="el-GR" sz="2800" kern="0" dirty="0" smtClean="0"/>
              <a:t>.</a:t>
            </a:r>
          </a:p>
          <a:p>
            <a:pPr marL="280988" indent="-280988">
              <a:spcBef>
                <a:spcPct val="20000"/>
              </a:spcBef>
              <a:spcAft>
                <a:spcPts val="1200"/>
              </a:spcAft>
              <a:buFontTx/>
              <a:buChar char="•"/>
              <a:defRPr/>
            </a:pPr>
            <a:r>
              <a:rPr lang="el-GR" sz="2800" kern="0" dirty="0" smtClean="0"/>
              <a:t>Συνήθως μεταξύ στοιχείων με ίδιο σθένος και παρόμοια ακτίνα ιόντος (π.χ.  </a:t>
            </a:r>
            <a:r>
              <a:rPr lang="en-US" sz="2800" kern="0" dirty="0" smtClean="0"/>
              <a:t>Na</a:t>
            </a:r>
            <a:r>
              <a:rPr lang="en-US" sz="2800" kern="0" baseline="30000" dirty="0" smtClean="0"/>
              <a:t>+</a:t>
            </a:r>
            <a:r>
              <a:rPr lang="en-US" sz="2800" kern="0" dirty="0" smtClean="0"/>
              <a:t> </a:t>
            </a:r>
            <a:r>
              <a:rPr lang="en-US" sz="2800" kern="0" dirty="0" smtClean="0">
                <a:sym typeface="Wingdings" pitchFamily="2" charset="2"/>
              </a:rPr>
              <a:t>→ K, Fe</a:t>
            </a:r>
            <a:r>
              <a:rPr lang="en-US" sz="2800" kern="0" baseline="30000" dirty="0" smtClean="0">
                <a:sym typeface="Wingdings" pitchFamily="2" charset="2"/>
              </a:rPr>
              <a:t>2+ </a:t>
            </a:r>
            <a:r>
              <a:rPr lang="el-GR" sz="2800" kern="0" dirty="0" smtClean="0">
                <a:sym typeface="Wingdings" pitchFamily="2" charset="2"/>
              </a:rPr>
              <a:t> →</a:t>
            </a:r>
            <a:r>
              <a:rPr lang="en-US" sz="2800" kern="0" dirty="0" smtClean="0">
                <a:sym typeface="Wingdings" pitchFamily="2" charset="2"/>
              </a:rPr>
              <a:t> Mg</a:t>
            </a:r>
            <a:r>
              <a:rPr lang="en-US" sz="2800" kern="0" baseline="30000" dirty="0" smtClean="0">
                <a:sym typeface="Wingdings" pitchFamily="2" charset="2"/>
              </a:rPr>
              <a:t>2+ </a:t>
            </a:r>
            <a:r>
              <a:rPr lang="en-US" sz="2800" kern="0" dirty="0" smtClean="0">
                <a:sym typeface="Wingdings" pitchFamily="2" charset="2"/>
              </a:rPr>
              <a:t>, Al</a:t>
            </a:r>
            <a:r>
              <a:rPr lang="en-US" sz="2800" kern="0" baseline="30000" dirty="0" smtClean="0">
                <a:sym typeface="Wingdings" pitchFamily="2" charset="2"/>
              </a:rPr>
              <a:t>3+ </a:t>
            </a:r>
            <a:r>
              <a:rPr lang="el-GR" sz="2800" kern="0" dirty="0" smtClean="0">
                <a:sym typeface="Wingdings" pitchFamily="2" charset="2"/>
              </a:rPr>
              <a:t> →</a:t>
            </a:r>
            <a:r>
              <a:rPr lang="en-US" sz="2800" kern="0" dirty="0" smtClean="0">
                <a:sym typeface="Wingdings" pitchFamily="2" charset="2"/>
              </a:rPr>
              <a:t> Fe</a:t>
            </a:r>
            <a:r>
              <a:rPr lang="en-US" sz="2800" kern="0" baseline="30000" dirty="0" smtClean="0">
                <a:sym typeface="Wingdings" pitchFamily="2" charset="2"/>
              </a:rPr>
              <a:t>3+</a:t>
            </a:r>
            <a:r>
              <a:rPr lang="en-US" sz="2800" kern="0" dirty="0" smtClean="0">
                <a:sym typeface="Wingdings" pitchFamily="2" charset="2"/>
              </a:rPr>
              <a:t> )</a:t>
            </a:r>
            <a:endParaRPr lang="el-GR" sz="2800" kern="0" dirty="0" smtClean="0"/>
          </a:p>
          <a:p>
            <a:pPr marL="280988" indent="-280988">
              <a:spcBef>
                <a:spcPct val="20000"/>
              </a:spcBef>
              <a:spcAft>
                <a:spcPts val="1200"/>
              </a:spcAft>
              <a:buFontTx/>
              <a:buChar char="•"/>
              <a:defRPr/>
            </a:pPr>
            <a:r>
              <a:rPr lang="el-GR" sz="2800" kern="0" dirty="0" err="1" smtClean="0"/>
              <a:t>Γεωθερμομετρία</a:t>
            </a:r>
            <a:r>
              <a:rPr lang="el-GR" sz="2800" kern="0" dirty="0" smtClean="0"/>
              <a:t>: </a:t>
            </a:r>
            <a:r>
              <a:rPr lang="en-US" sz="2800" kern="0" dirty="0" smtClean="0"/>
              <a:t>Fe </a:t>
            </a:r>
            <a:r>
              <a:rPr lang="en-US" sz="2800" kern="0" dirty="0" smtClean="0">
                <a:sym typeface="Wingdings" pitchFamily="2" charset="2"/>
              </a:rPr>
              <a:t>→Mg </a:t>
            </a:r>
            <a:r>
              <a:rPr lang="el-GR" sz="2800" kern="0" dirty="0" smtClean="0">
                <a:sym typeface="Wingdings" pitchFamily="2" charset="2"/>
              </a:rPr>
              <a:t>και </a:t>
            </a:r>
            <a:r>
              <a:rPr lang="en-US" sz="2800" kern="0" baseline="30000" dirty="0" smtClean="0">
                <a:sym typeface="Wingdings" pitchFamily="2" charset="2"/>
              </a:rPr>
              <a:t>16</a:t>
            </a:r>
            <a:r>
              <a:rPr lang="en-US" sz="2800" kern="0" dirty="0" smtClean="0">
                <a:sym typeface="Wingdings" pitchFamily="2" charset="2"/>
              </a:rPr>
              <a:t>O → </a:t>
            </a:r>
            <a:r>
              <a:rPr lang="en-US" sz="2800" kern="0" baseline="30000" dirty="0" smtClean="0">
                <a:sym typeface="Wingdings" pitchFamily="2" charset="2"/>
              </a:rPr>
              <a:t>18</a:t>
            </a:r>
            <a:r>
              <a:rPr lang="en-US" sz="2800" kern="0" dirty="0" smtClean="0">
                <a:sym typeface="Wingdings" pitchFamily="2" charset="2"/>
              </a:rPr>
              <a:t>O</a:t>
            </a:r>
            <a:endParaRPr lang="el-GR" sz="2800" kern="0" dirty="0" smtClean="0"/>
          </a:p>
          <a:p>
            <a:pPr marL="280988" indent="-280988">
              <a:spcBef>
                <a:spcPts val="0"/>
              </a:spcBef>
              <a:spcAft>
                <a:spcPts val="1200"/>
              </a:spcAft>
              <a:buFontTx/>
              <a:buChar char="•"/>
              <a:defRPr/>
            </a:pPr>
            <a:r>
              <a:rPr lang="el-GR" sz="2800" kern="0" dirty="0" smtClean="0"/>
              <a:t>Η μεταβολή του </a:t>
            </a:r>
            <a:r>
              <a:rPr lang="en-US" sz="2800" kern="0" dirty="0" smtClean="0"/>
              <a:t>K</a:t>
            </a:r>
            <a:r>
              <a:rPr lang="en-US" sz="2800" kern="0" baseline="-25000" dirty="0" smtClean="0"/>
              <a:t>D</a:t>
            </a:r>
            <a:r>
              <a:rPr lang="en-US" sz="2800" kern="0" dirty="0" smtClean="0"/>
              <a:t> </a:t>
            </a:r>
            <a:r>
              <a:rPr lang="el-GR" sz="2800" kern="0" dirty="0" smtClean="0"/>
              <a:t>σε συνάρτηση με τη θερμοκρασία </a:t>
            </a:r>
            <a:r>
              <a:rPr lang="el-GR" sz="2800" kern="0" dirty="0" smtClean="0">
                <a:sym typeface="Wingdings" pitchFamily="2" charset="2"/>
              </a:rPr>
              <a:t>→ </a:t>
            </a:r>
            <a:r>
              <a:rPr lang="el-GR" sz="2800" kern="0" dirty="0" err="1" smtClean="0">
                <a:sym typeface="Wingdings" pitchFamily="2" charset="2"/>
              </a:rPr>
              <a:t>γεωθερμόμετρο</a:t>
            </a:r>
            <a:endParaRPr lang="en-US" sz="2800" kern="0" dirty="0" smtClean="0"/>
          </a:p>
          <a:p>
            <a:pPr marL="346075" indent="-346075" eaLnBrk="0" hangingPunct="0">
              <a:spcBef>
                <a:spcPts val="600"/>
              </a:spcBef>
              <a:buClr>
                <a:schemeClr val="tx1"/>
              </a:buClr>
              <a:buNone/>
              <a:defRPr/>
            </a:pPr>
            <a:endParaRPr lang="el-GR" sz="2800" baseline="-25000" dirty="0">
              <a:latin typeface="Calibri" pitchFamily="34" charset="0"/>
            </a:endParaRPr>
          </a:p>
        </p:txBody>
      </p:sp>
      <p:pic>
        <p:nvPicPr>
          <p:cNvPr id="4"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solidFill>
                  <a:srgbClr val="00CC00"/>
                </a:solidFill>
                <a:effectLst>
                  <a:outerShdw blurRad="38100" dist="38100" dir="2700000" algn="tl">
                    <a:srgbClr val="000000"/>
                  </a:outerShdw>
                </a:effectLst>
                <a:latin typeface="+mn-lt"/>
              </a:rPr>
              <a:t/>
            </a:r>
            <a:br>
              <a:rPr lang="en-US" dirty="0" smtClean="0">
                <a:solidFill>
                  <a:srgbClr val="00CC00"/>
                </a:solidFill>
                <a:effectLst>
                  <a:outerShdw blurRad="38100" dist="38100" dir="2700000" algn="tl">
                    <a:srgbClr val="000000"/>
                  </a:outerShdw>
                </a:effectLst>
                <a:latin typeface="+mn-lt"/>
              </a:rPr>
            </a:br>
            <a:r>
              <a:rPr lang="el-GR" kern="0" dirty="0" err="1" smtClean="0">
                <a:latin typeface="+mn-lt"/>
              </a:rPr>
              <a:t>Διακρυσταλλική</a:t>
            </a:r>
            <a:r>
              <a:rPr lang="el-GR" kern="0" dirty="0" smtClean="0">
                <a:latin typeface="+mn-lt"/>
              </a:rPr>
              <a:t> αντικατάσταση</a:t>
            </a:r>
            <a:br>
              <a:rPr lang="el-GR" kern="0" dirty="0" smtClean="0">
                <a:latin typeface="+mn-lt"/>
              </a:rPr>
            </a:br>
            <a:endParaRPr lang="el-GR" dirty="0">
              <a:latin typeface="+mn-lt"/>
            </a:endParaRPr>
          </a:p>
        </p:txBody>
      </p:sp>
      <p:sp>
        <p:nvSpPr>
          <p:cNvPr id="3" name="2 - Θέση περιεχομένου"/>
          <p:cNvSpPr>
            <a:spLocks noGrp="1"/>
          </p:cNvSpPr>
          <p:nvPr>
            <p:ph idx="1"/>
          </p:nvPr>
        </p:nvSpPr>
        <p:spPr/>
        <p:txBody>
          <a:bodyPr>
            <a:normAutofit/>
          </a:bodyPr>
          <a:lstStyle/>
          <a:p>
            <a:pPr marL="280988" indent="-280988">
              <a:spcBef>
                <a:spcPct val="20000"/>
              </a:spcBef>
              <a:buFontTx/>
              <a:buChar char="•"/>
              <a:defRPr/>
            </a:pPr>
            <a:r>
              <a:rPr lang="el-GR" sz="2800" kern="0" dirty="0" smtClean="0"/>
              <a:t>Οι αντιδράσεις αντικατάστασης σε ζεύγη </a:t>
            </a:r>
            <a:r>
              <a:rPr lang="en-US" sz="2800" kern="0" dirty="0" smtClean="0"/>
              <a:t>Fe-Mg </a:t>
            </a:r>
            <a:r>
              <a:rPr lang="el-GR" sz="2800" kern="0" dirty="0" smtClean="0"/>
              <a:t>ορυκτών οφείλονται στην εξάρτηση της κατανομής </a:t>
            </a:r>
            <a:r>
              <a:rPr lang="en-US" sz="2800" kern="0" dirty="0" smtClean="0"/>
              <a:t>Fe </a:t>
            </a:r>
            <a:r>
              <a:rPr lang="el-GR" sz="2800" kern="0" dirty="0" smtClean="0"/>
              <a:t>και </a:t>
            </a:r>
            <a:r>
              <a:rPr lang="en-US" sz="2800" kern="0" dirty="0" smtClean="0"/>
              <a:t>Mg </a:t>
            </a:r>
            <a:r>
              <a:rPr lang="el-GR" sz="2800" kern="0" dirty="0" smtClean="0"/>
              <a:t>σε ένα συγκεκριμένο ορυκτών από τη θερμοκρασία.</a:t>
            </a:r>
          </a:p>
          <a:p>
            <a:pPr marL="280988" indent="-280988">
              <a:spcBef>
                <a:spcPct val="20000"/>
              </a:spcBef>
              <a:buFontTx/>
              <a:buChar char="•"/>
              <a:defRPr/>
            </a:pPr>
            <a:r>
              <a:rPr lang="el-GR" sz="2800" kern="0" dirty="0" smtClean="0"/>
              <a:t>Αν Α και Β δύο φάσεις σε ισορροπία και </a:t>
            </a:r>
            <a:r>
              <a:rPr lang="en-US" sz="2800" kern="0" dirty="0" smtClean="0"/>
              <a:t>Fe</a:t>
            </a:r>
            <a:r>
              <a:rPr lang="en-US" sz="2800" kern="0" baseline="30000" dirty="0" smtClean="0"/>
              <a:t>2+ </a:t>
            </a:r>
            <a:r>
              <a:rPr lang="el-GR" sz="2800" kern="0" dirty="0" smtClean="0"/>
              <a:t>και </a:t>
            </a:r>
            <a:r>
              <a:rPr lang="en-US" sz="2800" kern="0" dirty="0" smtClean="0"/>
              <a:t>Mg</a:t>
            </a:r>
            <a:r>
              <a:rPr lang="en-US" sz="2800" kern="0" baseline="30000" dirty="0" smtClean="0"/>
              <a:t>2+ </a:t>
            </a:r>
            <a:r>
              <a:rPr lang="el-GR" sz="2800" kern="0" dirty="0" smtClean="0"/>
              <a:t>τα ομοίου σθένους ιόντα που </a:t>
            </a:r>
            <a:r>
              <a:rPr lang="el-GR" sz="2800" kern="0" dirty="0" err="1" smtClean="0"/>
              <a:t>αλληλοαντικαθίστανται</a:t>
            </a:r>
            <a:r>
              <a:rPr lang="el-GR" sz="2800" kern="0" dirty="0" smtClean="0"/>
              <a:t>:</a:t>
            </a:r>
          </a:p>
          <a:p>
            <a:pPr marL="280988" indent="-280988" algn="ctr">
              <a:spcBef>
                <a:spcPct val="20000"/>
              </a:spcBef>
              <a:defRPr/>
            </a:pPr>
            <a:r>
              <a:rPr lang="el-GR" sz="2800" kern="0" dirty="0" smtClean="0">
                <a:sym typeface="Wingdings" pitchFamily="2" charset="2"/>
              </a:rPr>
              <a:t>Α(</a:t>
            </a:r>
            <a:r>
              <a:rPr lang="en-US" sz="2800" kern="0" dirty="0" smtClean="0">
                <a:sym typeface="Wingdings" pitchFamily="2" charset="2"/>
              </a:rPr>
              <a:t>Fe)  +  B(Mg)    A(Mg)  +  B(Fe)</a:t>
            </a:r>
            <a:endParaRPr lang="el-GR" sz="2800" kern="0" dirty="0" smtClean="0">
              <a:sym typeface="Wingdings" pitchFamily="2" charset="2"/>
            </a:endParaRPr>
          </a:p>
        </p:txBody>
      </p:sp>
      <p:pic>
        <p:nvPicPr>
          <p:cNvPr id="5"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1507" name="Rectangle 3"/>
          <p:cNvSpPr>
            <a:spLocks noChangeArrowheads="1"/>
          </p:cNvSpPr>
          <p:nvPr/>
        </p:nvSpPr>
        <p:spPr bwMode="auto">
          <a:xfrm>
            <a:off x="0" y="1123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solidFill>
                  <a:srgbClr val="00CC00"/>
                </a:solidFill>
                <a:effectLst>
                  <a:outerShdw blurRad="38100" dist="38100" dir="2700000" algn="tl">
                    <a:srgbClr val="000000"/>
                  </a:outerShdw>
                </a:effectLst>
                <a:latin typeface="+mn-lt"/>
              </a:rPr>
              <a:t/>
            </a:r>
            <a:br>
              <a:rPr lang="en-US" dirty="0" smtClean="0">
                <a:solidFill>
                  <a:srgbClr val="00CC00"/>
                </a:solidFill>
                <a:effectLst>
                  <a:outerShdw blurRad="38100" dist="38100" dir="2700000" algn="tl">
                    <a:srgbClr val="000000"/>
                  </a:outerShdw>
                </a:effectLst>
                <a:latin typeface="+mn-lt"/>
              </a:rPr>
            </a:br>
            <a:r>
              <a:rPr lang="el-GR" kern="0" dirty="0" err="1" smtClean="0">
                <a:latin typeface="+mn-lt"/>
              </a:rPr>
              <a:t>Διακρυσταλλική</a:t>
            </a:r>
            <a:r>
              <a:rPr lang="el-GR" kern="0" dirty="0" smtClean="0">
                <a:latin typeface="+mn-lt"/>
              </a:rPr>
              <a:t> αντικατάσταση</a:t>
            </a:r>
            <a:br>
              <a:rPr lang="el-GR" kern="0" dirty="0" smtClean="0">
                <a:latin typeface="+mn-lt"/>
              </a:rPr>
            </a:br>
            <a:endParaRPr lang="el-GR" dirty="0">
              <a:latin typeface="+mn-lt"/>
            </a:endParaRPr>
          </a:p>
        </p:txBody>
      </p:sp>
      <p:sp>
        <p:nvSpPr>
          <p:cNvPr id="3" name="2 - Θέση περιεχομένου"/>
          <p:cNvSpPr>
            <a:spLocks noGrp="1"/>
          </p:cNvSpPr>
          <p:nvPr>
            <p:ph idx="1"/>
          </p:nvPr>
        </p:nvSpPr>
        <p:spPr/>
        <p:txBody>
          <a:bodyPr>
            <a:normAutofit/>
          </a:bodyPr>
          <a:lstStyle/>
          <a:p>
            <a:pPr marL="280988" indent="-280988" algn="ctr">
              <a:spcBef>
                <a:spcPct val="20000"/>
              </a:spcBef>
              <a:buNone/>
              <a:defRPr/>
            </a:pPr>
            <a:r>
              <a:rPr lang="el-GR" sz="2400" kern="0" dirty="0" smtClean="0">
                <a:sym typeface="Wingdings" pitchFamily="2" charset="2"/>
              </a:rPr>
              <a:t>Α(</a:t>
            </a:r>
            <a:r>
              <a:rPr lang="en-US" sz="2400" kern="0" dirty="0" smtClean="0">
                <a:sym typeface="Wingdings" pitchFamily="2" charset="2"/>
              </a:rPr>
              <a:t>Fe)  +  B(Mg)    A(Mg)  +  B(Fe)</a:t>
            </a:r>
            <a:endParaRPr lang="el-GR" sz="2400" kern="0" dirty="0" smtClean="0">
              <a:sym typeface="Wingdings" pitchFamily="2" charset="2"/>
            </a:endParaRPr>
          </a:p>
          <a:p>
            <a:pPr marL="280988" indent="-280988">
              <a:spcBef>
                <a:spcPct val="20000"/>
              </a:spcBef>
              <a:buFontTx/>
              <a:buChar char="•"/>
              <a:defRPr/>
            </a:pPr>
            <a:r>
              <a:rPr lang="el-GR" sz="2400" kern="0" dirty="0" smtClean="0"/>
              <a:t>Σε ένα πέτρωμα που περιέχει τα Α, Β οι τιμές Χ</a:t>
            </a:r>
            <a:r>
              <a:rPr lang="en-US" sz="2400" kern="0" baseline="-25000" dirty="0" smtClean="0"/>
              <a:t>Mg</a:t>
            </a:r>
            <a:r>
              <a:rPr lang="en-US" sz="2400" kern="0" dirty="0" smtClean="0"/>
              <a:t>=Mg/</a:t>
            </a:r>
            <a:r>
              <a:rPr lang="en-US" sz="2400" kern="0" dirty="0" err="1" smtClean="0"/>
              <a:t>Mg+Fe</a:t>
            </a:r>
            <a:r>
              <a:rPr lang="en-US" sz="2400" kern="0" dirty="0" smtClean="0"/>
              <a:t> </a:t>
            </a:r>
            <a:r>
              <a:rPr lang="el-GR" sz="2400" kern="0" dirty="0" smtClean="0"/>
              <a:t>είναι συνάρτηση της περιεκτικότητας του σε </a:t>
            </a:r>
            <a:r>
              <a:rPr lang="en-US" sz="2400" kern="0" dirty="0" smtClean="0"/>
              <a:t>Fe</a:t>
            </a:r>
            <a:r>
              <a:rPr lang="en-US" sz="2400" kern="0" baseline="30000" dirty="0" smtClean="0"/>
              <a:t>2+</a:t>
            </a:r>
            <a:r>
              <a:rPr lang="en-US" sz="2400" kern="0" dirty="0" smtClean="0"/>
              <a:t> </a:t>
            </a:r>
            <a:r>
              <a:rPr lang="el-GR" sz="2400" kern="0" dirty="0" smtClean="0"/>
              <a:t>και </a:t>
            </a:r>
            <a:r>
              <a:rPr lang="en-US" sz="2400" kern="0" dirty="0" smtClean="0"/>
              <a:t>Mg</a:t>
            </a:r>
            <a:r>
              <a:rPr lang="en-US" sz="2400" kern="0" baseline="30000" dirty="0" smtClean="0"/>
              <a:t>2+ </a:t>
            </a:r>
            <a:endParaRPr lang="el-GR" sz="2400" kern="0" dirty="0" smtClean="0"/>
          </a:p>
          <a:p>
            <a:pPr marL="280988" indent="-280988">
              <a:spcBef>
                <a:spcPct val="20000"/>
              </a:spcBef>
              <a:buFontTx/>
              <a:buChar char="•"/>
              <a:defRPr/>
            </a:pPr>
            <a:r>
              <a:rPr lang="el-GR" sz="2400" kern="0" dirty="0" smtClean="0"/>
              <a:t>Η αναλογία </a:t>
            </a:r>
            <a:r>
              <a:rPr lang="en-US" sz="2400" kern="0" dirty="0" smtClean="0"/>
              <a:t>Fe</a:t>
            </a:r>
            <a:r>
              <a:rPr lang="en-US" sz="2400" kern="0" baseline="30000" dirty="0" smtClean="0"/>
              <a:t>2+</a:t>
            </a:r>
            <a:r>
              <a:rPr lang="en-US" sz="2400" kern="0" dirty="0" smtClean="0"/>
              <a:t> </a:t>
            </a:r>
            <a:r>
              <a:rPr lang="el-GR" sz="2400" kern="0" dirty="0" smtClean="0"/>
              <a:t>και </a:t>
            </a:r>
            <a:r>
              <a:rPr lang="en-US" sz="2400" kern="0" dirty="0" smtClean="0"/>
              <a:t>Mg</a:t>
            </a:r>
            <a:r>
              <a:rPr lang="en-US" sz="2400" kern="0" baseline="30000" dirty="0" smtClean="0"/>
              <a:t>2+ </a:t>
            </a:r>
            <a:r>
              <a:rPr lang="el-GR" sz="2400" kern="0" dirty="0" smtClean="0"/>
              <a:t>κατά την οποία κατανέμονται μεταξύ των Α και Β είναι σταθερή, ανεξάρτητα από το χημισμό των ορυκτών, για όλα τα πετρώματα που μεταμορφώθηκαν στις ίδιες συνθήκες.</a:t>
            </a:r>
            <a:endParaRPr lang="en-US" sz="2400" kern="0" dirty="0" smtClean="0"/>
          </a:p>
          <a:p>
            <a:pPr marL="280988" indent="-280988">
              <a:spcBef>
                <a:spcPct val="20000"/>
              </a:spcBef>
              <a:buFontTx/>
              <a:buChar char="•"/>
              <a:defRPr/>
            </a:pPr>
            <a:r>
              <a:rPr lang="el-GR" sz="2400" kern="0" dirty="0" smtClean="0"/>
              <a:t>Η αναλογία αυτή είναι ο </a:t>
            </a:r>
            <a:r>
              <a:rPr lang="en-US" sz="2400" kern="0" dirty="0" smtClean="0"/>
              <a:t/>
            </a:r>
            <a:br>
              <a:rPr lang="en-US" sz="2400" kern="0" dirty="0" smtClean="0"/>
            </a:br>
            <a:r>
              <a:rPr lang="el-GR" sz="2400" kern="0" dirty="0" smtClean="0"/>
              <a:t>συντελεστής κατανομής</a:t>
            </a:r>
            <a:endParaRPr lang="el-GR" sz="2400" dirty="0"/>
          </a:p>
        </p:txBody>
      </p:sp>
      <p:pic>
        <p:nvPicPr>
          <p:cNvPr id="5"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2150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15816" y="5229200"/>
            <a:ext cx="3385479" cy="1092090"/>
          </a:xfrm>
          <a:prstGeom prst="rect">
            <a:avLst/>
          </a:prstGeom>
          <a:noFill/>
        </p:spPr>
      </p:pic>
      <p:sp>
        <p:nvSpPr>
          <p:cNvPr id="21507" name="Rectangle 3"/>
          <p:cNvSpPr>
            <a:spLocks noChangeArrowheads="1"/>
          </p:cNvSpPr>
          <p:nvPr/>
        </p:nvSpPr>
        <p:spPr bwMode="auto">
          <a:xfrm>
            <a:off x="0" y="1123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kern="0" dirty="0" smtClean="0">
                <a:solidFill>
                  <a:schemeClr val="accent2"/>
                </a:solidFill>
                <a:effectLst>
                  <a:outerShdw blurRad="38100" dist="38100" dir="2700000" algn="tl">
                    <a:srgbClr val="000000">
                      <a:alpha val="43137"/>
                    </a:srgbClr>
                  </a:outerShdw>
                </a:effectLst>
              </a:rPr>
              <a:t/>
            </a:r>
            <a:br>
              <a:rPr lang="en-US" kern="0" dirty="0" smtClean="0">
                <a:solidFill>
                  <a:schemeClr val="accent2"/>
                </a:solidFill>
                <a:effectLst>
                  <a:outerShdw blurRad="38100" dist="38100" dir="2700000" algn="tl">
                    <a:srgbClr val="000000">
                      <a:alpha val="43137"/>
                    </a:srgbClr>
                  </a:outerShdw>
                </a:effectLst>
              </a:rPr>
            </a:br>
            <a:r>
              <a:rPr lang="en-US" kern="0" dirty="0" smtClean="0">
                <a:solidFill>
                  <a:schemeClr val="accent2"/>
                </a:solidFill>
                <a:effectLst>
                  <a:outerShdw blurRad="38100" dist="38100" dir="2700000" algn="tl">
                    <a:srgbClr val="000000">
                      <a:alpha val="43137"/>
                    </a:srgbClr>
                  </a:outerShdw>
                </a:effectLst>
              </a:rPr>
              <a:t/>
            </a:r>
            <a:br>
              <a:rPr lang="en-US" kern="0" dirty="0" smtClean="0">
                <a:solidFill>
                  <a:schemeClr val="accent2"/>
                </a:solidFill>
                <a:effectLst>
                  <a:outerShdw blurRad="38100" dist="38100" dir="2700000" algn="tl">
                    <a:srgbClr val="000000">
                      <a:alpha val="43137"/>
                    </a:srgbClr>
                  </a:outerShdw>
                </a:effectLst>
              </a:rPr>
            </a:br>
            <a:r>
              <a:rPr lang="el-GR" kern="0" dirty="0" smtClean="0"/>
              <a:t>6. Αντιδράσεις ανταλλαγής κατιόντων</a:t>
            </a:r>
            <a:r>
              <a:rPr lang="el-GR" kern="0" dirty="0" smtClean="0">
                <a:solidFill>
                  <a:schemeClr val="accent2"/>
                </a:solidFill>
                <a:effectLst>
                  <a:outerShdw blurRad="38100" dist="38100" dir="2700000" algn="tl">
                    <a:srgbClr val="000000">
                      <a:alpha val="43137"/>
                    </a:srgbClr>
                  </a:outerShdw>
                </a:effectLst>
              </a:rPr>
              <a:t/>
            </a:r>
            <a:br>
              <a:rPr lang="el-GR" kern="0" dirty="0" smtClean="0">
                <a:solidFill>
                  <a:schemeClr val="accent2"/>
                </a:solidFill>
                <a:effectLst>
                  <a:outerShdw blurRad="38100" dist="38100" dir="2700000" algn="tl">
                    <a:srgbClr val="000000">
                      <a:alpha val="43137"/>
                    </a:srgbClr>
                  </a:outerShdw>
                </a:effectLst>
              </a:rPr>
            </a:br>
            <a:r>
              <a:rPr lang="el-GR" kern="0" dirty="0" smtClean="0">
                <a:solidFill>
                  <a:srgbClr val="009900"/>
                </a:solidFill>
                <a:effectLst>
                  <a:outerShdw blurRad="38100" dist="38100" dir="2700000" algn="tl">
                    <a:srgbClr val="000000">
                      <a:alpha val="43137"/>
                    </a:srgbClr>
                  </a:outerShdw>
                </a:effectLst>
              </a:rPr>
              <a:t/>
            </a:r>
            <a:br>
              <a:rPr lang="el-GR" kern="0" dirty="0" smtClean="0">
                <a:solidFill>
                  <a:srgbClr val="009900"/>
                </a:solidFill>
                <a:effectLst>
                  <a:outerShdw blurRad="38100" dist="38100" dir="2700000" algn="tl">
                    <a:srgbClr val="000000">
                      <a:alpha val="43137"/>
                    </a:srgbClr>
                  </a:outerShdw>
                </a:effectLst>
              </a:rPr>
            </a:b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sz="2800" dirty="0" smtClean="0"/>
              <a:t>Αμοιβαία αντικατάσταση συστατικών μεταξύ </a:t>
            </a:r>
            <a:r>
              <a:rPr lang="en-US" sz="2800" dirty="0" smtClean="0"/>
              <a:t>2 </a:t>
            </a:r>
            <a:r>
              <a:rPr lang="el-GR" sz="2800" dirty="0" smtClean="0"/>
              <a:t>ή περισσοτέρων ορυκτών</a:t>
            </a:r>
            <a:endParaRPr lang="en-US" sz="2800" dirty="0" smtClean="0"/>
          </a:p>
          <a:p>
            <a:pPr lvl="1"/>
            <a:r>
              <a:rPr lang="en-US" dirty="0" smtClean="0"/>
              <a:t>MgSiO</a:t>
            </a:r>
            <a:r>
              <a:rPr lang="en-US" baseline="-25000" dirty="0" smtClean="0"/>
              <a:t>3</a:t>
            </a:r>
            <a:r>
              <a:rPr lang="en-US" dirty="0" smtClean="0"/>
              <a:t> + CaFeSi</a:t>
            </a:r>
            <a:r>
              <a:rPr lang="en-US" baseline="-25000" dirty="0" smtClean="0"/>
              <a:t>2</a:t>
            </a:r>
            <a:r>
              <a:rPr lang="en-US" dirty="0" smtClean="0"/>
              <a:t>O</a:t>
            </a:r>
            <a:r>
              <a:rPr lang="en-US" baseline="-25000" dirty="0" smtClean="0"/>
              <a:t>6</a:t>
            </a:r>
            <a:r>
              <a:rPr lang="en-US" dirty="0" smtClean="0"/>
              <a:t> = FeSiO</a:t>
            </a:r>
            <a:r>
              <a:rPr lang="en-US" baseline="-25000" dirty="0" smtClean="0"/>
              <a:t>3</a:t>
            </a:r>
            <a:r>
              <a:rPr lang="en-US" dirty="0" smtClean="0"/>
              <a:t> + CaMgSi</a:t>
            </a:r>
            <a:r>
              <a:rPr lang="en-US" baseline="-25000" dirty="0" smtClean="0"/>
              <a:t>2</a:t>
            </a:r>
            <a:r>
              <a:rPr lang="en-US" dirty="0" smtClean="0"/>
              <a:t>O</a:t>
            </a:r>
            <a:r>
              <a:rPr lang="en-US" baseline="-25000" dirty="0" smtClean="0"/>
              <a:t>6</a:t>
            </a:r>
          </a:p>
          <a:p>
            <a:pPr lvl="1">
              <a:buNone/>
            </a:pPr>
            <a:r>
              <a:rPr lang="el-GR" dirty="0" smtClean="0"/>
              <a:t>      </a:t>
            </a:r>
            <a:r>
              <a:rPr lang="en-US" b="1" i="1" dirty="0" smtClean="0"/>
              <a:t>En</a:t>
            </a:r>
            <a:r>
              <a:rPr lang="en-US" dirty="0" smtClean="0"/>
              <a:t> </a:t>
            </a:r>
            <a:r>
              <a:rPr lang="el-GR" dirty="0" smtClean="0"/>
              <a:t>           </a:t>
            </a:r>
            <a:r>
              <a:rPr lang="en-US" dirty="0" smtClean="0"/>
              <a:t> </a:t>
            </a:r>
            <a:r>
              <a:rPr lang="en-US" b="1" i="1" dirty="0" err="1" smtClean="0"/>
              <a:t>Hed</a:t>
            </a:r>
            <a:r>
              <a:rPr lang="en-US" dirty="0" smtClean="0"/>
              <a:t> </a:t>
            </a:r>
            <a:r>
              <a:rPr lang="el-GR" dirty="0" smtClean="0"/>
              <a:t>           </a:t>
            </a:r>
            <a:r>
              <a:rPr lang="en-US" dirty="0" smtClean="0"/>
              <a:t> </a:t>
            </a:r>
            <a:r>
              <a:rPr lang="en-US" b="1" i="1" dirty="0" smtClean="0"/>
              <a:t>Fs</a:t>
            </a:r>
            <a:r>
              <a:rPr lang="en-US" dirty="0" smtClean="0"/>
              <a:t> </a:t>
            </a:r>
            <a:r>
              <a:rPr lang="el-GR" dirty="0" smtClean="0"/>
              <a:t>               </a:t>
            </a:r>
            <a:r>
              <a:rPr lang="en-US" dirty="0" smtClean="0"/>
              <a:t> </a:t>
            </a:r>
            <a:r>
              <a:rPr lang="en-US" b="1" i="1" dirty="0" smtClean="0"/>
              <a:t>Di</a:t>
            </a:r>
            <a:endParaRPr lang="el-GR" b="1" i="1" dirty="0" smtClean="0"/>
          </a:p>
          <a:p>
            <a:pPr lvl="1"/>
            <a:r>
              <a:rPr lang="en-US" dirty="0" err="1" smtClean="0"/>
              <a:t>Annite</a:t>
            </a:r>
            <a:r>
              <a:rPr lang="en-US" dirty="0" smtClean="0"/>
              <a:t> + </a:t>
            </a:r>
            <a:r>
              <a:rPr lang="en-US" dirty="0" err="1" smtClean="0"/>
              <a:t>Pyrope</a:t>
            </a:r>
            <a:r>
              <a:rPr lang="en-US" dirty="0" smtClean="0"/>
              <a:t> = </a:t>
            </a:r>
            <a:r>
              <a:rPr lang="en-US" dirty="0" err="1" smtClean="0"/>
              <a:t>Phlogopite</a:t>
            </a:r>
            <a:r>
              <a:rPr lang="en-US" dirty="0" smtClean="0"/>
              <a:t> + Almandine</a:t>
            </a:r>
          </a:p>
          <a:p>
            <a:r>
              <a:rPr lang="el-GR" sz="2800" dirty="0" smtClean="0"/>
              <a:t>Παριστάνονται σαν καθαρά ακραία μέλη, αλλά στην πραγματικότητα εμπεριέχουν αντικατάσταση </a:t>
            </a:r>
            <a:r>
              <a:rPr lang="en-US" sz="2800" dirty="0" smtClean="0"/>
              <a:t>Mg-Fe (</a:t>
            </a:r>
            <a:r>
              <a:rPr lang="el-GR" sz="2800" dirty="0" smtClean="0"/>
              <a:t>ή και άλλες</a:t>
            </a:r>
            <a:r>
              <a:rPr lang="en-US" sz="2800" dirty="0" smtClean="0"/>
              <a:t>) </a:t>
            </a:r>
            <a:r>
              <a:rPr lang="el-GR" sz="2800" dirty="0" smtClean="0"/>
              <a:t>ανάμεσα σε ενδιάμεσα συστάσεις (διαλύματα)</a:t>
            </a:r>
            <a:endParaRPr lang="en-US" sz="2800" dirty="0" smtClean="0"/>
          </a:p>
          <a:p>
            <a:r>
              <a:rPr lang="el-GR" sz="2800" dirty="0" smtClean="0"/>
              <a:t>Αποτελούν βάση πολλών </a:t>
            </a:r>
            <a:r>
              <a:rPr lang="el-GR" sz="2800" dirty="0" err="1" smtClean="0"/>
              <a:t>γεωθερμοβαρομέτρων</a:t>
            </a:r>
            <a:endParaRPr lang="en-US" sz="2800" dirty="0" smtClean="0"/>
          </a:p>
          <a:p>
            <a:r>
              <a:rPr lang="el-GR" sz="2800" dirty="0" smtClean="0"/>
              <a:t>Προκαλούν στροφή των συνδετικών γραμμών σε διαγράμματα ισορροπίας φάσεων</a:t>
            </a:r>
            <a:endParaRPr lang="el-GR" dirty="0"/>
          </a:p>
        </p:txBody>
      </p:sp>
      <p:pic>
        <p:nvPicPr>
          <p:cNvPr id="4"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solidFill>
                  <a:schemeClr val="tx2"/>
                </a:solidFill>
              </a:rPr>
              <a:t/>
            </a:r>
            <a:br>
              <a:rPr lang="el-GR" sz="3600" dirty="0" smtClean="0">
                <a:solidFill>
                  <a:schemeClr val="tx2"/>
                </a:solidFill>
              </a:rPr>
            </a:br>
            <a:r>
              <a:rPr lang="el-GR" sz="3600" kern="0" dirty="0" err="1" smtClean="0"/>
              <a:t>Διακρυσταλλική</a:t>
            </a:r>
            <a:r>
              <a:rPr lang="el-GR" sz="3600" kern="0" dirty="0" smtClean="0"/>
              <a:t> αντικατάσταση</a:t>
            </a:r>
            <a:r>
              <a:rPr lang="el-GR" sz="3600" kern="0" dirty="0" smtClean="0">
                <a:solidFill>
                  <a:schemeClr val="accent2"/>
                </a:solidFill>
                <a:effectLst>
                  <a:outerShdw blurRad="38100" dist="38100" dir="2700000" algn="tl">
                    <a:srgbClr val="000000">
                      <a:alpha val="43137"/>
                    </a:srgbClr>
                  </a:outerShdw>
                </a:effectLst>
              </a:rPr>
              <a:t/>
            </a:r>
            <a:br>
              <a:rPr lang="el-GR" sz="3600" kern="0" dirty="0" smtClean="0">
                <a:solidFill>
                  <a:schemeClr val="accent2"/>
                </a:solidFill>
                <a:effectLst>
                  <a:outerShdw blurRad="38100" dist="38100" dir="2700000" algn="tl">
                    <a:srgbClr val="000000">
                      <a:alpha val="43137"/>
                    </a:srgbClr>
                  </a:outerShdw>
                </a:effectLst>
              </a:rPr>
            </a:br>
            <a:endParaRPr lang="el-GR" sz="3600" dirty="0"/>
          </a:p>
        </p:txBody>
      </p:sp>
      <p:sp>
        <p:nvSpPr>
          <p:cNvPr id="3" name="2 - Θέση περιεχομένου"/>
          <p:cNvSpPr>
            <a:spLocks noGrp="1"/>
          </p:cNvSpPr>
          <p:nvPr>
            <p:ph idx="1"/>
          </p:nvPr>
        </p:nvSpPr>
        <p:spPr/>
        <p:txBody>
          <a:bodyPr/>
          <a:lstStyle/>
          <a:p>
            <a:pPr marL="346075" indent="-346075" eaLnBrk="0" hangingPunct="0">
              <a:spcBef>
                <a:spcPts val="600"/>
              </a:spcBef>
              <a:buClr>
                <a:schemeClr val="tx1"/>
              </a:buClr>
              <a:defRPr/>
            </a:pPr>
            <a:endParaRPr lang="el-GR" dirty="0" smtClean="0">
              <a:latin typeface="Calibri" pitchFamily="34" charset="0"/>
            </a:endParaRPr>
          </a:p>
          <a:p>
            <a:pPr marL="346075" indent="-346075" eaLnBrk="0" hangingPunct="0">
              <a:spcBef>
                <a:spcPts val="600"/>
              </a:spcBef>
              <a:buClr>
                <a:schemeClr val="tx1"/>
              </a:buClr>
              <a:buNone/>
              <a:defRPr/>
            </a:pPr>
            <a:endParaRPr lang="el-GR" dirty="0" smtClean="0">
              <a:latin typeface="Calibri" pitchFamily="34" charset="0"/>
            </a:endParaRPr>
          </a:p>
          <a:p>
            <a:pPr marL="346075" indent="-346075" eaLnBrk="0" hangingPunct="0">
              <a:buClr>
                <a:schemeClr val="tx1"/>
              </a:buClr>
              <a:buNone/>
              <a:defRPr/>
            </a:pPr>
            <a:endParaRPr lang="en-US" dirty="0" smtClean="0">
              <a:latin typeface="Calibri" pitchFamily="34" charset="0"/>
            </a:endParaRPr>
          </a:p>
          <a:p>
            <a:pPr>
              <a:buNone/>
            </a:pPr>
            <a:r>
              <a:rPr lang="el-GR" dirty="0" smtClean="0">
                <a:solidFill>
                  <a:srgbClr val="00CC00"/>
                </a:solidFill>
                <a:effectLst>
                  <a:outerShdw blurRad="38100" dist="38100" dir="2700000" algn="tl">
                    <a:srgbClr val="000000"/>
                  </a:outerShdw>
                </a:effectLst>
                <a:latin typeface="Times New Roman" pitchFamily="18" charset="0"/>
              </a:rPr>
              <a:t>						</a:t>
            </a:r>
            <a:endParaRPr lang="el-GR" baseline="-25000" dirty="0" smtClean="0">
              <a:solidFill>
                <a:srgbClr val="00CC00"/>
              </a:solidFill>
              <a:effectLst>
                <a:outerShdw blurRad="38100" dist="38100" dir="2700000" algn="tl">
                  <a:srgbClr val="000000"/>
                </a:outerShdw>
              </a:effectLst>
              <a:latin typeface="Times New Roman" pitchFamily="18" charset="0"/>
            </a:endParaRPr>
          </a:p>
          <a:p>
            <a:pPr>
              <a:buNone/>
            </a:pPr>
            <a:endParaRPr lang="el-GR" dirty="0"/>
          </a:p>
        </p:txBody>
      </p:sp>
      <p:pic>
        <p:nvPicPr>
          <p:cNvPr id="4" name="Picture 2"/>
          <p:cNvPicPr>
            <a:picLocks noChangeAspect="1" noChangeArrowheads="1"/>
          </p:cNvPicPr>
          <p:nvPr/>
        </p:nvPicPr>
        <p:blipFill>
          <a:blip r:embed="rId2" cstate="print"/>
          <a:srcRect/>
          <a:stretch>
            <a:fillRect/>
          </a:stretch>
        </p:blipFill>
        <p:spPr bwMode="auto">
          <a:xfrm>
            <a:off x="1571604" y="1361145"/>
            <a:ext cx="5584090" cy="900000"/>
          </a:xfrm>
          <a:prstGeom prst="rect">
            <a:avLst/>
          </a:prstGeom>
          <a:noFill/>
          <a:ln w="9525">
            <a:solidFill>
              <a:schemeClr val="tx1"/>
            </a:solidFill>
            <a:miter lim="800000"/>
            <a:headEnd/>
            <a:tailEnd/>
          </a:ln>
        </p:spPr>
      </p:pic>
      <p:sp>
        <p:nvSpPr>
          <p:cNvPr id="8" name="7 - TextBox"/>
          <p:cNvSpPr txBox="1"/>
          <p:nvPr/>
        </p:nvSpPr>
        <p:spPr>
          <a:xfrm>
            <a:off x="755576" y="2852936"/>
            <a:ext cx="6786610" cy="2808312"/>
          </a:xfrm>
          <a:prstGeom prst="rect">
            <a:avLst/>
          </a:prstGeom>
        </p:spPr>
        <p:txBody>
          <a:bodyPr vert="horz" wrap="none" lIns="91440" tIns="45720" rIns="91440" bIns="45720" rtlCol="0" anchor="ctr">
            <a:normAutofit/>
          </a:bodyPr>
          <a:lstStyle/>
          <a:p>
            <a:r>
              <a:rPr lang="en-US" sz="2400" dirty="0" smtClean="0"/>
              <a:t>KMg</a:t>
            </a:r>
            <a:r>
              <a:rPr lang="en-US" sz="2400" baseline="-25000" dirty="0" smtClean="0"/>
              <a:t>3</a:t>
            </a:r>
            <a:r>
              <a:rPr lang="en-US" sz="2400" dirty="0" smtClean="0"/>
              <a:t>Si</a:t>
            </a:r>
            <a:r>
              <a:rPr lang="en-US" sz="2400" baseline="-25000" dirty="0" smtClean="0"/>
              <a:t>3</a:t>
            </a:r>
            <a:r>
              <a:rPr lang="en-US" sz="2400" dirty="0" smtClean="0"/>
              <a:t>Al</a:t>
            </a:r>
            <a:r>
              <a:rPr lang="en-US" sz="2400" baseline="-25000" dirty="0" smtClean="0"/>
              <a:t>10</a:t>
            </a:r>
            <a:r>
              <a:rPr lang="en-US" sz="2400" dirty="0" smtClean="0"/>
              <a:t> (OH)</a:t>
            </a:r>
            <a:r>
              <a:rPr lang="en-US" sz="2400" baseline="-25000" dirty="0" smtClean="0"/>
              <a:t>2</a:t>
            </a:r>
            <a:r>
              <a:rPr lang="en-US" sz="2400" dirty="0" smtClean="0"/>
              <a:t> + Fe Al</a:t>
            </a:r>
            <a:r>
              <a:rPr lang="en-US" sz="2400" baseline="-25000" dirty="0" smtClean="0"/>
              <a:t>3</a:t>
            </a:r>
            <a:r>
              <a:rPr lang="en-US" sz="2400" dirty="0" smtClean="0"/>
              <a:t>Al2Si</a:t>
            </a:r>
            <a:r>
              <a:rPr lang="en-US" sz="2400" baseline="-25000" dirty="0" smtClean="0"/>
              <a:t>3</a:t>
            </a:r>
            <a:r>
              <a:rPr lang="en-US" sz="2400" dirty="0" smtClean="0"/>
              <a:t>O</a:t>
            </a:r>
            <a:r>
              <a:rPr lang="en-US" sz="2400" baseline="-25000" dirty="0" smtClean="0"/>
              <a:t>12 </a:t>
            </a:r>
            <a:r>
              <a:rPr lang="en-US" sz="2400" dirty="0" smtClean="0"/>
              <a:t>= </a:t>
            </a:r>
            <a:endParaRPr lang="en-US" sz="2400" baseline="-25000" dirty="0" smtClean="0"/>
          </a:p>
          <a:p>
            <a:r>
              <a:rPr lang="en-US" sz="2400" dirty="0" smtClean="0"/>
              <a:t>   </a:t>
            </a:r>
            <a:r>
              <a:rPr lang="el-GR" sz="2400" dirty="0" err="1" smtClean="0"/>
              <a:t>Φλογοπίτης</a:t>
            </a:r>
            <a:r>
              <a:rPr lang="el-GR" sz="2400" dirty="0" smtClean="0"/>
              <a:t>             </a:t>
            </a:r>
            <a:r>
              <a:rPr lang="el-GR" sz="2400" dirty="0" err="1" smtClean="0"/>
              <a:t>αλμανδίνης</a:t>
            </a:r>
            <a:r>
              <a:rPr lang="el-GR" sz="2400" dirty="0" smtClean="0"/>
              <a:t> </a:t>
            </a:r>
            <a:endParaRPr lang="en-US" sz="2400" baseline="-25000" dirty="0" smtClean="0"/>
          </a:p>
          <a:p>
            <a:endParaRPr lang="en-US" sz="2400" baseline="-25000" dirty="0" smtClean="0"/>
          </a:p>
          <a:p>
            <a:pPr algn="r"/>
            <a:r>
              <a:rPr lang="en-US" sz="2400" dirty="0" smtClean="0"/>
              <a:t>= KFe</a:t>
            </a:r>
            <a:r>
              <a:rPr lang="en-US" sz="2400" baseline="-25000" dirty="0" smtClean="0"/>
              <a:t>3</a:t>
            </a:r>
            <a:r>
              <a:rPr lang="en-US" sz="2400" dirty="0" smtClean="0"/>
              <a:t>Si</a:t>
            </a:r>
            <a:r>
              <a:rPr lang="en-US" sz="2400" baseline="-25000" dirty="0" smtClean="0"/>
              <a:t>3</a:t>
            </a:r>
            <a:r>
              <a:rPr lang="en-US" sz="2400" dirty="0" smtClean="0"/>
              <a:t>AlO</a:t>
            </a:r>
            <a:r>
              <a:rPr lang="en-US" sz="2400" baseline="-25000" dirty="0" smtClean="0"/>
              <a:t>10 </a:t>
            </a:r>
            <a:r>
              <a:rPr lang="en-US" sz="2400" dirty="0" smtClean="0"/>
              <a:t>(OH)</a:t>
            </a:r>
            <a:r>
              <a:rPr lang="en-US" sz="2400" baseline="-25000" dirty="0" smtClean="0"/>
              <a:t>2</a:t>
            </a:r>
            <a:r>
              <a:rPr lang="en-US" sz="2400" dirty="0" smtClean="0"/>
              <a:t> + Mg</a:t>
            </a:r>
            <a:r>
              <a:rPr lang="en-US" sz="2400" baseline="-25000" dirty="0" smtClean="0"/>
              <a:t>3</a:t>
            </a:r>
            <a:r>
              <a:rPr lang="en-US" sz="2400" dirty="0" smtClean="0"/>
              <a:t>Al</a:t>
            </a:r>
            <a:r>
              <a:rPr lang="en-US" sz="2400" baseline="-25000" dirty="0" smtClean="0"/>
              <a:t>2</a:t>
            </a:r>
            <a:r>
              <a:rPr lang="en-US" sz="2400" dirty="0" smtClean="0"/>
              <a:t>Si</a:t>
            </a:r>
            <a:r>
              <a:rPr lang="en-US" sz="2400" baseline="-25000" dirty="0" smtClean="0"/>
              <a:t>3</a:t>
            </a:r>
            <a:r>
              <a:rPr lang="en-US" sz="2400" dirty="0" smtClean="0"/>
              <a:t>O</a:t>
            </a:r>
            <a:r>
              <a:rPr lang="en-US" sz="2400" baseline="-25000" dirty="0" smtClean="0"/>
              <a:t>12</a:t>
            </a:r>
          </a:p>
          <a:p>
            <a:pPr algn="just"/>
            <a:r>
              <a:rPr lang="en-US" sz="2400" dirty="0" smtClean="0"/>
              <a:t>                                              </a:t>
            </a:r>
            <a:r>
              <a:rPr lang="el-GR" sz="2400" dirty="0" err="1" smtClean="0"/>
              <a:t>αννίτης</a:t>
            </a:r>
            <a:r>
              <a:rPr lang="el-GR" sz="2400" dirty="0" smtClean="0"/>
              <a:t>            </a:t>
            </a:r>
            <a:r>
              <a:rPr lang="en-US" sz="2400" dirty="0" smtClean="0"/>
              <a:t>     </a:t>
            </a:r>
            <a:r>
              <a:rPr lang="el-GR" sz="2400" dirty="0" smtClean="0"/>
              <a:t>  </a:t>
            </a:r>
            <a:r>
              <a:rPr lang="el-GR" sz="2400" dirty="0" err="1" smtClean="0"/>
              <a:t>πυρωπό</a:t>
            </a:r>
            <a:endParaRPr lang="el-GR" sz="2400" dirty="0" smtClean="0"/>
          </a:p>
        </p:txBody>
      </p:sp>
      <p:pic>
        <p:nvPicPr>
          <p:cNvPr id="10" name="Εικόνα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κειμένου"/>
          <p:cNvSpPr>
            <a:spLocks noGrp="1"/>
          </p:cNvSpPr>
          <p:nvPr>
            <p:ph type="body" sz="half" idx="2"/>
          </p:nvPr>
        </p:nvSpPr>
        <p:spPr>
          <a:xfrm>
            <a:off x="539553" y="1000108"/>
            <a:ext cx="7920880" cy="1515018"/>
          </a:xfrm>
        </p:spPr>
        <p:txBody>
          <a:bodyPr>
            <a:noAutofit/>
          </a:bodyPr>
          <a:lstStyle/>
          <a:p>
            <a:pPr>
              <a:buFont typeface="Arial" pitchFamily="34" charset="0"/>
              <a:buChar char="•"/>
            </a:pPr>
            <a:endParaRPr lang="el-GR" sz="2800" kern="0" dirty="0" smtClean="0"/>
          </a:p>
          <a:p>
            <a:pPr marL="441325" indent="-441325">
              <a:buFont typeface="Arial" pitchFamily="34" charset="0"/>
              <a:buChar char="•"/>
            </a:pPr>
            <a:r>
              <a:rPr lang="el-GR" sz="2800" kern="0" dirty="0" smtClean="0"/>
              <a:t>Εάν σε μια </a:t>
            </a:r>
            <a:r>
              <a:rPr lang="el-GR" sz="2800" kern="0" dirty="0" err="1" smtClean="0"/>
              <a:t>παραγένεση</a:t>
            </a:r>
            <a:r>
              <a:rPr lang="el-GR" sz="2800" kern="0" dirty="0" smtClean="0"/>
              <a:t> συνυπάρχουν σε ισορροπία δύο ορυκτά παρόμοιας κρυσταλλικής δομής και παρουσιάζουν χάσμα διαλυτότητας σε χαμηλές θερμοκρασίες το οποίο ελαττώνεται σε υψηλές </a:t>
            </a:r>
            <a:r>
              <a:rPr lang="en-US" sz="2800" kern="0" dirty="0" smtClean="0"/>
              <a:t>T, </a:t>
            </a:r>
            <a:r>
              <a:rPr lang="el-GR" sz="2800" kern="0" dirty="0" smtClean="0"/>
              <a:t>η καμπύλη</a:t>
            </a:r>
            <a:endParaRPr lang="el-GR" sz="2800" dirty="0"/>
          </a:p>
        </p:txBody>
      </p:sp>
      <p:sp>
        <p:nvSpPr>
          <p:cNvPr id="2" name="1 - Τίτλος"/>
          <p:cNvSpPr>
            <a:spLocks noGrp="1"/>
          </p:cNvSpPr>
          <p:nvPr>
            <p:ph type="title"/>
          </p:nvPr>
        </p:nvSpPr>
        <p:spPr/>
        <p:txBody>
          <a:bodyPr>
            <a:normAutofit fontScale="90000"/>
          </a:bodyPr>
          <a:lstStyle/>
          <a:p>
            <a:r>
              <a:rPr lang="el-GR" dirty="0" smtClean="0">
                <a:solidFill>
                  <a:schemeClr val="tx2"/>
                </a:solidFill>
              </a:rPr>
              <a:t/>
            </a:r>
            <a:br>
              <a:rPr lang="el-GR" dirty="0" smtClean="0">
                <a:solidFill>
                  <a:schemeClr val="tx2"/>
                </a:solidFill>
              </a:rPr>
            </a:br>
            <a:r>
              <a:rPr lang="el-GR" dirty="0" smtClean="0">
                <a:solidFill>
                  <a:schemeClr val="tx2"/>
                </a:solidFill>
              </a:rPr>
              <a:t/>
            </a:r>
            <a:br>
              <a:rPr lang="el-GR" dirty="0" smtClean="0">
                <a:solidFill>
                  <a:schemeClr val="tx2"/>
                </a:solidFill>
              </a:rPr>
            </a:br>
            <a:r>
              <a:rPr lang="el-GR" kern="0" dirty="0" smtClean="0"/>
              <a:t>Καμπύλη </a:t>
            </a:r>
            <a:r>
              <a:rPr lang="en-US" kern="0" dirty="0" err="1" smtClean="0"/>
              <a:t>solvus</a:t>
            </a:r>
            <a:r>
              <a:rPr lang="el-GR" kern="0" dirty="0" smtClean="0"/>
              <a:t/>
            </a:r>
            <a:br>
              <a:rPr lang="el-GR" kern="0" dirty="0" smtClean="0"/>
            </a:br>
            <a:r>
              <a:rPr lang="en-US" dirty="0" smtClean="0">
                <a:solidFill>
                  <a:schemeClr val="tx2"/>
                </a:solidFill>
              </a:rPr>
              <a:t/>
            </a:r>
            <a:br>
              <a:rPr lang="en-US" dirty="0" smtClean="0">
                <a:solidFill>
                  <a:schemeClr val="tx2"/>
                </a:solidFill>
              </a:rPr>
            </a:br>
            <a:endParaRPr lang="el-GR" dirty="0"/>
          </a:p>
        </p:txBody>
      </p:sp>
      <p:sp>
        <p:nvSpPr>
          <p:cNvPr id="8" name="7 - TextBox"/>
          <p:cNvSpPr txBox="1"/>
          <p:nvPr/>
        </p:nvSpPr>
        <p:spPr>
          <a:xfrm>
            <a:off x="7572396" y="1285860"/>
            <a:ext cx="914400" cy="914400"/>
          </a:xfrm>
          <a:prstGeom prst="rect">
            <a:avLst/>
          </a:prstGeom>
        </p:spPr>
        <p:txBody>
          <a:bodyPr vert="horz" wrap="none" lIns="91440" tIns="45720" rIns="91440" bIns="45720" rtlCol="0" anchor="ctr">
            <a:normAutofit/>
          </a:bodyPr>
          <a:lstStyle/>
          <a:p>
            <a:endParaRPr lang="el-GR" dirty="0" smtClean="0"/>
          </a:p>
        </p:txBody>
      </p:sp>
      <p:pic>
        <p:nvPicPr>
          <p:cNvPr id="10"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a:t>
            </a:r>
            <a:r>
              <a:rPr lang="el-GR" sz="2000" b="1" dirty="0" smtClean="0"/>
              <a:t>Πατρ</a:t>
            </a:r>
            <a:r>
              <a:rPr lang="el-GR" sz="2000" b="1" dirty="0" smtClean="0"/>
              <a:t>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38064584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 xmlns:p14="http://schemas.microsoft.com/office/powerpoint/2010/main" val="2248574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παρόν έργο αποτελεί την έκδοση </a:t>
            </a:r>
            <a:r>
              <a:rPr lang="el-GR" sz="2000" dirty="0" smtClean="0">
                <a:solidFill>
                  <a:srgbClr val="FF0000"/>
                </a:solidFill>
              </a:rPr>
              <a:t>1.0 2015</a:t>
            </a:r>
            <a:endParaRPr lang="el-GR" sz="2000" dirty="0" smtClean="0"/>
          </a:p>
          <a:p>
            <a:pPr>
              <a:buNone/>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11605714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Πανεπιστήμιο Πατρών</a:t>
            </a:r>
            <a:r>
              <a:rPr lang="en-US" sz="2000" dirty="0" smtClean="0"/>
              <a:t>, </a:t>
            </a:r>
            <a:r>
              <a:rPr lang="el-GR" sz="2000" dirty="0" smtClean="0"/>
              <a:t> </a:t>
            </a:r>
            <a:r>
              <a:rPr lang="el-GR" sz="2000" dirty="0" smtClean="0">
                <a:solidFill>
                  <a:srgbClr val="FF0000"/>
                </a:solidFill>
              </a:rPr>
              <a:t>Ιωάννης Ηλιόπουλος </a:t>
            </a:r>
            <a:r>
              <a:rPr lang="en-US" sz="2000" dirty="0" smtClean="0">
                <a:solidFill>
                  <a:srgbClr val="FF0000"/>
                </a:solidFill>
              </a:rPr>
              <a:t>(</a:t>
            </a:r>
            <a:r>
              <a:rPr lang="el-GR" sz="2000" dirty="0" smtClean="0">
                <a:solidFill>
                  <a:srgbClr val="FF0000"/>
                </a:solidFill>
              </a:rPr>
              <a:t>Επίκουρος Καθηγητής</a:t>
            </a:r>
            <a:r>
              <a:rPr lang="en-US" sz="2000" dirty="0" smtClean="0">
                <a:solidFill>
                  <a:srgbClr val="FF0000"/>
                </a:solidFill>
              </a:rPr>
              <a:t>)</a:t>
            </a:r>
            <a:r>
              <a:rPr lang="el-GR" sz="2000" dirty="0" smtClean="0">
                <a:solidFill>
                  <a:srgbClr val="FF0000"/>
                </a:solidFill>
              </a:rPr>
              <a:t> </a:t>
            </a:r>
            <a:r>
              <a:rPr lang="el-GR" sz="2000" dirty="0" smtClean="0"/>
              <a:t>.</a:t>
            </a:r>
            <a:r>
              <a:rPr lang="el-GR" sz="2000" dirty="0" smtClean="0">
                <a:solidFill>
                  <a:srgbClr val="FF0000"/>
                </a:solidFill>
              </a:rPr>
              <a:t> </a:t>
            </a:r>
            <a:r>
              <a:rPr lang="el-GR" sz="2000" dirty="0" smtClean="0"/>
              <a:t>«</a:t>
            </a:r>
            <a:r>
              <a:rPr lang="el-GR" sz="2000" dirty="0" smtClean="0">
                <a:solidFill>
                  <a:srgbClr val="FF0000"/>
                </a:solidFill>
              </a:rPr>
              <a:t>Πετρολογία Μαγματικών και Μεταμορφωμένων Πετρωμάτων. Πετρολογία Μαγματικών Πετρωμάτων</a:t>
            </a:r>
            <a:r>
              <a:rPr lang="el-GR" sz="2000" dirty="0" smtClean="0"/>
              <a:t>». Έκδοση: </a:t>
            </a:r>
            <a:r>
              <a:rPr lang="el-GR" sz="2000" dirty="0" smtClean="0">
                <a:solidFill>
                  <a:srgbClr val="FF0000"/>
                </a:solidFill>
              </a:rPr>
              <a:t>1.0</a:t>
            </a:r>
            <a:r>
              <a:rPr lang="el-GR" sz="2000" dirty="0" smtClean="0"/>
              <a:t>. Πάτρα </a:t>
            </a:r>
            <a:r>
              <a:rPr lang="el-GR" sz="2000" dirty="0" smtClean="0">
                <a:solidFill>
                  <a:srgbClr val="FF0000"/>
                </a:solidFill>
              </a:rPr>
              <a:t>2015</a:t>
            </a:r>
            <a:r>
              <a:rPr lang="el-GR" sz="2000" dirty="0" smtClean="0"/>
              <a:t>. Διαθέσιμο από τη δικτυακή διεύθυνση: </a:t>
            </a:r>
            <a:r>
              <a:rPr lang="it-IT" sz="2000" dirty="0" smtClean="0">
                <a:solidFill>
                  <a:srgbClr val="FF0000"/>
                </a:solidFill>
              </a:rPr>
              <a:t>https://eclass.upatras.gr/courses/GEO308/</a:t>
            </a:r>
            <a:r>
              <a:rPr lang="el-GR" sz="2000" dirty="0" smtClean="0"/>
              <a:t>.</a:t>
            </a:r>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12082530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smtClean="0"/>
              <a:t>[Η άδεια αυτή ανήκει στις άδειες που ακολουθούν τις προδιαγραφές του </a:t>
            </a:r>
            <a:r>
              <a:rPr lang="el-GR" dirty="0" err="1" smtClean="0"/>
              <a:t>Oρισμού</a:t>
            </a:r>
            <a:r>
              <a:rPr lang="el-GR" dirty="0" smtClean="0"/>
              <a:t> Ανοικτής Γνώσης [2], είναι ανοικτό πολιτιστικό έργο [3] και για το λόγο αυτό αποτελεί ανοικτό περιεχόμενο [4]. 	</a:t>
            </a:r>
            <a:endParaRPr lang="en-US" dirty="0" smtClean="0"/>
          </a:p>
          <a:p>
            <a:endParaRPr lang="en-US" dirty="0" smtClean="0"/>
          </a:p>
          <a:p>
            <a:r>
              <a:rPr lang="en-US" dirty="0" smtClean="0"/>
              <a:t>[1] </a:t>
            </a:r>
            <a:r>
              <a:rPr lang="en-US" dirty="0" smtClean="0">
                <a:hlinkClick r:id="rId3"/>
              </a:rPr>
              <a:t>http://creativecommons.org/licenses/by-sa/4.0/</a:t>
            </a:r>
            <a:endParaRPr lang="en-US" dirty="0" smtClean="0"/>
          </a:p>
          <a:p>
            <a:r>
              <a:rPr lang="en-US" dirty="0" smtClean="0"/>
              <a:t> </a:t>
            </a:r>
          </a:p>
          <a:p>
            <a:r>
              <a:rPr lang="en-US" dirty="0" smtClean="0"/>
              <a:t>[2] http://opendefinition.org/okd/ellinika/ </a:t>
            </a:r>
          </a:p>
          <a:p>
            <a:endParaRPr lang="en-US" dirty="0" smtClean="0"/>
          </a:p>
          <a:p>
            <a:r>
              <a:rPr lang="en-US" dirty="0" smtClean="0"/>
              <a:t>[3] http://freedomdefined.org/Definition/El </a:t>
            </a:r>
          </a:p>
          <a:p>
            <a:endParaRPr lang="en-US" dirty="0" smtClean="0"/>
          </a:p>
          <a:p>
            <a:r>
              <a:rPr lang="en-US" dirty="0" smtClean="0"/>
              <a:t>[4] http://opendefinition.org/buttons/</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9" name="Picture 11" descr="C:\Users\eorfanou\Downloads\by_sa.png"/>
          <p:cNvPicPr/>
          <p:nvPr/>
        </p:nvPicPr>
        <p:blipFill>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637580" y="2424372"/>
            <a:ext cx="1648800" cy="576000"/>
          </a:xfrm>
          <a:prstGeom prst="rect">
            <a:avLst/>
          </a:prstGeom>
          <a:noFill/>
          <a:ln>
            <a:noFill/>
          </a:ln>
        </p:spPr>
      </p:pic>
    </p:spTree>
    <p:extLst>
      <p:ext uri="{BB962C8B-B14F-4D97-AF65-F5344CB8AC3E}">
        <p14:creationId xmlns:p14="http://schemas.microsoft.com/office/powerpoint/2010/main" xmlns="" val="26236483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4247519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solidFill>
                  <a:srgbClr val="FF0000"/>
                </a:solidFill>
              </a:rPr>
              <a:t>Εικόνα 1: </a:t>
            </a:r>
            <a:r>
              <a:rPr lang="en-US" sz="2000" dirty="0" smtClean="0"/>
              <a:t>&lt;http://commons.wikimedia.org/wiki/File:Al2SiO5_phase_diagram.svg &gt;</a:t>
            </a:r>
            <a:endParaRPr lang="el-GR" sz="2000" dirty="0" smtClean="0"/>
          </a:p>
          <a:p>
            <a:pPr marL="0" indent="0">
              <a:buNone/>
            </a:pPr>
            <a:r>
              <a:rPr lang="el-GR" sz="2000" dirty="0">
                <a:solidFill>
                  <a:srgbClr val="FF0000"/>
                </a:solidFill>
              </a:rPr>
              <a:t>Εικόνα </a:t>
            </a:r>
            <a:r>
              <a:rPr lang="el-GR" sz="2000" dirty="0" smtClean="0">
                <a:solidFill>
                  <a:srgbClr val="FF0000"/>
                </a:solidFill>
              </a:rPr>
              <a:t>3: </a:t>
            </a:r>
            <a:r>
              <a:rPr lang="en-US" sz="2000" dirty="0" smtClean="0"/>
              <a:t>&lt;</a:t>
            </a:r>
            <a:r>
              <a:rPr lang="el-GR" sz="2000" dirty="0" err="1" smtClean="0"/>
              <a:t>Καταγάς</a:t>
            </a:r>
            <a:r>
              <a:rPr lang="el-GR" sz="2000" dirty="0" smtClean="0"/>
              <a:t> 2012, Πετρολογία Μεταμορφωμένων, Πανεπιστημιακές Σημειώσεις, Πανεπιστήμιο Πατρών</a:t>
            </a:r>
            <a:r>
              <a:rPr lang="en-US" sz="2000" dirty="0" smtClean="0"/>
              <a:t>&gt;</a:t>
            </a:r>
            <a:endParaRPr lang="el-GR" sz="2000" dirty="0" smtClean="0"/>
          </a:p>
          <a:p>
            <a:pPr marL="0" indent="0">
              <a:buNone/>
            </a:pPr>
            <a:r>
              <a:rPr lang="el-GR" sz="2000" dirty="0" smtClean="0">
                <a:solidFill>
                  <a:srgbClr val="FF0000"/>
                </a:solidFill>
              </a:rPr>
              <a:t>Εικόνα 5: </a:t>
            </a:r>
            <a:r>
              <a:rPr lang="en-US" sz="2000" dirty="0" smtClean="0"/>
              <a:t>&lt;</a:t>
            </a:r>
            <a:r>
              <a:rPr lang="el-GR" sz="2000" dirty="0" err="1" smtClean="0"/>
              <a:t>Καταγάς</a:t>
            </a:r>
            <a:r>
              <a:rPr lang="el-GR" sz="2000" dirty="0" smtClean="0"/>
              <a:t> 2012, Πετρολογία Μεταμορφωμένων, Πανεπιστημιακές Σημειώσεις, Πανεπιστήμιο Πατρών</a:t>
            </a:r>
            <a:r>
              <a:rPr lang="en-US" sz="2000" dirty="0" smtClean="0"/>
              <a:t>&gt;</a:t>
            </a:r>
            <a:endParaRPr lang="el-GR" sz="2000" dirty="0" smtClean="0"/>
          </a:p>
          <a:p>
            <a:pPr marL="0" indent="0">
              <a:buNone/>
            </a:pPr>
            <a:r>
              <a:rPr lang="el-GR" sz="2000" dirty="0" smtClean="0">
                <a:solidFill>
                  <a:srgbClr val="FF0000"/>
                </a:solidFill>
              </a:rPr>
              <a:t>Εικόνα 6: </a:t>
            </a:r>
            <a:r>
              <a:rPr lang="en-US" sz="2000" dirty="0" smtClean="0"/>
              <a:t>&lt;</a:t>
            </a:r>
            <a:r>
              <a:rPr lang="el-GR" sz="2000" dirty="0" err="1" smtClean="0"/>
              <a:t>Καταγάς</a:t>
            </a:r>
            <a:r>
              <a:rPr lang="el-GR" sz="2000" dirty="0" smtClean="0"/>
              <a:t> 2012, Πετρολογία Μεταμορφωμένων, Πανεπιστημιακές Σημειώσεις, Πανεπιστήμιο Πατρών</a:t>
            </a:r>
            <a:r>
              <a:rPr lang="en-US" sz="2000" dirty="0" smtClean="0"/>
              <a:t>&gt;</a:t>
            </a:r>
            <a:endParaRPr lang="el-GR" sz="2000" dirty="0" smtClean="0"/>
          </a:p>
          <a:p>
            <a:pPr marL="0" indent="0">
              <a:buNone/>
            </a:pPr>
            <a:r>
              <a:rPr lang="el-GR" sz="2000" dirty="0" smtClean="0">
                <a:solidFill>
                  <a:srgbClr val="FF0000"/>
                </a:solidFill>
              </a:rPr>
              <a:t>Εικόνα </a:t>
            </a:r>
            <a:r>
              <a:rPr lang="en-US" sz="2000" dirty="0" smtClean="0">
                <a:solidFill>
                  <a:srgbClr val="FF0000"/>
                </a:solidFill>
              </a:rPr>
              <a:t>7</a:t>
            </a:r>
            <a:r>
              <a:rPr lang="el-GR" sz="2000" dirty="0" smtClean="0">
                <a:solidFill>
                  <a:srgbClr val="FF0000"/>
                </a:solidFill>
              </a:rPr>
              <a:t>: </a:t>
            </a:r>
            <a:r>
              <a:rPr lang="en-US" sz="2000" dirty="0" smtClean="0"/>
              <a:t>&lt;</a:t>
            </a:r>
            <a:r>
              <a:rPr lang="el-GR" sz="2000" dirty="0" err="1" smtClean="0"/>
              <a:t>Καταγάς</a:t>
            </a:r>
            <a:r>
              <a:rPr lang="el-GR" sz="2000" dirty="0" smtClean="0"/>
              <a:t> 2012, Πετρολογία Μεταμορφωμένων, Πανεπιστημιακές Σημειώσεις, Πανεπιστήμιο Πατρών</a:t>
            </a:r>
            <a:r>
              <a:rPr lang="en-US" sz="2000" dirty="0" smtClean="0"/>
              <a:t>&gt;</a:t>
            </a:r>
            <a:endParaRPr lang="el-GR" sz="2000" dirty="0" smtClean="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2353045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defRPr/>
            </a:pPr>
            <a:r>
              <a:rPr lang="el-GR" kern="0" dirty="0" smtClean="0"/>
              <a:t>6. Αντιδράσεις ανταλλαγής κατιόντων</a:t>
            </a:r>
            <a:endParaRPr lang="el-GR" kern="0" dirty="0"/>
          </a:p>
        </p:txBody>
      </p:sp>
      <p:sp>
        <p:nvSpPr>
          <p:cNvPr id="3" name="2 - Θέση περιεχομένου"/>
          <p:cNvSpPr>
            <a:spLocks noGrp="1"/>
          </p:cNvSpPr>
          <p:nvPr>
            <p:ph idx="1"/>
          </p:nvPr>
        </p:nvSpPr>
        <p:spPr/>
        <p:txBody>
          <a:bodyPr>
            <a:normAutofit/>
          </a:bodyPr>
          <a:lstStyle/>
          <a:p>
            <a:r>
              <a:rPr lang="el-GR" sz="2400" dirty="0" smtClean="0"/>
              <a:t>Και αυτές όπως και οι συνεχείς περιλαμβάνουν μεταβολή στους λόγους </a:t>
            </a:r>
            <a:r>
              <a:rPr lang="en-US" sz="2400" dirty="0" smtClean="0"/>
              <a:t>Mg/Fe, </a:t>
            </a:r>
            <a:r>
              <a:rPr lang="el-GR" sz="2400" dirty="0" smtClean="0"/>
              <a:t>εδώ όμως η ποσοτική συμμετοχή των ορυκτών δεν μεταβάλλεται.</a:t>
            </a:r>
          </a:p>
          <a:p>
            <a:r>
              <a:rPr lang="el-GR" sz="2400" dirty="0" smtClean="0"/>
              <a:t>Γίνονται μεταξύ ορυκτών που παρουσιάζονται ως στερεά διαλύματα</a:t>
            </a:r>
          </a:p>
          <a:p>
            <a:r>
              <a:rPr lang="el-GR" sz="2400" dirty="0" err="1" smtClean="0"/>
              <a:t>Αλληλο</a:t>
            </a:r>
            <a:r>
              <a:rPr lang="el-GR" sz="2400" dirty="0" smtClean="0"/>
              <a:t>-αντικατάσταση 2 κατιόντων συγκεκριμένων θέσεων του πλέγματος</a:t>
            </a:r>
          </a:p>
          <a:p>
            <a:r>
              <a:rPr lang="en-US" sz="2400" dirty="0" smtClean="0"/>
              <a:t>Fe</a:t>
            </a:r>
            <a:r>
              <a:rPr lang="en-US" sz="2400" baseline="30000" dirty="0" smtClean="0"/>
              <a:t>2+ </a:t>
            </a:r>
            <a:r>
              <a:rPr lang="el-GR" sz="2400" dirty="0" smtClean="0"/>
              <a:t>και </a:t>
            </a:r>
            <a:r>
              <a:rPr lang="en-US" sz="2400" dirty="0" smtClean="0"/>
              <a:t>Mg</a:t>
            </a:r>
            <a:r>
              <a:rPr lang="en-US" sz="2400" baseline="30000" dirty="0" smtClean="0"/>
              <a:t>2+ </a:t>
            </a:r>
            <a:r>
              <a:rPr lang="el-GR" sz="2400" baseline="30000" dirty="0" smtClean="0"/>
              <a:t> </a:t>
            </a:r>
            <a:r>
              <a:rPr lang="el-GR" sz="2400" dirty="0" smtClean="0"/>
              <a:t>διαφέρουν ως προς μέγεθος και ηλεκτρονική διάταξη </a:t>
            </a:r>
            <a:r>
              <a:rPr lang="el-GR" sz="2400" dirty="0" smtClean="0">
                <a:sym typeface="Wingdings" pitchFamily="2" charset="2"/>
              </a:rPr>
              <a:t> διάφορα πλέγματα ορυκτών δείχνουν προτίμηση για κάποιο από αυτά</a:t>
            </a:r>
            <a:endParaRPr lang="en-US" sz="2400" dirty="0" smtClean="0"/>
          </a:p>
          <a:p>
            <a:endParaRPr lang="el-GR" sz="2400" dirty="0"/>
          </a:p>
        </p:txBody>
      </p:sp>
      <p:pic>
        <p:nvPicPr>
          <p:cNvPr id="4"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smtClean="0"/>
              <a:t>2</a:t>
            </a:r>
            <a:r>
              <a:rPr lang="en-US" dirty="0" smtClean="0"/>
              <a:t>/2)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solidFill>
                  <a:srgbClr val="FF0000"/>
                </a:solidFill>
              </a:rPr>
              <a:t>Εικόνα </a:t>
            </a:r>
            <a:r>
              <a:rPr lang="en-US" sz="2000" dirty="0" smtClean="0">
                <a:solidFill>
                  <a:srgbClr val="FF0000"/>
                </a:solidFill>
              </a:rPr>
              <a:t>8</a:t>
            </a:r>
            <a:r>
              <a:rPr lang="el-GR" sz="2000" dirty="0" smtClean="0">
                <a:solidFill>
                  <a:srgbClr val="FF0000"/>
                </a:solidFill>
              </a:rPr>
              <a:t>: </a:t>
            </a:r>
            <a:r>
              <a:rPr lang="en-US" sz="2000" dirty="0" smtClean="0"/>
              <a:t>&lt;</a:t>
            </a:r>
            <a:r>
              <a:rPr lang="it-IT" sz="2000" dirty="0" smtClean="0"/>
              <a:t>https://commons.wikimedia.org/wiki/File:Petrogenetic_grid_for_Metapelites.png</a:t>
            </a:r>
            <a:r>
              <a:rPr lang="en-US" sz="2000" dirty="0" smtClean="0"/>
              <a:t>&gt;</a:t>
            </a:r>
            <a:endParaRPr lang="el-GR" sz="2000" dirty="0" smtClean="0"/>
          </a:p>
          <a:p>
            <a:pPr marL="0" indent="0">
              <a:buNone/>
            </a:pPr>
            <a:r>
              <a:rPr lang="el-GR" sz="2000" dirty="0" smtClean="0">
                <a:solidFill>
                  <a:srgbClr val="FF0000"/>
                </a:solidFill>
              </a:rPr>
              <a:t>Εικόνα 11: </a:t>
            </a:r>
            <a:r>
              <a:rPr lang="en-US" sz="2000" dirty="0" smtClean="0"/>
              <a:t>&lt;</a:t>
            </a:r>
            <a:r>
              <a:rPr lang="el-GR" sz="2000" dirty="0" err="1" smtClean="0"/>
              <a:t>Καταγάς</a:t>
            </a:r>
            <a:r>
              <a:rPr lang="el-GR" sz="2000" dirty="0" smtClean="0"/>
              <a:t> 2012, Πετρολογία Μεταμορφωμένων, Πανεπιστημιακές Σημειώσεις, Πανεπιστήμιο Πατρών</a:t>
            </a:r>
            <a:r>
              <a:rPr lang="en-US" sz="2000" dirty="0" smtClean="0"/>
              <a:t>&gt;</a:t>
            </a:r>
            <a:endParaRPr lang="el-GR" sz="2000" dirty="0" smtClean="0"/>
          </a:p>
          <a:p>
            <a:pPr marL="0" indent="0">
              <a:buNone/>
            </a:pPr>
            <a:r>
              <a:rPr lang="el-GR" sz="2000" dirty="0" smtClean="0">
                <a:solidFill>
                  <a:srgbClr val="FF0000"/>
                </a:solidFill>
              </a:rPr>
              <a:t>Εικόνα 12: </a:t>
            </a:r>
            <a:r>
              <a:rPr lang="en-US" sz="2000" dirty="0" smtClean="0"/>
              <a:t>&lt;</a:t>
            </a:r>
            <a:r>
              <a:rPr lang="el-GR" sz="2000" dirty="0" err="1" smtClean="0"/>
              <a:t>Καταγάς</a:t>
            </a:r>
            <a:r>
              <a:rPr lang="el-GR" sz="2000" dirty="0" smtClean="0"/>
              <a:t> 2012, Πετρολογία Μεταμορφωμένων, Πανεπιστημιακές Σημειώσεις, Πανεπιστήμιο Πατρών</a:t>
            </a:r>
            <a:r>
              <a:rPr lang="en-US" sz="2000" dirty="0" smtClean="0"/>
              <a:t>&gt;</a:t>
            </a:r>
            <a:endParaRPr lang="el-GR" sz="2000" dirty="0" smtClean="0"/>
          </a:p>
          <a:p>
            <a:pPr marL="0" indent="0">
              <a:buNone/>
            </a:pPr>
            <a:r>
              <a:rPr lang="el-GR" sz="2000" dirty="0" smtClean="0"/>
              <a:t>Όλες οι εικόνες που δεν έχουν αναφορά προέρχονται από το προσωπικό αρχείο του διδάσκοντα.</a:t>
            </a:r>
          </a:p>
          <a:p>
            <a:pPr marL="0" indent="0">
              <a:buNone/>
            </a:pPr>
            <a:endParaRPr lang="el-GR" sz="2000" b="1" dirty="0" smtClean="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2353045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kern="0" dirty="0" smtClean="0">
                <a:solidFill>
                  <a:schemeClr val="accent2"/>
                </a:solidFill>
                <a:effectLst>
                  <a:outerShdw blurRad="38100" dist="38100" dir="2700000" algn="tl">
                    <a:srgbClr val="000000">
                      <a:alpha val="43137"/>
                    </a:srgbClr>
                  </a:outerShdw>
                </a:effectLst>
              </a:rPr>
              <a:t/>
            </a:r>
            <a:br>
              <a:rPr lang="el-GR" kern="0" dirty="0" smtClean="0">
                <a:solidFill>
                  <a:schemeClr val="accent2"/>
                </a:solidFill>
                <a:effectLst>
                  <a:outerShdw blurRad="38100" dist="38100" dir="2700000" algn="tl">
                    <a:srgbClr val="000000">
                      <a:alpha val="43137"/>
                    </a:srgbClr>
                  </a:outerShdw>
                </a:effectLst>
              </a:rPr>
            </a:br>
            <a:r>
              <a:rPr lang="en-US" kern="0" dirty="0" smtClean="0">
                <a:solidFill>
                  <a:schemeClr val="accent2"/>
                </a:solidFill>
                <a:effectLst>
                  <a:outerShdw blurRad="38100" dist="38100" dir="2700000" algn="tl">
                    <a:srgbClr val="000000">
                      <a:alpha val="43137"/>
                    </a:srgbClr>
                  </a:outerShdw>
                </a:effectLst>
              </a:rPr>
              <a:t/>
            </a:r>
            <a:br>
              <a:rPr lang="en-US" kern="0" dirty="0" smtClean="0">
                <a:solidFill>
                  <a:schemeClr val="accent2"/>
                </a:solidFill>
                <a:effectLst>
                  <a:outerShdw blurRad="38100" dist="38100" dir="2700000" algn="tl">
                    <a:srgbClr val="000000">
                      <a:alpha val="43137"/>
                    </a:srgbClr>
                  </a:outerShdw>
                </a:effectLst>
              </a:rPr>
            </a:br>
            <a:r>
              <a:rPr lang="el-GR" kern="0" dirty="0" smtClean="0"/>
              <a:t>6. Αντιδράσεις ανταλλαγής κατιόντων</a:t>
            </a:r>
            <a:r>
              <a:rPr lang="el-GR" kern="0" dirty="0" smtClean="0">
                <a:solidFill>
                  <a:schemeClr val="accent2"/>
                </a:solidFill>
                <a:effectLst>
                  <a:outerShdw blurRad="38100" dist="38100" dir="2700000" algn="tl">
                    <a:srgbClr val="000000">
                      <a:alpha val="43137"/>
                    </a:srgbClr>
                  </a:outerShdw>
                </a:effectLst>
              </a:rPr>
              <a:t/>
            </a:r>
            <a:br>
              <a:rPr lang="el-GR" kern="0" dirty="0" smtClean="0">
                <a:solidFill>
                  <a:schemeClr val="accent2"/>
                </a:solidFill>
                <a:effectLst>
                  <a:outerShdw blurRad="38100" dist="38100" dir="2700000" algn="tl">
                    <a:srgbClr val="000000">
                      <a:alpha val="43137"/>
                    </a:srgbClr>
                  </a:outerShdw>
                </a:effectLst>
              </a:rPr>
            </a:br>
            <a:r>
              <a:rPr lang="el-GR" kern="0" dirty="0" smtClean="0">
                <a:solidFill>
                  <a:srgbClr val="009900"/>
                </a:solidFill>
                <a:effectLst>
                  <a:outerShdw blurRad="38100" dist="38100" dir="2700000" algn="tl">
                    <a:srgbClr val="000000">
                      <a:alpha val="43137"/>
                    </a:srgbClr>
                  </a:outerShdw>
                </a:effectLst>
              </a:rPr>
              <a:t/>
            </a:r>
            <a:br>
              <a:rPr lang="el-GR" kern="0" dirty="0" smtClean="0">
                <a:solidFill>
                  <a:srgbClr val="009900"/>
                </a:solidFill>
                <a:effectLst>
                  <a:outerShdw blurRad="38100" dist="38100" dir="2700000" algn="tl">
                    <a:srgbClr val="000000">
                      <a:alpha val="43137"/>
                    </a:srgbClr>
                  </a:outerShdw>
                </a:effectLst>
              </a:rPr>
            </a:br>
            <a:endParaRPr lang="el-GR" dirty="0"/>
          </a:p>
        </p:txBody>
      </p:sp>
      <p:sp>
        <p:nvSpPr>
          <p:cNvPr id="3" name="2 - Θέση περιεχομένου"/>
          <p:cNvSpPr>
            <a:spLocks noGrp="1"/>
          </p:cNvSpPr>
          <p:nvPr>
            <p:ph idx="1"/>
          </p:nvPr>
        </p:nvSpPr>
        <p:spPr/>
        <p:txBody>
          <a:bodyPr>
            <a:normAutofit/>
          </a:bodyPr>
          <a:lstStyle/>
          <a:p>
            <a:r>
              <a:rPr lang="el-GR" sz="2600" dirty="0" smtClean="0"/>
              <a:t>Για συνυπάρχοντα ορυκτά η Χ</a:t>
            </a:r>
            <a:r>
              <a:rPr lang="en-US" sz="2600" baseline="-25000" dirty="0" smtClean="0"/>
              <a:t>Mg</a:t>
            </a:r>
            <a:r>
              <a:rPr lang="en-US" sz="2600" dirty="0" smtClean="0"/>
              <a:t> (Mg/</a:t>
            </a:r>
            <a:r>
              <a:rPr lang="en-US" sz="2600" dirty="0" err="1" smtClean="0"/>
              <a:t>Mg+Fe</a:t>
            </a:r>
            <a:r>
              <a:rPr lang="en-US" sz="2600" dirty="0" smtClean="0"/>
              <a:t>)</a:t>
            </a:r>
            <a:r>
              <a:rPr lang="el-GR" sz="2600" dirty="0" smtClean="0"/>
              <a:t> διαφέρει συστηματικά</a:t>
            </a:r>
            <a:r>
              <a:rPr lang="en-US" sz="2600" dirty="0" smtClean="0"/>
              <a:t> </a:t>
            </a:r>
            <a:endParaRPr lang="el-GR" sz="2600" dirty="0" smtClean="0"/>
          </a:p>
          <a:p>
            <a:r>
              <a:rPr lang="el-GR" sz="2600" dirty="0" smtClean="0"/>
              <a:t>Συνεχής δόνηση των ατόμων στις διάφορες θέσεις </a:t>
            </a:r>
            <a:r>
              <a:rPr lang="el-GR" sz="2600" dirty="0" smtClean="0">
                <a:sym typeface="Wingdings" pitchFamily="2" charset="2"/>
              </a:rPr>
              <a:t>→ δυνατή μετακίνηση μεταξύ ομοίων θέσεων</a:t>
            </a:r>
          </a:p>
          <a:p>
            <a:r>
              <a:rPr lang="el-GR" sz="2600" dirty="0" smtClean="0">
                <a:sym typeface="Wingdings" pitchFamily="2" charset="2"/>
              </a:rPr>
              <a:t>Αύξηση Τ  → αυξανομένη κίνηση στο πλέγμα των ορυκτών → πιο εύκολη η αποδοχή ατόμων σε κάποιες θέσεις</a:t>
            </a:r>
          </a:p>
          <a:p>
            <a:r>
              <a:rPr lang="el-GR" sz="2600" dirty="0" smtClean="0">
                <a:sym typeface="Wingdings" pitchFamily="2" charset="2"/>
              </a:rPr>
              <a:t>Έτσι η τάση που έχει για προτίμηση </a:t>
            </a:r>
            <a:r>
              <a:rPr lang="en-US" sz="2600" dirty="0" smtClean="0">
                <a:sym typeface="Wingdings" pitchFamily="2" charset="2"/>
              </a:rPr>
              <a:t>Fe </a:t>
            </a:r>
            <a:r>
              <a:rPr lang="el-GR" sz="2600" dirty="0" smtClean="0">
                <a:sym typeface="Wingdings" pitchFamily="2" charset="2"/>
              </a:rPr>
              <a:t>ή </a:t>
            </a:r>
            <a:r>
              <a:rPr lang="en-US" sz="2600" dirty="0" smtClean="0">
                <a:sym typeface="Wingdings" pitchFamily="2" charset="2"/>
              </a:rPr>
              <a:t>Mg </a:t>
            </a:r>
            <a:r>
              <a:rPr lang="el-GR" sz="2600" dirty="0" smtClean="0">
                <a:sym typeface="Wingdings" pitchFamily="2" charset="2"/>
              </a:rPr>
              <a:t>ελαττώνεται</a:t>
            </a:r>
          </a:p>
          <a:p>
            <a:pPr>
              <a:buNone/>
            </a:pPr>
            <a:endParaRPr lang="el-GR" sz="2600" dirty="0"/>
          </a:p>
        </p:txBody>
      </p:sp>
      <p:pic>
        <p:nvPicPr>
          <p:cNvPr id="4"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kern="0" dirty="0" smtClean="0">
                <a:solidFill>
                  <a:schemeClr val="accent2"/>
                </a:solidFill>
                <a:effectLst>
                  <a:outerShdw blurRad="38100" dist="38100" dir="2700000" algn="tl">
                    <a:srgbClr val="000000">
                      <a:alpha val="43137"/>
                    </a:srgbClr>
                  </a:outerShdw>
                </a:effectLst>
              </a:rPr>
              <a:t/>
            </a:r>
            <a:br>
              <a:rPr lang="el-GR" kern="0" dirty="0" smtClean="0">
                <a:solidFill>
                  <a:schemeClr val="accent2"/>
                </a:solidFill>
                <a:effectLst>
                  <a:outerShdw blurRad="38100" dist="38100" dir="2700000" algn="tl">
                    <a:srgbClr val="000000">
                      <a:alpha val="43137"/>
                    </a:srgbClr>
                  </a:outerShdw>
                </a:effectLst>
              </a:rPr>
            </a:br>
            <a:r>
              <a:rPr lang="el-GR" kern="0" dirty="0" smtClean="0"/>
              <a:t>6. Αντιδράσεις ανταλλαγής κατιόντων</a:t>
            </a:r>
            <a:r>
              <a:rPr lang="el-GR" kern="0" dirty="0" smtClean="0">
                <a:solidFill>
                  <a:schemeClr val="accent2"/>
                </a:solidFill>
                <a:effectLst>
                  <a:outerShdw blurRad="38100" dist="38100" dir="2700000" algn="tl">
                    <a:srgbClr val="000000">
                      <a:alpha val="43137"/>
                    </a:srgbClr>
                  </a:outerShdw>
                </a:effectLst>
              </a:rPr>
              <a:t/>
            </a:r>
            <a:br>
              <a:rPr lang="el-GR" kern="0" dirty="0" smtClean="0">
                <a:solidFill>
                  <a:schemeClr val="accent2"/>
                </a:solidFill>
                <a:effectLst>
                  <a:outerShdw blurRad="38100" dist="38100" dir="2700000" algn="tl">
                    <a:srgbClr val="000000">
                      <a:alpha val="43137"/>
                    </a:srgbClr>
                  </a:outerShdw>
                </a:effectLst>
              </a:rPr>
            </a:br>
            <a:endParaRPr lang="el-GR" dirty="0"/>
          </a:p>
        </p:txBody>
      </p:sp>
      <p:sp>
        <p:nvSpPr>
          <p:cNvPr id="3" name="2 - Θέση περιεχομένου"/>
          <p:cNvSpPr>
            <a:spLocks noGrp="1"/>
          </p:cNvSpPr>
          <p:nvPr>
            <p:ph idx="1"/>
          </p:nvPr>
        </p:nvSpPr>
        <p:spPr>
          <a:xfrm>
            <a:off x="464156" y="1340768"/>
            <a:ext cx="8229600" cy="4741987"/>
          </a:xfrm>
        </p:spPr>
        <p:txBody>
          <a:bodyPr>
            <a:noAutofit/>
          </a:bodyPr>
          <a:lstStyle/>
          <a:p>
            <a:pPr>
              <a:buNone/>
            </a:pPr>
            <a:r>
              <a:rPr lang="el-GR" sz="2800" dirty="0" smtClean="0"/>
              <a:t>Παράδειγμα:</a:t>
            </a:r>
          </a:p>
          <a:p>
            <a:pPr>
              <a:spcBef>
                <a:spcPts val="600"/>
              </a:spcBef>
            </a:pPr>
            <a:r>
              <a:rPr lang="el-GR" sz="2800" dirty="0" smtClean="0"/>
              <a:t>Θέρμανση πετρώματος που </a:t>
            </a:r>
            <a:r>
              <a:rPr lang="en-US" sz="2800" dirty="0" err="1" smtClean="0"/>
              <a:t>Grt</a:t>
            </a:r>
            <a:r>
              <a:rPr lang="en-US" sz="2800" dirty="0" smtClean="0"/>
              <a:t> + Bt</a:t>
            </a:r>
            <a:endParaRPr lang="el-GR" sz="2800" dirty="0" smtClean="0"/>
          </a:p>
          <a:p>
            <a:pPr>
              <a:spcBef>
                <a:spcPts val="600"/>
              </a:spcBef>
            </a:pPr>
            <a:r>
              <a:rPr lang="en-US" sz="2800" dirty="0" smtClean="0">
                <a:sym typeface="Wingdings" pitchFamily="2" charset="2"/>
              </a:rPr>
              <a:t>Fe  </a:t>
            </a:r>
            <a:r>
              <a:rPr lang="el-GR" sz="2800" dirty="0" smtClean="0">
                <a:sym typeface="Wingdings" pitchFamily="2" charset="2"/>
              </a:rPr>
              <a:t>από γρανάτη σε </a:t>
            </a:r>
            <a:r>
              <a:rPr lang="el-GR" sz="2800" dirty="0" err="1" smtClean="0">
                <a:sym typeface="Wingdings" pitchFamily="2" charset="2"/>
              </a:rPr>
              <a:t>βιοτίτη</a:t>
            </a:r>
            <a:r>
              <a:rPr lang="el-GR" sz="2800" dirty="0" smtClean="0">
                <a:sym typeface="Wingdings" pitchFamily="2" charset="2"/>
              </a:rPr>
              <a:t>, και αντικαθιστάται</a:t>
            </a:r>
          </a:p>
          <a:p>
            <a:pPr>
              <a:spcBef>
                <a:spcPts val="600"/>
              </a:spcBef>
            </a:pPr>
            <a:r>
              <a:rPr lang="en-US" sz="2800" dirty="0" smtClean="0">
                <a:sym typeface="Wingdings" pitchFamily="2" charset="2"/>
              </a:rPr>
              <a:t>Mg  </a:t>
            </a:r>
            <a:r>
              <a:rPr lang="el-GR" sz="2800" dirty="0" smtClean="0">
                <a:sym typeface="Wingdings" pitchFamily="2" charset="2"/>
              </a:rPr>
              <a:t>από </a:t>
            </a:r>
            <a:r>
              <a:rPr lang="el-GR" sz="2800" dirty="0" err="1" smtClean="0">
                <a:sym typeface="Wingdings" pitchFamily="2" charset="2"/>
              </a:rPr>
              <a:t>βιοτίτη</a:t>
            </a:r>
            <a:r>
              <a:rPr lang="el-GR" sz="2800" dirty="0" smtClean="0">
                <a:sym typeface="Wingdings" pitchFamily="2" charset="2"/>
              </a:rPr>
              <a:t> σε γρανάτη</a:t>
            </a:r>
          </a:p>
          <a:p>
            <a:pPr>
              <a:spcBef>
                <a:spcPts val="600"/>
              </a:spcBef>
            </a:pPr>
            <a:r>
              <a:rPr lang="el-GR" sz="2800" dirty="0" smtClean="0">
                <a:sym typeface="Wingdings" pitchFamily="2" charset="2"/>
              </a:rPr>
              <a:t>Όμως σε όλο το διάστημα συνθηκών μεταμόρφωσης Χ</a:t>
            </a:r>
            <a:r>
              <a:rPr lang="en-US" sz="2800" baseline="-25000" dirty="0" smtClean="0">
                <a:sym typeface="Wingdings" pitchFamily="2" charset="2"/>
              </a:rPr>
              <a:t>Mg</a:t>
            </a:r>
            <a:r>
              <a:rPr lang="el-GR" sz="2800" dirty="0" smtClean="0">
                <a:sym typeface="Wingdings" pitchFamily="2" charset="2"/>
              </a:rPr>
              <a:t> (γρανάτη) &lt; Χ</a:t>
            </a:r>
            <a:r>
              <a:rPr lang="en-US" sz="2800" baseline="-25000" dirty="0" smtClean="0">
                <a:sym typeface="Wingdings" pitchFamily="2" charset="2"/>
              </a:rPr>
              <a:t>Mg</a:t>
            </a:r>
            <a:r>
              <a:rPr lang="en-US" sz="2800" dirty="0" smtClean="0">
                <a:sym typeface="Wingdings" pitchFamily="2" charset="2"/>
              </a:rPr>
              <a:t> (</a:t>
            </a:r>
            <a:r>
              <a:rPr lang="el-GR" sz="2800" dirty="0" err="1" smtClean="0">
                <a:sym typeface="Wingdings" pitchFamily="2" charset="2"/>
              </a:rPr>
              <a:t>βιοτίτη</a:t>
            </a:r>
            <a:r>
              <a:rPr lang="el-GR" sz="2800" dirty="0" smtClean="0">
                <a:sym typeface="Wingdings" pitchFamily="2" charset="2"/>
              </a:rPr>
              <a:t>)</a:t>
            </a:r>
            <a:r>
              <a:rPr lang="en-US" sz="2800" dirty="0" smtClean="0">
                <a:sym typeface="Wingdings" pitchFamily="2" charset="2"/>
              </a:rPr>
              <a:t> </a:t>
            </a:r>
          </a:p>
          <a:p>
            <a:pPr>
              <a:spcBef>
                <a:spcPts val="600"/>
              </a:spcBef>
            </a:pPr>
            <a:r>
              <a:rPr lang="en-US" sz="2800" dirty="0" smtClean="0">
                <a:sym typeface="Wingdings" pitchFamily="2" charset="2"/>
              </a:rPr>
              <a:t>Fe-</a:t>
            </a:r>
            <a:r>
              <a:rPr lang="el-GR" sz="2800" dirty="0" smtClean="0">
                <a:sym typeface="Wingdings" pitchFamily="2" charset="2"/>
              </a:rPr>
              <a:t>γρανάτης + </a:t>
            </a:r>
            <a:r>
              <a:rPr lang="en-US" sz="2800" dirty="0" smtClean="0">
                <a:sym typeface="Wingdings" pitchFamily="2" charset="2"/>
              </a:rPr>
              <a:t>Mg-</a:t>
            </a:r>
            <a:r>
              <a:rPr lang="el-GR" sz="2800" dirty="0" err="1" smtClean="0">
                <a:sym typeface="Wingdings" pitchFamily="2" charset="2"/>
              </a:rPr>
              <a:t>βιοτίτης</a:t>
            </a:r>
            <a:r>
              <a:rPr lang="el-GR" sz="2800" dirty="0" smtClean="0">
                <a:sym typeface="Wingdings" pitchFamily="2" charset="2"/>
              </a:rPr>
              <a:t> = </a:t>
            </a:r>
            <a:r>
              <a:rPr lang="en-US" sz="2800" dirty="0" smtClean="0">
                <a:sym typeface="Wingdings" pitchFamily="2" charset="2"/>
              </a:rPr>
              <a:t>Mg-</a:t>
            </a:r>
            <a:r>
              <a:rPr lang="el-GR" sz="2800" dirty="0" smtClean="0">
                <a:sym typeface="Wingdings" pitchFamily="2" charset="2"/>
              </a:rPr>
              <a:t>γρανάτης + </a:t>
            </a:r>
            <a:r>
              <a:rPr lang="en-US" sz="2800" dirty="0" smtClean="0">
                <a:sym typeface="Wingdings" pitchFamily="2" charset="2"/>
              </a:rPr>
              <a:t>Fe-</a:t>
            </a:r>
            <a:r>
              <a:rPr lang="el-GR" sz="2800" dirty="0" err="1" smtClean="0">
                <a:sym typeface="Wingdings" pitchFamily="2" charset="2"/>
              </a:rPr>
              <a:t>βιοτίτης</a:t>
            </a:r>
            <a:endParaRPr lang="el-GR" sz="2800" dirty="0" smtClean="0">
              <a:sym typeface="Wingdings" pitchFamily="2" charset="2"/>
            </a:endParaRPr>
          </a:p>
          <a:p>
            <a:pPr>
              <a:spcBef>
                <a:spcPts val="600"/>
              </a:spcBef>
            </a:pPr>
            <a:r>
              <a:rPr lang="en-US" sz="2800" dirty="0" smtClean="0">
                <a:sym typeface="Wingdings" pitchFamily="2" charset="2"/>
              </a:rPr>
              <a:t>Mg/Fe </a:t>
            </a:r>
            <a:r>
              <a:rPr lang="el-GR" sz="2800" dirty="0" smtClean="0">
                <a:sym typeface="Wingdings" pitchFamily="2" charset="2"/>
              </a:rPr>
              <a:t>γρανάτη </a:t>
            </a:r>
            <a:r>
              <a:rPr lang="en-US" sz="2800" dirty="0" smtClean="0">
                <a:sym typeface="Wingdings" pitchFamily="2" charset="2"/>
              </a:rPr>
              <a:t>x Fe/Mg </a:t>
            </a:r>
            <a:r>
              <a:rPr lang="el-GR" sz="2800" dirty="0" err="1" smtClean="0">
                <a:sym typeface="Wingdings" pitchFamily="2" charset="2"/>
              </a:rPr>
              <a:t>βιοτίτη</a:t>
            </a:r>
            <a:r>
              <a:rPr lang="el-GR" sz="2800" dirty="0" smtClean="0">
                <a:sym typeface="Wingdings" pitchFamily="2" charset="2"/>
              </a:rPr>
              <a:t> = </a:t>
            </a:r>
            <a:r>
              <a:rPr lang="en-US" sz="2800" dirty="0" smtClean="0">
                <a:sym typeface="Wingdings" pitchFamily="2" charset="2"/>
              </a:rPr>
              <a:t>K</a:t>
            </a:r>
            <a:r>
              <a:rPr lang="en-US" sz="2800" baseline="-25000" dirty="0" smtClean="0">
                <a:sym typeface="Wingdings" pitchFamily="2" charset="2"/>
              </a:rPr>
              <a:t>D</a:t>
            </a:r>
            <a:endParaRPr lang="en-US" sz="2800" dirty="0" smtClean="0">
              <a:sym typeface="Wingdings" pitchFamily="2" charset="2"/>
            </a:endParaRPr>
          </a:p>
          <a:p>
            <a:pPr>
              <a:spcBef>
                <a:spcPts val="600"/>
              </a:spcBef>
            </a:pPr>
            <a:r>
              <a:rPr lang="el-GR" sz="2800" dirty="0" smtClean="0">
                <a:sym typeface="Wingdings" pitchFamily="2" charset="2"/>
              </a:rPr>
              <a:t>Συντελεστής κατανομής: σταθερός σε </a:t>
            </a:r>
            <a:r>
              <a:rPr lang="en-US" sz="2800" dirty="0" smtClean="0">
                <a:sym typeface="Wingdings" pitchFamily="2" charset="2"/>
              </a:rPr>
              <a:t>P,T</a:t>
            </a:r>
            <a:endParaRPr lang="en-US" sz="2800" dirty="0" smtClean="0"/>
          </a:p>
        </p:txBody>
      </p:sp>
      <p:pic>
        <p:nvPicPr>
          <p:cNvPr id="4"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kern="0" dirty="0" smtClean="0">
                <a:solidFill>
                  <a:schemeClr val="accent2"/>
                </a:solidFill>
                <a:effectLst>
                  <a:outerShdw blurRad="38100" dist="38100" dir="2700000" algn="tl">
                    <a:srgbClr val="000000">
                      <a:alpha val="43137"/>
                    </a:srgbClr>
                  </a:outerShdw>
                </a:effectLst>
              </a:rPr>
              <a:t/>
            </a:r>
            <a:br>
              <a:rPr lang="el-GR" sz="3200" kern="0" dirty="0" smtClean="0">
                <a:solidFill>
                  <a:schemeClr val="accent2"/>
                </a:solidFill>
                <a:effectLst>
                  <a:outerShdw blurRad="38100" dist="38100" dir="2700000" algn="tl">
                    <a:srgbClr val="000000">
                      <a:alpha val="43137"/>
                    </a:srgbClr>
                  </a:outerShdw>
                </a:effectLst>
              </a:rPr>
            </a:br>
            <a:r>
              <a:rPr lang="el-GR" sz="3200" kern="0" dirty="0" smtClean="0"/>
              <a:t>6. Αντιδράσεις οξειδοαναγωγής</a:t>
            </a:r>
            <a:br>
              <a:rPr lang="el-GR" sz="3200" kern="0" dirty="0" smtClean="0"/>
            </a:br>
            <a:endParaRPr lang="el-GR" sz="3200" dirty="0"/>
          </a:p>
        </p:txBody>
      </p:sp>
      <p:sp>
        <p:nvSpPr>
          <p:cNvPr id="3" name="2 - Θέση περιεχομένου"/>
          <p:cNvSpPr>
            <a:spLocks noGrp="1"/>
          </p:cNvSpPr>
          <p:nvPr>
            <p:ph idx="1"/>
          </p:nvPr>
        </p:nvSpPr>
        <p:spPr/>
        <p:txBody>
          <a:bodyPr>
            <a:normAutofit/>
          </a:bodyPr>
          <a:lstStyle/>
          <a:p>
            <a:pPr>
              <a:buClr>
                <a:srgbClr val="FF0000"/>
              </a:buClr>
              <a:buNone/>
            </a:pPr>
            <a:r>
              <a:rPr lang="el-GR" sz="2700" dirty="0" smtClean="0"/>
              <a:t>Περιλαμβάνει την αλλαγή στο καθεστώς οξείδωσης κάποιου στοιχείου</a:t>
            </a:r>
            <a:endParaRPr lang="en-US" sz="2700" dirty="0" smtClean="0"/>
          </a:p>
          <a:p>
            <a:pPr lvl="1">
              <a:buClr>
                <a:schemeClr val="tx1"/>
              </a:buClr>
              <a:buSzPct val="80000"/>
              <a:buFont typeface="Wingdings" pitchFamily="2" charset="2"/>
              <a:buChar char="§"/>
            </a:pPr>
            <a:r>
              <a:rPr lang="en-US" sz="2700" dirty="0" smtClean="0"/>
              <a:t>6 Fe</a:t>
            </a:r>
            <a:r>
              <a:rPr lang="en-US" sz="2700" baseline="-25000" dirty="0" smtClean="0"/>
              <a:t>2</a:t>
            </a:r>
            <a:r>
              <a:rPr lang="en-US" sz="2700" dirty="0" smtClean="0"/>
              <a:t>O</a:t>
            </a:r>
            <a:r>
              <a:rPr lang="en-US" sz="2700" baseline="-25000" dirty="0" smtClean="0"/>
              <a:t>3</a:t>
            </a:r>
            <a:r>
              <a:rPr lang="en-US" sz="2700" dirty="0" smtClean="0"/>
              <a:t> = 4 Fe</a:t>
            </a:r>
            <a:r>
              <a:rPr lang="en-US" sz="2700" baseline="-25000" dirty="0" smtClean="0"/>
              <a:t>3</a:t>
            </a:r>
            <a:r>
              <a:rPr lang="en-US" sz="2700" dirty="0" smtClean="0"/>
              <a:t>O</a:t>
            </a:r>
            <a:r>
              <a:rPr lang="en-US" sz="2700" baseline="-25000" dirty="0" smtClean="0"/>
              <a:t>4</a:t>
            </a:r>
            <a:r>
              <a:rPr lang="en-US" sz="2700" dirty="0" smtClean="0"/>
              <a:t> + O</a:t>
            </a:r>
            <a:r>
              <a:rPr lang="en-US" sz="2700" baseline="-25000" dirty="0" smtClean="0"/>
              <a:t>2</a:t>
            </a:r>
          </a:p>
          <a:p>
            <a:pPr lvl="1">
              <a:buClr>
                <a:schemeClr val="tx1"/>
              </a:buClr>
              <a:buSzPct val="80000"/>
              <a:buFont typeface="Wingdings" pitchFamily="2" charset="2"/>
              <a:buChar char="§"/>
            </a:pPr>
            <a:r>
              <a:rPr lang="en-US" sz="2700" dirty="0" smtClean="0"/>
              <a:t>2 Fe</a:t>
            </a:r>
            <a:r>
              <a:rPr lang="en-US" sz="2700" baseline="-25000" dirty="0" smtClean="0"/>
              <a:t>3</a:t>
            </a:r>
            <a:r>
              <a:rPr lang="en-US" sz="2700" dirty="0" smtClean="0"/>
              <a:t>O</a:t>
            </a:r>
            <a:r>
              <a:rPr lang="en-US" sz="2700" baseline="-25000" dirty="0" smtClean="0"/>
              <a:t>4</a:t>
            </a:r>
            <a:r>
              <a:rPr lang="en-US" sz="2700" dirty="0" smtClean="0"/>
              <a:t> + 3 SiO</a:t>
            </a:r>
            <a:r>
              <a:rPr lang="en-US" sz="2700" baseline="-25000" dirty="0" smtClean="0"/>
              <a:t>2</a:t>
            </a:r>
            <a:r>
              <a:rPr lang="en-US" sz="2700" dirty="0" smtClean="0"/>
              <a:t> = 3 Fe</a:t>
            </a:r>
            <a:r>
              <a:rPr lang="en-US" sz="2700" baseline="-25000" dirty="0" smtClean="0"/>
              <a:t>2</a:t>
            </a:r>
            <a:r>
              <a:rPr lang="en-US" sz="2700" dirty="0" smtClean="0"/>
              <a:t>SiO</a:t>
            </a:r>
            <a:r>
              <a:rPr lang="en-US" sz="2700" baseline="-25000" dirty="0" smtClean="0"/>
              <a:t>4</a:t>
            </a:r>
            <a:r>
              <a:rPr lang="en-US" sz="2700" dirty="0" smtClean="0"/>
              <a:t> + O</a:t>
            </a:r>
            <a:r>
              <a:rPr lang="en-US" sz="2700" baseline="-25000" dirty="0" smtClean="0"/>
              <a:t>2</a:t>
            </a:r>
            <a:endParaRPr lang="en-US" sz="2700" dirty="0" smtClean="0"/>
          </a:p>
          <a:p>
            <a:r>
              <a:rPr lang="el-GR" sz="2700" dirty="0" smtClean="0">
                <a:solidFill>
                  <a:srgbClr val="5075BC"/>
                </a:solidFill>
              </a:rPr>
              <a:t>Σε κάθε συγκεκριμένη πίεση αυτές αποτελούν</a:t>
            </a:r>
            <a:r>
              <a:rPr lang="el-GR" sz="2700" dirty="0" smtClean="0">
                <a:solidFill>
                  <a:srgbClr val="0070C0"/>
                </a:solidFill>
              </a:rPr>
              <a:t> </a:t>
            </a:r>
            <a:r>
              <a:rPr lang="el-GR" sz="2700" dirty="0" smtClean="0">
                <a:solidFill>
                  <a:srgbClr val="002060"/>
                </a:solidFill>
              </a:rPr>
              <a:t>ρυθμιστές οξυγόνου (</a:t>
            </a:r>
            <a:r>
              <a:rPr lang="en-US" sz="2700" dirty="0" smtClean="0">
                <a:solidFill>
                  <a:srgbClr val="002060"/>
                </a:solidFill>
              </a:rPr>
              <a:t>oxygen buffers)</a:t>
            </a:r>
            <a:endParaRPr lang="el-GR" sz="2700" dirty="0">
              <a:solidFill>
                <a:srgbClr val="002060"/>
              </a:solidFill>
            </a:endParaRPr>
          </a:p>
        </p:txBody>
      </p:sp>
      <p:pic>
        <p:nvPicPr>
          <p:cNvPr id="4"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kern="0" dirty="0" smtClean="0">
                <a:solidFill>
                  <a:schemeClr val="accent2"/>
                </a:solidFill>
                <a:effectLst>
                  <a:outerShdw blurRad="38100" dist="38100" dir="2700000" algn="tl">
                    <a:srgbClr val="000000">
                      <a:alpha val="43137"/>
                    </a:srgbClr>
                  </a:outerShdw>
                </a:effectLst>
              </a:rPr>
              <a:t/>
            </a:r>
            <a:br>
              <a:rPr lang="el-GR" sz="3600" kern="0" dirty="0" smtClean="0">
                <a:solidFill>
                  <a:schemeClr val="accent2"/>
                </a:solidFill>
                <a:effectLst>
                  <a:outerShdw blurRad="38100" dist="38100" dir="2700000" algn="tl">
                    <a:srgbClr val="000000">
                      <a:alpha val="43137"/>
                    </a:srgbClr>
                  </a:outerShdw>
                </a:effectLst>
              </a:rPr>
            </a:br>
            <a:r>
              <a:rPr lang="en-US" sz="3600" kern="0" dirty="0" smtClean="0">
                <a:solidFill>
                  <a:schemeClr val="accent2"/>
                </a:solidFill>
                <a:effectLst>
                  <a:outerShdw blurRad="38100" dist="38100" dir="2700000" algn="tl">
                    <a:srgbClr val="000000">
                      <a:alpha val="43137"/>
                    </a:srgbClr>
                  </a:outerShdw>
                </a:effectLst>
              </a:rPr>
              <a:t/>
            </a:r>
            <a:br>
              <a:rPr lang="en-US" sz="3600" kern="0" dirty="0" smtClean="0">
                <a:solidFill>
                  <a:schemeClr val="accent2"/>
                </a:solidFill>
                <a:effectLst>
                  <a:outerShdw blurRad="38100" dist="38100" dir="2700000" algn="tl">
                    <a:srgbClr val="000000">
                      <a:alpha val="43137"/>
                    </a:srgbClr>
                  </a:outerShdw>
                </a:effectLst>
              </a:rPr>
            </a:br>
            <a:r>
              <a:rPr lang="el-GR" sz="3600" kern="0" dirty="0" smtClean="0"/>
              <a:t>6. Αντιδράσεις με </a:t>
            </a:r>
            <a:r>
              <a:rPr lang="el-GR" sz="3600" kern="0" dirty="0" err="1" smtClean="0"/>
              <a:t>διαλελυμένα</a:t>
            </a:r>
            <a:r>
              <a:rPr lang="el-GR" sz="3600" kern="0" dirty="0" smtClean="0"/>
              <a:t> συστατικά</a:t>
            </a:r>
            <a:r>
              <a:rPr lang="el-GR" sz="3600" kern="0" dirty="0" smtClean="0">
                <a:solidFill>
                  <a:schemeClr val="accent2"/>
                </a:solidFill>
                <a:effectLst>
                  <a:outerShdw blurRad="38100" dist="38100" dir="2700000" algn="tl">
                    <a:srgbClr val="000000">
                      <a:alpha val="43137"/>
                    </a:srgbClr>
                  </a:outerShdw>
                </a:effectLst>
              </a:rPr>
              <a:t/>
            </a:r>
            <a:br>
              <a:rPr lang="el-GR" sz="3600" kern="0" dirty="0" smtClean="0">
                <a:solidFill>
                  <a:schemeClr val="accent2"/>
                </a:solidFill>
                <a:effectLst>
                  <a:outerShdw blurRad="38100" dist="38100" dir="2700000" algn="tl">
                    <a:srgbClr val="000000">
                      <a:alpha val="43137"/>
                    </a:srgbClr>
                  </a:outerShdw>
                </a:effectLst>
              </a:rPr>
            </a:br>
            <a:r>
              <a:rPr lang="el-GR" sz="3600" kern="0" dirty="0" smtClean="0">
                <a:solidFill>
                  <a:srgbClr val="009900"/>
                </a:solidFill>
                <a:effectLst>
                  <a:outerShdw blurRad="38100" dist="38100" dir="2700000" algn="tl">
                    <a:srgbClr val="000000">
                      <a:alpha val="43137"/>
                    </a:srgbClr>
                  </a:outerShdw>
                </a:effectLst>
              </a:rPr>
              <a:t/>
            </a:r>
            <a:br>
              <a:rPr lang="el-GR" sz="3600" kern="0" dirty="0" smtClean="0">
                <a:solidFill>
                  <a:srgbClr val="009900"/>
                </a:solidFill>
                <a:effectLst>
                  <a:outerShdw blurRad="38100" dist="38100" dir="2700000" algn="tl">
                    <a:srgbClr val="000000">
                      <a:alpha val="43137"/>
                    </a:srgbClr>
                  </a:outerShdw>
                </a:effectLst>
              </a:rPr>
            </a:br>
            <a:endParaRPr lang="el-GR" sz="3600" dirty="0"/>
          </a:p>
        </p:txBody>
      </p:sp>
      <p:sp>
        <p:nvSpPr>
          <p:cNvPr id="3" name="2 - Θέση περιεχομένου"/>
          <p:cNvSpPr>
            <a:spLocks noGrp="1"/>
          </p:cNvSpPr>
          <p:nvPr>
            <p:ph idx="1"/>
          </p:nvPr>
        </p:nvSpPr>
        <p:spPr>
          <a:xfrm>
            <a:off x="464156" y="1340768"/>
            <a:ext cx="8229600" cy="4741987"/>
          </a:xfrm>
        </p:spPr>
        <p:txBody>
          <a:bodyPr>
            <a:noAutofit/>
          </a:bodyPr>
          <a:lstStyle/>
          <a:p>
            <a:pPr>
              <a:lnSpc>
                <a:spcPct val="90000"/>
              </a:lnSpc>
              <a:tabLst>
                <a:tab pos="1262063" algn="l"/>
                <a:tab pos="2460625" algn="l"/>
                <a:tab pos="4518025" algn="l"/>
                <a:tab pos="6575425" algn="l"/>
              </a:tabLst>
            </a:pPr>
            <a:r>
              <a:rPr lang="el-GR" sz="2400" dirty="0" smtClean="0"/>
              <a:t>Ορυκτά και ιόντα ουδέτερων μορίων </a:t>
            </a:r>
            <a:r>
              <a:rPr lang="el-GR" sz="2400" dirty="0" err="1" smtClean="0"/>
              <a:t>διαλελυμένων</a:t>
            </a:r>
            <a:r>
              <a:rPr lang="el-GR" sz="2400" dirty="0" smtClean="0"/>
              <a:t> σε ένα ρευστό</a:t>
            </a:r>
            <a:endParaRPr lang="en-US" sz="2400" dirty="0" smtClean="0"/>
          </a:p>
          <a:p>
            <a:pPr>
              <a:lnSpc>
                <a:spcPct val="90000"/>
              </a:lnSpc>
              <a:tabLst>
                <a:tab pos="1262063" algn="l"/>
                <a:tab pos="2460625" algn="l"/>
                <a:tab pos="4518025" algn="l"/>
                <a:tab pos="6575425" algn="l"/>
              </a:tabLst>
            </a:pPr>
            <a:r>
              <a:rPr lang="el-GR" sz="2400" dirty="0" smtClean="0"/>
              <a:t>Ένα παράδειγμα αποτελεί η υδρόλυση</a:t>
            </a:r>
            <a:r>
              <a:rPr lang="en-US" sz="2400" dirty="0" smtClean="0"/>
              <a:t>:</a:t>
            </a:r>
          </a:p>
          <a:p>
            <a:pPr lvl="1">
              <a:lnSpc>
                <a:spcPct val="90000"/>
              </a:lnSpc>
              <a:tabLst>
                <a:tab pos="1262063" algn="l"/>
                <a:tab pos="2460625" algn="l"/>
                <a:tab pos="4518025" algn="l"/>
                <a:tab pos="6575425" algn="l"/>
              </a:tabLst>
            </a:pPr>
            <a:r>
              <a:rPr lang="en-US" sz="2400" dirty="0" smtClean="0"/>
              <a:t>2 KAlSi</a:t>
            </a:r>
            <a:r>
              <a:rPr lang="en-US" sz="2400" baseline="-25000" dirty="0" smtClean="0"/>
              <a:t>3</a:t>
            </a:r>
            <a:r>
              <a:rPr lang="en-US" sz="2400" dirty="0" smtClean="0"/>
              <a:t>O</a:t>
            </a:r>
            <a:r>
              <a:rPr lang="en-US" sz="2400" baseline="-25000" dirty="0" smtClean="0"/>
              <a:t>8</a:t>
            </a:r>
            <a:r>
              <a:rPr lang="en-US" sz="2400" dirty="0" smtClean="0"/>
              <a:t> + 2 H</a:t>
            </a:r>
            <a:r>
              <a:rPr lang="en-US" sz="2400" baseline="30000" dirty="0" smtClean="0"/>
              <a:t>+</a:t>
            </a:r>
            <a:r>
              <a:rPr lang="en-US" sz="2400" dirty="0" smtClean="0"/>
              <a:t> + H</a:t>
            </a:r>
            <a:r>
              <a:rPr lang="en-US" sz="2400" baseline="-25000" dirty="0" smtClean="0"/>
              <a:t>2</a:t>
            </a:r>
            <a:r>
              <a:rPr lang="en-US" sz="2400" dirty="0" smtClean="0"/>
              <a:t>O = Al</a:t>
            </a:r>
            <a:r>
              <a:rPr lang="en-US" sz="2400" baseline="-25000" dirty="0" smtClean="0"/>
              <a:t>2</a:t>
            </a:r>
            <a:r>
              <a:rPr lang="en-US" sz="2400" dirty="0" smtClean="0"/>
              <a:t>Si</a:t>
            </a:r>
            <a:r>
              <a:rPr lang="en-US" sz="2400" baseline="-25000" dirty="0" smtClean="0"/>
              <a:t>2</a:t>
            </a:r>
            <a:r>
              <a:rPr lang="en-US" sz="2400" dirty="0" smtClean="0"/>
              <a:t>O</a:t>
            </a:r>
            <a:r>
              <a:rPr lang="en-US" sz="2400" baseline="-25000" dirty="0" smtClean="0"/>
              <a:t>5</a:t>
            </a:r>
            <a:r>
              <a:rPr lang="en-US" sz="2400" dirty="0" smtClean="0"/>
              <a:t> (OH)</a:t>
            </a:r>
            <a:r>
              <a:rPr lang="en-US" sz="2400" baseline="-25000" dirty="0" smtClean="0"/>
              <a:t>4</a:t>
            </a:r>
            <a:r>
              <a:rPr lang="en-US" sz="2400" dirty="0" smtClean="0"/>
              <a:t> + SiO</a:t>
            </a:r>
            <a:r>
              <a:rPr lang="en-US" sz="2400" baseline="-25000" dirty="0" smtClean="0"/>
              <a:t>2</a:t>
            </a:r>
            <a:r>
              <a:rPr lang="en-US" sz="2400" dirty="0" smtClean="0"/>
              <a:t> + 2 K</a:t>
            </a:r>
            <a:r>
              <a:rPr lang="en-US" sz="2400" baseline="30000" dirty="0" smtClean="0"/>
              <a:t>+</a:t>
            </a:r>
          </a:p>
          <a:p>
            <a:pPr lvl="1">
              <a:lnSpc>
                <a:spcPct val="90000"/>
              </a:lnSpc>
              <a:buNone/>
              <a:tabLst>
                <a:tab pos="1262063" algn="l"/>
                <a:tab pos="2460625" algn="l"/>
                <a:tab pos="4518025" algn="l"/>
                <a:tab pos="6575425" algn="l"/>
              </a:tabLst>
            </a:pPr>
            <a:r>
              <a:rPr lang="en-US" sz="2400" dirty="0" smtClean="0"/>
              <a:t>		</a:t>
            </a:r>
            <a:r>
              <a:rPr lang="en-US" sz="2400" dirty="0" err="1" smtClean="0"/>
              <a:t>Kfs</a:t>
            </a:r>
            <a:r>
              <a:rPr lang="en-US" sz="2400" dirty="0" smtClean="0"/>
              <a:t>	aq. Species    </a:t>
            </a:r>
            <a:r>
              <a:rPr lang="en-US" sz="2400" dirty="0" err="1" smtClean="0"/>
              <a:t>kaolinite</a:t>
            </a:r>
            <a:r>
              <a:rPr lang="en-US" sz="2400" dirty="0" smtClean="0"/>
              <a:t>     aq. Species</a:t>
            </a:r>
          </a:p>
          <a:p>
            <a:pPr marL="0" indent="0">
              <a:lnSpc>
                <a:spcPct val="90000"/>
              </a:lnSpc>
              <a:spcBef>
                <a:spcPct val="20000"/>
              </a:spcBef>
              <a:buClr>
                <a:srgbClr val="00CC00"/>
              </a:buClr>
              <a:buSzPct val="50000"/>
              <a:buNone/>
            </a:pPr>
            <a:r>
              <a:rPr lang="el-GR" sz="2400" dirty="0" smtClean="0"/>
              <a:t>Μπορούμε να χειρισθούμε τέτοιες αντιδράσεις με βάση τον κανόνα των φάσεων</a:t>
            </a:r>
            <a:r>
              <a:rPr lang="en-US" sz="2400" dirty="0" smtClean="0"/>
              <a:t>: P, T, </a:t>
            </a:r>
            <a:r>
              <a:rPr lang="el-GR" sz="2400" dirty="0" smtClean="0"/>
              <a:t>και </a:t>
            </a:r>
            <a:r>
              <a:rPr lang="en-US" sz="2400" dirty="0" smtClean="0"/>
              <a:t>X</a:t>
            </a:r>
            <a:r>
              <a:rPr lang="el-GR" sz="2400" dirty="0" smtClean="0"/>
              <a:t> των αντιδρώντων συστατικών</a:t>
            </a:r>
            <a:endParaRPr lang="en-US" sz="2400" dirty="0" smtClean="0"/>
          </a:p>
          <a:p>
            <a:pPr lvl="1">
              <a:lnSpc>
                <a:spcPct val="90000"/>
              </a:lnSpc>
              <a:spcBef>
                <a:spcPct val="20000"/>
              </a:spcBef>
              <a:buClr>
                <a:schemeClr val="tx1"/>
              </a:buClr>
              <a:buSzPct val="80000"/>
              <a:buFont typeface="Wingdings" pitchFamily="2" charset="2"/>
              <a:buChar char="§"/>
            </a:pPr>
            <a:r>
              <a:rPr lang="el-GR" sz="2400" dirty="0" smtClean="0"/>
              <a:t>Διαγράμματα </a:t>
            </a:r>
            <a:r>
              <a:rPr lang="en-US" sz="2400" dirty="0" smtClean="0"/>
              <a:t>T-P </a:t>
            </a:r>
            <a:r>
              <a:rPr lang="el-GR" sz="2400" dirty="0" smtClean="0"/>
              <a:t>για συγκεκριμένη σύσταση ή για </a:t>
            </a:r>
            <a:r>
              <a:rPr lang="el-GR" sz="2400" dirty="0" err="1" smtClean="0"/>
              <a:t>ισοσυστασιακές</a:t>
            </a:r>
            <a:r>
              <a:rPr lang="el-GR" sz="2400" dirty="0" smtClean="0"/>
              <a:t> καμπύλες </a:t>
            </a:r>
            <a:r>
              <a:rPr lang="en-US" sz="2400" dirty="0" err="1" smtClean="0"/>
              <a:t>C</a:t>
            </a:r>
            <a:r>
              <a:rPr lang="en-US" sz="2400" baseline="-25000" dirty="0" err="1" smtClean="0"/>
              <a:t>i</a:t>
            </a:r>
            <a:endParaRPr lang="en-US" sz="2400" baseline="-25000" dirty="0" smtClean="0"/>
          </a:p>
          <a:p>
            <a:pPr lvl="1">
              <a:lnSpc>
                <a:spcPct val="90000"/>
              </a:lnSpc>
              <a:spcBef>
                <a:spcPct val="20000"/>
              </a:spcBef>
              <a:buClr>
                <a:schemeClr val="tx1"/>
              </a:buClr>
              <a:buSzPct val="80000"/>
              <a:buFont typeface="Wingdings" pitchFamily="2" charset="2"/>
              <a:buChar char="§"/>
            </a:pPr>
            <a:r>
              <a:rPr lang="el-GR" sz="2400" dirty="0" smtClean="0"/>
              <a:t>Ισοβαρή διαγράμματα</a:t>
            </a:r>
            <a:r>
              <a:rPr lang="en-US" sz="2400" dirty="0" smtClean="0"/>
              <a:t> T-</a:t>
            </a:r>
            <a:r>
              <a:rPr lang="en-US" sz="2400" dirty="0" err="1" smtClean="0"/>
              <a:t>C</a:t>
            </a:r>
            <a:r>
              <a:rPr lang="en-US" sz="2400" baseline="-25000" dirty="0" err="1" smtClean="0"/>
              <a:t>i</a:t>
            </a:r>
            <a:r>
              <a:rPr lang="en-US" sz="2400" dirty="0" smtClean="0"/>
              <a:t> diagrams</a:t>
            </a:r>
          </a:p>
          <a:p>
            <a:pPr lvl="1">
              <a:lnSpc>
                <a:spcPct val="90000"/>
              </a:lnSpc>
              <a:spcBef>
                <a:spcPct val="20000"/>
              </a:spcBef>
              <a:buClr>
                <a:schemeClr val="tx1"/>
              </a:buClr>
              <a:buSzPct val="80000"/>
              <a:buFont typeface="Wingdings" pitchFamily="2" charset="2"/>
              <a:buChar char="§"/>
            </a:pPr>
            <a:r>
              <a:rPr lang="el-GR" sz="2400" dirty="0" smtClean="0"/>
              <a:t>Ισοθερμικά και ισοβαρή διαγράμματα </a:t>
            </a:r>
            <a:r>
              <a:rPr lang="en-US" sz="2400" dirty="0" err="1" smtClean="0"/>
              <a:t>C</a:t>
            </a:r>
            <a:r>
              <a:rPr lang="en-US" sz="2400" baseline="-25000" dirty="0" err="1" smtClean="0"/>
              <a:t>i</a:t>
            </a:r>
            <a:r>
              <a:rPr lang="en-US" sz="2400" dirty="0" smtClean="0"/>
              <a:t> - </a:t>
            </a:r>
            <a:r>
              <a:rPr lang="en-US" sz="2400" dirty="0" err="1" smtClean="0"/>
              <a:t>C</a:t>
            </a:r>
            <a:r>
              <a:rPr lang="en-US" sz="2400" baseline="-25000" dirty="0" err="1" smtClean="0"/>
              <a:t>j</a:t>
            </a:r>
            <a:endParaRPr lang="en-US" sz="2400" dirty="0" smtClean="0"/>
          </a:p>
          <a:p>
            <a:pPr lvl="1">
              <a:lnSpc>
                <a:spcPct val="90000"/>
              </a:lnSpc>
              <a:spcBef>
                <a:spcPct val="20000"/>
              </a:spcBef>
              <a:buClr>
                <a:schemeClr val="tx1"/>
              </a:buClr>
              <a:buSzPct val="80000"/>
              <a:buFont typeface="Wingdings" pitchFamily="2" charset="2"/>
              <a:buChar char="§"/>
            </a:pPr>
            <a:r>
              <a:rPr lang="el-GR" sz="2400" dirty="0" smtClean="0"/>
              <a:t>Η παραπάνω αντίδραση μπορεί να παρασταθεί σε ένα διάγραμμα </a:t>
            </a:r>
            <a:r>
              <a:rPr lang="en-US" sz="2400" dirty="0" smtClean="0"/>
              <a:t>T vs. C</a:t>
            </a:r>
            <a:r>
              <a:rPr lang="en-US" sz="2400" baseline="-25000" dirty="0" smtClean="0"/>
              <a:t>K</a:t>
            </a:r>
            <a:r>
              <a:rPr lang="en-US" sz="2400" baseline="-10000" dirty="0" smtClean="0"/>
              <a:t>+</a:t>
            </a:r>
            <a:r>
              <a:rPr lang="en-US" sz="2400" dirty="0" smtClean="0"/>
              <a:t>/C</a:t>
            </a:r>
            <a:r>
              <a:rPr lang="en-US" sz="2400" baseline="-25000" dirty="0" smtClean="0"/>
              <a:t>H</a:t>
            </a:r>
            <a:r>
              <a:rPr lang="en-US" sz="2400" baseline="-10000" dirty="0" smtClean="0"/>
              <a:t>+</a:t>
            </a:r>
            <a:endParaRPr lang="en-US" sz="2400" dirty="0" smtClean="0"/>
          </a:p>
          <a:p>
            <a:pPr lvl="1">
              <a:lnSpc>
                <a:spcPct val="90000"/>
              </a:lnSpc>
              <a:buNone/>
              <a:tabLst>
                <a:tab pos="1262063" algn="l"/>
                <a:tab pos="2460625" algn="l"/>
                <a:tab pos="4518025" algn="l"/>
                <a:tab pos="6575425" algn="l"/>
              </a:tabLst>
            </a:pPr>
            <a:endParaRPr lang="el-GR" dirty="0"/>
          </a:p>
        </p:txBody>
      </p:sp>
      <p:pic>
        <p:nvPicPr>
          <p:cNvPr id="4"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Εικόνα 7: Διαγράμματα AFM&#10;&lt;Καταγάς 2012, Πετρολογία Μεταμορφωμένων, Πανεπιστημιακές Σημειώσεις, Πανεπιστήμιο Πατρών&gt;&#10;"/>
          <p:cNvPicPr>
            <a:picLocks noChangeAspect="1"/>
          </p:cNvPicPr>
          <p:nvPr/>
        </p:nvPicPr>
        <p:blipFill>
          <a:blip r:embed="rId2" cstate="print"/>
          <a:stretch>
            <a:fillRect/>
          </a:stretch>
        </p:blipFill>
        <p:spPr>
          <a:xfrm>
            <a:off x="1053355" y="2071678"/>
            <a:ext cx="7116291" cy="4165634"/>
          </a:xfrm>
          <a:prstGeom prst="rect">
            <a:avLst/>
          </a:prstGeom>
        </p:spPr>
      </p:pic>
      <p:sp>
        <p:nvSpPr>
          <p:cNvPr id="2" name="1 - Τίτλος"/>
          <p:cNvSpPr>
            <a:spLocks noGrp="1"/>
          </p:cNvSpPr>
          <p:nvPr>
            <p:ph type="title"/>
          </p:nvPr>
        </p:nvSpPr>
        <p:spPr/>
        <p:txBody>
          <a:bodyPr>
            <a:noAutofit/>
          </a:bodyPr>
          <a:lstStyle/>
          <a:p>
            <a:r>
              <a:rPr lang="el-GR" sz="3200" kern="0" dirty="0" smtClean="0">
                <a:solidFill>
                  <a:schemeClr val="accent2"/>
                </a:solidFill>
                <a:effectLst>
                  <a:outerShdw blurRad="38100" dist="38100" dir="2700000" algn="tl">
                    <a:srgbClr val="000000">
                      <a:alpha val="43137"/>
                    </a:srgbClr>
                  </a:outerShdw>
                </a:effectLst>
              </a:rPr>
              <a:t/>
            </a:r>
            <a:br>
              <a:rPr lang="el-GR" sz="3200" kern="0" dirty="0" smtClean="0">
                <a:solidFill>
                  <a:schemeClr val="accent2"/>
                </a:solidFill>
                <a:effectLst>
                  <a:outerShdw blurRad="38100" dist="38100" dir="2700000" algn="tl">
                    <a:srgbClr val="000000">
                      <a:alpha val="43137"/>
                    </a:srgbClr>
                  </a:outerShdw>
                </a:effectLst>
              </a:rPr>
            </a:br>
            <a:r>
              <a:rPr lang="en-US" sz="3200" kern="0" dirty="0" smtClean="0">
                <a:solidFill>
                  <a:schemeClr val="accent2"/>
                </a:solidFill>
                <a:effectLst>
                  <a:outerShdw blurRad="38100" dist="38100" dir="2700000" algn="tl">
                    <a:srgbClr val="000000">
                      <a:alpha val="43137"/>
                    </a:srgbClr>
                  </a:outerShdw>
                </a:effectLst>
              </a:rPr>
              <a:t/>
            </a:r>
            <a:br>
              <a:rPr lang="en-US" sz="3200" kern="0" dirty="0" smtClean="0">
                <a:solidFill>
                  <a:schemeClr val="accent2"/>
                </a:solidFill>
                <a:effectLst>
                  <a:outerShdw blurRad="38100" dist="38100" dir="2700000" algn="tl">
                    <a:srgbClr val="000000">
                      <a:alpha val="43137"/>
                    </a:srgbClr>
                  </a:outerShdw>
                </a:effectLst>
              </a:rPr>
            </a:br>
            <a:r>
              <a:rPr lang="el-GR" sz="3200" kern="0" dirty="0" smtClean="0"/>
              <a:t>Σχέση μεταξύ διαφόρων τύπων αντιδράσεων</a:t>
            </a:r>
            <a:r>
              <a:rPr lang="el-GR" sz="3200" kern="0" dirty="0" smtClean="0">
                <a:solidFill>
                  <a:schemeClr val="accent2"/>
                </a:solidFill>
                <a:effectLst>
                  <a:outerShdw blurRad="38100" dist="38100" dir="2700000" algn="tl">
                    <a:srgbClr val="000000">
                      <a:alpha val="43137"/>
                    </a:srgbClr>
                  </a:outerShdw>
                </a:effectLst>
              </a:rPr>
              <a:t/>
            </a:r>
            <a:br>
              <a:rPr lang="el-GR" sz="3200" kern="0" dirty="0" smtClean="0">
                <a:solidFill>
                  <a:schemeClr val="accent2"/>
                </a:solidFill>
                <a:effectLst>
                  <a:outerShdw blurRad="38100" dist="38100" dir="2700000" algn="tl">
                    <a:srgbClr val="000000">
                      <a:alpha val="43137"/>
                    </a:srgbClr>
                  </a:outerShdw>
                </a:effectLst>
              </a:rPr>
            </a:br>
            <a:r>
              <a:rPr lang="el-GR" sz="3200" kern="0" dirty="0" smtClean="0"/>
              <a:t/>
            </a:r>
            <a:br>
              <a:rPr lang="el-GR" sz="3200" kern="0" dirty="0" smtClean="0"/>
            </a:br>
            <a:endParaRPr lang="el-GR" sz="3200" dirty="0"/>
          </a:p>
        </p:txBody>
      </p:sp>
      <p:sp>
        <p:nvSpPr>
          <p:cNvPr id="3" name="2 - Θέση περιεχομένου"/>
          <p:cNvSpPr>
            <a:spLocks noGrp="1"/>
          </p:cNvSpPr>
          <p:nvPr>
            <p:ph idx="1"/>
          </p:nvPr>
        </p:nvSpPr>
        <p:spPr>
          <a:xfrm>
            <a:off x="464156" y="1196752"/>
            <a:ext cx="8229600" cy="1008111"/>
          </a:xfrm>
        </p:spPr>
        <p:txBody>
          <a:bodyPr>
            <a:noAutofit/>
          </a:bodyPr>
          <a:lstStyle/>
          <a:p>
            <a:pPr marL="0" lvl="1" indent="0">
              <a:lnSpc>
                <a:spcPts val="2400"/>
              </a:lnSpc>
              <a:spcBef>
                <a:spcPts val="0"/>
              </a:spcBef>
              <a:buNone/>
            </a:pPr>
            <a:r>
              <a:rPr lang="el-GR" dirty="0" err="1" smtClean="0"/>
              <a:t>χλωρίτης+μοσχοβίτης+χαλαζίας</a:t>
            </a:r>
            <a:endParaRPr lang="en-US" dirty="0" smtClean="0"/>
          </a:p>
          <a:p>
            <a:pPr marL="0" lvl="1" indent="0" algn="r">
              <a:lnSpc>
                <a:spcPts val="2400"/>
              </a:lnSpc>
              <a:spcBef>
                <a:spcPts val="0"/>
              </a:spcBef>
              <a:buNone/>
            </a:pPr>
            <a:r>
              <a:rPr lang="el-GR" dirty="0" smtClean="0"/>
              <a:t>=γρανάτης+βιοτίτης+Η2Ο</a:t>
            </a:r>
            <a:endParaRPr lang="en-US" dirty="0" smtClean="0"/>
          </a:p>
        </p:txBody>
      </p:sp>
      <p:pic>
        <p:nvPicPr>
          <p:cNvPr id="9" name="Εικόνα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11058</TotalTime>
  <Words>2103</Words>
  <Application>Microsoft Office PowerPoint</Application>
  <PresentationFormat>On-screen Show (4:3)</PresentationFormat>
  <Paragraphs>203</Paragraphs>
  <Slides>40</Slides>
  <Notes>11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Θέμα του Office</vt:lpstr>
      <vt:lpstr>ΠΕΤΡΟΛΟΓΙΑ ΜΑΓΜΑΤΙΚΩΝ &amp; ΜΕΤΑΜΟΡΦΩΜΕΝΩΝ ΠΕΤΡΩΜΑΤΩΝ </vt:lpstr>
      <vt:lpstr>ΜΕΤΑΜΟΡΦΙΚΕΣ ΑΝΤΙΔΡΑΣΕΙΣ &amp; ΠΡΟΣΔΙΟΡΙΣΜΟΣ ΣΥΝΘΗΚΩΝ P-T</vt:lpstr>
      <vt:lpstr>  6. Αντιδράσεις ανταλλαγής κατιόντων  </vt:lpstr>
      <vt:lpstr>6. Αντιδράσεις ανταλλαγής κατιόντων</vt:lpstr>
      <vt:lpstr>  6. Αντιδράσεις ανταλλαγής κατιόντων  </vt:lpstr>
      <vt:lpstr> 6. Αντιδράσεις ανταλλαγής κατιόντων </vt:lpstr>
      <vt:lpstr> 6. Αντιδράσεις οξειδοαναγωγής </vt:lpstr>
      <vt:lpstr>  6. Αντιδράσεις με διαλελυμένα συστατικά  </vt:lpstr>
      <vt:lpstr>  Σχέση μεταξύ διαφόρων τύπων αντιδράσεων  </vt:lpstr>
      <vt:lpstr>  Προσδιορισμός συνθηκών P-T  </vt:lpstr>
      <vt:lpstr>Πετρογενετικά δίκτυα </vt:lpstr>
      <vt:lpstr>Πετρογενετικά δίκτυα </vt:lpstr>
      <vt:lpstr>Πετρογενετικά δίκτυα </vt:lpstr>
      <vt:lpstr>Προσδιορισμός συνθηκών P-T</vt:lpstr>
      <vt:lpstr>Προσδιορισμός συνθηκών P-T</vt:lpstr>
      <vt:lpstr> Προσδιορισμός συνθηκών P-T </vt:lpstr>
      <vt:lpstr>  Προσδιορισμός συνθηκών P-T  </vt:lpstr>
      <vt:lpstr> Προσδιορισμός συνθηκών P-T </vt:lpstr>
      <vt:lpstr> Προσδιορισμός συνθηκών P-T </vt:lpstr>
      <vt:lpstr>  Προσδιορισμός συνθηκών P-T  </vt:lpstr>
      <vt:lpstr>Προσδιορισμός συνθηκών P-T</vt:lpstr>
      <vt:lpstr>Προσδιορισμός συνθηκών P-T</vt:lpstr>
      <vt:lpstr>Προσδιορισμός συνθηκών P-T</vt:lpstr>
      <vt:lpstr>Προσδιορισμός συνθηκών P-T</vt:lpstr>
      <vt:lpstr>Προσδιορισμός συνθηκών P-T</vt:lpstr>
      <vt:lpstr> Ενδοκρυσταλλική αντικατάσταση </vt:lpstr>
      <vt:lpstr> Διακρυσταλλική αντικατάσταση </vt:lpstr>
      <vt:lpstr> Διακρυσταλλική αντικατάσταση </vt:lpstr>
      <vt:lpstr> Διακρυσταλλική αντικατάσταση </vt:lpstr>
      <vt:lpstr> Διακρυσταλλική αντικατάσταση </vt:lpstr>
      <vt:lpstr>  Καμπύλη solvus  </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Ioannis Iliopoulos</cp:lastModifiedBy>
  <cp:revision>613</cp:revision>
  <dcterms:created xsi:type="dcterms:W3CDTF">2012-09-06T09:03:05Z</dcterms:created>
  <dcterms:modified xsi:type="dcterms:W3CDTF">2015-09-09T09:00:35Z</dcterms:modified>
</cp:coreProperties>
</file>