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2" r:id="rId7"/>
    <p:sldId id="273" r:id="rId8"/>
    <p:sldId id="261" r:id="rId9"/>
    <p:sldId id="274" r:id="rId10"/>
    <p:sldId id="275" r:id="rId11"/>
    <p:sldId id="262" r:id="rId12"/>
    <p:sldId id="276" r:id="rId13"/>
    <p:sldId id="263" r:id="rId14"/>
    <p:sldId id="264" r:id="rId15"/>
    <p:sldId id="265" r:id="rId16"/>
    <p:sldId id="266" r:id="rId17"/>
    <p:sldId id="267" r:id="rId18"/>
    <p:sldId id="268" r:id="rId19"/>
    <p:sldId id="269"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32" autoAdjust="0"/>
  </p:normalViewPr>
  <p:slideViewPr>
    <p:cSldViewPr snapToGrid="0">
      <p:cViewPr varScale="1">
        <p:scale>
          <a:sx n="80" d="100"/>
          <a:sy n="80" d="100"/>
        </p:scale>
        <p:origin x="71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a:p>
        </p:txBody>
      </p:sp>
      <p:sp>
        <p:nvSpPr>
          <p:cNvPr id="4" name="Θέση ημερομηνίας 3"/>
          <p:cNvSpPr>
            <a:spLocks noGrp="1"/>
          </p:cNvSpPr>
          <p:nvPr>
            <p:ph type="dt" sz="half" idx="10"/>
          </p:nvPr>
        </p:nvSpPr>
        <p:spPr/>
        <p:txBody>
          <a:bodyPr/>
          <a:lstStyle/>
          <a:p>
            <a:fld id="{9FE347E9-373A-4AAA-AE52-A3267044B16E}" type="datetimeFigureOut">
              <a:rPr lang="en-US" smtClean="0"/>
              <a:t>10/17/2023</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056B792-3D7A-4022-A51F-D90240B3DB21}" type="slidenum">
              <a:rPr lang="en-US" smtClean="0"/>
              <a:t>‹#›</a:t>
            </a:fld>
            <a:endParaRPr lang="en-US"/>
          </a:p>
        </p:txBody>
      </p:sp>
    </p:spTree>
    <p:extLst>
      <p:ext uri="{BB962C8B-B14F-4D97-AF65-F5344CB8AC3E}">
        <p14:creationId xmlns:p14="http://schemas.microsoft.com/office/powerpoint/2010/main" val="253180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9FE347E9-373A-4AAA-AE52-A3267044B16E}" type="datetimeFigureOut">
              <a:rPr lang="en-US" smtClean="0"/>
              <a:t>10/17/2023</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056B792-3D7A-4022-A51F-D90240B3DB21}" type="slidenum">
              <a:rPr lang="en-US" smtClean="0"/>
              <a:t>‹#›</a:t>
            </a:fld>
            <a:endParaRPr lang="en-US"/>
          </a:p>
        </p:txBody>
      </p:sp>
    </p:spTree>
    <p:extLst>
      <p:ext uri="{BB962C8B-B14F-4D97-AF65-F5344CB8AC3E}">
        <p14:creationId xmlns:p14="http://schemas.microsoft.com/office/powerpoint/2010/main" val="353283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9FE347E9-373A-4AAA-AE52-A3267044B16E}" type="datetimeFigureOut">
              <a:rPr lang="en-US" smtClean="0"/>
              <a:t>10/17/2023</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056B792-3D7A-4022-A51F-D90240B3DB21}" type="slidenum">
              <a:rPr lang="en-US" smtClean="0"/>
              <a:t>‹#›</a:t>
            </a:fld>
            <a:endParaRPr lang="en-US"/>
          </a:p>
        </p:txBody>
      </p:sp>
    </p:spTree>
    <p:extLst>
      <p:ext uri="{BB962C8B-B14F-4D97-AF65-F5344CB8AC3E}">
        <p14:creationId xmlns:p14="http://schemas.microsoft.com/office/powerpoint/2010/main" val="364194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9FE347E9-373A-4AAA-AE52-A3267044B16E}" type="datetimeFigureOut">
              <a:rPr lang="en-US" smtClean="0"/>
              <a:t>10/17/2023</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056B792-3D7A-4022-A51F-D90240B3DB21}" type="slidenum">
              <a:rPr lang="en-US" smtClean="0"/>
              <a:t>‹#›</a:t>
            </a:fld>
            <a:endParaRPr lang="en-US"/>
          </a:p>
        </p:txBody>
      </p:sp>
    </p:spTree>
    <p:extLst>
      <p:ext uri="{BB962C8B-B14F-4D97-AF65-F5344CB8AC3E}">
        <p14:creationId xmlns:p14="http://schemas.microsoft.com/office/powerpoint/2010/main" val="191888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9FE347E9-373A-4AAA-AE52-A3267044B16E}" type="datetimeFigureOut">
              <a:rPr lang="en-US" smtClean="0"/>
              <a:t>10/17/2023</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056B792-3D7A-4022-A51F-D90240B3DB21}" type="slidenum">
              <a:rPr lang="en-US" smtClean="0"/>
              <a:t>‹#›</a:t>
            </a:fld>
            <a:endParaRPr lang="en-US"/>
          </a:p>
        </p:txBody>
      </p:sp>
    </p:spTree>
    <p:extLst>
      <p:ext uri="{BB962C8B-B14F-4D97-AF65-F5344CB8AC3E}">
        <p14:creationId xmlns:p14="http://schemas.microsoft.com/office/powerpoint/2010/main" val="127124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9FE347E9-373A-4AAA-AE52-A3267044B16E}" type="datetimeFigureOut">
              <a:rPr lang="en-US" smtClean="0"/>
              <a:t>10/17/2023</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F056B792-3D7A-4022-A51F-D90240B3DB21}" type="slidenum">
              <a:rPr lang="en-US" smtClean="0"/>
              <a:t>‹#›</a:t>
            </a:fld>
            <a:endParaRPr lang="en-US"/>
          </a:p>
        </p:txBody>
      </p:sp>
    </p:spTree>
    <p:extLst>
      <p:ext uri="{BB962C8B-B14F-4D97-AF65-F5344CB8AC3E}">
        <p14:creationId xmlns:p14="http://schemas.microsoft.com/office/powerpoint/2010/main" val="19497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n-US"/>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9FE347E9-373A-4AAA-AE52-A3267044B16E}" type="datetimeFigureOut">
              <a:rPr lang="en-US" smtClean="0"/>
              <a:t>10/17/2023</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F056B792-3D7A-4022-A51F-D90240B3DB21}" type="slidenum">
              <a:rPr lang="en-US" smtClean="0"/>
              <a:t>‹#›</a:t>
            </a:fld>
            <a:endParaRPr lang="en-US"/>
          </a:p>
        </p:txBody>
      </p:sp>
    </p:spTree>
    <p:extLst>
      <p:ext uri="{BB962C8B-B14F-4D97-AF65-F5344CB8AC3E}">
        <p14:creationId xmlns:p14="http://schemas.microsoft.com/office/powerpoint/2010/main" val="279929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9FE347E9-373A-4AAA-AE52-A3267044B16E}" type="datetimeFigureOut">
              <a:rPr lang="en-US" smtClean="0"/>
              <a:t>10/17/2023</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F056B792-3D7A-4022-A51F-D90240B3DB21}" type="slidenum">
              <a:rPr lang="en-US" smtClean="0"/>
              <a:t>‹#›</a:t>
            </a:fld>
            <a:endParaRPr lang="en-US"/>
          </a:p>
        </p:txBody>
      </p:sp>
    </p:spTree>
    <p:extLst>
      <p:ext uri="{BB962C8B-B14F-4D97-AF65-F5344CB8AC3E}">
        <p14:creationId xmlns:p14="http://schemas.microsoft.com/office/powerpoint/2010/main" val="2455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FE347E9-373A-4AAA-AE52-A3267044B16E}" type="datetimeFigureOut">
              <a:rPr lang="en-US" smtClean="0"/>
              <a:t>10/17/2023</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F056B792-3D7A-4022-A51F-D90240B3DB21}" type="slidenum">
              <a:rPr lang="en-US" smtClean="0"/>
              <a:t>‹#›</a:t>
            </a:fld>
            <a:endParaRPr lang="en-US"/>
          </a:p>
        </p:txBody>
      </p:sp>
    </p:spTree>
    <p:extLst>
      <p:ext uri="{BB962C8B-B14F-4D97-AF65-F5344CB8AC3E}">
        <p14:creationId xmlns:p14="http://schemas.microsoft.com/office/powerpoint/2010/main" val="156366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9FE347E9-373A-4AAA-AE52-A3267044B16E}" type="datetimeFigureOut">
              <a:rPr lang="en-US" smtClean="0"/>
              <a:t>10/17/2023</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F056B792-3D7A-4022-A51F-D90240B3DB21}" type="slidenum">
              <a:rPr lang="en-US" smtClean="0"/>
              <a:t>‹#›</a:t>
            </a:fld>
            <a:endParaRPr lang="en-US"/>
          </a:p>
        </p:txBody>
      </p:sp>
    </p:spTree>
    <p:extLst>
      <p:ext uri="{BB962C8B-B14F-4D97-AF65-F5344CB8AC3E}">
        <p14:creationId xmlns:p14="http://schemas.microsoft.com/office/powerpoint/2010/main" val="18224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9FE347E9-373A-4AAA-AE52-A3267044B16E}" type="datetimeFigureOut">
              <a:rPr lang="en-US" smtClean="0"/>
              <a:t>10/17/2023</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F056B792-3D7A-4022-A51F-D90240B3DB21}" type="slidenum">
              <a:rPr lang="en-US" smtClean="0"/>
              <a:t>‹#›</a:t>
            </a:fld>
            <a:endParaRPr lang="en-US"/>
          </a:p>
        </p:txBody>
      </p:sp>
    </p:spTree>
    <p:extLst>
      <p:ext uri="{BB962C8B-B14F-4D97-AF65-F5344CB8AC3E}">
        <p14:creationId xmlns:p14="http://schemas.microsoft.com/office/powerpoint/2010/main" val="135248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347E9-373A-4AAA-AE52-A3267044B16E}" type="datetimeFigureOut">
              <a:rPr lang="en-US" smtClean="0"/>
              <a:t>10/17/2023</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6B792-3D7A-4022-A51F-D90240B3DB21}" type="slidenum">
              <a:rPr lang="en-US" smtClean="0"/>
              <a:t>‹#›</a:t>
            </a:fld>
            <a:endParaRPr lang="en-US"/>
          </a:p>
        </p:txBody>
      </p:sp>
    </p:spTree>
    <p:extLst>
      <p:ext uri="{BB962C8B-B14F-4D97-AF65-F5344CB8AC3E}">
        <p14:creationId xmlns:p14="http://schemas.microsoft.com/office/powerpoint/2010/main" val="3287829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572655"/>
            <a:ext cx="9144000" cy="1884218"/>
          </a:xfrm>
          <a:solidFill>
            <a:schemeClr val="accent1">
              <a:lumMod val="60000"/>
              <a:lumOff val="40000"/>
            </a:schemeClr>
          </a:solidFill>
        </p:spPr>
        <p:txBody>
          <a:bodyPr>
            <a:normAutofit/>
          </a:bodyPr>
          <a:lstStyle/>
          <a:p>
            <a:r>
              <a:rPr lang="el-GR" sz="3200" b="1" dirty="0" smtClean="0">
                <a:solidFill>
                  <a:srgbClr val="0000FF"/>
                </a:solidFill>
                <a:latin typeface="TimesNewRomanPS-BoldMT"/>
              </a:rPr>
              <a:t>ΑΝΑΠΑΡΑΣΤΑΣΙΑΚΟΤΗΤΑ</a:t>
            </a:r>
            <a:br>
              <a:rPr lang="el-GR" sz="3200" b="1" dirty="0" smtClean="0">
                <a:solidFill>
                  <a:srgbClr val="0000FF"/>
                </a:solidFill>
                <a:latin typeface="TimesNewRomanPS-BoldMT"/>
              </a:rPr>
            </a:br>
            <a:endParaRPr lang="en-US" sz="3200" dirty="0"/>
          </a:p>
        </p:txBody>
      </p:sp>
      <p:sp>
        <p:nvSpPr>
          <p:cNvPr id="3" name="Υπότιτλος 2"/>
          <p:cNvSpPr>
            <a:spLocks noGrp="1"/>
          </p:cNvSpPr>
          <p:nvPr>
            <p:ph type="subTitle" idx="1"/>
          </p:nvPr>
        </p:nvSpPr>
        <p:spPr>
          <a:xfrm>
            <a:off x="1524000" y="2586446"/>
            <a:ext cx="9144000" cy="3570514"/>
          </a:xfrm>
          <a:solidFill>
            <a:schemeClr val="accent3">
              <a:lumMod val="40000"/>
              <a:lumOff val="60000"/>
            </a:schemeClr>
          </a:solidFill>
        </p:spPr>
        <p:txBody>
          <a:bodyPr>
            <a:normAutofit/>
          </a:bodyPr>
          <a:lstStyle/>
          <a:p>
            <a:r>
              <a:rPr lang="el-GR" sz="3200" b="1" dirty="0" smtClean="0">
                <a:solidFill>
                  <a:srgbClr val="0000FF"/>
                </a:solidFill>
                <a:latin typeface="TimesNewRomanPS-BoldMT"/>
              </a:rPr>
              <a:t>Α. ΤΕΧΝΗ </a:t>
            </a:r>
            <a:r>
              <a:rPr lang="el-GR" sz="3200" b="1" dirty="0">
                <a:solidFill>
                  <a:srgbClr val="0000FF"/>
                </a:solidFill>
                <a:latin typeface="TimesNewRomanPS-BoldMT"/>
              </a:rPr>
              <a:t>ΚΑΙ ΜΙΜΗΣΗ </a:t>
            </a:r>
            <a:endParaRPr lang="el-GR" sz="3200" b="1" dirty="0" smtClean="0">
              <a:solidFill>
                <a:srgbClr val="0000FF"/>
              </a:solidFill>
              <a:latin typeface="TimesNewRomanPS-BoldMT"/>
            </a:endParaRPr>
          </a:p>
          <a:p>
            <a:endParaRPr lang="el-GR" sz="3200" b="1" dirty="0">
              <a:solidFill>
                <a:srgbClr val="0000FF"/>
              </a:solidFill>
              <a:latin typeface="TimesNewRomanPS-BoldMT"/>
            </a:endParaRPr>
          </a:p>
          <a:p>
            <a:endParaRPr lang="el-GR" sz="3200" b="1" dirty="0" smtClean="0">
              <a:solidFill>
                <a:srgbClr val="0000FF"/>
              </a:solidFill>
              <a:latin typeface="TimesNewRomanPS-BoldMT"/>
            </a:endParaRPr>
          </a:p>
          <a:p>
            <a:r>
              <a:rPr lang="el-GR" sz="3200" b="1" dirty="0" smtClean="0">
                <a:solidFill>
                  <a:schemeClr val="tx2"/>
                </a:solidFill>
              </a:rPr>
              <a:t>Οι πηγές</a:t>
            </a:r>
          </a:p>
          <a:p>
            <a:r>
              <a:rPr lang="el-GR" sz="3200" b="1" dirty="0" smtClean="0">
                <a:solidFill>
                  <a:schemeClr val="tx2"/>
                </a:solidFill>
              </a:rPr>
              <a:t>Πλάτωνας </a:t>
            </a:r>
            <a:endParaRPr lang="en-US" sz="3200" b="1" dirty="0">
              <a:solidFill>
                <a:schemeClr val="tx2"/>
              </a:solidFill>
            </a:endParaRPr>
          </a:p>
        </p:txBody>
      </p:sp>
    </p:spTree>
    <p:extLst>
      <p:ext uri="{BB962C8B-B14F-4D97-AF65-F5344CB8AC3E}">
        <p14:creationId xmlns:p14="http://schemas.microsoft.com/office/powerpoint/2010/main" val="1737903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324465"/>
            <a:ext cx="10515600" cy="5852498"/>
          </a:xfrm>
        </p:spPr>
        <p:txBody>
          <a:bodyPr/>
          <a:lstStyle/>
          <a:p>
            <a:endParaRPr lang="en-US" dirty="0"/>
          </a:p>
        </p:txBody>
      </p:sp>
      <p:pic>
        <p:nvPicPr>
          <p:cNvPr id="4" name="Εικόνα 3"/>
          <p:cNvPicPr>
            <a:picLocks noChangeAspect="1"/>
          </p:cNvPicPr>
          <p:nvPr/>
        </p:nvPicPr>
        <p:blipFill>
          <a:blip r:embed="rId2"/>
          <a:stretch>
            <a:fillRect/>
          </a:stretch>
        </p:blipFill>
        <p:spPr>
          <a:xfrm>
            <a:off x="572128" y="236051"/>
            <a:ext cx="11039769" cy="6204587"/>
          </a:xfrm>
          <a:prstGeom prst="rect">
            <a:avLst/>
          </a:prstGeom>
        </p:spPr>
      </p:pic>
    </p:spTree>
    <p:extLst>
      <p:ext uri="{BB962C8B-B14F-4D97-AF65-F5344CB8AC3E}">
        <p14:creationId xmlns:p14="http://schemas.microsoft.com/office/powerpoint/2010/main" val="2225821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360218"/>
            <a:ext cx="10515600" cy="6253018"/>
          </a:xfrm>
          <a:solidFill>
            <a:schemeClr val="accent3">
              <a:lumMod val="60000"/>
              <a:lumOff val="40000"/>
            </a:schemeClr>
          </a:solidFill>
        </p:spPr>
        <p:txBody>
          <a:bodyPr/>
          <a:lstStyle/>
          <a:p>
            <a:pPr marL="0" indent="0">
              <a:buNone/>
            </a:pPr>
            <a:endParaRPr lang="el-GR" dirty="0" smtClean="0"/>
          </a:p>
          <a:p>
            <a:pPr marL="0" indent="0">
              <a:buNone/>
            </a:pPr>
            <a:r>
              <a:rPr lang="el-GR" dirty="0" smtClean="0"/>
              <a:t>άλλα </a:t>
            </a:r>
            <a:r>
              <a:rPr lang="el-GR" dirty="0"/>
              <a:t>έργα </a:t>
            </a:r>
            <a:r>
              <a:rPr lang="el-GR" dirty="0" smtClean="0"/>
              <a:t>επίσης </a:t>
            </a:r>
            <a:r>
              <a:rPr lang="el-GR" dirty="0"/>
              <a:t>είναι δυνατόν να αποτελούν </a:t>
            </a:r>
            <a:r>
              <a:rPr lang="el-GR" dirty="0" smtClean="0"/>
              <a:t>εικόνες, </a:t>
            </a:r>
            <a:r>
              <a:rPr lang="el-GR" dirty="0"/>
              <a:t>στις οποίες το απεικονιζόμενο δεν ταυτίζεται με την απεικόνισή του.</a:t>
            </a:r>
            <a:endParaRPr lang="el-GR" dirty="0" smtClean="0"/>
          </a:p>
          <a:p>
            <a:pPr marL="0" indent="0">
              <a:buNone/>
            </a:pPr>
            <a:r>
              <a:rPr lang="el-GR" dirty="0" smtClean="0"/>
              <a:t>Παράδειγμα:</a:t>
            </a:r>
          </a:p>
          <a:p>
            <a:pPr marL="0" indent="0">
              <a:buNone/>
            </a:pPr>
            <a:r>
              <a:rPr lang="el-GR" dirty="0"/>
              <a:t>Συνήθης είναι, π.χ., στη θρησκευτική </a:t>
            </a:r>
            <a:r>
              <a:rPr lang="el-GR" dirty="0" smtClean="0"/>
              <a:t>ζωγραφική, η </a:t>
            </a:r>
            <a:r>
              <a:rPr lang="el-GR" dirty="0"/>
              <a:t>απεικόνιση του Αγίου Πνεύματος ως περιστεράς ή του Χριστού </a:t>
            </a:r>
            <a:r>
              <a:rPr lang="el-GR" dirty="0" smtClean="0"/>
              <a:t>ως αμνού</a:t>
            </a:r>
            <a:r>
              <a:rPr lang="el-GR" dirty="0"/>
              <a:t>. </a:t>
            </a:r>
            <a:endParaRPr lang="el-GR" dirty="0" smtClean="0"/>
          </a:p>
          <a:p>
            <a:pPr marL="0" indent="0">
              <a:buNone/>
            </a:pPr>
            <a:r>
              <a:rPr lang="el-GR" dirty="0" smtClean="0"/>
              <a:t>Στις </a:t>
            </a:r>
            <a:r>
              <a:rPr lang="el-GR" dirty="0"/>
              <a:t>περιπτώσεις αυτές, το περιστέρι ή ο αμνός </a:t>
            </a:r>
            <a:r>
              <a:rPr lang="el-GR" dirty="0" smtClean="0"/>
              <a:t>αντιπροσωπεύουν ως </a:t>
            </a:r>
            <a:r>
              <a:rPr lang="el-GR" dirty="0"/>
              <a:t>σύμβολα το Πνεύμα ή τον Χριστό αλλ’ αυτό που εικονίζεται </a:t>
            </a:r>
            <a:r>
              <a:rPr lang="el-GR" dirty="0" smtClean="0"/>
              <a:t>στη ζωγραφική </a:t>
            </a:r>
            <a:r>
              <a:rPr lang="el-GR" dirty="0"/>
              <a:t>επιφάνεια είναι ένα περιστέρι ή ένας αμνός, τα </a:t>
            </a:r>
            <a:r>
              <a:rPr lang="el-GR" dirty="0" smtClean="0"/>
              <a:t>οποία παραπέμπουν </a:t>
            </a:r>
            <a:r>
              <a:rPr lang="el-GR" dirty="0"/>
              <a:t>σε κάτι με το οποίο ως εικόνες δεν ταυτίζονται.</a:t>
            </a:r>
            <a:endParaRPr lang="en-US" dirty="0"/>
          </a:p>
        </p:txBody>
      </p:sp>
    </p:spTree>
    <p:extLst>
      <p:ext uri="{BB962C8B-B14F-4D97-AF65-F5344CB8AC3E}">
        <p14:creationId xmlns:p14="http://schemas.microsoft.com/office/powerpoint/2010/main" val="567232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an van Eyck: What Are His Most Famous Works? – ARTnews.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7355" y="-55498"/>
            <a:ext cx="9566786" cy="6913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844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5">
              <a:lumMod val="40000"/>
              <a:lumOff val="60000"/>
            </a:schemeClr>
          </a:solidFill>
        </p:spPr>
        <p:txBody>
          <a:bodyPr>
            <a:normAutofit/>
          </a:bodyPr>
          <a:lstStyle/>
          <a:p>
            <a:pPr algn="ctr"/>
            <a:r>
              <a:rPr lang="el-GR" sz="3200" b="1" i="1" dirty="0">
                <a:solidFill>
                  <a:srgbClr val="0070C0"/>
                </a:solidFill>
                <a:latin typeface="+mn-lt"/>
              </a:rPr>
              <a:t>Η τέχνη καθρέφτης της φύσης</a:t>
            </a:r>
            <a:endParaRPr lang="en-US" sz="3200" b="1" dirty="0">
              <a:solidFill>
                <a:srgbClr val="0070C0"/>
              </a:solidFill>
              <a:latin typeface="+mn-lt"/>
            </a:endParaRPr>
          </a:p>
        </p:txBody>
      </p:sp>
      <p:sp>
        <p:nvSpPr>
          <p:cNvPr id="3" name="Θέση περιεχομένου 2"/>
          <p:cNvSpPr>
            <a:spLocks noGrp="1"/>
          </p:cNvSpPr>
          <p:nvPr>
            <p:ph idx="1"/>
          </p:nvPr>
        </p:nvSpPr>
        <p:spPr>
          <a:xfrm>
            <a:off x="838200" y="1348509"/>
            <a:ext cx="10515600" cy="5126182"/>
          </a:xfrm>
          <a:solidFill>
            <a:schemeClr val="accent3">
              <a:lumMod val="20000"/>
              <a:lumOff val="80000"/>
            </a:schemeClr>
          </a:solidFill>
        </p:spPr>
        <p:txBody>
          <a:bodyPr/>
          <a:lstStyle/>
          <a:p>
            <a:pPr marL="0" indent="0">
              <a:buNone/>
            </a:pPr>
            <a:endParaRPr lang="el-GR" dirty="0" smtClean="0"/>
          </a:p>
          <a:p>
            <a:pPr marL="0" indent="0">
              <a:buNone/>
            </a:pPr>
            <a:r>
              <a:rPr lang="el-GR" dirty="0" smtClean="0"/>
              <a:t>Παρά </a:t>
            </a:r>
            <a:r>
              <a:rPr lang="el-GR" dirty="0"/>
              <a:t>το γεγονός ότι η αναπαράσταση δεν είναι αποκλειστικά</a:t>
            </a:r>
          </a:p>
          <a:p>
            <a:pPr marL="0" indent="0">
              <a:buNone/>
            </a:pPr>
            <a:r>
              <a:rPr lang="el-GR" dirty="0"/>
              <a:t>απεικονιστική, αυτή η σύνδεση έχει επικρατήσει, θεωρούμενη ως η</a:t>
            </a:r>
          </a:p>
          <a:p>
            <a:pPr marL="0" indent="0">
              <a:buNone/>
            </a:pPr>
            <a:r>
              <a:rPr lang="el-GR" dirty="0"/>
              <a:t>πλέον άμεση μορφή αναπαράστασης: η σχέση μιας εικόνας με το</a:t>
            </a:r>
          </a:p>
          <a:p>
            <a:pPr marL="0" indent="0">
              <a:buNone/>
            </a:pPr>
            <a:r>
              <a:rPr lang="el-GR" dirty="0"/>
              <a:t>απεικονιζόμενο εμφανίζεται ως κάτι το απολύτως φυσικό και προφανές.</a:t>
            </a:r>
          </a:p>
          <a:p>
            <a:pPr marL="0" indent="0">
              <a:buNone/>
            </a:pPr>
            <a:r>
              <a:rPr lang="el-GR" dirty="0"/>
              <a:t>Υπ’ αυτήν την προοπτική, η αναπαραστασιακή σχέση θεωρείται, κατά</a:t>
            </a:r>
          </a:p>
          <a:p>
            <a:pPr marL="0" indent="0">
              <a:buNone/>
            </a:pPr>
            <a:r>
              <a:rPr lang="el-GR" dirty="0"/>
              <a:t>κύριο λόγο, ως η σχέση μιας εικόνας με το αντικείμενό της, προς το </a:t>
            </a:r>
            <a:r>
              <a:rPr lang="el-GR" dirty="0" smtClean="0"/>
              <a:t>οποίο παραπέμπει </a:t>
            </a:r>
            <a:r>
              <a:rPr lang="el-GR" dirty="0"/>
              <a:t>μέσω της </a:t>
            </a:r>
            <a:r>
              <a:rPr lang="el-GR" b="1" dirty="0">
                <a:solidFill>
                  <a:srgbClr val="C00000"/>
                </a:solidFill>
              </a:rPr>
              <a:t>ομοιότητας</a:t>
            </a:r>
            <a:r>
              <a:rPr lang="el-GR" dirty="0"/>
              <a:t> της εικόνας με το απεικονιζόμενο.</a:t>
            </a:r>
            <a:endParaRPr lang="en-US" dirty="0"/>
          </a:p>
        </p:txBody>
      </p:sp>
    </p:spTree>
    <p:extLst>
      <p:ext uri="{BB962C8B-B14F-4D97-AF65-F5344CB8AC3E}">
        <p14:creationId xmlns:p14="http://schemas.microsoft.com/office/powerpoint/2010/main" val="1811514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80103" y="157316"/>
            <a:ext cx="11061291" cy="6508955"/>
          </a:xfrm>
          <a:solidFill>
            <a:schemeClr val="accent1">
              <a:lumMod val="20000"/>
              <a:lumOff val="80000"/>
            </a:schemeClr>
          </a:solidFill>
        </p:spPr>
        <p:txBody>
          <a:bodyPr>
            <a:normAutofit/>
          </a:bodyPr>
          <a:lstStyle/>
          <a:p>
            <a:pPr marL="0" indent="0">
              <a:buNone/>
            </a:pPr>
            <a:endParaRPr lang="el-GR" sz="800" dirty="0" smtClean="0"/>
          </a:p>
          <a:p>
            <a:pPr marL="0" indent="0">
              <a:buNone/>
            </a:pPr>
            <a:r>
              <a:rPr lang="el-GR" sz="2400" dirty="0" smtClean="0"/>
              <a:t>Αλλά </a:t>
            </a:r>
            <a:r>
              <a:rPr lang="el-GR" sz="2400" dirty="0"/>
              <a:t>και στην αισθητική </a:t>
            </a:r>
            <a:r>
              <a:rPr lang="el-GR" sz="2400" dirty="0" smtClean="0"/>
              <a:t>σκέψη, </a:t>
            </a:r>
            <a:r>
              <a:rPr lang="el-GR" sz="2400" dirty="0"/>
              <a:t>αρχής γενομένης από </a:t>
            </a:r>
            <a:r>
              <a:rPr lang="el-GR" sz="2400" dirty="0" smtClean="0"/>
              <a:t>την πλατωνική </a:t>
            </a:r>
            <a:r>
              <a:rPr lang="el-GR" sz="2400" i="1" dirty="0"/>
              <a:t>Πολιτεία</a:t>
            </a:r>
            <a:r>
              <a:rPr lang="el-GR" sz="2400" dirty="0"/>
              <a:t>, ο πρώτος και πλέον επίμονος τρόπος θεώρησης </a:t>
            </a:r>
            <a:r>
              <a:rPr lang="el-GR" sz="2400" dirty="0" smtClean="0"/>
              <a:t>της αναπαράστασης </a:t>
            </a:r>
            <a:r>
              <a:rPr lang="el-GR" sz="2400" dirty="0"/>
              <a:t>συνδέει αυτήν την τελευταία με την </a:t>
            </a:r>
            <a:r>
              <a:rPr lang="el-GR" sz="2400" b="1" dirty="0" smtClean="0">
                <a:solidFill>
                  <a:srgbClr val="C00000"/>
                </a:solidFill>
              </a:rPr>
              <a:t>μιμητική απεικόνιση</a:t>
            </a:r>
            <a:r>
              <a:rPr lang="el-GR" sz="2400" dirty="0" smtClean="0"/>
              <a:t>.</a:t>
            </a:r>
          </a:p>
          <a:p>
            <a:pPr marL="0" indent="0">
              <a:buNone/>
            </a:pPr>
            <a:endParaRPr lang="el-GR" sz="2400" strike="sngStrike" dirty="0" smtClean="0"/>
          </a:p>
          <a:p>
            <a:r>
              <a:rPr lang="el-GR" sz="2400" dirty="0"/>
              <a:t>Ο Πλάτων, μέσω του Σωκράτη, προωθεί τη θεωρία ότι η </a:t>
            </a:r>
            <a:r>
              <a:rPr lang="el-GR" sz="2400" dirty="0" smtClean="0"/>
              <a:t>τέχνη αποτελεί </a:t>
            </a:r>
            <a:r>
              <a:rPr lang="el-GR" sz="2400" dirty="0"/>
              <a:t>έναν καθρέφτη, ο οποίος αντανακλά όψεις του κόσμου. </a:t>
            </a:r>
            <a:endParaRPr lang="el-GR" sz="2400" dirty="0" smtClean="0"/>
          </a:p>
          <a:p>
            <a:endParaRPr lang="el-GR" sz="2400" dirty="0" smtClean="0"/>
          </a:p>
          <a:p>
            <a:r>
              <a:rPr lang="el-GR" sz="2400" dirty="0" smtClean="0"/>
              <a:t>Στο 10</a:t>
            </a:r>
            <a:r>
              <a:rPr lang="el-GR" sz="2400" baseline="30000" dirty="0" smtClean="0"/>
              <a:t>ο</a:t>
            </a:r>
            <a:r>
              <a:rPr lang="el-GR" sz="2400" dirty="0" smtClean="0"/>
              <a:t> Βιβλίο </a:t>
            </a:r>
            <a:r>
              <a:rPr lang="el-GR" sz="2400" dirty="0"/>
              <a:t>της Πολιτείας, ο Σωκράτης περιγράφει χαρακτηριστικά </a:t>
            </a:r>
            <a:r>
              <a:rPr lang="el-GR" sz="2400" dirty="0" smtClean="0"/>
              <a:t>έναν τεχνίτη</a:t>
            </a:r>
            <a:r>
              <a:rPr lang="el-GR" sz="2400" dirty="0"/>
              <a:t>, ο οποίος μπορεί να κάνει ό,τι κάνουν όλοι οι άλλοι τεχνίτες </a:t>
            </a:r>
            <a:r>
              <a:rPr lang="el-GR" sz="2400" dirty="0" smtClean="0"/>
              <a:t>και </a:t>
            </a:r>
            <a:r>
              <a:rPr lang="el-GR" sz="2400" dirty="0"/>
              <a:t>επιπλέον όλα όσα υπάρχουν στη φύση αλλά και τη γη, τον ουρανό </a:t>
            </a:r>
            <a:r>
              <a:rPr lang="el-GR" sz="2400" dirty="0" smtClean="0"/>
              <a:t>και τον </a:t>
            </a:r>
            <a:r>
              <a:rPr lang="el-GR" sz="2400" dirty="0"/>
              <a:t>Άδη, προκαλώντας την απορία του συνομιλητή του. </a:t>
            </a:r>
            <a:endParaRPr lang="el-GR" sz="2400" dirty="0" smtClean="0"/>
          </a:p>
          <a:p>
            <a:r>
              <a:rPr lang="el-GR" sz="2400" dirty="0" smtClean="0"/>
              <a:t>Ο θαυμαστός αυτός </a:t>
            </a:r>
            <a:r>
              <a:rPr lang="el-GR" sz="2400" dirty="0"/>
              <a:t>τεχνίτης, για τον Σωκράτη, δεν είναι παρά ο καθένας που θα </a:t>
            </a:r>
            <a:r>
              <a:rPr lang="el-GR" sz="2400" dirty="0" smtClean="0"/>
              <a:t>πάρει έναν </a:t>
            </a:r>
            <a:r>
              <a:rPr lang="el-GR" sz="2400" dirty="0"/>
              <a:t>καθρέφτη και θα τον στρέψει σε όλα όσα υπάρχουν γύρω </a:t>
            </a:r>
            <a:r>
              <a:rPr lang="el-GR" sz="2400" dirty="0" smtClean="0"/>
              <a:t>του, προσφέροντάς </a:t>
            </a:r>
            <a:r>
              <a:rPr lang="el-GR" sz="2400" dirty="0"/>
              <a:t>μας την εικόνα τους, τη φαινόμενη όψη τους.</a:t>
            </a:r>
            <a:endParaRPr lang="en-US" sz="2400" dirty="0"/>
          </a:p>
        </p:txBody>
      </p:sp>
    </p:spTree>
    <p:extLst>
      <p:ext uri="{BB962C8B-B14F-4D97-AF65-F5344CB8AC3E}">
        <p14:creationId xmlns:p14="http://schemas.microsoft.com/office/powerpoint/2010/main" val="109114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212436"/>
            <a:ext cx="10515600" cy="6299200"/>
          </a:xfrm>
          <a:solidFill>
            <a:schemeClr val="accent1">
              <a:lumMod val="40000"/>
              <a:lumOff val="60000"/>
            </a:schemeClr>
          </a:solidFill>
        </p:spPr>
        <p:txBody>
          <a:bodyPr/>
          <a:lstStyle/>
          <a:p>
            <a:endParaRPr lang="el-GR" sz="800" dirty="0" smtClean="0"/>
          </a:p>
          <a:p>
            <a:r>
              <a:rPr lang="el-GR" dirty="0" smtClean="0"/>
              <a:t>Ο ζωγράφος δεν </a:t>
            </a:r>
            <a:r>
              <a:rPr lang="el-GR" dirty="0"/>
              <a:t>είναι λοιπόν παρά ενός τέτοιου είδους τεχνίτης, ο </a:t>
            </a:r>
            <a:r>
              <a:rPr lang="el-GR" dirty="0" smtClean="0"/>
              <a:t>οποίος κατασκευάζει </a:t>
            </a:r>
            <a:r>
              <a:rPr lang="el-GR" dirty="0"/>
              <a:t>εικόνες (είδωλα) των πραγμάτων· όχι κάτι το </a:t>
            </a:r>
            <a:r>
              <a:rPr lang="el-GR" dirty="0" smtClean="0"/>
              <a:t>πραγματικό αλλά </a:t>
            </a:r>
            <a:r>
              <a:rPr lang="el-GR" dirty="0"/>
              <a:t>κάτι που </a:t>
            </a:r>
            <a:r>
              <a:rPr lang="el-GR" i="1" dirty="0"/>
              <a:t>μοιάζει </a:t>
            </a:r>
            <a:r>
              <a:rPr lang="el-GR" dirty="0"/>
              <a:t>με το πραγματικό, χωρίς να είναι </a:t>
            </a:r>
            <a:r>
              <a:rPr lang="el-GR" dirty="0" smtClean="0"/>
              <a:t>αυτό. </a:t>
            </a:r>
          </a:p>
          <a:p>
            <a:r>
              <a:rPr lang="el-GR" dirty="0" smtClean="0"/>
              <a:t>Κατά συνέπεια</a:t>
            </a:r>
            <a:r>
              <a:rPr lang="el-GR" dirty="0"/>
              <a:t>, η διαδικασία της ζωγραφικής είναι μια διαδικασία </a:t>
            </a:r>
            <a:r>
              <a:rPr lang="el-GR" b="1" i="1" dirty="0" smtClean="0">
                <a:solidFill>
                  <a:srgbClr val="C00000"/>
                </a:solidFill>
              </a:rPr>
              <a:t>μίμησης</a:t>
            </a:r>
            <a:r>
              <a:rPr lang="el-GR" dirty="0" smtClean="0"/>
              <a:t>, μέσω </a:t>
            </a:r>
            <a:r>
              <a:rPr lang="el-GR" dirty="0"/>
              <a:t>της οποίας αναπαράγεται η όψη των πραγμάτων. </a:t>
            </a:r>
            <a:endParaRPr lang="el-GR" dirty="0" smtClean="0"/>
          </a:p>
          <a:p>
            <a:r>
              <a:rPr lang="el-GR" dirty="0" smtClean="0"/>
              <a:t>Ουσιώδες γνώρισμα </a:t>
            </a:r>
            <a:r>
              <a:rPr lang="el-GR" dirty="0"/>
              <a:t>αυτών των εικόνων που η τέχνη παράγει είναι, </a:t>
            </a:r>
            <a:r>
              <a:rPr lang="el-GR" dirty="0" smtClean="0"/>
              <a:t>σύμφωνα με </a:t>
            </a:r>
            <a:r>
              <a:rPr lang="el-GR" dirty="0"/>
              <a:t>την πλατωνική επιστημολογία, ότι υστερούν του πρωτοτύπου </a:t>
            </a:r>
            <a:r>
              <a:rPr lang="el-GR" dirty="0" smtClean="0"/>
              <a:t>τους, του </a:t>
            </a:r>
            <a:r>
              <a:rPr lang="el-GR" dirty="0"/>
              <a:t>οποίου δεν αποτελούν παρά μόνον ατελή </a:t>
            </a:r>
            <a:r>
              <a:rPr lang="el-GR" dirty="0" smtClean="0"/>
              <a:t>αντίγραφα</a:t>
            </a:r>
          </a:p>
          <a:p>
            <a:r>
              <a:rPr lang="el-GR" dirty="0" smtClean="0"/>
              <a:t> (αν </a:t>
            </a:r>
            <a:r>
              <a:rPr lang="el-GR" dirty="0"/>
              <a:t>η </a:t>
            </a:r>
            <a:r>
              <a:rPr lang="el-GR" dirty="0" smtClean="0"/>
              <a:t>εικόνα ήταν </a:t>
            </a:r>
            <a:r>
              <a:rPr lang="el-GR" dirty="0"/>
              <a:t>τέλεια, όπως λέει στον Κρατύλο, τότε δεν θα ήταν πια εικόνα </a:t>
            </a:r>
            <a:r>
              <a:rPr lang="el-GR" dirty="0" smtClean="0"/>
              <a:t>του πράγματος </a:t>
            </a:r>
            <a:r>
              <a:rPr lang="el-GR" dirty="0"/>
              <a:t>αλλά άλλο ένα παράδειγμα του ίδιου </a:t>
            </a:r>
            <a:r>
              <a:rPr lang="el-GR" dirty="0" smtClean="0"/>
              <a:t>πράγματος)</a:t>
            </a:r>
            <a:endParaRPr lang="en-US" dirty="0"/>
          </a:p>
        </p:txBody>
      </p:sp>
    </p:spTree>
    <p:extLst>
      <p:ext uri="{BB962C8B-B14F-4D97-AF65-F5344CB8AC3E}">
        <p14:creationId xmlns:p14="http://schemas.microsoft.com/office/powerpoint/2010/main" val="969788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314036"/>
            <a:ext cx="10515600" cy="6179128"/>
          </a:xfrm>
          <a:solidFill>
            <a:schemeClr val="bg2">
              <a:lumMod val="90000"/>
            </a:schemeClr>
          </a:solidFill>
        </p:spPr>
        <p:txBody>
          <a:bodyPr>
            <a:normAutofit/>
          </a:bodyPr>
          <a:lstStyle/>
          <a:p>
            <a:pPr marL="0" indent="0">
              <a:buNone/>
            </a:pPr>
            <a:endParaRPr lang="el-GR" dirty="0" smtClean="0"/>
          </a:p>
          <a:p>
            <a:pPr marL="0" indent="0">
              <a:buNone/>
            </a:pPr>
            <a:r>
              <a:rPr lang="el-GR" dirty="0" smtClean="0"/>
              <a:t>Η μίμηση οδηγεί στην παραγωγή αντικειμένων, τα οποία δεν έχουν παρά μόνον την όψη των αντικειμένων τα οποία μιμούνται· </a:t>
            </a:r>
          </a:p>
          <a:p>
            <a:pPr marL="0" indent="0">
              <a:buNone/>
            </a:pPr>
            <a:r>
              <a:rPr lang="el-GR" dirty="0" smtClean="0"/>
              <a:t>Οδηγεί στην παραγωγή ψευδο-αντικειμένων, δηλαδή, τα οποία υστερούν σε σχέση με τα αντικείμενα εκείνα που αποτελούν το πρωτότυπό τους· είναι αληθινά και ταυτόχρονα μη-αληθινά.</a:t>
            </a:r>
          </a:p>
          <a:p>
            <a:pPr marL="0" indent="0">
              <a:buNone/>
            </a:pPr>
            <a:r>
              <a:rPr lang="el-GR" dirty="0"/>
              <a:t>Α</a:t>
            </a:r>
            <a:r>
              <a:rPr lang="el-GR" dirty="0" smtClean="0"/>
              <a:t>κριβώς αυτός ο παράδοξος τρόπος τού είναι τους αποτελεί πηγή αμηχανίας για τη φιλοσοφική σκέψη. </a:t>
            </a:r>
          </a:p>
          <a:p>
            <a:pPr marL="0" indent="0">
              <a:buNone/>
            </a:pPr>
            <a:r>
              <a:rPr lang="el-GR" dirty="0" smtClean="0"/>
              <a:t>Ποιος ο λόγος της κατασκευής αυτών των αντικειμένων, τα οποία, όπως φαίνεται, άλλο δεν κάνουν παρά να διπλασιάζουν το ήδη υπάρχον; Αυτό το ζήτημα ακριβώς θέτει ο Σωκράτης με το παράδειγμα του καθρέφτη.</a:t>
            </a:r>
            <a:endParaRPr lang="en-US" dirty="0"/>
          </a:p>
        </p:txBody>
      </p:sp>
    </p:spTree>
    <p:extLst>
      <p:ext uri="{BB962C8B-B14F-4D97-AF65-F5344CB8AC3E}">
        <p14:creationId xmlns:p14="http://schemas.microsoft.com/office/powerpoint/2010/main" val="2231380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230910"/>
            <a:ext cx="10515600" cy="6280726"/>
          </a:xfrm>
          <a:solidFill>
            <a:schemeClr val="accent3">
              <a:lumMod val="20000"/>
              <a:lumOff val="80000"/>
            </a:schemeClr>
          </a:solidFill>
        </p:spPr>
        <p:txBody>
          <a:bodyPr>
            <a:normAutofit/>
          </a:bodyPr>
          <a:lstStyle/>
          <a:p>
            <a:endParaRPr lang="el-GR" sz="800" dirty="0" smtClean="0"/>
          </a:p>
          <a:p>
            <a:r>
              <a:rPr lang="el-GR" dirty="0" smtClean="0"/>
              <a:t>Ο Σωκράτης ασφαλώς </a:t>
            </a:r>
            <a:r>
              <a:rPr lang="el-GR" dirty="0"/>
              <a:t>γνωρίζει ότι οι εικόνες-καθρέφτες των πραγμάτων δεν </a:t>
            </a:r>
            <a:r>
              <a:rPr lang="el-GR" dirty="0" smtClean="0"/>
              <a:t>είναι έργα </a:t>
            </a:r>
            <a:r>
              <a:rPr lang="el-GR" dirty="0"/>
              <a:t>τέχνης καθαυτές. </a:t>
            </a:r>
            <a:endParaRPr lang="el-GR" dirty="0" smtClean="0"/>
          </a:p>
          <a:p>
            <a:r>
              <a:rPr lang="el-GR" dirty="0" smtClean="0"/>
              <a:t>Αυτό </a:t>
            </a:r>
            <a:r>
              <a:rPr lang="el-GR" dirty="0"/>
              <a:t>που μέσω του παραδείγματος του </a:t>
            </a:r>
            <a:r>
              <a:rPr lang="el-GR" dirty="0" smtClean="0"/>
              <a:t>καθρέφτη </a:t>
            </a:r>
            <a:r>
              <a:rPr lang="el-GR" dirty="0"/>
              <a:t>θέλει να επισημάνει είναι ότι, αν η ακριβής μίμηση είναι εν τέλει ο </a:t>
            </a:r>
            <a:r>
              <a:rPr lang="el-GR" dirty="0" smtClean="0"/>
              <a:t>στόχος των </a:t>
            </a:r>
            <a:r>
              <a:rPr lang="el-GR" dirty="0"/>
              <a:t>καλλιτεχνών (κάτι που φαίνεται να συμβαίνει όλο και </a:t>
            </a:r>
            <a:r>
              <a:rPr lang="el-GR" dirty="0" smtClean="0"/>
              <a:t>περισσότερο με </a:t>
            </a:r>
            <a:r>
              <a:rPr lang="el-GR" dirty="0"/>
              <a:t>την τέχνη της εποχής του), τότε αυτή η ακριβής αντιγραφή μπορεί </a:t>
            </a:r>
            <a:r>
              <a:rPr lang="el-GR" dirty="0" smtClean="0"/>
              <a:t>να επιτευχθεί </a:t>
            </a:r>
            <a:r>
              <a:rPr lang="el-GR" dirty="0"/>
              <a:t>πολύ απλούστερα απ’ ότι με τη βοήθεια των </a:t>
            </a:r>
            <a:r>
              <a:rPr lang="el-GR" dirty="0" smtClean="0"/>
              <a:t>καλλιτεχνικών μεθόδων</a:t>
            </a:r>
            <a:r>
              <a:rPr lang="el-GR" dirty="0"/>
              <a:t>, με την τοποθέτηση ενός καθρέφτη μπροστά στον κόσμο. </a:t>
            </a:r>
            <a:endParaRPr lang="el-GR" dirty="0" smtClean="0"/>
          </a:p>
          <a:p>
            <a:r>
              <a:rPr lang="el-GR" dirty="0" smtClean="0"/>
              <a:t>Ποιος ο </a:t>
            </a:r>
            <a:r>
              <a:rPr lang="el-GR" dirty="0"/>
              <a:t>λόγος, επομένως, φαίνεται να αναρωτιέται ο φιλόσοφος, </a:t>
            </a:r>
            <a:r>
              <a:rPr lang="el-GR" dirty="0" smtClean="0"/>
              <a:t>παραγωγής αντιγράφων </a:t>
            </a:r>
            <a:r>
              <a:rPr lang="el-GR" dirty="0"/>
              <a:t>αυτού που έχουμε ήδη μπροστά μας; </a:t>
            </a:r>
            <a:endParaRPr lang="el-GR" dirty="0" smtClean="0"/>
          </a:p>
          <a:p>
            <a:r>
              <a:rPr lang="el-GR" dirty="0" smtClean="0"/>
              <a:t>Σε </a:t>
            </a:r>
            <a:r>
              <a:rPr lang="el-GR" dirty="0"/>
              <a:t>τι χρησιμεύει </a:t>
            </a:r>
            <a:r>
              <a:rPr lang="el-GR" dirty="0" smtClean="0"/>
              <a:t>ένας τέτοιος </a:t>
            </a:r>
            <a:r>
              <a:rPr lang="el-GR" dirty="0"/>
              <a:t>μάταιος αναδιπλασιασμός των όψεων του υπαρκτού;</a:t>
            </a:r>
            <a:endParaRPr lang="en-US" dirty="0"/>
          </a:p>
        </p:txBody>
      </p:sp>
    </p:spTree>
    <p:extLst>
      <p:ext uri="{BB962C8B-B14F-4D97-AF65-F5344CB8AC3E}">
        <p14:creationId xmlns:p14="http://schemas.microsoft.com/office/powerpoint/2010/main" val="345809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461818"/>
            <a:ext cx="10515600" cy="5929746"/>
          </a:xfrm>
          <a:solidFill>
            <a:schemeClr val="accent3">
              <a:lumMod val="20000"/>
              <a:lumOff val="80000"/>
            </a:schemeClr>
          </a:solidFill>
        </p:spPr>
        <p:txBody>
          <a:bodyPr>
            <a:normAutofit/>
          </a:bodyPr>
          <a:lstStyle/>
          <a:p>
            <a:r>
              <a:rPr lang="el-GR" dirty="0">
                <a:solidFill>
                  <a:schemeClr val="accent1">
                    <a:lumMod val="50000"/>
                  </a:schemeClr>
                </a:solidFill>
              </a:rPr>
              <a:t>Η τέχνη, </a:t>
            </a:r>
            <a:r>
              <a:rPr lang="el-GR" dirty="0" smtClean="0">
                <a:solidFill>
                  <a:schemeClr val="accent1">
                    <a:lumMod val="50000"/>
                  </a:schemeClr>
                </a:solidFill>
              </a:rPr>
              <a:t>αν αυτή </a:t>
            </a:r>
            <a:r>
              <a:rPr lang="el-GR" dirty="0">
                <a:solidFill>
                  <a:schemeClr val="accent1">
                    <a:lumMod val="50000"/>
                  </a:schemeClr>
                </a:solidFill>
              </a:rPr>
              <a:t>οριστεί αυστηρά ως μίμηση, υποβιβάζεται και μάλιστα </a:t>
            </a:r>
            <a:r>
              <a:rPr lang="el-GR" dirty="0" smtClean="0">
                <a:solidFill>
                  <a:schemeClr val="accent1">
                    <a:lumMod val="50000"/>
                  </a:schemeClr>
                </a:solidFill>
              </a:rPr>
              <a:t>με περισσότερους </a:t>
            </a:r>
            <a:r>
              <a:rPr lang="el-GR" dirty="0">
                <a:solidFill>
                  <a:schemeClr val="accent1">
                    <a:lumMod val="50000"/>
                  </a:schemeClr>
                </a:solidFill>
              </a:rPr>
              <a:t>από έναν τρόπους: </a:t>
            </a:r>
            <a:endParaRPr lang="el-GR" dirty="0" smtClean="0">
              <a:solidFill>
                <a:schemeClr val="accent1">
                  <a:lumMod val="50000"/>
                </a:schemeClr>
              </a:solidFill>
            </a:endParaRPr>
          </a:p>
          <a:p>
            <a:pPr marL="0" indent="0">
              <a:buNone/>
            </a:pPr>
            <a:r>
              <a:rPr lang="el-GR" b="1" dirty="0">
                <a:solidFill>
                  <a:schemeClr val="accent1">
                    <a:lumMod val="50000"/>
                  </a:schemeClr>
                </a:solidFill>
              </a:rPr>
              <a:t>Α</a:t>
            </a:r>
            <a:r>
              <a:rPr lang="el-GR" b="1" dirty="0" smtClean="0">
                <a:solidFill>
                  <a:schemeClr val="accent1">
                    <a:lumMod val="50000"/>
                  </a:schemeClr>
                </a:solidFill>
              </a:rPr>
              <a:t>) </a:t>
            </a:r>
            <a:r>
              <a:rPr lang="el-GR" dirty="0">
                <a:solidFill>
                  <a:schemeClr val="accent1">
                    <a:lumMod val="50000"/>
                  </a:schemeClr>
                </a:solidFill>
              </a:rPr>
              <a:t>Κατ’ αρχάς της αποδίδεται </a:t>
            </a:r>
            <a:r>
              <a:rPr lang="el-GR" dirty="0" smtClean="0">
                <a:solidFill>
                  <a:schemeClr val="accent1">
                    <a:lumMod val="50000"/>
                  </a:schemeClr>
                </a:solidFill>
              </a:rPr>
              <a:t>η κατώτατη </a:t>
            </a:r>
            <a:r>
              <a:rPr lang="el-GR" dirty="0">
                <a:solidFill>
                  <a:schemeClr val="accent1">
                    <a:lumMod val="50000"/>
                  </a:schemeClr>
                </a:solidFill>
              </a:rPr>
              <a:t>θέση στην οντολογική κλίμακα: </a:t>
            </a:r>
            <a:endParaRPr lang="el-GR" dirty="0" smtClean="0">
              <a:solidFill>
                <a:schemeClr val="accent1">
                  <a:lumMod val="50000"/>
                </a:schemeClr>
              </a:solidFill>
            </a:endParaRPr>
          </a:p>
          <a:p>
            <a:pPr marL="0" indent="0">
              <a:buNone/>
            </a:pPr>
            <a:r>
              <a:rPr lang="el-GR" dirty="0" smtClean="0">
                <a:solidFill>
                  <a:schemeClr val="accent1">
                    <a:lumMod val="50000"/>
                  </a:schemeClr>
                </a:solidFill>
              </a:rPr>
              <a:t>στο </a:t>
            </a:r>
            <a:r>
              <a:rPr lang="el-GR" dirty="0">
                <a:solidFill>
                  <a:schemeClr val="accent1">
                    <a:lumMod val="50000"/>
                  </a:schemeClr>
                </a:solidFill>
              </a:rPr>
              <a:t>πλαίσιο της </a:t>
            </a:r>
            <a:r>
              <a:rPr lang="el-GR" dirty="0" smtClean="0">
                <a:solidFill>
                  <a:schemeClr val="accent1">
                    <a:lumMod val="50000"/>
                  </a:schemeClr>
                </a:solidFill>
              </a:rPr>
              <a:t>πλατωνικής μεταφυσικής</a:t>
            </a:r>
            <a:r>
              <a:rPr lang="el-GR" dirty="0">
                <a:solidFill>
                  <a:schemeClr val="accent1">
                    <a:lumMod val="50000"/>
                  </a:schemeClr>
                </a:solidFill>
              </a:rPr>
              <a:t>, </a:t>
            </a:r>
            <a:r>
              <a:rPr lang="el-GR" b="1" dirty="0">
                <a:solidFill>
                  <a:schemeClr val="accent1">
                    <a:lumMod val="50000"/>
                  </a:schemeClr>
                </a:solidFill>
              </a:rPr>
              <a:t>πραγματικότητα είναι η πραγματικότητα των Μορφών</a:t>
            </a:r>
            <a:r>
              <a:rPr lang="el-GR" dirty="0">
                <a:solidFill>
                  <a:schemeClr val="accent1">
                    <a:lumMod val="50000"/>
                  </a:schemeClr>
                </a:solidFill>
              </a:rPr>
              <a:t>, </a:t>
            </a:r>
            <a:r>
              <a:rPr lang="el-GR" dirty="0" smtClean="0">
                <a:solidFill>
                  <a:schemeClr val="accent1">
                    <a:lumMod val="50000"/>
                  </a:schemeClr>
                </a:solidFill>
              </a:rPr>
              <a:t>τις οποίες </a:t>
            </a:r>
            <a:r>
              <a:rPr lang="el-GR" dirty="0">
                <a:solidFill>
                  <a:schemeClr val="accent1">
                    <a:lumMod val="50000"/>
                  </a:schemeClr>
                </a:solidFill>
              </a:rPr>
              <a:t>αντιγράφουν, υπολειπόμενες από αυτές, τα υλικά αντικείμενα, </a:t>
            </a:r>
            <a:r>
              <a:rPr lang="el-GR" dirty="0" smtClean="0">
                <a:solidFill>
                  <a:schemeClr val="accent1">
                    <a:lumMod val="50000"/>
                  </a:schemeClr>
                </a:solidFill>
              </a:rPr>
              <a:t>τα οποία</a:t>
            </a:r>
            <a:r>
              <a:rPr lang="el-GR" dirty="0">
                <a:solidFill>
                  <a:schemeClr val="accent1">
                    <a:lumMod val="50000"/>
                  </a:schemeClr>
                </a:solidFill>
              </a:rPr>
              <a:t>, με τη σειρά τους, αποτελούν </a:t>
            </a:r>
            <a:r>
              <a:rPr lang="el-GR" dirty="0" smtClean="0">
                <a:solidFill>
                  <a:schemeClr val="accent1">
                    <a:lumMod val="50000"/>
                  </a:schemeClr>
                </a:solidFill>
              </a:rPr>
              <a:t>τα</a:t>
            </a:r>
            <a:r>
              <a:rPr lang="en-US" dirty="0" smtClean="0">
                <a:solidFill>
                  <a:schemeClr val="accent1">
                    <a:lumMod val="50000"/>
                  </a:schemeClr>
                </a:solidFill>
              </a:rPr>
              <a:t> </a:t>
            </a:r>
            <a:r>
              <a:rPr lang="el-GR" dirty="0" smtClean="0">
                <a:solidFill>
                  <a:schemeClr val="accent1">
                    <a:lumMod val="50000"/>
                  </a:schemeClr>
                </a:solidFill>
              </a:rPr>
              <a:t>πρότυπα </a:t>
            </a:r>
            <a:r>
              <a:rPr lang="el-GR" dirty="0">
                <a:solidFill>
                  <a:schemeClr val="accent1">
                    <a:lumMod val="50000"/>
                  </a:schemeClr>
                </a:solidFill>
              </a:rPr>
              <a:t>για τις εικόνες που </a:t>
            </a:r>
            <a:r>
              <a:rPr lang="el-GR" dirty="0" smtClean="0">
                <a:solidFill>
                  <a:schemeClr val="accent1">
                    <a:lumMod val="50000"/>
                  </a:schemeClr>
                </a:solidFill>
              </a:rPr>
              <a:t>η τέχνη </a:t>
            </a:r>
            <a:r>
              <a:rPr lang="el-GR" dirty="0">
                <a:solidFill>
                  <a:schemeClr val="accent1">
                    <a:lumMod val="50000"/>
                  </a:schemeClr>
                </a:solidFill>
              </a:rPr>
              <a:t>παράγει. </a:t>
            </a:r>
            <a:endParaRPr lang="el-GR" dirty="0" smtClean="0">
              <a:solidFill>
                <a:schemeClr val="accent1">
                  <a:lumMod val="50000"/>
                </a:schemeClr>
              </a:solidFill>
            </a:endParaRPr>
          </a:p>
          <a:p>
            <a:pPr marL="0" indent="0">
              <a:buNone/>
            </a:pPr>
            <a:r>
              <a:rPr lang="el-GR" dirty="0" smtClean="0">
                <a:solidFill>
                  <a:schemeClr val="accent1">
                    <a:lumMod val="50000"/>
                  </a:schemeClr>
                </a:solidFill>
              </a:rPr>
              <a:t>Η </a:t>
            </a:r>
            <a:r>
              <a:rPr lang="el-GR" dirty="0">
                <a:solidFill>
                  <a:schemeClr val="accent1">
                    <a:lumMod val="50000"/>
                  </a:schemeClr>
                </a:solidFill>
              </a:rPr>
              <a:t>τέχνη συνιστά λοιπόν </a:t>
            </a:r>
            <a:r>
              <a:rPr lang="el-GR" b="1" dirty="0">
                <a:solidFill>
                  <a:schemeClr val="accent1">
                    <a:lumMod val="50000"/>
                  </a:schemeClr>
                </a:solidFill>
              </a:rPr>
              <a:t>μίμηση μιμήσεως</a:t>
            </a:r>
            <a:r>
              <a:rPr lang="el-GR" dirty="0">
                <a:solidFill>
                  <a:schemeClr val="accent1">
                    <a:lumMod val="50000"/>
                  </a:schemeClr>
                </a:solidFill>
              </a:rPr>
              <a:t>, απέχει </a:t>
            </a:r>
            <a:r>
              <a:rPr lang="el-GR" dirty="0" smtClean="0">
                <a:solidFill>
                  <a:schemeClr val="accent1">
                    <a:lumMod val="50000"/>
                  </a:schemeClr>
                </a:solidFill>
              </a:rPr>
              <a:t>δύο βαθμούς </a:t>
            </a:r>
            <a:r>
              <a:rPr lang="el-GR" dirty="0">
                <a:solidFill>
                  <a:schemeClr val="accent1">
                    <a:lumMod val="50000"/>
                  </a:schemeClr>
                </a:solidFill>
              </a:rPr>
              <a:t>από την πραγματικότητα και λειτουργεί ως ένα </a:t>
            </a:r>
            <a:r>
              <a:rPr lang="el-GR" dirty="0" smtClean="0">
                <a:solidFill>
                  <a:schemeClr val="accent1">
                    <a:lumMod val="50000"/>
                  </a:schemeClr>
                </a:solidFill>
              </a:rPr>
              <a:t>ατελές υποκατάστατο </a:t>
            </a:r>
            <a:r>
              <a:rPr lang="el-GR" dirty="0">
                <a:solidFill>
                  <a:schemeClr val="accent1">
                    <a:lumMod val="50000"/>
                  </a:schemeClr>
                </a:solidFill>
              </a:rPr>
              <a:t>αυτού το οποίο μιμείται. Παρέχει μόνον όψεις </a:t>
            </a:r>
            <a:r>
              <a:rPr lang="el-GR" dirty="0" smtClean="0">
                <a:solidFill>
                  <a:schemeClr val="accent1">
                    <a:lumMod val="50000"/>
                  </a:schemeClr>
                </a:solidFill>
              </a:rPr>
              <a:t>των πραγμάτων</a:t>
            </a:r>
            <a:r>
              <a:rPr lang="el-GR" dirty="0">
                <a:solidFill>
                  <a:schemeClr val="accent1">
                    <a:lumMod val="50000"/>
                  </a:schemeClr>
                </a:solidFill>
              </a:rPr>
              <a:t>, ασχολείται με το φαίνεσθαι και όχι με το είναι, </a:t>
            </a:r>
            <a:r>
              <a:rPr lang="el-GR" dirty="0" smtClean="0">
                <a:solidFill>
                  <a:schemeClr val="accent1">
                    <a:lumMod val="50000"/>
                  </a:schemeClr>
                </a:solidFill>
              </a:rPr>
              <a:t>θα μπορούσαμε </a:t>
            </a:r>
            <a:r>
              <a:rPr lang="el-GR" dirty="0">
                <a:solidFill>
                  <a:schemeClr val="accent1">
                    <a:lumMod val="50000"/>
                  </a:schemeClr>
                </a:solidFill>
              </a:rPr>
              <a:t>να πούμε, και ως προς το τούτο εξαπατά τους </a:t>
            </a:r>
            <a:r>
              <a:rPr lang="el-GR" dirty="0" smtClean="0">
                <a:solidFill>
                  <a:schemeClr val="accent1">
                    <a:lumMod val="50000"/>
                  </a:schemeClr>
                </a:solidFill>
              </a:rPr>
              <a:t>ανθρώπους, προκαλώντας </a:t>
            </a:r>
            <a:r>
              <a:rPr lang="el-GR" dirty="0">
                <a:solidFill>
                  <a:schemeClr val="accent1">
                    <a:lumMod val="50000"/>
                  </a:schemeClr>
                </a:solidFill>
              </a:rPr>
              <a:t>σύγχυση ανάμεσα στο πραγματικό και την εικόνα του.</a:t>
            </a:r>
            <a:endParaRPr lang="en-US" dirty="0">
              <a:solidFill>
                <a:schemeClr val="accent1">
                  <a:lumMod val="50000"/>
                </a:schemeClr>
              </a:solidFill>
            </a:endParaRPr>
          </a:p>
        </p:txBody>
      </p:sp>
    </p:spTree>
    <p:extLst>
      <p:ext uri="{BB962C8B-B14F-4D97-AF65-F5344CB8AC3E}">
        <p14:creationId xmlns:p14="http://schemas.microsoft.com/office/powerpoint/2010/main" val="621271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249382"/>
            <a:ext cx="10515600" cy="6280727"/>
          </a:xfrm>
          <a:solidFill>
            <a:schemeClr val="accent1">
              <a:lumMod val="20000"/>
              <a:lumOff val="80000"/>
            </a:schemeClr>
          </a:solidFill>
        </p:spPr>
        <p:txBody>
          <a:bodyPr/>
          <a:lstStyle/>
          <a:p>
            <a:pPr marL="0" indent="0">
              <a:buNone/>
            </a:pPr>
            <a:endParaRPr lang="el-GR" dirty="0" smtClean="0"/>
          </a:p>
          <a:p>
            <a:pPr marL="0" indent="0">
              <a:buNone/>
            </a:pPr>
            <a:r>
              <a:rPr lang="el-GR" b="1" dirty="0" smtClean="0">
                <a:solidFill>
                  <a:schemeClr val="accent1">
                    <a:lumMod val="50000"/>
                  </a:schemeClr>
                </a:solidFill>
              </a:rPr>
              <a:t>Β) </a:t>
            </a:r>
            <a:r>
              <a:rPr lang="el-GR" dirty="0" smtClean="0">
                <a:solidFill>
                  <a:schemeClr val="accent1">
                    <a:lumMod val="50000"/>
                  </a:schemeClr>
                </a:solidFill>
              </a:rPr>
              <a:t>Η </a:t>
            </a:r>
            <a:r>
              <a:rPr lang="el-GR" dirty="0">
                <a:solidFill>
                  <a:schemeClr val="accent1">
                    <a:lumMod val="50000"/>
                  </a:schemeClr>
                </a:solidFill>
              </a:rPr>
              <a:t>τέχνη συνιστά μία δραστηριότητα στην οποία </a:t>
            </a:r>
            <a:r>
              <a:rPr lang="el-GR" dirty="0" smtClean="0">
                <a:solidFill>
                  <a:schemeClr val="accent1">
                    <a:lumMod val="50000"/>
                  </a:schemeClr>
                </a:solidFill>
              </a:rPr>
              <a:t>επιδίδονται εκείνοι </a:t>
            </a:r>
            <a:r>
              <a:rPr lang="el-GR" dirty="0">
                <a:solidFill>
                  <a:schemeClr val="accent1">
                    <a:lumMod val="50000"/>
                  </a:schemeClr>
                </a:solidFill>
              </a:rPr>
              <a:t>οι οποίοι δεν μπορούν να </a:t>
            </a:r>
            <a:r>
              <a:rPr lang="el-GR" i="1" dirty="0">
                <a:solidFill>
                  <a:schemeClr val="accent1">
                    <a:lumMod val="50000"/>
                  </a:schemeClr>
                </a:solidFill>
              </a:rPr>
              <a:t>είναι </a:t>
            </a:r>
            <a:r>
              <a:rPr lang="el-GR" dirty="0">
                <a:solidFill>
                  <a:schemeClr val="accent1">
                    <a:lumMod val="50000"/>
                  </a:schemeClr>
                </a:solidFill>
              </a:rPr>
              <a:t>αυτό το οποίο απλώς </a:t>
            </a:r>
            <a:r>
              <a:rPr lang="el-GR" i="1" dirty="0" smtClean="0">
                <a:solidFill>
                  <a:schemeClr val="accent1">
                    <a:lumMod val="50000"/>
                  </a:schemeClr>
                </a:solidFill>
              </a:rPr>
              <a:t>μιμούνται</a:t>
            </a:r>
            <a:r>
              <a:rPr lang="el-GR" dirty="0" smtClean="0">
                <a:solidFill>
                  <a:schemeClr val="accent1">
                    <a:lumMod val="50000"/>
                  </a:schemeClr>
                </a:solidFill>
              </a:rPr>
              <a:t>.</a:t>
            </a:r>
          </a:p>
          <a:p>
            <a:pPr marL="0" indent="0">
              <a:buNone/>
            </a:pPr>
            <a:r>
              <a:rPr lang="el-GR" b="1" dirty="0" smtClean="0">
                <a:solidFill>
                  <a:schemeClr val="accent1">
                    <a:lumMod val="50000"/>
                  </a:schemeClr>
                </a:solidFill>
              </a:rPr>
              <a:t>Οι </a:t>
            </a:r>
            <a:r>
              <a:rPr lang="el-GR" b="1" dirty="0">
                <a:solidFill>
                  <a:schemeClr val="accent1">
                    <a:lumMod val="50000"/>
                  </a:schemeClr>
                </a:solidFill>
              </a:rPr>
              <a:t>καλλιτέχνες δεν έχουν πραγματική γνώση </a:t>
            </a:r>
            <a:r>
              <a:rPr lang="el-GR" dirty="0">
                <a:solidFill>
                  <a:schemeClr val="accent1">
                    <a:lumMod val="50000"/>
                  </a:schemeClr>
                </a:solidFill>
              </a:rPr>
              <a:t>(επιστήμη) ούτε καν </a:t>
            </a:r>
            <a:r>
              <a:rPr lang="el-GR" dirty="0" smtClean="0">
                <a:solidFill>
                  <a:schemeClr val="accent1">
                    <a:lumMod val="50000"/>
                  </a:schemeClr>
                </a:solidFill>
              </a:rPr>
              <a:t>αληθή γνώμη </a:t>
            </a:r>
            <a:r>
              <a:rPr lang="el-GR" dirty="0">
                <a:solidFill>
                  <a:schemeClr val="accent1">
                    <a:lumMod val="50000"/>
                  </a:schemeClr>
                </a:solidFill>
              </a:rPr>
              <a:t>(δόξα) των πραγμάτων τα οποία μιμούνται. </a:t>
            </a:r>
            <a:endParaRPr lang="el-GR" dirty="0" smtClean="0">
              <a:solidFill>
                <a:schemeClr val="accent1">
                  <a:lumMod val="50000"/>
                </a:schemeClr>
              </a:solidFill>
            </a:endParaRPr>
          </a:p>
          <a:p>
            <a:pPr marL="0" indent="0">
              <a:buNone/>
            </a:pPr>
            <a:endParaRPr lang="el-GR" dirty="0">
              <a:solidFill>
                <a:schemeClr val="accent1">
                  <a:lumMod val="50000"/>
                </a:schemeClr>
              </a:solidFill>
            </a:endParaRPr>
          </a:p>
          <a:p>
            <a:pPr marL="0" indent="0">
              <a:buNone/>
            </a:pPr>
            <a:r>
              <a:rPr lang="el-GR" b="1" dirty="0">
                <a:solidFill>
                  <a:schemeClr val="accent1">
                    <a:lumMod val="50000"/>
                  </a:schemeClr>
                </a:solidFill>
              </a:rPr>
              <a:t>Γ</a:t>
            </a:r>
            <a:r>
              <a:rPr lang="el-GR" b="1" dirty="0" smtClean="0">
                <a:solidFill>
                  <a:schemeClr val="accent1">
                    <a:lumMod val="50000"/>
                  </a:schemeClr>
                </a:solidFill>
              </a:rPr>
              <a:t>) </a:t>
            </a:r>
            <a:r>
              <a:rPr lang="el-GR" dirty="0">
                <a:solidFill>
                  <a:schemeClr val="accent1">
                    <a:lumMod val="50000"/>
                  </a:schemeClr>
                </a:solidFill>
              </a:rPr>
              <a:t>Αυτό </a:t>
            </a:r>
            <a:r>
              <a:rPr lang="el-GR" dirty="0" smtClean="0">
                <a:solidFill>
                  <a:schemeClr val="accent1">
                    <a:lumMod val="50000"/>
                  </a:schemeClr>
                </a:solidFill>
              </a:rPr>
              <a:t>που επιθυμούν </a:t>
            </a:r>
            <a:r>
              <a:rPr lang="el-GR" dirty="0">
                <a:solidFill>
                  <a:schemeClr val="accent1">
                    <a:lumMod val="50000"/>
                  </a:schemeClr>
                </a:solidFill>
              </a:rPr>
              <a:t>είναι να </a:t>
            </a:r>
            <a:r>
              <a:rPr lang="el-GR" b="1" dirty="0">
                <a:solidFill>
                  <a:schemeClr val="accent1">
                    <a:lumMod val="50000"/>
                  </a:schemeClr>
                </a:solidFill>
              </a:rPr>
              <a:t>ευχαριστήσουν</a:t>
            </a:r>
            <a:r>
              <a:rPr lang="el-GR" dirty="0">
                <a:solidFill>
                  <a:schemeClr val="accent1">
                    <a:lumMod val="50000"/>
                  </a:schemeClr>
                </a:solidFill>
              </a:rPr>
              <a:t> και </a:t>
            </a:r>
            <a:r>
              <a:rPr lang="el-GR" dirty="0" smtClean="0">
                <a:solidFill>
                  <a:schemeClr val="accent1">
                    <a:lumMod val="50000"/>
                  </a:schemeClr>
                </a:solidFill>
              </a:rPr>
              <a:t>γι’ αυτό μάλιστα συχνά χρησιμοποιούν μεθόδους </a:t>
            </a:r>
            <a:r>
              <a:rPr lang="el-GR" dirty="0">
                <a:solidFill>
                  <a:schemeClr val="accent1">
                    <a:lumMod val="50000"/>
                  </a:schemeClr>
                </a:solidFill>
              </a:rPr>
              <a:t>που τους επιτρέπουν να κάνουν τα πράγματα </a:t>
            </a:r>
            <a:r>
              <a:rPr lang="el-GR" dirty="0" smtClean="0">
                <a:solidFill>
                  <a:schemeClr val="accent1">
                    <a:lumMod val="50000"/>
                  </a:schemeClr>
                </a:solidFill>
              </a:rPr>
              <a:t>να φαίνονται </a:t>
            </a:r>
            <a:r>
              <a:rPr lang="el-GR" dirty="0">
                <a:solidFill>
                  <a:schemeClr val="accent1">
                    <a:lumMod val="50000"/>
                  </a:schemeClr>
                </a:solidFill>
              </a:rPr>
              <a:t>όπως δεν είναι πραγματικά ή και να φαίνονται καλύτερα απ</a:t>
            </a:r>
            <a:r>
              <a:rPr lang="el-GR" dirty="0" smtClean="0">
                <a:solidFill>
                  <a:schemeClr val="accent1">
                    <a:lumMod val="50000"/>
                  </a:schemeClr>
                </a:solidFill>
              </a:rPr>
              <a:t>’</a:t>
            </a:r>
            <a:r>
              <a:rPr lang="el-GR" dirty="0">
                <a:solidFill>
                  <a:schemeClr val="accent1">
                    <a:lumMod val="50000"/>
                  </a:schemeClr>
                </a:solidFill>
              </a:rPr>
              <a:t> ό,τι πραγματικά είναι, </a:t>
            </a:r>
            <a:r>
              <a:rPr lang="el-GR" b="1" dirty="0">
                <a:solidFill>
                  <a:schemeClr val="accent1">
                    <a:lumMod val="50000"/>
                  </a:schemeClr>
                </a:solidFill>
              </a:rPr>
              <a:t>εξαπατώντας</a:t>
            </a:r>
            <a:r>
              <a:rPr lang="el-GR" dirty="0">
                <a:solidFill>
                  <a:schemeClr val="accent1">
                    <a:lumMod val="50000"/>
                  </a:schemeClr>
                </a:solidFill>
              </a:rPr>
              <a:t> έτσι τους ανθρώπους. </a:t>
            </a:r>
            <a:endParaRPr lang="el-GR" dirty="0" smtClean="0">
              <a:solidFill>
                <a:schemeClr val="accent1">
                  <a:lumMod val="50000"/>
                </a:schemeClr>
              </a:solidFill>
            </a:endParaRPr>
          </a:p>
          <a:p>
            <a:pPr marL="0" indent="0">
              <a:buNone/>
            </a:pPr>
            <a:r>
              <a:rPr lang="el-GR" b="1" dirty="0" smtClean="0">
                <a:solidFill>
                  <a:schemeClr val="accent1">
                    <a:lumMod val="50000"/>
                  </a:schemeClr>
                </a:solidFill>
              </a:rPr>
              <a:t>Σε κάθε περίπτωση </a:t>
            </a:r>
            <a:r>
              <a:rPr lang="el-GR" b="1" dirty="0">
                <a:solidFill>
                  <a:schemeClr val="accent1">
                    <a:lumMod val="50000"/>
                  </a:schemeClr>
                </a:solidFill>
              </a:rPr>
              <a:t>πάντως, οι τέχνες δε λένε την αλήθεια.</a:t>
            </a:r>
            <a:endParaRPr lang="en-US" b="1" dirty="0">
              <a:solidFill>
                <a:schemeClr val="accent1">
                  <a:lumMod val="50000"/>
                </a:schemeClr>
              </a:solidFill>
            </a:endParaRPr>
          </a:p>
        </p:txBody>
      </p:sp>
    </p:spTree>
    <p:extLst>
      <p:ext uri="{BB962C8B-B14F-4D97-AF65-F5344CB8AC3E}">
        <p14:creationId xmlns:p14="http://schemas.microsoft.com/office/powerpoint/2010/main" val="4093539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6275" y="171450"/>
            <a:ext cx="11010899" cy="6420939"/>
          </a:xfrm>
          <a:solidFill>
            <a:schemeClr val="accent1">
              <a:lumMod val="20000"/>
              <a:lumOff val="80000"/>
            </a:schemeClr>
          </a:solidFill>
        </p:spPr>
        <p:txBody>
          <a:bodyPr>
            <a:normAutofit lnSpcReduction="10000"/>
          </a:bodyPr>
          <a:lstStyle/>
          <a:p>
            <a:pPr marL="0" indent="0" algn="ctr">
              <a:buNone/>
            </a:pPr>
            <a:r>
              <a:rPr lang="el-GR" sz="3200" b="1" i="1" dirty="0" smtClean="0">
                <a:solidFill>
                  <a:srgbClr val="0000FF"/>
                </a:solidFill>
              </a:rPr>
              <a:t>Εισαγωγικά</a:t>
            </a:r>
            <a:endParaRPr lang="en-US" sz="3200" dirty="0" smtClean="0"/>
          </a:p>
          <a:p>
            <a:pPr marL="0" indent="0">
              <a:buNone/>
            </a:pPr>
            <a:endParaRPr lang="el-GR" sz="800" dirty="0"/>
          </a:p>
          <a:p>
            <a:r>
              <a:rPr lang="el-GR" dirty="0" smtClean="0"/>
              <a:t>Ο </a:t>
            </a:r>
            <a:r>
              <a:rPr lang="el-GR" dirty="0"/>
              <a:t>συνηθέστερος, σχεδόν αυτόματος, τρόπος προσέγγισης </a:t>
            </a:r>
            <a:r>
              <a:rPr lang="el-GR" dirty="0" smtClean="0"/>
              <a:t>ενός</a:t>
            </a:r>
            <a:r>
              <a:rPr lang="en-US" dirty="0" smtClean="0"/>
              <a:t> </a:t>
            </a:r>
            <a:r>
              <a:rPr lang="el-GR" dirty="0" smtClean="0"/>
              <a:t>έργου </a:t>
            </a:r>
            <a:r>
              <a:rPr lang="el-GR" dirty="0"/>
              <a:t>τέχνης είναι η αναζήτηση αυτού περί του οποίου πρόκειται, </a:t>
            </a:r>
            <a:r>
              <a:rPr lang="el-GR" dirty="0" smtClean="0"/>
              <a:t>αυτού</a:t>
            </a:r>
            <a:r>
              <a:rPr lang="en-US" dirty="0" smtClean="0"/>
              <a:t> </a:t>
            </a:r>
            <a:r>
              <a:rPr lang="el-GR" dirty="0" smtClean="0"/>
              <a:t>το </a:t>
            </a:r>
            <a:r>
              <a:rPr lang="el-GR" dirty="0"/>
              <a:t>οποίο το έργο αναπαριστά και με το οποίο συχνότατα τείνει </a:t>
            </a:r>
            <a:r>
              <a:rPr lang="el-GR" dirty="0" smtClean="0"/>
              <a:t>να</a:t>
            </a:r>
            <a:r>
              <a:rPr lang="en-US" dirty="0" smtClean="0"/>
              <a:t> </a:t>
            </a:r>
            <a:r>
              <a:rPr lang="el-GR" dirty="0" smtClean="0"/>
              <a:t>ταυτισθεί.</a:t>
            </a:r>
          </a:p>
          <a:p>
            <a:endParaRPr lang="el-GR" sz="800" dirty="0"/>
          </a:p>
          <a:p>
            <a:r>
              <a:rPr lang="el-GR" dirty="0"/>
              <a:t>Το μοντέλο της αναπαράστασης συνδέεται με την ανάδυση </a:t>
            </a:r>
            <a:r>
              <a:rPr lang="el-GR" dirty="0" smtClean="0"/>
              <a:t>της</a:t>
            </a:r>
            <a:r>
              <a:rPr lang="en-US" dirty="0" smtClean="0"/>
              <a:t> </a:t>
            </a:r>
            <a:r>
              <a:rPr lang="el-GR" dirty="0" smtClean="0"/>
              <a:t>δυτικής </a:t>
            </a:r>
            <a:r>
              <a:rPr lang="el-GR" dirty="0"/>
              <a:t>τέχνης και διατρέχει την ιστορία και τη θεωρία της τέχνης </a:t>
            </a:r>
            <a:r>
              <a:rPr lang="el-GR" dirty="0" smtClean="0"/>
              <a:t>από</a:t>
            </a:r>
            <a:r>
              <a:rPr lang="en-US" dirty="0" smtClean="0"/>
              <a:t> </a:t>
            </a:r>
            <a:r>
              <a:rPr lang="el-GR" dirty="0" smtClean="0"/>
              <a:t>την </a:t>
            </a:r>
            <a:r>
              <a:rPr lang="el-GR" dirty="0"/>
              <a:t>αρχαιότητα έως τουλάχιστον τον 18ο αιώνα. </a:t>
            </a:r>
            <a:endParaRPr lang="el-GR" dirty="0" smtClean="0"/>
          </a:p>
          <a:p>
            <a:endParaRPr lang="en-US" sz="800" dirty="0" smtClean="0"/>
          </a:p>
          <a:p>
            <a:r>
              <a:rPr lang="el-GR" dirty="0" smtClean="0"/>
              <a:t>Υποχωρεί </a:t>
            </a:r>
            <a:r>
              <a:rPr lang="el-GR" dirty="0"/>
              <a:t>κατά </a:t>
            </a:r>
            <a:r>
              <a:rPr lang="el-GR" dirty="0" smtClean="0"/>
              <a:t>τη</a:t>
            </a:r>
            <a:r>
              <a:rPr lang="en-US" dirty="0" smtClean="0"/>
              <a:t> </a:t>
            </a:r>
            <a:r>
              <a:rPr lang="el-GR" dirty="0" smtClean="0"/>
              <a:t>διάρκεια </a:t>
            </a:r>
            <a:r>
              <a:rPr lang="el-GR" dirty="0"/>
              <a:t>του 19ου και του πρώτου μισού τουλάχιστον του 20ου αιώνα </a:t>
            </a:r>
            <a:r>
              <a:rPr lang="el-GR" dirty="0" smtClean="0"/>
              <a:t>με</a:t>
            </a:r>
            <a:r>
              <a:rPr lang="en-US" dirty="0" smtClean="0"/>
              <a:t> </a:t>
            </a:r>
            <a:r>
              <a:rPr lang="el-GR" dirty="0" smtClean="0"/>
              <a:t>την </a:t>
            </a:r>
            <a:r>
              <a:rPr lang="el-GR" dirty="0"/>
              <a:t>ανάδυση του εκφραστικοκεντρικού μοντέλου και </a:t>
            </a:r>
            <a:r>
              <a:rPr lang="el-GR" dirty="0" smtClean="0"/>
              <a:t>των</a:t>
            </a:r>
            <a:r>
              <a:rPr lang="en-US" dirty="0" smtClean="0"/>
              <a:t> </a:t>
            </a:r>
            <a:r>
              <a:rPr lang="el-GR" dirty="0" smtClean="0"/>
              <a:t>πρωτοποριακών </a:t>
            </a:r>
            <a:r>
              <a:rPr lang="el-GR" dirty="0"/>
              <a:t>και νέο-πρωτοποριακών ρευμάτων και επανακάμπτει </a:t>
            </a:r>
            <a:r>
              <a:rPr lang="el-GR" dirty="0" smtClean="0"/>
              <a:t>με</a:t>
            </a:r>
            <a:r>
              <a:rPr lang="en-US" dirty="0" smtClean="0"/>
              <a:t> </a:t>
            </a:r>
            <a:r>
              <a:rPr lang="el-GR" dirty="0" smtClean="0"/>
              <a:t>τον </a:t>
            </a:r>
            <a:r>
              <a:rPr lang="el-GR" dirty="0"/>
              <a:t>Νέο ρεαλισμό της δεκαετίας του '60 αλλά και των διάφορων </a:t>
            </a:r>
            <a:endParaRPr lang="el-GR" dirty="0" smtClean="0"/>
          </a:p>
          <a:p>
            <a:pPr marL="0" indent="0">
              <a:buNone/>
            </a:pPr>
            <a:r>
              <a:rPr lang="el-GR" dirty="0"/>
              <a:t> </a:t>
            </a:r>
            <a:r>
              <a:rPr lang="el-GR" dirty="0" smtClean="0"/>
              <a:t>  </a:t>
            </a:r>
            <a:r>
              <a:rPr lang="el-GR" b="1" dirty="0" err="1" smtClean="0"/>
              <a:t>νεο</a:t>
            </a:r>
            <a:r>
              <a:rPr lang="en-US" b="1" dirty="0"/>
              <a:t>-</a:t>
            </a:r>
            <a:r>
              <a:rPr lang="el-GR" b="1" dirty="0" smtClean="0"/>
              <a:t>αναπαραστασιακών </a:t>
            </a:r>
            <a:r>
              <a:rPr lang="el-GR" dirty="0"/>
              <a:t>σύγχρονων τάσεων.</a:t>
            </a:r>
            <a:endParaRPr lang="en-US" sz="1800" dirty="0"/>
          </a:p>
        </p:txBody>
      </p:sp>
    </p:spTree>
    <p:extLst>
      <p:ext uri="{BB962C8B-B14F-4D97-AF65-F5344CB8AC3E}">
        <p14:creationId xmlns:p14="http://schemas.microsoft.com/office/powerpoint/2010/main" val="346477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332509"/>
            <a:ext cx="10515600" cy="6206836"/>
          </a:xfrm>
          <a:solidFill>
            <a:schemeClr val="bg2">
              <a:lumMod val="90000"/>
            </a:schemeClr>
          </a:solidFill>
        </p:spPr>
        <p:txBody>
          <a:bodyPr>
            <a:normAutofit/>
          </a:bodyPr>
          <a:lstStyle/>
          <a:p>
            <a:pPr marL="0" indent="0">
              <a:buNone/>
            </a:pPr>
            <a:endParaRPr lang="el-GR" dirty="0" smtClean="0"/>
          </a:p>
          <a:p>
            <a:pPr marL="0" indent="0">
              <a:buNone/>
            </a:pPr>
            <a:r>
              <a:rPr lang="el-GR" dirty="0" smtClean="0"/>
              <a:t>Οι </a:t>
            </a:r>
            <a:r>
              <a:rPr lang="el-GR" b="1" dirty="0"/>
              <a:t>κατηγορίες</a:t>
            </a:r>
            <a:r>
              <a:rPr lang="el-GR" dirty="0"/>
              <a:t> που εκτοξεύονται εναντίον της τέχνης είναι ιδιαίτερα</a:t>
            </a:r>
          </a:p>
          <a:p>
            <a:pPr marL="0" indent="0">
              <a:buNone/>
            </a:pPr>
            <a:r>
              <a:rPr lang="el-GR" dirty="0"/>
              <a:t>βαριές και συνδέονται όλες με το </a:t>
            </a:r>
            <a:r>
              <a:rPr lang="el-GR" b="1" dirty="0"/>
              <a:t>μιμητικό χαρακτήρα </a:t>
            </a:r>
            <a:r>
              <a:rPr lang="el-GR" dirty="0" smtClean="0"/>
              <a:t>της:</a:t>
            </a:r>
          </a:p>
          <a:p>
            <a:pPr marL="0" indent="0">
              <a:buNone/>
            </a:pPr>
            <a:endParaRPr lang="el-GR" sz="800" dirty="0" smtClean="0"/>
          </a:p>
          <a:p>
            <a:r>
              <a:rPr lang="el-GR" dirty="0" smtClean="0"/>
              <a:t>Από </a:t>
            </a:r>
            <a:r>
              <a:rPr lang="el-GR" b="1" dirty="0" smtClean="0"/>
              <a:t>οντολογική </a:t>
            </a:r>
            <a:r>
              <a:rPr lang="el-GR" b="1" dirty="0"/>
              <a:t>άποψη </a:t>
            </a:r>
            <a:r>
              <a:rPr lang="el-GR" dirty="0"/>
              <a:t>η τέχνη τοποθετείται στην </a:t>
            </a:r>
            <a:r>
              <a:rPr lang="el-GR" b="1" dirty="0"/>
              <a:t>κατώτατη βαθμίδα </a:t>
            </a:r>
            <a:r>
              <a:rPr lang="el-GR" b="1" dirty="0" smtClean="0"/>
              <a:t>των όντων</a:t>
            </a:r>
            <a:r>
              <a:rPr lang="el-GR" dirty="0"/>
              <a:t>, </a:t>
            </a:r>
            <a:endParaRPr lang="el-GR" dirty="0" smtClean="0"/>
          </a:p>
          <a:p>
            <a:r>
              <a:rPr lang="el-GR" dirty="0" smtClean="0"/>
              <a:t>από </a:t>
            </a:r>
            <a:r>
              <a:rPr lang="el-GR" b="1" dirty="0"/>
              <a:t>γνωσιολογική άποψη</a:t>
            </a:r>
            <a:r>
              <a:rPr lang="el-GR" dirty="0"/>
              <a:t>, καταλαμβάνει επίσης την </a:t>
            </a:r>
            <a:r>
              <a:rPr lang="el-GR" b="1" dirty="0" smtClean="0"/>
              <a:t>κατώτατη βαθμίδα </a:t>
            </a:r>
            <a:r>
              <a:rPr lang="el-GR" b="1" dirty="0"/>
              <a:t>στην κλίμακα των βαθμίδων της γνώσης </a:t>
            </a:r>
            <a:r>
              <a:rPr lang="el-GR" dirty="0"/>
              <a:t>(εικασία) και </a:t>
            </a:r>
            <a:endParaRPr lang="el-GR" dirty="0" smtClean="0"/>
          </a:p>
          <a:p>
            <a:r>
              <a:rPr lang="el-GR" dirty="0"/>
              <a:t>α</a:t>
            </a:r>
            <a:r>
              <a:rPr lang="el-GR" dirty="0" smtClean="0"/>
              <a:t>πό </a:t>
            </a:r>
            <a:r>
              <a:rPr lang="el-GR" b="1" dirty="0" smtClean="0"/>
              <a:t>ηθική </a:t>
            </a:r>
            <a:r>
              <a:rPr lang="el-GR" b="1" dirty="0"/>
              <a:t>άποψη τέλος</a:t>
            </a:r>
            <a:r>
              <a:rPr lang="el-GR" dirty="0"/>
              <a:t>, της αποδίδεται μέγιστη </a:t>
            </a:r>
            <a:r>
              <a:rPr lang="el-GR" b="1" dirty="0"/>
              <a:t>ευθύνη στο μέτρο που </a:t>
            </a:r>
            <a:r>
              <a:rPr lang="el-GR" b="1" dirty="0" smtClean="0"/>
              <a:t>συχνά εξαπατά </a:t>
            </a:r>
            <a:r>
              <a:rPr lang="el-GR" b="1" dirty="0"/>
              <a:t>τους ανθρώπους. </a:t>
            </a:r>
            <a:endParaRPr lang="el-GR" b="1" dirty="0" smtClean="0"/>
          </a:p>
          <a:p>
            <a:endParaRPr lang="el-GR" sz="800" b="1" dirty="0" smtClean="0"/>
          </a:p>
          <a:p>
            <a:pPr marL="0" indent="0">
              <a:buNone/>
            </a:pPr>
            <a:r>
              <a:rPr lang="el-GR" dirty="0" smtClean="0"/>
              <a:t>Για </a:t>
            </a:r>
            <a:r>
              <a:rPr lang="el-GR" dirty="0"/>
              <a:t>όλους αυτούς τους λόγους η </a:t>
            </a:r>
            <a:r>
              <a:rPr lang="el-GR" dirty="0" smtClean="0"/>
              <a:t>μιμητική τέχνη </a:t>
            </a:r>
            <a:r>
              <a:rPr lang="el-GR" dirty="0"/>
              <a:t>υποβαθμίζεται και αποκλείεται από την ιδανική </a:t>
            </a:r>
            <a:r>
              <a:rPr lang="el-GR" dirty="0" smtClean="0"/>
              <a:t>πλατωνική πολιτεία</a:t>
            </a:r>
            <a:r>
              <a:rPr lang="el-GR" dirty="0"/>
              <a:t>. </a:t>
            </a:r>
            <a:endParaRPr lang="el-GR" dirty="0" smtClean="0"/>
          </a:p>
        </p:txBody>
      </p:sp>
    </p:spTree>
    <p:extLst>
      <p:ext uri="{BB962C8B-B14F-4D97-AF65-F5344CB8AC3E}">
        <p14:creationId xmlns:p14="http://schemas.microsoft.com/office/powerpoint/2010/main" val="2184064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369455"/>
            <a:ext cx="10515600" cy="5807508"/>
          </a:xfrm>
          <a:solidFill>
            <a:schemeClr val="bg2">
              <a:lumMod val="90000"/>
            </a:schemeClr>
          </a:solidFill>
        </p:spPr>
        <p:txBody>
          <a:bodyPr/>
          <a:lstStyle/>
          <a:p>
            <a:pPr marL="0" indent="0">
              <a:buNone/>
            </a:pPr>
            <a:endParaRPr lang="el-GR" dirty="0" smtClean="0"/>
          </a:p>
          <a:p>
            <a:pPr marL="0" indent="0">
              <a:buNone/>
            </a:pPr>
            <a:endParaRPr lang="el-GR" sz="800" dirty="0"/>
          </a:p>
          <a:p>
            <a:pPr marL="0" indent="0">
              <a:buNone/>
            </a:pPr>
            <a:r>
              <a:rPr lang="el-GR" dirty="0" smtClean="0"/>
              <a:t>Ο αποκλεισμός αυτός, ο οποίος συνιστά λογική συνέπεια της πλατωνικής θεωρίας για την τέχνη ως μίμηση, έχει με ποικίλους τρόπους αμφισβητηθεί και επικριθεί τόσο από φιλοσόφους και θεωρητικούς όσο και από τους ίδιους τους καλλιτέχνες. </a:t>
            </a:r>
          </a:p>
          <a:p>
            <a:pPr marL="0" indent="0">
              <a:buNone/>
            </a:pPr>
            <a:endParaRPr lang="el-GR" sz="800" dirty="0" smtClean="0"/>
          </a:p>
          <a:p>
            <a:pPr marL="0" indent="0">
              <a:buNone/>
            </a:pPr>
            <a:r>
              <a:rPr lang="el-GR" dirty="0" smtClean="0"/>
              <a:t>Θα μπορούσε μάλιστα να πει κανείς ότι όλη η ιστορία της τέχνης που ακολουθεί συνιστά μία απάντηση κατά κάποιο τρόπο σ’ αυτές τις κατηγορίες, όντας μια διαρκής </a:t>
            </a:r>
            <a:r>
              <a:rPr lang="el-GR" dirty="0"/>
              <a:t>επανεξέταση του ζητήματος της σχέσης μεταξύ αυτού είναι ή κάνει </a:t>
            </a:r>
            <a:r>
              <a:rPr lang="el-GR" dirty="0" smtClean="0"/>
              <a:t>η τέχνη </a:t>
            </a:r>
            <a:r>
              <a:rPr lang="el-GR" dirty="0"/>
              <a:t>και της πραγματικότητας.</a:t>
            </a:r>
            <a:endParaRPr lang="en-US" dirty="0" smtClean="0"/>
          </a:p>
          <a:p>
            <a:pPr marL="0" indent="0">
              <a:buNone/>
            </a:pPr>
            <a:endParaRPr lang="en-US" dirty="0"/>
          </a:p>
        </p:txBody>
      </p:sp>
    </p:spTree>
    <p:extLst>
      <p:ext uri="{BB962C8B-B14F-4D97-AF65-F5344CB8AC3E}">
        <p14:creationId xmlns:p14="http://schemas.microsoft.com/office/powerpoint/2010/main" val="75499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51412" y="240664"/>
            <a:ext cx="10515600" cy="6316890"/>
          </a:xfrm>
          <a:solidFill>
            <a:schemeClr val="tx2">
              <a:lumMod val="20000"/>
              <a:lumOff val="80000"/>
            </a:schemeClr>
          </a:solidFill>
        </p:spPr>
        <p:txBody>
          <a:bodyPr>
            <a:normAutofit/>
          </a:bodyPr>
          <a:lstStyle/>
          <a:p>
            <a:endParaRPr lang="el-GR" dirty="0" smtClean="0"/>
          </a:p>
          <a:p>
            <a:r>
              <a:rPr lang="el-GR" dirty="0" smtClean="0"/>
              <a:t>Παρά </a:t>
            </a:r>
            <a:r>
              <a:rPr lang="el-GR" dirty="0"/>
              <a:t>το ότι δεν θα </a:t>
            </a:r>
            <a:r>
              <a:rPr lang="el-GR" dirty="0" smtClean="0"/>
              <a:t>μπορούσαμε να </a:t>
            </a:r>
            <a:r>
              <a:rPr lang="el-GR" dirty="0"/>
              <a:t>υποστηρίξουμε ότι υπάρχει μία ενιαία θεωρία περί της τέχνης </a:t>
            </a:r>
            <a:r>
              <a:rPr lang="el-GR" dirty="0" smtClean="0"/>
              <a:t>ως αναπαράστασης</a:t>
            </a:r>
            <a:r>
              <a:rPr lang="el-GR" dirty="0"/>
              <a:t>, μέσα από τις διάφορες εκδοχές της </a:t>
            </a:r>
            <a:r>
              <a:rPr lang="el-GR" dirty="0" smtClean="0"/>
              <a:t>θεωρίας διατυπώνεται </a:t>
            </a:r>
            <a:r>
              <a:rPr lang="el-GR" dirty="0"/>
              <a:t>η βασική ιδέα μιας σύνδεσης της τέχνης με αυτό </a:t>
            </a:r>
            <a:r>
              <a:rPr lang="el-GR" dirty="0" smtClean="0"/>
              <a:t>που αναπαριστά</a:t>
            </a:r>
            <a:r>
              <a:rPr lang="el-GR" dirty="0"/>
              <a:t>. </a:t>
            </a:r>
            <a:endParaRPr lang="el-GR" dirty="0" smtClean="0"/>
          </a:p>
          <a:p>
            <a:pPr marL="0" indent="0">
              <a:buNone/>
            </a:pPr>
            <a:endParaRPr lang="el-GR" dirty="0" smtClean="0"/>
          </a:p>
          <a:p>
            <a:r>
              <a:rPr lang="el-GR" dirty="0" smtClean="0"/>
              <a:t>Επί </a:t>
            </a:r>
            <a:r>
              <a:rPr lang="el-GR" dirty="0"/>
              <a:t>δύο χιλιετίες περίπου, η τέχνη συνδέθηκε με αυτό </a:t>
            </a:r>
            <a:r>
              <a:rPr lang="el-GR" dirty="0" smtClean="0"/>
              <a:t>που αναπαριστά</a:t>
            </a:r>
            <a:r>
              <a:rPr lang="el-GR" dirty="0"/>
              <a:t>, με αυτό που απεικονίζει (η ‘αναπαράσταση’ </a:t>
            </a:r>
            <a:r>
              <a:rPr lang="el-GR" dirty="0" smtClean="0"/>
              <a:t>αναφέρεται συνήθως </a:t>
            </a:r>
            <a:r>
              <a:rPr lang="el-GR" dirty="0"/>
              <a:t>στην δια των εικόνων </a:t>
            </a:r>
            <a:r>
              <a:rPr lang="el-GR" dirty="0" smtClean="0"/>
              <a:t>αναπαράσταση), </a:t>
            </a:r>
            <a:r>
              <a:rPr lang="el-GR" dirty="0"/>
              <a:t>εξεταζόμενη υπό </a:t>
            </a:r>
            <a:r>
              <a:rPr lang="el-GR" dirty="0" smtClean="0"/>
              <a:t>το πρίσμα </a:t>
            </a:r>
            <a:r>
              <a:rPr lang="el-GR" dirty="0"/>
              <a:t>μιας, για την κοινή αντίληψη, προφανούς αλλά, από </a:t>
            </a:r>
            <a:r>
              <a:rPr lang="el-GR" dirty="0" smtClean="0"/>
              <a:t>φιλοσοφική άποψη</a:t>
            </a:r>
            <a:r>
              <a:rPr lang="el-GR" dirty="0"/>
              <a:t>, μάλλον αινιγματικής, σχέσης.</a:t>
            </a:r>
          </a:p>
          <a:p>
            <a:endParaRPr lang="en-US" dirty="0"/>
          </a:p>
        </p:txBody>
      </p:sp>
    </p:spTree>
    <p:extLst>
      <p:ext uri="{BB962C8B-B14F-4D97-AF65-F5344CB8AC3E}">
        <p14:creationId xmlns:p14="http://schemas.microsoft.com/office/powerpoint/2010/main" val="52791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29492" y="467087"/>
            <a:ext cx="10515600" cy="6038215"/>
          </a:xfrm>
          <a:solidFill>
            <a:schemeClr val="bg2"/>
          </a:solidFill>
        </p:spPr>
        <p:txBody>
          <a:bodyPr>
            <a:normAutofit/>
          </a:bodyPr>
          <a:lstStyle/>
          <a:p>
            <a:endParaRPr lang="el-GR" dirty="0" smtClean="0"/>
          </a:p>
          <a:p>
            <a:r>
              <a:rPr lang="el-GR" dirty="0" smtClean="0"/>
              <a:t>Κάθε </a:t>
            </a:r>
            <a:r>
              <a:rPr lang="el-GR" dirty="0"/>
              <a:t>έργο που αναπαριστά κάτι εγκαθιστά μία σχέση με αυτό </a:t>
            </a:r>
            <a:r>
              <a:rPr lang="el-GR" dirty="0" smtClean="0"/>
              <a:t>του οποίου </a:t>
            </a:r>
            <a:r>
              <a:rPr lang="el-GR" dirty="0"/>
              <a:t>αποτελεί την αναπαράσταση και χάρη στο οποίο </a:t>
            </a:r>
            <a:r>
              <a:rPr lang="el-GR" dirty="0" smtClean="0"/>
              <a:t>είναι αναπαράσταση </a:t>
            </a:r>
            <a:r>
              <a:rPr lang="el-GR" dirty="0"/>
              <a:t>αυτού του πράγματος. </a:t>
            </a:r>
            <a:endParaRPr lang="el-GR" dirty="0" smtClean="0"/>
          </a:p>
          <a:p>
            <a:endParaRPr lang="el-GR" dirty="0" smtClean="0"/>
          </a:p>
          <a:p>
            <a:r>
              <a:rPr lang="el-GR" dirty="0" smtClean="0"/>
              <a:t>Η </a:t>
            </a:r>
            <a:r>
              <a:rPr lang="el-GR" dirty="0"/>
              <a:t>πρόταση ηχεί ως ταυτολογία, </a:t>
            </a:r>
            <a:r>
              <a:rPr lang="el-GR" dirty="0" smtClean="0"/>
              <a:t>η οποία </a:t>
            </a:r>
            <a:r>
              <a:rPr lang="el-GR" dirty="0"/>
              <a:t>δεν προσθέτει τίποτα στη γνώση μας σχετικά με </a:t>
            </a:r>
            <a:r>
              <a:rPr lang="el-GR" dirty="0" smtClean="0"/>
              <a:t>την αναπαράσταση</a:t>
            </a:r>
            <a:r>
              <a:rPr lang="el-GR" dirty="0"/>
              <a:t>· εγείρει όμως μία σειρά ερεθιστικών ερωτημάτων, </a:t>
            </a:r>
            <a:r>
              <a:rPr lang="el-GR" dirty="0" smtClean="0"/>
              <a:t>μέσω των </a:t>
            </a:r>
            <a:r>
              <a:rPr lang="el-GR" dirty="0"/>
              <a:t>οποίων είναι δυνατόν να διερευνηθούν ενδιαφέρουσες πτυχές </a:t>
            </a:r>
            <a:r>
              <a:rPr lang="el-GR" dirty="0" smtClean="0"/>
              <a:t>του ζητήματος </a:t>
            </a:r>
            <a:r>
              <a:rPr lang="el-GR" dirty="0"/>
              <a:t>αλλά και να αναθεωρηθούν από μακρού εγκατεστημένες, </a:t>
            </a:r>
            <a:r>
              <a:rPr lang="el-GR" dirty="0" smtClean="0"/>
              <a:t>αν και </a:t>
            </a:r>
            <a:r>
              <a:rPr lang="el-GR" dirty="0"/>
              <a:t>συχνά αστήρικτες, πεποιθήσεις εν αναφορά προς το πώς σχετίζεται </a:t>
            </a:r>
            <a:r>
              <a:rPr lang="el-GR" dirty="0" smtClean="0"/>
              <a:t>η τέχνη </a:t>
            </a:r>
            <a:r>
              <a:rPr lang="el-GR" dirty="0"/>
              <a:t>με τον κόσμο και το πραγματικό.</a:t>
            </a:r>
            <a:endParaRPr lang="en-US" dirty="0"/>
          </a:p>
        </p:txBody>
      </p:sp>
    </p:spTree>
    <p:extLst>
      <p:ext uri="{BB962C8B-B14F-4D97-AF65-F5344CB8AC3E}">
        <p14:creationId xmlns:p14="http://schemas.microsoft.com/office/powerpoint/2010/main" val="224513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400594"/>
            <a:ext cx="10515600" cy="6244046"/>
          </a:xfrm>
          <a:solidFill>
            <a:schemeClr val="accent1">
              <a:lumMod val="20000"/>
              <a:lumOff val="80000"/>
            </a:schemeClr>
          </a:solidFill>
        </p:spPr>
        <p:txBody>
          <a:bodyPr>
            <a:normAutofit/>
          </a:bodyPr>
          <a:lstStyle/>
          <a:p>
            <a:endParaRPr lang="el-GR" sz="800" dirty="0" smtClean="0"/>
          </a:p>
          <a:p>
            <a:endParaRPr lang="el-GR" dirty="0" smtClean="0"/>
          </a:p>
          <a:p>
            <a:endParaRPr lang="el-GR" dirty="0"/>
          </a:p>
          <a:p>
            <a:r>
              <a:rPr lang="el-GR" dirty="0" smtClean="0"/>
              <a:t>Επί </a:t>
            </a:r>
            <a:r>
              <a:rPr lang="el-GR" dirty="0"/>
              <a:t>παραδείγματι, το να </a:t>
            </a:r>
            <a:r>
              <a:rPr lang="el-GR" dirty="0" smtClean="0"/>
              <a:t>δεχθούμε ότι </a:t>
            </a:r>
            <a:r>
              <a:rPr lang="el-GR" dirty="0"/>
              <a:t>ένα έργο τέχνης αναπαριστά κάτι σημαίνει ότι έχουμε να κάνουμε </a:t>
            </a:r>
            <a:r>
              <a:rPr lang="el-GR" dirty="0" smtClean="0"/>
              <a:t>με μία </a:t>
            </a:r>
            <a:r>
              <a:rPr lang="el-GR" dirty="0"/>
              <a:t>σχέση μεταξύ δύο πραγμάτων, τα οποία είναι υπαρκτά. </a:t>
            </a:r>
            <a:endParaRPr lang="el-GR" dirty="0" smtClean="0"/>
          </a:p>
          <a:p>
            <a:r>
              <a:rPr lang="el-GR" dirty="0" smtClean="0"/>
              <a:t>Τι σημαίνει όμως </a:t>
            </a:r>
            <a:r>
              <a:rPr lang="el-GR" dirty="0"/>
              <a:t>αυτό, όταν έχουμε να κάνουμε με την απεικόνιση μιας </a:t>
            </a:r>
            <a:r>
              <a:rPr lang="el-GR" dirty="0" smtClean="0"/>
              <a:t>χίμαιρας, π.χ</a:t>
            </a:r>
            <a:r>
              <a:rPr lang="el-GR" dirty="0"/>
              <a:t>., ή της αρπαγής της Ευρώπης;  </a:t>
            </a:r>
            <a:r>
              <a:rPr lang="el-GR" dirty="0" smtClean="0"/>
              <a:t>Γνωρίζουμε </a:t>
            </a:r>
            <a:r>
              <a:rPr lang="el-GR" dirty="0"/>
              <a:t>ότι δεν υπάρχουν </a:t>
            </a:r>
            <a:r>
              <a:rPr lang="el-GR" dirty="0" smtClean="0"/>
              <a:t>χίμαιρες και </a:t>
            </a:r>
            <a:r>
              <a:rPr lang="el-GR" dirty="0"/>
              <a:t>ότι γεγονός όπως η αρπαγή της Ευρώπης ουδέποτε συνέβη. </a:t>
            </a:r>
            <a:endParaRPr lang="el-GR" dirty="0" smtClean="0"/>
          </a:p>
        </p:txBody>
      </p:sp>
    </p:spTree>
    <p:extLst>
      <p:ext uri="{BB962C8B-B14F-4D97-AF65-F5344CB8AC3E}">
        <p14:creationId xmlns:p14="http://schemas.microsoft.com/office/powerpoint/2010/main" val="18511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2323939" y="117987"/>
            <a:ext cx="7400694" cy="6492875"/>
          </a:xfrm>
          <a:prstGeom prst="rect">
            <a:avLst/>
          </a:prstGeom>
        </p:spPr>
      </p:pic>
    </p:spTree>
    <p:extLst>
      <p:ext uri="{BB962C8B-B14F-4D97-AF65-F5344CB8AC3E}">
        <p14:creationId xmlns:p14="http://schemas.microsoft.com/office/powerpoint/2010/main" val="134352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67697" y="403123"/>
            <a:ext cx="10515600" cy="6154993"/>
          </a:xfrm>
          <a:solidFill>
            <a:schemeClr val="bg2"/>
          </a:solidFill>
        </p:spPr>
        <p:txBody>
          <a:bodyPr/>
          <a:lstStyle/>
          <a:p>
            <a:endParaRPr lang="el-GR" dirty="0" smtClean="0"/>
          </a:p>
          <a:p>
            <a:r>
              <a:rPr lang="el-GR" dirty="0"/>
              <a:t>Κ</a:t>
            </a:r>
            <a:r>
              <a:rPr lang="el-GR" dirty="0" smtClean="0"/>
              <a:t>ανείς </a:t>
            </a:r>
            <a:r>
              <a:rPr lang="el-GR" dirty="0"/>
              <a:t>δεν μπορεί να αρνηθεί </a:t>
            </a:r>
            <a:r>
              <a:rPr lang="el-GR" dirty="0" smtClean="0"/>
              <a:t>πάντως ότι </a:t>
            </a:r>
            <a:r>
              <a:rPr lang="el-GR" dirty="0"/>
              <a:t>και σ’ αυτές τις περιπτώσεις, όπως και σε κάθε άλλη περίπτωση αναπαράστασης, κάτι αναπαρίσταται (πραγματικό ή φανταστικό). </a:t>
            </a:r>
          </a:p>
          <a:p>
            <a:r>
              <a:rPr lang="el-GR" dirty="0"/>
              <a:t>Για </a:t>
            </a:r>
            <a:r>
              <a:rPr lang="el-GR" b="1" dirty="0"/>
              <a:t>τι είδους αναπαράσταση πρόκειται όμως</a:t>
            </a:r>
            <a:r>
              <a:rPr lang="el-GR" dirty="0"/>
              <a:t>; Έχει νόημα σε τέτοιες περιπτώσεις να κάνουμε λόγο για πιστή απεικόνιση, για μίμηση ή αντιγραφή και ποιου πράγματος; </a:t>
            </a:r>
          </a:p>
          <a:p>
            <a:r>
              <a:rPr lang="el-GR" b="1" dirty="0"/>
              <a:t>Ποιο είναι σ’ αυτές τις περιπτώσεις το υποτιθέμενο πρωτότυπο</a:t>
            </a:r>
            <a:r>
              <a:rPr lang="el-GR" dirty="0"/>
              <a:t>, του οποίου αυτές οι απεικονίσεις θα αποτελούσαν αντίγραφα;</a:t>
            </a:r>
            <a:endParaRPr lang="en-US" dirty="0"/>
          </a:p>
          <a:p>
            <a:endParaRPr lang="en-US" dirty="0"/>
          </a:p>
        </p:txBody>
      </p:sp>
    </p:spTree>
    <p:extLst>
      <p:ext uri="{BB962C8B-B14F-4D97-AF65-F5344CB8AC3E}">
        <p14:creationId xmlns:p14="http://schemas.microsoft.com/office/powerpoint/2010/main" val="193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88490"/>
            <a:ext cx="10515600" cy="6607278"/>
          </a:xfrm>
          <a:solidFill>
            <a:schemeClr val="accent3">
              <a:lumMod val="40000"/>
              <a:lumOff val="60000"/>
            </a:schemeClr>
          </a:solidFill>
        </p:spPr>
        <p:txBody>
          <a:bodyPr>
            <a:normAutofit/>
          </a:bodyPr>
          <a:lstStyle/>
          <a:p>
            <a:endParaRPr lang="el-GR" sz="800" dirty="0" smtClean="0"/>
          </a:p>
          <a:p>
            <a:r>
              <a:rPr lang="el-GR" dirty="0" smtClean="0"/>
              <a:t>Μήπως </a:t>
            </a:r>
            <a:r>
              <a:rPr lang="el-GR" dirty="0"/>
              <a:t>πρόκειται </a:t>
            </a:r>
            <a:r>
              <a:rPr lang="el-GR" dirty="0" smtClean="0"/>
              <a:t>για περιπτώσεις </a:t>
            </a:r>
            <a:r>
              <a:rPr lang="el-GR" dirty="0"/>
              <a:t>όπου η αναπαράσταση θα έπρεπε μάλλον να εννοηθεί </a:t>
            </a:r>
            <a:r>
              <a:rPr lang="el-GR" dirty="0" smtClean="0"/>
              <a:t>ως ένα </a:t>
            </a:r>
            <a:r>
              <a:rPr lang="el-GR" dirty="0"/>
              <a:t>είδος εικονογραφικής ερμηνείας φανταστικά </a:t>
            </a:r>
            <a:r>
              <a:rPr lang="el-GR" dirty="0" smtClean="0"/>
              <a:t>σχηματισμένων εικόνων</a:t>
            </a:r>
            <a:r>
              <a:rPr lang="el-GR" dirty="0"/>
              <a:t>; </a:t>
            </a:r>
            <a:endParaRPr lang="el-GR" dirty="0" smtClean="0"/>
          </a:p>
          <a:p>
            <a:r>
              <a:rPr lang="el-GR" dirty="0" smtClean="0"/>
              <a:t>Και </a:t>
            </a:r>
            <a:r>
              <a:rPr lang="el-GR" dirty="0"/>
              <a:t>τέλος, το αναπαριστάμενο, με τον ένα τρόπο ή τον </a:t>
            </a:r>
            <a:r>
              <a:rPr lang="el-GR" dirty="0" smtClean="0"/>
              <a:t>άλλο, είναι </a:t>
            </a:r>
            <a:r>
              <a:rPr lang="el-GR" dirty="0"/>
              <a:t>επί μέρους πράγμα ή όχι και πώς τούτο επηρεάζει ενδεχομένως </a:t>
            </a:r>
            <a:r>
              <a:rPr lang="el-GR" dirty="0" smtClean="0"/>
              <a:t>την αναπαραστασιακή </a:t>
            </a:r>
            <a:r>
              <a:rPr lang="el-GR" dirty="0"/>
              <a:t>σχέση; </a:t>
            </a:r>
            <a:endParaRPr lang="en-US" dirty="0" smtClean="0"/>
          </a:p>
          <a:p>
            <a:endParaRPr lang="el-GR" dirty="0" smtClean="0"/>
          </a:p>
          <a:p>
            <a:r>
              <a:rPr lang="el-GR" dirty="0" smtClean="0"/>
              <a:t>Ένα </a:t>
            </a:r>
            <a:r>
              <a:rPr lang="el-GR" dirty="0"/>
              <a:t>πορτραίτο, για παράδειγμα, </a:t>
            </a:r>
            <a:r>
              <a:rPr lang="el-GR" dirty="0" smtClean="0"/>
              <a:t>παραπέμπει σε </a:t>
            </a:r>
            <a:r>
              <a:rPr lang="el-GR" dirty="0"/>
              <a:t>κάποιο συγκεκριμένο πρόσωπο το οποίο εκεί απεικονίζεται, </a:t>
            </a:r>
            <a:r>
              <a:rPr lang="el-GR" dirty="0" smtClean="0"/>
              <a:t>άλλα έργα </a:t>
            </a:r>
            <a:r>
              <a:rPr lang="el-GR" dirty="0"/>
              <a:t>όμως είναι δυνατόν να αποτελούν εικόνες μη </a:t>
            </a:r>
            <a:r>
              <a:rPr lang="el-GR" dirty="0" smtClean="0"/>
              <a:t>συγκεκριμένων </a:t>
            </a:r>
            <a:r>
              <a:rPr lang="el-GR" dirty="0"/>
              <a:t>προσώπων (μία εικόνα λουόμενων, π.χ., δεν αποτελεί κατ’ </a:t>
            </a:r>
            <a:r>
              <a:rPr lang="el-GR" dirty="0" smtClean="0"/>
              <a:t>ανάγκην απεικόνιση </a:t>
            </a:r>
            <a:r>
              <a:rPr lang="el-GR" dirty="0"/>
              <a:t>κάποιων συγκεκριμένων ατόμων, τα οποία ποζάρισαν για </a:t>
            </a:r>
            <a:r>
              <a:rPr lang="el-GR" dirty="0" smtClean="0"/>
              <a:t>τον ζωγράφο</a:t>
            </a:r>
            <a:r>
              <a:rPr lang="el-GR" dirty="0" smtClean="0"/>
              <a:t>)</a:t>
            </a:r>
            <a:endParaRPr lang="en-US" dirty="0"/>
          </a:p>
        </p:txBody>
      </p:sp>
    </p:spTree>
    <p:extLst>
      <p:ext uri="{BB962C8B-B14F-4D97-AF65-F5344CB8AC3E}">
        <p14:creationId xmlns:p14="http://schemas.microsoft.com/office/powerpoint/2010/main" val="300868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6890" y="943"/>
            <a:ext cx="6117861" cy="685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80840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95</TotalTime>
  <Words>1616</Words>
  <Application>Microsoft Office PowerPoint</Application>
  <PresentationFormat>Ευρεία οθόνη</PresentationFormat>
  <Paragraphs>95</Paragraphs>
  <Slides>21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21</vt:i4>
      </vt:variant>
    </vt:vector>
  </HeadingPairs>
  <TitlesOfParts>
    <vt:vector size="26" baseType="lpstr">
      <vt:lpstr>Arial</vt:lpstr>
      <vt:lpstr>Calibri</vt:lpstr>
      <vt:lpstr>Calibri Light</vt:lpstr>
      <vt:lpstr>TimesNewRomanPS-BoldMT</vt:lpstr>
      <vt:lpstr>Θέμα του Office</vt:lpstr>
      <vt:lpstr>ΑΝΑΠΑΡΑΣΤΑΣΙΑΚΟΤΗΤΑ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τέχνη καθρέφτης της φύσης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ΤΕΧΝΗ ΚΑΙ ΜΙΜΗΣΗ (Πλάτων-Αριστοτέλης)</dc:title>
  <dc:creator>aleka.mouriki@outlook.com</dc:creator>
  <cp:lastModifiedBy>user</cp:lastModifiedBy>
  <cp:revision>12</cp:revision>
  <dcterms:created xsi:type="dcterms:W3CDTF">2020-10-13T08:30:18Z</dcterms:created>
  <dcterms:modified xsi:type="dcterms:W3CDTF">2023-10-17T11:44:42Z</dcterms:modified>
</cp:coreProperties>
</file>