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7" r:id="rId2"/>
    <p:sldId id="258" r:id="rId3"/>
    <p:sldId id="259"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367" r:id="rId45"/>
    <p:sldId id="336" r:id="rId46"/>
    <p:sldId id="337" r:id="rId47"/>
    <p:sldId id="338" r:id="rId48"/>
    <p:sldId id="408" r:id="rId49"/>
    <p:sldId id="409" r:id="rId50"/>
    <p:sldId id="281" r:id="rId51"/>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2" d="100"/>
          <a:sy n="42" d="100"/>
        </p:scale>
        <p:origin x="10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dirty="0" smtClean="0"/>
            <a:t>Τεχνολογία </a:t>
          </a:r>
          <a:endParaRPr lang="el-GR"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dirty="0" smtClean="0"/>
            <a:t>Παιδαγωγική</a:t>
          </a:r>
          <a:endParaRPr lang="el-GR"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dirty="0" smtClean="0"/>
            <a:t>Περιεχόμενο (αλγοριθμική - προγραμματισμός)</a:t>
          </a:r>
          <a:endParaRPr lang="el-GR"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78109"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74275"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7621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6EBF8921-16A4-4C15-B00B-DC9BF583CA92}" type="presOf" srcId="{5983B054-2782-4ECA-89E2-9A58CDED89FE}" destId="{17CFA9F9-CC93-4F04-9AF4-FEC4388AECFD}" srcOrd="1" destOrd="0" presId="urn:microsoft.com/office/officeart/2005/8/layout/venn1"/>
    <dgm:cxn modelId="{60EC9811-5AE1-4654-B4F0-E10A3F24A494}" type="presOf" srcId="{5983B054-2782-4ECA-89E2-9A58CDED89FE}" destId="{7A5264C0-03D8-4341-A4D8-3B96CEDCD24D}" srcOrd="0" destOrd="0" presId="urn:microsoft.com/office/officeart/2005/8/layout/venn1"/>
    <dgm:cxn modelId="{9A5D4A2A-45A1-4233-80AB-45C2BD286CF7}" type="presOf" srcId="{214B4D3A-60A1-4F1A-B56F-C6A13EA08F57}" destId="{7C0CB3C9-63AE-47A6-A8B8-D6390332D92B}" srcOrd="1"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D7A041F5-CEEC-431E-A54F-7416BAC49E26}" type="presOf" srcId="{214B4D3A-60A1-4F1A-B56F-C6A13EA08F57}" destId="{44196E7A-A823-4E9B-B3A5-8A77479D54B2}" srcOrd="0" destOrd="0" presId="urn:microsoft.com/office/officeart/2005/8/layout/venn1"/>
    <dgm:cxn modelId="{1BB5C3D7-BD0D-488B-B6D3-74E340745ABC}" type="presOf" srcId="{709043B6-4890-4528-9F85-CEAA0FF266A8}" destId="{3F6FEF65-D2B6-4F98-B523-65FFDB70D53D}" srcOrd="0" destOrd="0" presId="urn:microsoft.com/office/officeart/2005/8/layout/venn1"/>
    <dgm:cxn modelId="{363A2AA2-0E5C-411F-A4F7-76BDE37093D7}" srcId="{B6748F70-9E08-467B-B86C-3F1708D6831A}" destId="{709043B6-4890-4528-9F85-CEAA0FF266A8}" srcOrd="0" destOrd="0" parTransId="{21AD6C06-8010-4D3B-A978-A9BF7341A0E6}" sibTransId="{2607B9E9-5079-4C3F-84FD-9A8FDB2A62EB}"/>
    <dgm:cxn modelId="{749B362E-9ED6-4AAB-9CBE-D0016E9325DB}" srcId="{B6748F70-9E08-467B-B86C-3F1708D6831A}" destId="{214B4D3A-60A1-4F1A-B56F-C6A13EA08F57}" srcOrd="2" destOrd="0" parTransId="{F492B954-192C-4824-92F7-D8823B7CC75B}" sibTransId="{B7DF352F-CCCC-45F7-A422-63BE7F56A90F}"/>
    <dgm:cxn modelId="{E09FACE8-1B49-4EF7-B50F-947E000C17A3}" type="presOf" srcId="{709043B6-4890-4528-9F85-CEAA0FF266A8}" destId="{EC90653A-F1FB-4498-896F-84E3BF98FBB2}" srcOrd="1" destOrd="0" presId="urn:microsoft.com/office/officeart/2005/8/layout/venn1"/>
    <dgm:cxn modelId="{EA577B17-B4CF-4D54-BFD9-FD16E1D1DC01}" type="presOf" srcId="{B6748F70-9E08-467B-B86C-3F1708D6831A}" destId="{6A0AAE54-D196-417E-8FB3-794DA3BB49E0}" srcOrd="0" destOrd="0" presId="urn:microsoft.com/office/officeart/2005/8/layout/venn1"/>
    <dgm:cxn modelId="{B6161F82-1297-4152-954F-592F6836B586}" type="presParOf" srcId="{6A0AAE54-D196-417E-8FB3-794DA3BB49E0}" destId="{3F6FEF65-D2B6-4F98-B523-65FFDB70D53D}" srcOrd="0" destOrd="0" presId="urn:microsoft.com/office/officeart/2005/8/layout/venn1"/>
    <dgm:cxn modelId="{F156A53C-FE96-47FA-BA44-398F60375B04}" type="presParOf" srcId="{6A0AAE54-D196-417E-8FB3-794DA3BB49E0}" destId="{EC90653A-F1FB-4498-896F-84E3BF98FBB2}" srcOrd="1" destOrd="0" presId="urn:microsoft.com/office/officeart/2005/8/layout/venn1"/>
    <dgm:cxn modelId="{B90CA02F-DA69-4780-A933-78666AD4AEE7}" type="presParOf" srcId="{6A0AAE54-D196-417E-8FB3-794DA3BB49E0}" destId="{7A5264C0-03D8-4341-A4D8-3B96CEDCD24D}" srcOrd="2" destOrd="0" presId="urn:microsoft.com/office/officeart/2005/8/layout/venn1"/>
    <dgm:cxn modelId="{50DF5C54-600A-44D9-91E2-75DA603A16F5}" type="presParOf" srcId="{6A0AAE54-D196-417E-8FB3-794DA3BB49E0}" destId="{17CFA9F9-CC93-4F04-9AF4-FEC4388AECFD}" srcOrd="3" destOrd="0" presId="urn:microsoft.com/office/officeart/2005/8/layout/venn1"/>
    <dgm:cxn modelId="{2B032C7E-6937-44CF-AEA7-7AA1BEA7B5CD}" type="presParOf" srcId="{6A0AAE54-D196-417E-8FB3-794DA3BB49E0}" destId="{44196E7A-A823-4E9B-B3A5-8A77479D54B2}" srcOrd="4" destOrd="0" presId="urn:microsoft.com/office/officeart/2005/8/layout/venn1"/>
    <dgm:cxn modelId="{A9B5B153-C5CB-435E-9A9C-55C25C5E86EA}"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20CD94E0-818E-456B-A1CD-CF5FE226B621}" type="slidenum">
              <a:rPr lang="en-GB" altLang="el-GR" smtClean="0">
                <a:latin typeface="Times New Roman" panose="02020603050405020304" pitchFamily="18" charset="0"/>
                <a:cs typeface="Arial" panose="020B0604020202020204" pitchFamily="34" charset="0"/>
              </a:rPr>
              <a:pPr eaLnBrk="0" hangingPunct="0">
                <a:spcBef>
                  <a:spcPct val="0"/>
                </a:spcBef>
              </a:pPr>
              <a:t>10</a:t>
            </a:fld>
            <a:endParaRPr lang="en-GB" altLang="el-GR" smtClean="0">
              <a:latin typeface="Times New Roman" panose="02020603050405020304" pitchFamily="18" charset="0"/>
              <a:cs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12526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3B6E373-EADF-4ED7-B008-D9801EB289D1}" type="slidenum">
              <a:rPr lang="en-GB" altLang="el-GR" smtClean="0">
                <a:latin typeface="Times New Roman" panose="02020603050405020304" pitchFamily="18" charset="0"/>
                <a:cs typeface="Arial" panose="020B0604020202020204" pitchFamily="34" charset="0"/>
              </a:rPr>
              <a:pPr eaLnBrk="0" hangingPunct="0">
                <a:spcBef>
                  <a:spcPct val="0"/>
                </a:spcBef>
              </a:pPr>
              <a:t>11</a:t>
            </a:fld>
            <a:endParaRPr lang="en-GB" altLang="el-GR" smtClean="0">
              <a:latin typeface="Times New Roman" panose="02020603050405020304" pitchFamily="18" charset="0"/>
              <a:cs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38727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34E13552-C29F-4DCB-B699-48767E57E0AC}" type="slidenum">
              <a:rPr lang="en-GB" altLang="el-GR" smtClean="0">
                <a:latin typeface="Times New Roman" panose="02020603050405020304" pitchFamily="18" charset="0"/>
                <a:cs typeface="Arial" panose="020B0604020202020204" pitchFamily="34" charset="0"/>
              </a:rPr>
              <a:pPr eaLnBrk="0" hangingPunct="0">
                <a:spcBef>
                  <a:spcPct val="0"/>
                </a:spcBef>
              </a:pPr>
              <a:t>12</a:t>
            </a:fld>
            <a:endParaRPr lang="en-GB" altLang="el-GR" smtClean="0">
              <a:latin typeface="Times New Roman" panose="02020603050405020304" pitchFamily="18" charset="0"/>
              <a:cs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l-GR" altLang="el-GR" sz="1000" smtClean="0"/>
              <a:t>Η Πληροφορική είναι μία νέα σχετικά επιστήμη που έχει εδραιωθεί σε πανεπιστημιακό επίπεδο ενώ με την πάροδο του χρόνου εδραιώνεται και στα σχολεία, αρχικά ως αντικείμενο διδασκαλίας (Πρώτη εδραιωσή της τη δεκαετία του ' 80 ως κλάδος κατεύθυνσης στα ΤΕΛ και ΕΠΛ)</a:t>
            </a:r>
          </a:p>
          <a:p>
            <a:pPr eaLnBrk="1" hangingPunct="1">
              <a:buClr>
                <a:schemeClr val="tx1"/>
              </a:buClr>
            </a:pPr>
            <a:r>
              <a:rPr lang="el-GR" altLang="el-GR" sz="1000" smtClean="0"/>
              <a:t>H θεώρηση ενός σχολείου µε κεντρικό άξονα τον εκπαιδευτικό, που εστιάζεται στη µετάδοση πληροφοριών και γνώσεων, χάνει όλο και περισσότερο έδαφος προς όφελος ενός εκπαιδευτικού συστήµατος που αναπτύσσει νέου τύπου δεξιότητες</a:t>
            </a:r>
          </a:p>
          <a:p>
            <a:pPr eaLnBrk="1" hangingPunct="1"/>
            <a:endParaRPr lang="en-GB" altLang="el-GR" sz="1000" smtClean="0"/>
          </a:p>
        </p:txBody>
      </p:sp>
    </p:spTree>
    <p:extLst>
      <p:ext uri="{BB962C8B-B14F-4D97-AF65-F5344CB8AC3E}">
        <p14:creationId xmlns:p14="http://schemas.microsoft.com/office/powerpoint/2010/main" val="396469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9ACFBB2-C82C-4174-A68C-9E10E8199D5F}" type="slidenum">
              <a:rPr lang="en-GB" altLang="el-GR" smtClean="0">
                <a:latin typeface="Times New Roman" panose="02020603050405020304" pitchFamily="18" charset="0"/>
                <a:cs typeface="Arial" panose="020B0604020202020204" pitchFamily="34" charset="0"/>
              </a:rPr>
              <a:pPr eaLnBrk="0" hangingPunct="0">
                <a:spcBef>
                  <a:spcPct val="0"/>
                </a:spcBef>
              </a:pPr>
              <a:t>13</a:t>
            </a:fld>
            <a:endParaRPr lang="en-GB" altLang="el-GR" smtClean="0">
              <a:latin typeface="Times New Roman" panose="02020603050405020304" pitchFamily="18" charset="0"/>
              <a:cs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l-GR" smtClean="0">
                <a:solidFill>
                  <a:srgbClr val="231F20"/>
                </a:solidFill>
                <a:latin typeface="TyporamaTimesNRPS"/>
              </a:rPr>
              <a:t>H ύπαρξη, συνεπώς, ενός γνωστικού αντικειµένου που να αντιµετωπίζει τα παρα-</a:t>
            </a:r>
          </a:p>
          <a:p>
            <a:pPr eaLnBrk="1" hangingPunct="1"/>
            <a:r>
              <a:rPr lang="en-GB" altLang="el-GR" smtClean="0">
                <a:solidFill>
                  <a:srgbClr val="231F20"/>
                </a:solidFill>
                <a:latin typeface="TyporamaTimesNRPS"/>
              </a:rPr>
              <a:t>πάνω θέµατα στα πλαίσια της γενικής παιδείας αλλά και η συγκροτηµένη χρήση των</a:t>
            </a:r>
          </a:p>
          <a:p>
            <a:pPr eaLnBrk="1" hangingPunct="1"/>
            <a:r>
              <a:rPr lang="en-GB" altLang="el-GR" smtClean="0">
                <a:solidFill>
                  <a:srgbClr val="231F20"/>
                </a:solidFill>
                <a:latin typeface="TyporamaTimesNRPS"/>
              </a:rPr>
              <a:t>νέων τεχνολογιών στα επιµέρους γνωστικά αντικείµενα µπορούν να βοηθήσουν ώστε</a:t>
            </a:r>
          </a:p>
          <a:p>
            <a:pPr eaLnBrk="1" hangingPunct="1"/>
            <a:r>
              <a:rPr lang="en-GB" altLang="el-GR" smtClean="0">
                <a:solidFill>
                  <a:srgbClr val="231F20"/>
                </a:solidFill>
                <a:latin typeface="TyporamaTimesNRPS"/>
              </a:rPr>
              <a:t>οι µαθητές να κατανοήσουν τη σηµασία και την αξία της επιστηµονικής και της</a:t>
            </a:r>
          </a:p>
          <a:p>
            <a:pPr eaLnBrk="1" hangingPunct="1"/>
            <a:r>
              <a:rPr lang="en-GB" altLang="el-GR" smtClean="0">
                <a:solidFill>
                  <a:srgbClr val="231F20"/>
                </a:solidFill>
                <a:latin typeface="TyporamaTimesNRPS"/>
              </a:rPr>
              <a:t>τεχνολογικής προόδου και ταυτόχρονα να αντιληφθούν τα αποτελέσµατά τους στο</a:t>
            </a:r>
          </a:p>
          <a:p>
            <a:pPr eaLnBrk="1" hangingPunct="1"/>
            <a:r>
              <a:rPr lang="en-GB" altLang="el-GR" smtClean="0">
                <a:solidFill>
                  <a:srgbClr val="231F20"/>
                </a:solidFill>
                <a:latin typeface="TyporamaTimesNRPS"/>
              </a:rPr>
              <a:t>περιβάλλον και την εργασία.</a:t>
            </a:r>
            <a:endParaRPr lang="en-GB" altLang="el-GR" smtClean="0">
              <a:solidFill>
                <a:srgbClr val="000000"/>
              </a:solidFill>
              <a:latin typeface="TyporamaTimesNRPS"/>
            </a:endParaRPr>
          </a:p>
          <a:p>
            <a:pPr eaLnBrk="1" hangingPunct="1"/>
            <a:endParaRPr lang="en-GB" altLang="el-GR" smtClean="0"/>
          </a:p>
        </p:txBody>
      </p:sp>
    </p:spTree>
    <p:extLst>
      <p:ext uri="{BB962C8B-B14F-4D97-AF65-F5344CB8AC3E}">
        <p14:creationId xmlns:p14="http://schemas.microsoft.com/office/powerpoint/2010/main" val="259371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E19D094C-2A8D-44A7-8522-9105026F4096}" type="slidenum">
              <a:rPr lang="en-GB" altLang="el-GR" smtClean="0">
                <a:latin typeface="Times New Roman" panose="02020603050405020304" pitchFamily="18" charset="0"/>
                <a:cs typeface="Arial" panose="020B0604020202020204" pitchFamily="34" charset="0"/>
              </a:rPr>
              <a:pPr eaLnBrk="0" hangingPunct="0">
                <a:spcBef>
                  <a:spcPct val="0"/>
                </a:spcBef>
              </a:pPr>
              <a:t>15</a:t>
            </a:fld>
            <a:endParaRPr lang="en-GB" altLang="el-GR" smtClean="0">
              <a:latin typeface="Times New Roman" panose="02020603050405020304" pitchFamily="18" charset="0"/>
              <a:cs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66016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56779FB9-BEFB-4522-8C07-DC7E908F1A1B}" type="slidenum">
              <a:rPr lang="en-GB" altLang="el-GR" smtClean="0">
                <a:latin typeface="Times New Roman" panose="02020603050405020304" pitchFamily="18" charset="0"/>
                <a:cs typeface="Arial" panose="020B0604020202020204" pitchFamily="34" charset="0"/>
              </a:rPr>
              <a:pPr eaLnBrk="0" hangingPunct="0">
                <a:spcBef>
                  <a:spcPct val="0"/>
                </a:spcBef>
              </a:pPr>
              <a:t>16</a:t>
            </a:fld>
            <a:endParaRPr lang="en-GB" altLang="el-GR" smtClean="0">
              <a:latin typeface="Times New Roman" panose="02020603050405020304" pitchFamily="18" charset="0"/>
              <a:cs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87048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18086FF9-D786-4D60-8745-1DAF18494EE5}" type="slidenum">
              <a:rPr lang="en-GB" altLang="el-GR" smtClean="0">
                <a:latin typeface="Times New Roman" panose="02020603050405020304" pitchFamily="18" charset="0"/>
                <a:cs typeface="Arial" panose="020B0604020202020204" pitchFamily="34" charset="0"/>
              </a:rPr>
              <a:pPr eaLnBrk="0" hangingPunct="0">
                <a:spcBef>
                  <a:spcPct val="0"/>
                </a:spcBef>
              </a:pPr>
              <a:t>17</a:t>
            </a:fld>
            <a:endParaRPr lang="en-GB" altLang="el-GR" smtClean="0">
              <a:latin typeface="Times New Roman" panose="02020603050405020304" pitchFamily="18" charset="0"/>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37538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41201BB-E6DD-46CB-B4CE-006A55E7BFAA}" type="slidenum">
              <a:rPr lang="en-GB" altLang="el-GR" smtClean="0">
                <a:latin typeface="Times New Roman" panose="02020603050405020304" pitchFamily="18" charset="0"/>
                <a:cs typeface="Arial" panose="020B0604020202020204" pitchFamily="34" charset="0"/>
              </a:rPr>
              <a:pPr eaLnBrk="0" hangingPunct="0">
                <a:spcBef>
                  <a:spcPct val="0"/>
                </a:spcBef>
              </a:pPr>
              <a:t>18</a:t>
            </a:fld>
            <a:endParaRPr lang="en-GB" altLang="el-GR" smtClean="0">
              <a:latin typeface="Times New Roman" panose="02020603050405020304" pitchFamily="18" charset="0"/>
              <a:cs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050687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Τα προγράμματα σπουδών της ελληνικής εκπαίδευσης δημιουργούνται από το Παιδαγωγικό Ινστιτούτο</a:t>
            </a:r>
          </a:p>
          <a:p>
            <a:r>
              <a:rPr lang="el-GR" altLang="el-GR" smtClean="0"/>
              <a:t>Το Ενιαίο Πλαίσιο Προγράμματος Σπουδών (ΕΠΠΣ) περιγράφει τις αρχές, τους γενικούς σκοπούς της εκπαίδευσης, τους ειδικούς σκοπούς και στόχους διδασκαλίας κάθε γνωστικού αντικειμένου για κάθε τάξη και μορφή σχολείου. Με βάση το ΕΠΠΣ γίνονται τα αναλυτικά προγράμματα σπουδών και τα βιβλία. </a:t>
            </a:r>
          </a:p>
          <a:p>
            <a:pPr marL="0" lvl="2"/>
            <a:r>
              <a:rPr lang="el-GR" altLang="el-GR" smtClean="0"/>
              <a:t>Το ΔΕΠΠΣ εισάγει την έννοια της «διαθεματικότητας» </a:t>
            </a:r>
          </a:p>
          <a:p>
            <a:pPr marL="0" lvl="2"/>
            <a:r>
              <a:rPr lang="el-GR" altLang="el-GR" smtClean="0"/>
              <a:t>Το ΑΠΣ εξειδικεύει το ΕΠΠΣ στα επιμέρους μαθήματα/τάξεις </a:t>
            </a:r>
          </a:p>
          <a:p>
            <a:r>
              <a:rPr lang="el-GR" altLang="el-GR" smtClean="0"/>
              <a:t> </a:t>
            </a:r>
          </a:p>
          <a:p>
            <a:r>
              <a:rPr lang="el-GR" altLang="el-GR" smtClean="0"/>
              <a:t> </a:t>
            </a:r>
            <a:endParaRPr lang="en-GB" altLang="el-G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EF29F9-AE31-4B12-8555-649515EAC1DC}" type="slidenum">
              <a:rPr lang="en-GB" altLang="el-GR" smtClean="0"/>
              <a:pPr>
                <a:spcBef>
                  <a:spcPct val="0"/>
                </a:spcBef>
              </a:pPr>
              <a:t>19</a:t>
            </a:fld>
            <a:endParaRPr lang="en-GB" altLang="el-GR" smtClean="0"/>
          </a:p>
        </p:txBody>
      </p:sp>
    </p:spTree>
    <p:extLst>
      <p:ext uri="{BB962C8B-B14F-4D97-AF65-F5344CB8AC3E}">
        <p14:creationId xmlns:p14="http://schemas.microsoft.com/office/powerpoint/2010/main" val="274754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Ο όρος </a:t>
            </a:r>
            <a:r>
              <a:rPr lang="el-GR" altLang="el-GR" b="1" smtClean="0"/>
              <a:t>"αναλυτικό πρόγραμμα"</a:t>
            </a:r>
            <a:r>
              <a:rPr lang="el-GR" altLang="el-GR" smtClean="0"/>
              <a:t> αναφέρεται στη διατύπωση των χαρακτηριστικών μιας διδακτικής πρότασης. Τυπικές παράμετροι ενός αναλυτικού προγράμματος είναι οι στόχοι του, το περιεχόμενο στο οποίο αναφέρεται, οι μέθοδοι που χρησιμοποιεί, οι διαδικασίες που προτείνει ή οι προτάσεις αξιολόγησής του. Η διδακτική πρόταση μπορεί να αφορά τη διδασκαλία μιας ολόκληρης εκπαιδευτικής βαθμίδας ή τάξης σε συγκεκριμένο γνωστικό αντικείμενο ή σε σύνολο γνωστικών αντικειμένων.</a:t>
            </a:r>
          </a:p>
          <a:p>
            <a:endParaRPr lang="el-GR" altLang="el-GR" smtClean="0"/>
          </a:p>
          <a:p>
            <a:r>
              <a:rPr lang="el-GR" altLang="el-GR" smtClean="0"/>
              <a:t> </a:t>
            </a:r>
            <a:endParaRPr lang="en-GB"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125727-3B8B-40D6-9B47-80E6823F5091}" type="slidenum">
              <a:rPr lang="en-GB" altLang="el-GR" smtClean="0"/>
              <a:pPr>
                <a:spcBef>
                  <a:spcPct val="0"/>
                </a:spcBef>
              </a:pPr>
              <a:t>20</a:t>
            </a:fld>
            <a:endParaRPr lang="en-GB" altLang="el-GR" smtClean="0"/>
          </a:p>
        </p:txBody>
      </p:sp>
    </p:spTree>
    <p:extLst>
      <p:ext uri="{BB962C8B-B14F-4D97-AF65-F5344CB8AC3E}">
        <p14:creationId xmlns:p14="http://schemas.microsoft.com/office/powerpoint/2010/main" val="369630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Ο Διδακτικός Μετασχηματισμός μελετά τις διαδικασίες μετατροπής της επιστημονικής γνώσης σε σχολική γνώση. </a:t>
            </a:r>
          </a:p>
          <a:p>
            <a:r>
              <a:rPr lang="el-GR" altLang="el-GR" smtClean="0"/>
              <a:t>Στο πλαίσιο αυτό είναι απαραίτητο να γίνει η διάκριση ανάμεσα στην “επιστημονική γνώση” (όπως αυτή παράγεται από την επιστημονική έρευνα) και στη “διδαχθείσα γνώση” (όπως αυτή μπορεί να παρατηρηθεί στη σχολική πρακτική) </a:t>
            </a:r>
            <a:endParaRPr lang="en-GB" altLang="el-GR" smtClean="0"/>
          </a:p>
          <a:p>
            <a:r>
              <a:rPr lang="el-GR" altLang="el-GR" smtClean="0"/>
              <a:t>Ο Διδακτικός Μετασχηματισμός ασχολείται </a:t>
            </a:r>
            <a:endParaRPr lang="en-GB" altLang="el-GR" smtClean="0"/>
          </a:p>
          <a:p>
            <a:r>
              <a:rPr lang="el-GR" altLang="el-GR" smtClean="0"/>
              <a:t>(σε γενικό επίπεδο) με τη μετάβαση από ένα “αντικείμενο επιστημονικής γνώσης” σε ένα “αντικείμενο διδασκαλίας” </a:t>
            </a:r>
            <a:endParaRPr lang="en-GB" altLang="el-GR" smtClean="0"/>
          </a:p>
          <a:p>
            <a:r>
              <a:rPr lang="el-GR" altLang="el-GR" smtClean="0"/>
              <a:t>(σε ειδικό επίπεδο) με την περιγραφή των γενικών μηχανισμών που επιτρέπουν το πέρασμα από ένα “αντικείμενο επιστημονικής γνώσης” σε ένα “αντικείμενο διδασκαλίας” </a:t>
            </a:r>
            <a:endParaRPr lang="en-GB" altLang="el-GR" smtClean="0"/>
          </a:p>
          <a:p>
            <a:r>
              <a:rPr lang="el-GR" altLang="el-GR" smtClean="0"/>
              <a:t>η Διδακτική μελετά πως γίνεται ο μετασχηματισμός των επιστημονικών εννοιών σε «σχολικές» έννοιες </a:t>
            </a:r>
            <a:endParaRPr lang="en-GB" altLang="el-GR" smtClean="0"/>
          </a:p>
          <a:p>
            <a:endParaRPr lang="el-GR" altLang="el-GR" smtClean="0"/>
          </a:p>
          <a:p>
            <a:r>
              <a:rPr lang="el-GR" altLang="el-GR" smtClean="0"/>
              <a:t> </a:t>
            </a:r>
            <a:endParaRPr lang="en-GB"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A9269-68CE-4DD7-9E6A-A6FAF294ED28}" type="slidenum">
              <a:rPr lang="en-GB" altLang="el-GR" smtClean="0"/>
              <a:pPr>
                <a:spcBef>
                  <a:spcPct val="0"/>
                </a:spcBef>
              </a:pPr>
              <a:t>21</a:t>
            </a:fld>
            <a:endParaRPr lang="en-GB" altLang="el-GR" smtClean="0"/>
          </a:p>
        </p:txBody>
      </p:sp>
    </p:spTree>
    <p:extLst>
      <p:ext uri="{BB962C8B-B14F-4D97-AF65-F5344CB8AC3E}">
        <p14:creationId xmlns:p14="http://schemas.microsoft.com/office/powerpoint/2010/main" val="3375183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Ο Διδακτικός Μετασχηματισμός μελετά τις διαδικασίες μετατροπής της επιστημονικής γνώσης σε σχολική γνώση. </a:t>
            </a:r>
          </a:p>
          <a:p>
            <a:r>
              <a:rPr lang="el-GR" altLang="el-GR" smtClean="0"/>
              <a:t>Στο πλαίσιο αυτό είναι απαραίτητο να γίνει η διάκριση ανάμεσα στην “επιστημονική γνώση” (όπως αυτή παράγεται από την επιστημονική έρευνα) και στη “διδαχθείσα γνώση” (όπως αυτή μπορεί να παρατηρηθεί στη σχολική πρακτική) </a:t>
            </a:r>
            <a:endParaRPr lang="en-GB" altLang="el-GR" smtClean="0"/>
          </a:p>
          <a:p>
            <a:r>
              <a:rPr lang="el-GR" altLang="el-GR" smtClean="0"/>
              <a:t>Ο Διδακτικός Μετασχηματισμός ασχολείται </a:t>
            </a:r>
            <a:endParaRPr lang="en-GB" altLang="el-GR" smtClean="0"/>
          </a:p>
          <a:p>
            <a:r>
              <a:rPr lang="el-GR" altLang="el-GR" smtClean="0"/>
              <a:t>(σε γενικό επίπεδο) με τη μετάβαση από ένα “αντικείμενο επιστημονικής γνώσης” σε ένα “αντικείμενο διδασκαλίας” </a:t>
            </a:r>
            <a:endParaRPr lang="en-GB" altLang="el-GR" smtClean="0"/>
          </a:p>
          <a:p>
            <a:r>
              <a:rPr lang="el-GR" altLang="el-GR" smtClean="0"/>
              <a:t>(σε ειδικό επίπεδο) με την περιγραφή των γενικών μηχανισμών που επιτρέπουν το πέρασμα από ένα “αντικείμενο επιστημονικής γνώσης” σε ένα “αντικείμενο διδασκαλίας” </a:t>
            </a:r>
            <a:endParaRPr lang="en-GB" altLang="el-GR" smtClean="0"/>
          </a:p>
          <a:p>
            <a:r>
              <a:rPr lang="el-GR" altLang="el-GR" smtClean="0"/>
              <a:t>η Διδακτική μελετά πως γίνεται ο μετασχηματισμός των επιστημονικών εννοιών σε «σχολικές» έννοιες </a:t>
            </a:r>
            <a:endParaRPr lang="en-GB" altLang="el-GR" smtClean="0"/>
          </a:p>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5F3CFD-DC25-4264-82F2-A0BCE2924D00}" type="slidenum">
              <a:rPr lang="en-GB" altLang="el-GR" smtClean="0"/>
              <a:pPr>
                <a:spcBef>
                  <a:spcPct val="0"/>
                </a:spcBef>
              </a:pPr>
              <a:t>22</a:t>
            </a:fld>
            <a:endParaRPr lang="en-GB" altLang="el-GR" smtClean="0"/>
          </a:p>
        </p:txBody>
      </p:sp>
    </p:spTree>
    <p:extLst>
      <p:ext uri="{BB962C8B-B14F-4D97-AF65-F5344CB8AC3E}">
        <p14:creationId xmlns:p14="http://schemas.microsoft.com/office/powerpoint/2010/main" val="1778462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Παράδειγμα Διδακτικού Μετασχηματισμού: «Τα Λειτουργικά συστήματα» </a:t>
            </a:r>
            <a:endParaRPr lang="en-GB"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8FB6B0-AC65-4199-82AB-AE8A239D4D4A}" type="slidenum">
              <a:rPr lang="en-GB" altLang="el-GR" smtClean="0"/>
              <a:pPr>
                <a:spcBef>
                  <a:spcPct val="0"/>
                </a:spcBef>
              </a:pPr>
              <a:t>23</a:t>
            </a:fld>
            <a:endParaRPr lang="en-GB" altLang="el-GR" smtClean="0"/>
          </a:p>
        </p:txBody>
      </p:sp>
    </p:spTree>
    <p:extLst>
      <p:ext uri="{BB962C8B-B14F-4D97-AF65-F5344CB8AC3E}">
        <p14:creationId xmlns:p14="http://schemas.microsoft.com/office/powerpoint/2010/main" val="392950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DA7C40-99D3-4277-9577-FDFAA45D5A98}" type="slidenum">
              <a:rPr lang="en-GB" altLang="el-GR" smtClean="0"/>
              <a:pPr>
                <a:spcBef>
                  <a:spcPct val="0"/>
                </a:spcBef>
              </a:pPr>
              <a:t>24</a:t>
            </a:fld>
            <a:endParaRPr lang="en-GB" altLang="el-GR" smtClean="0"/>
          </a:p>
        </p:txBody>
      </p:sp>
    </p:spTree>
    <p:extLst>
      <p:ext uri="{BB962C8B-B14F-4D97-AF65-F5344CB8AC3E}">
        <p14:creationId xmlns:p14="http://schemas.microsoft.com/office/powerpoint/2010/main" val="117564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501F08-E635-4413-95AF-E80DC27811F7}" type="slidenum">
              <a:rPr lang="en-GB" altLang="el-GR" smtClean="0"/>
              <a:pPr>
                <a:spcBef>
                  <a:spcPct val="0"/>
                </a:spcBef>
              </a:pPr>
              <a:t>27</a:t>
            </a:fld>
            <a:endParaRPr lang="en-GB" altLang="el-GR" smtClean="0"/>
          </a:p>
        </p:txBody>
      </p:sp>
    </p:spTree>
    <p:extLst>
      <p:ext uri="{BB962C8B-B14F-4D97-AF65-F5344CB8AC3E}">
        <p14:creationId xmlns:p14="http://schemas.microsoft.com/office/powerpoint/2010/main" val="4030364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Οι άνθρωποι για να κατανοήσουν τον κόσμο που τους περιβάλλει δημιουργούν ιδέες, νοητικά μοντέλα και αναπαραστάσεις. </a:t>
            </a:r>
          </a:p>
          <a:p>
            <a:r>
              <a:rPr lang="el-GR" altLang="el-GR" smtClean="0"/>
              <a:t>Οι αναπαραστάσεις είναι μια ανθρώπινη δραστηριότητα που συνίσταται στην παραγωγή νοερών εικόνων ή συμβόλων με βασικό χαρακτηριστικό να αντικαθιστούν άλλες (απούσες κατά κανόνα) οντότητες. </a:t>
            </a:r>
          </a:p>
          <a:p>
            <a:r>
              <a:rPr lang="el-GR" altLang="el-GR" smtClean="0"/>
              <a:t>Οι ιδέες αυτές σπάνια αντιστοιχούν με τις επιστημονικές αντιλήψεις για τις αντίστοιχες έννοιες ή τα τεχνολογικά αντικείμενα. </a:t>
            </a:r>
          </a:p>
          <a:p>
            <a:pPr>
              <a:lnSpc>
                <a:spcPct val="80000"/>
              </a:lnSpc>
            </a:pPr>
            <a:r>
              <a:rPr lang="el-GR" altLang="el-GR" smtClean="0"/>
              <a:t>Οι ιδέες των μαθητών αλλάζουν δύσκολα: Βασικό χαρακτηριστικό των ιδεών των παιδιών είναι η αντίσταση σε κάθε μορφή συστηματικής ή μη διδασκαλίας </a:t>
            </a:r>
          </a:p>
          <a:p>
            <a:pPr>
              <a:lnSpc>
                <a:spcPct val="80000"/>
              </a:lnSpc>
            </a:pPr>
            <a:r>
              <a:rPr lang="en-GB" altLang="el-GR" smtClean="0"/>
              <a:t>Η αρχική αναπαράσταση του πληροφορικού συστήματος συνίσταται από τη νοητική εικόνα ενός αντικειμένου όχι τοποθετημένου στο χώρο και το χρόνο. </a:t>
            </a:r>
            <a:endParaRPr lang="el-GR" altLang="el-GR" smtClean="0"/>
          </a:p>
          <a:p>
            <a:pPr>
              <a:lnSpc>
                <a:spcPct val="80000"/>
              </a:lnSpc>
            </a:pPr>
            <a:r>
              <a:rPr lang="en-GB" altLang="el-GR" smtClean="0"/>
              <a:t>Το αντικείμενο αυτό δεν διαθέτει ιδιαίτερα χαρακτηριστικά στις αναπαραστάσεις του χρήστη και δεν διαφέρει για παράδειγμα από ένα ρομπότ. </a:t>
            </a:r>
            <a:endParaRPr lang="el-GR" altLang="el-GR" smtClean="0"/>
          </a:p>
          <a:p>
            <a:pPr>
              <a:lnSpc>
                <a:spcPct val="80000"/>
              </a:lnSpc>
            </a:pPr>
            <a:r>
              <a:rPr lang="en-GB" altLang="el-GR" smtClean="0"/>
              <a:t>Η αρχική αντίληψη του συστήματος σχετίζεται στενά με αυτά που παρατηρεί άμεσα ο χρήστης (κυρίως σε επίπεδο υλικού). </a:t>
            </a:r>
            <a:endParaRPr lang="el-GR" altLang="el-GR" smtClean="0"/>
          </a:p>
          <a:p>
            <a:endParaRPr lang="en-GB"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CE15EA-A0B8-4E2B-97E3-C572338CE4E1}" type="slidenum">
              <a:rPr lang="en-GB" altLang="el-GR" smtClean="0"/>
              <a:pPr>
                <a:spcBef>
                  <a:spcPct val="0"/>
                </a:spcBef>
              </a:pPr>
              <a:t>28</a:t>
            </a:fld>
            <a:endParaRPr lang="en-GB" altLang="el-GR" smtClean="0"/>
          </a:p>
        </p:txBody>
      </p:sp>
    </p:spTree>
    <p:extLst>
      <p:ext uri="{BB962C8B-B14F-4D97-AF65-F5344CB8AC3E}">
        <p14:creationId xmlns:p14="http://schemas.microsoft.com/office/powerpoint/2010/main" val="330847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01C755-75E1-412A-9C31-1007C5793C2F}" type="slidenum">
              <a:rPr lang="en-GB" altLang="el-GR" smtClean="0"/>
              <a:pPr>
                <a:spcBef>
                  <a:spcPct val="0"/>
                </a:spcBef>
              </a:pPr>
              <a:t>29</a:t>
            </a:fld>
            <a:endParaRPr lang="en-GB" altLang="el-GR" smtClean="0"/>
          </a:p>
        </p:txBody>
      </p:sp>
    </p:spTree>
    <p:extLst>
      <p:ext uri="{BB962C8B-B14F-4D97-AF65-F5344CB8AC3E}">
        <p14:creationId xmlns:p14="http://schemas.microsoft.com/office/powerpoint/2010/main" val="3734442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15666-9EAD-42A8-9ED6-067C8F1BAAC9}" type="slidenum">
              <a:rPr lang="en-GB" altLang="el-GR" smtClean="0"/>
              <a:pPr>
                <a:spcBef>
                  <a:spcPct val="0"/>
                </a:spcBef>
              </a:pPr>
              <a:t>30</a:t>
            </a:fld>
            <a:endParaRPr lang="en-GB" altLang="el-GR" smtClean="0"/>
          </a:p>
        </p:txBody>
      </p:sp>
    </p:spTree>
    <p:extLst>
      <p:ext uri="{BB962C8B-B14F-4D97-AF65-F5344CB8AC3E}">
        <p14:creationId xmlns:p14="http://schemas.microsoft.com/office/powerpoint/2010/main" val="2155668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None/>
            </a:pPr>
            <a:r>
              <a:rPr lang="el-GR" altLang="el-GR" smtClean="0"/>
              <a:t>Σε όλες τις επιστήμες (θετικές και ανθρωπιστικές),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altLang="el-GR" smtClean="0"/>
              <a:t>Τα λάθη αυτού του τύπου είναι δείκτες </a:t>
            </a:r>
            <a:r>
              <a:rPr lang="el-GR" altLang="el-GR" b="1" smtClean="0">
                <a:solidFill>
                  <a:srgbClr val="FF0000"/>
                </a:solidFill>
              </a:rPr>
              <a:t>λανθασμένων αντιλήψεων</a:t>
            </a:r>
            <a:r>
              <a:rPr lang="el-GR" altLang="el-GR" smtClean="0"/>
              <a:t> (ή αναπαραστάσεων) των μαθητών. </a:t>
            </a:r>
          </a:p>
          <a:p>
            <a:pPr eaLnBrk="1" hangingPunct="1">
              <a:buFont typeface="Wingdings" panose="05000000000000000000" pitchFamily="2" charset="2"/>
              <a:buNone/>
            </a:pPr>
            <a:endParaRPr lang="el-GR" altLang="el-GR" smtClean="0"/>
          </a:p>
          <a:p>
            <a:endParaRPr lang="en-GB"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C8EDF4-A6C7-4747-9504-4D8A78EDC8D7}" type="slidenum">
              <a:rPr lang="en-GB" altLang="el-GR" smtClean="0"/>
              <a:pPr>
                <a:spcBef>
                  <a:spcPct val="0"/>
                </a:spcBef>
              </a:pPr>
              <a:t>31</a:t>
            </a:fld>
            <a:endParaRPr lang="en-GB" altLang="el-GR" smtClean="0"/>
          </a:p>
        </p:txBody>
      </p:sp>
    </p:spTree>
    <p:extLst>
      <p:ext uri="{BB962C8B-B14F-4D97-AF65-F5344CB8AC3E}">
        <p14:creationId xmlns:p14="http://schemas.microsoft.com/office/powerpoint/2010/main" val="4252000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Η ανάδειξη των λαθών που κάνουν οι μαθητές και η αναζήτηση των αιτιών από τις οποίες προέρχονται συνιστά βασικό ζητούμενο στη Διδακτική</a:t>
            </a:r>
          </a:p>
          <a:p>
            <a:r>
              <a:rPr lang="el-GR" altLang="el-GR" smtClean="0"/>
              <a:t>Τα «λάθη» και τα γνωστικά εμπόδια εμποδίζουν τη σκέψη των παιδιών και την αναδιοργάνωση των αναπαραστάσεών τους. </a:t>
            </a:r>
          </a:p>
          <a:p>
            <a:r>
              <a:rPr lang="el-GR" altLang="el-GR" smtClean="0"/>
              <a:t>Η υπέρβαση των λαθών και των γνωστικών εμποδίων απαιτεί συνήθως ατομική αναδιοργάνωση της σκέψης του υποκειμένου που λαμβάνει χώρα μέσα από διαδικασίες γνωστικής σύγκρουσης. </a:t>
            </a:r>
          </a:p>
          <a:p>
            <a:r>
              <a:rPr lang="el-GR" altLang="el-GR" smtClean="0"/>
              <a:t>Στην περίπτωση που η γνωστική σύγκρουση που είναι προϊόν διαπροσωπικής αλληλεπίδρασης και συνεπώς αναπτύσσεται μέσω διαδικασιών κοινωνικής προέλευσης αναφερόμαστε και κοινωνικογνωστική σύγκρουση </a:t>
            </a:r>
            <a:endParaRPr lang="en-GB" altLang="el-GR" smtClean="0"/>
          </a:p>
          <a:p>
            <a:endParaRPr lang="en-GB" altLang="el-GR"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64B8E1-F8CF-48B3-9984-DF47105A1CD1}" type="slidenum">
              <a:rPr lang="en-GB" altLang="el-GR" smtClean="0"/>
              <a:pPr>
                <a:spcBef>
                  <a:spcPct val="0"/>
                </a:spcBef>
              </a:pPr>
              <a:t>32</a:t>
            </a:fld>
            <a:endParaRPr lang="en-GB" altLang="el-GR" smtClean="0"/>
          </a:p>
        </p:txBody>
      </p:sp>
    </p:spTree>
    <p:extLst>
      <p:ext uri="{BB962C8B-B14F-4D97-AF65-F5344CB8AC3E}">
        <p14:creationId xmlns:p14="http://schemas.microsoft.com/office/powerpoint/2010/main" val="102405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Οι εννοιολογικές δομές που σχηματίζουν αυτοί που μαθαίνουν δεν είναι στατικές, αλλά αλλάζουν διαρκώς κατά την απόκτηση νέων γνώσεων</a:t>
            </a:r>
            <a:endParaRPr lang="en-GB" altLang="el-GR"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A0026-E50F-4BAC-A419-E6CBBFA370C9}" type="slidenum">
              <a:rPr lang="en-GB" altLang="el-GR" smtClean="0"/>
              <a:pPr>
                <a:spcBef>
                  <a:spcPct val="0"/>
                </a:spcBef>
              </a:pPr>
              <a:t>33</a:t>
            </a:fld>
            <a:endParaRPr lang="en-GB" altLang="el-GR" smtClean="0"/>
          </a:p>
        </p:txBody>
      </p:sp>
    </p:spTree>
    <p:extLst>
      <p:ext uri="{BB962C8B-B14F-4D97-AF65-F5344CB8AC3E}">
        <p14:creationId xmlns:p14="http://schemas.microsoft.com/office/powerpoint/2010/main" val="1922588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5164C7-2DC3-43E4-B52A-1B23C122613F}" type="slidenum">
              <a:rPr lang="en-GB" altLang="el-GR" smtClean="0"/>
              <a:pPr>
                <a:spcBef>
                  <a:spcPct val="0"/>
                </a:spcBef>
              </a:pPr>
              <a:t>34</a:t>
            </a:fld>
            <a:endParaRPr lang="en-GB" altLang="el-GR" smtClean="0"/>
          </a:p>
        </p:txBody>
      </p:sp>
    </p:spTree>
    <p:extLst>
      <p:ext uri="{BB962C8B-B14F-4D97-AF65-F5344CB8AC3E}">
        <p14:creationId xmlns:p14="http://schemas.microsoft.com/office/powerpoint/2010/main" val="3704717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ADEC50-D110-489C-B6DF-5528D49F3C53}" type="slidenum">
              <a:rPr lang="en-GB" altLang="el-GR" smtClean="0"/>
              <a:pPr>
                <a:spcBef>
                  <a:spcPct val="0"/>
                </a:spcBef>
              </a:pPr>
              <a:t>35</a:t>
            </a:fld>
            <a:endParaRPr lang="en-GB" altLang="el-GR" smtClean="0"/>
          </a:p>
        </p:txBody>
      </p:sp>
    </p:spTree>
    <p:extLst>
      <p:ext uri="{BB962C8B-B14F-4D97-AF65-F5344CB8AC3E}">
        <p14:creationId xmlns:p14="http://schemas.microsoft.com/office/powerpoint/2010/main" val="2249911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6B8C9-7AE5-4E48-A707-A12B7110DB1C}" type="slidenum">
              <a:rPr lang="en-US" smtClean="0"/>
              <a:t>36</a:t>
            </a:fld>
            <a:endParaRPr lang="en-US"/>
          </a:p>
        </p:txBody>
      </p:sp>
    </p:spTree>
    <p:extLst>
      <p:ext uri="{BB962C8B-B14F-4D97-AF65-F5344CB8AC3E}">
        <p14:creationId xmlns:p14="http://schemas.microsoft.com/office/powerpoint/2010/main" val="2496254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Οι μέθοδοι, οι τεχνικές και τα εργαλεία που χρησιμοποιούνται για την υλοποίηση μιας διδασκαλίας εντάσσονται σε αυτό που αποκαλούμε συχνά ως διδακτική μεθοδολογία ή μεθοδολογία διδασκαλίας. </a:t>
            </a:r>
          </a:p>
          <a:p>
            <a:r>
              <a:rPr lang="el-GR" altLang="el-GR" smtClean="0"/>
              <a:t>Η μεθοδολογία διδασκαλίας υλοποιείται μέσω συγκεκριμένης διδακτικής παρέμβασης και απαιτεί τη χρήση κατάλληλης ή κατάλληλων διδακτικών στρατηγικών </a:t>
            </a:r>
            <a:endParaRPr lang="en-GB" altLang="el-GR"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9D2D12-80AD-4CFB-9136-2435BEF4B9C8}" type="slidenum">
              <a:rPr lang="en-GB" altLang="el-GR" smtClean="0"/>
              <a:pPr>
                <a:spcBef>
                  <a:spcPct val="0"/>
                </a:spcBef>
              </a:pPr>
              <a:t>37</a:t>
            </a:fld>
            <a:endParaRPr lang="en-GB" altLang="el-GR" smtClean="0"/>
          </a:p>
        </p:txBody>
      </p:sp>
    </p:spTree>
    <p:extLst>
      <p:ext uri="{BB962C8B-B14F-4D97-AF65-F5344CB8AC3E}">
        <p14:creationId xmlns:p14="http://schemas.microsoft.com/office/powerpoint/2010/main" val="299132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DB07EB-BD66-43D9-98AE-EA6EF063ECC3}" type="slidenum">
              <a:rPr lang="en-GB" altLang="el-GR" smtClean="0"/>
              <a:pPr>
                <a:spcBef>
                  <a:spcPct val="0"/>
                </a:spcBef>
              </a:pPr>
              <a:t>38</a:t>
            </a:fld>
            <a:endParaRPr lang="en-GB" altLang="el-GR" smtClean="0"/>
          </a:p>
        </p:txBody>
      </p:sp>
    </p:spTree>
    <p:extLst>
      <p:ext uri="{BB962C8B-B14F-4D97-AF65-F5344CB8AC3E}">
        <p14:creationId xmlns:p14="http://schemas.microsoft.com/office/powerpoint/2010/main" val="3409374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024533-3443-43C1-B8EE-D6BCA7F89A68}" type="slidenum">
              <a:rPr lang="en-GB" altLang="el-GR" smtClean="0"/>
              <a:pPr>
                <a:spcBef>
                  <a:spcPct val="0"/>
                </a:spcBef>
              </a:pPr>
              <a:t>41</a:t>
            </a:fld>
            <a:endParaRPr lang="en-GB" altLang="el-GR" smtClean="0"/>
          </a:p>
        </p:txBody>
      </p:sp>
    </p:spTree>
    <p:extLst>
      <p:ext uri="{BB962C8B-B14F-4D97-AF65-F5344CB8AC3E}">
        <p14:creationId xmlns:p14="http://schemas.microsoft.com/office/powerpoint/2010/main" val="1454499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5E8B6C-862B-4647-86EB-CA6F778F92AB}" type="slidenum">
              <a:rPr lang="en-GB" altLang="el-GR" smtClean="0"/>
              <a:pPr>
                <a:spcBef>
                  <a:spcPct val="0"/>
                </a:spcBef>
              </a:pPr>
              <a:t>42</a:t>
            </a:fld>
            <a:endParaRPr lang="en-GB" altLang="el-GR" smtClean="0"/>
          </a:p>
        </p:txBody>
      </p:sp>
    </p:spTree>
    <p:extLst>
      <p:ext uri="{BB962C8B-B14F-4D97-AF65-F5344CB8AC3E}">
        <p14:creationId xmlns:p14="http://schemas.microsoft.com/office/powerpoint/2010/main" val="1256322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Με τον όρο γνωστικό εργαλείο εννοούμε εφαρμογές και περιβάλλοντα που έχουν δημιουργηθεί ή προσαρμοστεί έτσι ώστε </a:t>
            </a:r>
            <a:endParaRPr lang="en-US" altLang="el-GR" smtClean="0"/>
          </a:p>
          <a:p>
            <a:pPr lvl="1" eaLnBrk="1" hangingPunct="1"/>
            <a:r>
              <a:rPr lang="el-GR" altLang="el-GR" smtClean="0"/>
              <a:t>να λειτουργούν – στο κατάλληλο παιδαγωγικό πλαίσιο – ως </a:t>
            </a:r>
            <a:r>
              <a:rPr lang="el-GR" altLang="el-GR" u="sng" smtClean="0"/>
              <a:t>διανοητικοί συνεργάτες</a:t>
            </a:r>
            <a:r>
              <a:rPr lang="el-GR" altLang="el-GR" smtClean="0"/>
              <a:t> του μαθητή </a:t>
            </a:r>
            <a:endParaRPr lang="en-US" altLang="el-GR" smtClean="0"/>
          </a:p>
          <a:p>
            <a:pPr lvl="1" eaLnBrk="1" hangingPunct="1"/>
            <a:r>
              <a:rPr lang="el-GR" altLang="el-GR" smtClean="0"/>
              <a:t>υποστηρίζοντας την επίλυση προβλημάτων και ενισχύοντας την κριτική σκέψη, τη λήψη αποφάσεων και γενικότερα την ανάπτυξη γνώσεων και </a:t>
            </a:r>
            <a:r>
              <a:rPr lang="el-GR" altLang="el-GR" u="sng" smtClean="0"/>
              <a:t>δεξιοτήτων υψηλού επιπέδου</a:t>
            </a:r>
            <a:endParaRPr lang="en-GB" altLang="el-GR" u="sng" smtClean="0"/>
          </a:p>
          <a:p>
            <a:endParaRPr lang="en-GB" altLang="el-GR"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2ECE1-34E4-4975-8BD1-E9DAA8D6FDBF}" type="slidenum">
              <a:rPr lang="en-GB" altLang="el-GR" smtClean="0"/>
              <a:pPr>
                <a:spcBef>
                  <a:spcPct val="0"/>
                </a:spcBef>
              </a:pPr>
              <a:t>43</a:t>
            </a:fld>
            <a:endParaRPr lang="en-GB" altLang="el-GR" smtClean="0"/>
          </a:p>
        </p:txBody>
      </p:sp>
    </p:spTree>
    <p:extLst>
      <p:ext uri="{BB962C8B-B14F-4D97-AF65-F5344CB8AC3E}">
        <p14:creationId xmlns:p14="http://schemas.microsoft.com/office/powerpoint/2010/main" val="248380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48</a:t>
            </a:fld>
            <a:endParaRPr lang="el-GR"/>
          </a:p>
        </p:txBody>
      </p:sp>
    </p:spTree>
    <p:extLst>
      <p:ext uri="{BB962C8B-B14F-4D97-AF65-F5344CB8AC3E}">
        <p14:creationId xmlns:p14="http://schemas.microsoft.com/office/powerpoint/2010/main" val="321634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Σκοπός</a:t>
            </a:r>
            <a:endParaRPr lang="en-GB" altLang="el-GR"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1C10A3-C58B-4962-A37E-FC65288B2CF7}" type="slidenum">
              <a:rPr lang="en-GB" altLang="el-GR" smtClean="0"/>
              <a:pPr>
                <a:spcBef>
                  <a:spcPct val="0"/>
                </a:spcBef>
              </a:pPr>
              <a:t>4</a:t>
            </a:fld>
            <a:endParaRPr lang="en-GB" altLang="el-GR" smtClean="0"/>
          </a:p>
        </p:txBody>
      </p:sp>
    </p:spTree>
    <p:extLst>
      <p:ext uri="{BB962C8B-B14F-4D97-AF65-F5344CB8AC3E}">
        <p14:creationId xmlns:p14="http://schemas.microsoft.com/office/powerpoint/2010/main" val="4017136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49</a:t>
            </a:fld>
            <a:endParaRPr lang="el-GR"/>
          </a:p>
        </p:txBody>
      </p:sp>
    </p:spTree>
    <p:extLst>
      <p:ext uri="{BB962C8B-B14F-4D97-AF65-F5344CB8AC3E}">
        <p14:creationId xmlns:p14="http://schemas.microsoft.com/office/powerpoint/2010/main" val="3925519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Έννοιες - Κλειδιά</a:t>
            </a:r>
            <a:endParaRPr lang="en-GB" altLang="el-G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392B93-D5E5-4A04-9A11-49DA4AE94D63}" type="slidenum">
              <a:rPr lang="en-GB" altLang="el-GR" smtClean="0"/>
              <a:pPr>
                <a:spcBef>
                  <a:spcPct val="0"/>
                </a:spcBef>
              </a:pPr>
              <a:t>5</a:t>
            </a:fld>
            <a:endParaRPr lang="en-GB" altLang="el-GR" smtClean="0"/>
          </a:p>
        </p:txBody>
      </p:sp>
    </p:spTree>
    <p:extLst>
      <p:ext uri="{BB962C8B-B14F-4D97-AF65-F5344CB8AC3E}">
        <p14:creationId xmlns:p14="http://schemas.microsoft.com/office/powerpoint/2010/main" val="157832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6D33E4-318A-4178-A3DD-245DAF3A2D27}" type="slidenum">
              <a:rPr lang="en-GB" altLang="el-GR" smtClean="0"/>
              <a:pPr>
                <a:spcBef>
                  <a:spcPct val="0"/>
                </a:spcBef>
              </a:pPr>
              <a:t>6</a:t>
            </a:fld>
            <a:endParaRPr lang="en-GB" altLang="el-GR" smtClean="0"/>
          </a:p>
        </p:txBody>
      </p:sp>
    </p:spTree>
    <p:extLst>
      <p:ext uri="{BB962C8B-B14F-4D97-AF65-F5344CB8AC3E}">
        <p14:creationId xmlns:p14="http://schemas.microsoft.com/office/powerpoint/2010/main" val="22710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Με βάση το προηγούμενο θεωρητικό πλαίσιο μπορούμε να αναπαραστήσουμε το αντικείμενο μελέτης της διδακτικής με το διδακτικό τρίγωνο. Το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altLang="el-GR"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0BFD8A-EB35-47E8-A5A6-61D15F1E690C}" type="slidenum">
              <a:rPr lang="en-GB" altLang="el-GR" smtClean="0"/>
              <a:pPr>
                <a:spcBef>
                  <a:spcPct val="0"/>
                </a:spcBef>
              </a:pPr>
              <a:t>7</a:t>
            </a:fld>
            <a:endParaRPr lang="en-GB" altLang="el-GR" smtClean="0"/>
          </a:p>
        </p:txBody>
      </p:sp>
    </p:spTree>
    <p:extLst>
      <p:ext uri="{BB962C8B-B14F-4D97-AF65-F5344CB8AC3E}">
        <p14:creationId xmlns:p14="http://schemas.microsoft.com/office/powerpoint/2010/main" val="68412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Με βάση το προηγούμενο θεωρητικό πλαίσιο μπορούμε να αναπαραστήσουμε το αντικείμενο μελέτης της διδακτικής με το διδακτικό τρίγωνο. Το «εμπλουτισμένο με ΤΠΕ»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altLang="el-GR"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BF1A1B-23FC-4255-BB1B-78037C568804}" type="slidenum">
              <a:rPr lang="en-GB" altLang="el-GR" smtClean="0"/>
              <a:pPr>
                <a:spcBef>
                  <a:spcPct val="0"/>
                </a:spcBef>
              </a:pPr>
              <a:t>8</a:t>
            </a:fld>
            <a:endParaRPr lang="en-GB" altLang="el-GR" smtClean="0"/>
          </a:p>
        </p:txBody>
      </p:sp>
    </p:spTree>
    <p:extLst>
      <p:ext uri="{BB962C8B-B14F-4D97-AF65-F5344CB8AC3E}">
        <p14:creationId xmlns:p14="http://schemas.microsoft.com/office/powerpoint/2010/main" val="11966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22E7B7-D122-429E-B833-E6C8308E6E0A}" type="slidenum">
              <a:rPr lang="en-GB" altLang="el-GR" smtClean="0"/>
              <a:pPr>
                <a:spcBef>
                  <a:spcPct val="0"/>
                </a:spcBef>
              </a:pPr>
              <a:t>9</a:t>
            </a:fld>
            <a:endParaRPr lang="en-GB" altLang="el-GR" smtClean="0"/>
          </a:p>
        </p:txBody>
      </p:sp>
    </p:spTree>
    <p:extLst>
      <p:ext uri="{BB962C8B-B14F-4D97-AF65-F5344CB8AC3E}">
        <p14:creationId xmlns:p14="http://schemas.microsoft.com/office/powerpoint/2010/main" val="289501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7004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176650" y="6528838"/>
            <a:ext cx="2790700"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ep.edu.g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i-schools.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28800"/>
            <a:ext cx="7772400" cy="1470025"/>
          </a:xfrm>
        </p:spPr>
        <p:txBody>
          <a:bodyPr/>
          <a:lstStyle/>
          <a:p>
            <a:pPr algn="ctr"/>
            <a:r>
              <a:rPr lang="el-GR" dirty="0" smtClean="0"/>
              <a:t>Διδακτική της Πληροφορικής &amp; των ΤΠΕ </a:t>
            </a:r>
            <a:endParaRPr lang="el-GR" dirty="0"/>
          </a:p>
        </p:txBody>
      </p:sp>
      <p:sp>
        <p:nvSpPr>
          <p:cNvPr id="3" name="Υπότιτλος 2"/>
          <p:cNvSpPr>
            <a:spLocks noGrp="1"/>
          </p:cNvSpPr>
          <p:nvPr>
            <p:ph type="subTitle" idx="1"/>
          </p:nvPr>
        </p:nvSpPr>
        <p:spPr>
          <a:xfrm>
            <a:off x="665123" y="3124200"/>
            <a:ext cx="7776864" cy="2115094"/>
          </a:xfrm>
        </p:spPr>
        <p:txBody>
          <a:bodyPr>
            <a:noAutofit/>
          </a:bodyPr>
          <a:lstStyle/>
          <a:p>
            <a:pPr>
              <a:spcBef>
                <a:spcPct val="0"/>
              </a:spcBef>
            </a:pPr>
            <a:r>
              <a:rPr lang="el-GR" sz="2800" b="1" dirty="0" smtClean="0"/>
              <a:t>Ενότητα 5</a:t>
            </a:r>
            <a:r>
              <a:rPr lang="en-US" sz="2800" b="1" dirty="0" smtClean="0"/>
              <a:t> </a:t>
            </a:r>
            <a:r>
              <a:rPr lang="el-GR" sz="2800" b="1" dirty="0" smtClean="0"/>
              <a:t>:</a:t>
            </a:r>
            <a:r>
              <a:rPr lang="en-US" sz="2800" dirty="0" smtClean="0"/>
              <a:t> </a:t>
            </a:r>
            <a:r>
              <a:rPr lang="el-GR" sz="2800" dirty="0" smtClean="0"/>
              <a:t> </a:t>
            </a:r>
            <a:r>
              <a:rPr lang="el-GR" sz="2800" b="1" dirty="0" smtClean="0">
                <a:cs typeface="Tahoma" panose="020B0604030504040204" pitchFamily="34" charset="0"/>
              </a:rPr>
              <a:t>Εισαγωγή στις βασικές έννοιες Διδακτικής της Πληροφορικής</a:t>
            </a:r>
            <a:endParaRPr lang="en-GB" sz="2800" dirty="0">
              <a:cs typeface="Tahoma" panose="020B0604030504040204" pitchFamily="34" charset="0"/>
            </a:endParaRPr>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115485" y="550882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935" y="5688381"/>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8583613" cy="838200"/>
          </a:xfrm>
        </p:spPr>
        <p:txBody>
          <a:bodyPr>
            <a:normAutofit fontScale="90000"/>
          </a:bodyPr>
          <a:lstStyle/>
          <a:p>
            <a:pPr algn="ctr" eaLnBrk="1" hangingPunct="1">
              <a:defRPr/>
            </a:pPr>
            <a:r>
              <a:rPr lang="el-GR" dirty="0" smtClean="0"/>
              <a:t>Πως εντάσσεται η Πληροφορική στο εκπαιδευτικό σύστημα</a:t>
            </a:r>
            <a:endParaRPr lang="en-GB" dirty="0" smtClean="0"/>
          </a:p>
        </p:txBody>
      </p:sp>
      <p:sp>
        <p:nvSpPr>
          <p:cNvPr id="28675" name="Rectangle 3"/>
          <p:cNvSpPr>
            <a:spLocks noGrp="1" noChangeArrowheads="1"/>
          </p:cNvSpPr>
          <p:nvPr>
            <p:ph type="body" idx="1"/>
          </p:nvPr>
        </p:nvSpPr>
        <p:spPr>
          <a:xfrm>
            <a:off x="971550" y="1700213"/>
            <a:ext cx="7772400" cy="4648200"/>
          </a:xfrm>
        </p:spPr>
        <p:txBody>
          <a:bodyPr/>
          <a:lstStyle/>
          <a:p>
            <a:pPr eaLnBrk="1" hangingPunct="1"/>
            <a:r>
              <a:rPr lang="en-GB" altLang="el-GR" sz="2400" smtClean="0"/>
              <a:t>Η πληροφορική και οι </a:t>
            </a:r>
            <a:r>
              <a:rPr lang="el-GR" altLang="el-GR" sz="2400" smtClean="0"/>
              <a:t>ΤΠΕ </a:t>
            </a:r>
            <a:r>
              <a:rPr lang="en-GB" altLang="el-GR" sz="2400" smtClean="0"/>
              <a:t>ως αυτόνoµo γνωστικό αντικείµενο</a:t>
            </a:r>
            <a:r>
              <a:rPr lang="el-GR" altLang="el-GR" sz="2400" smtClean="0"/>
              <a:t> </a:t>
            </a:r>
            <a:r>
              <a:rPr lang="en-GB" altLang="el-GR" sz="2400" smtClean="0"/>
              <a:t>διδάσκεται στις διάφορες βαθµίδες της εκπαίδευσης.</a:t>
            </a:r>
            <a:endParaRPr lang="el-GR" altLang="el-GR" sz="2400" smtClean="0"/>
          </a:p>
          <a:p>
            <a:pPr eaLnBrk="1" hangingPunct="1"/>
            <a:r>
              <a:rPr lang="en-GB" altLang="el-GR" sz="2400" smtClean="0"/>
              <a:t>Η πληροφορική ως εργαλείο γνώσης, έρευνας και µάθησης</a:t>
            </a:r>
            <a:r>
              <a:rPr lang="el-GR" altLang="el-GR" sz="2400" smtClean="0"/>
              <a:t> </a:t>
            </a:r>
            <a:r>
              <a:rPr lang="en-GB" altLang="el-GR" sz="2400" smtClean="0"/>
              <a:t>χρησιµοποιείται σε όλα τα γνωστικά αντικείµενα του αναλυτικού προγράµµατος.</a:t>
            </a:r>
          </a:p>
          <a:p>
            <a:pPr eaLnBrk="1" hangingPunct="1"/>
            <a:r>
              <a:rPr lang="en-GB" altLang="el-GR" sz="2400" smtClean="0"/>
              <a:t>Παράλληλα µε τις δύο προηγούµενες προσεγγίσεις, η πληροφορική αντιµετωπίζεται από διάφορα εκπαιδευτικά συστήµατα και ως στoιχείo</a:t>
            </a:r>
            <a:r>
              <a:rPr lang="el-GR" altLang="el-GR" sz="2400" smtClean="0"/>
              <a:t> </a:t>
            </a:r>
            <a:r>
              <a:rPr lang="en-GB" altLang="el-GR" sz="2400" smtClean="0"/>
              <a:t>της γενικής κουλτoύρας που πρέπει να αποκτηθεί και ως κοινωνικό</a:t>
            </a:r>
            <a:r>
              <a:rPr lang="el-GR" altLang="el-GR" sz="2400" smtClean="0"/>
              <a:t> </a:t>
            </a:r>
            <a:r>
              <a:rPr lang="en-GB" altLang="el-GR" sz="2400" smtClean="0"/>
              <a:t>φαινόµενο που πρέπει να µελετηθεί.</a:t>
            </a:r>
          </a:p>
        </p:txBody>
      </p:sp>
    </p:spTree>
    <p:extLst>
      <p:ext uri="{BB962C8B-B14F-4D97-AF65-F5344CB8AC3E}">
        <p14:creationId xmlns:p14="http://schemas.microsoft.com/office/powerpoint/2010/main" val="424242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81000"/>
            <a:ext cx="8458200" cy="838200"/>
          </a:xfrm>
        </p:spPr>
        <p:txBody>
          <a:bodyPr>
            <a:normAutofit fontScale="90000"/>
          </a:bodyPr>
          <a:lstStyle/>
          <a:p>
            <a:pPr algn="ctr" eaLnBrk="1" hangingPunct="1">
              <a:defRPr/>
            </a:pPr>
            <a:r>
              <a:rPr lang="el-GR" dirty="0" smtClean="0"/>
              <a:t>Πρότυπα ΤΠΕ στην εκπαιδευτική διαδικασία</a:t>
            </a:r>
            <a:endParaRPr lang="en-GB" dirty="0" smtClean="0"/>
          </a:p>
        </p:txBody>
      </p:sp>
      <p:sp>
        <p:nvSpPr>
          <p:cNvPr id="30723" name="Rectangle 3"/>
          <p:cNvSpPr>
            <a:spLocks noGrp="1" noChangeArrowheads="1"/>
          </p:cNvSpPr>
          <p:nvPr>
            <p:ph type="body" idx="1"/>
          </p:nvPr>
        </p:nvSpPr>
        <p:spPr>
          <a:xfrm>
            <a:off x="900113" y="1628775"/>
            <a:ext cx="8034337" cy="4800600"/>
          </a:xfrm>
        </p:spPr>
        <p:txBody>
          <a:bodyPr/>
          <a:lstStyle/>
          <a:p>
            <a:pPr eaLnBrk="1" hangingPunct="1">
              <a:lnSpc>
                <a:spcPct val="90000"/>
              </a:lnSpc>
            </a:pPr>
            <a:r>
              <a:rPr lang="el-GR" altLang="el-GR" sz="2800" dirty="0" smtClean="0"/>
              <a:t>3</a:t>
            </a:r>
            <a:r>
              <a:rPr lang="en-GB" altLang="el-GR" sz="2800" dirty="0" smtClean="0"/>
              <a:t> π</a:t>
            </a:r>
            <a:r>
              <a:rPr lang="en-GB" altLang="el-GR" sz="2800" dirty="0" err="1" smtClean="0"/>
              <a:t>ρότυ</a:t>
            </a:r>
            <a:r>
              <a:rPr lang="en-GB" altLang="el-GR" sz="2800" dirty="0" smtClean="0"/>
              <a:t>πα εισαγωγής και χρήσης των</a:t>
            </a:r>
            <a:r>
              <a:rPr lang="el-GR" altLang="el-GR" sz="2800" dirty="0" smtClean="0"/>
              <a:t> </a:t>
            </a:r>
            <a:r>
              <a:rPr lang="en-GB" altLang="el-GR" sz="2800" dirty="0" err="1" smtClean="0"/>
              <a:t>τεχνολογιών</a:t>
            </a:r>
            <a:r>
              <a:rPr lang="en-GB" altLang="el-GR" sz="2800" dirty="0" smtClean="0"/>
              <a:t> </a:t>
            </a:r>
            <a:r>
              <a:rPr lang="en-GB" altLang="el-GR" sz="2800" dirty="0" err="1" smtClean="0"/>
              <a:t>της</a:t>
            </a:r>
            <a:r>
              <a:rPr lang="en-GB" altLang="el-GR" sz="2800" dirty="0" smtClean="0"/>
              <a:t> π</a:t>
            </a:r>
            <a:r>
              <a:rPr lang="en-GB" altLang="el-GR" sz="2800" dirty="0" err="1" smtClean="0"/>
              <a:t>ληροφορί</a:t>
            </a:r>
            <a:r>
              <a:rPr lang="en-GB" altLang="el-GR" sz="2800" dirty="0" smtClean="0"/>
              <a:t>ας και </a:t>
            </a:r>
            <a:r>
              <a:rPr lang="el-GR" altLang="el-GR" sz="2800" dirty="0" smtClean="0"/>
              <a:t>των </a:t>
            </a:r>
            <a:r>
              <a:rPr lang="en-GB" altLang="el-GR" sz="2800" dirty="0" smtClean="0"/>
              <a:t>επ</a:t>
            </a:r>
            <a:r>
              <a:rPr lang="en-GB" altLang="el-GR" sz="2800" dirty="0" err="1" smtClean="0"/>
              <a:t>ικοινων</a:t>
            </a:r>
            <a:r>
              <a:rPr lang="el-GR" altLang="el-GR" sz="2800" dirty="0" smtClean="0"/>
              <a:t>ιών</a:t>
            </a:r>
            <a:r>
              <a:rPr lang="en-GB" altLang="el-GR" sz="2800" dirty="0" smtClean="0"/>
              <a:t> </a:t>
            </a:r>
            <a:r>
              <a:rPr lang="en-GB" altLang="el-GR" sz="2800" dirty="0" err="1" smtClean="0"/>
              <a:t>στην</a:t>
            </a:r>
            <a:r>
              <a:rPr lang="en-GB" altLang="el-GR" sz="2800" dirty="0" smtClean="0"/>
              <a:t> </a:t>
            </a:r>
            <a:r>
              <a:rPr lang="en-GB" altLang="el-GR" sz="2800" dirty="0" err="1" smtClean="0"/>
              <a:t>εκ</a:t>
            </a:r>
            <a:r>
              <a:rPr lang="en-GB" altLang="el-GR" sz="2800" dirty="0" smtClean="0"/>
              <a:t>παιδευτική διαδικασία</a:t>
            </a:r>
            <a:r>
              <a:rPr lang="el-GR" altLang="el-GR" sz="2800" dirty="0" smtClean="0"/>
              <a:t>:</a:t>
            </a:r>
            <a:endParaRPr lang="en-GB" altLang="el-GR" sz="2800" dirty="0" smtClean="0"/>
          </a:p>
          <a:p>
            <a:pPr lvl="1" eaLnBrk="1" hangingPunct="1">
              <a:lnSpc>
                <a:spcPct val="90000"/>
              </a:lnSpc>
            </a:pPr>
            <a:r>
              <a:rPr lang="en-GB" altLang="el-GR" sz="2400" dirty="0" err="1" smtClean="0"/>
              <a:t>Tεχνοκεντρική</a:t>
            </a:r>
            <a:r>
              <a:rPr lang="en-GB" altLang="el-GR" sz="2400" dirty="0" smtClean="0"/>
              <a:t> π</a:t>
            </a:r>
            <a:r>
              <a:rPr lang="en-GB" altLang="el-GR" sz="2400" dirty="0" err="1" smtClean="0"/>
              <a:t>ροσέγγιση</a:t>
            </a:r>
            <a:r>
              <a:rPr lang="el-GR" altLang="el-GR" sz="2400" dirty="0" smtClean="0"/>
              <a:t> </a:t>
            </a:r>
            <a:r>
              <a:rPr lang="el-GR" altLang="el-GR" sz="2400" dirty="0" smtClean="0">
                <a:sym typeface="Wingdings" panose="05000000000000000000" pitchFamily="2" charset="2"/>
              </a:rPr>
              <a:t> </a:t>
            </a:r>
            <a:r>
              <a:rPr lang="en-GB" altLang="el-GR" sz="2400" dirty="0" smtClean="0"/>
              <a:t>η π</a:t>
            </a:r>
            <a:r>
              <a:rPr lang="en-GB" altLang="el-GR" sz="2400" dirty="0" err="1" smtClean="0"/>
              <a:t>ληροφορική</a:t>
            </a:r>
            <a:r>
              <a:rPr lang="en-GB" altLang="el-GR" sz="2400" dirty="0" smtClean="0"/>
              <a:t> </a:t>
            </a:r>
            <a:r>
              <a:rPr lang="en-GB" altLang="el-GR" sz="2400" dirty="0" err="1" smtClean="0"/>
              <a:t>θεωρείτ</a:t>
            </a:r>
            <a:r>
              <a:rPr lang="en-GB" altLang="el-GR" sz="2400" dirty="0" smtClean="0"/>
              <a:t>αι αυτόνοµο γνωστικό αντικείµενο</a:t>
            </a:r>
            <a:endParaRPr lang="el-GR" altLang="el-GR" sz="2400" dirty="0" smtClean="0"/>
          </a:p>
          <a:p>
            <a:pPr lvl="1" eaLnBrk="1" hangingPunct="1">
              <a:lnSpc>
                <a:spcPct val="90000"/>
              </a:lnSpc>
            </a:pPr>
            <a:r>
              <a:rPr lang="en-GB" altLang="el-GR" sz="2400" dirty="0" err="1" smtClean="0"/>
              <a:t>Ολοκληρωµένη</a:t>
            </a:r>
            <a:r>
              <a:rPr lang="en-GB" altLang="el-GR" sz="2400" dirty="0" smtClean="0"/>
              <a:t> π</a:t>
            </a:r>
            <a:r>
              <a:rPr lang="en-GB" altLang="el-GR" sz="2400" dirty="0" err="1" smtClean="0"/>
              <a:t>ροσέγγιση</a:t>
            </a:r>
            <a:r>
              <a:rPr lang="el-GR" altLang="el-GR" sz="2400" dirty="0" smtClean="0"/>
              <a:t> </a:t>
            </a:r>
            <a:r>
              <a:rPr lang="el-GR" altLang="el-GR" sz="2400" dirty="0" smtClean="0">
                <a:sym typeface="Wingdings" panose="05000000000000000000" pitchFamily="2" charset="2"/>
              </a:rPr>
              <a:t> </a:t>
            </a:r>
            <a:r>
              <a:rPr lang="en-GB" altLang="el-GR" sz="2400" dirty="0" smtClean="0"/>
              <a:t>η π</a:t>
            </a:r>
            <a:r>
              <a:rPr lang="en-GB" altLang="el-GR" sz="2400" dirty="0" err="1" smtClean="0"/>
              <a:t>ληροφορική</a:t>
            </a:r>
            <a:r>
              <a:rPr lang="en-GB" altLang="el-GR" sz="2400" dirty="0" smtClean="0"/>
              <a:t> </a:t>
            </a:r>
            <a:r>
              <a:rPr lang="en-GB" altLang="el-GR" sz="2400" dirty="0" err="1" smtClean="0"/>
              <a:t>θεωρείτ</a:t>
            </a:r>
            <a:r>
              <a:rPr lang="en-GB" altLang="el-GR" sz="2400" dirty="0" smtClean="0"/>
              <a:t>αι εργαλείο µάθησης σε όλο το εύρος του αναλυτικού προγράµµατος και έκφραση µιας ολιστικής, διαθεµατικής προσέγγισης της µάθησης.</a:t>
            </a:r>
            <a:endParaRPr lang="el-GR" altLang="el-GR" sz="2400" dirty="0" smtClean="0"/>
          </a:p>
          <a:p>
            <a:pPr lvl="1" eaLnBrk="1" hangingPunct="1">
              <a:lnSpc>
                <a:spcPct val="90000"/>
              </a:lnSpc>
            </a:pPr>
            <a:r>
              <a:rPr lang="en-GB" altLang="el-GR" sz="2400" dirty="0" err="1" smtClean="0"/>
              <a:t>Πρ</a:t>
            </a:r>
            <a:r>
              <a:rPr lang="en-GB" altLang="el-GR" sz="2400" dirty="0" smtClean="0"/>
              <a:t>αγµατολογική προσέγγιση</a:t>
            </a:r>
            <a:r>
              <a:rPr lang="el-GR" altLang="el-GR" sz="2400" dirty="0" smtClean="0"/>
              <a:t> </a:t>
            </a:r>
            <a:r>
              <a:rPr lang="el-GR" altLang="el-GR" sz="2400" dirty="0" smtClean="0">
                <a:sym typeface="Wingdings" panose="05000000000000000000" pitchFamily="2" charset="2"/>
              </a:rPr>
              <a:t> </a:t>
            </a:r>
            <a:r>
              <a:rPr lang="en-GB" altLang="el-GR" sz="2400" dirty="0" smtClean="0"/>
              <a:t>η π</a:t>
            </a:r>
            <a:r>
              <a:rPr lang="en-GB" altLang="el-GR" sz="2400" dirty="0" err="1" smtClean="0"/>
              <a:t>ληροφορική</a:t>
            </a:r>
            <a:r>
              <a:rPr lang="en-GB" altLang="el-GR" sz="2400" dirty="0" smtClean="0"/>
              <a:t> </a:t>
            </a:r>
            <a:r>
              <a:rPr lang="en-GB" altLang="el-GR" sz="2400" dirty="0" err="1" smtClean="0"/>
              <a:t>θεωρείτ</a:t>
            </a:r>
            <a:r>
              <a:rPr lang="en-GB" altLang="el-GR" sz="2400" dirty="0" smtClean="0"/>
              <a:t>αι συνδυασµός των δύο προηγούµενων προσεγγίσεων  </a:t>
            </a:r>
          </a:p>
          <a:p>
            <a:pPr eaLnBrk="1" hangingPunct="1">
              <a:lnSpc>
                <a:spcPct val="90000"/>
              </a:lnSpc>
            </a:pPr>
            <a:endParaRPr lang="en-GB" altLang="el-GR" sz="2800" dirty="0" smtClean="0"/>
          </a:p>
        </p:txBody>
      </p:sp>
    </p:spTree>
    <p:extLst>
      <p:ext uri="{BB962C8B-B14F-4D97-AF65-F5344CB8AC3E}">
        <p14:creationId xmlns:p14="http://schemas.microsoft.com/office/powerpoint/2010/main" val="1362959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81000"/>
            <a:ext cx="8458200" cy="838200"/>
          </a:xfrm>
        </p:spPr>
        <p:txBody>
          <a:bodyPr>
            <a:normAutofit fontScale="90000"/>
          </a:bodyPr>
          <a:lstStyle/>
          <a:p>
            <a:pPr algn="ctr" eaLnBrk="1" hangingPunct="1">
              <a:defRPr/>
            </a:pPr>
            <a:r>
              <a:rPr lang="el-GR" dirty="0" smtClean="0"/>
              <a:t>Πληροφορική στο πρόγραμμα σπουδών</a:t>
            </a:r>
            <a:endParaRPr lang="en-GB" dirty="0" smtClean="0"/>
          </a:p>
        </p:txBody>
      </p:sp>
      <p:sp>
        <p:nvSpPr>
          <p:cNvPr id="32771" name="Rectangle 3"/>
          <p:cNvSpPr>
            <a:spLocks noGrp="1" noChangeArrowheads="1"/>
          </p:cNvSpPr>
          <p:nvPr>
            <p:ph type="body" idx="1"/>
          </p:nvPr>
        </p:nvSpPr>
        <p:spPr>
          <a:xfrm>
            <a:off x="1116013" y="1447800"/>
            <a:ext cx="7818437" cy="4800600"/>
          </a:xfrm>
        </p:spPr>
        <p:txBody>
          <a:bodyPr/>
          <a:lstStyle/>
          <a:p>
            <a:pPr eaLnBrk="1" hangingPunct="1">
              <a:lnSpc>
                <a:spcPct val="90000"/>
              </a:lnSpc>
            </a:pPr>
            <a:r>
              <a:rPr lang="el-GR" altLang="el-GR" sz="2400" smtClean="0"/>
              <a:t>Πανεπιστήμια</a:t>
            </a:r>
          </a:p>
          <a:p>
            <a:pPr eaLnBrk="1" hangingPunct="1">
              <a:lnSpc>
                <a:spcPct val="90000"/>
              </a:lnSpc>
            </a:pPr>
            <a:r>
              <a:rPr lang="el-GR" altLang="el-GR" sz="2400" smtClean="0"/>
              <a:t>Σχολεία (δεκαετία </a:t>
            </a:r>
            <a:r>
              <a:rPr lang="en-US" altLang="el-GR" sz="2400" smtClean="0"/>
              <a:t>‘</a:t>
            </a:r>
            <a:r>
              <a:rPr lang="el-GR" altLang="el-GR" sz="2400" smtClean="0"/>
              <a:t>80 στα ΤΕΛ και ΕΠΛ)</a:t>
            </a:r>
          </a:p>
          <a:p>
            <a:pPr eaLnBrk="1" hangingPunct="1">
              <a:lnSpc>
                <a:spcPct val="90000"/>
              </a:lnSpc>
            </a:pPr>
            <a:r>
              <a:rPr lang="el-GR" altLang="el-GR" sz="2400" smtClean="0"/>
              <a:t>Ανάπτυξη δεξιοτήτων με έμφαση:</a:t>
            </a:r>
          </a:p>
          <a:p>
            <a:pPr lvl="1" eaLnBrk="1" hangingPunct="1">
              <a:lnSpc>
                <a:spcPct val="90000"/>
              </a:lnSpc>
            </a:pPr>
            <a:r>
              <a:rPr lang="el-GR" altLang="el-GR" sz="2000" smtClean="0"/>
              <a:t>Επίλυση προβλημάτων</a:t>
            </a:r>
          </a:p>
          <a:p>
            <a:pPr lvl="1" eaLnBrk="1" hangingPunct="1">
              <a:lnSpc>
                <a:spcPct val="90000"/>
              </a:lnSpc>
            </a:pPr>
            <a:r>
              <a:rPr lang="el-GR" altLang="el-GR" sz="2000" smtClean="0"/>
              <a:t>Διατύπωση και επαλήθευση υποθέσεων </a:t>
            </a:r>
          </a:p>
          <a:p>
            <a:pPr lvl="1" eaLnBrk="1" hangingPunct="1">
              <a:lnSpc>
                <a:spcPct val="90000"/>
              </a:lnSpc>
            </a:pPr>
            <a:r>
              <a:rPr lang="el-GR" altLang="el-GR" sz="2000" smtClean="0"/>
              <a:t>Δυνατότητα αναζήτησης, αξιολόγησης και εντοπισμού γνώσεων</a:t>
            </a:r>
          </a:p>
          <a:p>
            <a:pPr lvl="1" eaLnBrk="1" hangingPunct="1">
              <a:lnSpc>
                <a:spcPct val="90000"/>
              </a:lnSpc>
            </a:pPr>
            <a:r>
              <a:rPr lang="el-GR" altLang="el-GR" sz="2000" smtClean="0"/>
              <a:t>Αντιμετώπιση περίπλοκων καταστάσεων</a:t>
            </a:r>
          </a:p>
          <a:p>
            <a:pPr lvl="1" eaLnBrk="1" hangingPunct="1">
              <a:lnSpc>
                <a:spcPct val="90000"/>
              </a:lnSpc>
            </a:pPr>
            <a:r>
              <a:rPr lang="el-GR" altLang="el-GR" sz="2000" smtClean="0"/>
              <a:t>Αυτονομία αντιμετώπισης καταστάσεων και προβλημάτων</a:t>
            </a:r>
          </a:p>
          <a:p>
            <a:pPr lvl="1" eaLnBrk="1" hangingPunct="1">
              <a:lnSpc>
                <a:spcPct val="90000"/>
              </a:lnSpc>
            </a:pPr>
            <a:r>
              <a:rPr lang="el-GR" altLang="el-GR" sz="2000" smtClean="0"/>
              <a:t>Επαγωγική προσέγγιση της γνώσης</a:t>
            </a:r>
          </a:p>
          <a:p>
            <a:pPr lvl="1" eaLnBrk="1" hangingPunct="1">
              <a:lnSpc>
                <a:spcPct val="90000"/>
              </a:lnSpc>
            </a:pPr>
            <a:r>
              <a:rPr lang="el-GR" altLang="el-GR" sz="2000" smtClean="0"/>
              <a:t>Ανάπτυξη μοντέλων και διερεύνηση ορίων εγκυρότητας</a:t>
            </a:r>
          </a:p>
          <a:p>
            <a:pPr lvl="1" eaLnBrk="1" hangingPunct="1">
              <a:lnSpc>
                <a:spcPct val="90000"/>
              </a:lnSpc>
            </a:pPr>
            <a:r>
              <a:rPr lang="el-GR" altLang="el-GR" sz="2000" smtClean="0"/>
              <a:t>Ανάπτυξη κριτικής σκέψης</a:t>
            </a:r>
          </a:p>
          <a:p>
            <a:pPr eaLnBrk="1" hangingPunct="1">
              <a:lnSpc>
                <a:spcPct val="90000"/>
              </a:lnSpc>
            </a:pPr>
            <a:r>
              <a:rPr lang="el-GR" altLang="el-GR" sz="2400" smtClean="0"/>
              <a:t>Τελικός στόχος: </a:t>
            </a:r>
            <a:r>
              <a:rPr lang="el-GR" altLang="el-GR" sz="2400" i="1" smtClean="0"/>
              <a:t>ανάπτυξη ικανοτήτων διαρκούς μάθησης και αυτόνομης προσέγγισης της γνώσης</a:t>
            </a:r>
            <a:endParaRPr lang="en-GB" altLang="el-GR" sz="2400" i="1" smtClean="0"/>
          </a:p>
        </p:txBody>
      </p:sp>
    </p:spTree>
    <p:extLst>
      <p:ext uri="{BB962C8B-B14F-4D97-AF65-F5344CB8AC3E}">
        <p14:creationId xmlns:p14="http://schemas.microsoft.com/office/powerpoint/2010/main" val="391146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33375"/>
            <a:ext cx="8686800" cy="838200"/>
          </a:xfrm>
        </p:spPr>
        <p:txBody>
          <a:bodyPr>
            <a:normAutofit fontScale="90000"/>
          </a:bodyPr>
          <a:lstStyle/>
          <a:p>
            <a:pPr algn="ctr" eaLnBrk="1" hangingPunct="1">
              <a:defRPr/>
            </a:pPr>
            <a:r>
              <a:rPr lang="el-GR" dirty="0" smtClean="0"/>
              <a:t>Γνωστικό αντικείμενο: Πληροφορική</a:t>
            </a:r>
            <a:endParaRPr lang="en-GB" dirty="0" smtClean="0"/>
          </a:p>
        </p:txBody>
      </p:sp>
      <p:sp>
        <p:nvSpPr>
          <p:cNvPr id="34819" name="Rectangle 3"/>
          <p:cNvSpPr>
            <a:spLocks noGrp="1" noChangeArrowheads="1"/>
          </p:cNvSpPr>
          <p:nvPr>
            <p:ph type="body" idx="1"/>
          </p:nvPr>
        </p:nvSpPr>
        <p:spPr>
          <a:xfrm>
            <a:off x="1066800" y="1600200"/>
            <a:ext cx="7620000" cy="4525963"/>
          </a:xfrm>
        </p:spPr>
        <p:txBody>
          <a:bodyPr>
            <a:normAutofit lnSpcReduction="10000"/>
          </a:bodyPr>
          <a:lstStyle/>
          <a:p>
            <a:pPr eaLnBrk="1" hangingPunct="1"/>
            <a:r>
              <a:rPr lang="el-GR" altLang="el-GR" sz="2800" dirty="0" smtClean="0">
                <a:solidFill>
                  <a:srgbClr val="231F20"/>
                </a:solidFill>
                <a:latin typeface="TyporamaTimesNRPS"/>
              </a:rPr>
              <a:t>Γνωστικό αντικείμενο που αντιμετωπίζει τα παραπάνω θέματα</a:t>
            </a:r>
          </a:p>
          <a:p>
            <a:pPr eaLnBrk="1" hangingPunct="1"/>
            <a:r>
              <a:rPr lang="el-GR" altLang="el-GR" sz="2800" dirty="0" smtClean="0">
                <a:solidFill>
                  <a:srgbClr val="231F20"/>
                </a:solidFill>
                <a:latin typeface="TyporamaTimesNRPS"/>
              </a:rPr>
              <a:t>Χρήση των ΤΠΕ σε άλλα </a:t>
            </a:r>
            <a:r>
              <a:rPr lang="en-GB" altLang="el-GR" sz="2800" dirty="0" err="1" smtClean="0">
                <a:solidFill>
                  <a:srgbClr val="231F20"/>
                </a:solidFill>
                <a:latin typeface="TyporamaTimesNRPS"/>
              </a:rPr>
              <a:t>γνωστικά</a:t>
            </a:r>
            <a:r>
              <a:rPr lang="el-GR" altLang="el-GR" sz="2800" dirty="0" smtClean="0">
                <a:solidFill>
                  <a:srgbClr val="231F20"/>
                </a:solidFill>
                <a:latin typeface="TyporamaTimesNRPS"/>
              </a:rPr>
              <a:t> </a:t>
            </a:r>
            <a:r>
              <a:rPr lang="en-GB" altLang="el-GR" sz="2800" dirty="0" smtClean="0">
                <a:solidFill>
                  <a:srgbClr val="231F20"/>
                </a:solidFill>
                <a:latin typeface="TyporamaTimesNRPS"/>
              </a:rPr>
              <a:t>α</a:t>
            </a:r>
            <a:r>
              <a:rPr lang="en-GB" altLang="el-GR" sz="2800" dirty="0" err="1" smtClean="0">
                <a:solidFill>
                  <a:srgbClr val="231F20"/>
                </a:solidFill>
                <a:latin typeface="TyporamaTimesNRPS"/>
              </a:rPr>
              <a:t>ντικείµεν</a:t>
            </a:r>
            <a:r>
              <a:rPr lang="en-GB" altLang="el-GR" sz="2800" dirty="0" smtClean="0">
                <a:solidFill>
                  <a:srgbClr val="231F20"/>
                </a:solidFill>
                <a:latin typeface="TyporamaTimesNRPS"/>
              </a:rPr>
              <a:t>α µπορούν να βοηθήσουν ώστε</a:t>
            </a:r>
            <a:r>
              <a:rPr lang="el-GR" altLang="el-GR" sz="2800" dirty="0" smtClean="0">
                <a:solidFill>
                  <a:srgbClr val="231F20"/>
                </a:solidFill>
                <a:latin typeface="TyporamaTimesNRPS"/>
              </a:rPr>
              <a:t> </a:t>
            </a:r>
            <a:r>
              <a:rPr lang="en-GB" altLang="el-GR" sz="2800" dirty="0" err="1" smtClean="0">
                <a:solidFill>
                  <a:srgbClr val="231F20"/>
                </a:solidFill>
                <a:latin typeface="TyporamaTimesNRPS"/>
              </a:rPr>
              <a:t>οι</a:t>
            </a:r>
            <a:r>
              <a:rPr lang="en-GB" altLang="el-GR" sz="2800" dirty="0" smtClean="0">
                <a:solidFill>
                  <a:srgbClr val="231F20"/>
                </a:solidFill>
                <a:latin typeface="TyporamaTimesNRPS"/>
              </a:rPr>
              <a:t> µα</a:t>
            </a:r>
            <a:r>
              <a:rPr lang="en-GB" altLang="el-GR" sz="2800" dirty="0" err="1" smtClean="0">
                <a:solidFill>
                  <a:srgbClr val="231F20"/>
                </a:solidFill>
                <a:latin typeface="TyporamaTimesNRPS"/>
              </a:rPr>
              <a:t>θητές</a:t>
            </a:r>
            <a:r>
              <a:rPr lang="en-GB" altLang="el-GR" sz="2800" dirty="0" smtClean="0">
                <a:solidFill>
                  <a:srgbClr val="231F20"/>
                </a:solidFill>
                <a:latin typeface="TyporamaTimesNRPS"/>
              </a:rPr>
              <a:t> να κατα</a:t>
            </a:r>
            <a:r>
              <a:rPr lang="en-GB" altLang="el-GR" sz="2800" dirty="0" err="1" smtClean="0">
                <a:solidFill>
                  <a:srgbClr val="231F20"/>
                </a:solidFill>
                <a:latin typeface="TyporamaTimesNRPS"/>
              </a:rPr>
              <a:t>νοήσουν</a:t>
            </a:r>
            <a:r>
              <a:rPr lang="en-GB" altLang="el-GR" sz="2800" dirty="0" smtClean="0">
                <a:solidFill>
                  <a:srgbClr val="231F20"/>
                </a:solidFill>
                <a:latin typeface="TyporamaTimesNRPS"/>
              </a:rPr>
              <a:t> </a:t>
            </a:r>
            <a:r>
              <a:rPr lang="en-GB" altLang="el-GR" sz="2800" dirty="0" err="1" smtClean="0">
                <a:solidFill>
                  <a:srgbClr val="231F20"/>
                </a:solidFill>
                <a:latin typeface="TyporamaTimesNRPS"/>
              </a:rPr>
              <a:t>τη</a:t>
            </a:r>
            <a:r>
              <a:rPr lang="en-GB" altLang="el-GR" sz="2800" dirty="0" smtClean="0">
                <a:solidFill>
                  <a:srgbClr val="231F20"/>
                </a:solidFill>
                <a:latin typeface="TyporamaTimesNRPS"/>
              </a:rPr>
              <a:t> </a:t>
            </a:r>
            <a:r>
              <a:rPr lang="en-GB" altLang="el-GR" sz="2800" b="1" dirty="0" err="1" smtClean="0">
                <a:solidFill>
                  <a:srgbClr val="231F20"/>
                </a:solidFill>
                <a:latin typeface="TyporamaTimesNRPS"/>
              </a:rPr>
              <a:t>ση</a:t>
            </a:r>
            <a:r>
              <a:rPr lang="en-GB" altLang="el-GR" sz="2800" b="1" dirty="0" smtClean="0">
                <a:solidFill>
                  <a:srgbClr val="231F20"/>
                </a:solidFill>
                <a:latin typeface="TyporamaTimesNRPS"/>
              </a:rPr>
              <a:t>µα</a:t>
            </a:r>
            <a:r>
              <a:rPr lang="en-GB" altLang="el-GR" sz="2800" b="1" dirty="0" err="1" smtClean="0">
                <a:solidFill>
                  <a:srgbClr val="231F20"/>
                </a:solidFill>
                <a:latin typeface="TyporamaTimesNRPS"/>
              </a:rPr>
              <a:t>σί</a:t>
            </a:r>
            <a:r>
              <a:rPr lang="en-GB" altLang="el-GR" sz="2800" b="1" dirty="0" smtClean="0">
                <a:solidFill>
                  <a:srgbClr val="231F20"/>
                </a:solidFill>
                <a:latin typeface="TyporamaTimesNRPS"/>
              </a:rPr>
              <a:t>α </a:t>
            </a:r>
            <a:r>
              <a:rPr lang="en-GB" altLang="el-GR" sz="2800" dirty="0" smtClean="0">
                <a:solidFill>
                  <a:srgbClr val="231F20"/>
                </a:solidFill>
                <a:latin typeface="TyporamaTimesNRPS"/>
              </a:rPr>
              <a:t>και την </a:t>
            </a:r>
            <a:r>
              <a:rPr lang="en-GB" altLang="el-GR" sz="2800" b="1" dirty="0" smtClean="0">
                <a:solidFill>
                  <a:srgbClr val="231F20"/>
                </a:solidFill>
                <a:latin typeface="TyporamaTimesNRPS"/>
              </a:rPr>
              <a:t>αξία </a:t>
            </a:r>
            <a:r>
              <a:rPr lang="en-GB" altLang="el-GR" sz="2800" dirty="0" smtClean="0">
                <a:solidFill>
                  <a:srgbClr val="231F20"/>
                </a:solidFill>
                <a:latin typeface="TyporamaTimesNRPS"/>
              </a:rPr>
              <a:t>της επιστηµονικής και της</a:t>
            </a:r>
            <a:r>
              <a:rPr lang="el-GR" altLang="el-GR" sz="2800" dirty="0" smtClean="0">
                <a:solidFill>
                  <a:srgbClr val="231F20"/>
                </a:solidFill>
                <a:latin typeface="TyporamaTimesNRPS"/>
              </a:rPr>
              <a:t> </a:t>
            </a:r>
            <a:r>
              <a:rPr lang="en-GB" altLang="el-GR" sz="2800" dirty="0" err="1" smtClean="0">
                <a:solidFill>
                  <a:srgbClr val="231F20"/>
                </a:solidFill>
                <a:latin typeface="TyporamaTimesNRPS"/>
              </a:rPr>
              <a:t>τεχνολογικής</a:t>
            </a:r>
            <a:r>
              <a:rPr lang="en-GB" altLang="el-GR" sz="2800" dirty="0" smtClean="0">
                <a:solidFill>
                  <a:srgbClr val="231F20"/>
                </a:solidFill>
                <a:latin typeface="TyporamaTimesNRPS"/>
              </a:rPr>
              <a:t> π</a:t>
            </a:r>
            <a:r>
              <a:rPr lang="en-GB" altLang="el-GR" sz="2800" dirty="0" err="1" smtClean="0">
                <a:solidFill>
                  <a:srgbClr val="231F20"/>
                </a:solidFill>
                <a:latin typeface="TyporamaTimesNRPS"/>
              </a:rPr>
              <a:t>ροόδου</a:t>
            </a:r>
            <a:r>
              <a:rPr lang="en-GB" altLang="el-GR" sz="2800" dirty="0" smtClean="0">
                <a:solidFill>
                  <a:srgbClr val="231F20"/>
                </a:solidFill>
                <a:latin typeface="TyporamaTimesNRPS"/>
              </a:rPr>
              <a:t> και τα</a:t>
            </a:r>
            <a:r>
              <a:rPr lang="en-GB" altLang="el-GR" sz="2800" dirty="0" err="1" smtClean="0">
                <a:solidFill>
                  <a:srgbClr val="231F20"/>
                </a:solidFill>
                <a:latin typeface="TyporamaTimesNRPS"/>
              </a:rPr>
              <a:t>υτόχρον</a:t>
            </a:r>
            <a:r>
              <a:rPr lang="en-GB" altLang="el-GR" sz="2800" dirty="0" smtClean="0">
                <a:solidFill>
                  <a:srgbClr val="231F20"/>
                </a:solidFill>
                <a:latin typeface="TyporamaTimesNRPS"/>
              </a:rPr>
              <a:t>α να αντιληφθούν τα αποτελέσµατά τους στο</a:t>
            </a:r>
            <a:r>
              <a:rPr lang="el-GR" altLang="el-GR" sz="2800" dirty="0" smtClean="0">
                <a:solidFill>
                  <a:srgbClr val="231F20"/>
                </a:solidFill>
                <a:latin typeface="TyporamaTimesNRPS"/>
              </a:rPr>
              <a:t> </a:t>
            </a:r>
            <a:r>
              <a:rPr lang="en-GB" altLang="el-GR" sz="2800" b="1" dirty="0" smtClean="0">
                <a:solidFill>
                  <a:srgbClr val="231F20"/>
                </a:solidFill>
                <a:latin typeface="TyporamaTimesNRPS"/>
              </a:rPr>
              <a:t>π</a:t>
            </a:r>
            <a:r>
              <a:rPr lang="en-GB" altLang="el-GR" sz="2800" b="1" dirty="0" err="1" smtClean="0">
                <a:solidFill>
                  <a:srgbClr val="231F20"/>
                </a:solidFill>
                <a:latin typeface="TyporamaTimesNRPS"/>
              </a:rPr>
              <a:t>ερι</a:t>
            </a:r>
            <a:r>
              <a:rPr lang="en-GB" altLang="el-GR" sz="2800" b="1" dirty="0" smtClean="0">
                <a:solidFill>
                  <a:srgbClr val="231F20"/>
                </a:solidFill>
                <a:latin typeface="TyporamaTimesNRPS"/>
              </a:rPr>
              <a:t>βάλλον </a:t>
            </a:r>
            <a:r>
              <a:rPr lang="en-GB" altLang="el-GR" sz="2800" dirty="0" smtClean="0">
                <a:solidFill>
                  <a:srgbClr val="231F20"/>
                </a:solidFill>
                <a:latin typeface="TyporamaTimesNRPS"/>
              </a:rPr>
              <a:t>και την </a:t>
            </a:r>
            <a:r>
              <a:rPr lang="en-GB" altLang="el-GR" sz="2800" b="1" dirty="0" smtClean="0">
                <a:solidFill>
                  <a:srgbClr val="231F20"/>
                </a:solidFill>
                <a:latin typeface="TyporamaTimesNRPS"/>
              </a:rPr>
              <a:t>εργασία</a:t>
            </a:r>
            <a:r>
              <a:rPr lang="en-GB" altLang="el-GR" sz="2800" dirty="0" smtClean="0">
                <a:solidFill>
                  <a:srgbClr val="231F20"/>
                </a:solidFill>
                <a:latin typeface="TyporamaTimesNRPS"/>
              </a:rPr>
              <a:t>.</a:t>
            </a:r>
            <a:endParaRPr lang="en-GB" altLang="el-GR" sz="2800" dirty="0" smtClean="0">
              <a:solidFill>
                <a:srgbClr val="000000"/>
              </a:solidFill>
              <a:latin typeface="TyporamaTimesNRPS"/>
            </a:endParaRPr>
          </a:p>
          <a:p>
            <a:pPr eaLnBrk="1" hangingPunct="1"/>
            <a:r>
              <a:rPr lang="el-GR" altLang="el-GR" sz="2800" dirty="0" smtClean="0">
                <a:solidFill>
                  <a:srgbClr val="231F20"/>
                </a:solidFill>
                <a:latin typeface="TyporamaTimesNRPS"/>
              </a:rPr>
              <a:t>Ιδιαιτερότητες στη διδασκαλία</a:t>
            </a:r>
            <a:endParaRPr lang="en-GB" altLang="el-GR" sz="2800" dirty="0" smtClean="0">
              <a:solidFill>
                <a:srgbClr val="231F20"/>
              </a:solidFill>
              <a:latin typeface="TyporamaTimesNRPS"/>
            </a:endParaRPr>
          </a:p>
        </p:txBody>
      </p:sp>
    </p:spTree>
    <p:extLst>
      <p:ext uri="{BB962C8B-B14F-4D97-AF65-F5344CB8AC3E}">
        <p14:creationId xmlns:p14="http://schemas.microsoft.com/office/powerpoint/2010/main" val="130112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Η έννοια της γνώσης	</a:t>
            </a:r>
            <a:endParaRPr lang="el-GR" dirty="0"/>
          </a:p>
        </p:txBody>
      </p:sp>
      <p:sp>
        <p:nvSpPr>
          <p:cNvPr id="3" name="Θέση περιεχομένου 2"/>
          <p:cNvSpPr>
            <a:spLocks noGrp="1"/>
          </p:cNvSpPr>
          <p:nvPr>
            <p:ph idx="1"/>
          </p:nvPr>
        </p:nvSpPr>
        <p:spPr>
          <a:xfrm>
            <a:off x="457200" y="1600200"/>
            <a:ext cx="8229600" cy="4525963"/>
          </a:xfrm>
        </p:spPr>
        <p:txBody>
          <a:bodyPr/>
          <a:lstStyle/>
          <a:p>
            <a:pPr marL="596900" indent="-514350">
              <a:buFont typeface="Gill Sans MT" panose="020B0502020104020203" pitchFamily="34" charset="0"/>
              <a:buAutoNum type="alphaLcParenR"/>
              <a:defRPr/>
            </a:pPr>
            <a:r>
              <a:rPr lang="el-GR" sz="2800" dirty="0" smtClean="0"/>
              <a:t>Υψηλού επιπέδου και να αφορούν συγκεκριμένες </a:t>
            </a:r>
            <a:r>
              <a:rPr lang="el-GR" sz="2800" b="1" dirty="0" smtClean="0"/>
              <a:t>ικανότητες</a:t>
            </a:r>
          </a:p>
          <a:p>
            <a:pPr lvl="2">
              <a:defRPr/>
            </a:pPr>
            <a:r>
              <a:rPr lang="el-GR" dirty="0" smtClean="0"/>
              <a:t>Ικανότητα: γνώση, δεξιότητα, στάση</a:t>
            </a:r>
          </a:p>
          <a:p>
            <a:pPr marL="596900" indent="-514350">
              <a:buFont typeface="Gill Sans MT" panose="020B0502020104020203" pitchFamily="34" charset="0"/>
              <a:buAutoNum type="alphaLcParenR"/>
              <a:defRPr/>
            </a:pPr>
            <a:r>
              <a:rPr lang="el-GR" sz="2800" dirty="0" smtClean="0"/>
              <a:t>Χαμηλού επιπέδου και να αφορούν απλές γνώσεις, δεξιότητες και στάσεις</a:t>
            </a:r>
          </a:p>
          <a:p>
            <a:pPr lvl="2">
              <a:defRPr/>
            </a:pPr>
            <a:r>
              <a:rPr lang="el-GR" dirty="0" smtClean="0"/>
              <a:t>Γνώση: αφορούν το λέγειν, δηλωτικές γνώσεις (τι;)</a:t>
            </a:r>
          </a:p>
          <a:p>
            <a:pPr lvl="2">
              <a:defRPr/>
            </a:pPr>
            <a:r>
              <a:rPr lang="el-GR" dirty="0" smtClean="0"/>
              <a:t>Δεξιότητα: όψη μιας ικανότητας (πώς;)</a:t>
            </a:r>
          </a:p>
          <a:p>
            <a:pPr lvl="2">
              <a:defRPr/>
            </a:pPr>
            <a:r>
              <a:rPr lang="el-GR" dirty="0" smtClean="0"/>
              <a:t>Στάση: παραδοχές που υιοθετούν τα υποκείμενα </a:t>
            </a:r>
          </a:p>
          <a:p>
            <a:pPr lvl="2">
              <a:buFont typeface="Wingdings 2" panose="05020102010507070707" pitchFamily="18" charset="2"/>
              <a:buNone/>
              <a:defRPr/>
            </a:pPr>
            <a:endParaRPr lang="el-GR" sz="1800" dirty="0" smtClean="0"/>
          </a:p>
          <a:p>
            <a:pPr>
              <a:defRPr/>
            </a:pPr>
            <a:endParaRPr lang="el-GR" sz="3600" dirty="0"/>
          </a:p>
        </p:txBody>
      </p:sp>
    </p:spTree>
    <p:extLst>
      <p:ext uri="{BB962C8B-B14F-4D97-AF65-F5344CB8AC3E}">
        <p14:creationId xmlns:p14="http://schemas.microsoft.com/office/powerpoint/2010/main" val="2313326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l-GR" dirty="0" smtClean="0"/>
              <a:t>Γνώσεις Πληροφορικής και ΤΠΕ </a:t>
            </a:r>
            <a:endParaRPr lang="en-GB" dirty="0" smtClean="0"/>
          </a:p>
        </p:txBody>
      </p:sp>
      <p:sp>
        <p:nvSpPr>
          <p:cNvPr id="37891" name="Rectangle 3"/>
          <p:cNvSpPr>
            <a:spLocks noGrp="1" noChangeArrowheads="1"/>
          </p:cNvSpPr>
          <p:nvPr>
            <p:ph type="body" idx="1"/>
          </p:nvPr>
        </p:nvSpPr>
        <p:spPr>
          <a:xfrm>
            <a:off x="1116013" y="1341438"/>
            <a:ext cx="7786687" cy="4800600"/>
          </a:xfrm>
        </p:spPr>
        <p:txBody>
          <a:bodyPr>
            <a:normAutofit lnSpcReduction="10000"/>
          </a:bodyPr>
          <a:lstStyle/>
          <a:p>
            <a:pPr eaLnBrk="1" hangingPunct="1">
              <a:lnSpc>
                <a:spcPct val="90000"/>
              </a:lnSpc>
            </a:pPr>
            <a:r>
              <a:rPr lang="el-GR" altLang="el-GR" sz="2000" dirty="0" smtClean="0">
                <a:sym typeface="Wingdings" panose="05000000000000000000" pitchFamily="2" charset="2"/>
              </a:rPr>
              <a:t>Γνώση των βασικών τμημάτων ενός υπολογιστή και των κύριων περιφερειακών συσκευών.</a:t>
            </a:r>
          </a:p>
          <a:p>
            <a:pPr eaLnBrk="1" hangingPunct="1">
              <a:lnSpc>
                <a:spcPct val="90000"/>
              </a:lnSpc>
            </a:pPr>
            <a:r>
              <a:rPr lang="en-GB" altLang="el-GR" sz="2000" dirty="0" err="1" smtClean="0">
                <a:sym typeface="Wingdings" panose="05000000000000000000" pitchFamily="2" charset="2"/>
              </a:rPr>
              <a:t>Ικ</a:t>
            </a:r>
            <a:r>
              <a:rPr lang="en-GB" altLang="el-GR" sz="2000" dirty="0" smtClean="0">
                <a:sym typeface="Wingdings" panose="05000000000000000000" pitchFamily="2" charset="2"/>
              </a:rPr>
              <a:t>ανή χρήση των διαχρονικών εννοιών πληροφορικής (που αφορούν στο υλικό) και αποστασιοποίηση από τις αλλαγές που προκύπτουν από την τεχνολογική πρόοδο.</a:t>
            </a:r>
          </a:p>
          <a:p>
            <a:pPr eaLnBrk="1" hangingPunct="1">
              <a:lnSpc>
                <a:spcPct val="90000"/>
              </a:lnSpc>
            </a:pPr>
            <a:r>
              <a:rPr lang="en-GB" altLang="el-GR" sz="2000" dirty="0" err="1" smtClean="0">
                <a:sym typeface="Wingdings" panose="05000000000000000000" pitchFamily="2" charset="2"/>
              </a:rPr>
              <a:t>Γνώση</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των</a:t>
            </a:r>
            <a:r>
              <a:rPr lang="en-GB" altLang="el-GR" sz="2000" dirty="0" smtClean="0">
                <a:sym typeface="Wingdings" panose="05000000000000000000" pitchFamily="2" charset="2"/>
              </a:rPr>
              <a:t> βα</a:t>
            </a:r>
            <a:r>
              <a:rPr lang="en-GB" altLang="el-GR" sz="2000" dirty="0" err="1" smtClean="0">
                <a:sym typeface="Wingdings" panose="05000000000000000000" pitchFamily="2" charset="2"/>
              </a:rPr>
              <a:t>σικών</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στοιχείων</a:t>
            </a:r>
            <a:r>
              <a:rPr lang="en-GB" altLang="el-GR" sz="2000" dirty="0" smtClean="0">
                <a:sym typeface="Wingdings" panose="05000000000000000000" pitchFamily="2" charset="2"/>
              </a:rPr>
              <a:t> επ</a:t>
            </a:r>
            <a:r>
              <a:rPr lang="en-GB" altLang="el-GR" sz="2000" dirty="0" err="1" smtClean="0">
                <a:sym typeface="Wingdings" panose="05000000000000000000" pitchFamily="2" charset="2"/>
              </a:rPr>
              <a:t>εξεργ</a:t>
            </a:r>
            <a:r>
              <a:rPr lang="en-GB" altLang="el-GR" sz="2000" dirty="0" smtClean="0">
                <a:sym typeface="Wingdings" panose="05000000000000000000" pitchFamily="2" charset="2"/>
              </a:rPr>
              <a:t>ασίας της πληροφορίας: κωδικοποίηση, αποθήκευση, επεξεργασία.</a:t>
            </a:r>
          </a:p>
          <a:p>
            <a:pPr eaLnBrk="1" hangingPunct="1">
              <a:lnSpc>
                <a:spcPct val="90000"/>
              </a:lnSpc>
            </a:pPr>
            <a:r>
              <a:rPr lang="en-GB" altLang="el-GR" sz="2000" dirty="0" err="1" smtClean="0">
                <a:sym typeface="Wingdings" panose="05000000000000000000" pitchFamily="2" charset="2"/>
              </a:rPr>
              <a:t>Γνώση</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του</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ρόλου</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του</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λογισµικού</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συστή</a:t>
            </a:r>
            <a:r>
              <a:rPr lang="en-GB" altLang="el-GR" sz="2000" dirty="0" smtClean="0">
                <a:sym typeface="Wingdings" panose="05000000000000000000" pitchFamily="2" charset="2"/>
              </a:rPr>
              <a:t>µα</a:t>
            </a:r>
            <a:r>
              <a:rPr lang="en-GB" altLang="el-GR" sz="2000" dirty="0" err="1" smtClean="0">
                <a:sym typeface="Wingdings" panose="05000000000000000000" pitchFamily="2" charset="2"/>
              </a:rPr>
              <a:t>τος</a:t>
            </a:r>
            <a:r>
              <a:rPr lang="en-GB" altLang="el-GR" sz="2000" dirty="0" smtClean="0">
                <a:sym typeface="Wingdings" panose="05000000000000000000" pitchFamily="2" charset="2"/>
              </a:rPr>
              <a:t>.</a:t>
            </a:r>
          </a:p>
          <a:p>
            <a:pPr eaLnBrk="1" hangingPunct="1">
              <a:lnSpc>
                <a:spcPct val="90000"/>
              </a:lnSpc>
            </a:pPr>
            <a:r>
              <a:rPr lang="en-GB" altLang="el-GR" sz="2000" dirty="0" err="1" smtClean="0">
                <a:sym typeface="Wingdings" panose="05000000000000000000" pitchFamily="2" charset="2"/>
              </a:rPr>
              <a:t>Γνώση</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των</a:t>
            </a:r>
            <a:r>
              <a:rPr lang="en-GB" altLang="el-GR" sz="2000" dirty="0" smtClean="0">
                <a:sym typeface="Wingdings" panose="05000000000000000000" pitchFamily="2" charset="2"/>
              </a:rPr>
              <a:t> βα</a:t>
            </a:r>
            <a:r>
              <a:rPr lang="en-GB" altLang="el-GR" sz="2000" dirty="0" err="1" smtClean="0">
                <a:sym typeface="Wingdings" panose="05000000000000000000" pitchFamily="2" charset="2"/>
              </a:rPr>
              <a:t>σικών</a:t>
            </a:r>
            <a:r>
              <a:rPr lang="en-GB" altLang="el-GR" sz="2000" dirty="0" smtClean="0">
                <a:sym typeface="Wingdings" panose="05000000000000000000" pitchFamily="2" charset="2"/>
              </a:rPr>
              <a:t> χαρα</a:t>
            </a:r>
            <a:r>
              <a:rPr lang="en-GB" altLang="el-GR" sz="2000" dirty="0" err="1" smtClean="0">
                <a:sym typeface="Wingdings" panose="05000000000000000000" pitchFamily="2" charset="2"/>
              </a:rPr>
              <a:t>κτηριστικών</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των</a:t>
            </a:r>
            <a:r>
              <a:rPr lang="en-GB" altLang="el-GR" sz="2000" dirty="0" smtClean="0">
                <a:sym typeface="Wingdings" panose="05000000000000000000" pitchFamily="2" charset="2"/>
              </a:rPr>
              <a:t> α</a:t>
            </a:r>
            <a:r>
              <a:rPr lang="en-GB" altLang="el-GR" sz="2000" dirty="0" err="1" smtClean="0">
                <a:sym typeface="Wingdings" panose="05000000000000000000" pitchFamily="2" charset="2"/>
              </a:rPr>
              <a:t>ρχείων</a:t>
            </a:r>
            <a:r>
              <a:rPr lang="en-GB" altLang="el-GR" sz="2000" dirty="0" smtClean="0">
                <a:sym typeface="Wingdings" panose="05000000000000000000" pitchFamily="2" charset="2"/>
              </a:rPr>
              <a:t> και </a:t>
            </a:r>
            <a:r>
              <a:rPr lang="en-GB" altLang="el-GR" sz="2000" dirty="0" err="1" smtClean="0">
                <a:sym typeface="Wingdings" panose="05000000000000000000" pitchFamily="2" charset="2"/>
              </a:rPr>
              <a:t>δυν</a:t>
            </a:r>
            <a:r>
              <a:rPr lang="en-GB" altLang="el-GR" sz="2000" dirty="0" smtClean="0">
                <a:sym typeface="Wingdings" panose="05000000000000000000" pitchFamily="2" charset="2"/>
              </a:rPr>
              <a:t>ατότητα επεξήγησης των βασικών επεξεργασιών που πραγµατοποιούνται µε αυτά.</a:t>
            </a:r>
          </a:p>
          <a:p>
            <a:pPr eaLnBrk="1" hangingPunct="1">
              <a:lnSpc>
                <a:spcPct val="90000"/>
              </a:lnSpc>
            </a:pPr>
            <a:r>
              <a:rPr lang="en-GB" altLang="el-GR" sz="2000" dirty="0" err="1" smtClean="0">
                <a:sym typeface="Wingdings" panose="05000000000000000000" pitchFamily="2" charset="2"/>
              </a:rPr>
              <a:t>Γνώση</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το</a:t>
            </a:r>
            <a:r>
              <a:rPr lang="el-GR" altLang="el-GR" sz="2000" dirty="0" smtClean="0">
                <a:sym typeface="Wingdings" panose="05000000000000000000" pitchFamily="2" charset="2"/>
              </a:rPr>
              <a:t>υ</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τι</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είν</a:t>
            </a:r>
            <a:r>
              <a:rPr lang="en-GB" altLang="el-GR" sz="2000" dirty="0" smtClean="0">
                <a:sym typeface="Wingdings" panose="05000000000000000000" pitchFamily="2" charset="2"/>
              </a:rPr>
              <a:t>αι λογισµικό και πρόγραµµα.</a:t>
            </a:r>
          </a:p>
          <a:p>
            <a:pPr eaLnBrk="1" hangingPunct="1">
              <a:lnSpc>
                <a:spcPct val="90000"/>
              </a:lnSpc>
            </a:pPr>
            <a:r>
              <a:rPr lang="en-GB" altLang="el-GR" sz="2000" dirty="0" err="1" smtClean="0">
                <a:sym typeface="Wingdings" panose="05000000000000000000" pitchFamily="2" charset="2"/>
              </a:rPr>
              <a:t>Γνώση</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των</a:t>
            </a:r>
            <a:r>
              <a:rPr lang="en-GB" altLang="el-GR" sz="2000" dirty="0" smtClean="0">
                <a:sym typeface="Wingdings" panose="05000000000000000000" pitchFamily="2" charset="2"/>
              </a:rPr>
              <a:t> βα</a:t>
            </a:r>
            <a:r>
              <a:rPr lang="en-GB" altLang="el-GR" sz="2000" dirty="0" err="1" smtClean="0">
                <a:sym typeface="Wingdings" panose="05000000000000000000" pitchFamily="2" charset="2"/>
              </a:rPr>
              <a:t>σικών</a:t>
            </a:r>
            <a:r>
              <a:rPr lang="en-GB" altLang="el-GR" sz="2000" dirty="0" smtClean="0">
                <a:sym typeface="Wingdings" panose="05000000000000000000" pitchFamily="2" charset="2"/>
              </a:rPr>
              <a:t> π</a:t>
            </a:r>
            <a:r>
              <a:rPr lang="en-GB" altLang="el-GR" sz="2000" dirty="0" err="1" smtClean="0">
                <a:sym typeface="Wingdings" panose="05000000000000000000" pitchFamily="2" charset="2"/>
              </a:rPr>
              <a:t>ρογρ</a:t>
            </a:r>
            <a:r>
              <a:rPr lang="en-GB" altLang="el-GR" sz="2000" dirty="0" smtClean="0">
                <a:sym typeface="Wingdings" panose="05000000000000000000" pitchFamily="2" charset="2"/>
              </a:rPr>
              <a:t>αµµατιστικών δοµών </a:t>
            </a:r>
            <a:r>
              <a:rPr lang="el-GR" altLang="el-GR" sz="2000" dirty="0" smtClean="0">
                <a:sym typeface="Wingdings" panose="05000000000000000000" pitchFamily="2" charset="2"/>
              </a:rPr>
              <a:t>και της δημιουργίας προγραμμάτων </a:t>
            </a:r>
            <a:r>
              <a:rPr lang="en-GB" altLang="el-GR" sz="2000" dirty="0" smtClean="0">
                <a:sym typeface="Wingdings" panose="05000000000000000000" pitchFamily="2" charset="2"/>
              </a:rPr>
              <a:t>(</a:t>
            </a:r>
            <a:r>
              <a:rPr lang="en-GB" altLang="el-GR" sz="2000" dirty="0" err="1" smtClean="0">
                <a:sym typeface="Wingdings" panose="05000000000000000000" pitchFamily="2" charset="2"/>
              </a:rPr>
              <a:t>στο</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τέλος</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της</a:t>
            </a:r>
            <a:r>
              <a:rPr lang="en-GB" altLang="el-GR" sz="2000" dirty="0" smtClean="0">
                <a:sym typeface="Wingdings" panose="05000000000000000000" pitchFamily="2" charset="2"/>
              </a:rPr>
              <a:t> </a:t>
            </a:r>
            <a:r>
              <a:rPr lang="en-GB" altLang="el-GR" sz="2000" dirty="0" err="1" smtClean="0">
                <a:sym typeface="Wingdings" panose="05000000000000000000" pitchFamily="2" charset="2"/>
              </a:rPr>
              <a:t>γενικής</a:t>
            </a:r>
            <a:r>
              <a:rPr lang="en-GB" altLang="el-GR" sz="2000" dirty="0" smtClean="0">
                <a:sym typeface="Wingdings" panose="05000000000000000000" pitchFamily="2" charset="2"/>
              </a:rPr>
              <a:t> πα</a:t>
            </a:r>
            <a:r>
              <a:rPr lang="en-GB" altLang="el-GR" sz="2000" dirty="0" err="1" smtClean="0">
                <a:sym typeface="Wingdings" panose="05000000000000000000" pitchFamily="2" charset="2"/>
              </a:rPr>
              <a:t>ιδεί</a:t>
            </a:r>
            <a:r>
              <a:rPr lang="en-GB" altLang="el-GR" sz="2000" dirty="0" smtClean="0">
                <a:sym typeface="Wingdings" panose="05000000000000000000" pitchFamily="2" charset="2"/>
              </a:rPr>
              <a:t>ας).</a:t>
            </a:r>
          </a:p>
          <a:p>
            <a:pPr eaLnBrk="1" hangingPunct="1">
              <a:lnSpc>
                <a:spcPct val="90000"/>
              </a:lnSpc>
            </a:pPr>
            <a:r>
              <a:rPr lang="en-GB" altLang="el-GR" sz="2000" dirty="0" err="1" smtClean="0">
                <a:sym typeface="Wingdings" panose="05000000000000000000" pitchFamily="2" charset="2"/>
              </a:rPr>
              <a:t>Συνειδητο</a:t>
            </a:r>
            <a:r>
              <a:rPr lang="en-GB" altLang="el-GR" sz="2000" dirty="0" smtClean="0">
                <a:sym typeface="Wingdings" panose="05000000000000000000" pitchFamily="2" charset="2"/>
              </a:rPr>
              <a:t>ποίηση της ένταξης της πληροφορικής στο σύγχρονο κόσµο.</a:t>
            </a:r>
          </a:p>
        </p:txBody>
      </p:sp>
    </p:spTree>
    <p:extLst>
      <p:ext uri="{BB962C8B-B14F-4D97-AF65-F5344CB8AC3E}">
        <p14:creationId xmlns:p14="http://schemas.microsoft.com/office/powerpoint/2010/main" val="146304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8072438" cy="1143000"/>
          </a:xfrm>
        </p:spPr>
        <p:txBody>
          <a:bodyPr>
            <a:normAutofit fontScale="90000"/>
          </a:bodyPr>
          <a:lstStyle/>
          <a:p>
            <a:pPr algn="ctr" eaLnBrk="1" hangingPunct="1">
              <a:defRPr/>
            </a:pPr>
            <a:r>
              <a:rPr lang="el-GR" dirty="0" smtClean="0"/>
              <a:t>Ικανότητες Πληροφορικής και ΤΠΕ</a:t>
            </a:r>
            <a:endParaRPr lang="en-GB" dirty="0" smtClean="0"/>
          </a:p>
        </p:txBody>
      </p:sp>
      <p:sp>
        <p:nvSpPr>
          <p:cNvPr id="39939" name="Rectangle 3"/>
          <p:cNvSpPr>
            <a:spLocks noGrp="1" noChangeArrowheads="1"/>
          </p:cNvSpPr>
          <p:nvPr>
            <p:ph type="body" idx="1"/>
          </p:nvPr>
        </p:nvSpPr>
        <p:spPr>
          <a:xfrm>
            <a:off x="1042988" y="1504950"/>
            <a:ext cx="7931150" cy="4800600"/>
          </a:xfrm>
        </p:spPr>
        <p:txBody>
          <a:bodyPr/>
          <a:lstStyle/>
          <a:p>
            <a:pPr eaLnBrk="1" hangingPunct="1"/>
            <a:r>
              <a:rPr lang="en-GB" altLang="el-GR" sz="2400" dirty="0" err="1" smtClean="0"/>
              <a:t>Ικ</a:t>
            </a:r>
            <a:r>
              <a:rPr lang="en-GB" altLang="el-GR" sz="2400" dirty="0" smtClean="0"/>
              <a:t>ανότητα χρήσης γενικού τύπου εφαρµογών:</a:t>
            </a:r>
          </a:p>
          <a:p>
            <a:pPr lvl="1" eaLnBrk="1" hangingPunct="1"/>
            <a:r>
              <a:rPr lang="en-GB" altLang="el-GR" sz="2000" dirty="0" err="1" smtClean="0"/>
              <a:t>Λογισµικό</a:t>
            </a:r>
            <a:r>
              <a:rPr lang="en-GB" altLang="el-GR" sz="2000" dirty="0" smtClean="0"/>
              <a:t> </a:t>
            </a:r>
            <a:r>
              <a:rPr lang="en-GB" altLang="el-GR" sz="2000" dirty="0" err="1" smtClean="0"/>
              <a:t>συστή</a:t>
            </a:r>
            <a:r>
              <a:rPr lang="en-GB" altLang="el-GR" sz="2000" dirty="0" smtClean="0"/>
              <a:t>µα</a:t>
            </a:r>
            <a:r>
              <a:rPr lang="en-GB" altLang="el-GR" sz="2000" dirty="0" err="1" smtClean="0"/>
              <a:t>τος</a:t>
            </a:r>
            <a:r>
              <a:rPr lang="en-GB" altLang="el-GR" sz="2000" dirty="0" smtClean="0"/>
              <a:t>, επ</a:t>
            </a:r>
            <a:r>
              <a:rPr lang="en-GB" altLang="el-GR" sz="2000" dirty="0" err="1" smtClean="0"/>
              <a:t>εξεργ</a:t>
            </a:r>
            <a:r>
              <a:rPr lang="en-GB" altLang="el-GR" sz="2000" dirty="0" smtClean="0"/>
              <a:t>ασία κειµένου, λογιστικό φύλλο, βάση δεδοµένων, λογισµικό ∆ιαδικτύου κτλ.</a:t>
            </a:r>
          </a:p>
          <a:p>
            <a:pPr eaLnBrk="1" hangingPunct="1"/>
            <a:r>
              <a:rPr lang="en-GB" altLang="el-GR" sz="2400" dirty="0" err="1" smtClean="0"/>
              <a:t>Ικ</a:t>
            </a:r>
            <a:r>
              <a:rPr lang="en-GB" altLang="el-GR" sz="2400" dirty="0" smtClean="0"/>
              <a:t>ανότητα χρήσης λογισµικών ειδικού τύπου, που α</a:t>
            </a:r>
            <a:r>
              <a:rPr lang="el-GR" altLang="el-GR" sz="2400" dirty="0" smtClean="0"/>
              <a:t>π</a:t>
            </a:r>
            <a:r>
              <a:rPr lang="en-GB" altLang="el-GR" sz="2400" dirty="0" smtClean="0"/>
              <a:t>α</a:t>
            </a:r>
            <a:r>
              <a:rPr lang="en-GB" altLang="el-GR" sz="2400" dirty="0" err="1" smtClean="0"/>
              <a:t>ντώντ</a:t>
            </a:r>
            <a:r>
              <a:rPr lang="en-GB" altLang="el-GR" sz="2400" dirty="0" smtClean="0"/>
              <a:t>αι κατά τη διάρκεια των σπουδών, ό</a:t>
            </a:r>
            <a:r>
              <a:rPr lang="el-GR" altLang="el-GR" sz="2400" dirty="0" smtClean="0"/>
              <a:t>π</a:t>
            </a:r>
            <a:r>
              <a:rPr lang="en-GB" altLang="el-GR" sz="2400" dirty="0" err="1" smtClean="0"/>
              <a:t>ως</a:t>
            </a:r>
            <a:r>
              <a:rPr lang="en-GB" altLang="el-GR" sz="2400" dirty="0" smtClean="0"/>
              <a:t>:</a:t>
            </a:r>
          </a:p>
          <a:p>
            <a:pPr lvl="1" eaLnBrk="1" hangingPunct="1"/>
            <a:r>
              <a:rPr lang="en-GB" altLang="el-GR" sz="2000" dirty="0" err="1" smtClean="0"/>
              <a:t>Εκ</a:t>
            </a:r>
            <a:r>
              <a:rPr lang="en-GB" altLang="el-GR" sz="2000" dirty="0" smtClean="0"/>
              <a:t>παιδευτικό λογισµικό, λογισµικό προσοµοιώσεων, παιχνίδια κτλ.</a:t>
            </a:r>
            <a:endParaRPr lang="el-GR" altLang="el-GR" sz="2000" dirty="0" smtClean="0"/>
          </a:p>
          <a:p>
            <a:pPr eaLnBrk="1" hangingPunct="1"/>
            <a:r>
              <a:rPr lang="en-GB" altLang="el-GR" sz="2400" dirty="0" err="1" smtClean="0"/>
              <a:t>Ικ</a:t>
            </a:r>
            <a:r>
              <a:rPr lang="en-GB" altLang="el-GR" sz="2400" dirty="0" smtClean="0"/>
              <a:t>ανότητα χρήσης </a:t>
            </a:r>
            <a:r>
              <a:rPr lang="el-GR" altLang="el-GR" sz="2400" dirty="0" smtClean="0"/>
              <a:t>π</a:t>
            </a:r>
            <a:r>
              <a:rPr lang="en-GB" altLang="el-GR" sz="2400" dirty="0" err="1" smtClean="0"/>
              <a:t>ρογρ</a:t>
            </a:r>
            <a:r>
              <a:rPr lang="en-GB" altLang="el-GR" sz="2400" dirty="0" smtClean="0"/>
              <a:t>αµµατιστικών εφαρµογών (κάνω κάτι να κάνει κάτι).</a:t>
            </a:r>
          </a:p>
          <a:p>
            <a:pPr eaLnBrk="1" hangingPunct="1"/>
            <a:r>
              <a:rPr lang="en-GB" altLang="el-GR" sz="2400" dirty="0" err="1" smtClean="0"/>
              <a:t>Ανά</a:t>
            </a:r>
            <a:r>
              <a:rPr lang="el-GR" altLang="el-GR" sz="2400" dirty="0" smtClean="0"/>
              <a:t>π</a:t>
            </a:r>
            <a:r>
              <a:rPr lang="en-GB" altLang="el-GR" sz="2400" dirty="0" err="1" smtClean="0"/>
              <a:t>τυξη</a:t>
            </a:r>
            <a:r>
              <a:rPr lang="en-GB" altLang="el-GR" sz="2400" dirty="0" smtClean="0"/>
              <a:t> </a:t>
            </a:r>
            <a:r>
              <a:rPr lang="en-GB" altLang="el-GR" sz="2400" dirty="0" err="1" smtClean="0"/>
              <a:t>δεξιοτήτων</a:t>
            </a:r>
            <a:r>
              <a:rPr lang="en-GB" altLang="el-GR" sz="2400" dirty="0" smtClean="0"/>
              <a:t> </a:t>
            </a:r>
            <a:r>
              <a:rPr lang="en-GB" altLang="el-GR" sz="2400" dirty="0" err="1" smtClean="0"/>
              <a:t>ορολογί</a:t>
            </a:r>
            <a:r>
              <a:rPr lang="en-GB" altLang="el-GR" sz="2400" dirty="0" smtClean="0"/>
              <a:t>ας (ανάγνωση και κατανόηση καταλόγων </a:t>
            </a:r>
            <a:r>
              <a:rPr lang="el-GR" altLang="el-GR" sz="2400" dirty="0" smtClean="0"/>
              <a:t>π</a:t>
            </a:r>
            <a:r>
              <a:rPr lang="en-GB" altLang="el-GR" sz="2400" dirty="0" err="1" smtClean="0"/>
              <a:t>ληροφο­ρικής</a:t>
            </a:r>
            <a:r>
              <a:rPr lang="en-GB" altLang="el-GR" sz="2400" dirty="0" smtClean="0"/>
              <a:t> και </a:t>
            </a:r>
            <a:r>
              <a:rPr lang="en-GB" altLang="el-GR" sz="2400" dirty="0" err="1" smtClean="0"/>
              <a:t>εγχειριδίων</a:t>
            </a:r>
            <a:r>
              <a:rPr lang="en-GB" altLang="el-GR" sz="2400" dirty="0" smtClean="0"/>
              <a:t> </a:t>
            </a:r>
            <a:r>
              <a:rPr lang="en-GB" altLang="el-GR" sz="2400" dirty="0" err="1" smtClean="0"/>
              <a:t>χρήσης</a:t>
            </a:r>
            <a:r>
              <a:rPr lang="en-GB" altLang="el-GR" sz="2400" dirty="0" smtClean="0"/>
              <a:t>). </a:t>
            </a:r>
          </a:p>
        </p:txBody>
      </p:sp>
    </p:spTree>
    <p:extLst>
      <p:ext uri="{BB962C8B-B14F-4D97-AF65-F5344CB8AC3E}">
        <p14:creationId xmlns:p14="http://schemas.microsoft.com/office/powerpoint/2010/main" val="3798096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58888" y="0"/>
            <a:ext cx="7499350" cy="1143000"/>
          </a:xfrm>
        </p:spPr>
        <p:txBody>
          <a:bodyPr/>
          <a:lstStyle/>
          <a:p>
            <a:pPr algn="ctr" eaLnBrk="1" hangingPunct="1">
              <a:defRPr/>
            </a:pPr>
            <a:r>
              <a:rPr lang="el-GR" dirty="0" smtClean="0"/>
              <a:t>Στάσεις &amp; αξίες</a:t>
            </a:r>
            <a:endParaRPr lang="en-GB" dirty="0" smtClean="0"/>
          </a:p>
        </p:txBody>
      </p:sp>
      <p:sp>
        <p:nvSpPr>
          <p:cNvPr id="41987" name="Rectangle 3"/>
          <p:cNvSpPr>
            <a:spLocks noGrp="1" noChangeArrowheads="1"/>
          </p:cNvSpPr>
          <p:nvPr>
            <p:ph type="body" idx="1"/>
          </p:nvPr>
        </p:nvSpPr>
        <p:spPr>
          <a:xfrm>
            <a:off x="971550" y="981075"/>
            <a:ext cx="7931150" cy="4800600"/>
          </a:xfrm>
        </p:spPr>
        <p:txBody>
          <a:bodyPr/>
          <a:lstStyle/>
          <a:p>
            <a:pPr eaLnBrk="1" hangingPunct="1"/>
            <a:r>
              <a:rPr lang="el-GR" altLang="el-GR" sz="2800" smtClean="0"/>
              <a:t>Δεν αντιγράφω από το Διαδίκτυο ….</a:t>
            </a:r>
            <a:endParaRPr lang="en-GB" altLang="el-GR" sz="2800" smtClean="0"/>
          </a:p>
        </p:txBody>
      </p:sp>
    </p:spTree>
    <p:extLst>
      <p:ext uri="{BB962C8B-B14F-4D97-AF65-F5344CB8AC3E}">
        <p14:creationId xmlns:p14="http://schemas.microsoft.com/office/powerpoint/2010/main" val="36163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4838" cy="1143000"/>
          </a:xfrm>
        </p:spPr>
        <p:txBody>
          <a:bodyPr>
            <a:normAutofit fontScale="90000"/>
          </a:bodyPr>
          <a:lstStyle/>
          <a:p>
            <a:pPr algn="ctr" eaLnBrk="1" hangingPunct="1">
              <a:defRPr/>
            </a:pPr>
            <a:r>
              <a:rPr lang="el-GR" dirty="0" smtClean="0"/>
              <a:t>Βασικός σκοπός διδασκαλίας της πληροφορικής</a:t>
            </a:r>
            <a:endParaRPr lang="en-GB" dirty="0" smtClean="0"/>
          </a:p>
        </p:txBody>
      </p:sp>
      <p:sp>
        <p:nvSpPr>
          <p:cNvPr id="66563" name="Rectangle 3"/>
          <p:cNvSpPr>
            <a:spLocks noGrp="1" noChangeArrowheads="1"/>
          </p:cNvSpPr>
          <p:nvPr>
            <p:ph type="body" idx="1"/>
          </p:nvPr>
        </p:nvSpPr>
        <p:spPr>
          <a:xfrm>
            <a:off x="1042988" y="1700213"/>
            <a:ext cx="7931150" cy="4513262"/>
          </a:xfrm>
        </p:spPr>
        <p:txBody>
          <a:bodyPr/>
          <a:lstStyle/>
          <a:p>
            <a:pPr eaLnBrk="1" hangingPunct="1">
              <a:defRPr/>
            </a:pPr>
            <a:r>
              <a:rPr lang="el-GR" altLang="el-GR" dirty="0" smtClean="0"/>
              <a:t>Ανάπτυξη αλγοριθμικής σκέψης (τα πρώτα χρόνια διδασκαλίας της πληροφορικής) </a:t>
            </a:r>
          </a:p>
          <a:p>
            <a:pPr eaLnBrk="1" hangingPunct="1">
              <a:defRPr/>
            </a:pPr>
            <a:r>
              <a:rPr lang="el-GR" altLang="el-GR" dirty="0" smtClean="0"/>
              <a:t>Ανάπτυξη υπολογιστικής σκέψης (την τελευταία περίοδο) </a:t>
            </a:r>
          </a:p>
          <a:p>
            <a:pPr marL="82550" indent="0" eaLnBrk="1" hangingPunct="1">
              <a:buFont typeface="Wingdings 2" panose="05020102010507070707" pitchFamily="18" charset="2"/>
              <a:buNone/>
              <a:defRPr/>
            </a:pPr>
            <a:endParaRPr lang="el-GR" altLang="el-GR" dirty="0" smtClean="0"/>
          </a:p>
        </p:txBody>
      </p:sp>
    </p:spTree>
    <p:extLst>
      <p:ext uri="{BB962C8B-B14F-4D97-AF65-F5344CB8AC3E}">
        <p14:creationId xmlns:p14="http://schemas.microsoft.com/office/powerpoint/2010/main" val="3441196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500063" y="71438"/>
            <a:ext cx="8434387" cy="1143000"/>
          </a:xfrm>
        </p:spPr>
        <p:txBody>
          <a:bodyPr vert="horz" wrap="square" lIns="91440" tIns="45720" rIns="91440" bIns="45720" numCol="1" anchorCtr="0" compatLnSpc="1">
            <a:prstTxWarp prst="textNoShape">
              <a:avLst/>
            </a:prstTxWarp>
          </a:bodyPr>
          <a:lstStyle/>
          <a:p>
            <a:r>
              <a:rPr lang="el-GR" altLang="el-GR" sz="4400" b="1" dirty="0" smtClean="0">
                <a:effectLst/>
              </a:rPr>
              <a:t>Προγράμματα Σπουδών</a:t>
            </a:r>
            <a:endParaRPr lang="en-GB" altLang="el-GR" sz="4400" b="1" dirty="0" smtClean="0">
              <a:effectLst/>
            </a:endParaRPr>
          </a:p>
        </p:txBody>
      </p:sp>
      <p:sp>
        <p:nvSpPr>
          <p:cNvPr id="46083" name="Content Placeholder 2"/>
          <p:cNvSpPr>
            <a:spLocks noGrp="1"/>
          </p:cNvSpPr>
          <p:nvPr>
            <p:ph idx="1"/>
          </p:nvPr>
        </p:nvSpPr>
        <p:spPr>
          <a:xfrm>
            <a:off x="500063" y="1143000"/>
            <a:ext cx="8434387" cy="4800600"/>
          </a:xfrm>
        </p:spPr>
        <p:txBody>
          <a:bodyPr>
            <a:normAutofit lnSpcReduction="10000"/>
          </a:bodyPr>
          <a:lstStyle/>
          <a:p>
            <a:r>
              <a:rPr lang="el-GR" altLang="el-GR" sz="2800" dirty="0" smtClean="0"/>
              <a:t>Ινστιτούτο Εκπαιδευτικής Πολιτικής </a:t>
            </a:r>
            <a:r>
              <a:rPr lang="en-US" altLang="el-GR" sz="2800" dirty="0" smtClean="0">
                <a:hlinkClick r:id="rId3"/>
              </a:rPr>
              <a:t>http://www.iep.edu.gr</a:t>
            </a:r>
            <a:r>
              <a:rPr lang="el-GR" altLang="el-GR" sz="2800" dirty="0" smtClean="0"/>
              <a:t>  (πρώην Παιδαγωγικό Ινστιτούτο) (</a:t>
            </a:r>
            <a:r>
              <a:rPr lang="en-GB" altLang="el-GR" sz="2800" dirty="0" smtClean="0">
                <a:hlinkClick r:id="rId4"/>
              </a:rPr>
              <a:t>http://www.pi-schools.gr/</a:t>
            </a:r>
            <a:r>
              <a:rPr lang="el-GR" altLang="el-GR" sz="2800" dirty="0" smtClean="0"/>
              <a:t>)</a:t>
            </a:r>
          </a:p>
          <a:p>
            <a:pPr lvl="1"/>
            <a:r>
              <a:rPr lang="el-GR" altLang="el-GR" dirty="0" smtClean="0"/>
              <a:t>Ενιαίο Πλαίσιο Προγράμματος Σπουδών (ΕΠΠΣ)</a:t>
            </a:r>
            <a:endParaRPr lang="en-GB" altLang="el-GR" dirty="0" smtClean="0"/>
          </a:p>
          <a:p>
            <a:pPr lvl="2"/>
            <a:r>
              <a:rPr lang="el-GR" altLang="el-GR" sz="2000" dirty="0" smtClean="0"/>
              <a:t>περιγράφει τις αρχές, τους γενικούς σκοπούς της εκπαίδευσης, τους ειδικούς σκοπούς και στόχους διδασκαλίας κάθε γνωστικού αντικειμένου για κάθε τάξη και μορφή σχολείου</a:t>
            </a:r>
          </a:p>
          <a:p>
            <a:pPr lvl="1"/>
            <a:r>
              <a:rPr lang="el-GR" altLang="el-GR" dirty="0" smtClean="0"/>
              <a:t>Διαθεματικό Ενιαίο Πλαίσιο Προγράμματος Σπουδών (ΔΕΠΠΣ)</a:t>
            </a:r>
          </a:p>
          <a:p>
            <a:pPr lvl="2"/>
            <a:r>
              <a:rPr lang="el-GR" altLang="el-GR" dirty="0" smtClean="0"/>
              <a:t>Εισάγει την έννοια της «διαθεματικότητας» </a:t>
            </a:r>
          </a:p>
          <a:p>
            <a:pPr lvl="1"/>
            <a:r>
              <a:rPr lang="el-GR" altLang="el-GR" dirty="0" smtClean="0"/>
              <a:t>Αναλυτικό Πρόγραμμα Σπουδών (ΑΠΣ)</a:t>
            </a:r>
          </a:p>
          <a:p>
            <a:pPr lvl="2"/>
            <a:r>
              <a:rPr lang="el-GR" altLang="el-GR" dirty="0" smtClean="0"/>
              <a:t>Εξειδικεύει το ΕΠΠΣ στα επιμέρους μαθήματα/τάξεις </a:t>
            </a:r>
          </a:p>
          <a:p>
            <a:pPr lvl="1"/>
            <a:endParaRPr lang="el-GR" altLang="el-GR" sz="2400" dirty="0" smtClean="0"/>
          </a:p>
        </p:txBody>
      </p:sp>
    </p:spTree>
    <p:extLst>
      <p:ext uri="{BB962C8B-B14F-4D97-AF65-F5344CB8AC3E}">
        <p14:creationId xmlns:p14="http://schemas.microsoft.com/office/powerpoint/2010/main" val="389505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81000" y="71438"/>
            <a:ext cx="8553450" cy="1143000"/>
          </a:xfrm>
        </p:spPr>
        <p:txBody>
          <a:bodyPr vert="horz" wrap="square" lIns="91440" tIns="45720" rIns="91440" bIns="45720" numCol="1" anchorCtr="0" compatLnSpc="1">
            <a:prstTxWarp prst="textNoShape">
              <a:avLst/>
            </a:prstTxWarp>
            <a:normAutofit/>
          </a:bodyPr>
          <a:lstStyle/>
          <a:p>
            <a:pPr>
              <a:defRPr/>
            </a:pPr>
            <a:r>
              <a:rPr lang="el-GR" sz="4400" b="1" dirty="0" smtClean="0">
                <a:effectLst/>
              </a:rPr>
              <a:t>Αναλυτικό Πρόγραμμα Σπουδών</a:t>
            </a:r>
            <a:endParaRPr lang="en-GB" sz="4400" b="1" dirty="0" smtClean="0">
              <a:effectLst/>
            </a:endParaRPr>
          </a:p>
        </p:txBody>
      </p:sp>
      <p:sp>
        <p:nvSpPr>
          <p:cNvPr id="48131" name="Content Placeholder 2"/>
          <p:cNvSpPr>
            <a:spLocks noGrp="1"/>
          </p:cNvSpPr>
          <p:nvPr>
            <p:ph idx="1"/>
          </p:nvPr>
        </p:nvSpPr>
        <p:spPr>
          <a:xfrm>
            <a:off x="685800" y="1143000"/>
            <a:ext cx="8248650" cy="4800600"/>
          </a:xfrm>
        </p:spPr>
        <p:txBody>
          <a:bodyPr>
            <a:normAutofit/>
          </a:bodyPr>
          <a:lstStyle/>
          <a:p>
            <a:pPr lvl="1"/>
            <a:r>
              <a:rPr lang="el-GR" altLang="el-GR" dirty="0" smtClean="0"/>
              <a:t>Εξειδικεύει το Πρόγραμμα Σπουδών στα επιμέρους μαθήματα/τάξεις</a:t>
            </a:r>
          </a:p>
          <a:p>
            <a:pPr lvl="1"/>
            <a:r>
              <a:rPr lang="el-GR" altLang="el-GR" dirty="0" smtClean="0"/>
              <a:t>Περιγράφει το </a:t>
            </a:r>
            <a:r>
              <a:rPr lang="el-GR" altLang="el-GR" u="sng" dirty="0" smtClean="0"/>
              <a:t>τι</a:t>
            </a:r>
            <a:r>
              <a:rPr lang="el-GR" altLang="el-GR" dirty="0" smtClean="0"/>
              <a:t>, το </a:t>
            </a:r>
            <a:r>
              <a:rPr lang="el-GR" altLang="el-GR" u="sng" dirty="0" smtClean="0"/>
              <a:t>πώς</a:t>
            </a:r>
            <a:r>
              <a:rPr lang="el-GR" altLang="el-GR" dirty="0" smtClean="0"/>
              <a:t> και πιθανώς το </a:t>
            </a:r>
            <a:r>
              <a:rPr lang="el-GR" altLang="el-GR" u="sng" dirty="0" smtClean="0"/>
              <a:t>γιατί </a:t>
            </a:r>
          </a:p>
          <a:p>
            <a:pPr lvl="2"/>
            <a:r>
              <a:rPr lang="el-GR" altLang="el-GR" dirty="0" smtClean="0"/>
              <a:t>Διατύπωση των χαρακτηριστικών μιας διδακτικής πρότασης: </a:t>
            </a:r>
          </a:p>
          <a:p>
            <a:pPr lvl="3"/>
            <a:r>
              <a:rPr lang="el-GR" altLang="el-GR" dirty="0" smtClean="0"/>
              <a:t>Οι στόχοι, </a:t>
            </a:r>
          </a:p>
          <a:p>
            <a:pPr lvl="3"/>
            <a:r>
              <a:rPr lang="el-GR" altLang="el-GR" dirty="0" smtClean="0"/>
              <a:t>το περιεχόμενο στο οποίο αναφέρεται, </a:t>
            </a:r>
          </a:p>
          <a:p>
            <a:pPr lvl="3"/>
            <a:r>
              <a:rPr lang="el-GR" altLang="el-GR" dirty="0" smtClean="0"/>
              <a:t>οι μέθοδοι που χρησιμοποιεί, </a:t>
            </a:r>
          </a:p>
          <a:p>
            <a:pPr lvl="3"/>
            <a:r>
              <a:rPr lang="el-GR" altLang="el-GR" dirty="0" smtClean="0"/>
              <a:t>οι διαδικασίες που προτείνει ή οι προτάσεις αξιολόγησής του. </a:t>
            </a:r>
          </a:p>
          <a:p>
            <a:pPr lvl="1"/>
            <a:r>
              <a:rPr lang="el-GR" altLang="el-GR" dirty="0" smtClean="0"/>
              <a:t>Περιγράφει δηλαδή τη σχολική γνώση και τους τρόπους απόκτησής της</a:t>
            </a:r>
          </a:p>
          <a:p>
            <a:pPr lvl="1"/>
            <a:endParaRPr lang="el-GR" altLang="el-GR" sz="2400" dirty="0" smtClean="0"/>
          </a:p>
        </p:txBody>
      </p:sp>
    </p:spTree>
    <p:extLst>
      <p:ext uri="{BB962C8B-B14F-4D97-AF65-F5344CB8AC3E}">
        <p14:creationId xmlns:p14="http://schemas.microsoft.com/office/powerpoint/2010/main" val="375249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71438"/>
            <a:ext cx="8477250" cy="1143000"/>
          </a:xfrm>
        </p:spPr>
        <p:txBody>
          <a:bodyPr vert="horz" wrap="square" lIns="91440" tIns="45720" rIns="91440" bIns="45720" numCol="1" anchorCtr="0" compatLnSpc="1">
            <a:prstTxWarp prst="textNoShape">
              <a:avLst/>
            </a:prstTxWarp>
            <a:normAutofit/>
          </a:bodyPr>
          <a:lstStyle/>
          <a:p>
            <a:pPr>
              <a:defRPr/>
            </a:pPr>
            <a:r>
              <a:rPr lang="el-GR" sz="4400" b="1" dirty="0" smtClean="0">
                <a:effectLst/>
              </a:rPr>
              <a:t>Πως προκύπτει η σχολική γνώση;</a:t>
            </a:r>
            <a:endParaRPr lang="en-GB" sz="4400" b="1" dirty="0" smtClean="0">
              <a:effectLst/>
            </a:endParaRPr>
          </a:p>
        </p:txBody>
      </p:sp>
      <p:sp>
        <p:nvSpPr>
          <p:cNvPr id="47107" name="Content Placeholder 2"/>
          <p:cNvSpPr>
            <a:spLocks noGrp="1"/>
          </p:cNvSpPr>
          <p:nvPr>
            <p:ph idx="1"/>
          </p:nvPr>
        </p:nvSpPr>
        <p:spPr>
          <a:xfrm>
            <a:off x="1042988" y="1484313"/>
            <a:ext cx="7891462" cy="4459287"/>
          </a:xfrm>
        </p:spPr>
        <p:txBody>
          <a:bodyPr/>
          <a:lstStyle/>
          <a:p>
            <a:pPr marL="403225" lvl="1" indent="0">
              <a:buFont typeface="Verdana" panose="020B0604030504040204" pitchFamily="34" charset="0"/>
              <a:buNone/>
              <a:defRPr/>
            </a:pPr>
            <a:r>
              <a:rPr lang="el-GR" dirty="0" smtClean="0"/>
              <a:t>Αναλυτικό Πρόγραμμα Σπουδών και Σχολική Γνώση </a:t>
            </a:r>
          </a:p>
          <a:p>
            <a:pPr>
              <a:defRPr/>
            </a:pPr>
            <a:r>
              <a:rPr lang="el-GR" sz="2400" dirty="0"/>
              <a:t>Η σχολική γνώση δεν ταυτίζεται με την επιστημονική γνώση</a:t>
            </a:r>
          </a:p>
          <a:p>
            <a:pPr>
              <a:defRPr/>
            </a:pPr>
            <a:r>
              <a:rPr lang="el-GR" sz="2400" dirty="0"/>
              <a:t>Μέρος των επιστημονικών γνώσεων μετατρέπονται (από «ειδικούς») σε αντικείμενο διδασκαλίας (διδακτέα γνώση</a:t>
            </a:r>
            <a:r>
              <a:rPr lang="el-GR" sz="2400" dirty="0" smtClean="0"/>
              <a:t>)</a:t>
            </a:r>
          </a:p>
          <a:p>
            <a:pPr>
              <a:defRPr/>
            </a:pPr>
            <a:r>
              <a:rPr lang="el-GR" sz="2400" dirty="0" smtClean="0"/>
              <a:t>Η έννοια του </a:t>
            </a:r>
            <a:r>
              <a:rPr lang="el-GR" sz="2400" b="1" dirty="0" smtClean="0"/>
              <a:t>Διδακτικού Μετασχηματισμού </a:t>
            </a:r>
          </a:p>
          <a:p>
            <a:pPr>
              <a:defRPr/>
            </a:pPr>
            <a:r>
              <a:rPr lang="el-GR" sz="2400" dirty="0" smtClean="0"/>
              <a:t>μελετά </a:t>
            </a:r>
            <a:r>
              <a:rPr lang="el-GR" sz="2400" dirty="0"/>
              <a:t>τις διαδικασίες μετατροπής της επιστημονικής γνώσης σε σχολική γνώση</a:t>
            </a:r>
            <a:endParaRPr lang="el-GR" sz="2400" b="1" dirty="0"/>
          </a:p>
          <a:p>
            <a:pPr lvl="1">
              <a:defRPr/>
            </a:pPr>
            <a:endParaRPr lang="el-GR" dirty="0" smtClean="0"/>
          </a:p>
          <a:p>
            <a:pPr lvl="1">
              <a:defRPr/>
            </a:pPr>
            <a:endParaRPr lang="el-GR" sz="2400" dirty="0" smtClean="0"/>
          </a:p>
        </p:txBody>
      </p:sp>
    </p:spTree>
    <p:extLst>
      <p:ext uri="{BB962C8B-B14F-4D97-AF65-F5344CB8AC3E}">
        <p14:creationId xmlns:p14="http://schemas.microsoft.com/office/powerpoint/2010/main" val="2202055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4313"/>
            <a:ext cx="8505825" cy="1143000"/>
          </a:xfrm>
        </p:spPr>
        <p:txBody>
          <a:bodyPr/>
          <a:lstStyle/>
          <a:p>
            <a:pPr>
              <a:defRPr/>
            </a:pPr>
            <a:r>
              <a:rPr lang="el-GR" dirty="0" smtClean="0"/>
              <a:t>Διδακτικός μετασχηματισμός (1)</a:t>
            </a:r>
            <a:endParaRPr lang="en-GB" dirty="0"/>
          </a:p>
        </p:txBody>
      </p:sp>
      <p:sp>
        <p:nvSpPr>
          <p:cNvPr id="52227" name="Content Placeholder 2"/>
          <p:cNvSpPr>
            <a:spLocks noGrp="1"/>
          </p:cNvSpPr>
          <p:nvPr>
            <p:ph idx="1"/>
          </p:nvPr>
        </p:nvSpPr>
        <p:spPr>
          <a:xfrm>
            <a:off x="642938" y="1357313"/>
            <a:ext cx="8291512" cy="4891087"/>
          </a:xfrm>
        </p:spPr>
        <p:txBody>
          <a:bodyPr/>
          <a:lstStyle/>
          <a:p>
            <a:r>
              <a:rPr lang="el-GR" altLang="el-GR" sz="2400" dirty="0" smtClean="0"/>
              <a:t>Η σχολική γνώση δεν ταυτίζεται με την επιστημονική γνώση</a:t>
            </a:r>
          </a:p>
          <a:p>
            <a:r>
              <a:rPr lang="el-GR" altLang="el-GR" sz="2400" dirty="0" smtClean="0"/>
              <a:t>Μέρος των επιστημονικών γνώσεων μετατρέπονται (από «ειδικούς») σε αντικείμενο διδασκαλίας (διδακτέα γνώση)</a:t>
            </a:r>
          </a:p>
          <a:p>
            <a:r>
              <a:rPr lang="el-GR" altLang="el-GR" sz="2400" dirty="0" smtClean="0"/>
              <a:t>Ο εκπαιδευτικός δρα στη διδακτέα γνώση: το αποτέλεσμα της δουλειάς αυτής είναι η διδαχθείσα γνώση</a:t>
            </a:r>
          </a:p>
        </p:txBody>
      </p:sp>
      <p:sp>
        <p:nvSpPr>
          <p:cNvPr id="52229" name="Oval 15"/>
          <p:cNvSpPr>
            <a:spLocks noChangeArrowheads="1"/>
          </p:cNvSpPr>
          <p:nvPr/>
        </p:nvSpPr>
        <p:spPr bwMode="auto">
          <a:xfrm>
            <a:off x="107950" y="5349875"/>
            <a:ext cx="2843213" cy="1008063"/>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altLang="el-GR" sz="2400">
                <a:latin typeface="Times New Roman" panose="02020603050405020304" pitchFamily="18" charset="0"/>
              </a:rPr>
              <a:t>επιστημονική γνώση</a:t>
            </a:r>
          </a:p>
          <a:p>
            <a:pPr eaLnBrk="1" hangingPunct="1">
              <a:spcBef>
                <a:spcPct val="0"/>
              </a:spcBef>
              <a:buClrTx/>
              <a:buSzTx/>
              <a:buFontTx/>
              <a:buNone/>
            </a:pPr>
            <a:endParaRPr lang="en-GB" altLang="el-GR" sz="2400">
              <a:latin typeface="Arial" panose="020B0604020202020204" pitchFamily="34" charset="0"/>
            </a:endParaRPr>
          </a:p>
        </p:txBody>
      </p:sp>
      <p:sp>
        <p:nvSpPr>
          <p:cNvPr id="52230" name="Oval 16"/>
          <p:cNvSpPr>
            <a:spLocks noChangeArrowheads="1"/>
          </p:cNvSpPr>
          <p:nvPr/>
        </p:nvSpPr>
        <p:spPr bwMode="auto">
          <a:xfrm>
            <a:off x="3714750" y="5429250"/>
            <a:ext cx="2071688" cy="928688"/>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altLang="el-GR" sz="2400">
                <a:latin typeface="Times New Roman" panose="02020603050405020304" pitchFamily="18" charset="0"/>
              </a:rPr>
              <a:t>διδακτ</a:t>
            </a:r>
            <a:r>
              <a:rPr lang="el-GR" altLang="el-GR" sz="2400">
                <a:latin typeface="Times New Roman" panose="02020603050405020304" pitchFamily="18" charset="0"/>
              </a:rPr>
              <a:t>έ</a:t>
            </a:r>
            <a:r>
              <a:rPr lang="en-US" altLang="el-GR" sz="2400">
                <a:latin typeface="Times New Roman" panose="02020603050405020304" pitchFamily="18" charset="0"/>
              </a:rPr>
              <a:t>α γνώση</a:t>
            </a:r>
          </a:p>
          <a:p>
            <a:pPr eaLnBrk="1" hangingPunct="1">
              <a:spcBef>
                <a:spcPct val="0"/>
              </a:spcBef>
              <a:buClrTx/>
              <a:buSzTx/>
              <a:buFontTx/>
              <a:buNone/>
            </a:pPr>
            <a:endParaRPr lang="en-GB" altLang="el-GR" sz="2000">
              <a:latin typeface="Arial" panose="020B0604020202020204" pitchFamily="34" charset="0"/>
            </a:endParaRPr>
          </a:p>
        </p:txBody>
      </p:sp>
      <p:sp>
        <p:nvSpPr>
          <p:cNvPr id="52231" name="Oval 17"/>
          <p:cNvSpPr>
            <a:spLocks noChangeArrowheads="1"/>
          </p:cNvSpPr>
          <p:nvPr/>
        </p:nvSpPr>
        <p:spPr bwMode="auto">
          <a:xfrm>
            <a:off x="6624638" y="5278438"/>
            <a:ext cx="2447925" cy="1079500"/>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altLang="el-GR" sz="2400" dirty="0" err="1">
                <a:latin typeface="Times New Roman" panose="02020603050405020304" pitchFamily="18" charset="0"/>
              </a:rPr>
              <a:t>διδ</a:t>
            </a:r>
            <a:r>
              <a:rPr lang="en-US" altLang="el-GR" sz="2400" dirty="0">
                <a:latin typeface="Times New Roman" panose="02020603050405020304" pitchFamily="18" charset="0"/>
              </a:rPr>
              <a:t>αχθείσα γνώση</a:t>
            </a:r>
          </a:p>
          <a:p>
            <a:pPr eaLnBrk="1" hangingPunct="1">
              <a:spcBef>
                <a:spcPct val="0"/>
              </a:spcBef>
              <a:buClrTx/>
              <a:buSzTx/>
              <a:buFontTx/>
              <a:buNone/>
            </a:pPr>
            <a:endParaRPr lang="en-GB" altLang="el-GR" sz="2400" dirty="0">
              <a:latin typeface="Arial" panose="020B0604020202020204" pitchFamily="34" charset="0"/>
            </a:endParaRPr>
          </a:p>
        </p:txBody>
      </p:sp>
      <p:sp>
        <p:nvSpPr>
          <p:cNvPr id="52232" name="Text Box 19"/>
          <p:cNvSpPr txBox="1">
            <a:spLocks noChangeArrowheads="1"/>
          </p:cNvSpPr>
          <p:nvPr/>
        </p:nvSpPr>
        <p:spPr bwMode="auto">
          <a:xfrm>
            <a:off x="1928813" y="4989513"/>
            <a:ext cx="285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latin typeface="Times New Roman" panose="02020603050405020304" pitchFamily="18" charset="0"/>
              </a:rPr>
              <a:t>1</a:t>
            </a:r>
            <a:r>
              <a:rPr lang="el-GR" altLang="el-GR" sz="1600" baseline="30000">
                <a:latin typeface="Times New Roman" panose="02020603050405020304" pitchFamily="18" charset="0"/>
              </a:rPr>
              <a:t>ος</a:t>
            </a:r>
            <a:r>
              <a:rPr lang="el-GR" altLang="el-GR" sz="1600">
                <a:latin typeface="Times New Roman" panose="02020603050405020304" pitchFamily="18" charset="0"/>
              </a:rPr>
              <a:t> (</a:t>
            </a:r>
            <a:r>
              <a:rPr lang="en-US" altLang="el-GR" sz="1600">
                <a:latin typeface="Times New Roman" panose="02020603050405020304" pitchFamily="18" charset="0"/>
              </a:rPr>
              <a:t>εξωτερικός</a:t>
            </a:r>
            <a:r>
              <a:rPr lang="el-GR" altLang="el-GR" sz="1600">
                <a:latin typeface="Times New Roman" panose="02020603050405020304" pitchFamily="18" charset="0"/>
              </a:rPr>
              <a:t>)</a:t>
            </a:r>
            <a:r>
              <a:rPr lang="en-US" altLang="el-GR" sz="1600">
                <a:latin typeface="Times New Roman" panose="02020603050405020304" pitchFamily="18" charset="0"/>
              </a:rPr>
              <a:t> </a:t>
            </a:r>
            <a:r>
              <a:rPr lang="el-GR" altLang="el-GR" sz="1600">
                <a:latin typeface="Times New Roman" panose="02020603050405020304" pitchFamily="18" charset="0"/>
              </a:rPr>
              <a:t>διδακτικός </a:t>
            </a:r>
            <a:r>
              <a:rPr lang="en-US" altLang="el-GR" sz="1600">
                <a:latin typeface="Times New Roman" panose="02020603050405020304" pitchFamily="18" charset="0"/>
              </a:rPr>
              <a:t>μετασχηματισμός</a:t>
            </a:r>
            <a:endParaRPr lang="en-GB" altLang="el-GR" sz="1600">
              <a:latin typeface="Arial" panose="020B0604020202020204" pitchFamily="34" charset="0"/>
            </a:endParaRPr>
          </a:p>
        </p:txBody>
      </p:sp>
      <p:sp>
        <p:nvSpPr>
          <p:cNvPr id="52233" name="Text Box 20"/>
          <p:cNvSpPr txBox="1">
            <a:spLocks noChangeArrowheads="1"/>
          </p:cNvSpPr>
          <p:nvPr/>
        </p:nvSpPr>
        <p:spPr bwMode="auto">
          <a:xfrm>
            <a:off x="4929188" y="491807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latin typeface="Times New Roman" panose="02020603050405020304" pitchFamily="18" charset="0"/>
              </a:rPr>
              <a:t>2</a:t>
            </a:r>
            <a:r>
              <a:rPr lang="el-GR" altLang="el-GR" sz="1600" baseline="30000">
                <a:latin typeface="Times New Roman" panose="02020603050405020304" pitchFamily="18" charset="0"/>
              </a:rPr>
              <a:t>ος</a:t>
            </a:r>
            <a:r>
              <a:rPr lang="el-GR" altLang="el-GR" sz="1600">
                <a:latin typeface="Times New Roman" panose="02020603050405020304" pitchFamily="18" charset="0"/>
              </a:rPr>
              <a:t> (</a:t>
            </a:r>
            <a:r>
              <a:rPr lang="en-US" altLang="el-GR" sz="1600">
                <a:latin typeface="Times New Roman" panose="02020603050405020304" pitchFamily="18" charset="0"/>
              </a:rPr>
              <a:t>εσωτερικός</a:t>
            </a:r>
            <a:r>
              <a:rPr lang="el-GR" altLang="el-GR" sz="1600">
                <a:latin typeface="Times New Roman" panose="02020603050405020304" pitchFamily="18" charset="0"/>
              </a:rPr>
              <a:t>)</a:t>
            </a:r>
            <a:r>
              <a:rPr lang="en-US" altLang="el-GR" sz="1600">
                <a:latin typeface="Times New Roman" panose="02020603050405020304" pitchFamily="18" charset="0"/>
              </a:rPr>
              <a:t> </a:t>
            </a:r>
            <a:r>
              <a:rPr lang="el-GR" altLang="el-GR" sz="1600">
                <a:latin typeface="Times New Roman" panose="02020603050405020304" pitchFamily="18" charset="0"/>
              </a:rPr>
              <a:t>διδακτικός </a:t>
            </a:r>
            <a:r>
              <a:rPr lang="en-US" altLang="el-GR" sz="1600">
                <a:latin typeface="Times New Roman" panose="02020603050405020304" pitchFamily="18" charset="0"/>
              </a:rPr>
              <a:t>μετασχηματισμός</a:t>
            </a:r>
            <a:endParaRPr lang="en-GB" altLang="el-GR" sz="1600">
              <a:latin typeface="Arial" panose="020B0604020202020204" pitchFamily="34" charset="0"/>
            </a:endParaRPr>
          </a:p>
        </p:txBody>
      </p:sp>
      <p:sp>
        <p:nvSpPr>
          <p:cNvPr id="52234" name="Text Box 22"/>
          <p:cNvSpPr txBox="1">
            <a:spLocks noChangeArrowheads="1"/>
          </p:cNvSpPr>
          <p:nvPr/>
        </p:nvSpPr>
        <p:spPr bwMode="auto">
          <a:xfrm>
            <a:off x="428625" y="3643313"/>
            <a:ext cx="4500563" cy="100806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latin typeface="Times New Roman" panose="02020603050405020304" pitchFamily="18" charset="0"/>
              </a:rPr>
              <a:t>Επιστήμονες, </a:t>
            </a:r>
            <a:r>
              <a:rPr lang="en-GB" altLang="el-GR" sz="2000" b="1">
                <a:latin typeface="Times New Roman" panose="02020603050405020304" pitchFamily="18" charset="0"/>
              </a:rPr>
              <a:t>ερευνητές, συγγραφείς Α.Π., συγγραφείς βιβλίων, </a:t>
            </a:r>
            <a:r>
              <a:rPr lang="el-GR" altLang="el-GR" sz="2000" b="1">
                <a:latin typeface="Times New Roman" panose="02020603050405020304" pitchFamily="18" charset="0"/>
              </a:rPr>
              <a:t>δημιουργοί εκπαιδευτικών λογισμικών, </a:t>
            </a:r>
            <a:r>
              <a:rPr lang="en-GB" altLang="el-GR" sz="2000" b="1">
                <a:latin typeface="Times New Roman" panose="02020603050405020304" pitchFamily="18" charset="0"/>
              </a:rPr>
              <a:t>κλπ.</a:t>
            </a:r>
            <a:endParaRPr lang="en-GB" altLang="el-GR" sz="2000" b="1">
              <a:latin typeface="Arial" panose="020B0604020202020204" pitchFamily="34" charset="0"/>
            </a:endParaRPr>
          </a:p>
        </p:txBody>
      </p:sp>
      <p:sp>
        <p:nvSpPr>
          <p:cNvPr id="52235" name="Text Box 24"/>
          <p:cNvSpPr txBox="1">
            <a:spLocks noChangeArrowheads="1"/>
          </p:cNvSpPr>
          <p:nvPr/>
        </p:nvSpPr>
        <p:spPr bwMode="auto">
          <a:xfrm>
            <a:off x="5768975" y="3708400"/>
            <a:ext cx="2089150" cy="792163"/>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400">
                <a:latin typeface="Times New Roman" panose="02020603050405020304" pitchFamily="18" charset="0"/>
              </a:rPr>
              <a:t>Ε</a:t>
            </a:r>
            <a:r>
              <a:rPr lang="en-GB" altLang="el-GR" sz="2400">
                <a:latin typeface="Times New Roman" panose="02020603050405020304" pitchFamily="18" charset="0"/>
              </a:rPr>
              <a:t>κπαιδευτικός </a:t>
            </a:r>
            <a:endParaRPr lang="en-GB" altLang="el-GR" sz="2400">
              <a:latin typeface="Arial" panose="020B0604020202020204" pitchFamily="34" charset="0"/>
            </a:endParaRPr>
          </a:p>
        </p:txBody>
      </p:sp>
      <p:sp>
        <p:nvSpPr>
          <p:cNvPr id="52236" name="Line 27"/>
          <p:cNvSpPr>
            <a:spLocks noChangeShapeType="1"/>
          </p:cNvSpPr>
          <p:nvPr/>
        </p:nvSpPr>
        <p:spPr bwMode="auto">
          <a:xfrm>
            <a:off x="2951163" y="5854700"/>
            <a:ext cx="1008062"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37" name="Line 28"/>
          <p:cNvSpPr>
            <a:spLocks noChangeShapeType="1"/>
          </p:cNvSpPr>
          <p:nvPr/>
        </p:nvSpPr>
        <p:spPr bwMode="auto">
          <a:xfrm>
            <a:off x="5616575" y="5854700"/>
            <a:ext cx="1008063"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38" name="Line 29"/>
          <p:cNvSpPr>
            <a:spLocks noChangeShapeType="1"/>
          </p:cNvSpPr>
          <p:nvPr/>
        </p:nvSpPr>
        <p:spPr bwMode="auto">
          <a:xfrm>
            <a:off x="2879725" y="4630738"/>
            <a:ext cx="431800" cy="1079500"/>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39" name="Line 30"/>
          <p:cNvSpPr>
            <a:spLocks noChangeShapeType="1"/>
          </p:cNvSpPr>
          <p:nvPr/>
        </p:nvSpPr>
        <p:spPr bwMode="auto">
          <a:xfrm flipH="1">
            <a:off x="5975350" y="4486275"/>
            <a:ext cx="649288" cy="1223963"/>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371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4313"/>
            <a:ext cx="8434387" cy="1143000"/>
          </a:xfrm>
        </p:spPr>
        <p:txBody>
          <a:bodyPr/>
          <a:lstStyle/>
          <a:p>
            <a:pPr>
              <a:defRPr/>
            </a:pPr>
            <a:r>
              <a:rPr lang="el-GR" dirty="0" smtClean="0"/>
              <a:t>Διδακτικός μετασχηματισμός (2)</a:t>
            </a:r>
            <a:endParaRPr lang="en-GB" dirty="0"/>
          </a:p>
        </p:txBody>
      </p:sp>
      <p:sp>
        <p:nvSpPr>
          <p:cNvPr id="54275" name="Content Placeholder 2"/>
          <p:cNvSpPr>
            <a:spLocks noGrp="1"/>
          </p:cNvSpPr>
          <p:nvPr>
            <p:ph idx="1"/>
          </p:nvPr>
        </p:nvSpPr>
        <p:spPr>
          <a:xfrm>
            <a:off x="500063" y="1357313"/>
            <a:ext cx="8434387" cy="4891087"/>
          </a:xfrm>
        </p:spPr>
        <p:txBody>
          <a:bodyPr/>
          <a:lstStyle/>
          <a:p>
            <a:r>
              <a:rPr lang="en-GB" altLang="el-GR" sz="2400" dirty="0" smtClean="0">
                <a:latin typeface="Tahoma" panose="020B0604030504040204" pitchFamily="34" charset="0"/>
                <a:cs typeface="Tahoma" panose="020B0604030504040204" pitchFamily="34" charset="0"/>
              </a:rPr>
              <a:t>«</a:t>
            </a:r>
            <a:r>
              <a:rPr lang="en-GB" altLang="el-GR" sz="2400" dirty="0" err="1" smtClean="0">
                <a:latin typeface="Tahoma" panose="020B0604030504040204" pitchFamily="34" charset="0"/>
                <a:cs typeface="Tahoma" panose="020B0604030504040204" pitchFamily="34" charset="0"/>
              </a:rPr>
              <a:t>Λειτουργικά</a:t>
            </a:r>
            <a:r>
              <a:rPr lang="en-GB" altLang="el-GR" sz="2400" dirty="0" smtClean="0">
                <a:latin typeface="Tahoma" panose="020B0604030504040204" pitchFamily="34" charset="0"/>
                <a:cs typeface="Tahoma" panose="020B0604030504040204" pitchFamily="34" charset="0"/>
              </a:rPr>
              <a:t> </a:t>
            </a:r>
            <a:r>
              <a:rPr lang="en-GB" altLang="el-GR" sz="2400" dirty="0" err="1" smtClean="0">
                <a:latin typeface="Tahoma" panose="020B0604030504040204" pitchFamily="34" charset="0"/>
                <a:cs typeface="Tahoma" panose="020B0604030504040204" pitchFamily="34" charset="0"/>
              </a:rPr>
              <a:t>Συστήμ</a:t>
            </a:r>
            <a:r>
              <a:rPr lang="en-GB" altLang="el-GR" sz="2400" dirty="0" smtClean="0">
                <a:latin typeface="Tahoma" panose="020B0604030504040204" pitchFamily="34" charset="0"/>
                <a:cs typeface="Tahoma" panose="020B0604030504040204" pitchFamily="34" charset="0"/>
              </a:rPr>
              <a:t>ατα»</a:t>
            </a:r>
            <a:r>
              <a:rPr lang="el-GR" altLang="el-GR" sz="2400" dirty="0" smtClean="0">
                <a:latin typeface="Tahoma" panose="020B0604030504040204" pitchFamily="34" charset="0"/>
                <a:cs typeface="Tahoma" panose="020B0604030504040204" pitchFamily="34" charset="0"/>
              </a:rPr>
              <a:t>: </a:t>
            </a:r>
            <a:r>
              <a:rPr lang="el-GR" altLang="el-GR" sz="2400" b="1" dirty="0" smtClean="0">
                <a:latin typeface="Tahoma" panose="020B0604030504040204" pitchFamily="34" charset="0"/>
                <a:cs typeface="Tahoma" panose="020B0604030504040204" pitchFamily="34" charset="0"/>
              </a:rPr>
              <a:t>Παράδειγμα διδακτικού μετασχηματισμού</a:t>
            </a:r>
          </a:p>
          <a:p>
            <a:pPr>
              <a:lnSpc>
                <a:spcPct val="80000"/>
              </a:lnSpc>
            </a:pPr>
            <a:r>
              <a:rPr lang="en-GB" altLang="el-GR" sz="2000" dirty="0" err="1" smtClean="0">
                <a:latin typeface="Tahoma" panose="020B0604030504040204" pitchFamily="34" charset="0"/>
                <a:cs typeface="Tahoma" panose="020B0604030504040204" pitchFamily="34" charset="0"/>
              </a:rPr>
              <a:t>το</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ντικείμενο</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υτό</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δεν</a:t>
            </a:r>
            <a:r>
              <a:rPr lang="en-GB" altLang="el-GR" sz="2000" dirty="0" smtClean="0">
                <a:latin typeface="Tahoma" panose="020B0604030504040204" pitchFamily="34" charset="0"/>
                <a:cs typeface="Tahoma" panose="020B0604030504040204" pitchFamily="34" charset="0"/>
              </a:rPr>
              <a:t> </a:t>
            </a:r>
            <a:r>
              <a:rPr lang="el-GR" altLang="el-GR" sz="2000" dirty="0" err="1" smtClean="0">
                <a:latin typeface="Tahoma" panose="020B0604030504040204" pitchFamily="34" charset="0"/>
                <a:cs typeface="Tahoma" panose="020B0604030504040204" pitchFamily="34" charset="0"/>
              </a:rPr>
              <a:t>διδασκεται</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υτό</a:t>
            </a:r>
            <a:r>
              <a:rPr lang="en-GB" altLang="el-GR" sz="2000" dirty="0" smtClean="0">
                <a:latin typeface="Tahoma" panose="020B0604030504040204" pitchFamily="34" charset="0"/>
                <a:cs typeface="Tahoma" panose="020B0604030504040204" pitchFamily="34" charset="0"/>
              </a:rPr>
              <a:t> καθα</a:t>
            </a:r>
            <a:r>
              <a:rPr lang="en-GB" altLang="el-GR" sz="2000" dirty="0" err="1" smtClean="0">
                <a:latin typeface="Tahoma" panose="020B0604030504040204" pitchFamily="34" charset="0"/>
                <a:cs typeface="Tahoma" panose="020B0604030504040204" pitchFamily="34" charset="0"/>
              </a:rPr>
              <a:t>υτό</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τουλάχιστον</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εκτός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του</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χώρου</a:t>
            </a:r>
            <a:r>
              <a:rPr lang="en-GB" altLang="el-GR" sz="2000" dirty="0" smtClean="0">
                <a:latin typeface="Tahoma" panose="020B0604030504040204" pitchFamily="34" charset="0"/>
                <a:cs typeface="Tahoma" panose="020B0604030504040204" pitchFamily="34" charset="0"/>
              </a:rPr>
              <a:t> παρα</a:t>
            </a:r>
            <a:r>
              <a:rPr lang="en-GB" altLang="el-GR" sz="2000" dirty="0" err="1" smtClean="0">
                <a:latin typeface="Tahoma" panose="020B0604030504040204" pitchFamily="34" charset="0"/>
                <a:cs typeface="Tahoma" panose="020B0604030504040204" pitchFamily="34" charset="0"/>
              </a:rPr>
              <a:t>γωγής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του</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δηλ</a:t>
            </a:r>
            <a:r>
              <a:rPr lang="en-GB" altLang="el-GR" sz="2000" dirty="0" smtClean="0">
                <a:latin typeface="Tahoma" panose="020B0604030504040204" pitchFamily="34" charset="0"/>
                <a:cs typeface="Tahoma" panose="020B0604030504040204" pitchFamily="34" charset="0"/>
              </a:rPr>
              <a:t>αδή τα Πανεπιστήμια</a:t>
            </a:r>
            <a:r>
              <a:rPr lang="el-GR" altLang="el-GR" sz="2000" dirty="0" smtClean="0">
                <a:latin typeface="Tahoma" panose="020B0604030504040204" pitchFamily="34" charset="0"/>
                <a:cs typeface="Tahoma" panose="020B0604030504040204" pitchFamily="34" charset="0"/>
              </a:rPr>
              <a:t> και τα Ερευνητικά Κέντρα</a:t>
            </a:r>
            <a:r>
              <a:rPr lang="en-GB" altLang="el-GR" sz="2000" dirty="0" smtClean="0">
                <a:latin typeface="Tahoma" panose="020B0604030504040204" pitchFamily="34" charset="0"/>
                <a:cs typeface="Tahoma" panose="020B0604030504040204" pitchFamily="34" charset="0"/>
              </a:rPr>
              <a:t>. </a:t>
            </a:r>
            <a:endParaRPr lang="el-GR" altLang="el-GR" sz="2000" dirty="0" smtClean="0">
              <a:latin typeface="Tahoma" panose="020B0604030504040204" pitchFamily="34" charset="0"/>
              <a:cs typeface="Tahoma" panose="020B0604030504040204" pitchFamily="34" charset="0"/>
            </a:endParaRPr>
          </a:p>
          <a:p>
            <a:pPr>
              <a:lnSpc>
                <a:spcPct val="80000"/>
              </a:lnSpc>
            </a:pPr>
            <a:r>
              <a:rPr lang="en-GB" altLang="el-GR" sz="2000" dirty="0" err="1" smtClean="0">
                <a:latin typeface="Tahoma" panose="020B0604030504040204" pitchFamily="34" charset="0"/>
                <a:cs typeface="Tahoma" panose="020B0604030504040204" pitchFamily="34" charset="0"/>
              </a:rPr>
              <a:t>Συγκεκριμένοι</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μηχ</a:t>
            </a:r>
            <a:r>
              <a:rPr lang="en-GB" altLang="el-GR" sz="2000" dirty="0" smtClean="0">
                <a:latin typeface="Tahoma" panose="020B0604030504040204" pitchFamily="34" charset="0"/>
                <a:cs typeface="Tahoma" panose="020B0604030504040204" pitchFamily="34" charset="0"/>
              </a:rPr>
              <a:t>ανισμοί πρέπει να τεθούν σε λειτουργία ώστε η γνώση αυτή να βγει από τον επιστημονικό της χώρο και να εισαχθεί στη διδακτική πράξη. </a:t>
            </a:r>
            <a:endParaRPr lang="el-GR" altLang="el-GR" sz="2000" dirty="0" smtClean="0">
              <a:latin typeface="Tahoma" panose="020B0604030504040204" pitchFamily="34" charset="0"/>
              <a:cs typeface="Tahoma" panose="020B0604030504040204" pitchFamily="34" charset="0"/>
            </a:endParaRPr>
          </a:p>
          <a:p>
            <a:pPr>
              <a:lnSpc>
                <a:spcPct val="80000"/>
              </a:lnSpc>
            </a:pPr>
            <a:endParaRPr lang="el-GR" altLang="el-GR" sz="2000" dirty="0" smtClean="0">
              <a:latin typeface="Tahoma" panose="020B0604030504040204" pitchFamily="34" charset="0"/>
              <a:cs typeface="Tahoma" panose="020B0604030504040204" pitchFamily="34" charset="0"/>
            </a:endParaRPr>
          </a:p>
          <a:p>
            <a:pPr>
              <a:lnSpc>
                <a:spcPct val="80000"/>
              </a:lnSpc>
            </a:pPr>
            <a:r>
              <a:rPr lang="en-GB" altLang="el-GR" sz="2000" dirty="0" smtClean="0">
                <a:latin typeface="Tahoma" panose="020B0604030504040204" pitchFamily="34" charset="0"/>
                <a:cs typeface="Tahoma" panose="020B0604030504040204" pitchFamily="34" charset="0"/>
              </a:rPr>
              <a:t>Από </a:t>
            </a:r>
            <a:r>
              <a:rPr lang="en-GB" altLang="el-GR" sz="2000" dirty="0" err="1" smtClean="0">
                <a:latin typeface="Tahoma" panose="020B0604030504040204" pitchFamily="34" charset="0"/>
                <a:cs typeface="Tahoma" panose="020B0604030504040204" pitchFamily="34" charset="0"/>
              </a:rPr>
              <a:t>τη</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στιγμή</a:t>
            </a:r>
            <a:r>
              <a:rPr lang="en-GB" altLang="el-GR" sz="2000" dirty="0" smtClean="0">
                <a:latin typeface="Tahoma" panose="020B0604030504040204" pitchFamily="34" charset="0"/>
                <a:cs typeface="Tahoma" panose="020B0604030504040204" pitchFamily="34" charset="0"/>
              </a:rPr>
              <a:t> π</a:t>
            </a:r>
            <a:r>
              <a:rPr lang="en-GB" altLang="el-GR" sz="2000" dirty="0" err="1" smtClean="0">
                <a:latin typeface="Tahoma" panose="020B0604030504040204" pitchFamily="34" charset="0"/>
                <a:cs typeface="Tahoma" panose="020B0604030504040204" pitchFamily="34" charset="0"/>
              </a:rPr>
              <a:t>ου</a:t>
            </a:r>
            <a:r>
              <a:rPr lang="en-GB" altLang="el-GR" sz="2000" dirty="0" smtClean="0">
                <a:latin typeface="Tahoma" panose="020B0604030504040204" pitchFamily="34" charset="0"/>
                <a:cs typeface="Tahoma" panose="020B0604030504040204" pitchFamily="34" charset="0"/>
              </a:rPr>
              <a:t> πρα</a:t>
            </a:r>
            <a:r>
              <a:rPr lang="en-GB" altLang="el-GR" sz="2000" dirty="0" err="1" smtClean="0">
                <a:latin typeface="Tahoma" panose="020B0604030504040204" pitchFamily="34" charset="0"/>
                <a:cs typeface="Tahoma" panose="020B0604030504040204" pitchFamily="34" charset="0"/>
              </a:rPr>
              <a:t>γμ</a:t>
            </a:r>
            <a:r>
              <a:rPr lang="en-GB" altLang="el-GR" sz="2000" dirty="0" smtClean="0">
                <a:latin typeface="Tahoma" panose="020B0604030504040204" pitchFamily="34" charset="0"/>
                <a:cs typeface="Tahoma" panose="020B0604030504040204" pitchFamily="34" charset="0"/>
              </a:rPr>
              <a:t>ατοποιηθούν τέτοιου τύπου λειτουργίες, η διδακτέα γνώση </a:t>
            </a:r>
            <a:r>
              <a:rPr lang="el-GR" altLang="el-GR" sz="2000" dirty="0" smtClean="0">
                <a:latin typeface="Tahoma" panose="020B0604030504040204" pitchFamily="34" charset="0"/>
                <a:cs typeface="Tahoma" panose="020B0604030504040204" pitchFamily="34" charset="0"/>
              </a:rPr>
              <a:t>(π.χ. αναλυτικό πρόγραμμα και βιβλία γυμνασίου και λυκείου που περιέχουν τις σχολικές γνώσεις για τα </a:t>
            </a:r>
            <a:r>
              <a:rPr lang="el-GR" altLang="el-GR" sz="2000" dirty="0" err="1" smtClean="0">
                <a:latin typeface="Tahoma" panose="020B0604030504040204" pitchFamily="34" charset="0"/>
                <a:cs typeface="Tahoma" panose="020B0604030504040204" pitchFamily="34" charset="0"/>
              </a:rPr>
              <a:t>λειτουγρικά</a:t>
            </a:r>
            <a:r>
              <a:rPr lang="el-GR" altLang="el-GR" sz="2000" dirty="0" smtClean="0">
                <a:latin typeface="Tahoma" panose="020B0604030504040204" pitchFamily="34" charset="0"/>
                <a:cs typeface="Tahoma" panose="020B0604030504040204" pitchFamily="34" charset="0"/>
              </a:rPr>
              <a:t> συστήματα) </a:t>
            </a:r>
            <a:r>
              <a:rPr lang="en-GB" altLang="el-GR" sz="2000" dirty="0" err="1" smtClean="0">
                <a:latin typeface="Tahoma" panose="020B0604030504040204" pitchFamily="34" charset="0"/>
                <a:cs typeface="Tahoma" panose="020B0604030504040204" pitchFamily="34" charset="0"/>
              </a:rPr>
              <a:t>είν</a:t>
            </a:r>
            <a:r>
              <a:rPr lang="en-GB" altLang="el-GR" sz="2000" dirty="0" smtClean="0">
                <a:latin typeface="Tahoma" panose="020B0604030504040204" pitchFamily="34" charset="0"/>
                <a:cs typeface="Tahoma" panose="020B0604030504040204" pitchFamily="34" charset="0"/>
              </a:rPr>
              <a:t>αι αναμφισβήτητα διαφορετική από την επιστημονική γνώση που χρησιμεύει ως αναφορά της</a:t>
            </a:r>
            <a:r>
              <a:rPr lang="el-GR" altLang="el-GR" sz="2000" dirty="0" smtClean="0">
                <a:latin typeface="Tahoma" panose="020B0604030504040204" pitchFamily="34" charset="0"/>
                <a:cs typeface="Tahoma" panose="020B0604030504040204" pitchFamily="34" charset="0"/>
              </a:rPr>
              <a:t> (π.χ. αντίστοιχα μαθήματα στα πανεπιστήμια ή βιβλία αναφοράς, βλέπε </a:t>
            </a:r>
            <a:r>
              <a:rPr lang="en-GB" altLang="el-GR" sz="2000" dirty="0" err="1" smtClean="0">
                <a:latin typeface="Tahoma" panose="020B0604030504040204" pitchFamily="34" charset="0"/>
                <a:cs typeface="Tahoma" panose="020B0604030504040204" pitchFamily="34" charset="0"/>
              </a:rPr>
              <a:t>Tanembaum</a:t>
            </a:r>
            <a:r>
              <a:rPr lang="en-GB" altLang="el-GR" sz="2000" dirty="0" smtClean="0">
                <a:latin typeface="Tahoma" panose="020B0604030504040204" pitchFamily="34" charset="0"/>
                <a:cs typeface="Tahoma" panose="020B0604030504040204" pitchFamily="34" charset="0"/>
              </a:rPr>
              <a:t>, </a:t>
            </a:r>
            <a:r>
              <a:rPr lang="el-GR" altLang="el-GR" sz="2000" dirty="0" smtClean="0">
                <a:latin typeface="Tahoma" panose="020B0604030504040204" pitchFamily="34" charset="0"/>
                <a:cs typeface="Tahoma" panose="020B0604030504040204" pitchFamily="34" charset="0"/>
              </a:rPr>
              <a:t>Λειτουργικά Συστήματα, Τόμοι 1 &amp; 2, Εκδόσεις Παπασωτηρίου)</a:t>
            </a:r>
            <a:r>
              <a:rPr lang="en-GB" altLang="el-GR" sz="2000" dirty="0" smtClean="0">
                <a:latin typeface="Tahoma" panose="020B0604030504040204" pitchFamily="34" charset="0"/>
                <a:cs typeface="Tahoma" panose="020B0604030504040204" pitchFamily="34" charset="0"/>
              </a:rPr>
              <a:t>. </a:t>
            </a:r>
            <a:endParaRPr lang="el-GR" altLang="el-GR" sz="2000" dirty="0" smtClean="0">
              <a:latin typeface="Tahoma" panose="020B0604030504040204" pitchFamily="34" charset="0"/>
              <a:cs typeface="Tahoma" panose="020B0604030504040204" pitchFamily="34" charset="0"/>
            </a:endParaRPr>
          </a:p>
          <a:p>
            <a:endParaRPr lang="el-GR" altLang="el-GR" sz="2000"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8291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4313"/>
            <a:ext cx="8401050" cy="1143000"/>
          </a:xfrm>
        </p:spPr>
        <p:txBody>
          <a:bodyPr>
            <a:normAutofit fontScale="90000"/>
          </a:bodyPr>
          <a:lstStyle/>
          <a:p>
            <a:pPr>
              <a:defRPr/>
            </a:pPr>
            <a:r>
              <a:rPr lang="el-GR" dirty="0" smtClean="0"/>
              <a:t>Τι πρέπει να γνωρίζει ένας εκπαιδευτικός </a:t>
            </a:r>
            <a:endParaRPr lang="en-GB" dirty="0"/>
          </a:p>
        </p:txBody>
      </p:sp>
      <p:sp>
        <p:nvSpPr>
          <p:cNvPr id="56323" name="Content Placeholder 2"/>
          <p:cNvSpPr>
            <a:spLocks noGrp="1"/>
          </p:cNvSpPr>
          <p:nvPr>
            <p:ph idx="1"/>
          </p:nvPr>
        </p:nvSpPr>
        <p:spPr>
          <a:xfrm>
            <a:off x="684213" y="1411288"/>
            <a:ext cx="8291512" cy="4891087"/>
          </a:xfrm>
        </p:spPr>
        <p:txBody>
          <a:bodyPr/>
          <a:lstStyle/>
          <a:p>
            <a:r>
              <a:rPr lang="el-GR" altLang="el-GR" sz="2400" smtClean="0"/>
              <a:t>Ο εκπαιδευτικός πρέπει να γνωρίζει επαρκώς την επιστημονική γνώση αλλά δρα στη διδακτέα γνώση: </a:t>
            </a:r>
          </a:p>
          <a:p>
            <a:r>
              <a:rPr lang="el-GR" altLang="el-GR" sz="2400" smtClean="0"/>
              <a:t>το αποτέλεσμα της δουλειάς αυτής είναι η διδαχθείσα γνώση (τι έγινε στην τάξη)</a:t>
            </a:r>
          </a:p>
        </p:txBody>
      </p:sp>
      <p:sp>
        <p:nvSpPr>
          <p:cNvPr id="56325" name="Oval 15"/>
          <p:cNvSpPr>
            <a:spLocks noChangeArrowheads="1"/>
          </p:cNvSpPr>
          <p:nvPr/>
        </p:nvSpPr>
        <p:spPr bwMode="auto">
          <a:xfrm>
            <a:off x="107950" y="5013325"/>
            <a:ext cx="2843213" cy="1008063"/>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altLang="el-GR" sz="2400">
                <a:latin typeface="Times New Roman" panose="02020603050405020304" pitchFamily="18" charset="0"/>
              </a:rPr>
              <a:t>επιστημονική γνώση</a:t>
            </a:r>
          </a:p>
          <a:p>
            <a:pPr eaLnBrk="1" hangingPunct="1">
              <a:spcBef>
                <a:spcPct val="0"/>
              </a:spcBef>
              <a:buClrTx/>
              <a:buSzTx/>
              <a:buFontTx/>
              <a:buNone/>
            </a:pPr>
            <a:endParaRPr lang="en-GB" altLang="el-GR" sz="2400">
              <a:latin typeface="Arial" panose="020B0604020202020204" pitchFamily="34" charset="0"/>
            </a:endParaRPr>
          </a:p>
        </p:txBody>
      </p:sp>
      <p:sp>
        <p:nvSpPr>
          <p:cNvPr id="93190" name="Oval 16"/>
          <p:cNvSpPr>
            <a:spLocks noChangeArrowheads="1"/>
          </p:cNvSpPr>
          <p:nvPr/>
        </p:nvSpPr>
        <p:spPr bwMode="auto">
          <a:xfrm>
            <a:off x="3714750" y="5092700"/>
            <a:ext cx="2071688" cy="92868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defRPr/>
            </a:pPr>
            <a:r>
              <a:rPr lang="en-US" altLang="el-GR" sz="2400" dirty="0" err="1" smtClean="0">
                <a:latin typeface="Times New Roman" panose="02020603050405020304" pitchFamily="18" charset="0"/>
              </a:rPr>
              <a:t>διδ</a:t>
            </a:r>
            <a:r>
              <a:rPr lang="en-US" altLang="el-GR" sz="2400" dirty="0" smtClean="0">
                <a:latin typeface="Times New Roman" panose="02020603050405020304" pitchFamily="18" charset="0"/>
              </a:rPr>
              <a:t>ακτ</a:t>
            </a:r>
            <a:r>
              <a:rPr lang="el-GR" altLang="el-GR" sz="2400" dirty="0" smtClean="0">
                <a:latin typeface="Times New Roman" panose="02020603050405020304" pitchFamily="18" charset="0"/>
              </a:rPr>
              <a:t>έ</a:t>
            </a:r>
            <a:r>
              <a:rPr lang="en-US" altLang="el-GR" sz="2400" dirty="0" smtClean="0">
                <a:latin typeface="Times New Roman" panose="02020603050405020304" pitchFamily="18" charset="0"/>
              </a:rPr>
              <a:t>α </a:t>
            </a:r>
            <a:r>
              <a:rPr lang="en-US" altLang="el-GR" sz="2400" dirty="0" err="1" smtClean="0">
                <a:latin typeface="Times New Roman" panose="02020603050405020304" pitchFamily="18" charset="0"/>
              </a:rPr>
              <a:t>γνώση</a:t>
            </a:r>
            <a:endParaRPr lang="en-US" altLang="el-GR" sz="2400" dirty="0" smtClean="0">
              <a:latin typeface="Times New Roman" panose="02020603050405020304" pitchFamily="18" charset="0"/>
            </a:endParaRPr>
          </a:p>
          <a:p>
            <a:pPr eaLnBrk="1" hangingPunct="1">
              <a:spcBef>
                <a:spcPct val="0"/>
              </a:spcBef>
              <a:buClrTx/>
              <a:buSzTx/>
              <a:buFontTx/>
              <a:buNone/>
              <a:defRPr/>
            </a:pPr>
            <a:endParaRPr lang="en-GB" altLang="el-GR" sz="2000" dirty="0" smtClean="0">
              <a:latin typeface="Arial" panose="020B0604020202020204" pitchFamily="34" charset="0"/>
            </a:endParaRPr>
          </a:p>
        </p:txBody>
      </p:sp>
      <p:sp>
        <p:nvSpPr>
          <p:cNvPr id="93191" name="Oval 17"/>
          <p:cNvSpPr>
            <a:spLocks noChangeArrowheads="1"/>
          </p:cNvSpPr>
          <p:nvPr/>
        </p:nvSpPr>
        <p:spPr bwMode="auto">
          <a:xfrm>
            <a:off x="6624638" y="4941888"/>
            <a:ext cx="2447925" cy="10795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defRPr/>
            </a:pPr>
            <a:r>
              <a:rPr lang="en-US" altLang="el-GR" sz="2400" dirty="0" err="1" smtClean="0">
                <a:latin typeface="Times New Roman" panose="02020603050405020304" pitchFamily="18" charset="0"/>
              </a:rPr>
              <a:t>διδ</a:t>
            </a:r>
            <a:r>
              <a:rPr lang="en-US" altLang="el-GR" sz="2400" dirty="0" smtClean="0">
                <a:latin typeface="Times New Roman" panose="02020603050405020304" pitchFamily="18" charset="0"/>
              </a:rPr>
              <a:t>αχθείσα γνώση</a:t>
            </a:r>
          </a:p>
          <a:p>
            <a:pPr eaLnBrk="1" hangingPunct="1">
              <a:spcBef>
                <a:spcPct val="0"/>
              </a:spcBef>
              <a:buClrTx/>
              <a:buSzTx/>
              <a:buFontTx/>
              <a:buNone/>
              <a:defRPr/>
            </a:pPr>
            <a:endParaRPr lang="en-GB" altLang="el-GR" sz="2400" dirty="0" smtClean="0">
              <a:latin typeface="Arial" panose="020B0604020202020204" pitchFamily="34" charset="0"/>
            </a:endParaRPr>
          </a:p>
        </p:txBody>
      </p:sp>
      <p:sp>
        <p:nvSpPr>
          <p:cNvPr id="56328" name="Text Box 19"/>
          <p:cNvSpPr txBox="1">
            <a:spLocks noChangeArrowheads="1"/>
          </p:cNvSpPr>
          <p:nvPr/>
        </p:nvSpPr>
        <p:spPr bwMode="auto">
          <a:xfrm>
            <a:off x="1928813" y="4652963"/>
            <a:ext cx="285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latin typeface="Times New Roman" panose="02020603050405020304" pitchFamily="18" charset="0"/>
              </a:rPr>
              <a:t>1</a:t>
            </a:r>
            <a:r>
              <a:rPr lang="el-GR" altLang="el-GR" sz="1600" baseline="30000">
                <a:latin typeface="Times New Roman" panose="02020603050405020304" pitchFamily="18" charset="0"/>
              </a:rPr>
              <a:t>ος</a:t>
            </a:r>
            <a:r>
              <a:rPr lang="el-GR" altLang="el-GR" sz="1600">
                <a:latin typeface="Times New Roman" panose="02020603050405020304" pitchFamily="18" charset="0"/>
              </a:rPr>
              <a:t> (</a:t>
            </a:r>
            <a:r>
              <a:rPr lang="en-US" altLang="el-GR" sz="1600">
                <a:latin typeface="Times New Roman" panose="02020603050405020304" pitchFamily="18" charset="0"/>
              </a:rPr>
              <a:t>εξωτερικός</a:t>
            </a:r>
            <a:r>
              <a:rPr lang="el-GR" altLang="el-GR" sz="1600">
                <a:latin typeface="Times New Roman" panose="02020603050405020304" pitchFamily="18" charset="0"/>
              </a:rPr>
              <a:t>)</a:t>
            </a:r>
            <a:r>
              <a:rPr lang="en-US" altLang="el-GR" sz="1600">
                <a:latin typeface="Times New Roman" panose="02020603050405020304" pitchFamily="18" charset="0"/>
              </a:rPr>
              <a:t> </a:t>
            </a:r>
            <a:r>
              <a:rPr lang="el-GR" altLang="el-GR" sz="1600">
                <a:latin typeface="Times New Roman" panose="02020603050405020304" pitchFamily="18" charset="0"/>
              </a:rPr>
              <a:t>διδακτικός </a:t>
            </a:r>
            <a:r>
              <a:rPr lang="en-US" altLang="el-GR" sz="1600">
                <a:latin typeface="Times New Roman" panose="02020603050405020304" pitchFamily="18" charset="0"/>
              </a:rPr>
              <a:t>μετασχηματισμός</a:t>
            </a:r>
            <a:endParaRPr lang="en-GB" altLang="el-GR" sz="1600">
              <a:latin typeface="Arial" panose="020B0604020202020204" pitchFamily="34" charset="0"/>
            </a:endParaRPr>
          </a:p>
        </p:txBody>
      </p:sp>
      <p:sp>
        <p:nvSpPr>
          <p:cNvPr id="56329" name="Text Box 20"/>
          <p:cNvSpPr txBox="1">
            <a:spLocks noChangeArrowheads="1"/>
          </p:cNvSpPr>
          <p:nvPr/>
        </p:nvSpPr>
        <p:spPr bwMode="auto">
          <a:xfrm>
            <a:off x="4929188" y="458152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latin typeface="Times New Roman" panose="02020603050405020304" pitchFamily="18" charset="0"/>
              </a:rPr>
              <a:t>2</a:t>
            </a:r>
            <a:r>
              <a:rPr lang="el-GR" altLang="el-GR" sz="1600" baseline="30000">
                <a:latin typeface="Times New Roman" panose="02020603050405020304" pitchFamily="18" charset="0"/>
              </a:rPr>
              <a:t>ος</a:t>
            </a:r>
            <a:r>
              <a:rPr lang="el-GR" altLang="el-GR" sz="1600">
                <a:latin typeface="Times New Roman" panose="02020603050405020304" pitchFamily="18" charset="0"/>
              </a:rPr>
              <a:t> (</a:t>
            </a:r>
            <a:r>
              <a:rPr lang="en-US" altLang="el-GR" sz="1600">
                <a:latin typeface="Times New Roman" panose="02020603050405020304" pitchFamily="18" charset="0"/>
              </a:rPr>
              <a:t>εσωτερικός</a:t>
            </a:r>
            <a:r>
              <a:rPr lang="el-GR" altLang="el-GR" sz="1600">
                <a:latin typeface="Times New Roman" panose="02020603050405020304" pitchFamily="18" charset="0"/>
              </a:rPr>
              <a:t>)</a:t>
            </a:r>
            <a:r>
              <a:rPr lang="en-US" altLang="el-GR" sz="1600">
                <a:latin typeface="Times New Roman" panose="02020603050405020304" pitchFamily="18" charset="0"/>
              </a:rPr>
              <a:t> </a:t>
            </a:r>
            <a:r>
              <a:rPr lang="el-GR" altLang="el-GR" sz="1600">
                <a:latin typeface="Times New Roman" panose="02020603050405020304" pitchFamily="18" charset="0"/>
              </a:rPr>
              <a:t>διδακτικός </a:t>
            </a:r>
            <a:r>
              <a:rPr lang="en-US" altLang="el-GR" sz="1600">
                <a:latin typeface="Times New Roman" panose="02020603050405020304" pitchFamily="18" charset="0"/>
              </a:rPr>
              <a:t>μετασχηματισμός</a:t>
            </a:r>
            <a:endParaRPr lang="en-GB" altLang="el-GR" sz="1600">
              <a:latin typeface="Arial" panose="020B0604020202020204" pitchFamily="34" charset="0"/>
            </a:endParaRPr>
          </a:p>
        </p:txBody>
      </p:sp>
      <p:sp>
        <p:nvSpPr>
          <p:cNvPr id="56330" name="Text Box 22"/>
          <p:cNvSpPr txBox="1">
            <a:spLocks noChangeArrowheads="1"/>
          </p:cNvSpPr>
          <p:nvPr/>
        </p:nvSpPr>
        <p:spPr bwMode="auto">
          <a:xfrm>
            <a:off x="428625" y="3306763"/>
            <a:ext cx="4500563" cy="100806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latin typeface="Times New Roman" panose="02020603050405020304" pitchFamily="18" charset="0"/>
              </a:rPr>
              <a:t>Επιστήμονες, </a:t>
            </a:r>
            <a:r>
              <a:rPr lang="en-GB" altLang="el-GR" sz="2000" b="1">
                <a:latin typeface="Times New Roman" panose="02020603050405020304" pitchFamily="18" charset="0"/>
              </a:rPr>
              <a:t>ερευνητές, συγγραφείς Α.Π., συγγραφείς βιβλίων, </a:t>
            </a:r>
            <a:r>
              <a:rPr lang="el-GR" altLang="el-GR" sz="2000" b="1">
                <a:latin typeface="Times New Roman" panose="02020603050405020304" pitchFamily="18" charset="0"/>
              </a:rPr>
              <a:t>δημιουργοί εκπαιδευτικών λογισμικών, </a:t>
            </a:r>
            <a:r>
              <a:rPr lang="en-GB" altLang="el-GR" sz="2000" b="1">
                <a:latin typeface="Times New Roman" panose="02020603050405020304" pitchFamily="18" charset="0"/>
              </a:rPr>
              <a:t>κλπ.</a:t>
            </a:r>
            <a:endParaRPr lang="en-GB" altLang="el-GR" sz="2000" b="1">
              <a:latin typeface="Arial" panose="020B0604020202020204" pitchFamily="34" charset="0"/>
            </a:endParaRPr>
          </a:p>
        </p:txBody>
      </p:sp>
      <p:sp>
        <p:nvSpPr>
          <p:cNvPr id="93195" name="Text Box 24"/>
          <p:cNvSpPr txBox="1">
            <a:spLocks noChangeArrowheads="1"/>
          </p:cNvSpPr>
          <p:nvPr/>
        </p:nvSpPr>
        <p:spPr bwMode="auto">
          <a:xfrm>
            <a:off x="5768975" y="3371850"/>
            <a:ext cx="2089150" cy="7921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defRPr/>
            </a:pPr>
            <a:r>
              <a:rPr lang="el-GR" altLang="el-GR" sz="2400" dirty="0" smtClean="0">
                <a:latin typeface="Times New Roman" panose="02020603050405020304" pitchFamily="18" charset="0"/>
              </a:rPr>
              <a:t>Ε</a:t>
            </a:r>
            <a:r>
              <a:rPr lang="en-GB" altLang="el-GR" sz="2400" dirty="0" smtClean="0">
                <a:latin typeface="Times New Roman" panose="02020603050405020304" pitchFamily="18" charset="0"/>
              </a:rPr>
              <a:t>κπα</a:t>
            </a:r>
            <a:r>
              <a:rPr lang="en-GB" altLang="el-GR" sz="2400" dirty="0" err="1" smtClean="0">
                <a:latin typeface="Times New Roman" panose="02020603050405020304" pitchFamily="18" charset="0"/>
              </a:rPr>
              <a:t>ιδευτικός</a:t>
            </a:r>
            <a:r>
              <a:rPr lang="en-GB" altLang="el-GR" sz="2400" dirty="0" smtClean="0">
                <a:latin typeface="Times New Roman" panose="02020603050405020304" pitchFamily="18" charset="0"/>
              </a:rPr>
              <a:t> </a:t>
            </a:r>
            <a:endParaRPr lang="en-GB" altLang="el-GR" sz="2400" dirty="0" smtClean="0">
              <a:latin typeface="Arial" panose="020B0604020202020204" pitchFamily="34" charset="0"/>
            </a:endParaRPr>
          </a:p>
        </p:txBody>
      </p:sp>
      <p:sp>
        <p:nvSpPr>
          <p:cNvPr id="56332" name="Line 27"/>
          <p:cNvSpPr>
            <a:spLocks noChangeShapeType="1"/>
          </p:cNvSpPr>
          <p:nvPr/>
        </p:nvSpPr>
        <p:spPr bwMode="auto">
          <a:xfrm>
            <a:off x="2951163" y="5518150"/>
            <a:ext cx="1008062"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33" name="Line 28"/>
          <p:cNvSpPr>
            <a:spLocks noChangeShapeType="1"/>
          </p:cNvSpPr>
          <p:nvPr/>
        </p:nvSpPr>
        <p:spPr bwMode="auto">
          <a:xfrm>
            <a:off x="5616575" y="5518150"/>
            <a:ext cx="1008063"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34" name="Line 29"/>
          <p:cNvSpPr>
            <a:spLocks noChangeShapeType="1"/>
          </p:cNvSpPr>
          <p:nvPr/>
        </p:nvSpPr>
        <p:spPr bwMode="auto">
          <a:xfrm>
            <a:off x="2879725" y="4294188"/>
            <a:ext cx="431800" cy="1079500"/>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335" name="Line 30"/>
          <p:cNvSpPr>
            <a:spLocks noChangeShapeType="1"/>
          </p:cNvSpPr>
          <p:nvPr/>
        </p:nvSpPr>
        <p:spPr bwMode="auto">
          <a:xfrm flipH="1">
            <a:off x="5975350" y="4149725"/>
            <a:ext cx="649288" cy="1223963"/>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05289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74638"/>
            <a:ext cx="8401050" cy="1143000"/>
          </a:xfrm>
        </p:spPr>
        <p:txBody>
          <a:bodyPr>
            <a:normAutofit fontScale="90000"/>
          </a:bodyPr>
          <a:lstStyle/>
          <a:p>
            <a:pPr>
              <a:defRPr/>
            </a:pPr>
            <a:r>
              <a:rPr lang="el-GR" dirty="0"/>
              <a:t>Γ</a:t>
            </a:r>
            <a:r>
              <a:rPr lang="el-GR" dirty="0" smtClean="0"/>
              <a:t>νώσεις Διδακτικής &amp; ΤΠΕ των εκπαιδευτικών</a:t>
            </a:r>
            <a:endParaRPr lang="el-GR" dirty="0"/>
          </a:p>
        </p:txBody>
      </p:sp>
      <p:sp>
        <p:nvSpPr>
          <p:cNvPr id="58371" name="Content Placeholder 2"/>
          <p:cNvSpPr>
            <a:spLocks noGrp="1"/>
          </p:cNvSpPr>
          <p:nvPr>
            <p:ph idx="1"/>
          </p:nvPr>
        </p:nvSpPr>
        <p:spPr>
          <a:xfrm>
            <a:off x="971550" y="1714500"/>
            <a:ext cx="7962900" cy="4533900"/>
          </a:xfrm>
        </p:spPr>
        <p:txBody>
          <a:bodyPr/>
          <a:lstStyle/>
          <a:p>
            <a:pPr lvl="1">
              <a:lnSpc>
                <a:spcPct val="80000"/>
              </a:lnSpc>
              <a:spcBef>
                <a:spcPts val="1200"/>
              </a:spcBef>
              <a:spcAft>
                <a:spcPts val="300"/>
              </a:spcAft>
            </a:pPr>
            <a:r>
              <a:rPr lang="el-GR" altLang="el-GR" sz="2400" smtClean="0">
                <a:latin typeface="Tahoma" panose="020B0604030504040204" pitchFamily="34" charset="0"/>
                <a:cs typeface="Tahoma" panose="020B0604030504040204" pitchFamily="34" charset="0"/>
              </a:rPr>
              <a:t>Ποιες Γνώσεις Διδακτικής πρέπει να διαθέτουν οι εκπαιδευτικοί;</a:t>
            </a:r>
          </a:p>
          <a:p>
            <a:pPr lvl="1">
              <a:lnSpc>
                <a:spcPct val="80000"/>
              </a:lnSpc>
              <a:spcBef>
                <a:spcPts val="1200"/>
              </a:spcBef>
              <a:spcAft>
                <a:spcPts val="300"/>
              </a:spcAft>
            </a:pPr>
            <a:r>
              <a:rPr lang="el-GR" altLang="el-GR" sz="2400" smtClean="0">
                <a:latin typeface="Tahoma" panose="020B0604030504040204" pitchFamily="34" charset="0"/>
                <a:cs typeface="Tahoma" panose="020B0604030504040204" pitchFamily="34" charset="0"/>
              </a:rPr>
              <a:t>Ποιες Γνώσεις ΤΠΕ πρέπει να διαθέτουν οι εκπαιδευτικοί;  </a:t>
            </a:r>
          </a:p>
          <a:p>
            <a:pPr lvl="1">
              <a:lnSpc>
                <a:spcPct val="80000"/>
              </a:lnSpc>
              <a:spcBef>
                <a:spcPts val="1200"/>
              </a:spcBef>
              <a:spcAft>
                <a:spcPts val="300"/>
              </a:spcAft>
            </a:pPr>
            <a:r>
              <a:rPr lang="el-GR" altLang="el-GR" sz="2400" smtClean="0">
                <a:latin typeface="Tahoma" panose="020B0604030504040204" pitchFamily="34" charset="0"/>
                <a:cs typeface="Tahoma" panose="020B0604030504040204" pitchFamily="34" charset="0"/>
              </a:rPr>
              <a:t>Ποιες γνώσεις του Γνωστικού Αντικειμένου πρέπει να διαθέτουν οι εκπαιδευτικοί;</a:t>
            </a:r>
            <a:endParaRPr lang="en-US" altLang="el-GR" sz="2400" smtClean="0">
              <a:latin typeface="Tahoma" panose="020B0604030504040204" pitchFamily="34" charset="0"/>
              <a:cs typeface="Tahoma" panose="020B0604030504040204" pitchFamily="34" charset="0"/>
            </a:endParaRPr>
          </a:p>
          <a:p>
            <a:pPr lvl="1">
              <a:lnSpc>
                <a:spcPct val="80000"/>
              </a:lnSpc>
              <a:spcBef>
                <a:spcPts val="1200"/>
              </a:spcBef>
              <a:spcAft>
                <a:spcPts val="300"/>
              </a:spcAft>
            </a:pPr>
            <a:r>
              <a:rPr lang="el-GR" altLang="el-GR" sz="2400" smtClean="0">
                <a:latin typeface="Tahoma" panose="020B0604030504040204" pitchFamily="34" charset="0"/>
                <a:cs typeface="Tahoma" panose="020B0604030504040204" pitchFamily="34" charset="0"/>
              </a:rPr>
              <a:t>Πως συνδυάζονται αυτές οι γνώσεις; </a:t>
            </a:r>
          </a:p>
          <a:p>
            <a:pPr lvl="1">
              <a:lnSpc>
                <a:spcPct val="80000"/>
              </a:lnSpc>
              <a:spcBef>
                <a:spcPts val="1200"/>
              </a:spcBef>
              <a:spcAft>
                <a:spcPts val="300"/>
              </a:spcAft>
            </a:pPr>
            <a:r>
              <a:rPr lang="el-GR" altLang="el-GR" sz="2400" smtClean="0">
                <a:latin typeface="Tahoma" panose="020B0604030504040204" pitchFamily="34" charset="0"/>
                <a:cs typeface="Tahoma" panose="020B0604030504040204" pitchFamily="34" charset="0"/>
              </a:rPr>
              <a:t>Η Τεχνολογική Διδακτική (Παιδαγωγική) Γνώση Περιεχομένου </a:t>
            </a:r>
          </a:p>
        </p:txBody>
      </p:sp>
      <p:sp>
        <p:nvSpPr>
          <p:cNvPr id="583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73F2A1-834F-4C1C-A12B-ACEF74E8970E}" type="slidenum">
              <a:rPr lang="en-US" altLang="el-GR" smtClean="0">
                <a:solidFill>
                  <a:srgbClr val="B5A788"/>
                </a:solidFill>
                <a:latin typeface="Gill Sans MT" panose="020B0502020104020203" pitchFamily="34" charset="0"/>
              </a:rPr>
              <a:pPr/>
              <a:t>25</a:t>
            </a:fld>
            <a:endParaRPr lang="en-US" altLang="el-GR"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437745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36513"/>
            <a:ext cx="8534400" cy="1143000"/>
          </a:xfrm>
        </p:spPr>
        <p:txBody>
          <a:bodyPr>
            <a:noAutofit/>
          </a:bodyPr>
          <a:lstStyle/>
          <a:p>
            <a:pPr algn="ctr" fontAlgn="auto">
              <a:spcAft>
                <a:spcPts val="0"/>
              </a:spcAft>
              <a:defRPr/>
            </a:pPr>
            <a:r>
              <a:rPr lang="el-GR" sz="3200" dirty="0" smtClean="0"/>
              <a:t>Τεχνολογική Παιδαγωγική Γνώση Περιεχομένου (</a:t>
            </a:r>
            <a:r>
              <a:rPr lang="en-US" sz="3200" dirty="0" smtClean="0"/>
              <a:t>TPCK</a:t>
            </a:r>
            <a:r>
              <a:rPr lang="el-GR" sz="3200" dirty="0" smtClean="0"/>
              <a:t>) στην Πληροφορική</a:t>
            </a:r>
            <a:endParaRPr lang="el-GR" sz="3200" dirty="0"/>
          </a:p>
        </p:txBody>
      </p:sp>
      <p:graphicFrame>
        <p:nvGraphicFramePr>
          <p:cNvPr id="4" name="3 - Θέση περιεχομένου"/>
          <p:cNvGraphicFramePr>
            <a:graphicFrameLocks noGrp="1"/>
          </p:cNvGraphicFramePr>
          <p:nvPr>
            <p:ph idx="1"/>
          </p:nvPr>
        </p:nvGraphicFramePr>
        <p:xfrm>
          <a:off x="980443" y="1171572"/>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481513" y="146367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rot="5400000">
            <a:off x="5695951" y="350837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981326" y="3508375"/>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5" name="14 - Ελεύθερη σχεδίαση"/>
          <p:cNvSpPr/>
          <p:nvPr/>
        </p:nvSpPr>
        <p:spPr>
          <a:xfrm>
            <a:off x="4623749" y="3243274"/>
            <a:ext cx="4286280" cy="2778014"/>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l-GR"/>
          </a:p>
        </p:txBody>
      </p:sp>
      <p:sp>
        <p:nvSpPr>
          <p:cNvPr id="16" name="15 - TextBox"/>
          <p:cNvSpPr txBox="1">
            <a:spLocks noChangeArrowheads="1"/>
          </p:cNvSpPr>
          <p:nvPr/>
        </p:nvSpPr>
        <p:spPr bwMode="auto">
          <a:xfrm>
            <a:off x="5053013" y="1327150"/>
            <a:ext cx="3500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t>Παιδαγωγική γνώση περιεχομένου (διδακτική προγραμματισμού)</a:t>
            </a:r>
            <a:endParaRPr lang="el-GR" altLang="el-GR" sz="1600">
              <a:latin typeface="Corbel" panose="020B0503020204020204" pitchFamily="34" charset="0"/>
            </a:endParaRPr>
          </a:p>
        </p:txBody>
      </p:sp>
      <p:sp>
        <p:nvSpPr>
          <p:cNvPr id="17" name="16 - TextBox"/>
          <p:cNvSpPr txBox="1">
            <a:spLocks noChangeArrowheads="1"/>
          </p:cNvSpPr>
          <p:nvPr/>
        </p:nvSpPr>
        <p:spPr bwMode="auto">
          <a:xfrm>
            <a:off x="333375" y="4597400"/>
            <a:ext cx="2941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l-GR" sz="1600" dirty="0" smtClean="0">
                <a:latin typeface="+mn-lt"/>
              </a:rPr>
              <a:t>Τεχνολογική γνώση περιεχομένου (γλώσσες προγραμματισμού)</a:t>
            </a:r>
          </a:p>
          <a:p>
            <a:pPr algn="ctr" eaLnBrk="1" hangingPunct="1">
              <a:defRPr/>
            </a:pPr>
            <a:endParaRPr lang="el-GR" sz="1600" dirty="0" smtClean="0">
              <a:latin typeface="Corbel" pitchFamily="34" charset="0"/>
            </a:endParaRPr>
          </a:p>
        </p:txBody>
      </p:sp>
      <p:sp>
        <p:nvSpPr>
          <p:cNvPr id="19" name="18 - TextBox"/>
          <p:cNvSpPr txBox="1">
            <a:spLocks noChangeArrowheads="1"/>
          </p:cNvSpPr>
          <p:nvPr/>
        </p:nvSpPr>
        <p:spPr bwMode="auto">
          <a:xfrm>
            <a:off x="5695950" y="4529138"/>
            <a:ext cx="321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1600"/>
              <a:t>Τεχνολογική παιδαγωγική γνώση (γνωρίζω να διδάσκω με ΤΠΕ)</a:t>
            </a:r>
            <a:endParaRPr lang="el-GR" altLang="el-GR" sz="1600">
              <a:latin typeface="Corbel" panose="020B0503020204020204" pitchFamily="34" charset="0"/>
            </a:endParaRPr>
          </a:p>
        </p:txBody>
      </p:sp>
      <p:sp>
        <p:nvSpPr>
          <p:cNvPr id="20" name="19 - TextBox"/>
          <p:cNvSpPr txBox="1">
            <a:spLocks noChangeArrowheads="1"/>
          </p:cNvSpPr>
          <p:nvPr/>
        </p:nvSpPr>
        <p:spPr bwMode="auto">
          <a:xfrm>
            <a:off x="1258888" y="5740400"/>
            <a:ext cx="7866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sz="1600" dirty="0" smtClean="0">
                <a:solidFill>
                  <a:schemeClr val="tx2">
                    <a:satMod val="130000"/>
                  </a:schemeClr>
                </a:solidFill>
              </a:rPr>
              <a:t>Τεχνολογική Παιδαγωγική Γνώση Περιεχομένου (διδάσκω προγραμματισμό με κατάλληλο περιβάλλον, π.χ. Διερμηνευτής της Γλώσσας, </a:t>
            </a:r>
            <a:r>
              <a:rPr lang="en-US" sz="1600" dirty="0" smtClean="0">
                <a:solidFill>
                  <a:schemeClr val="tx2">
                    <a:satMod val="130000"/>
                  </a:schemeClr>
                </a:solidFill>
              </a:rPr>
              <a:t>Scratch</a:t>
            </a:r>
            <a:r>
              <a:rPr lang="el-GR" sz="1600" dirty="0" smtClean="0">
                <a:solidFill>
                  <a:schemeClr val="tx2">
                    <a:satMod val="130000"/>
                  </a:schemeClr>
                </a:solidFill>
              </a:rPr>
              <a:t>)</a:t>
            </a:r>
            <a:endParaRPr lang="el-GR" sz="1600" b="1" dirty="0" smtClean="0">
              <a:latin typeface="Corbel" pitchFamily="34" charset="0"/>
            </a:endParaRPr>
          </a:p>
        </p:txBody>
      </p:sp>
      <p:sp>
        <p:nvSpPr>
          <p:cNvPr id="59405" name="Θέση αριθμού διαφάνειας 2"/>
          <p:cNvSpPr>
            <a:spLocks noGrp="1"/>
          </p:cNvSpPr>
          <p:nvPr>
            <p:ph type="sldNum" sz="quarter" idx="4294967295"/>
          </p:nvPr>
        </p:nvSpPr>
        <p:spPr bwMode="auto">
          <a:xfrm>
            <a:off x="8594725" y="590550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AEBCEC6-067A-4C82-B453-3F299CD2ECC7}" type="slidenum">
              <a:rPr lang="en-US" altLang="el-GR" sz="1200" smtClean="0">
                <a:solidFill>
                  <a:srgbClr val="B5A788"/>
                </a:solidFill>
              </a:rPr>
              <a:pPr>
                <a:spcBef>
                  <a:spcPct val="0"/>
                </a:spcBef>
                <a:buClrTx/>
                <a:buSzTx/>
                <a:buFontTx/>
                <a:buNone/>
              </a:pPr>
              <a:t>26</a:t>
            </a:fld>
            <a:endParaRPr lang="en-US" altLang="el-GR" sz="1200" smtClean="0">
              <a:solidFill>
                <a:srgbClr val="B5A788"/>
              </a:solidFill>
            </a:endParaRPr>
          </a:p>
        </p:txBody>
      </p:sp>
      <p:sp>
        <p:nvSpPr>
          <p:cNvPr id="59406" name="TextBox 4"/>
          <p:cNvSpPr txBox="1">
            <a:spLocks noChangeArrowheads="1"/>
          </p:cNvSpPr>
          <p:nvPr/>
        </p:nvSpPr>
        <p:spPr bwMode="auto">
          <a:xfrm>
            <a:off x="938213" y="1001713"/>
            <a:ext cx="233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Παράδειγμα: αλγοριθμική &amp; προγραμματισμός</a:t>
            </a:r>
          </a:p>
        </p:txBody>
      </p:sp>
      <p:cxnSp>
        <p:nvCxnSpPr>
          <p:cNvPr id="12" name="Ευθύγραμμο βέλος σύνδεσης 11"/>
          <p:cNvCxnSpPr/>
          <p:nvPr/>
        </p:nvCxnSpPr>
        <p:spPr>
          <a:xfrm flipH="1">
            <a:off x="4767263" y="2678113"/>
            <a:ext cx="2536825" cy="565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a:off x="4481513" y="2960688"/>
            <a:ext cx="2797175" cy="828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H="1">
            <a:off x="5053013" y="3138488"/>
            <a:ext cx="2403475" cy="869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10" name="TextBox 2"/>
          <p:cNvSpPr txBox="1">
            <a:spLocks noChangeArrowheads="1"/>
          </p:cNvSpPr>
          <p:nvPr/>
        </p:nvSpPr>
        <p:spPr bwMode="auto">
          <a:xfrm>
            <a:off x="7254875" y="2511425"/>
            <a:ext cx="1744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l-GR" b="1">
                <a:solidFill>
                  <a:srgbClr val="FF0000"/>
                </a:solidFill>
              </a:rPr>
              <a:t>Γνώσεις </a:t>
            </a:r>
          </a:p>
          <a:p>
            <a:pPr algn="ctr"/>
            <a:r>
              <a:rPr lang="el-GR" altLang="el-GR" b="1">
                <a:solidFill>
                  <a:srgbClr val="FF0000"/>
                </a:solidFill>
              </a:rPr>
              <a:t>εκπαιδευτικού</a:t>
            </a:r>
          </a:p>
        </p:txBody>
      </p:sp>
    </p:spTree>
    <p:extLst>
      <p:ext uri="{BB962C8B-B14F-4D97-AF65-F5344CB8AC3E}">
        <p14:creationId xmlns:p14="http://schemas.microsoft.com/office/powerpoint/2010/main" val="3073101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478838" cy="1143000"/>
          </a:xfrm>
        </p:spPr>
        <p:txBody>
          <a:bodyPr>
            <a:noAutofit/>
          </a:bodyPr>
          <a:lstStyle/>
          <a:p>
            <a:pPr>
              <a:defRPr/>
            </a:pPr>
            <a:r>
              <a:rPr lang="el-GR" sz="4000" b="1" dirty="0">
                <a:latin typeface="Tahoma" panose="020B0604030504040204" pitchFamily="34" charset="0"/>
                <a:cs typeface="Tahoma" panose="020B0604030504040204" pitchFamily="34" charset="0"/>
              </a:rPr>
              <a:t>Η διαδικασία </a:t>
            </a:r>
            <a:r>
              <a:rPr lang="en-US" sz="4000" b="1" dirty="0">
                <a:latin typeface="Tahoma" panose="020B0604030504040204" pitchFamily="34" charset="0"/>
                <a:cs typeface="Tahoma" panose="020B0604030504040204" pitchFamily="34" charset="0"/>
              </a:rPr>
              <a:t>της </a:t>
            </a:r>
            <a:r>
              <a:rPr lang="en-US" sz="4000" b="1" dirty="0" err="1">
                <a:latin typeface="Tahoma" panose="020B0604030504040204" pitchFamily="34" charset="0"/>
                <a:cs typeface="Tahoma" panose="020B0604030504040204" pitchFamily="34" charset="0"/>
              </a:rPr>
              <a:t>μάθησης</a:t>
            </a:r>
            <a:endParaRPr lang="en-US" sz="4000" b="1" dirty="0"/>
          </a:p>
        </p:txBody>
      </p:sp>
      <p:sp>
        <p:nvSpPr>
          <p:cNvPr id="60420" name="Rectangle 3"/>
          <p:cNvSpPr>
            <a:spLocks noGrp="1" noChangeArrowheads="1"/>
          </p:cNvSpPr>
          <p:nvPr>
            <p:ph type="body" idx="1"/>
          </p:nvPr>
        </p:nvSpPr>
        <p:spPr>
          <a:xfrm>
            <a:off x="798513" y="1581150"/>
            <a:ext cx="7812087" cy="4114800"/>
          </a:xfrm>
        </p:spPr>
        <p:txBody>
          <a:bodyPr/>
          <a:lstStyle/>
          <a:p>
            <a:pPr>
              <a:lnSpc>
                <a:spcPct val="90000"/>
              </a:lnSpc>
              <a:spcBef>
                <a:spcPts val="1200"/>
              </a:spcBef>
              <a:spcAft>
                <a:spcPts val="300"/>
              </a:spcAft>
            </a:pPr>
            <a:r>
              <a:rPr lang="el-GR" altLang="el-GR" sz="2400" smtClean="0">
                <a:latin typeface="Tahoma" panose="020B0604030504040204" pitchFamily="34" charset="0"/>
                <a:cs typeface="Tahoma" panose="020B0604030504040204" pitchFamily="34" charset="0"/>
              </a:rPr>
              <a:t>Οι μαθητές στο επίκεντρο της διαδικασίας </a:t>
            </a:r>
          </a:p>
          <a:p>
            <a:pPr lvl="1">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Ιδέες και </a:t>
            </a:r>
            <a:r>
              <a:rPr lang="en-US" altLang="el-GR" sz="2000" smtClean="0">
                <a:latin typeface="Tahoma" panose="020B0604030504040204" pitchFamily="34" charset="0"/>
                <a:cs typeface="Tahoma" panose="020B0604030504040204" pitchFamily="34" charset="0"/>
              </a:rPr>
              <a:t>αναπαραστάσεις</a:t>
            </a:r>
            <a:endParaRPr lang="el-GR" altLang="el-GR" sz="2000" smtClean="0">
              <a:latin typeface="Tahoma" panose="020B0604030504040204" pitchFamily="34" charset="0"/>
              <a:cs typeface="Tahoma" panose="020B0604030504040204" pitchFamily="34" charset="0"/>
            </a:endParaRPr>
          </a:p>
          <a:p>
            <a:pPr lvl="1">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Αντιλήψεις </a:t>
            </a:r>
          </a:p>
          <a:p>
            <a:pPr lvl="1">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Λάθη </a:t>
            </a:r>
          </a:p>
          <a:p>
            <a:pPr lvl="1">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γνωστικά </a:t>
            </a:r>
            <a:r>
              <a:rPr lang="en-US" altLang="el-GR" sz="2000" smtClean="0">
                <a:latin typeface="Tahoma" panose="020B0604030504040204" pitchFamily="34" charset="0"/>
                <a:cs typeface="Tahoma" panose="020B0604030504040204" pitchFamily="34" charset="0"/>
              </a:rPr>
              <a:t>εμπόδια</a:t>
            </a:r>
          </a:p>
        </p:txBody>
      </p:sp>
      <p:sp>
        <p:nvSpPr>
          <p:cNvPr id="604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DA70D9-DBEF-432B-A49D-97A2EA3D89BA}" type="slidenum">
              <a:rPr lang="en-US" altLang="el-GR" smtClean="0">
                <a:solidFill>
                  <a:srgbClr val="B5A788"/>
                </a:solidFill>
                <a:latin typeface="Gill Sans MT" panose="020B0502020104020203" pitchFamily="34" charset="0"/>
              </a:rPr>
              <a:pPr/>
              <a:t>27</a:t>
            </a:fld>
            <a:endParaRPr lang="en-US" altLang="el-GR" smtClean="0">
              <a:solidFill>
                <a:srgbClr val="B5A788"/>
              </a:solidFill>
              <a:latin typeface="Gill Sans MT" panose="020B0502020104020203" pitchFamily="34" charset="0"/>
            </a:endParaRPr>
          </a:p>
        </p:txBody>
      </p:sp>
      <p:sp>
        <p:nvSpPr>
          <p:cNvPr id="60422" name="Text Box 4"/>
          <p:cNvSpPr txBox="1">
            <a:spLocks noChangeArrowheads="1"/>
          </p:cNvSpPr>
          <p:nvPr/>
        </p:nvSpPr>
        <p:spPr bwMode="auto">
          <a:xfrm>
            <a:off x="2016125" y="43672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grpSp>
        <p:nvGrpSpPr>
          <p:cNvPr id="60423" name="Group 7"/>
          <p:cNvGrpSpPr>
            <a:grpSpLocks/>
          </p:cNvGrpSpPr>
          <p:nvPr/>
        </p:nvGrpSpPr>
        <p:grpSpPr bwMode="auto">
          <a:xfrm>
            <a:off x="1784350" y="3068638"/>
            <a:ext cx="7172325" cy="3502025"/>
            <a:chOff x="3857" y="7855"/>
            <a:chExt cx="5107" cy="2665"/>
          </a:xfrm>
        </p:grpSpPr>
        <p:sp>
          <p:nvSpPr>
            <p:cNvPr id="60425"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800" b="1">
                  <a:solidFill>
                    <a:srgbClr val="FF0000"/>
                  </a:solidFill>
                  <a:latin typeface="Arial" panose="020B0604020202020204" pitchFamily="34" charset="0"/>
                </a:rPr>
                <a:t>Διδακτική</a:t>
              </a:r>
              <a:endParaRPr lang="en-GB" altLang="el-GR" sz="2400">
                <a:solidFill>
                  <a:srgbClr val="FF0000"/>
                </a:solidFill>
                <a:latin typeface="Arial" panose="020B0604020202020204" pitchFamily="34" charset="0"/>
              </a:endParaRPr>
            </a:p>
          </p:txBody>
        </p:sp>
        <p:grpSp>
          <p:nvGrpSpPr>
            <p:cNvPr id="60426" name="Group 9"/>
            <p:cNvGrpSpPr>
              <a:grpSpLocks/>
            </p:cNvGrpSpPr>
            <p:nvPr/>
          </p:nvGrpSpPr>
          <p:grpSpPr bwMode="auto">
            <a:xfrm>
              <a:off x="3857" y="7855"/>
              <a:ext cx="5107" cy="2665"/>
              <a:chOff x="3857" y="7723"/>
              <a:chExt cx="5107" cy="2665"/>
            </a:xfrm>
          </p:grpSpPr>
          <p:sp>
            <p:nvSpPr>
              <p:cNvPr id="60427"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Γνώσεις</a:t>
                </a:r>
                <a:endParaRPr lang="en-GB" altLang="el-GR" sz="1800">
                  <a:solidFill>
                    <a:srgbClr val="FF0000"/>
                  </a:solidFill>
                  <a:latin typeface="Arial" panose="020B0604020202020204" pitchFamily="34" charset="0"/>
                </a:endParaRPr>
              </a:p>
            </p:txBody>
          </p:sp>
          <p:sp>
            <p:nvSpPr>
              <p:cNvPr id="60428"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1"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2"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3"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4"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b="1">
                    <a:solidFill>
                      <a:srgbClr val="92D050"/>
                    </a:solidFill>
                    <a:latin typeface="Arial" panose="020B0604020202020204" pitchFamily="34" charset="0"/>
                  </a:rPr>
                  <a:t>Μαθητές</a:t>
                </a:r>
                <a:endParaRPr lang="en-GB" altLang="el-GR" sz="2800">
                  <a:solidFill>
                    <a:srgbClr val="92D050"/>
                  </a:solidFill>
                  <a:latin typeface="Arial" panose="020B0604020202020204" pitchFamily="34" charset="0"/>
                </a:endParaRPr>
              </a:p>
            </p:txBody>
          </p:sp>
          <p:sp>
            <p:nvSpPr>
              <p:cNvPr id="60435"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Εκπαιδευτικός</a:t>
                </a:r>
                <a:endParaRPr lang="en-GB" altLang="el-GR" sz="1800">
                  <a:solidFill>
                    <a:srgbClr val="FF0000"/>
                  </a:solidFill>
                  <a:latin typeface="Arial" panose="020B0604020202020204" pitchFamily="34" charset="0"/>
                </a:endParaRPr>
              </a:p>
            </p:txBody>
          </p:sp>
          <p:sp>
            <p:nvSpPr>
              <p:cNvPr id="60436"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Εκπαιδεύω</a:t>
                </a:r>
                <a:endParaRPr lang="en-GB" altLang="el-GR" sz="1800">
                  <a:latin typeface="Arial" panose="020B0604020202020204" pitchFamily="34" charset="0"/>
                </a:endParaRPr>
              </a:p>
            </p:txBody>
          </p:sp>
          <p:sp>
            <p:nvSpPr>
              <p:cNvPr id="60437" name="Text Box 20"/>
              <p:cNvSpPr txBox="1">
                <a:spLocks noChangeArrowheads="1"/>
              </p:cNvSpPr>
              <p:nvPr/>
            </p:nvSpPr>
            <p:spPr bwMode="auto">
              <a:xfrm>
                <a:off x="7335" y="8717"/>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Διδάσκω (μεταδίδω)</a:t>
                </a:r>
                <a:endParaRPr lang="en-GB" altLang="el-GR" sz="1800">
                  <a:latin typeface="Arial" panose="020B0604020202020204" pitchFamily="34" charset="0"/>
                </a:endParaRPr>
              </a:p>
            </p:txBody>
          </p:sp>
          <p:sp>
            <p:nvSpPr>
              <p:cNvPr id="60438" name="Text Box 21"/>
              <p:cNvSpPr txBox="1">
                <a:spLocks noChangeArrowheads="1"/>
              </p:cNvSpPr>
              <p:nvPr/>
            </p:nvSpPr>
            <p:spPr bwMode="auto">
              <a:xfrm>
                <a:off x="3874"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Μαθαίνω</a:t>
                </a:r>
              </a:p>
              <a:p>
                <a:pPr algn="ctr" eaLnBrk="1" hangingPunct="1">
                  <a:spcBef>
                    <a:spcPct val="0"/>
                  </a:spcBef>
                  <a:buClrTx/>
                  <a:buSzTx/>
                  <a:buFontTx/>
                  <a:buNone/>
                </a:pPr>
                <a:r>
                  <a:rPr lang="el-GR" altLang="el-GR" sz="2000">
                    <a:latin typeface="Arial" panose="020B0604020202020204" pitchFamily="34" charset="0"/>
                  </a:rPr>
                  <a:t>(οικοδομώ)</a:t>
                </a:r>
                <a:endParaRPr lang="en-GB" altLang="el-GR" sz="1800">
                  <a:latin typeface="Arial" panose="020B0604020202020204" pitchFamily="34" charset="0"/>
                </a:endParaRPr>
              </a:p>
            </p:txBody>
          </p:sp>
          <p:sp>
            <p:nvSpPr>
              <p:cNvPr id="60439"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0"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41"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5" name="Ελλειψοειδής επεξήγηση 24"/>
          <p:cNvSpPr/>
          <p:nvPr/>
        </p:nvSpPr>
        <p:spPr>
          <a:xfrm>
            <a:off x="120650" y="5099050"/>
            <a:ext cx="1870075" cy="927100"/>
          </a:xfrm>
          <a:prstGeom prst="wedgeEllipseCallout">
            <a:avLst>
              <a:gd name="adj1" fmla="val 39401"/>
              <a:gd name="adj2" fmla="val 6530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a:t>Ψυχολογίες μάθησης</a:t>
            </a:r>
            <a:endParaRPr lang="el-GR"/>
          </a:p>
        </p:txBody>
      </p:sp>
    </p:spTree>
    <p:extLst>
      <p:ext uri="{BB962C8B-B14F-4D97-AF65-F5344CB8AC3E}">
        <p14:creationId xmlns:p14="http://schemas.microsoft.com/office/powerpoint/2010/main" val="3102460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1438"/>
            <a:ext cx="8285163" cy="1143000"/>
          </a:xfrm>
        </p:spPr>
        <p:txBody>
          <a:bodyPr/>
          <a:lstStyle/>
          <a:p>
            <a:pPr>
              <a:defRPr/>
            </a:pPr>
            <a:r>
              <a:rPr lang="el-GR" dirty="0" smtClean="0"/>
              <a:t>Ιδέες και αναπαραστάσεις (1)</a:t>
            </a:r>
            <a:endParaRPr lang="en-GB" dirty="0"/>
          </a:p>
        </p:txBody>
      </p:sp>
      <p:sp>
        <p:nvSpPr>
          <p:cNvPr id="62467" name="Content Placeholder 2"/>
          <p:cNvSpPr>
            <a:spLocks noGrp="1"/>
          </p:cNvSpPr>
          <p:nvPr>
            <p:ph idx="1"/>
          </p:nvPr>
        </p:nvSpPr>
        <p:spPr>
          <a:xfrm>
            <a:off x="571500" y="1143000"/>
            <a:ext cx="8358188" cy="5033963"/>
          </a:xfrm>
        </p:spPr>
        <p:txBody>
          <a:bodyPr/>
          <a:lstStyle/>
          <a:p>
            <a:r>
              <a:rPr lang="el-GR" altLang="el-GR" sz="2400" smtClean="0"/>
              <a:t>Οι μαθητές έχουν ιδέες, νοητικά μοντέλα &amp; αναπαραστάσεις για τις διάφορες έννοιες και τα τεχνολογικά αντικείμενα</a:t>
            </a:r>
          </a:p>
          <a:p>
            <a:r>
              <a:rPr lang="el-GR" altLang="el-GR" sz="2400" smtClean="0"/>
              <a:t>Οι αναπαραστάσεις συνιστούν προϊόν της ανθρώπινης δραστηριότητας: έχουν τη μορφή νοητικών μοντέλων (νοερών εικόνων) ή συμβολικών κατασκευών (π.χ. γλώσσα)</a:t>
            </a:r>
          </a:p>
        </p:txBody>
      </p:sp>
      <p:sp>
        <p:nvSpPr>
          <p:cNvPr id="62469" name="TextBox 9"/>
          <p:cNvSpPr txBox="1">
            <a:spLocks noChangeArrowheads="1"/>
          </p:cNvSpPr>
          <p:nvPr/>
        </p:nvSpPr>
        <p:spPr bwMode="auto">
          <a:xfrm>
            <a:off x="1214438" y="5340350"/>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κουτί</a:t>
            </a:r>
            <a:endParaRPr lang="en-GB" altLang="el-GR" sz="1800">
              <a:latin typeface="Arial" panose="020B0604020202020204" pitchFamily="34" charset="0"/>
            </a:endParaRPr>
          </a:p>
        </p:txBody>
      </p:sp>
      <p:sp>
        <p:nvSpPr>
          <p:cNvPr id="62470" name="TextBox 10"/>
          <p:cNvSpPr txBox="1">
            <a:spLocks noChangeArrowheads="1"/>
          </p:cNvSpPr>
          <p:nvPr/>
        </p:nvSpPr>
        <p:spPr bwMode="auto">
          <a:xfrm>
            <a:off x="71438" y="3643313"/>
            <a:ext cx="3376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solidFill>
                  <a:srgbClr val="0070C0"/>
                </a:solidFill>
                <a:latin typeface="Arial" panose="020B0604020202020204" pitchFamily="34" charset="0"/>
              </a:rPr>
              <a:t>Αρχική αναπαράσταση του Η/Υ</a:t>
            </a:r>
            <a:endParaRPr lang="en-GB" altLang="el-GR" sz="1800">
              <a:solidFill>
                <a:srgbClr val="0070C0"/>
              </a:solidFill>
              <a:latin typeface="Arial" panose="020B0604020202020204" pitchFamily="34" charset="0"/>
            </a:endParaRPr>
          </a:p>
        </p:txBody>
      </p:sp>
      <p:grpSp>
        <p:nvGrpSpPr>
          <p:cNvPr id="62471" name="Group 12"/>
          <p:cNvGrpSpPr>
            <a:grpSpLocks/>
          </p:cNvGrpSpPr>
          <p:nvPr/>
        </p:nvGrpSpPr>
        <p:grpSpPr bwMode="auto">
          <a:xfrm>
            <a:off x="71438" y="4125913"/>
            <a:ext cx="2987675" cy="2303462"/>
            <a:chOff x="71406" y="4126490"/>
            <a:chExt cx="2987462" cy="2302906"/>
          </a:xfrm>
        </p:grpSpPr>
        <p:sp>
          <p:nvSpPr>
            <p:cNvPr id="62473" name="Text Box 4"/>
            <p:cNvSpPr txBox="1">
              <a:spLocks noChangeArrowheads="1"/>
            </p:cNvSpPr>
            <p:nvPr/>
          </p:nvSpPr>
          <p:spPr bwMode="auto">
            <a:xfrm>
              <a:off x="1079257" y="5049868"/>
              <a:ext cx="969963" cy="9286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62474" name="Text Box 5"/>
            <p:cNvSpPr txBox="1">
              <a:spLocks noChangeArrowheads="1"/>
            </p:cNvSpPr>
            <p:nvPr/>
          </p:nvSpPr>
          <p:spPr bwMode="auto">
            <a:xfrm>
              <a:off x="120394" y="5978562"/>
              <a:ext cx="2938474" cy="450834"/>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Πληκτρολόγιο - ποντίκι</a:t>
              </a:r>
            </a:p>
          </p:txBody>
        </p:sp>
        <p:sp>
          <p:nvSpPr>
            <p:cNvPr id="62475" name="Oval 6"/>
            <p:cNvSpPr>
              <a:spLocks noChangeArrowheads="1"/>
            </p:cNvSpPr>
            <p:nvPr/>
          </p:nvSpPr>
          <p:spPr bwMode="auto">
            <a:xfrm>
              <a:off x="642909" y="4126490"/>
              <a:ext cx="1785951" cy="923378"/>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latin typeface="Arial" panose="020B0604020202020204" pitchFamily="34" charset="0"/>
                </a:rPr>
                <a:t>οθόνη</a:t>
              </a:r>
              <a:endParaRPr lang="el-GR" altLang="el-GR" b="1">
                <a:latin typeface="Arial" panose="020B0604020202020204" pitchFamily="34" charset="0"/>
              </a:endParaRPr>
            </a:p>
          </p:txBody>
        </p:sp>
        <p:sp>
          <p:nvSpPr>
            <p:cNvPr id="62476" name="Rectangle 7"/>
            <p:cNvSpPr>
              <a:spLocks noChangeArrowheads="1"/>
            </p:cNvSpPr>
            <p:nvPr/>
          </p:nvSpPr>
          <p:spPr bwMode="auto">
            <a:xfrm>
              <a:off x="71406" y="5500702"/>
              <a:ext cx="10715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600">
                  <a:latin typeface="Arial" panose="020B0604020202020204" pitchFamily="34" charset="0"/>
                </a:rPr>
                <a:t>Καλώδια</a:t>
              </a:r>
            </a:p>
            <a:p>
              <a:pPr eaLnBrk="1" hangingPunct="1">
                <a:spcBef>
                  <a:spcPct val="0"/>
                </a:spcBef>
                <a:buClrTx/>
                <a:buSzTx/>
                <a:buFontTx/>
                <a:buNone/>
              </a:pPr>
              <a:endParaRPr lang="el-GR" altLang="el-GR" sz="1800">
                <a:latin typeface="Arial" panose="020B0604020202020204" pitchFamily="34" charset="0"/>
              </a:endParaRPr>
            </a:p>
          </p:txBody>
        </p:sp>
      </p:grpSp>
      <p:sp>
        <p:nvSpPr>
          <p:cNvPr id="62472" name="TextBox 13"/>
          <p:cNvSpPr txBox="1">
            <a:spLocks noChangeArrowheads="1"/>
          </p:cNvSpPr>
          <p:nvPr/>
        </p:nvSpPr>
        <p:spPr bwMode="auto">
          <a:xfrm>
            <a:off x="3429000" y="3643313"/>
            <a:ext cx="55006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2000">
                <a:solidFill>
                  <a:srgbClr val="FF0000"/>
                </a:solidFill>
                <a:latin typeface="Arial" panose="020B0604020202020204" pitchFamily="34" charset="0"/>
              </a:rPr>
              <a:t>Βασικά χαρακτηριστικά των ιδεών των παιδιών</a:t>
            </a:r>
          </a:p>
          <a:p>
            <a:pPr eaLnBrk="1" hangingPunct="1">
              <a:spcBef>
                <a:spcPct val="0"/>
              </a:spcBef>
              <a:buClrTx/>
              <a:buSzTx/>
              <a:buFontTx/>
              <a:buNone/>
            </a:pPr>
            <a:r>
              <a:rPr lang="el-GR" altLang="el-GR" sz="2000">
                <a:latin typeface="Arial" panose="020B0604020202020204" pitchFamily="34" charset="0"/>
              </a:rPr>
              <a:t>Α) Οι ιδέες δεν ταυτίζονται με τις επιστημονικές έννοιες</a:t>
            </a:r>
          </a:p>
          <a:p>
            <a:pPr eaLnBrk="1" hangingPunct="1">
              <a:spcBef>
                <a:spcPct val="0"/>
              </a:spcBef>
              <a:buClrTx/>
              <a:buSzTx/>
              <a:buFontTx/>
              <a:buNone/>
            </a:pPr>
            <a:r>
              <a:rPr lang="el-GR" altLang="el-GR" sz="2000">
                <a:latin typeface="Arial" panose="020B0604020202020204" pitchFamily="34" charset="0"/>
              </a:rPr>
              <a:t>Β) Οι ιδέες αντιστέκονται σε κάθε μορφή συστηματικής ή μη διδασκαλίας</a:t>
            </a:r>
          </a:p>
          <a:p>
            <a:pPr eaLnBrk="1" hangingPunct="1">
              <a:spcBef>
                <a:spcPct val="0"/>
              </a:spcBef>
              <a:buClrTx/>
              <a:buSzTx/>
              <a:buFontTx/>
              <a:buNone/>
            </a:pPr>
            <a:r>
              <a:rPr lang="el-GR" altLang="el-GR" sz="2000">
                <a:latin typeface="Arial" panose="020B0604020202020204" pitchFamily="34" charset="0"/>
              </a:rPr>
              <a:t>Γ) Η αλλαγή των ιδεών είναι προσωπική υπόθεση και οι αιτίες της αλλαγής μπορεί να έχουν κοινωνική προέλευση </a:t>
            </a:r>
            <a:endParaRPr lang="en-GB" altLang="el-GR" sz="2000">
              <a:latin typeface="Arial" panose="020B0604020202020204" pitchFamily="34" charset="0"/>
            </a:endParaRPr>
          </a:p>
        </p:txBody>
      </p:sp>
    </p:spTree>
    <p:extLst>
      <p:ext uri="{BB962C8B-B14F-4D97-AF65-F5344CB8AC3E}">
        <p14:creationId xmlns:p14="http://schemas.microsoft.com/office/powerpoint/2010/main" val="2136339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88913"/>
            <a:ext cx="8220075" cy="1143000"/>
          </a:xfrm>
        </p:spPr>
        <p:txBody>
          <a:bodyPr/>
          <a:lstStyle/>
          <a:p>
            <a:pPr>
              <a:defRPr/>
            </a:pPr>
            <a:r>
              <a:rPr lang="el-GR" dirty="0" smtClean="0"/>
              <a:t>Ιδέες και αναπαραστάσεις (2)</a:t>
            </a:r>
            <a:endParaRPr lang="en-GB" dirty="0"/>
          </a:p>
        </p:txBody>
      </p:sp>
      <p:sp>
        <p:nvSpPr>
          <p:cNvPr id="64515" name="Content Placeholder 2"/>
          <p:cNvSpPr>
            <a:spLocks noGrp="1"/>
          </p:cNvSpPr>
          <p:nvPr>
            <p:ph idx="1"/>
          </p:nvPr>
        </p:nvSpPr>
        <p:spPr>
          <a:xfrm>
            <a:off x="714375" y="1214438"/>
            <a:ext cx="8220075" cy="1624012"/>
          </a:xfrm>
        </p:spPr>
        <p:txBody>
          <a:bodyPr>
            <a:normAutofit fontScale="92500" lnSpcReduction="20000"/>
          </a:bodyPr>
          <a:lstStyle/>
          <a:p>
            <a:r>
              <a:rPr lang="el-GR" altLang="el-GR" sz="2400" smtClean="0"/>
              <a:t>Οι αναπαραστάσεις είναι συγκεκριμένες μορφές «γνώσης»</a:t>
            </a:r>
          </a:p>
          <a:p>
            <a:r>
              <a:rPr lang="el-GR" altLang="el-GR" sz="2400" smtClean="0"/>
              <a:t>Οι νέες γνώσεις χτίζονται πάνω στις πρότερες γνώσεις των παιδιών </a:t>
            </a:r>
          </a:p>
          <a:p>
            <a:r>
              <a:rPr lang="el-GR" altLang="el-GR" sz="2400" smtClean="0"/>
              <a:t>Βασικός στόχος της διδασκαλίας είναι η αλλαγή των αρχικών αναπαραστάσεων και η οικοδόμηση κατάλληλων αναπαραστάσεων </a:t>
            </a:r>
            <a:endParaRPr lang="en-GB" altLang="el-GR" sz="2400" smtClean="0"/>
          </a:p>
        </p:txBody>
      </p:sp>
      <p:sp>
        <p:nvSpPr>
          <p:cNvPr id="64517" name="Text Box 4"/>
          <p:cNvSpPr txBox="1">
            <a:spLocks noChangeArrowheads="1"/>
          </p:cNvSpPr>
          <p:nvPr/>
        </p:nvSpPr>
        <p:spPr bwMode="auto">
          <a:xfrm>
            <a:off x="6080125" y="5067300"/>
            <a:ext cx="969963" cy="928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14" name="Oval 10"/>
          <p:cNvSpPr>
            <a:spLocks noChangeArrowheads="1"/>
          </p:cNvSpPr>
          <p:nvPr/>
        </p:nvSpPr>
        <p:spPr bwMode="auto">
          <a:xfrm>
            <a:off x="3857620" y="4500570"/>
            <a:ext cx="2000264" cy="1285884"/>
          </a:xfrm>
          <a:prstGeom prst="ellipse">
            <a:avLst/>
          </a:prstGeom>
          <a:solidFill>
            <a:srgbClr val="C0C0C0">
              <a:alpha val="50195"/>
            </a:srgbClr>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algn="ctr" eaLnBrk="1" hangingPunct="1">
              <a:defRPr/>
            </a:pPr>
            <a:r>
              <a:rPr lang="el-GR" b="1" dirty="0">
                <a:solidFill>
                  <a:srgbClr val="FF0000"/>
                </a:solidFill>
                <a:latin typeface="Arial" charset="0"/>
              </a:rPr>
              <a:t>Εκτελέσιμο αρχείο / δεδομένα</a:t>
            </a:r>
          </a:p>
        </p:txBody>
      </p:sp>
      <p:sp>
        <p:nvSpPr>
          <p:cNvPr id="7" name="Oval 3"/>
          <p:cNvSpPr>
            <a:spLocks noChangeArrowheads="1"/>
          </p:cNvSpPr>
          <p:nvPr/>
        </p:nvSpPr>
        <p:spPr bwMode="auto">
          <a:xfrm>
            <a:off x="7286644" y="4143380"/>
            <a:ext cx="1857356" cy="928694"/>
          </a:xfrm>
          <a:prstGeom prst="ellipse">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eaLnBrk="1" hangingPunct="1">
              <a:defRPr/>
            </a:pPr>
            <a:endParaRPr lang="el-GR" sz="1000" dirty="0">
              <a:latin typeface="Arial" charset="0"/>
            </a:endParaRPr>
          </a:p>
          <a:p>
            <a:pPr eaLnBrk="1" hangingPunct="1">
              <a:defRPr/>
            </a:pPr>
            <a:r>
              <a:rPr lang="el-GR" b="1" dirty="0">
                <a:solidFill>
                  <a:srgbClr val="FF0000"/>
                </a:solidFill>
                <a:latin typeface="Arial" charset="0"/>
              </a:rPr>
              <a:t>Κεντρική Μνήμη</a:t>
            </a:r>
          </a:p>
          <a:p>
            <a:pPr eaLnBrk="1" hangingPunct="1">
              <a:defRPr/>
            </a:pPr>
            <a:endParaRPr lang="el-GR" sz="2400" dirty="0">
              <a:solidFill>
                <a:schemeClr val="hlink"/>
              </a:solidFill>
              <a:latin typeface="Arial" charset="0"/>
            </a:endParaRPr>
          </a:p>
        </p:txBody>
      </p:sp>
      <p:sp>
        <p:nvSpPr>
          <p:cNvPr id="64524" name="Text Box 8"/>
          <p:cNvSpPr txBox="1">
            <a:spLocks noChangeArrowheads="1"/>
          </p:cNvSpPr>
          <p:nvPr/>
        </p:nvSpPr>
        <p:spPr bwMode="auto">
          <a:xfrm>
            <a:off x="7715250" y="5072063"/>
            <a:ext cx="103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2000" b="1">
                <a:solidFill>
                  <a:srgbClr val="FF0000"/>
                </a:solidFill>
                <a:latin typeface="Arial" panose="020B0604020202020204" pitchFamily="34" charset="0"/>
              </a:rPr>
              <a:t>Δίσκος</a:t>
            </a:r>
            <a:endParaRPr lang="el-GR" altLang="el-GR" b="1">
              <a:solidFill>
                <a:srgbClr val="FF0000"/>
              </a:solidFill>
              <a:latin typeface="Arial" panose="020B0604020202020204" pitchFamily="34" charset="0"/>
            </a:endParaRPr>
          </a:p>
        </p:txBody>
      </p:sp>
      <p:sp>
        <p:nvSpPr>
          <p:cNvPr id="15" name="Oval 11"/>
          <p:cNvSpPr>
            <a:spLocks noChangeArrowheads="1"/>
          </p:cNvSpPr>
          <p:nvPr/>
        </p:nvSpPr>
        <p:spPr bwMode="auto">
          <a:xfrm>
            <a:off x="7127875" y="5000636"/>
            <a:ext cx="2016125" cy="792163"/>
          </a:xfrm>
          <a:prstGeom prst="ellipse">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wrap="none" anchor="ctr"/>
          <a:lstStyle/>
          <a:p>
            <a:pPr eaLnBrk="1" hangingPunct="1">
              <a:defRPr/>
            </a:pPr>
            <a:endParaRPr lang="en-GB">
              <a:latin typeface="Arial" charset="0"/>
            </a:endParaRPr>
          </a:p>
        </p:txBody>
      </p:sp>
      <p:grpSp>
        <p:nvGrpSpPr>
          <p:cNvPr id="64528" name="Group 28"/>
          <p:cNvGrpSpPr>
            <a:grpSpLocks/>
          </p:cNvGrpSpPr>
          <p:nvPr/>
        </p:nvGrpSpPr>
        <p:grpSpPr bwMode="auto">
          <a:xfrm>
            <a:off x="5072063" y="4214813"/>
            <a:ext cx="3059112" cy="2303462"/>
            <a:chOff x="5000625" y="4143375"/>
            <a:chExt cx="3059113" cy="2303463"/>
          </a:xfrm>
        </p:grpSpPr>
        <p:sp>
          <p:nvSpPr>
            <p:cNvPr id="64541" name="Text Box 5"/>
            <p:cNvSpPr txBox="1">
              <a:spLocks noChangeArrowheads="1"/>
            </p:cNvSpPr>
            <p:nvPr/>
          </p:nvSpPr>
          <p:spPr bwMode="auto">
            <a:xfrm>
              <a:off x="5121275" y="5995988"/>
              <a:ext cx="2938463" cy="450850"/>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Πληκτρολόγιο - ποντίκι</a:t>
              </a:r>
            </a:p>
          </p:txBody>
        </p:sp>
        <p:sp>
          <p:nvSpPr>
            <p:cNvPr id="64542" name="Oval 6"/>
            <p:cNvSpPr>
              <a:spLocks noChangeArrowheads="1"/>
            </p:cNvSpPr>
            <p:nvPr/>
          </p:nvSpPr>
          <p:spPr bwMode="auto">
            <a:xfrm>
              <a:off x="5643563" y="4143375"/>
              <a:ext cx="1785937" cy="923925"/>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latin typeface="Arial" panose="020B0604020202020204" pitchFamily="34" charset="0"/>
                </a:rPr>
                <a:t>οθόνη</a:t>
              </a:r>
              <a:endParaRPr lang="el-GR" altLang="el-GR" b="1">
                <a:latin typeface="Arial" panose="020B0604020202020204" pitchFamily="34" charset="0"/>
              </a:endParaRPr>
            </a:p>
          </p:txBody>
        </p:sp>
        <p:sp>
          <p:nvSpPr>
            <p:cNvPr id="64543" name="Rectangle 7"/>
            <p:cNvSpPr>
              <a:spLocks noChangeArrowheads="1"/>
            </p:cNvSpPr>
            <p:nvPr/>
          </p:nvSpPr>
          <p:spPr bwMode="auto">
            <a:xfrm>
              <a:off x="5000625" y="5645150"/>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Καλώδια</a:t>
              </a:r>
            </a:p>
            <a:p>
              <a:pPr eaLnBrk="1" hangingPunct="1">
                <a:spcBef>
                  <a:spcPct val="0"/>
                </a:spcBef>
                <a:buClrTx/>
                <a:buSzTx/>
                <a:buFontTx/>
                <a:buNone/>
              </a:pPr>
              <a:endParaRPr lang="el-GR" altLang="el-GR" sz="1800">
                <a:latin typeface="Arial" panose="020B0604020202020204" pitchFamily="34" charset="0"/>
              </a:endParaRPr>
            </a:p>
          </p:txBody>
        </p:sp>
        <p:sp>
          <p:nvSpPr>
            <p:cNvPr id="64544" name="TextBox 15"/>
            <p:cNvSpPr txBox="1">
              <a:spLocks noChangeArrowheads="1"/>
            </p:cNvSpPr>
            <p:nvPr/>
          </p:nvSpPr>
          <p:spPr bwMode="auto">
            <a:xfrm>
              <a:off x="6215063" y="5357813"/>
              <a:ext cx="69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κουτί</a:t>
              </a:r>
              <a:endParaRPr lang="en-GB" altLang="el-GR" sz="1800">
                <a:latin typeface="Arial" panose="020B0604020202020204" pitchFamily="34" charset="0"/>
              </a:endParaRPr>
            </a:p>
          </p:txBody>
        </p:sp>
      </p:grpSp>
      <p:grpSp>
        <p:nvGrpSpPr>
          <p:cNvPr id="64529" name="Group 27"/>
          <p:cNvGrpSpPr>
            <a:grpSpLocks/>
          </p:cNvGrpSpPr>
          <p:nvPr/>
        </p:nvGrpSpPr>
        <p:grpSpPr bwMode="auto">
          <a:xfrm>
            <a:off x="285750" y="4286250"/>
            <a:ext cx="3009900" cy="2303463"/>
            <a:chOff x="285720" y="4286256"/>
            <a:chExt cx="3009901" cy="2303462"/>
          </a:xfrm>
        </p:grpSpPr>
        <p:sp>
          <p:nvSpPr>
            <p:cNvPr id="64536" name="Rectangle 7"/>
            <p:cNvSpPr>
              <a:spLocks noChangeArrowheads="1"/>
            </p:cNvSpPr>
            <p:nvPr/>
          </p:nvSpPr>
          <p:spPr bwMode="auto">
            <a:xfrm>
              <a:off x="285720" y="5500702"/>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Καλώδια</a:t>
              </a:r>
            </a:p>
            <a:p>
              <a:pPr eaLnBrk="1" hangingPunct="1">
                <a:spcBef>
                  <a:spcPct val="0"/>
                </a:spcBef>
                <a:buClrTx/>
                <a:buSzTx/>
                <a:buFontTx/>
                <a:buNone/>
              </a:pPr>
              <a:endParaRPr lang="el-GR" altLang="el-GR" sz="1800">
                <a:latin typeface="Arial" panose="020B0604020202020204" pitchFamily="34" charset="0"/>
              </a:endParaRPr>
            </a:p>
          </p:txBody>
        </p:sp>
        <p:sp>
          <p:nvSpPr>
            <p:cNvPr id="64537" name="Text Box 4"/>
            <p:cNvSpPr txBox="1">
              <a:spLocks noChangeArrowheads="1"/>
            </p:cNvSpPr>
            <p:nvPr/>
          </p:nvSpPr>
          <p:spPr bwMode="auto">
            <a:xfrm>
              <a:off x="1316008" y="5210181"/>
              <a:ext cx="969963" cy="928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64538" name="Text Box 5"/>
            <p:cNvSpPr txBox="1">
              <a:spLocks noChangeArrowheads="1"/>
            </p:cNvSpPr>
            <p:nvPr/>
          </p:nvSpPr>
          <p:spPr bwMode="auto">
            <a:xfrm>
              <a:off x="357158" y="6138868"/>
              <a:ext cx="2938463" cy="450850"/>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Πληκτρολόγιο - ποντίκι</a:t>
              </a:r>
            </a:p>
          </p:txBody>
        </p:sp>
        <p:sp>
          <p:nvSpPr>
            <p:cNvPr id="64539" name="Oval 6"/>
            <p:cNvSpPr>
              <a:spLocks noChangeArrowheads="1"/>
            </p:cNvSpPr>
            <p:nvPr/>
          </p:nvSpPr>
          <p:spPr bwMode="auto">
            <a:xfrm>
              <a:off x="879446" y="4286256"/>
              <a:ext cx="1785937" cy="923925"/>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latin typeface="Arial" panose="020B0604020202020204" pitchFamily="34" charset="0"/>
                </a:rPr>
                <a:t>οθόνη</a:t>
              </a:r>
              <a:endParaRPr lang="el-GR" altLang="el-GR" b="1">
                <a:latin typeface="Arial" panose="020B0604020202020204" pitchFamily="34" charset="0"/>
              </a:endParaRPr>
            </a:p>
          </p:txBody>
        </p:sp>
        <p:sp>
          <p:nvSpPr>
            <p:cNvPr id="64540" name="TextBox 21"/>
            <p:cNvSpPr txBox="1">
              <a:spLocks noChangeArrowheads="1"/>
            </p:cNvSpPr>
            <p:nvPr/>
          </p:nvSpPr>
          <p:spPr bwMode="auto">
            <a:xfrm>
              <a:off x="1450946" y="5500693"/>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latin typeface="Arial" panose="020B0604020202020204" pitchFamily="34" charset="0"/>
                </a:rPr>
                <a:t>κουτί</a:t>
              </a:r>
              <a:endParaRPr lang="en-GB" altLang="el-GR" sz="1800">
                <a:latin typeface="Arial" panose="020B0604020202020204" pitchFamily="34" charset="0"/>
              </a:endParaRPr>
            </a:p>
          </p:txBody>
        </p:sp>
      </p:grpSp>
      <p:sp>
        <p:nvSpPr>
          <p:cNvPr id="64530" name="TextBox 22"/>
          <p:cNvSpPr txBox="1">
            <a:spLocks noChangeArrowheads="1"/>
          </p:cNvSpPr>
          <p:nvPr/>
        </p:nvSpPr>
        <p:spPr bwMode="auto">
          <a:xfrm>
            <a:off x="285750" y="3844925"/>
            <a:ext cx="252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solidFill>
                  <a:srgbClr val="0070C0"/>
                </a:solidFill>
                <a:latin typeface="Arial" panose="020B0604020202020204" pitchFamily="34" charset="0"/>
              </a:rPr>
              <a:t>Αρχική Αναπαράσταση</a:t>
            </a:r>
            <a:endParaRPr lang="en-GB" altLang="el-GR" sz="1800">
              <a:solidFill>
                <a:srgbClr val="0070C0"/>
              </a:solidFill>
              <a:latin typeface="Arial" panose="020B0604020202020204" pitchFamily="34" charset="0"/>
            </a:endParaRPr>
          </a:p>
        </p:txBody>
      </p:sp>
      <p:sp>
        <p:nvSpPr>
          <p:cNvPr id="64531" name="TextBox 23"/>
          <p:cNvSpPr txBox="1">
            <a:spLocks noChangeArrowheads="1"/>
          </p:cNvSpPr>
          <p:nvPr/>
        </p:nvSpPr>
        <p:spPr bwMode="auto">
          <a:xfrm>
            <a:off x="5407025" y="3844925"/>
            <a:ext cx="245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solidFill>
                  <a:srgbClr val="0070C0"/>
                </a:solidFill>
                <a:latin typeface="Arial" panose="020B0604020202020204" pitchFamily="34" charset="0"/>
              </a:rPr>
              <a:t>Τελική Αναπαράσταση</a:t>
            </a:r>
            <a:endParaRPr lang="en-GB" altLang="el-GR" sz="1800">
              <a:solidFill>
                <a:srgbClr val="0070C0"/>
              </a:solidFill>
              <a:latin typeface="Arial" panose="020B0604020202020204" pitchFamily="34" charset="0"/>
            </a:endParaRPr>
          </a:p>
        </p:txBody>
      </p:sp>
      <p:sp>
        <p:nvSpPr>
          <p:cNvPr id="24" name="Right Arrow 23"/>
          <p:cNvSpPr/>
          <p:nvPr/>
        </p:nvSpPr>
        <p:spPr>
          <a:xfrm>
            <a:off x="2857500" y="3714750"/>
            <a:ext cx="2428875" cy="7143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000" b="1" dirty="0">
                <a:solidFill>
                  <a:srgbClr val="FF0000"/>
                </a:solidFill>
              </a:rPr>
              <a:t>Διδασκαλία</a:t>
            </a:r>
            <a:endParaRPr lang="en-GB" b="1" dirty="0">
              <a:solidFill>
                <a:srgbClr val="FF0000"/>
              </a:solidFill>
            </a:endParaRPr>
          </a:p>
        </p:txBody>
      </p:sp>
      <p:sp>
        <p:nvSpPr>
          <p:cNvPr id="13" name="Text Box 9"/>
          <p:cNvSpPr txBox="1">
            <a:spLocks noChangeArrowheads="1"/>
          </p:cNvSpPr>
          <p:nvPr/>
        </p:nvSpPr>
        <p:spPr bwMode="auto">
          <a:xfrm>
            <a:off x="7215173" y="5500702"/>
            <a:ext cx="920764" cy="504825"/>
          </a:xfrm>
          <a:prstGeom prst="rect">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lstStyle/>
          <a:p>
            <a:pPr algn="ctr" eaLnBrk="1" hangingPunct="1">
              <a:defRPr/>
            </a:pPr>
            <a:r>
              <a:rPr lang="fr-FR" b="1" dirty="0">
                <a:solidFill>
                  <a:srgbClr val="FF0000"/>
                </a:solidFill>
                <a:latin typeface="Arial" charset="0"/>
              </a:rPr>
              <a:t>CPU</a:t>
            </a:r>
            <a:endParaRPr lang="el-GR" sz="2400" b="1" dirty="0">
              <a:solidFill>
                <a:srgbClr val="FF0000"/>
              </a:solidFill>
              <a:latin typeface="Arial" charset="0"/>
            </a:endParaRPr>
          </a:p>
        </p:txBody>
      </p:sp>
    </p:spTree>
    <p:extLst>
      <p:ext uri="{BB962C8B-B14F-4D97-AF65-F5344CB8AC3E}">
        <p14:creationId xmlns:p14="http://schemas.microsoft.com/office/powerpoint/2010/main" val="130479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5"/>
            <a:ext cx="8175625" cy="1143000"/>
          </a:xfrm>
        </p:spPr>
        <p:txBody>
          <a:bodyPr/>
          <a:lstStyle/>
          <a:p>
            <a:pPr>
              <a:defRPr/>
            </a:pPr>
            <a:r>
              <a:rPr lang="el-GR" dirty="0" smtClean="0"/>
              <a:t>Γνωστικά &amp; </a:t>
            </a:r>
            <a:r>
              <a:rPr lang="el-GR" i="1" dirty="0" smtClean="0"/>
              <a:t>Διδακτικά</a:t>
            </a:r>
            <a:r>
              <a:rPr lang="el-GR" dirty="0" smtClean="0"/>
              <a:t> εμπόδια </a:t>
            </a:r>
            <a:endParaRPr lang="en-GB" dirty="0"/>
          </a:p>
        </p:txBody>
      </p:sp>
      <p:sp>
        <p:nvSpPr>
          <p:cNvPr id="66563" name="Content Placeholder 2"/>
          <p:cNvSpPr>
            <a:spLocks noGrp="1"/>
          </p:cNvSpPr>
          <p:nvPr>
            <p:ph idx="1"/>
          </p:nvPr>
        </p:nvSpPr>
        <p:spPr>
          <a:xfrm>
            <a:off x="1085850" y="1395413"/>
            <a:ext cx="7807325" cy="4800600"/>
          </a:xfrm>
        </p:spPr>
        <p:txBody>
          <a:bodyPr/>
          <a:lstStyle/>
          <a:p>
            <a:pPr>
              <a:lnSpc>
                <a:spcPct val="90000"/>
              </a:lnSpc>
              <a:spcBef>
                <a:spcPts val="1200"/>
              </a:spcBef>
              <a:spcAft>
                <a:spcPts val="300"/>
              </a:spcAft>
            </a:pPr>
            <a:r>
              <a:rPr lang="el-GR" altLang="el-GR" sz="2400" smtClean="0">
                <a:latin typeface="Tahoma" panose="020B0604030504040204" pitchFamily="34" charset="0"/>
                <a:cs typeface="Tahoma" panose="020B0604030504040204" pitchFamily="34" charset="0"/>
              </a:rPr>
              <a:t>O εκπαιδευτικός οφείλει να λάβει υπόψη του τις πρότερες «γνώσεις» (</a:t>
            </a:r>
            <a:r>
              <a:rPr lang="el-GR" altLang="el-GR" sz="2400" smtClean="0">
                <a:solidFill>
                  <a:srgbClr val="FF0000"/>
                </a:solidFill>
                <a:latin typeface="Tahoma" panose="020B0604030504040204" pitchFamily="34" charset="0"/>
                <a:cs typeface="Tahoma" panose="020B0604030504040204" pitchFamily="34" charset="0"/>
              </a:rPr>
              <a:t>ιδέες - αναπαραστάσεις</a:t>
            </a:r>
            <a:r>
              <a:rPr lang="el-GR" altLang="el-GR" sz="2400" smtClean="0">
                <a:latin typeface="Tahoma" panose="020B0604030504040204" pitchFamily="34" charset="0"/>
                <a:cs typeface="Tahoma" panose="020B0604030504040204" pitchFamily="34" charset="0"/>
              </a:rPr>
              <a:t>) των μαθητών (και τα λάθη που κάνουν) </a:t>
            </a:r>
          </a:p>
          <a:p>
            <a:pPr lvl="1">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Οι "προεπιστημονικές" πρότερες γνώσεις των μαθητών δεν εξαλείφονται εύκολα αλλά συνιστούν σημαντικά </a:t>
            </a:r>
            <a:r>
              <a:rPr lang="el-GR" altLang="el-GR" sz="2000" b="1" smtClean="0">
                <a:latin typeface="Tahoma" panose="020B0604030504040204" pitchFamily="34" charset="0"/>
                <a:cs typeface="Tahoma" panose="020B0604030504040204" pitchFamily="34" charset="0"/>
              </a:rPr>
              <a:t>γνωστικά εμπόδια </a:t>
            </a:r>
            <a:r>
              <a:rPr lang="el-GR" altLang="el-GR" sz="2000" smtClean="0">
                <a:latin typeface="Tahoma" panose="020B0604030504040204" pitchFamily="34" charset="0"/>
                <a:cs typeface="Tahoma" panose="020B0604030504040204" pitchFamily="34" charset="0"/>
              </a:rPr>
              <a:t>στην οικοδόμηση νέων γνώσεων </a:t>
            </a:r>
          </a:p>
          <a:p>
            <a:pPr lvl="1">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Όταν οι ιδέες, οι αντιλήψεις και οι αναπαραστάσεις που διαθέτουν τα παιδιά αποκλίνουν από τις επιστημονικές γνώσεις και παράλληλα δεν αλλάζουν κατά τη διάρκεια μιας διδακτικής παρέμβασης αναφερόμαστε σε αυτές ως </a:t>
            </a:r>
            <a:r>
              <a:rPr lang="el-GR" altLang="el-GR" sz="2000" b="1" smtClean="0">
                <a:latin typeface="Tahoma" panose="020B0604030504040204" pitchFamily="34" charset="0"/>
                <a:cs typeface="Tahoma" panose="020B0604030504040204" pitchFamily="34" charset="0"/>
              </a:rPr>
              <a:t>διδακτικά εμπόδια</a:t>
            </a:r>
          </a:p>
          <a:p>
            <a:pPr>
              <a:lnSpc>
                <a:spcPct val="90000"/>
              </a:lnSpc>
              <a:spcBef>
                <a:spcPts val="1200"/>
              </a:spcBef>
              <a:spcAft>
                <a:spcPts val="300"/>
              </a:spcAft>
            </a:pPr>
            <a:r>
              <a:rPr lang="el-GR" altLang="el-GR" sz="2400" b="1" smtClean="0">
                <a:latin typeface="Tahoma" panose="020B0604030504040204" pitchFamily="34" charset="0"/>
                <a:cs typeface="Tahoma" panose="020B0604030504040204" pitchFamily="34" charset="0"/>
              </a:rPr>
              <a:t>Βασικός στόχος της διδασκαλίας είναι η υπέρβαση των εμποδίων    </a:t>
            </a:r>
          </a:p>
          <a:p>
            <a:endParaRPr lang="en-GB" altLang="el-GR" sz="2400" smtClean="0">
              <a:latin typeface="Tahoma" panose="020B0604030504040204" pitchFamily="34" charset="0"/>
              <a:cs typeface="Tahoma" panose="020B0604030504040204" pitchFamily="34" charset="0"/>
            </a:endParaRPr>
          </a:p>
        </p:txBody>
      </p:sp>
      <p:sp>
        <p:nvSpPr>
          <p:cNvPr id="665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6309F2-F38B-4BE2-94E7-65D35E438A4A}" type="slidenum">
              <a:rPr lang="en-US" altLang="el-GR" smtClean="0">
                <a:solidFill>
                  <a:srgbClr val="B5A788"/>
                </a:solidFill>
                <a:latin typeface="Gill Sans MT" panose="020B0502020104020203" pitchFamily="34" charset="0"/>
              </a:rPr>
              <a:pPr/>
              <a:t>30</a:t>
            </a:fld>
            <a:endParaRPr lang="en-US" altLang="el-GR" smtClean="0">
              <a:solidFill>
                <a:srgbClr val="B5A788"/>
              </a:solidFill>
              <a:latin typeface="Gill Sans MT" panose="020B0502020104020203" pitchFamily="34" charset="0"/>
            </a:endParaRPr>
          </a:p>
        </p:txBody>
      </p:sp>
      <p:sp>
        <p:nvSpPr>
          <p:cNvPr id="66566" name="TextBox 4"/>
          <p:cNvSpPr txBox="1">
            <a:spLocks noChangeArrowheads="1"/>
          </p:cNvSpPr>
          <p:nvPr/>
        </p:nvSpPr>
        <p:spPr bwMode="auto">
          <a:xfrm>
            <a:off x="350838" y="2852738"/>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2000" b="1">
                <a:solidFill>
                  <a:srgbClr val="FF0000"/>
                </a:solidFill>
              </a:rPr>
              <a:t>Μαθητής </a:t>
            </a:r>
          </a:p>
        </p:txBody>
      </p:sp>
      <p:sp>
        <p:nvSpPr>
          <p:cNvPr id="66567" name="TextBox 6"/>
          <p:cNvSpPr txBox="1">
            <a:spLocks noChangeArrowheads="1"/>
          </p:cNvSpPr>
          <p:nvPr/>
        </p:nvSpPr>
        <p:spPr bwMode="auto">
          <a:xfrm>
            <a:off x="350838" y="3933825"/>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2000" b="1" i="1">
                <a:solidFill>
                  <a:srgbClr val="FF0000"/>
                </a:solidFill>
              </a:rPr>
              <a:t>Δάσκαλος</a:t>
            </a:r>
          </a:p>
        </p:txBody>
      </p:sp>
    </p:spTree>
    <p:extLst>
      <p:ext uri="{BB962C8B-B14F-4D97-AF65-F5344CB8AC3E}">
        <p14:creationId xmlns:p14="http://schemas.microsoft.com/office/powerpoint/2010/main" val="801102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Τα λάθη των μαθητών</a:t>
            </a:r>
            <a:endParaRPr lang="en-GB" dirty="0"/>
          </a:p>
        </p:txBody>
      </p:sp>
      <p:sp>
        <p:nvSpPr>
          <p:cNvPr id="68611" name="Content Placeholder 2"/>
          <p:cNvSpPr>
            <a:spLocks noGrp="1"/>
          </p:cNvSpPr>
          <p:nvPr>
            <p:ph idx="1"/>
          </p:nvPr>
        </p:nvSpPr>
        <p:spPr>
          <a:xfrm>
            <a:off x="785813" y="1285875"/>
            <a:ext cx="8148637" cy="4800600"/>
          </a:xfrm>
        </p:spPr>
        <p:txBody>
          <a:bodyPr>
            <a:normAutofit lnSpcReduction="10000"/>
          </a:bodyPr>
          <a:lstStyle/>
          <a:p>
            <a:pPr eaLnBrk="1" hangingPunct="1">
              <a:buFont typeface="Wingdings" panose="05000000000000000000" pitchFamily="2" charset="2"/>
              <a:buNone/>
            </a:pPr>
            <a:r>
              <a:rPr lang="en-US" altLang="el-GR" sz="2000" smtClean="0"/>
              <a:t>EMVADON:=VASIS * YPSOS;</a:t>
            </a:r>
          </a:p>
          <a:p>
            <a:pPr eaLnBrk="1" hangingPunct="1">
              <a:buFont typeface="Wingdings" panose="05000000000000000000" pitchFamily="2" charset="2"/>
              <a:buNone/>
            </a:pPr>
            <a:r>
              <a:rPr lang="en-US" altLang="el-GR" sz="2000" smtClean="0"/>
              <a:t>readln (VASIS);</a:t>
            </a:r>
          </a:p>
          <a:p>
            <a:pPr eaLnBrk="1" hangingPunct="1">
              <a:buFont typeface="Wingdings" panose="05000000000000000000" pitchFamily="2" charset="2"/>
              <a:buNone/>
            </a:pPr>
            <a:r>
              <a:rPr lang="en-US" altLang="el-GR" sz="2000" smtClean="0"/>
              <a:t>Readln (YPSOS);</a:t>
            </a:r>
          </a:p>
          <a:p>
            <a:pPr eaLnBrk="1" hangingPunct="1">
              <a:buFont typeface="Wingdings" panose="05000000000000000000" pitchFamily="2" charset="2"/>
              <a:buNone/>
            </a:pPr>
            <a:r>
              <a:rPr lang="en-US" altLang="el-GR" sz="2000" smtClean="0"/>
              <a:t>Writeln EMVADON;</a:t>
            </a:r>
          </a:p>
          <a:p>
            <a:pPr eaLnBrk="1" hangingPunct="1">
              <a:buFont typeface="Wingdings" panose="05000000000000000000" pitchFamily="2" charset="2"/>
              <a:buNone/>
            </a:pPr>
            <a:r>
              <a:rPr lang="el-GR" altLang="el-GR" sz="2400" smtClean="0"/>
              <a:t>Αν </a:t>
            </a:r>
            <a:r>
              <a:rPr lang="en-US" altLang="el-GR" sz="2400" smtClean="0"/>
              <a:t>VASIS=8 </a:t>
            </a:r>
            <a:r>
              <a:rPr lang="el-GR" altLang="el-GR" sz="2400" smtClean="0"/>
              <a:t>και Υ</a:t>
            </a:r>
            <a:r>
              <a:rPr lang="en-US" altLang="el-GR" sz="2400" smtClean="0"/>
              <a:t>PSOS=4, </a:t>
            </a:r>
            <a:r>
              <a:rPr lang="el-GR" altLang="el-GR" sz="2400" smtClean="0"/>
              <a:t>τότε ποιο είναι το αποτέλεσμα της εκτέλεσης του προγράμματος;</a:t>
            </a:r>
          </a:p>
          <a:p>
            <a:pPr eaLnBrk="1" hangingPunct="1">
              <a:buFont typeface="Wingdings" panose="05000000000000000000" pitchFamily="2" charset="2"/>
              <a:buNone/>
            </a:pPr>
            <a:endParaRPr lang="el-GR" altLang="el-GR" sz="2400" smtClean="0"/>
          </a:p>
          <a:p>
            <a:pPr eaLnBrk="1" hangingPunct="1">
              <a:buFont typeface="Wingdings" panose="05000000000000000000" pitchFamily="2" charset="2"/>
              <a:buNone/>
            </a:pPr>
            <a:r>
              <a:rPr lang="en-US" altLang="el-GR" sz="2400" smtClean="0"/>
              <a:t>to SHAPE :side</a:t>
            </a:r>
          </a:p>
          <a:p>
            <a:pPr eaLnBrk="1" hangingPunct="1">
              <a:buFont typeface="Wingdings" panose="05000000000000000000" pitchFamily="2" charset="2"/>
              <a:buNone/>
            </a:pPr>
            <a:r>
              <a:rPr lang="en-US" altLang="el-GR" sz="2400" smtClean="0"/>
              <a:t>if :side = 10 STOP</a:t>
            </a:r>
          </a:p>
          <a:p>
            <a:pPr eaLnBrk="1" hangingPunct="1">
              <a:buFont typeface="Wingdings" panose="05000000000000000000" pitchFamily="2" charset="2"/>
              <a:buNone/>
            </a:pPr>
            <a:r>
              <a:rPr lang="en-US" altLang="el-GR" sz="2400" smtClean="0"/>
              <a:t>REPEAT 4 [FD :side RT 90]</a:t>
            </a:r>
          </a:p>
          <a:p>
            <a:pPr eaLnBrk="1" hangingPunct="1">
              <a:buFont typeface="Wingdings" panose="05000000000000000000" pitchFamily="2" charset="2"/>
              <a:buNone/>
            </a:pPr>
            <a:r>
              <a:rPr lang="en-US" altLang="el-GR" sz="2400" smtClean="0"/>
              <a:t>SHAPE :side / 2</a:t>
            </a:r>
          </a:p>
          <a:p>
            <a:pPr eaLnBrk="1" hangingPunct="1">
              <a:buFont typeface="Wingdings" panose="05000000000000000000" pitchFamily="2" charset="2"/>
              <a:buNone/>
            </a:pPr>
            <a:r>
              <a:rPr lang="en-US" altLang="el-GR" sz="2400" smtClean="0"/>
              <a:t>END</a:t>
            </a:r>
            <a:endParaRPr lang="el-GR" altLang="el-GR" sz="2400" smtClean="0"/>
          </a:p>
          <a:p>
            <a:pPr eaLnBrk="1" hangingPunct="1">
              <a:buFont typeface="Wingdings" panose="05000000000000000000" pitchFamily="2" charset="2"/>
              <a:buNone/>
            </a:pPr>
            <a:endParaRPr lang="el-GR" altLang="el-GR" sz="2400" smtClean="0"/>
          </a:p>
        </p:txBody>
      </p:sp>
      <p:pic>
        <p:nvPicPr>
          <p:cNvPr id="686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71938"/>
            <a:ext cx="43434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47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«Λάθος» &amp; γνωστική σύγκρουση </a:t>
            </a:r>
            <a:endParaRPr lang="en-GB" dirty="0"/>
          </a:p>
        </p:txBody>
      </p:sp>
      <p:sp>
        <p:nvSpPr>
          <p:cNvPr id="70659" name="Content Placeholder 2"/>
          <p:cNvSpPr>
            <a:spLocks noGrp="1"/>
          </p:cNvSpPr>
          <p:nvPr>
            <p:ph idx="1"/>
          </p:nvPr>
        </p:nvSpPr>
        <p:spPr>
          <a:xfrm>
            <a:off x="785813" y="1285875"/>
            <a:ext cx="8148637" cy="4800600"/>
          </a:xfrm>
        </p:spPr>
        <p:txBody>
          <a:bodyPr>
            <a:normAutofit lnSpcReduction="10000"/>
          </a:bodyPr>
          <a:lstStyle/>
          <a:p>
            <a:r>
              <a:rPr lang="el-GR" altLang="el-GR" sz="2800" smtClean="0"/>
              <a:t>Η διερεύνηση των «λαθών» των μαθητών αποτελεί βασικό ζητούμενο στη Διδακτική </a:t>
            </a:r>
          </a:p>
          <a:p>
            <a:pPr lvl="1"/>
            <a:r>
              <a:rPr lang="el-GR" altLang="el-GR" sz="2400" smtClean="0"/>
              <a:t>Η κατανόηση της προέλευσης των λαθών και η δημιουργία διδακτικών καταστάσεων για την ανάδειξη και το ξεπέρασμά τους οδηγεί στη τεχνική της ανάπτυξης </a:t>
            </a:r>
            <a:r>
              <a:rPr lang="el-GR" altLang="el-GR" sz="2400" b="1" smtClean="0"/>
              <a:t>γνωστικών συγκρούσεων </a:t>
            </a:r>
            <a:endParaRPr lang="en-GB" altLang="el-GR" sz="2400" b="1" smtClean="0"/>
          </a:p>
          <a:p>
            <a:r>
              <a:rPr lang="el-GR" altLang="el-GR" sz="2800" b="1" smtClean="0"/>
              <a:t>Γνωστική σύγκρουση</a:t>
            </a:r>
            <a:r>
              <a:rPr lang="el-GR" altLang="el-GR" sz="2800" smtClean="0"/>
              <a:t>: </a:t>
            </a:r>
            <a:r>
              <a:rPr lang="el-GR" altLang="el-GR" sz="2400" smtClean="0"/>
              <a:t>Η διαδικασία κατά την οποία στη σκέψη ενός ατόμου εμφανίζεται μια αντίφαση ή μια ασυμβατότητα ανάμεσα στις ιδέες του, τις αναπαραστάσεις του και τις πράξεις του.</a:t>
            </a:r>
          </a:p>
          <a:p>
            <a:r>
              <a:rPr lang="el-GR" altLang="el-GR" sz="2800" b="1" smtClean="0"/>
              <a:t>Κοινωνικογνωστική σύγκρουση: </a:t>
            </a:r>
            <a:r>
              <a:rPr lang="el-GR" altLang="el-GR" sz="2400" smtClean="0"/>
              <a:t>προϊόν διαπροσωπικής αλληλεπίδρασης</a:t>
            </a:r>
            <a:endParaRPr lang="el-GR" altLang="el-GR" sz="2800" smtClean="0"/>
          </a:p>
        </p:txBody>
      </p:sp>
    </p:spTree>
    <p:extLst>
      <p:ext uri="{BB962C8B-B14F-4D97-AF65-F5344CB8AC3E}">
        <p14:creationId xmlns:p14="http://schemas.microsoft.com/office/powerpoint/2010/main" val="290128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Εννοιολογική αλλαγή</a:t>
            </a:r>
            <a:endParaRPr lang="en-GB" dirty="0"/>
          </a:p>
        </p:txBody>
      </p:sp>
      <p:sp>
        <p:nvSpPr>
          <p:cNvPr id="72707" name="Content Placeholder 2"/>
          <p:cNvSpPr>
            <a:spLocks noGrp="1"/>
          </p:cNvSpPr>
          <p:nvPr>
            <p:ph idx="1"/>
          </p:nvPr>
        </p:nvSpPr>
        <p:spPr>
          <a:xfrm>
            <a:off x="1000125" y="1285875"/>
            <a:ext cx="7934325" cy="4800600"/>
          </a:xfrm>
        </p:spPr>
        <p:txBody>
          <a:bodyPr/>
          <a:lstStyle/>
          <a:p>
            <a:r>
              <a:rPr lang="el-GR" altLang="el-GR" sz="2400" smtClean="0"/>
              <a:t>Το ενδιαφέρον της Διδακτικής δεν εστιάζεται μόνο στον τρόπο με τον οποίο οργανώνονται οι γνώσεις αλλά αφορά και τον τρόπο με τον οποίο οι υπάρχουσες γνωστικές δομές μεταβάλλονται κατά τη διαδικασία πρόσκτησης νέων γνώσεων</a:t>
            </a:r>
          </a:p>
          <a:p>
            <a:r>
              <a:rPr lang="el-GR" altLang="el-GR" sz="2800" b="1" smtClean="0"/>
              <a:t>Εννοιολογική αλλαγή</a:t>
            </a:r>
            <a:r>
              <a:rPr lang="el-GR" altLang="el-GR" sz="2800" smtClean="0"/>
              <a:t>: η διαδικασία κατά την οποία αλλάζουν οι εννοιολογικές δομές που σχηματίζουν τα υποκείμενα που μαθαίνουν.</a:t>
            </a:r>
          </a:p>
          <a:p>
            <a:r>
              <a:rPr lang="el-GR" altLang="el-GR" sz="2400" smtClean="0"/>
              <a:t>Η εννοιολογική αλλαγή μπορεί να προκύψει μέσα από διαδικασίες γνωστικής σύγκρουσης</a:t>
            </a:r>
            <a:endParaRPr lang="en-GB" altLang="el-GR" sz="2400" smtClean="0"/>
          </a:p>
        </p:txBody>
      </p:sp>
    </p:spTree>
    <p:extLst>
      <p:ext uri="{BB962C8B-B14F-4D97-AF65-F5344CB8AC3E}">
        <p14:creationId xmlns:p14="http://schemas.microsoft.com/office/powerpoint/2010/main" val="253097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8326438" cy="1143000"/>
          </a:xfrm>
        </p:spPr>
        <p:txBody>
          <a:bodyPr>
            <a:noAutofit/>
          </a:bodyPr>
          <a:lstStyle/>
          <a:p>
            <a:pPr>
              <a:defRPr/>
            </a:pPr>
            <a:r>
              <a:rPr lang="el-GR" sz="4000" b="1" dirty="0">
                <a:latin typeface="Tahoma" panose="020B0604030504040204" pitchFamily="34" charset="0"/>
                <a:cs typeface="Tahoma" panose="020B0604030504040204" pitchFamily="34" charset="0"/>
              </a:rPr>
              <a:t>Η διαδικασία </a:t>
            </a:r>
            <a:r>
              <a:rPr lang="en-US" sz="4000" b="1" dirty="0" err="1">
                <a:latin typeface="Tahoma" panose="020B0604030504040204" pitchFamily="34" charset="0"/>
                <a:cs typeface="Tahoma" panose="020B0604030504040204" pitchFamily="34" charset="0"/>
              </a:rPr>
              <a:t>της</a:t>
            </a:r>
            <a:r>
              <a:rPr lang="en-US" sz="4000" b="1" dirty="0">
                <a:latin typeface="Tahoma" panose="020B0604030504040204" pitchFamily="34" charset="0"/>
                <a:cs typeface="Tahoma" panose="020B0604030504040204" pitchFamily="34" charset="0"/>
              </a:rPr>
              <a:t> </a:t>
            </a:r>
            <a:r>
              <a:rPr lang="el-GR" sz="4000" b="1" dirty="0" smtClean="0">
                <a:latin typeface="Tahoma" panose="020B0604030504040204" pitchFamily="34" charset="0"/>
                <a:cs typeface="Tahoma" panose="020B0604030504040204" pitchFamily="34" charset="0"/>
              </a:rPr>
              <a:t>διδασκαλίας</a:t>
            </a:r>
            <a:endParaRPr lang="en-US" sz="4000" b="1" dirty="0"/>
          </a:p>
        </p:txBody>
      </p:sp>
      <p:sp>
        <p:nvSpPr>
          <p:cNvPr id="74756" name="Rectangle 3"/>
          <p:cNvSpPr>
            <a:spLocks noGrp="1" noChangeArrowheads="1"/>
          </p:cNvSpPr>
          <p:nvPr>
            <p:ph type="body" idx="1"/>
          </p:nvPr>
        </p:nvSpPr>
        <p:spPr>
          <a:xfrm>
            <a:off x="798513" y="1581150"/>
            <a:ext cx="7812087" cy="4114800"/>
          </a:xfrm>
        </p:spPr>
        <p:txBody>
          <a:bodyPr/>
          <a:lstStyle/>
          <a:p>
            <a:pPr>
              <a:lnSpc>
                <a:spcPct val="90000"/>
              </a:lnSpc>
              <a:spcBef>
                <a:spcPts val="1200"/>
              </a:spcBef>
              <a:spcAft>
                <a:spcPts val="300"/>
              </a:spcAft>
            </a:pPr>
            <a:r>
              <a:rPr lang="el-GR" altLang="el-GR" sz="2400" smtClean="0">
                <a:latin typeface="Tahoma" panose="020B0604030504040204" pitchFamily="34" charset="0"/>
                <a:cs typeface="Tahoma" panose="020B0604030504040204" pitchFamily="34" charset="0"/>
              </a:rPr>
              <a:t>Ο εκπαιδευτικός ενορχηστρωτής της μάθησης </a:t>
            </a:r>
          </a:p>
          <a:p>
            <a:pPr>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Διδακτικές καταστάσεις</a:t>
            </a:r>
            <a:endParaRPr lang="en-US" altLang="el-GR" sz="2000" smtClean="0">
              <a:latin typeface="Tahoma" panose="020B0604030504040204" pitchFamily="34" charset="0"/>
              <a:cs typeface="Tahoma" panose="020B0604030504040204" pitchFamily="34" charset="0"/>
            </a:endParaRPr>
          </a:p>
          <a:p>
            <a:pPr>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Διδακτικές στρατηγικές </a:t>
            </a:r>
          </a:p>
          <a:p>
            <a:pPr>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Διδακτικές βοήθειες</a:t>
            </a:r>
          </a:p>
          <a:p>
            <a:pPr>
              <a:lnSpc>
                <a:spcPct val="90000"/>
              </a:lnSpc>
              <a:spcBef>
                <a:spcPts val="1200"/>
              </a:spcBef>
              <a:spcAft>
                <a:spcPts val="300"/>
              </a:spcAft>
            </a:pPr>
            <a:endParaRPr lang="el-GR" altLang="el-GR" sz="2400" smtClean="0">
              <a:latin typeface="Tahoma" panose="020B0604030504040204" pitchFamily="34" charset="0"/>
              <a:cs typeface="Tahoma" panose="020B0604030504040204" pitchFamily="34" charset="0"/>
            </a:endParaRPr>
          </a:p>
        </p:txBody>
      </p:sp>
      <p:sp>
        <p:nvSpPr>
          <p:cNvPr id="7475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632181-B500-4311-92C7-B9B351F0D59E}" type="slidenum">
              <a:rPr lang="en-US" altLang="el-GR" smtClean="0">
                <a:solidFill>
                  <a:srgbClr val="B5A788"/>
                </a:solidFill>
                <a:latin typeface="Gill Sans MT" panose="020B0502020104020203" pitchFamily="34" charset="0"/>
              </a:rPr>
              <a:pPr/>
              <a:t>34</a:t>
            </a:fld>
            <a:endParaRPr lang="en-US" altLang="el-GR" smtClean="0">
              <a:solidFill>
                <a:srgbClr val="B5A788"/>
              </a:solidFill>
              <a:latin typeface="Gill Sans MT" panose="020B0502020104020203" pitchFamily="34" charset="0"/>
            </a:endParaRPr>
          </a:p>
        </p:txBody>
      </p:sp>
      <p:sp>
        <p:nvSpPr>
          <p:cNvPr id="74758" name="Text Box 4"/>
          <p:cNvSpPr txBox="1">
            <a:spLocks noChangeArrowheads="1"/>
          </p:cNvSpPr>
          <p:nvPr/>
        </p:nvSpPr>
        <p:spPr bwMode="auto">
          <a:xfrm>
            <a:off x="1538288" y="4151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grpSp>
        <p:nvGrpSpPr>
          <p:cNvPr id="74759" name="Group 7"/>
          <p:cNvGrpSpPr>
            <a:grpSpLocks/>
          </p:cNvGrpSpPr>
          <p:nvPr/>
        </p:nvGrpSpPr>
        <p:grpSpPr bwMode="auto">
          <a:xfrm>
            <a:off x="1306513" y="2852738"/>
            <a:ext cx="7172325" cy="3502025"/>
            <a:chOff x="3857" y="7855"/>
            <a:chExt cx="5107" cy="2665"/>
          </a:xfrm>
        </p:grpSpPr>
        <p:sp>
          <p:nvSpPr>
            <p:cNvPr id="74761"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800" b="1">
                  <a:solidFill>
                    <a:srgbClr val="FF0000"/>
                  </a:solidFill>
                  <a:latin typeface="Arial" panose="020B0604020202020204" pitchFamily="34" charset="0"/>
                </a:rPr>
                <a:t>Διδακτική</a:t>
              </a:r>
              <a:endParaRPr lang="en-GB" altLang="el-GR" sz="2400">
                <a:solidFill>
                  <a:srgbClr val="FF0000"/>
                </a:solidFill>
                <a:latin typeface="Arial" panose="020B0604020202020204" pitchFamily="34" charset="0"/>
              </a:endParaRPr>
            </a:p>
          </p:txBody>
        </p:sp>
        <p:grpSp>
          <p:nvGrpSpPr>
            <p:cNvPr id="74762" name="Group 9"/>
            <p:cNvGrpSpPr>
              <a:grpSpLocks/>
            </p:cNvGrpSpPr>
            <p:nvPr/>
          </p:nvGrpSpPr>
          <p:grpSpPr bwMode="auto">
            <a:xfrm>
              <a:off x="3857" y="7855"/>
              <a:ext cx="5107" cy="2665"/>
              <a:chOff x="3857" y="7723"/>
              <a:chExt cx="5107" cy="2665"/>
            </a:xfrm>
          </p:grpSpPr>
          <p:sp>
            <p:nvSpPr>
              <p:cNvPr id="74763"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Γνώσεις</a:t>
                </a:r>
                <a:endParaRPr lang="en-GB" altLang="el-GR" sz="1800">
                  <a:solidFill>
                    <a:srgbClr val="FF0000"/>
                  </a:solidFill>
                  <a:latin typeface="Arial" panose="020B0604020202020204" pitchFamily="34" charset="0"/>
                </a:endParaRPr>
              </a:p>
            </p:txBody>
          </p:sp>
          <p:sp>
            <p:nvSpPr>
              <p:cNvPr id="74764"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6"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7"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8"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9"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0"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Μαθητές</a:t>
                </a:r>
                <a:endParaRPr lang="en-GB" altLang="el-GR" sz="2000" b="1">
                  <a:solidFill>
                    <a:srgbClr val="FF0000"/>
                  </a:solidFill>
                  <a:latin typeface="Arial" panose="020B0604020202020204" pitchFamily="34" charset="0"/>
                </a:endParaRPr>
              </a:p>
            </p:txBody>
          </p:sp>
          <p:sp>
            <p:nvSpPr>
              <p:cNvPr id="74771"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800" b="1">
                    <a:solidFill>
                      <a:srgbClr val="92D050"/>
                    </a:solidFill>
                    <a:latin typeface="Arial" panose="020B0604020202020204" pitchFamily="34" charset="0"/>
                  </a:rPr>
                  <a:t>Εκπαιδευτικός</a:t>
                </a:r>
                <a:endParaRPr lang="en-GB" altLang="el-GR" b="1">
                  <a:solidFill>
                    <a:srgbClr val="92D050"/>
                  </a:solidFill>
                  <a:latin typeface="Arial" panose="020B0604020202020204" pitchFamily="34" charset="0"/>
                </a:endParaRPr>
              </a:p>
            </p:txBody>
          </p:sp>
          <p:sp>
            <p:nvSpPr>
              <p:cNvPr id="74772"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Εκπαιδεύω</a:t>
                </a:r>
                <a:endParaRPr lang="en-GB" altLang="el-GR" sz="1800">
                  <a:latin typeface="Arial" panose="020B0604020202020204" pitchFamily="34" charset="0"/>
                </a:endParaRPr>
              </a:p>
            </p:txBody>
          </p:sp>
          <p:sp>
            <p:nvSpPr>
              <p:cNvPr id="74773" name="Text Box 20"/>
              <p:cNvSpPr txBox="1">
                <a:spLocks noChangeArrowheads="1"/>
              </p:cNvSpPr>
              <p:nvPr/>
            </p:nvSpPr>
            <p:spPr bwMode="auto">
              <a:xfrm>
                <a:off x="7218" y="8514"/>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Διδάσκω (μεταδίδω)</a:t>
                </a:r>
                <a:endParaRPr lang="en-GB" altLang="el-GR" sz="1800">
                  <a:latin typeface="Arial" panose="020B0604020202020204" pitchFamily="34" charset="0"/>
                </a:endParaRPr>
              </a:p>
            </p:txBody>
          </p:sp>
          <p:sp>
            <p:nvSpPr>
              <p:cNvPr id="74774" name="Text Box 21"/>
              <p:cNvSpPr txBox="1">
                <a:spLocks noChangeArrowheads="1"/>
              </p:cNvSpPr>
              <p:nvPr/>
            </p:nvSpPr>
            <p:spPr bwMode="auto">
              <a:xfrm>
                <a:off x="3874"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Μαθαίνω</a:t>
                </a:r>
              </a:p>
              <a:p>
                <a:pPr algn="ctr" eaLnBrk="1" hangingPunct="1">
                  <a:spcBef>
                    <a:spcPct val="0"/>
                  </a:spcBef>
                  <a:buClrTx/>
                  <a:buSzTx/>
                  <a:buFontTx/>
                  <a:buNone/>
                </a:pPr>
                <a:r>
                  <a:rPr lang="el-GR" altLang="el-GR" sz="2000">
                    <a:latin typeface="Arial" panose="020B0604020202020204" pitchFamily="34" charset="0"/>
                  </a:rPr>
                  <a:t>(οικοδομώ)</a:t>
                </a:r>
                <a:endParaRPr lang="en-GB" altLang="el-GR" sz="1800">
                  <a:latin typeface="Arial" panose="020B0604020202020204" pitchFamily="34" charset="0"/>
                </a:endParaRPr>
              </a:p>
            </p:txBody>
          </p:sp>
          <p:sp>
            <p:nvSpPr>
              <p:cNvPr id="74775"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6"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7"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5" name="Ελλειψοειδής επεξήγηση 24"/>
          <p:cNvSpPr/>
          <p:nvPr/>
        </p:nvSpPr>
        <p:spPr>
          <a:xfrm>
            <a:off x="6900863" y="4778375"/>
            <a:ext cx="2028825" cy="927100"/>
          </a:xfrm>
          <a:prstGeom prst="wedgeEllipseCallout">
            <a:avLst>
              <a:gd name="adj1" fmla="val -57009"/>
              <a:gd name="adj2" fmla="val 6320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dirty="0"/>
              <a:t>Μοντέλα διδασκαλίας</a:t>
            </a:r>
            <a:endParaRPr lang="el-GR" dirty="0"/>
          </a:p>
        </p:txBody>
      </p:sp>
    </p:spTree>
    <p:extLst>
      <p:ext uri="{BB962C8B-B14F-4D97-AF65-F5344CB8AC3E}">
        <p14:creationId xmlns:p14="http://schemas.microsoft.com/office/powerpoint/2010/main" val="2882127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Διδακτικό συμβόλαιο</a:t>
            </a:r>
            <a:endParaRPr lang="en-GB" dirty="0"/>
          </a:p>
        </p:txBody>
      </p:sp>
      <p:sp>
        <p:nvSpPr>
          <p:cNvPr id="76803" name="Content Placeholder 2"/>
          <p:cNvSpPr>
            <a:spLocks noGrp="1"/>
          </p:cNvSpPr>
          <p:nvPr>
            <p:ph idx="1"/>
          </p:nvPr>
        </p:nvSpPr>
        <p:spPr>
          <a:xfrm>
            <a:off x="642938" y="1447800"/>
            <a:ext cx="8291512" cy="4800600"/>
          </a:xfrm>
        </p:spPr>
        <p:txBody>
          <a:bodyPr/>
          <a:lstStyle/>
          <a:p>
            <a:pPr>
              <a:lnSpc>
                <a:spcPct val="80000"/>
              </a:lnSpc>
              <a:spcBef>
                <a:spcPts val="1200"/>
              </a:spcBef>
              <a:spcAft>
                <a:spcPts val="300"/>
              </a:spcAft>
            </a:pPr>
            <a:r>
              <a:rPr lang="en-US" altLang="el-GR" sz="2000" smtClean="0">
                <a:latin typeface="Tahoma" panose="020B0604030504040204" pitchFamily="34" charset="0"/>
                <a:cs typeface="Tahoma" panose="020B0604030504040204" pitchFamily="34" charset="0"/>
              </a:rPr>
              <a:t>Το </a:t>
            </a:r>
            <a:r>
              <a:rPr lang="en-US" altLang="el-GR" sz="2000" b="1" smtClean="0">
                <a:latin typeface="Tahoma" panose="020B0604030504040204" pitchFamily="34" charset="0"/>
                <a:cs typeface="Tahoma" panose="020B0604030504040204" pitchFamily="34" charset="0"/>
              </a:rPr>
              <a:t>διδακτικό συμβόλαιο</a:t>
            </a:r>
            <a:r>
              <a:rPr lang="en-US" altLang="el-GR" sz="2000" smtClean="0">
                <a:latin typeface="Tahoma" panose="020B0604030504040204" pitchFamily="34" charset="0"/>
                <a:cs typeface="Tahoma" panose="020B0604030504040204" pitchFamily="34" charset="0"/>
              </a:rPr>
              <a:t> καθορίζει τους ρόλους, τη θέση και τις λειτουργίες ανάμεσα στον εκπαιδευτικό, τους μαθητές και τη γνώση</a:t>
            </a:r>
            <a:endParaRPr lang="el-GR" altLang="el-GR" sz="2000" smtClean="0">
              <a:latin typeface="Tahoma" panose="020B0604030504040204" pitchFamily="34" charset="0"/>
              <a:cs typeface="Tahoma" panose="020B0604030504040204" pitchFamily="34" charset="0"/>
            </a:endParaRPr>
          </a:p>
          <a:p>
            <a:pPr>
              <a:lnSpc>
                <a:spcPct val="80000"/>
              </a:lnSpc>
              <a:spcBef>
                <a:spcPts val="1200"/>
              </a:spcBef>
              <a:spcAft>
                <a:spcPts val="300"/>
              </a:spcAft>
            </a:pPr>
            <a:r>
              <a:rPr lang="en-US" altLang="el-GR" sz="2000" smtClean="0">
                <a:latin typeface="Tahoma" panose="020B0604030504040204" pitchFamily="34" charset="0"/>
                <a:cs typeface="Tahoma" panose="020B0604030504040204" pitchFamily="34" charset="0"/>
              </a:rPr>
              <a:t>Π</a:t>
            </a:r>
            <a:r>
              <a:rPr lang="el-GR" altLang="el-GR" sz="2000" smtClean="0">
                <a:latin typeface="Tahoma" panose="020B0604030504040204" pitchFamily="34" charset="0"/>
                <a:cs typeface="Tahoma" panose="020B0604030504040204" pitchFamily="34" charset="0"/>
              </a:rPr>
              <a:t>εριγράφει </a:t>
            </a:r>
            <a:r>
              <a:rPr lang="en-US" altLang="el-GR" sz="2000" smtClean="0">
                <a:latin typeface="Tahoma" panose="020B0604030504040204" pitchFamily="34" charset="0"/>
                <a:cs typeface="Tahoma" panose="020B0604030504040204" pitchFamily="34" charset="0"/>
              </a:rPr>
              <a:t>τις αλληλεπιδράσεις, συνειδητές ή ασυνείδητες που λαμβάνουν χώρα ανάμεσα σε ένα εκπαιδευτικό και τους μαθητές του, κυρίως όσον αφορά στην οικοδόμηση των γνώσεων </a:t>
            </a:r>
            <a:endParaRPr lang="el-GR" altLang="el-GR" sz="2000" smtClean="0">
              <a:latin typeface="Tahoma" panose="020B0604030504040204" pitchFamily="34" charset="0"/>
              <a:cs typeface="Tahoma" panose="020B0604030504040204" pitchFamily="34" charset="0"/>
            </a:endParaRPr>
          </a:p>
          <a:p>
            <a:pPr lvl="1">
              <a:lnSpc>
                <a:spcPct val="80000"/>
              </a:lnSpc>
              <a:spcBef>
                <a:spcPts val="1200"/>
              </a:spcBef>
              <a:spcAft>
                <a:spcPts val="300"/>
              </a:spcAft>
            </a:pPr>
            <a:r>
              <a:rPr lang="el-GR" altLang="el-GR" sz="1800" smtClean="0">
                <a:latin typeface="Tahoma" panose="020B0604030504040204" pitchFamily="34" charset="0"/>
                <a:cs typeface="Tahoma" panose="020B0604030504040204" pitchFamily="34" charset="0"/>
              </a:rPr>
              <a:t>Διέπει συνεπώς τη λειτουργία της σχολικής τάξης </a:t>
            </a:r>
            <a:r>
              <a:rPr lang="en-US" altLang="el-GR" sz="1800" smtClean="0">
                <a:latin typeface="Tahoma" panose="020B0604030504040204" pitchFamily="34" charset="0"/>
                <a:cs typeface="Tahoma" panose="020B0604030504040204" pitchFamily="34" charset="0"/>
              </a:rPr>
              <a:t> </a:t>
            </a:r>
          </a:p>
          <a:p>
            <a:pPr>
              <a:lnSpc>
                <a:spcPct val="80000"/>
              </a:lnSpc>
              <a:spcBef>
                <a:spcPts val="1200"/>
              </a:spcBef>
              <a:spcAft>
                <a:spcPts val="300"/>
              </a:spcAft>
            </a:pPr>
            <a:r>
              <a:rPr lang="en-US" altLang="el-GR" sz="2000" smtClean="0">
                <a:latin typeface="Tahoma" panose="020B0604030504040204" pitchFamily="34" charset="0"/>
                <a:cs typeface="Tahoma" panose="020B0604030504040204" pitchFamily="34" charset="0"/>
              </a:rPr>
              <a:t>Το διδακτικό συμβόλαιο ρυθμίζει την προσδοκώμενη συμπεριφορά του καθηγητή από τους μαθητές, των μαθητών από τον καθηγητή, τις σχέσεις των μεν και των δε με τη στοχευόμενη κατά τη μάθηση γνώση </a:t>
            </a:r>
          </a:p>
          <a:p>
            <a:pPr lvl="1">
              <a:lnSpc>
                <a:spcPct val="80000"/>
              </a:lnSpc>
              <a:spcBef>
                <a:spcPts val="1200"/>
              </a:spcBef>
              <a:spcAft>
                <a:spcPts val="300"/>
              </a:spcAft>
            </a:pPr>
            <a:r>
              <a:rPr lang="en-US" altLang="el-GR" sz="1800" smtClean="0">
                <a:latin typeface="Tahoma" panose="020B0604030504040204" pitchFamily="34" charset="0"/>
                <a:cs typeface="Tahoma" panose="020B0604030504040204" pitchFamily="34" charset="0"/>
              </a:rPr>
              <a:t>Σημαντικό ρόλο </a:t>
            </a:r>
            <a:r>
              <a:rPr lang="el-GR" altLang="el-GR" sz="1800" smtClean="0">
                <a:latin typeface="Tahoma" panose="020B0604030504040204" pitchFamily="34" charset="0"/>
                <a:cs typeface="Tahoma" panose="020B0604030504040204" pitchFamily="34" charset="0"/>
              </a:rPr>
              <a:t>στο ΔΣ </a:t>
            </a:r>
            <a:r>
              <a:rPr lang="en-US" altLang="el-GR" sz="1800" smtClean="0">
                <a:latin typeface="Tahoma" panose="020B0604030504040204" pitchFamily="34" charset="0"/>
                <a:cs typeface="Tahoma" panose="020B0604030504040204" pitchFamily="34" charset="0"/>
              </a:rPr>
              <a:t>διαδραματίζει το ζήτημα της αξιολόγησης </a:t>
            </a:r>
            <a:endParaRPr lang="el-GR" altLang="el-GR" sz="1800" smtClean="0">
              <a:latin typeface="Tahoma" panose="020B0604030504040204" pitchFamily="34" charset="0"/>
              <a:cs typeface="Tahoma" panose="020B0604030504040204" pitchFamily="34" charset="0"/>
            </a:endParaRPr>
          </a:p>
          <a:p>
            <a:pPr>
              <a:lnSpc>
                <a:spcPct val="80000"/>
              </a:lnSpc>
              <a:spcBef>
                <a:spcPts val="1200"/>
              </a:spcBef>
              <a:spcAft>
                <a:spcPts val="300"/>
              </a:spcAft>
            </a:pPr>
            <a:r>
              <a:rPr lang="el-GR" altLang="el-GR" sz="2000" smtClean="0">
                <a:latin typeface="Tahoma" panose="020B0604030504040204" pitchFamily="34" charset="0"/>
                <a:cs typeface="Tahoma" panose="020B0604030504040204" pitchFamily="34" charset="0"/>
              </a:rPr>
              <a:t>Στα μαθήματα της Πληροφορικής (αλλά και της χρήσης της σε άλλα μαθήματα) το ΔΣ πρέπει να λαμβάνει υπόψη του τον υπολογιστή και το λογισμικό που τον συνοδεύει  </a:t>
            </a:r>
          </a:p>
          <a:p>
            <a:endParaRPr lang="en-GB" altLang="el-GR" sz="360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4008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l-GR" dirty="0"/>
          </a:p>
        </p:txBody>
      </p:sp>
      <p:sp>
        <p:nvSpPr>
          <p:cNvPr id="78851" name="Content Placeholder 2"/>
          <p:cNvSpPr>
            <a:spLocks noGrp="1"/>
          </p:cNvSpPr>
          <p:nvPr>
            <p:ph idx="1"/>
          </p:nvPr>
        </p:nvSpPr>
        <p:spPr>
          <a:xfrm>
            <a:off x="1219200" y="1428750"/>
            <a:ext cx="7637463" cy="4800600"/>
          </a:xfrm>
        </p:spPr>
        <p:txBody>
          <a:bodyPr/>
          <a:lstStyle/>
          <a:p>
            <a:r>
              <a:rPr lang="el-GR" altLang="el-GR" sz="2800" dirty="0" smtClean="0"/>
              <a:t>Διδακτική κατάσταση:</a:t>
            </a:r>
          </a:p>
          <a:p>
            <a:r>
              <a:rPr lang="el-GR" altLang="el-GR" sz="2800" dirty="0" smtClean="0"/>
              <a:t>Το σύνολο των οργανωμένων ενεργειών του εκπαιδευτικού, που αφορούν τις σχέσεις ανάμεσα σε:</a:t>
            </a:r>
          </a:p>
          <a:p>
            <a:pPr lvl="1"/>
            <a:r>
              <a:rPr lang="el-GR" altLang="el-GR" sz="2400" dirty="0" smtClean="0"/>
              <a:t>Ένα υποκείμενο που μαθαίνει.</a:t>
            </a:r>
          </a:p>
          <a:p>
            <a:pPr lvl="1"/>
            <a:r>
              <a:rPr lang="el-GR" altLang="el-GR" sz="2400" dirty="0" smtClean="0"/>
              <a:t>Ένα υποκείμενο που διδάσκει.</a:t>
            </a:r>
          </a:p>
          <a:p>
            <a:pPr lvl="1"/>
            <a:r>
              <a:rPr lang="el-GR" altLang="el-GR" sz="2400" dirty="0" smtClean="0"/>
              <a:t>Το περιβάλλον που κινητοποιεί ο εκπαιδευτικός.</a:t>
            </a:r>
          </a:p>
          <a:p>
            <a:pPr>
              <a:buFont typeface="Wingdings 2" panose="05020102010507070707" pitchFamily="18" charset="2"/>
              <a:buNone/>
            </a:pPr>
            <a:r>
              <a:rPr lang="el-GR" altLang="el-GR" sz="2800" dirty="0" smtClean="0"/>
              <a:t>    ώστε ο μαθητής να αποκτήσει ή να οικοδομήσει μια συγκεκριμένη γνώση.</a:t>
            </a:r>
          </a:p>
        </p:txBody>
      </p:sp>
      <p:sp>
        <p:nvSpPr>
          <p:cNvPr id="788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7750BA-93B5-4DF6-A68A-A58FBFC4DAB2}" type="slidenum">
              <a:rPr lang="en-US" altLang="el-GR" smtClean="0">
                <a:solidFill>
                  <a:srgbClr val="B5A788"/>
                </a:solidFill>
                <a:latin typeface="Gill Sans MT" panose="020B0502020104020203" pitchFamily="34" charset="0"/>
              </a:rPr>
              <a:pPr/>
              <a:t>36</a:t>
            </a:fld>
            <a:endParaRPr lang="en-US" altLang="el-GR"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16779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Διδακτικές στρατηγικές (1)</a:t>
            </a:r>
            <a:endParaRPr lang="en-GB" dirty="0"/>
          </a:p>
        </p:txBody>
      </p:sp>
      <p:sp>
        <p:nvSpPr>
          <p:cNvPr id="79875" name="Content Placeholder 2"/>
          <p:cNvSpPr>
            <a:spLocks noGrp="1"/>
          </p:cNvSpPr>
          <p:nvPr>
            <p:ph idx="1"/>
          </p:nvPr>
        </p:nvSpPr>
        <p:spPr>
          <a:xfrm>
            <a:off x="571500" y="1447800"/>
            <a:ext cx="8362950" cy="4800600"/>
          </a:xfrm>
        </p:spPr>
        <p:txBody>
          <a:bodyPr/>
          <a:lstStyle/>
          <a:p>
            <a:r>
              <a:rPr lang="el-GR" altLang="el-GR" sz="2800" b="1" dirty="0" smtClean="0"/>
              <a:t>Διδακτική παρέμβαση</a:t>
            </a:r>
            <a:r>
              <a:rPr lang="el-GR" altLang="el-GR" sz="2800" dirty="0" smtClean="0"/>
              <a:t>: Συγκροτημένη διδασκαλία με συγκεκριμένο αντικείμενο για μάθηση, σαφείς διδακτικούς στόχους (από το αναλυτικό πρόγραμμα σπουδών) κατάλληλο εκπαιδευτικό υλικό, π.χ. βιβλία και εκπαιδευτικό λογισμικό και προκαθορισμένη διδακτική στρατηγική</a:t>
            </a:r>
            <a:endParaRPr lang="en-GB" altLang="el-GR" sz="2800" dirty="0" smtClean="0"/>
          </a:p>
          <a:p>
            <a:r>
              <a:rPr lang="el-GR" altLang="el-GR" sz="2800" b="1" dirty="0" smtClean="0"/>
              <a:t>Διδακτική Στρατηγική: </a:t>
            </a:r>
            <a:r>
              <a:rPr lang="el-GR" altLang="el-GR" sz="2800" dirty="0" smtClean="0"/>
              <a:t>μια τεχνική, βασισμένη συνήθως σε αρχές μιας παιδαγωγικής θεωρίας ή μιας θεωρίας μάθησης, μέσω της οποίας επιδιώκεται επίτευξη ενός μαθησιακού αποτελέσματος.</a:t>
            </a:r>
          </a:p>
        </p:txBody>
      </p:sp>
    </p:spTree>
    <p:extLst>
      <p:ext uri="{BB962C8B-B14F-4D97-AF65-F5344CB8AC3E}">
        <p14:creationId xmlns:p14="http://schemas.microsoft.com/office/powerpoint/2010/main" val="3869081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Διδακτικές στρατηγικές (2)</a:t>
            </a:r>
            <a:endParaRPr lang="en-GB" dirty="0"/>
          </a:p>
        </p:txBody>
      </p:sp>
      <p:sp>
        <p:nvSpPr>
          <p:cNvPr id="81923" name="Content Placeholder 2"/>
          <p:cNvSpPr>
            <a:spLocks noGrp="1"/>
          </p:cNvSpPr>
          <p:nvPr>
            <p:ph idx="1"/>
          </p:nvPr>
        </p:nvSpPr>
        <p:spPr>
          <a:xfrm>
            <a:off x="928688" y="1447800"/>
            <a:ext cx="8005762" cy="4695825"/>
          </a:xfrm>
        </p:spPr>
        <p:txBody>
          <a:bodyPr/>
          <a:lstStyle/>
          <a:p>
            <a:pPr>
              <a:buFont typeface="Wingdings 2" panose="05020102010507070707" pitchFamily="18" charset="2"/>
              <a:buNone/>
            </a:pPr>
            <a:r>
              <a:rPr lang="el-GR" altLang="el-GR" sz="2800" smtClean="0"/>
              <a:t>Διδακτικές στρατηγικές </a:t>
            </a:r>
          </a:p>
          <a:p>
            <a:r>
              <a:rPr lang="el-GR" altLang="el-GR" sz="2800" smtClean="0"/>
              <a:t>Εκθετική (ή μετωπική) διδασκαλία</a:t>
            </a:r>
          </a:p>
          <a:p>
            <a:r>
              <a:rPr lang="el-GR" altLang="el-GR" sz="2800" smtClean="0"/>
              <a:t>Διερευνητική μάθηση</a:t>
            </a:r>
          </a:p>
          <a:p>
            <a:r>
              <a:rPr lang="el-GR" altLang="el-GR" sz="2800" smtClean="0"/>
              <a:t>Ανακαλυπτική μάθηση</a:t>
            </a:r>
          </a:p>
          <a:p>
            <a:r>
              <a:rPr lang="el-GR" altLang="el-GR" sz="2800" smtClean="0"/>
              <a:t>Επίλυση προβλήματος</a:t>
            </a:r>
          </a:p>
          <a:p>
            <a:r>
              <a:rPr lang="el-GR" altLang="el-GR" sz="2800" smtClean="0"/>
              <a:t>Δημιουργία σχεδίων εργασίας (</a:t>
            </a:r>
            <a:r>
              <a:rPr lang="en-GB" altLang="el-GR" sz="2800" smtClean="0"/>
              <a:t>projects</a:t>
            </a:r>
            <a:r>
              <a:rPr lang="el-GR" altLang="el-GR" sz="2800" smtClean="0"/>
              <a:t>)</a:t>
            </a:r>
          </a:p>
          <a:p>
            <a:r>
              <a:rPr lang="el-GR" altLang="el-GR" sz="2800" smtClean="0"/>
              <a:t>Διαθεματική προσέγγιση </a:t>
            </a:r>
          </a:p>
          <a:p>
            <a:r>
              <a:rPr lang="el-GR" altLang="el-GR" sz="2800" smtClean="0"/>
              <a:t>Συνεργατική μάθηση</a:t>
            </a:r>
          </a:p>
        </p:txBody>
      </p:sp>
    </p:spTree>
    <p:extLst>
      <p:ext uri="{BB962C8B-B14F-4D97-AF65-F5344CB8AC3E}">
        <p14:creationId xmlns:p14="http://schemas.microsoft.com/office/powerpoint/2010/main" val="1929291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βοήθεια</a:t>
            </a:r>
            <a:endParaRPr lang="el-GR" dirty="0"/>
          </a:p>
        </p:txBody>
      </p:sp>
      <p:sp>
        <p:nvSpPr>
          <p:cNvPr id="83971" name="Content Placeholder 2"/>
          <p:cNvSpPr>
            <a:spLocks noGrp="1"/>
          </p:cNvSpPr>
          <p:nvPr>
            <p:ph idx="1"/>
          </p:nvPr>
        </p:nvSpPr>
        <p:spPr/>
        <p:txBody>
          <a:bodyPr/>
          <a:lstStyle/>
          <a:p>
            <a:r>
              <a:rPr lang="el-GR" altLang="el-GR" sz="2800" dirty="0" smtClean="0"/>
              <a:t>Η υποστήριξη και η καθοδήγηση, που προσφέρει ο εκπαιδευτικός στους μαθητές, άλλοτε ρητά και άλλοτε άρρητα.</a:t>
            </a:r>
          </a:p>
          <a:p>
            <a:r>
              <a:rPr lang="el-GR" altLang="el-GR" sz="2800" dirty="0" smtClean="0"/>
              <a:t>Είναι υποστηρικτική, </a:t>
            </a:r>
            <a:r>
              <a:rPr lang="el-GR" altLang="el-GR" sz="2800" dirty="0" err="1" smtClean="0"/>
              <a:t>συνερευνητική</a:t>
            </a:r>
            <a:r>
              <a:rPr lang="el-GR" altLang="el-GR" sz="2800" dirty="0" smtClean="0"/>
              <a:t> ή καθοδηγητική. </a:t>
            </a:r>
          </a:p>
          <a:p>
            <a:r>
              <a:rPr lang="el-GR" altLang="el-GR" sz="2800" dirty="0" smtClean="0"/>
              <a:t>Βασίζεται στον προφορικό του εκπαιδευτικού και στο χρησιμοποιούμενο διδακτικό υλικό.</a:t>
            </a:r>
          </a:p>
          <a:p>
            <a:r>
              <a:rPr lang="el-GR" altLang="el-GR" sz="2800" dirty="0" smtClean="0"/>
              <a:t>Μεταξύ συμμαθητών σε συνεργατική δραστηριότητα.</a:t>
            </a:r>
          </a:p>
          <a:p>
            <a:endParaRPr lang="el-GR" altLang="el-GR" dirty="0" smtClean="0"/>
          </a:p>
        </p:txBody>
      </p:sp>
      <p:sp>
        <p:nvSpPr>
          <p:cNvPr id="839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B67EE5-4BAD-4AD4-93D8-D9662093BC6E}" type="slidenum">
              <a:rPr lang="en-US" altLang="el-GR" smtClean="0">
                <a:solidFill>
                  <a:srgbClr val="B5A788"/>
                </a:solidFill>
                <a:latin typeface="Gill Sans MT" panose="020B0502020104020203" pitchFamily="34" charset="0"/>
              </a:rPr>
              <a:pPr/>
              <a:t>39</a:t>
            </a:fld>
            <a:endParaRPr lang="en-US" altLang="el-GR"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11730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76250"/>
            <a:ext cx="8253413" cy="682625"/>
          </a:xfrm>
        </p:spPr>
        <p:txBody>
          <a:bodyPr>
            <a:noAutofit/>
          </a:bodyPr>
          <a:lstStyle/>
          <a:p>
            <a:pPr>
              <a:defRPr/>
            </a:pPr>
            <a:r>
              <a:rPr lang="el-GR" sz="4000" b="1" dirty="0" smtClean="0"/>
              <a:t>Σκοπός</a:t>
            </a:r>
            <a:endParaRPr lang="en-US" sz="4000" b="1" dirty="0"/>
          </a:p>
        </p:txBody>
      </p:sp>
      <p:sp>
        <p:nvSpPr>
          <p:cNvPr id="16388" name="Rectangle 3"/>
          <p:cNvSpPr>
            <a:spLocks noGrp="1" noChangeArrowheads="1"/>
          </p:cNvSpPr>
          <p:nvPr>
            <p:ph type="body" idx="1"/>
          </p:nvPr>
        </p:nvSpPr>
        <p:spPr>
          <a:xfrm>
            <a:off x="990600" y="1295400"/>
            <a:ext cx="7215188" cy="4537075"/>
          </a:xfrm>
        </p:spPr>
        <p:txBody>
          <a:bodyPr/>
          <a:lstStyle/>
          <a:p>
            <a:pPr>
              <a:lnSpc>
                <a:spcPct val="80000"/>
              </a:lnSpc>
              <a:spcBef>
                <a:spcPts val="1200"/>
              </a:spcBef>
              <a:spcAft>
                <a:spcPts val="300"/>
              </a:spcAft>
            </a:pPr>
            <a:r>
              <a:rPr lang="el-GR" altLang="el-GR" sz="2400" dirty="0" smtClean="0">
                <a:latin typeface="Tahoma" panose="020B0604030504040204" pitchFamily="34" charset="0"/>
                <a:cs typeface="Tahoma" panose="020B0604030504040204" pitchFamily="34" charset="0"/>
              </a:rPr>
              <a:t>Να </a:t>
            </a:r>
            <a:r>
              <a:rPr lang="en-GB" altLang="el-GR" sz="2400" dirty="0" smtClean="0">
                <a:latin typeface="Tahoma" panose="020B0604030504040204" pitchFamily="34" charset="0"/>
                <a:cs typeface="Tahoma" panose="020B0604030504040204" pitchFamily="34" charset="0"/>
              </a:rPr>
              <a:t>πα</a:t>
            </a:r>
            <a:r>
              <a:rPr lang="en-GB" altLang="el-GR" sz="2400" dirty="0" err="1" smtClean="0">
                <a:latin typeface="Tahoma" panose="020B0604030504040204" pitchFamily="34" charset="0"/>
                <a:cs typeface="Tahoma" panose="020B0604030504040204" pitchFamily="34" charset="0"/>
              </a:rPr>
              <a:t>ρουσι</a:t>
            </a:r>
            <a:r>
              <a:rPr lang="en-GB" altLang="el-GR" sz="2400" dirty="0" smtClean="0">
                <a:latin typeface="Tahoma" panose="020B0604030504040204" pitchFamily="34" charset="0"/>
                <a:cs typeface="Tahoma" panose="020B0604030504040204" pitchFamily="34" charset="0"/>
              </a:rPr>
              <a:t>αστούν και να αναλυθούν συνοπτικά οι βασικές έννοιες και η χρησιμοποιούμενη ορολογία της Διδακτικής της Πληροφορικής</a:t>
            </a:r>
            <a:r>
              <a:rPr lang="el-GR" altLang="el-GR" sz="2400" dirty="0" smtClean="0">
                <a:latin typeface="Tahoma" panose="020B0604030504040204" pitchFamily="34" charset="0"/>
                <a:cs typeface="Tahoma" panose="020B0604030504040204" pitchFamily="34" charset="0"/>
              </a:rPr>
              <a:t> και των ΤΠΕ</a:t>
            </a:r>
            <a:r>
              <a:rPr lang="en-GB" altLang="el-GR" sz="2400" dirty="0" smtClean="0">
                <a:latin typeface="Tahoma" panose="020B0604030504040204" pitchFamily="34" charset="0"/>
                <a:cs typeface="Tahoma" panose="020B0604030504040204" pitchFamily="34" charset="0"/>
              </a:rPr>
              <a:t>. </a:t>
            </a:r>
            <a:endParaRPr lang="el-GR" altLang="el-GR" sz="2400" dirty="0" smtClean="0">
              <a:latin typeface="Tahoma" panose="020B0604030504040204" pitchFamily="34" charset="0"/>
              <a:cs typeface="Tahoma" panose="020B0604030504040204" pitchFamily="34" charset="0"/>
            </a:endParaRPr>
          </a:p>
          <a:p>
            <a:pPr lvl="1">
              <a:lnSpc>
                <a:spcPct val="80000"/>
              </a:lnSpc>
              <a:spcBef>
                <a:spcPts val="1200"/>
              </a:spcBef>
              <a:spcAft>
                <a:spcPts val="300"/>
              </a:spcAft>
            </a:pPr>
            <a:r>
              <a:rPr lang="en-GB" altLang="el-GR" sz="2000" dirty="0" err="1" smtClean="0">
                <a:latin typeface="Tahoma" panose="020B0604030504040204" pitchFamily="34" charset="0"/>
                <a:cs typeface="Tahoma" panose="020B0604030504040204" pitchFamily="34" charset="0"/>
              </a:rPr>
              <a:t>Οι</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έννοιες</a:t>
            </a:r>
            <a:r>
              <a:rPr lang="en-GB" altLang="el-GR" sz="2000" dirty="0" smtClean="0">
                <a:latin typeface="Tahoma" panose="020B0604030504040204" pitchFamily="34" charset="0"/>
                <a:cs typeface="Tahoma" panose="020B0604030504040204" pitchFamily="34" charset="0"/>
              </a:rPr>
              <a:t> α</a:t>
            </a:r>
            <a:r>
              <a:rPr lang="en-GB" altLang="el-GR" sz="2000" dirty="0" err="1" smtClean="0">
                <a:latin typeface="Tahoma" panose="020B0604030504040204" pitchFamily="34" charset="0"/>
                <a:cs typeface="Tahoma" panose="020B0604030504040204" pitchFamily="34" charset="0"/>
              </a:rPr>
              <a:t>υτές</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σχετίζοντ</a:t>
            </a:r>
            <a:r>
              <a:rPr lang="en-GB" altLang="el-GR" sz="2000" dirty="0" smtClean="0">
                <a:latin typeface="Tahoma" panose="020B0604030504040204" pitchFamily="34" charset="0"/>
                <a:cs typeface="Tahoma" panose="020B0604030504040204" pitchFamily="34" charset="0"/>
              </a:rPr>
              <a:t>αι με το </a:t>
            </a:r>
            <a:r>
              <a:rPr lang="el-GR" altLang="el-GR" sz="2000" b="1" dirty="0" smtClean="0">
                <a:latin typeface="Tahoma" panose="020B0604030504040204" pitchFamily="34" charset="0"/>
                <a:cs typeface="Tahoma" panose="020B0604030504040204" pitchFamily="34" charset="0"/>
              </a:rPr>
              <a:t>αναλυτικό πρόγραμμα σπουδών</a:t>
            </a:r>
            <a:r>
              <a:rPr lang="el-GR" altLang="el-GR" sz="2000" dirty="0" smtClean="0">
                <a:latin typeface="Tahoma" panose="020B0604030504040204" pitchFamily="34" charset="0"/>
                <a:cs typeface="Tahoma" panose="020B0604030504040204" pitchFamily="34" charset="0"/>
              </a:rPr>
              <a:t>, το </a:t>
            </a:r>
            <a:r>
              <a:rPr lang="el-GR" altLang="el-GR" sz="2000" b="1" dirty="0" smtClean="0">
                <a:latin typeface="Tahoma" panose="020B0604030504040204" pitchFamily="34" charset="0"/>
                <a:cs typeface="Tahoma" panose="020B0604030504040204" pitchFamily="34" charset="0"/>
              </a:rPr>
              <a:t>διδακτικό τρίγωνο</a:t>
            </a:r>
            <a:r>
              <a:rPr lang="el-GR" altLang="el-GR" sz="2000" dirty="0" smtClean="0">
                <a:latin typeface="Tahoma" panose="020B0604030504040204" pitchFamily="34" charset="0"/>
                <a:cs typeface="Tahoma" panose="020B0604030504040204" pitchFamily="34" charset="0"/>
              </a:rPr>
              <a:t>, το </a:t>
            </a:r>
            <a:r>
              <a:rPr lang="el-GR" altLang="el-GR" sz="2000" b="1" dirty="0" smtClean="0">
                <a:latin typeface="Tahoma" panose="020B0604030504040204" pitchFamily="34" charset="0"/>
                <a:cs typeface="Tahoma" panose="020B0604030504040204" pitchFamily="34" charset="0"/>
              </a:rPr>
              <a:t>διδακτικό συμβόλαιο</a:t>
            </a:r>
            <a:r>
              <a:rPr lang="el-GR" altLang="el-GR" sz="2000" dirty="0" smtClean="0">
                <a:latin typeface="Tahoma" panose="020B0604030504040204" pitchFamily="34" charset="0"/>
                <a:cs typeface="Tahoma" panose="020B0604030504040204" pitchFamily="34" charset="0"/>
              </a:rPr>
              <a:t>, τον </a:t>
            </a:r>
            <a:r>
              <a:rPr lang="en-GB" altLang="el-GR" sz="2000" b="1" dirty="0" err="1" smtClean="0">
                <a:latin typeface="Tahoma" panose="020B0604030504040204" pitchFamily="34" charset="0"/>
                <a:cs typeface="Tahoma" panose="020B0604030504040204" pitchFamily="34" charset="0"/>
              </a:rPr>
              <a:t>διδ</a:t>
            </a:r>
            <a:r>
              <a:rPr lang="en-GB" altLang="el-GR" sz="2000" b="1" dirty="0" smtClean="0">
                <a:latin typeface="Tahoma" panose="020B0604030504040204" pitchFamily="34" charset="0"/>
                <a:cs typeface="Tahoma" panose="020B0604030504040204" pitchFamily="34" charset="0"/>
              </a:rPr>
              <a:t>ακτικό μετασχηματισμό</a:t>
            </a:r>
            <a:r>
              <a:rPr lang="en-GB" altLang="el-GR" sz="2000" dirty="0" smtClean="0">
                <a:latin typeface="Tahoma" panose="020B0604030504040204" pitchFamily="34" charset="0"/>
                <a:cs typeface="Tahoma" panose="020B0604030504040204" pitchFamily="34" charset="0"/>
              </a:rPr>
              <a:t>, τις </a:t>
            </a:r>
            <a:r>
              <a:rPr lang="en-GB" altLang="el-GR" sz="2000" b="1" dirty="0" smtClean="0">
                <a:latin typeface="Tahoma" panose="020B0604030504040204" pitchFamily="34" charset="0"/>
                <a:cs typeface="Tahoma" panose="020B0604030504040204" pitchFamily="34" charset="0"/>
              </a:rPr>
              <a:t>κοινωνικές πρακτικές αναφορά</a:t>
            </a:r>
            <a:r>
              <a:rPr lang="en-GB" altLang="el-GR" sz="2000" dirty="0" smtClean="0">
                <a:latin typeface="Tahoma" panose="020B0604030504040204" pitchFamily="34" charset="0"/>
                <a:cs typeface="Tahoma" panose="020B0604030504040204" pitchFamily="34" charset="0"/>
              </a:rPr>
              <a:t>ς, </a:t>
            </a:r>
            <a:r>
              <a:rPr lang="el-GR" altLang="el-GR" sz="2000" dirty="0" smtClean="0">
                <a:latin typeface="Tahoma" panose="020B0604030504040204" pitchFamily="34" charset="0"/>
                <a:cs typeface="Tahoma" panose="020B0604030504040204" pitchFamily="34" charset="0"/>
              </a:rPr>
              <a:t>τις </a:t>
            </a:r>
            <a:r>
              <a:rPr lang="el-GR" altLang="el-GR" sz="2000" b="1" dirty="0" smtClean="0">
                <a:latin typeface="Tahoma" panose="020B0604030504040204" pitchFamily="34" charset="0"/>
                <a:cs typeface="Tahoma" panose="020B0604030504040204" pitchFamily="34" charset="0"/>
              </a:rPr>
              <a:t>ιδέες των μαθητών </a:t>
            </a:r>
            <a:r>
              <a:rPr lang="el-GR" altLang="el-GR" sz="2000" dirty="0" smtClean="0">
                <a:latin typeface="Tahoma" panose="020B0604030504040204" pitchFamily="34" charset="0"/>
                <a:cs typeface="Tahoma" panose="020B0604030504040204" pitchFamily="34" charset="0"/>
              </a:rPr>
              <a:t>(νοητικά μοντέλα, </a:t>
            </a:r>
            <a:r>
              <a:rPr lang="en-GB" altLang="el-GR" sz="2000" dirty="0" err="1" smtClean="0">
                <a:latin typeface="Tahoma" panose="020B0604030504040204" pitchFamily="34" charset="0"/>
                <a:cs typeface="Tahoma" panose="020B0604030504040204" pitchFamily="34" charset="0"/>
              </a:rPr>
              <a:t>γνωστικές</a:t>
            </a:r>
            <a:r>
              <a:rPr lang="en-GB" altLang="el-GR" sz="2000" dirty="0" smtClean="0">
                <a:latin typeface="Tahoma" panose="020B0604030504040204" pitchFamily="34" charset="0"/>
                <a:cs typeface="Tahoma" panose="020B0604030504040204" pitchFamily="34" charset="0"/>
              </a:rPr>
              <a:t> και </a:t>
            </a:r>
            <a:r>
              <a:rPr lang="en-GB" altLang="el-GR" sz="2000" dirty="0" err="1" smtClean="0">
                <a:latin typeface="Tahoma" panose="020B0604030504040204" pitchFamily="34" charset="0"/>
                <a:cs typeface="Tahoma" panose="020B0604030504040204" pitchFamily="34" charset="0"/>
              </a:rPr>
              <a:t>κοινωνικές</a:t>
            </a:r>
            <a:r>
              <a:rPr lang="en-GB" altLang="el-GR" sz="2000" dirty="0" smtClean="0">
                <a:latin typeface="Tahoma" panose="020B0604030504040204" pitchFamily="34" charset="0"/>
                <a:cs typeface="Tahoma" panose="020B0604030504040204" pitchFamily="34" charset="0"/>
              </a:rPr>
              <a:t> αναπαρα</a:t>
            </a:r>
            <a:r>
              <a:rPr lang="en-GB" altLang="el-GR" sz="2000" dirty="0" err="1" smtClean="0">
                <a:latin typeface="Tahoma" panose="020B0604030504040204" pitchFamily="34" charset="0"/>
                <a:cs typeface="Tahoma" panose="020B0604030504040204" pitchFamily="34" charset="0"/>
              </a:rPr>
              <a:t>στάσεις</a:t>
            </a:r>
            <a:r>
              <a:rPr lang="en-GB" altLang="el-GR" sz="2000" dirty="0" smtClean="0">
                <a:latin typeface="Tahoma" panose="020B0604030504040204" pitchFamily="34" charset="0"/>
                <a:cs typeface="Tahoma" panose="020B0604030504040204" pitchFamily="34" charset="0"/>
              </a:rPr>
              <a:t>,</a:t>
            </a:r>
            <a:r>
              <a:rPr lang="el-GR" altLang="el-GR" sz="2000" dirty="0" smtClean="0">
                <a:latin typeface="Tahoma" panose="020B0604030504040204" pitchFamily="34" charset="0"/>
                <a:cs typeface="Tahoma" panose="020B0604030504040204" pitchFamily="34" charset="0"/>
              </a:rPr>
              <a:t>)</a:t>
            </a:r>
            <a:r>
              <a:rPr lang="en-GB" altLang="el-GR" sz="2000" dirty="0" smtClean="0">
                <a:latin typeface="Tahoma" panose="020B0604030504040204" pitchFamily="34" charset="0"/>
                <a:cs typeface="Tahoma" panose="020B0604030504040204" pitchFamily="34" charset="0"/>
              </a:rPr>
              <a:t> </a:t>
            </a:r>
            <a:r>
              <a:rPr lang="en-GB" altLang="el-GR" sz="2000" dirty="0" err="1" smtClean="0">
                <a:latin typeface="Tahoma" panose="020B0604030504040204" pitchFamily="34" charset="0"/>
                <a:cs typeface="Tahoma" panose="020B0604030504040204" pitchFamily="34" charset="0"/>
              </a:rPr>
              <a:t>τη</a:t>
            </a:r>
            <a:r>
              <a:rPr lang="en-GB" altLang="el-GR" sz="2000"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γνωστική</a:t>
            </a:r>
            <a:r>
              <a:rPr lang="en-GB" altLang="el-GR" sz="2000" dirty="0" smtClean="0">
                <a:latin typeface="Tahoma" panose="020B0604030504040204" pitchFamily="34" charset="0"/>
                <a:cs typeface="Tahoma" panose="020B0604030504040204" pitchFamily="34" charset="0"/>
              </a:rPr>
              <a:t> και </a:t>
            </a:r>
            <a:r>
              <a:rPr lang="en-GB" altLang="el-GR" sz="2000" dirty="0" err="1" smtClean="0">
                <a:latin typeface="Tahoma" panose="020B0604030504040204" pitchFamily="34" charset="0"/>
                <a:cs typeface="Tahoma" panose="020B0604030504040204" pitchFamily="34" charset="0"/>
              </a:rPr>
              <a:t>την</a:t>
            </a:r>
            <a:r>
              <a:rPr lang="en-GB" altLang="el-GR" sz="2000"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κοινωνικογνωστική</a:t>
            </a:r>
            <a:r>
              <a:rPr lang="en-GB" altLang="el-GR" sz="2000" b="1"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σύγκρουση</a:t>
            </a:r>
            <a:r>
              <a:rPr lang="en-GB" altLang="el-GR" sz="2000" dirty="0" smtClean="0">
                <a:latin typeface="Tahoma" panose="020B0604030504040204" pitchFamily="34" charset="0"/>
                <a:cs typeface="Tahoma" panose="020B0604030504040204" pitchFamily="34" charset="0"/>
              </a:rPr>
              <a:t>, </a:t>
            </a:r>
            <a:r>
              <a:rPr lang="el-GR" altLang="el-GR" sz="2000" dirty="0" smtClean="0">
                <a:latin typeface="Tahoma" panose="020B0604030504040204" pitchFamily="34" charset="0"/>
                <a:cs typeface="Tahoma" panose="020B0604030504040204" pitchFamily="34" charset="0"/>
              </a:rPr>
              <a:t>και </a:t>
            </a:r>
            <a:r>
              <a:rPr lang="en-GB" altLang="el-GR" sz="2000" dirty="0" err="1" smtClean="0">
                <a:latin typeface="Tahoma" panose="020B0604030504040204" pitchFamily="34" charset="0"/>
                <a:cs typeface="Tahoma" panose="020B0604030504040204" pitchFamily="34" charset="0"/>
              </a:rPr>
              <a:t>την</a:t>
            </a:r>
            <a:r>
              <a:rPr lang="en-GB" altLang="el-GR" sz="2000" dirty="0" smtClean="0">
                <a:latin typeface="Tahoma" panose="020B0604030504040204" pitchFamily="34" charset="0"/>
                <a:cs typeface="Tahoma" panose="020B0604030504040204" pitchFamily="34" charset="0"/>
              </a:rPr>
              <a:t> </a:t>
            </a:r>
            <a:r>
              <a:rPr lang="en-GB" altLang="el-GR" sz="2000" b="1" dirty="0" err="1" smtClean="0">
                <a:latin typeface="Tahoma" panose="020B0604030504040204" pitchFamily="34" charset="0"/>
                <a:cs typeface="Tahoma" panose="020B0604030504040204" pitchFamily="34" charset="0"/>
              </a:rPr>
              <a:t>εννοιολογική</a:t>
            </a:r>
            <a:r>
              <a:rPr lang="en-GB" altLang="el-GR" sz="2000" b="1" dirty="0" smtClean="0">
                <a:latin typeface="Tahoma" panose="020B0604030504040204" pitchFamily="34" charset="0"/>
                <a:cs typeface="Tahoma" panose="020B0604030504040204" pitchFamily="34" charset="0"/>
              </a:rPr>
              <a:t> α</a:t>
            </a:r>
            <a:r>
              <a:rPr lang="en-GB" altLang="el-GR" sz="2000" b="1" dirty="0" err="1" smtClean="0">
                <a:latin typeface="Tahoma" panose="020B0604030504040204" pitchFamily="34" charset="0"/>
                <a:cs typeface="Tahoma" panose="020B0604030504040204" pitchFamily="34" charset="0"/>
              </a:rPr>
              <a:t>λλ</a:t>
            </a:r>
            <a:r>
              <a:rPr lang="en-GB" altLang="el-GR" sz="2000" b="1" dirty="0" smtClean="0">
                <a:latin typeface="Tahoma" panose="020B0604030504040204" pitchFamily="34" charset="0"/>
                <a:cs typeface="Tahoma" panose="020B0604030504040204" pitchFamily="34" charset="0"/>
              </a:rPr>
              <a:t>αγή</a:t>
            </a:r>
            <a:endParaRPr lang="el-GR" altLang="el-GR" sz="2000" b="1"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3454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24850" cy="1143000"/>
          </a:xfrm>
        </p:spPr>
        <p:txBody>
          <a:bodyPr>
            <a:normAutofit/>
          </a:bodyPr>
          <a:lstStyle/>
          <a:p>
            <a:pPr>
              <a:defRPr/>
            </a:pPr>
            <a:r>
              <a:rPr lang="el-GR" dirty="0" smtClean="0"/>
              <a:t>Κατηγορίες διδακτικής βοήθειας</a:t>
            </a:r>
            <a:endParaRPr lang="el-GR" dirty="0"/>
          </a:p>
        </p:txBody>
      </p:sp>
      <p:sp>
        <p:nvSpPr>
          <p:cNvPr id="84995" name="Content Placeholder 2"/>
          <p:cNvSpPr>
            <a:spLocks noGrp="1"/>
          </p:cNvSpPr>
          <p:nvPr>
            <p:ph idx="1"/>
          </p:nvPr>
        </p:nvSpPr>
        <p:spPr>
          <a:xfrm>
            <a:off x="1066800" y="1285875"/>
            <a:ext cx="7861300" cy="4800600"/>
          </a:xfrm>
        </p:spPr>
        <p:txBody>
          <a:bodyPr/>
          <a:lstStyle/>
          <a:p>
            <a:r>
              <a:rPr lang="el-GR" altLang="el-GR" sz="2800" dirty="0" smtClean="0"/>
              <a:t>Παροχή μαθησιακού υλικού προς αλληλεπίδραση και πειραματισμό (φύλλα εργασίας, εκπαιδευτικό λογισμικό) </a:t>
            </a:r>
          </a:p>
          <a:p>
            <a:r>
              <a:rPr lang="el-GR" altLang="el-GR" sz="2800" dirty="0" smtClean="0"/>
              <a:t>Παροχή προφορικής πληροφορίας (προφορικές ή γραπτές παρεμβάσεις του εκπαιδευτικού απαραίτητες για την περιγραφή του προς επίλυση προβλήματος) </a:t>
            </a:r>
          </a:p>
          <a:p>
            <a:r>
              <a:rPr lang="el-GR" altLang="el-GR" sz="2800" dirty="0" smtClean="0"/>
              <a:t>Ερωτήσεις (όλοι οι τύποι των ερωτήσεων του εκπαιδευτικού κατά τη διάρκεια του μαθήματος)</a:t>
            </a:r>
          </a:p>
        </p:txBody>
      </p:sp>
      <p:sp>
        <p:nvSpPr>
          <p:cNvPr id="8499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66FC1-9822-4F58-BC08-ED6C9D2967CB}" type="slidenum">
              <a:rPr lang="en-US" altLang="el-GR" smtClean="0">
                <a:solidFill>
                  <a:srgbClr val="B5A788"/>
                </a:solidFill>
                <a:latin typeface="Gill Sans MT" panose="020B0502020104020203" pitchFamily="34" charset="0"/>
              </a:rPr>
              <a:pPr/>
              <a:t>40</a:t>
            </a:fld>
            <a:endParaRPr lang="en-US" altLang="el-GR"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418044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24850" cy="1143000"/>
          </a:xfrm>
        </p:spPr>
        <p:txBody>
          <a:bodyPr>
            <a:normAutofit/>
          </a:bodyPr>
          <a:lstStyle/>
          <a:p>
            <a:pPr>
              <a:defRPr/>
            </a:pPr>
            <a:r>
              <a:rPr lang="el-GR" dirty="0" smtClean="0"/>
              <a:t>Εκπαιδευτικά μέσα και εργαλεία</a:t>
            </a:r>
            <a:endParaRPr lang="en-GB" dirty="0"/>
          </a:p>
        </p:txBody>
      </p:sp>
      <p:sp>
        <p:nvSpPr>
          <p:cNvPr id="86019" name="Content Placeholder 2"/>
          <p:cNvSpPr>
            <a:spLocks noGrp="1"/>
          </p:cNvSpPr>
          <p:nvPr>
            <p:ph idx="1"/>
          </p:nvPr>
        </p:nvSpPr>
        <p:spPr>
          <a:xfrm>
            <a:off x="914400" y="1628775"/>
            <a:ext cx="7896225" cy="4800600"/>
          </a:xfrm>
        </p:spPr>
        <p:txBody>
          <a:bodyPr/>
          <a:lstStyle/>
          <a:p>
            <a:pPr marL="365125" lvl="1" indent="-282575">
              <a:lnSpc>
                <a:spcPct val="80000"/>
              </a:lnSpc>
              <a:spcBef>
                <a:spcPts val="1200"/>
              </a:spcBef>
              <a:spcAft>
                <a:spcPts val="300"/>
              </a:spcAft>
              <a:buSzPct val="80000"/>
              <a:buFont typeface="Verdana" panose="020B0604030504040204" pitchFamily="34" charset="0"/>
              <a:buNone/>
            </a:pPr>
            <a:r>
              <a:rPr lang="el-GR" altLang="el-GR" dirty="0" smtClean="0">
                <a:latin typeface="Tahoma" panose="020B0604030504040204" pitchFamily="34" charset="0"/>
                <a:cs typeface="Tahoma" panose="020B0604030504040204" pitchFamily="34" charset="0"/>
              </a:rPr>
              <a:t>Η χρήση εκπαιδευτικών μέσων και εργαλείων </a:t>
            </a:r>
            <a:r>
              <a:rPr lang="en-US" altLang="el-GR" dirty="0" smtClean="0">
                <a:latin typeface="Tahoma" panose="020B0604030504040204" pitchFamily="34" charset="0"/>
                <a:cs typeface="Tahoma" panose="020B0604030504040204" pitchFamily="34" charset="0"/>
              </a:rPr>
              <a:t>(</a:t>
            </a:r>
            <a:r>
              <a:rPr lang="el-GR" altLang="el-GR" i="1" dirty="0" smtClean="0">
                <a:latin typeface="Tahoma" panose="020B0604030504040204" pitchFamily="34" charset="0"/>
                <a:cs typeface="Tahoma" panose="020B0604030504040204" pitchFamily="34" charset="0"/>
              </a:rPr>
              <a:t>εκπαιδευτικό υλικό, εκπαιδευτικό λογισμικό</a:t>
            </a:r>
            <a:r>
              <a:rPr lang="en-US" altLang="el-GR" dirty="0" smtClean="0">
                <a:latin typeface="Tahoma" panose="020B0604030504040204" pitchFamily="34" charset="0"/>
                <a:cs typeface="Tahoma" panose="020B0604030504040204" pitchFamily="34" charset="0"/>
              </a:rPr>
              <a:t>)</a:t>
            </a:r>
            <a:r>
              <a:rPr lang="el-GR" altLang="el-GR" dirty="0" smtClean="0">
                <a:latin typeface="Tahoma" panose="020B0604030504040204" pitchFamily="34" charset="0"/>
                <a:cs typeface="Tahoma" panose="020B0604030504040204" pitchFamily="34" charset="0"/>
              </a:rPr>
              <a:t> καθίσταται βασικό θέμα μελέτης της διδακτικής των επιστημών τα τελευταία χρόνια</a:t>
            </a:r>
            <a:r>
              <a:rPr lang="en-US" altLang="el-GR" dirty="0" smtClean="0">
                <a:latin typeface="Tahoma" panose="020B0604030504040204" pitchFamily="34" charset="0"/>
                <a:cs typeface="Tahoma" panose="020B0604030504040204" pitchFamily="34" charset="0"/>
              </a:rPr>
              <a:t> </a:t>
            </a:r>
            <a:endParaRPr lang="el-GR" altLang="el-GR" dirty="0" smtClean="0">
              <a:latin typeface="Tahoma" panose="020B0604030504040204" pitchFamily="34" charset="0"/>
              <a:cs typeface="Tahoma" panose="020B0604030504040204" pitchFamily="34" charset="0"/>
            </a:endParaRPr>
          </a:p>
          <a:p>
            <a:pPr marL="365125" lvl="1" indent="-282575">
              <a:lnSpc>
                <a:spcPct val="80000"/>
              </a:lnSpc>
              <a:spcBef>
                <a:spcPts val="1200"/>
              </a:spcBef>
              <a:spcAft>
                <a:spcPts val="300"/>
              </a:spcAft>
              <a:buSzPct val="80000"/>
              <a:buFont typeface="Verdana" panose="020B0604030504040204" pitchFamily="34" charset="0"/>
              <a:buNone/>
            </a:pPr>
            <a:r>
              <a:rPr lang="el-GR" altLang="el-GR" dirty="0" smtClean="0"/>
              <a:t>	</a:t>
            </a:r>
            <a:r>
              <a:rPr lang="el-GR" altLang="el-GR" sz="2400" dirty="0" smtClean="0"/>
              <a:t>τα χρησιμοποιούμενα μέσα εργαλεία παίζουν σημαντικό – εάν όχι καθοριστικό ρόλο – στην υποστήριξη της διδασκαλίας και στην οικοδόμηση της μάθησης </a:t>
            </a:r>
            <a:endParaRPr lang="en-US" altLang="el-GR" sz="2400" dirty="0" smtClean="0"/>
          </a:p>
          <a:p>
            <a:endParaRPr lang="en-GB" altLang="el-GR" dirty="0" smtClean="0"/>
          </a:p>
        </p:txBody>
      </p:sp>
    </p:spTree>
    <p:extLst>
      <p:ext uri="{BB962C8B-B14F-4D97-AF65-F5344CB8AC3E}">
        <p14:creationId xmlns:p14="http://schemas.microsoft.com/office/powerpoint/2010/main" val="1518827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Εκπαιδευτικό υλικό</a:t>
            </a:r>
            <a:endParaRPr lang="en-GB" dirty="0"/>
          </a:p>
        </p:txBody>
      </p:sp>
      <p:sp>
        <p:nvSpPr>
          <p:cNvPr id="88067" name="Content Placeholder 2"/>
          <p:cNvSpPr>
            <a:spLocks noGrp="1"/>
          </p:cNvSpPr>
          <p:nvPr>
            <p:ph idx="1"/>
          </p:nvPr>
        </p:nvSpPr>
        <p:spPr/>
        <p:txBody>
          <a:bodyPr/>
          <a:lstStyle/>
          <a:p>
            <a:r>
              <a:rPr lang="el-GR" altLang="el-GR" smtClean="0"/>
              <a:t>Με τον όρο αυτό εννοούμε κάθε τι που έχει δημιουργηθεί για να υποστηρίξει τη διδακτική πράξη: βιβλία, φύλλα εργασίας, εποπτικό υλικό, κλπ.</a:t>
            </a:r>
          </a:p>
          <a:p>
            <a:r>
              <a:rPr lang="el-GR" altLang="el-GR" smtClean="0"/>
              <a:t>Μια ειδική κατηγορία εκπαιδευτικού υλικού μπορούν να θεωρηθούν τα εκπαιδευτικά λογισμικά </a:t>
            </a:r>
            <a:endParaRPr lang="en-GB" altLang="el-GR" smtClean="0"/>
          </a:p>
        </p:txBody>
      </p:sp>
    </p:spTree>
    <p:extLst>
      <p:ext uri="{BB962C8B-B14F-4D97-AF65-F5344CB8AC3E}">
        <p14:creationId xmlns:p14="http://schemas.microsoft.com/office/powerpoint/2010/main" val="2057287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Εκπαιδευτικό λογισμικό</a:t>
            </a:r>
            <a:endParaRPr lang="en-GB" dirty="0"/>
          </a:p>
        </p:txBody>
      </p:sp>
      <p:sp>
        <p:nvSpPr>
          <p:cNvPr id="90115" name="Content Placeholder 2"/>
          <p:cNvSpPr>
            <a:spLocks noGrp="1"/>
          </p:cNvSpPr>
          <p:nvPr>
            <p:ph idx="1"/>
          </p:nvPr>
        </p:nvSpPr>
        <p:spPr>
          <a:xfrm>
            <a:off x="609600" y="1500188"/>
            <a:ext cx="8181975" cy="4800600"/>
          </a:xfrm>
        </p:spPr>
        <p:txBody>
          <a:bodyPr/>
          <a:lstStyle/>
          <a:p>
            <a:pPr eaLnBrk="1" hangingPunct="1"/>
            <a:r>
              <a:rPr lang="el-GR" altLang="el-GR" sz="2800" dirty="0" smtClean="0"/>
              <a:t>Με τον όρο εκπαιδευτικό λογισμικό εννοούμε</a:t>
            </a:r>
          </a:p>
          <a:p>
            <a:pPr eaLnBrk="1" hangingPunct="1"/>
            <a:r>
              <a:rPr lang="el-GR" altLang="el-GR" sz="2800" dirty="0" smtClean="0"/>
              <a:t>Εφαρμογές λογισμικού (και υλικού) για την υπολογιστική υποστήριξη της διδασκαλίας και της μάθησης</a:t>
            </a:r>
          </a:p>
          <a:p>
            <a:pPr lvl="1" eaLnBrk="1" hangingPunct="1"/>
            <a:r>
              <a:rPr lang="el-GR" altLang="el-GR" sz="2400" dirty="0" smtClean="0"/>
              <a:t>ειδικό λογισμικό με σαφή μαθησιακό και διδακτικό σκοπό, σε μορφή </a:t>
            </a:r>
            <a:r>
              <a:rPr lang="en-US" altLang="el-GR" sz="2400" dirty="0" smtClean="0"/>
              <a:t>DVD</a:t>
            </a:r>
            <a:r>
              <a:rPr lang="el-GR" altLang="el-GR" sz="2400" dirty="0" smtClean="0"/>
              <a:t>, δικτυακού τόπου, εφαρμογών ρομποτικής, κλπ.</a:t>
            </a:r>
          </a:p>
          <a:p>
            <a:pPr lvl="1" eaLnBrk="1" hangingPunct="1"/>
            <a:r>
              <a:rPr lang="el-GR" altLang="el-GR" sz="2400" dirty="0" smtClean="0"/>
              <a:t>λογισμικό γενικής χρήσης, π.χ. κειμενογράφος, λογιστικά φύλλα, βάσεις δεδομένων, κλπ. που χρησιμοποιείται ως </a:t>
            </a:r>
            <a:r>
              <a:rPr lang="el-GR" altLang="el-GR" sz="2400" b="1" dirty="0" smtClean="0"/>
              <a:t>γνωστικό εργαλείο</a:t>
            </a:r>
            <a:r>
              <a:rPr lang="el-GR" altLang="el-GR" sz="2400" dirty="0" smtClean="0"/>
              <a:t> (</a:t>
            </a:r>
            <a:r>
              <a:rPr lang="en-US" altLang="el-GR" sz="2400" b="1" u="sng" dirty="0" smtClean="0"/>
              <a:t>cognitive tool</a:t>
            </a:r>
            <a:r>
              <a:rPr lang="el-GR" altLang="el-GR" sz="2400" dirty="0" smtClean="0"/>
              <a:t>)</a:t>
            </a:r>
            <a:r>
              <a:rPr lang="en-US" altLang="el-GR" sz="2400" dirty="0" smtClean="0"/>
              <a:t> </a:t>
            </a:r>
            <a:endParaRPr lang="el-GR" altLang="el-GR" sz="2400" dirty="0" smtClean="0"/>
          </a:p>
          <a:p>
            <a:endParaRPr lang="en-GB" altLang="el-GR" dirty="0" smtClean="0"/>
          </a:p>
        </p:txBody>
      </p:sp>
    </p:spTree>
    <p:extLst>
      <p:ext uri="{BB962C8B-B14F-4D97-AF65-F5344CB8AC3E}">
        <p14:creationId xmlns:p14="http://schemas.microsoft.com/office/powerpoint/2010/main" val="2092195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Εισαγωγή στις βασικές έννοιες Διδακτικής της Πληροφορικής». 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2060695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383672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88913"/>
            <a:ext cx="8143875" cy="682625"/>
          </a:xfrm>
        </p:spPr>
        <p:txBody>
          <a:bodyPr>
            <a:noAutofit/>
          </a:bodyPr>
          <a:lstStyle/>
          <a:p>
            <a:pPr>
              <a:defRPr/>
            </a:pPr>
            <a:r>
              <a:rPr lang="el-GR" sz="4000" b="1" dirty="0" smtClean="0"/>
              <a:t>Έννοιες - κλειδιά</a:t>
            </a:r>
            <a:endParaRPr lang="en-US" sz="4000" b="1" dirty="0"/>
          </a:p>
        </p:txBody>
      </p:sp>
      <p:sp>
        <p:nvSpPr>
          <p:cNvPr id="18436" name="Rectangle 3"/>
          <p:cNvSpPr>
            <a:spLocks noGrp="1" noChangeArrowheads="1"/>
          </p:cNvSpPr>
          <p:nvPr>
            <p:ph type="body" idx="1"/>
          </p:nvPr>
        </p:nvSpPr>
        <p:spPr>
          <a:xfrm>
            <a:off x="1371600" y="908050"/>
            <a:ext cx="7239000" cy="4537075"/>
          </a:xfrm>
        </p:spPr>
        <p:txBody>
          <a:bodyPr>
            <a:normAutofit fontScale="92500" lnSpcReduction="10000"/>
          </a:bodyPr>
          <a:lstStyle/>
          <a:p>
            <a:r>
              <a:rPr lang="el-GR" altLang="el-GR" sz="2400" dirty="0" smtClean="0"/>
              <a:t>Διδακτική των Επιστημών</a:t>
            </a:r>
          </a:p>
          <a:p>
            <a:r>
              <a:rPr lang="el-GR" altLang="el-GR" sz="2400" dirty="0" smtClean="0"/>
              <a:t>Διδακτική της Πληροφορικής και των ΤΠΕ</a:t>
            </a:r>
          </a:p>
          <a:p>
            <a:r>
              <a:rPr lang="el-GR" altLang="el-GR" sz="2400" dirty="0" smtClean="0"/>
              <a:t>Αναλυτικό Πρόγραμμα  Σπουδών Πληροφορικής</a:t>
            </a:r>
          </a:p>
          <a:p>
            <a:r>
              <a:rPr lang="el-GR" altLang="el-GR" sz="2400" dirty="0" smtClean="0"/>
              <a:t>Διδακτικό Τρίγωνο</a:t>
            </a:r>
          </a:p>
          <a:p>
            <a:r>
              <a:rPr lang="el-GR" altLang="el-GR" sz="2400" dirty="0" smtClean="0"/>
              <a:t>Διδακτικό Συμβόλαιο</a:t>
            </a:r>
          </a:p>
          <a:p>
            <a:r>
              <a:rPr lang="el-GR" altLang="el-GR" sz="2400" dirty="0" smtClean="0"/>
              <a:t>Διδακτικός μετασχηματισμός</a:t>
            </a:r>
            <a:endParaRPr lang="en-GB" altLang="el-GR" sz="2400" dirty="0" smtClean="0"/>
          </a:p>
          <a:p>
            <a:r>
              <a:rPr lang="el-GR" altLang="el-GR" sz="2400" dirty="0" err="1" smtClean="0"/>
              <a:t>Κοινωνικοτεχνικές</a:t>
            </a:r>
            <a:r>
              <a:rPr lang="el-GR" altLang="el-GR" sz="2400" dirty="0" smtClean="0"/>
              <a:t> Πρακτικές Αναφοράς </a:t>
            </a:r>
            <a:endParaRPr lang="en-GB" altLang="el-GR" sz="2400" dirty="0" smtClean="0"/>
          </a:p>
          <a:p>
            <a:r>
              <a:rPr lang="el-GR" altLang="el-GR" sz="2400" dirty="0" smtClean="0"/>
              <a:t>Ιδέες – Νοητικά μοντέλα</a:t>
            </a:r>
            <a:endParaRPr lang="en-GB" altLang="el-GR" sz="2400" dirty="0" smtClean="0"/>
          </a:p>
          <a:p>
            <a:pPr lvl="1"/>
            <a:r>
              <a:rPr lang="el-GR" altLang="el-GR" sz="1800" dirty="0" smtClean="0"/>
              <a:t>Γνωστικές αναπαραστάσεις</a:t>
            </a:r>
            <a:endParaRPr lang="en-GB" altLang="el-GR" sz="1800" dirty="0" smtClean="0"/>
          </a:p>
          <a:p>
            <a:r>
              <a:rPr lang="el-GR" altLang="el-GR" sz="2400" dirty="0" smtClean="0"/>
              <a:t>Γνωστικό εμπόδιο </a:t>
            </a:r>
          </a:p>
          <a:p>
            <a:r>
              <a:rPr lang="el-GR" altLang="el-GR" sz="2400" dirty="0" smtClean="0"/>
              <a:t>Γνωστική - </a:t>
            </a:r>
            <a:r>
              <a:rPr lang="el-GR" altLang="el-GR" sz="2400" dirty="0" err="1" smtClean="0"/>
              <a:t>Κοινωνικογνωστική</a:t>
            </a:r>
            <a:r>
              <a:rPr lang="el-GR" altLang="el-GR" sz="2400" dirty="0" smtClean="0"/>
              <a:t> σύγκρουση</a:t>
            </a:r>
            <a:endParaRPr lang="en-GB" altLang="el-GR" sz="2400" dirty="0" smtClean="0"/>
          </a:p>
          <a:p>
            <a:r>
              <a:rPr lang="el-GR" altLang="el-GR" sz="2400" dirty="0" smtClean="0"/>
              <a:t>Εννοιολογική αλλαγή στην Πληροφορική </a:t>
            </a:r>
            <a:endParaRPr lang="en-GB" altLang="el-GR" sz="2400" dirty="0" smtClean="0"/>
          </a:p>
          <a:p>
            <a:endParaRPr lang="en-GB" altLang="el-GR" sz="2400" dirty="0" smtClean="0"/>
          </a:p>
          <a:p>
            <a:pPr>
              <a:lnSpc>
                <a:spcPct val="80000"/>
              </a:lnSpc>
              <a:spcBef>
                <a:spcPts val="1200"/>
              </a:spcBef>
              <a:spcAft>
                <a:spcPts val="300"/>
              </a:spcAft>
            </a:pPr>
            <a:endParaRPr lang="el-GR" altLang="el-GR" sz="2800" dirty="0" smtClean="0"/>
          </a:p>
        </p:txBody>
      </p:sp>
    </p:spTree>
    <p:extLst>
      <p:ext uri="{BB962C8B-B14F-4D97-AF65-F5344CB8AC3E}">
        <p14:creationId xmlns:p14="http://schemas.microsoft.com/office/powerpoint/2010/main" val="3523406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5</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762000" y="138113"/>
            <a:ext cx="8218488" cy="1143000"/>
          </a:xfrm>
        </p:spPr>
        <p:txBody>
          <a:bodyPr vert="horz" wrap="square" lIns="91440" tIns="45720" rIns="91440" bIns="45720" numCol="1" anchorCtr="0" compatLnSpc="1">
            <a:prstTxWarp prst="textNoShape">
              <a:avLst/>
            </a:prstTxWarp>
          </a:bodyPr>
          <a:lstStyle/>
          <a:p>
            <a:r>
              <a:rPr lang="en-US" altLang="el-GR" sz="4000" b="1" dirty="0" err="1" smtClean="0">
                <a:effectLst/>
              </a:rPr>
              <a:t>Το</a:t>
            </a:r>
            <a:r>
              <a:rPr lang="en-US" altLang="el-GR" sz="4000" b="1" dirty="0" smtClean="0">
                <a:effectLst/>
              </a:rPr>
              <a:t> </a:t>
            </a:r>
            <a:r>
              <a:rPr lang="en-US" altLang="el-GR" sz="4000" b="1" dirty="0" err="1" smtClean="0">
                <a:effectLst/>
              </a:rPr>
              <a:t>διδ</a:t>
            </a:r>
            <a:r>
              <a:rPr lang="en-US" altLang="el-GR" sz="4000" b="1" dirty="0" smtClean="0">
                <a:effectLst/>
              </a:rPr>
              <a:t>ακτικό </a:t>
            </a:r>
            <a:r>
              <a:rPr lang="el-GR" altLang="el-GR" sz="4000" b="1" dirty="0" smtClean="0">
                <a:effectLst/>
              </a:rPr>
              <a:t>σύστημα </a:t>
            </a:r>
            <a:endParaRPr lang="en-US" altLang="el-GR" sz="4000" b="1" dirty="0" smtClean="0">
              <a:effectLst/>
            </a:endParaRPr>
          </a:p>
        </p:txBody>
      </p:sp>
      <p:sp>
        <p:nvSpPr>
          <p:cNvPr id="55300" name="Rectangle 3"/>
          <p:cNvSpPr>
            <a:spLocks noGrp="1" noChangeArrowheads="1"/>
          </p:cNvSpPr>
          <p:nvPr>
            <p:ph type="body" idx="1"/>
          </p:nvPr>
        </p:nvSpPr>
        <p:spPr>
          <a:xfrm>
            <a:off x="1116013" y="1084263"/>
            <a:ext cx="7416800" cy="5081587"/>
          </a:xfrm>
        </p:spPr>
        <p:txBody>
          <a:bodyPr/>
          <a:lstStyle/>
          <a:p>
            <a:pPr>
              <a:spcBef>
                <a:spcPts val="1200"/>
              </a:spcBef>
              <a:spcAft>
                <a:spcPts val="300"/>
              </a:spcAft>
              <a:defRPr/>
            </a:pPr>
            <a:r>
              <a:rPr lang="el-GR" altLang="el-GR" sz="2400" dirty="0" smtClean="0">
                <a:latin typeface="Tahoma" panose="020B0604030504040204" pitchFamily="34" charset="0"/>
                <a:cs typeface="Tahoma" panose="020B0604030504040204" pitchFamily="34" charset="0"/>
              </a:rPr>
              <a:t>Με τον όρο «Διδακτικό Σύστημα» εννοούμε τις σχέσεις που εγκαθίστανται ανάμεσα σε τρία στοιχεία:</a:t>
            </a:r>
          </a:p>
          <a:p>
            <a:pPr>
              <a:spcBef>
                <a:spcPts val="1200"/>
              </a:spcBef>
              <a:spcAft>
                <a:spcPts val="300"/>
              </a:spcAft>
              <a:defRPr/>
            </a:pPr>
            <a:r>
              <a:rPr lang="el-GR" altLang="el-GR" sz="2400" dirty="0" smtClean="0">
                <a:latin typeface="Tahoma" panose="020B0604030504040204" pitchFamily="34" charset="0"/>
                <a:cs typeface="Tahoma" panose="020B0604030504040204" pitchFamily="34" charset="0"/>
              </a:rPr>
              <a:t>Το περιεχόμενο της διδασκαλίας </a:t>
            </a:r>
          </a:p>
          <a:p>
            <a:pPr>
              <a:spcBef>
                <a:spcPts val="1200"/>
              </a:spcBef>
              <a:spcAft>
                <a:spcPts val="300"/>
              </a:spcAft>
              <a:defRPr/>
            </a:pPr>
            <a:r>
              <a:rPr lang="el-GR" altLang="el-GR" sz="2400" dirty="0" smtClean="0">
                <a:latin typeface="Tahoma" panose="020B0604030504040204" pitchFamily="34" charset="0"/>
                <a:cs typeface="Tahoma" panose="020B0604030504040204" pitchFamily="34" charset="0"/>
              </a:rPr>
              <a:t>Τον μαθητευόμενο </a:t>
            </a:r>
          </a:p>
          <a:p>
            <a:pPr>
              <a:spcBef>
                <a:spcPts val="1200"/>
              </a:spcBef>
              <a:spcAft>
                <a:spcPts val="300"/>
              </a:spcAft>
              <a:defRPr/>
            </a:pPr>
            <a:r>
              <a:rPr lang="el-GR" altLang="el-GR" sz="2400" dirty="0" smtClean="0">
                <a:latin typeface="Tahoma" panose="020B0604030504040204" pitchFamily="34" charset="0"/>
                <a:cs typeface="Tahoma" panose="020B0604030504040204" pitchFamily="34" charset="0"/>
              </a:rPr>
              <a:t>Τον διδάσκοντα</a:t>
            </a:r>
          </a:p>
          <a:p>
            <a:pPr>
              <a:spcBef>
                <a:spcPts val="1200"/>
              </a:spcBef>
              <a:spcAft>
                <a:spcPts val="300"/>
              </a:spcAft>
              <a:defRPr/>
            </a:pPr>
            <a:endParaRPr lang="el-GR" altLang="el-GR" sz="2400" dirty="0">
              <a:latin typeface="Tahoma" panose="020B0604030504040204" pitchFamily="34" charset="0"/>
              <a:cs typeface="Tahoma" panose="020B0604030504040204" pitchFamily="34" charset="0"/>
            </a:endParaRPr>
          </a:p>
          <a:p>
            <a:pPr marL="82550" indent="0">
              <a:spcBef>
                <a:spcPts val="1200"/>
              </a:spcBef>
              <a:spcAft>
                <a:spcPts val="300"/>
              </a:spcAft>
              <a:buFont typeface="Wingdings 2" panose="05020102010507070707" pitchFamily="18" charset="2"/>
              <a:buNone/>
              <a:defRPr/>
            </a:pPr>
            <a:r>
              <a:rPr lang="el-GR" altLang="el-GR" sz="2400" dirty="0" smtClean="0">
                <a:latin typeface="Tahoma" panose="020B0604030504040204" pitchFamily="34" charset="0"/>
                <a:cs typeface="Tahoma" panose="020B0604030504040204" pitchFamily="34" charset="0"/>
              </a:rPr>
              <a:t>Οι σχέσεις αυτές συχνά αναπαρίστανται με τη μορφή τριγώνου  </a:t>
            </a:r>
            <a:endParaRPr lang="en-US" altLang="el-GR" sz="2400" dirty="0" smtClean="0">
              <a:latin typeface="Tahoma" panose="020B0604030504040204" pitchFamily="34" charset="0"/>
              <a:cs typeface="Tahoma" panose="020B0604030504040204" pitchFamily="34" charset="0"/>
            </a:endParaRPr>
          </a:p>
          <a:p>
            <a:pPr>
              <a:spcBef>
                <a:spcPts val="1200"/>
              </a:spcBef>
              <a:spcAft>
                <a:spcPts val="300"/>
              </a:spcAft>
              <a:defRPr/>
            </a:pPr>
            <a:endParaRPr lang="en-US" altLang="el-GR" dirty="0"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386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bwMode="auto">
          <a:xfrm>
            <a:off x="533400" y="138113"/>
            <a:ext cx="8447088" cy="1143000"/>
          </a:xfrm>
        </p:spPr>
        <p:txBody>
          <a:bodyPr vert="horz" wrap="square" lIns="91440" tIns="45720" rIns="91440" bIns="45720" numCol="1" anchorCtr="0" compatLnSpc="1">
            <a:prstTxWarp prst="textNoShape">
              <a:avLst/>
            </a:prstTxWarp>
          </a:bodyPr>
          <a:lstStyle/>
          <a:p>
            <a:r>
              <a:rPr lang="en-US" altLang="el-GR" sz="4000" b="1" dirty="0" err="1" smtClean="0">
                <a:effectLst/>
              </a:rPr>
              <a:t>Το</a:t>
            </a:r>
            <a:r>
              <a:rPr lang="en-US" altLang="el-GR" sz="4000" b="1" dirty="0" smtClean="0">
                <a:effectLst/>
              </a:rPr>
              <a:t> </a:t>
            </a:r>
            <a:r>
              <a:rPr lang="en-US" altLang="el-GR" sz="4000" b="1" dirty="0" err="1" smtClean="0">
                <a:effectLst/>
              </a:rPr>
              <a:t>διδ</a:t>
            </a:r>
            <a:r>
              <a:rPr lang="en-US" altLang="el-GR" sz="4000" b="1" dirty="0" smtClean="0">
                <a:effectLst/>
              </a:rPr>
              <a:t>ακτικό τρίγωνο</a:t>
            </a:r>
          </a:p>
        </p:txBody>
      </p:sp>
      <p:sp>
        <p:nvSpPr>
          <p:cNvPr id="22532" name="Rectangle 3"/>
          <p:cNvSpPr>
            <a:spLocks noGrp="1" noChangeArrowheads="1"/>
          </p:cNvSpPr>
          <p:nvPr>
            <p:ph type="body" idx="1"/>
          </p:nvPr>
        </p:nvSpPr>
        <p:spPr>
          <a:xfrm>
            <a:off x="941388" y="1084263"/>
            <a:ext cx="8286750" cy="1136650"/>
          </a:xfrm>
        </p:spPr>
        <p:txBody>
          <a:bodyPr>
            <a:normAutofit lnSpcReduction="10000"/>
          </a:bodyPr>
          <a:lstStyle/>
          <a:p>
            <a:pPr>
              <a:spcBef>
                <a:spcPts val="1200"/>
              </a:spcBef>
              <a:spcAft>
                <a:spcPts val="300"/>
              </a:spcAft>
            </a:pPr>
            <a:r>
              <a:rPr lang="en-US" altLang="el-GR" sz="2400" smtClean="0">
                <a:latin typeface="Tahoma" panose="020B0604030504040204" pitchFamily="34" charset="0"/>
                <a:cs typeface="Tahoma" panose="020B0604030504040204" pitchFamily="34" charset="0"/>
              </a:rPr>
              <a:t>Η Διδακτική αναπαρίσταται </a:t>
            </a:r>
            <a:r>
              <a:rPr lang="el-GR" altLang="el-GR" sz="2400" smtClean="0">
                <a:latin typeface="Tahoma" panose="020B0604030504040204" pitchFamily="34" charset="0"/>
                <a:cs typeface="Tahoma" panose="020B0604030504040204" pitchFamily="34" charset="0"/>
              </a:rPr>
              <a:t>στο κέντρο ενός</a:t>
            </a:r>
            <a:r>
              <a:rPr lang="en-US" altLang="el-GR" sz="2400" smtClean="0">
                <a:latin typeface="Tahoma" panose="020B0604030504040204" pitchFamily="34" charset="0"/>
                <a:cs typeface="Tahoma" panose="020B0604030504040204" pitchFamily="34" charset="0"/>
              </a:rPr>
              <a:t> </a:t>
            </a:r>
            <a:r>
              <a:rPr lang="el-GR" altLang="el-GR" sz="2400" smtClean="0">
                <a:latin typeface="Tahoma" panose="020B0604030504040204" pitchFamily="34" charset="0"/>
                <a:cs typeface="Tahoma" panose="020B0604030504040204" pitchFamily="34" charset="0"/>
              </a:rPr>
              <a:t>τριγώνου</a:t>
            </a:r>
            <a:r>
              <a:rPr lang="en-US" altLang="el-GR" sz="2400" smtClean="0">
                <a:latin typeface="Tahoma" panose="020B0604030504040204" pitchFamily="34" charset="0"/>
                <a:cs typeface="Tahoma" panose="020B0604030504040204" pitchFamily="34" charset="0"/>
              </a:rPr>
              <a:t> </a:t>
            </a:r>
            <a:r>
              <a:rPr lang="el-GR" altLang="el-GR" sz="2400" smtClean="0">
                <a:latin typeface="Tahoma" panose="020B0604030504040204" pitchFamily="34" charset="0"/>
                <a:cs typeface="Tahoma" panose="020B0604030504040204" pitchFamily="34" charset="0"/>
              </a:rPr>
              <a:t>που</a:t>
            </a:r>
            <a:r>
              <a:rPr lang="en-US" altLang="el-GR" sz="2400" smtClean="0">
                <a:latin typeface="Tahoma" panose="020B0604030504040204" pitchFamily="34" charset="0"/>
                <a:cs typeface="Tahoma" panose="020B0604030504040204" pitchFamily="34" charset="0"/>
              </a:rPr>
              <a:t> συμβολίζει το σύστημα που συνδέει τις γνώσεις, το μαθητή και τον εκπαιδευτικό</a:t>
            </a:r>
          </a:p>
          <a:p>
            <a:pPr>
              <a:spcBef>
                <a:spcPts val="1200"/>
              </a:spcBef>
              <a:spcAft>
                <a:spcPts val="300"/>
              </a:spcAft>
            </a:pPr>
            <a:endParaRPr lang="en-US" altLang="el-GR" smtClean="0">
              <a:latin typeface="Tahoma" panose="020B0604030504040204" pitchFamily="34" charset="0"/>
              <a:cs typeface="Tahoma" panose="020B0604030504040204" pitchFamily="34" charset="0"/>
            </a:endParaRPr>
          </a:p>
        </p:txBody>
      </p:sp>
      <p:sp>
        <p:nvSpPr>
          <p:cNvPr id="22533" name="Text Box 4"/>
          <p:cNvSpPr txBox="1">
            <a:spLocks noChangeArrowheads="1"/>
          </p:cNvSpPr>
          <p:nvPr/>
        </p:nvSpPr>
        <p:spPr bwMode="auto">
          <a:xfrm>
            <a:off x="1635125" y="38639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grpSp>
        <p:nvGrpSpPr>
          <p:cNvPr id="22534" name="Group 7"/>
          <p:cNvGrpSpPr>
            <a:grpSpLocks/>
          </p:cNvGrpSpPr>
          <p:nvPr/>
        </p:nvGrpSpPr>
        <p:grpSpPr bwMode="auto">
          <a:xfrm>
            <a:off x="1403350" y="2565400"/>
            <a:ext cx="7172325" cy="3502025"/>
            <a:chOff x="3857" y="7855"/>
            <a:chExt cx="5107" cy="2665"/>
          </a:xfrm>
        </p:grpSpPr>
        <p:sp>
          <p:nvSpPr>
            <p:cNvPr id="22538"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800" b="1">
                  <a:solidFill>
                    <a:srgbClr val="FF0000"/>
                  </a:solidFill>
                  <a:latin typeface="Arial" panose="020B0604020202020204" pitchFamily="34" charset="0"/>
                </a:rPr>
                <a:t>Διδακτική</a:t>
              </a:r>
              <a:endParaRPr lang="en-GB" altLang="el-GR" sz="2400">
                <a:solidFill>
                  <a:srgbClr val="FF0000"/>
                </a:solidFill>
                <a:latin typeface="Arial" panose="020B0604020202020204" pitchFamily="34" charset="0"/>
              </a:endParaRPr>
            </a:p>
          </p:txBody>
        </p:sp>
        <p:grpSp>
          <p:nvGrpSpPr>
            <p:cNvPr id="22539" name="Group 9"/>
            <p:cNvGrpSpPr>
              <a:grpSpLocks/>
            </p:cNvGrpSpPr>
            <p:nvPr/>
          </p:nvGrpSpPr>
          <p:grpSpPr bwMode="auto">
            <a:xfrm>
              <a:off x="3857" y="7855"/>
              <a:ext cx="5107" cy="2665"/>
              <a:chOff x="3857" y="7723"/>
              <a:chExt cx="5107" cy="2665"/>
            </a:xfrm>
          </p:grpSpPr>
          <p:sp>
            <p:nvSpPr>
              <p:cNvPr id="22540"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Γνώσεις</a:t>
                </a:r>
                <a:endParaRPr lang="en-GB" altLang="el-GR" sz="1800">
                  <a:solidFill>
                    <a:srgbClr val="FF0000"/>
                  </a:solidFill>
                  <a:latin typeface="Arial" panose="020B0604020202020204" pitchFamily="34" charset="0"/>
                </a:endParaRPr>
              </a:p>
            </p:txBody>
          </p:sp>
          <p:sp>
            <p:nvSpPr>
              <p:cNvPr id="22541"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7"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Μαθητές</a:t>
                </a:r>
                <a:endParaRPr lang="en-GB" altLang="el-GR" sz="1800">
                  <a:solidFill>
                    <a:srgbClr val="FF0000"/>
                  </a:solidFill>
                  <a:latin typeface="Arial" panose="020B0604020202020204" pitchFamily="34" charset="0"/>
                </a:endParaRPr>
              </a:p>
            </p:txBody>
          </p:sp>
          <p:sp>
            <p:nvSpPr>
              <p:cNvPr id="22548"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Εκπαιδευτικός</a:t>
                </a:r>
                <a:endParaRPr lang="en-GB" altLang="el-GR" sz="1800">
                  <a:solidFill>
                    <a:srgbClr val="FF0000"/>
                  </a:solidFill>
                  <a:latin typeface="Arial" panose="020B0604020202020204" pitchFamily="34" charset="0"/>
                </a:endParaRPr>
              </a:p>
            </p:txBody>
          </p:sp>
          <p:sp>
            <p:nvSpPr>
              <p:cNvPr id="22549"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Εκπαιδεύω</a:t>
                </a:r>
                <a:endParaRPr lang="en-GB" altLang="el-GR" sz="1800">
                  <a:latin typeface="Arial" panose="020B0604020202020204" pitchFamily="34" charset="0"/>
                </a:endParaRPr>
              </a:p>
            </p:txBody>
          </p:sp>
          <p:sp>
            <p:nvSpPr>
              <p:cNvPr id="22550" name="Text Box 20"/>
              <p:cNvSpPr txBox="1">
                <a:spLocks noChangeArrowheads="1"/>
              </p:cNvSpPr>
              <p:nvPr/>
            </p:nvSpPr>
            <p:spPr bwMode="auto">
              <a:xfrm>
                <a:off x="7237" y="8602"/>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Διδάσκω (μεταδίδω)</a:t>
                </a:r>
                <a:endParaRPr lang="en-GB" altLang="el-GR" sz="1800">
                  <a:latin typeface="Arial" panose="020B0604020202020204" pitchFamily="34" charset="0"/>
                </a:endParaRPr>
              </a:p>
            </p:txBody>
          </p:sp>
          <p:sp>
            <p:nvSpPr>
              <p:cNvPr id="22551" name="Text Box 21"/>
              <p:cNvSpPr txBox="1">
                <a:spLocks noChangeArrowheads="1"/>
              </p:cNvSpPr>
              <p:nvPr/>
            </p:nvSpPr>
            <p:spPr bwMode="auto">
              <a:xfrm>
                <a:off x="4022" y="8551"/>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Μαθαίνω</a:t>
                </a:r>
              </a:p>
              <a:p>
                <a:pPr algn="ctr" eaLnBrk="1" hangingPunct="1">
                  <a:spcBef>
                    <a:spcPct val="0"/>
                  </a:spcBef>
                  <a:buClrTx/>
                  <a:buSzTx/>
                  <a:buFontTx/>
                  <a:buNone/>
                </a:pPr>
                <a:r>
                  <a:rPr lang="el-GR" altLang="el-GR" sz="2000">
                    <a:latin typeface="Arial" panose="020B0604020202020204" pitchFamily="34" charset="0"/>
                  </a:rPr>
                  <a:t>(οικοδομώ)</a:t>
                </a:r>
                <a:endParaRPr lang="en-GB" altLang="el-GR" sz="1800">
                  <a:latin typeface="Arial" panose="020B0604020202020204" pitchFamily="34" charset="0"/>
                </a:endParaRPr>
              </a:p>
            </p:txBody>
          </p:sp>
          <p:sp>
            <p:nvSpPr>
              <p:cNvPr id="22552"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3"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4"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4" name="Ελλειψοειδής επεξήγηση 3"/>
          <p:cNvSpPr/>
          <p:nvPr/>
        </p:nvSpPr>
        <p:spPr>
          <a:xfrm>
            <a:off x="5564188" y="1973263"/>
            <a:ext cx="2730500" cy="993775"/>
          </a:xfrm>
          <a:prstGeom prst="wedgeEllipseCallout">
            <a:avLst>
              <a:gd name="adj1" fmla="val -73543"/>
              <a:gd name="adj2" fmla="val 17317"/>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dirty="0"/>
              <a:t>Επιστημολογική &amp; εννοιολογική δομή</a:t>
            </a:r>
            <a:endParaRPr lang="el-GR" dirty="0"/>
          </a:p>
        </p:txBody>
      </p:sp>
      <p:sp>
        <p:nvSpPr>
          <p:cNvPr id="5" name="Ελλειψοειδής επεξήγηση 4"/>
          <p:cNvSpPr/>
          <p:nvPr/>
        </p:nvSpPr>
        <p:spPr>
          <a:xfrm>
            <a:off x="153988" y="4505325"/>
            <a:ext cx="1870075" cy="925513"/>
          </a:xfrm>
          <a:prstGeom prst="wedgeEllipseCallout">
            <a:avLst>
              <a:gd name="adj1" fmla="val 39401"/>
              <a:gd name="adj2" fmla="val 6530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a:t>Ψυχολογίες μάθησης</a:t>
            </a:r>
            <a:endParaRPr lang="el-GR"/>
          </a:p>
        </p:txBody>
      </p:sp>
      <p:sp>
        <p:nvSpPr>
          <p:cNvPr id="28" name="Ελλειψοειδής επεξήγηση 27"/>
          <p:cNvSpPr/>
          <p:nvPr/>
        </p:nvSpPr>
        <p:spPr>
          <a:xfrm>
            <a:off x="7080250" y="4416425"/>
            <a:ext cx="2028825" cy="927100"/>
          </a:xfrm>
          <a:prstGeom prst="wedgeEllipseCallout">
            <a:avLst>
              <a:gd name="adj1" fmla="val -57009"/>
              <a:gd name="adj2" fmla="val 6320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dirty="0"/>
              <a:t>Μοντέλα διδασκαλίας</a:t>
            </a:r>
            <a:endParaRPr lang="el-GR" dirty="0"/>
          </a:p>
        </p:txBody>
      </p:sp>
    </p:spTree>
    <p:extLst>
      <p:ext uri="{BB962C8B-B14F-4D97-AF65-F5344CB8AC3E}">
        <p14:creationId xmlns:p14="http://schemas.microsoft.com/office/powerpoint/2010/main" val="2705421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685800" y="285750"/>
            <a:ext cx="8250238" cy="1143000"/>
          </a:xfrm>
        </p:spPr>
        <p:txBody>
          <a:bodyPr vert="horz" wrap="square" lIns="91440" tIns="45720" rIns="91440" bIns="45720" numCol="1" anchorCtr="0" compatLnSpc="1">
            <a:prstTxWarp prst="textNoShape">
              <a:avLst/>
            </a:prstTxWarp>
          </a:bodyPr>
          <a:lstStyle/>
          <a:p>
            <a:r>
              <a:rPr lang="el-GR" altLang="el-GR" sz="4000" b="1" dirty="0" smtClean="0">
                <a:effectLst/>
              </a:rPr>
              <a:t>Διδακτικό Τρίγωνο με ΤΠΕ </a:t>
            </a:r>
            <a:endParaRPr lang="en-US" altLang="el-GR" sz="4000" b="1" dirty="0" smtClean="0">
              <a:effectLst/>
            </a:endParaRPr>
          </a:p>
        </p:txBody>
      </p:sp>
      <p:sp>
        <p:nvSpPr>
          <p:cNvPr id="24580" name="Rectangle 3"/>
          <p:cNvSpPr>
            <a:spLocks noGrp="1" noChangeArrowheads="1"/>
          </p:cNvSpPr>
          <p:nvPr>
            <p:ph type="body" idx="1"/>
          </p:nvPr>
        </p:nvSpPr>
        <p:spPr>
          <a:xfrm>
            <a:off x="857250" y="1500188"/>
            <a:ext cx="8286750" cy="928687"/>
          </a:xfrm>
        </p:spPr>
        <p:txBody>
          <a:bodyPr/>
          <a:lstStyle/>
          <a:p>
            <a:pPr>
              <a:spcBef>
                <a:spcPts val="1200"/>
              </a:spcBef>
              <a:spcAft>
                <a:spcPts val="300"/>
              </a:spcAft>
            </a:pPr>
            <a:r>
              <a:rPr lang="el-GR" altLang="el-GR" sz="2400" smtClean="0">
                <a:latin typeface="Tahoma" panose="020B0604030504040204" pitchFamily="34" charset="0"/>
                <a:cs typeface="Tahoma" panose="020B0604030504040204" pitchFamily="34" charset="0"/>
              </a:rPr>
              <a:t>Οι ΤΠΕ διαμεσολαβούν σε όλες τις επιμέρους αλληλεπιδράσεις </a:t>
            </a:r>
            <a:endParaRPr lang="en-US" altLang="el-GR" sz="2400" smtClean="0">
              <a:latin typeface="Tahoma" panose="020B0604030504040204" pitchFamily="34" charset="0"/>
              <a:cs typeface="Tahoma" panose="020B0604030504040204" pitchFamily="34" charset="0"/>
            </a:endParaRPr>
          </a:p>
          <a:p>
            <a:pPr>
              <a:spcBef>
                <a:spcPts val="1200"/>
              </a:spcBef>
              <a:spcAft>
                <a:spcPts val="300"/>
              </a:spcAft>
            </a:pPr>
            <a:endParaRPr lang="en-US" altLang="el-GR" smtClean="0">
              <a:latin typeface="Tahoma" panose="020B0604030504040204" pitchFamily="34" charset="0"/>
              <a:cs typeface="Tahoma" panose="020B0604030504040204" pitchFamily="34" charset="0"/>
            </a:endParaRPr>
          </a:p>
        </p:txBody>
      </p:sp>
      <p:sp>
        <p:nvSpPr>
          <p:cNvPr id="24581"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grpSp>
        <p:nvGrpSpPr>
          <p:cNvPr id="24582" name="Group 7"/>
          <p:cNvGrpSpPr>
            <a:grpSpLocks/>
          </p:cNvGrpSpPr>
          <p:nvPr/>
        </p:nvGrpSpPr>
        <p:grpSpPr bwMode="auto">
          <a:xfrm>
            <a:off x="1357313" y="2428875"/>
            <a:ext cx="7172325" cy="3502025"/>
            <a:chOff x="3857" y="7855"/>
            <a:chExt cx="5107" cy="2665"/>
          </a:xfrm>
        </p:grpSpPr>
        <p:sp>
          <p:nvSpPr>
            <p:cNvPr id="24589" name="Text Box 8"/>
            <p:cNvSpPr txBox="1">
              <a:spLocks noChangeArrowheads="1"/>
            </p:cNvSpPr>
            <p:nvPr/>
          </p:nvSpPr>
          <p:spPr bwMode="auto">
            <a:xfrm>
              <a:off x="5508" y="9115"/>
              <a:ext cx="1304"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400" b="1">
                  <a:solidFill>
                    <a:srgbClr val="FF0000"/>
                  </a:solidFill>
                  <a:latin typeface="Arial" panose="020B0604020202020204" pitchFamily="34" charset="0"/>
                </a:rPr>
                <a:t>Διδακτική</a:t>
              </a:r>
              <a:endParaRPr lang="en-GB" altLang="el-GR" sz="2000">
                <a:solidFill>
                  <a:srgbClr val="FF0000"/>
                </a:solidFill>
                <a:latin typeface="Arial" panose="020B0604020202020204" pitchFamily="34" charset="0"/>
              </a:endParaRPr>
            </a:p>
          </p:txBody>
        </p:sp>
        <p:grpSp>
          <p:nvGrpSpPr>
            <p:cNvPr id="24590" name="Group 9"/>
            <p:cNvGrpSpPr>
              <a:grpSpLocks/>
            </p:cNvGrpSpPr>
            <p:nvPr/>
          </p:nvGrpSpPr>
          <p:grpSpPr bwMode="auto">
            <a:xfrm>
              <a:off x="3857" y="7855"/>
              <a:ext cx="5107" cy="2665"/>
              <a:chOff x="3857" y="7723"/>
              <a:chExt cx="5107" cy="2665"/>
            </a:xfrm>
          </p:grpSpPr>
          <p:sp>
            <p:nvSpPr>
              <p:cNvPr id="24591"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Γνώσεις</a:t>
                </a:r>
                <a:endParaRPr lang="en-GB" altLang="el-GR" sz="1800">
                  <a:solidFill>
                    <a:srgbClr val="FF0000"/>
                  </a:solidFill>
                  <a:latin typeface="Arial" panose="020B0604020202020204" pitchFamily="34" charset="0"/>
                </a:endParaRPr>
              </a:p>
            </p:txBody>
          </p:sp>
          <p:sp>
            <p:nvSpPr>
              <p:cNvPr id="24592"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6" name="Line 15"/>
              <p:cNvSpPr>
                <a:spLocks noChangeShapeType="1"/>
              </p:cNvSpPr>
              <p:nvPr/>
            </p:nvSpPr>
            <p:spPr bwMode="auto">
              <a:xfrm>
                <a:off x="6768" y="9295"/>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Μαθητές</a:t>
                </a:r>
                <a:endParaRPr lang="en-GB" altLang="el-GR" sz="1800">
                  <a:solidFill>
                    <a:srgbClr val="FF0000"/>
                  </a:solidFill>
                  <a:latin typeface="Arial" panose="020B0604020202020204" pitchFamily="34" charset="0"/>
                </a:endParaRPr>
              </a:p>
            </p:txBody>
          </p:sp>
          <p:sp>
            <p:nvSpPr>
              <p:cNvPr id="24599"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Εκπαιδευτικός</a:t>
                </a:r>
                <a:endParaRPr lang="en-GB" altLang="el-GR" sz="1800">
                  <a:solidFill>
                    <a:srgbClr val="FF0000"/>
                  </a:solidFill>
                  <a:latin typeface="Arial" panose="020B0604020202020204" pitchFamily="34" charset="0"/>
                </a:endParaRPr>
              </a:p>
            </p:txBody>
          </p:sp>
          <p:sp>
            <p:nvSpPr>
              <p:cNvPr id="24600"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Εκπαιδεύω</a:t>
                </a:r>
                <a:endParaRPr lang="en-GB" altLang="el-GR" sz="1800">
                  <a:latin typeface="Arial" panose="020B0604020202020204" pitchFamily="34" charset="0"/>
                </a:endParaRPr>
              </a:p>
            </p:txBody>
          </p:sp>
          <p:sp>
            <p:nvSpPr>
              <p:cNvPr id="24601" name="Text Box 20"/>
              <p:cNvSpPr txBox="1">
                <a:spLocks noChangeArrowheads="1"/>
              </p:cNvSpPr>
              <p:nvPr/>
            </p:nvSpPr>
            <p:spPr bwMode="auto">
              <a:xfrm>
                <a:off x="7262"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Διδάσκω (μεταδίδω)</a:t>
                </a:r>
                <a:endParaRPr lang="en-GB" altLang="el-GR" sz="1800">
                  <a:latin typeface="Arial" panose="020B0604020202020204" pitchFamily="34" charset="0"/>
                </a:endParaRPr>
              </a:p>
            </p:txBody>
          </p:sp>
          <p:sp>
            <p:nvSpPr>
              <p:cNvPr id="24602" name="Text Box 21"/>
              <p:cNvSpPr txBox="1">
                <a:spLocks noChangeArrowheads="1"/>
              </p:cNvSpPr>
              <p:nvPr/>
            </p:nvSpPr>
            <p:spPr bwMode="auto">
              <a:xfrm>
                <a:off x="3939"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Μαθαίνω (οικοδομώ)</a:t>
                </a:r>
                <a:endParaRPr lang="en-GB" altLang="el-GR" sz="1800">
                  <a:latin typeface="Arial" panose="020B0604020202020204" pitchFamily="34" charset="0"/>
                </a:endParaRPr>
              </a:p>
            </p:txBody>
          </p:sp>
          <p:sp>
            <p:nvSpPr>
              <p:cNvPr id="24603"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4"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5"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4583" name="TextBox 24"/>
          <p:cNvSpPr txBox="1">
            <a:spLocks noChangeArrowheads="1"/>
          </p:cNvSpPr>
          <p:nvPr/>
        </p:nvSpPr>
        <p:spPr bwMode="auto">
          <a:xfrm>
            <a:off x="857250" y="3273425"/>
            <a:ext cx="300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solidFill>
                  <a:srgbClr val="00B050"/>
                </a:solidFill>
                <a:latin typeface="Arial" panose="020B0604020202020204" pitchFamily="34" charset="0"/>
              </a:rPr>
              <a:t>ΤΠΕ ως γνωστικό εργαλείο </a:t>
            </a:r>
          </a:p>
        </p:txBody>
      </p:sp>
      <p:sp>
        <p:nvSpPr>
          <p:cNvPr id="24584" name="TextBox 25"/>
          <p:cNvSpPr txBox="1">
            <a:spLocks noChangeArrowheads="1"/>
          </p:cNvSpPr>
          <p:nvPr/>
        </p:nvSpPr>
        <p:spPr bwMode="auto">
          <a:xfrm>
            <a:off x="5786438" y="3286125"/>
            <a:ext cx="256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solidFill>
                  <a:srgbClr val="00B050"/>
                </a:solidFill>
                <a:latin typeface="Arial" panose="020B0604020202020204" pitchFamily="34" charset="0"/>
              </a:rPr>
              <a:t>ΤΠΕ ως εποπτικό μέσο</a:t>
            </a:r>
          </a:p>
        </p:txBody>
      </p:sp>
      <p:sp>
        <p:nvSpPr>
          <p:cNvPr id="24585" name="TextBox 26"/>
          <p:cNvSpPr txBox="1">
            <a:spLocks noChangeArrowheads="1"/>
          </p:cNvSpPr>
          <p:nvPr/>
        </p:nvSpPr>
        <p:spPr bwMode="auto">
          <a:xfrm>
            <a:off x="2428875" y="5857875"/>
            <a:ext cx="497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altLang="el-GR" sz="1800">
                <a:solidFill>
                  <a:srgbClr val="00B050"/>
                </a:solidFill>
                <a:latin typeface="Arial" panose="020B0604020202020204" pitchFamily="34" charset="0"/>
              </a:rPr>
              <a:t>ΤΠΕ ως εργαλείο επικοινωνίας &amp; συνεργασίας </a:t>
            </a:r>
          </a:p>
        </p:txBody>
      </p:sp>
      <p:cxnSp>
        <p:nvCxnSpPr>
          <p:cNvPr id="30" name="Straight Arrow Connector 29"/>
          <p:cNvCxnSpPr/>
          <p:nvPr/>
        </p:nvCxnSpPr>
        <p:spPr>
          <a:xfrm>
            <a:off x="2928938" y="3643313"/>
            <a:ext cx="1143000" cy="5000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07038" y="3643313"/>
            <a:ext cx="922337" cy="6397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4068762" y="5283201"/>
            <a:ext cx="1285875" cy="6350"/>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091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609600" y="381000"/>
            <a:ext cx="8326438" cy="1143000"/>
          </a:xfrm>
        </p:spPr>
        <p:txBody>
          <a:bodyPr vert="horz" wrap="square" lIns="91440" tIns="45720" rIns="91440" bIns="45720" numCol="1" anchorCtr="0" compatLnSpc="1">
            <a:prstTxWarp prst="textNoShape">
              <a:avLst/>
            </a:prstTxWarp>
          </a:bodyPr>
          <a:lstStyle/>
          <a:p>
            <a:r>
              <a:rPr lang="el-GR" altLang="el-GR" sz="4000" b="1" dirty="0" smtClean="0">
                <a:effectLst/>
                <a:latin typeface="Tahoma" panose="020B0604030504040204" pitchFamily="34" charset="0"/>
                <a:cs typeface="Tahoma" panose="020B0604030504040204" pitchFamily="34" charset="0"/>
              </a:rPr>
              <a:t>Το περιεχόμενο της γνώσης</a:t>
            </a:r>
            <a:endParaRPr lang="en-US" altLang="el-GR" sz="4000" dirty="0" smtClean="0">
              <a:effectLst/>
            </a:endParaRPr>
          </a:p>
        </p:txBody>
      </p:sp>
      <p:sp>
        <p:nvSpPr>
          <p:cNvPr id="26628" name="Rectangle 3"/>
          <p:cNvSpPr>
            <a:spLocks noGrp="1" noChangeArrowheads="1"/>
          </p:cNvSpPr>
          <p:nvPr>
            <p:ph type="body" idx="1"/>
          </p:nvPr>
        </p:nvSpPr>
        <p:spPr>
          <a:xfrm>
            <a:off x="1036638" y="1576388"/>
            <a:ext cx="7812087" cy="4114800"/>
          </a:xfrm>
        </p:spPr>
        <p:txBody>
          <a:bodyPr/>
          <a:lstStyle/>
          <a:p>
            <a:pPr>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Αναλυτικά προγράμματα σπουδών </a:t>
            </a:r>
          </a:p>
          <a:p>
            <a:pPr>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Δ</a:t>
            </a:r>
            <a:r>
              <a:rPr lang="en-US" altLang="el-GR" sz="2000" smtClean="0">
                <a:latin typeface="Tahoma" panose="020B0604030504040204" pitchFamily="34" charset="0"/>
                <a:cs typeface="Tahoma" panose="020B0604030504040204" pitchFamily="34" charset="0"/>
              </a:rPr>
              <a:t>ιδακτικός μετασχηματισμός</a:t>
            </a:r>
            <a:r>
              <a:rPr lang="el-GR" altLang="el-GR" sz="2000" smtClean="0">
                <a:latin typeface="Tahoma" panose="020B0604030504040204" pitchFamily="34" charset="0"/>
                <a:cs typeface="Tahoma" panose="020B0604030504040204" pitchFamily="34" charset="0"/>
              </a:rPr>
              <a:t> </a:t>
            </a:r>
          </a:p>
          <a:p>
            <a:pPr>
              <a:lnSpc>
                <a:spcPct val="90000"/>
              </a:lnSpc>
              <a:spcBef>
                <a:spcPts val="1200"/>
              </a:spcBef>
              <a:spcAft>
                <a:spcPts val="300"/>
              </a:spcAft>
            </a:pPr>
            <a:r>
              <a:rPr lang="el-GR" altLang="el-GR" sz="2000" smtClean="0">
                <a:latin typeface="Tahoma" panose="020B0604030504040204" pitchFamily="34" charset="0"/>
                <a:cs typeface="Tahoma" panose="020B0604030504040204" pitchFamily="34" charset="0"/>
              </a:rPr>
              <a:t>Τεχνολογική Διδακτική Γνώση Περιεχομένου</a:t>
            </a:r>
            <a:endParaRPr lang="en-US" altLang="el-GR" sz="2000" smtClean="0">
              <a:latin typeface="Tahoma" panose="020B0604030504040204" pitchFamily="34" charset="0"/>
              <a:cs typeface="Tahoma" panose="020B0604030504040204" pitchFamily="34" charset="0"/>
            </a:endParaRPr>
          </a:p>
        </p:txBody>
      </p:sp>
      <p:sp>
        <p:nvSpPr>
          <p:cNvPr id="2662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9E9BF-87F0-4CDE-BB19-6110F94C9343}" type="slidenum">
              <a:rPr lang="en-US" altLang="el-GR" smtClean="0">
                <a:solidFill>
                  <a:srgbClr val="B5A788"/>
                </a:solidFill>
                <a:latin typeface="Gill Sans MT" panose="020B0502020104020203" pitchFamily="34" charset="0"/>
              </a:rPr>
              <a:pPr/>
              <a:t>9</a:t>
            </a:fld>
            <a:endParaRPr lang="en-US" altLang="el-GR" smtClean="0">
              <a:solidFill>
                <a:srgbClr val="B5A788"/>
              </a:solidFill>
              <a:latin typeface="Gill Sans MT" panose="020B0502020104020203" pitchFamily="34" charset="0"/>
            </a:endParaRPr>
          </a:p>
        </p:txBody>
      </p:sp>
      <p:sp>
        <p:nvSpPr>
          <p:cNvPr id="26630"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altLang="el-GR" sz="1800">
              <a:latin typeface="Times New Roman" panose="02020603050405020304" pitchFamily="18" charset="0"/>
            </a:endParaRPr>
          </a:p>
        </p:txBody>
      </p:sp>
      <p:grpSp>
        <p:nvGrpSpPr>
          <p:cNvPr id="26631" name="Group 7"/>
          <p:cNvGrpSpPr>
            <a:grpSpLocks/>
          </p:cNvGrpSpPr>
          <p:nvPr/>
        </p:nvGrpSpPr>
        <p:grpSpPr bwMode="auto">
          <a:xfrm>
            <a:off x="1439863" y="3041650"/>
            <a:ext cx="7172325" cy="3502025"/>
            <a:chOff x="3857" y="7855"/>
            <a:chExt cx="5107" cy="2665"/>
          </a:xfrm>
        </p:grpSpPr>
        <p:sp>
          <p:nvSpPr>
            <p:cNvPr id="26633"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800" b="1">
                  <a:solidFill>
                    <a:srgbClr val="FF0000"/>
                  </a:solidFill>
                  <a:latin typeface="Arial" panose="020B0604020202020204" pitchFamily="34" charset="0"/>
                </a:rPr>
                <a:t>Διδακτική</a:t>
              </a:r>
              <a:endParaRPr lang="en-GB" altLang="el-GR" sz="2400">
                <a:solidFill>
                  <a:srgbClr val="FF0000"/>
                </a:solidFill>
                <a:latin typeface="Arial" panose="020B0604020202020204" pitchFamily="34" charset="0"/>
              </a:endParaRPr>
            </a:p>
          </p:txBody>
        </p:sp>
        <p:grpSp>
          <p:nvGrpSpPr>
            <p:cNvPr id="26634" name="Group 9"/>
            <p:cNvGrpSpPr>
              <a:grpSpLocks/>
            </p:cNvGrpSpPr>
            <p:nvPr/>
          </p:nvGrpSpPr>
          <p:grpSpPr bwMode="auto">
            <a:xfrm>
              <a:off x="3857" y="7855"/>
              <a:ext cx="5107" cy="2665"/>
              <a:chOff x="3857" y="7723"/>
              <a:chExt cx="5107" cy="2665"/>
            </a:xfrm>
          </p:grpSpPr>
          <p:sp>
            <p:nvSpPr>
              <p:cNvPr id="26635"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b="1">
                    <a:solidFill>
                      <a:srgbClr val="92D050"/>
                    </a:solidFill>
                    <a:latin typeface="Arial" panose="020B0604020202020204" pitchFamily="34" charset="0"/>
                  </a:rPr>
                  <a:t>Γνώσεις</a:t>
                </a:r>
                <a:endParaRPr lang="en-GB" altLang="el-GR" sz="2800">
                  <a:solidFill>
                    <a:srgbClr val="92D050"/>
                  </a:solidFill>
                  <a:latin typeface="Arial" panose="020B0604020202020204" pitchFamily="34" charset="0"/>
                </a:endParaRPr>
              </a:p>
            </p:txBody>
          </p:sp>
          <p:sp>
            <p:nvSpPr>
              <p:cNvPr id="26636"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0"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1"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Μαθητές</a:t>
                </a:r>
                <a:endParaRPr lang="en-GB" altLang="el-GR" sz="1800">
                  <a:solidFill>
                    <a:srgbClr val="FF0000"/>
                  </a:solidFill>
                  <a:latin typeface="Arial" panose="020B0604020202020204" pitchFamily="34" charset="0"/>
                </a:endParaRPr>
              </a:p>
            </p:txBody>
          </p:sp>
          <p:sp>
            <p:nvSpPr>
              <p:cNvPr id="26643"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b="1">
                    <a:solidFill>
                      <a:srgbClr val="FF0000"/>
                    </a:solidFill>
                    <a:latin typeface="Arial" panose="020B0604020202020204" pitchFamily="34" charset="0"/>
                  </a:rPr>
                  <a:t>Εκπαιδευτικός</a:t>
                </a:r>
                <a:endParaRPr lang="en-GB" altLang="el-GR" sz="1800">
                  <a:solidFill>
                    <a:srgbClr val="FF0000"/>
                  </a:solidFill>
                  <a:latin typeface="Arial" panose="020B0604020202020204" pitchFamily="34" charset="0"/>
                </a:endParaRPr>
              </a:p>
            </p:txBody>
          </p:sp>
          <p:sp>
            <p:nvSpPr>
              <p:cNvPr id="26644"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Εκπαιδεύω</a:t>
                </a:r>
                <a:endParaRPr lang="en-GB" altLang="el-GR" sz="1800">
                  <a:latin typeface="Arial" panose="020B0604020202020204" pitchFamily="34" charset="0"/>
                </a:endParaRPr>
              </a:p>
            </p:txBody>
          </p:sp>
          <p:sp>
            <p:nvSpPr>
              <p:cNvPr id="26645" name="Text Box 20"/>
              <p:cNvSpPr txBox="1">
                <a:spLocks noChangeArrowheads="1"/>
              </p:cNvSpPr>
              <p:nvPr/>
            </p:nvSpPr>
            <p:spPr bwMode="auto">
              <a:xfrm>
                <a:off x="7335" y="8717"/>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Διδάσκω (μεταδίδω)</a:t>
                </a:r>
                <a:endParaRPr lang="en-GB" altLang="el-GR" sz="1800">
                  <a:latin typeface="Arial" panose="020B0604020202020204" pitchFamily="34" charset="0"/>
                </a:endParaRPr>
              </a:p>
            </p:txBody>
          </p:sp>
          <p:sp>
            <p:nvSpPr>
              <p:cNvPr id="26646" name="Text Box 21"/>
              <p:cNvSpPr txBox="1">
                <a:spLocks noChangeArrowheads="1"/>
              </p:cNvSpPr>
              <p:nvPr/>
            </p:nvSpPr>
            <p:spPr bwMode="auto">
              <a:xfrm>
                <a:off x="3874"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altLang="el-GR" sz="2000">
                    <a:latin typeface="Arial" panose="020B0604020202020204" pitchFamily="34" charset="0"/>
                  </a:rPr>
                  <a:t>Μαθαίνω</a:t>
                </a:r>
              </a:p>
              <a:p>
                <a:pPr algn="ctr" eaLnBrk="1" hangingPunct="1">
                  <a:spcBef>
                    <a:spcPct val="0"/>
                  </a:spcBef>
                  <a:buClrTx/>
                  <a:buSzTx/>
                  <a:buFontTx/>
                  <a:buNone/>
                </a:pPr>
                <a:r>
                  <a:rPr lang="el-GR" altLang="el-GR" sz="2000">
                    <a:latin typeface="Arial" panose="020B0604020202020204" pitchFamily="34" charset="0"/>
                  </a:rPr>
                  <a:t>(οικοδομώ)</a:t>
                </a:r>
                <a:endParaRPr lang="en-GB" altLang="el-GR" sz="1800">
                  <a:latin typeface="Arial" panose="020B0604020202020204" pitchFamily="34" charset="0"/>
                </a:endParaRPr>
              </a:p>
            </p:txBody>
          </p:sp>
          <p:sp>
            <p:nvSpPr>
              <p:cNvPr id="26647"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8"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9"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5" name="Ελλειψοειδής επεξήγηση 24"/>
          <p:cNvSpPr/>
          <p:nvPr/>
        </p:nvSpPr>
        <p:spPr>
          <a:xfrm>
            <a:off x="6178550" y="2843213"/>
            <a:ext cx="2730500" cy="993775"/>
          </a:xfrm>
          <a:prstGeom prst="wedgeEllipseCallout">
            <a:avLst>
              <a:gd name="adj1" fmla="val -69031"/>
              <a:gd name="adj2" fmla="val 5571"/>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l-GR" dirty="0"/>
              <a:t>Επιστημολογική &amp; εννοιολογική δομή</a:t>
            </a:r>
            <a:endParaRPr lang="el-GR" dirty="0"/>
          </a:p>
        </p:txBody>
      </p:sp>
    </p:spTree>
    <p:extLst>
      <p:ext uri="{BB962C8B-B14F-4D97-AF65-F5344CB8AC3E}">
        <p14:creationId xmlns:p14="http://schemas.microsoft.com/office/powerpoint/2010/main" val="228961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271</TotalTime>
  <Words>3998</Words>
  <Application>Microsoft Office PowerPoint</Application>
  <PresentationFormat>On-screen Show (4:3)</PresentationFormat>
  <Paragraphs>472</Paragraphs>
  <Slides>50</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Calibri</vt:lpstr>
      <vt:lpstr>Corbel</vt:lpstr>
      <vt:lpstr>Gill Sans MT</vt:lpstr>
      <vt:lpstr>Tahoma</vt:lpstr>
      <vt:lpstr>Times New Roman</vt:lpstr>
      <vt:lpstr>TyporamaTimesNRPS</vt:lpstr>
      <vt:lpstr>Verdana</vt:lpstr>
      <vt:lpstr>Wingdings</vt:lpstr>
      <vt:lpstr>Wingdings 2</vt:lpstr>
      <vt:lpstr>IV-ICTEGroup.GR.new</vt:lpstr>
      <vt:lpstr>Διδακτική της Πληροφορικής &amp; των ΤΠΕ </vt:lpstr>
      <vt:lpstr>Άδειες Χρήσης</vt:lpstr>
      <vt:lpstr>Χρηματοδότηση</vt:lpstr>
      <vt:lpstr>Σκοπός</vt:lpstr>
      <vt:lpstr>Έννοιες - κλειδιά</vt:lpstr>
      <vt:lpstr>Το διδακτικό σύστημα </vt:lpstr>
      <vt:lpstr>Το διδακτικό τρίγωνο</vt:lpstr>
      <vt:lpstr>Διδακτικό Τρίγωνο με ΤΠΕ </vt:lpstr>
      <vt:lpstr>Το περιεχόμενο της γνώσης</vt:lpstr>
      <vt:lpstr>Πως εντάσσεται η Πληροφορική στο εκπαιδευτικό σύστημα</vt:lpstr>
      <vt:lpstr>Πρότυπα ΤΠΕ στην εκπαιδευτική διαδικασία</vt:lpstr>
      <vt:lpstr>Πληροφορική στο πρόγραμμα σπουδών</vt:lpstr>
      <vt:lpstr>Γνωστικό αντικείμενο: Πληροφορική</vt:lpstr>
      <vt:lpstr>Η έννοια της γνώσης </vt:lpstr>
      <vt:lpstr>Γνώσεις Πληροφορικής και ΤΠΕ </vt:lpstr>
      <vt:lpstr>Ικανότητες Πληροφορικής και ΤΠΕ</vt:lpstr>
      <vt:lpstr>Στάσεις &amp; αξίες</vt:lpstr>
      <vt:lpstr>Βασικός σκοπός διδασκαλίας της πληροφορικής</vt:lpstr>
      <vt:lpstr>Προγράμματα Σπουδών</vt:lpstr>
      <vt:lpstr>Αναλυτικό Πρόγραμμα Σπουδών</vt:lpstr>
      <vt:lpstr>Πως προκύπτει η σχολική γνώση;</vt:lpstr>
      <vt:lpstr>Διδακτικός μετασχηματισμός (1)</vt:lpstr>
      <vt:lpstr>Διδακτικός μετασχηματισμός (2)</vt:lpstr>
      <vt:lpstr>Τι πρέπει να γνωρίζει ένας εκπαιδευτικός </vt:lpstr>
      <vt:lpstr>Γνώσεις Διδακτικής &amp; ΤΠΕ των εκπαιδευτικών</vt:lpstr>
      <vt:lpstr>Τεχνολογική Παιδαγωγική Γνώση Περιεχομένου (TPCK) στην Πληροφορική</vt:lpstr>
      <vt:lpstr>Η διαδικασία της μάθησης</vt:lpstr>
      <vt:lpstr>Ιδέες και αναπαραστάσεις (1)</vt:lpstr>
      <vt:lpstr>Ιδέες και αναπαραστάσεις (2)</vt:lpstr>
      <vt:lpstr>Γνωστικά &amp; Διδακτικά εμπόδια </vt:lpstr>
      <vt:lpstr>Τα λάθη των μαθητών</vt:lpstr>
      <vt:lpstr>«Λάθος» &amp; γνωστική σύγκρουση </vt:lpstr>
      <vt:lpstr>Εννοιολογική αλλαγή</vt:lpstr>
      <vt:lpstr>Η διαδικασία της διδασκαλίας</vt:lpstr>
      <vt:lpstr>Διδακτικό συμβόλαιο</vt:lpstr>
      <vt:lpstr>Διδακτική κατάσταση</vt:lpstr>
      <vt:lpstr>Διδακτικές στρατηγικές (1)</vt:lpstr>
      <vt:lpstr>Διδακτικές στρατηγικές (2)</vt:lpstr>
      <vt:lpstr>Διδακτική βοήθεια</vt:lpstr>
      <vt:lpstr>Κατηγορίες διδακτικής βοήθειας</vt:lpstr>
      <vt:lpstr>Εκπαιδευτικά μέσα και εργαλεία</vt:lpstr>
      <vt:lpstr>Εκπαιδευτικό υλικό</vt:lpstr>
      <vt:lpstr>Εκπαιδευτικό λογισμικό</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5ης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73</cp:revision>
  <dcterms:created xsi:type="dcterms:W3CDTF">2014-12-10T08:52:23Z</dcterms:created>
  <dcterms:modified xsi:type="dcterms:W3CDTF">2015-12-01T08:37:24Z</dcterms:modified>
</cp:coreProperties>
</file>