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9" r:id="rId2"/>
    <p:sldId id="268" r:id="rId3"/>
    <p:sldId id="257" r:id="rId4"/>
    <p:sldId id="258" r:id="rId5"/>
    <p:sldId id="260" r:id="rId6"/>
    <p:sldId id="259" r:id="rId7"/>
    <p:sldId id="261" r:id="rId8"/>
    <p:sldId id="262" r:id="rId9"/>
    <p:sldId id="265" r:id="rId10"/>
    <p:sldId id="266" r:id="rId11"/>
    <p:sldId id="267" r:id="rId12"/>
    <p:sldId id="263" r:id="rId13"/>
    <p:sldId id="276" r:id="rId14"/>
    <p:sldId id="277" r:id="rId15"/>
    <p:sldId id="264" r:id="rId16"/>
    <p:sldId id="272" r:id="rId17"/>
    <p:sldId id="278" r:id="rId18"/>
    <p:sldId id="281" r:id="rId19"/>
    <p:sldId id="282" r:id="rId20"/>
    <p:sldId id="279" r:id="rId21"/>
    <p:sldId id="280" r:id="rId2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1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92B28D-AD95-444E-BC38-71B9B5C71DE0}" type="datetimeFigureOut">
              <a:rPr lang="el-GR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773EECA-1715-46F9-B576-6DBD12E389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78AA5BD-9942-451D-BA8F-CA5372D290EA}" type="datetimeFigureOut">
              <a:rPr lang="el-GR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B9CE3AA-1090-4658-AFBA-696F7CE529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dirty="0"/>
              <a:t>Σχηματική απεικόνιση της καθόδου του όρχεως μέσα από το </a:t>
            </a:r>
            <a:r>
              <a:rPr lang="el-GR"/>
              <a:t>βουβωνικό πόρο που . </a:t>
            </a:r>
            <a:r>
              <a:rPr lang="el-GR" dirty="0"/>
              <a:t>Επάνω: φυσιολογική δημιουργία του ιδίου ελυτροειδούς χιτώνα. Κάτω: βουβωνοκήλη, υδροκήλη, συστροφή όρχεως.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Εμβρυολογική ερμηνεία της ομφαλοκήλης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CE3AA-1090-4658-AFBA-696F7CE5293D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70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CE3AA-1090-4658-AFBA-696F7CE5293D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1074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9CE3AA-1090-4658-AFBA-696F7CE5293D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854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l-GR" dirty="0"/>
              <a:t>Σχηματική αναπαράσταση των δύο φάσεων της καθόδου του όρχεως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7199-6321-469E-8024-E4696B2AF653}" type="datetime1">
              <a:rPr lang="el-GR" smtClean="0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2B94-C71A-41AA-9B26-D88925E67E5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6B5A-A8E4-4CC6-8DD1-5432EB14472D}" type="datetime1">
              <a:rPr lang="el-GR" smtClean="0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7300-DF80-4310-94B3-602D8294F0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8F08-C82D-40A3-BB5B-46DD7DEABC09}" type="datetime1">
              <a:rPr lang="el-GR" smtClean="0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3DA59-AF17-447B-B0A3-D0B4405DF6B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6F402-2723-41E6-AACD-B06E980826FF}" type="datetime1">
              <a:rPr lang="el-GR" smtClean="0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F165-36FE-4C23-8068-3B55062BB9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A4DB-A367-47C4-810E-4F3AF223E973}" type="datetime1">
              <a:rPr lang="el-GR" smtClean="0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6702-1625-4586-B64F-C02DC84A830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0D151-21AA-4318-889A-E2602D7305F2}" type="datetime1">
              <a:rPr lang="el-GR" smtClean="0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1054-E7CE-4E18-B574-CE6C3B852C3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76CC-D93C-4D1E-811E-01C065A69392}" type="datetime1">
              <a:rPr lang="el-GR" smtClean="0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181D-4760-42A4-9B60-605C7CB7D6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11E9-C075-43F5-890A-A4DAF37C87F5}" type="datetime1">
              <a:rPr lang="el-GR" smtClean="0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69F0B-5D9B-49BD-A541-A59D12A75F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CE5E-C835-4D60-A0E9-EF65CF074C1E}" type="datetime1">
              <a:rPr lang="el-GR" smtClean="0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2B3B-9E07-48DB-A40C-74A771CE67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D518-E553-46B1-A9DA-E54DD184E3B5}" type="datetime1">
              <a:rPr lang="el-GR" smtClean="0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BCB1-5F4D-445C-BC6A-931154E48C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1B027-D74D-499B-95B9-099C675583B7}" type="datetime1">
              <a:rPr lang="el-GR" smtClean="0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8FDDB-09C6-4602-A9DF-7F18297FFE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18A877-0A92-498E-8CB3-2507483793DC}" type="datetime1">
              <a:rPr lang="el-GR" smtClean="0"/>
              <a:pPr>
                <a:defRPr/>
              </a:pPr>
              <a:t>18/3/2020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6F25AA-8235-4015-8EB0-DC3F7EFC2E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sz="2000" dirty="0">
                <a:solidFill>
                  <a:srgbClr val="C00000"/>
                </a:solidFill>
                <a:latin typeface="Arial" charset="0"/>
                <a:cs typeface="Arial" charset="0"/>
              </a:rPr>
              <a:t>Παθήσεις του κοιλιακού τοιχώματος και του οσχέου</a:t>
            </a:r>
          </a:p>
        </p:txBody>
      </p:sp>
      <p:sp>
        <p:nvSpPr>
          <p:cNvPr id="2051" name="2 - Υπότιτλος"/>
          <p:cNvSpPr>
            <a:spLocks noGrp="1"/>
          </p:cNvSpPr>
          <p:nvPr>
            <p:ph type="subTitle" idx="1"/>
          </p:nvPr>
        </p:nvSpPr>
        <p:spPr>
          <a:xfrm>
            <a:off x="1835150" y="4941888"/>
            <a:ext cx="6400800" cy="1752600"/>
          </a:xfrm>
        </p:spPr>
        <p:txBody>
          <a:bodyPr/>
          <a:lstStyle/>
          <a:p>
            <a:pPr algn="r" eaLnBrk="1" hangingPunct="1"/>
            <a:r>
              <a:rPr lang="el-GR" sz="1800" dirty="0">
                <a:solidFill>
                  <a:srgbClr val="898989"/>
                </a:solidFill>
                <a:latin typeface="Arial" charset="0"/>
                <a:cs typeface="Arial" charset="0"/>
              </a:rPr>
              <a:t>Ξενοφών Σινωπίδης</a:t>
            </a:r>
          </a:p>
          <a:p>
            <a:pPr algn="r" eaLnBrk="1" hangingPunct="1"/>
            <a:r>
              <a:rPr lang="el-GR" sz="1800" dirty="0">
                <a:solidFill>
                  <a:srgbClr val="898989"/>
                </a:solidFill>
                <a:latin typeface="Arial" charset="0"/>
                <a:cs typeface="Arial" charset="0"/>
              </a:rPr>
              <a:t>Επίκουρος Καθηγητής Παιδοχειρουργικής</a:t>
            </a:r>
          </a:p>
          <a:p>
            <a:pPr algn="r" eaLnBrk="1" hangingPunct="1"/>
            <a:endParaRPr lang="el-GR" sz="1800" b="1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32B94-C71A-41AA-9B26-D88925E67E5E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loadBinaryCA0E24W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0500"/>
            <a:ext cx="487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F165-36FE-4C23-8068-3B55062BB915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000" dirty="0">
                <a:solidFill>
                  <a:srgbClr val="C00000"/>
                </a:solidFill>
              </a:rPr>
              <a:t>Γιατί χειρουργείται η κρυψορχία</a:t>
            </a:r>
          </a:p>
        </p:txBody>
      </p:sp>
      <p:pic>
        <p:nvPicPr>
          <p:cNvPr id="13315" name="Picture 2" descr="C:\Users\Xenophon\Documents\Πάτρα 2008-Τρίτη 1.4.2008\Ορχεοπηξία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01875"/>
            <a:ext cx="4038600" cy="3122613"/>
          </a:xfrm>
        </p:spPr>
      </p:pic>
      <p:sp>
        <p:nvSpPr>
          <p:cNvPr id="13316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48064" y="2564904"/>
            <a:ext cx="3020144" cy="3489325"/>
          </a:xfrm>
        </p:spPr>
        <p:txBody>
          <a:bodyPr/>
          <a:lstStyle/>
          <a:p>
            <a:pPr eaLnBrk="1" hangingPunct="1">
              <a:buNone/>
            </a:pPr>
            <a:r>
              <a:rPr lang="el-GR" sz="2000" dirty="0"/>
              <a:t>Υπογονιμότητα</a:t>
            </a:r>
          </a:p>
          <a:p>
            <a:pPr eaLnBrk="1" hangingPunct="1">
              <a:buNone/>
            </a:pPr>
            <a:r>
              <a:rPr lang="el-GR" sz="2000" dirty="0"/>
              <a:t>Κίνδυνος κακοήθειας</a:t>
            </a:r>
          </a:p>
          <a:p>
            <a:pPr eaLnBrk="1" hangingPunct="1">
              <a:buNone/>
            </a:pPr>
            <a:r>
              <a:rPr lang="el-GR" sz="2000" dirty="0"/>
              <a:t>Ψυχολογική επιβάρυνση</a:t>
            </a:r>
          </a:p>
          <a:p>
            <a:pPr eaLnBrk="1" hangingPunct="1">
              <a:buNone/>
            </a:pPr>
            <a:r>
              <a:rPr lang="el-GR" sz="2000" dirty="0"/>
              <a:t>Δυσχέρεια ελέγχου</a:t>
            </a:r>
          </a:p>
          <a:p>
            <a:pPr eaLnBrk="1" hangingPunct="1">
              <a:buNone/>
            </a:pPr>
            <a:r>
              <a:rPr lang="el-GR" sz="2000" dirty="0"/>
              <a:t>Κίνδυνος συστροφής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F1054-E7CE-4E18-B574-CE6C3B852C35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000" dirty="0">
                <a:solidFill>
                  <a:srgbClr val="C00000"/>
                </a:solidFill>
              </a:rPr>
              <a:t>Συστροφή όρχεως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Άμεση χειρουργική αντιμετώπιση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Ποσοστά επιβίωσης όρχεως: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Ανάταξη συστροφής &lt; 6 ώρες:	90%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Ανάταξη συστροφής 6-18 ώρες: 	40%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Ανάταξη συστροφής &gt;18% ώρες:	0%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Διαγνωστική αμφιβολία: Άμεση ερευνητική διάνοιξη του οσχέου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l-GR" sz="2000" dirty="0"/>
          </a:p>
        </p:txBody>
      </p:sp>
      <p:pic>
        <p:nvPicPr>
          <p:cNvPr id="1026" name="Picture 2" descr="C:\Users\xsinop\Desktop\GU_testicular_fixation_tor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3334519" cy="2382981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F165-36FE-4C23-8068-3B55062BB915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xsinop\Downloads\2017\Med Images\Blue dott 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73016"/>
            <a:ext cx="3672408" cy="2753950"/>
          </a:xfrm>
          <a:prstGeom prst="rect">
            <a:avLst/>
          </a:prstGeom>
          <a:noFill/>
        </p:spPr>
      </p:pic>
      <p:pic>
        <p:nvPicPr>
          <p:cNvPr id="3" name="Picture 2" descr="C:\Users\xsinop\Downloads\2017\Med Images\Διόγκωση οσχέο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48680"/>
            <a:ext cx="3648876" cy="2736304"/>
          </a:xfrm>
          <a:prstGeom prst="rect">
            <a:avLst/>
          </a:prstGeom>
          <a:noFill/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el-GR" sz="2000" dirty="0">
                <a:solidFill>
                  <a:srgbClr val="C00000"/>
                </a:solidFill>
              </a:rPr>
              <a:t>Συστροφή κύστης </a:t>
            </a:r>
            <a:r>
              <a:rPr lang="en-US" sz="2000" dirty="0">
                <a:solidFill>
                  <a:srgbClr val="C00000"/>
                </a:solidFill>
              </a:rPr>
              <a:t>Morgagni</a:t>
            </a:r>
            <a:endParaRPr lang="el-GR" sz="2000" dirty="0">
              <a:solidFill>
                <a:srgbClr val="C0000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69F0B-5D9B-49BD-A541-A59D12A75FFD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1026" name="Picture 2" descr="C:\Users\xsinop\Desktop\Εικόνα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4691063" cy="384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xsinop\Downloads\2017\Med Images\Νέκρωση Morgagni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73016"/>
            <a:ext cx="3936537" cy="2952021"/>
          </a:xfrm>
          <a:prstGeom prst="rect">
            <a:avLst/>
          </a:prstGeom>
          <a:noFill/>
        </p:spPr>
      </p:pic>
      <p:pic>
        <p:nvPicPr>
          <p:cNvPr id="3" name="Picture 2" descr="C:\Users\xsinop\Downloads\2017\Med Images\Εικόνα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097376" cy="2952328"/>
          </a:xfrm>
          <a:prstGeom prst="rect">
            <a:avLst/>
          </a:prstGeom>
          <a:noFill/>
        </p:spPr>
      </p:pic>
      <p:pic>
        <p:nvPicPr>
          <p:cNvPr id="2049" name="Picture 1" descr="C:\Users\xsinop\Desktop\lbox_4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3800475" cy="2876550"/>
          </a:xfrm>
          <a:prstGeom prst="rect">
            <a:avLst/>
          </a:prstGeom>
          <a:noFill/>
        </p:spPr>
      </p:pic>
      <p:pic>
        <p:nvPicPr>
          <p:cNvPr id="2050" name="Picture 2" descr="C:\Users\xsinop\Desktop\cd8209a10dcb78fe2970f3fa7e5509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30714"/>
            <a:ext cx="2160240" cy="2780190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12B3B-9E07-48DB-A40C-74A771CE67C6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el-GR" sz="2000" dirty="0">
                <a:solidFill>
                  <a:srgbClr val="C00000"/>
                </a:solidFill>
              </a:rPr>
              <a:t>Κιρσοκήλη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56435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Κιρσοειδής διάταση φλεβικού πλέγματος του όρχεως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Κλινική εικόνα: Διόγκωση πάνω από τον όρχη, μεταβλητού μεγέθους κατά την αλλαγή θέσης και κατά τη δοκιμασία </a:t>
            </a:r>
            <a:r>
              <a:rPr lang="en-US" sz="2000" dirty="0"/>
              <a:t>Valsalva</a:t>
            </a:r>
            <a:r>
              <a:rPr lang="el-GR" sz="2000" dirty="0"/>
              <a:t> (βίαια εκπνοή με κλειστή γλωττίδα)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Κλινική σταδιοποίηση στην όρθια θέση</a:t>
            </a:r>
            <a:r>
              <a:rPr lang="en-US" sz="2000" dirty="0"/>
              <a:t> (3 </a:t>
            </a:r>
            <a:r>
              <a:rPr lang="el-GR" sz="2000" dirty="0"/>
              <a:t>βαθμοί):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Ψηλαφητή μόνο με δοκιμασία </a:t>
            </a:r>
            <a:r>
              <a:rPr lang="en-US" sz="2000" dirty="0"/>
              <a:t>Valsalva</a:t>
            </a: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Ψηλαφητή αλλά μη ορατή σε ηρεμία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Ορατή και ψηλαφητή σε ηρεμία</a:t>
            </a:r>
            <a:endParaRPr lang="en-US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Αριστερή εντόπιση: 90%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Εκτίμηση με υπερηχογράφημα </a:t>
            </a:r>
            <a:r>
              <a:rPr lang="en-US" sz="2000" dirty="0"/>
              <a:t>Doppler</a:t>
            </a:r>
            <a:r>
              <a:rPr lang="el-GR" sz="2000" dirty="0"/>
              <a:t> και απεικόνιση των νεφρών (πιθανότητα όγκου </a:t>
            </a:r>
            <a:r>
              <a:rPr lang="en-US" sz="2000" dirty="0"/>
              <a:t>Wilms</a:t>
            </a:r>
            <a:r>
              <a:rPr lang="el-GR" sz="2000" dirty="0"/>
              <a:t>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Επιπτώσεις: Υπογονιμότητα, Ατροφία όρχεως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  <p:pic>
        <p:nvPicPr>
          <p:cNvPr id="5122" name="Picture 2" descr="ÎÏÎ¿ÏÎ­Î»ÎµÏÎ¼Î± ÎµÎ¹ÎºÏÎ½Î±Ï Î³Î¹Î± varicoce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20888"/>
            <a:ext cx="2152650" cy="2809876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F165-36FE-4C23-8068-3B55062BB915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Varicoc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361953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Desktop\Varicocel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3455913" cy="278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esktop\Varicocele Dopp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861048"/>
            <a:ext cx="4396059" cy="27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/>
          <a:lstStyle/>
          <a:p>
            <a:r>
              <a:rPr lang="el-GR" sz="2000" dirty="0"/>
              <a:t>Κιρσοκήλη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69F0B-5D9B-49BD-A541-A59D12A75FFD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Ομφαλοκήλη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906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xsinop\Downloads\2017\Med Images\Φωτογραφία0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962400"/>
            <a:ext cx="3244304" cy="2433228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09799"/>
            <a:ext cx="2057400" cy="27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69F0B-5D9B-49BD-A541-A59D12A75FFD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>
                <a:solidFill>
                  <a:srgbClr val="C00000"/>
                </a:solidFill>
              </a:rPr>
              <a:t>Εμβρυολογία αρχέγονου μέσου εντέρου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69F0B-5D9B-49BD-A541-A59D12A75FFD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3074" name="Picture 2" descr="ÎÏÎ¿ÏÎ­Î»ÎµÏÎ¼Î± ÎµÎ¹ÎºÏÎ½Î±Ï Î³Î¹Î± umbilical mesent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44824"/>
            <a:ext cx="4530954" cy="433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69F0B-5D9B-49BD-A541-A59D12A75FFD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8486775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-s2.0-S030698770400430X-gr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3728" y="620688"/>
            <a:ext cx="4786313" cy="5743575"/>
          </a:xfr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F165-36FE-4C23-8068-3B55062BB915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70584" cy="1143000"/>
          </a:xfrm>
        </p:spPr>
        <p:txBody>
          <a:bodyPr/>
          <a:lstStyle/>
          <a:p>
            <a:r>
              <a:rPr lang="el-GR" sz="2000" dirty="0">
                <a:solidFill>
                  <a:srgbClr val="C00000"/>
                </a:solidFill>
              </a:rPr>
              <a:t>Ουραχός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69F0B-5D9B-49BD-A541-A59D12A75FFD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1026" name="Picture 2" descr="C:\Users\xsinop\Downloads\Urach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633890" cy="4232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69F0B-5D9B-49BD-A541-A59D12A75FFD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pic>
        <p:nvPicPr>
          <p:cNvPr id="2050" name="Picture 2" descr="C:\Users\xsinop\Downloads\20100321111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20688"/>
            <a:ext cx="5688632" cy="5572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>
          <a:xfrm>
            <a:off x="0" y="581274"/>
            <a:ext cx="2952328" cy="508918"/>
          </a:xfrm>
        </p:spPr>
        <p:txBody>
          <a:bodyPr/>
          <a:lstStyle/>
          <a:p>
            <a:pPr eaLnBrk="1" hangingPunct="1"/>
            <a:r>
              <a:rPr lang="el-GR" sz="2000" dirty="0">
                <a:solidFill>
                  <a:srgbClr val="C00000"/>
                </a:solidFill>
              </a:rPr>
              <a:t>Βουβωνοκήλη</a:t>
            </a:r>
            <a:endParaRPr lang="el-GR" sz="2200" dirty="0">
              <a:solidFill>
                <a:srgbClr val="C00000"/>
              </a:solidFill>
            </a:endParaRPr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096344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/>
              <a:t>	</a:t>
            </a:r>
            <a:r>
              <a:rPr lang="el-GR" sz="2000" dirty="0">
                <a:solidFill>
                  <a:srgbClr val="C00000"/>
                </a:solidFill>
              </a:rPr>
              <a:t>Ορισμός: </a:t>
            </a:r>
            <a:r>
              <a:rPr lang="el-GR" sz="2000" dirty="0"/>
              <a:t>Είσοδος ενδοκοιλιακού οργάνου στην ανοικτή</a:t>
            </a:r>
            <a:r>
              <a:rPr lang="en-US" sz="2000" dirty="0"/>
              <a:t> </a:t>
            </a:r>
            <a:r>
              <a:rPr lang="el-GR" sz="2000" dirty="0"/>
              <a:t>ελυτροπεριτοναϊκή πτυχή</a:t>
            </a:r>
          </a:p>
          <a:p>
            <a:pPr eaLnBrk="1" hangingPunct="1">
              <a:buNone/>
            </a:pPr>
            <a:r>
              <a:rPr lang="en-US" sz="2000" dirty="0"/>
              <a:t>	</a:t>
            </a:r>
            <a:r>
              <a:rPr lang="el-GR" sz="2000" dirty="0"/>
              <a:t>Τελειόμηνα νεογνά	1-5%</a:t>
            </a:r>
          </a:p>
          <a:p>
            <a:pPr eaLnBrk="1" hangingPunct="1">
              <a:buNone/>
            </a:pPr>
            <a:r>
              <a:rPr lang="en-US" sz="2000" dirty="0"/>
              <a:t>	</a:t>
            </a:r>
            <a:r>
              <a:rPr lang="el-GR" sz="2000" dirty="0"/>
              <a:t>Αγόρια		80%</a:t>
            </a:r>
          </a:p>
          <a:p>
            <a:pPr eaLnBrk="1" hangingPunct="1">
              <a:buNone/>
            </a:pPr>
            <a:r>
              <a:rPr lang="en-US" sz="2000" dirty="0"/>
              <a:t>	</a:t>
            </a:r>
            <a:r>
              <a:rPr lang="el-GR" sz="2000" dirty="0"/>
              <a:t>Εντόπιση</a:t>
            </a:r>
            <a:r>
              <a:rPr lang="en-US" sz="2000" dirty="0"/>
              <a:t>	</a:t>
            </a:r>
            <a:r>
              <a:rPr lang="el-GR" sz="2000" dirty="0"/>
              <a:t>	Δεξιά 60%, Αριστερά 30%, Αμφοτερόπλευρη 10%</a:t>
            </a:r>
          </a:p>
          <a:p>
            <a:pPr eaLnBrk="1" hangingPunct="1">
              <a:buNone/>
            </a:pPr>
            <a:r>
              <a:rPr lang="en-US" sz="2000" dirty="0"/>
              <a:t>	</a:t>
            </a:r>
            <a:r>
              <a:rPr lang="el-GR" sz="2000" dirty="0"/>
              <a:t>Πρόωρα νεογνά	</a:t>
            </a:r>
            <a:r>
              <a:rPr lang="en-US" sz="2000" dirty="0"/>
              <a:t>30</a:t>
            </a:r>
            <a:r>
              <a:rPr lang="el-GR" sz="2000" dirty="0"/>
              <a:t>%</a:t>
            </a:r>
            <a:endParaRPr lang="en-US" sz="2000" dirty="0"/>
          </a:p>
          <a:p>
            <a:pPr eaLnBrk="1" hangingPunct="1">
              <a:buNone/>
            </a:pPr>
            <a:r>
              <a:rPr lang="en-US" sz="2000" dirty="0"/>
              <a:t>	</a:t>
            </a:r>
            <a:r>
              <a:rPr lang="el-GR" sz="2000" dirty="0"/>
              <a:t>Κίνδυνος περίσφιξης	60% κατά τους πρώτους 6 μήνες της ζωής</a:t>
            </a:r>
            <a:endParaRPr lang="el-GR" dirty="0"/>
          </a:p>
          <a:p>
            <a:pPr eaLnBrk="1" hangingPunct="1">
              <a:buNone/>
            </a:pPr>
            <a:endParaRPr lang="el-GR" dirty="0"/>
          </a:p>
        </p:txBody>
      </p:sp>
      <p:pic>
        <p:nvPicPr>
          <p:cNvPr id="30723" name="Picture 3" descr="C:\Users\xsinop\Desktop\Εικόνα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81274"/>
            <a:ext cx="4968552" cy="2517898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F165-36FE-4C23-8068-3B55062BB915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	</a:t>
            </a:r>
            <a:r>
              <a:rPr lang="el-GR" sz="2000" dirty="0">
                <a:solidFill>
                  <a:srgbClr val="C00000"/>
                </a:solidFill>
              </a:rPr>
              <a:t>Αιτιολογία: </a:t>
            </a:r>
            <a:r>
              <a:rPr lang="el-GR" sz="2000" dirty="0"/>
              <a:t>Κάθοδος όρχεως και ανοικτή παραμονή της ελυτροπεριτοναϊκής πτυχής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	</a:t>
            </a:r>
            <a:r>
              <a:rPr lang="el-GR" sz="2000" dirty="0"/>
              <a:t>Φυσιολογική απόφραξη ελυτροπεριτοναϊκής πτυχής: 35</a:t>
            </a:r>
            <a:r>
              <a:rPr lang="el-GR" sz="2000" baseline="30000" dirty="0"/>
              <a:t>η</a:t>
            </a:r>
            <a:r>
              <a:rPr lang="el-GR" sz="2000" dirty="0"/>
              <a:t> εβδομάδα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</a:t>
            </a:r>
            <a:r>
              <a:rPr lang="el-GR" sz="2000" dirty="0">
                <a:solidFill>
                  <a:srgbClr val="C00000"/>
                </a:solidFill>
              </a:rPr>
              <a:t>Κλινική εικόνα:</a:t>
            </a:r>
            <a:r>
              <a:rPr lang="el-GR" sz="2000" dirty="0"/>
              <a:t>Διόγκωση βουβωνικής περιοχής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Καλύτερη η εκτίμηση στην όρθια θέση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Πιθανή αδυναμία κλινικής εκδήλωσης την ώρα της εξέτασης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Το ιστορικό της μητέρας πολλές φορές είναι μόνη ένδειξη αντιμετώπισης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Άλγος σημαίνει πιθανότητα περίσφιξης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</a:t>
            </a:r>
            <a:r>
              <a:rPr lang="el-GR" sz="2000" dirty="0">
                <a:solidFill>
                  <a:srgbClr val="C00000"/>
                </a:solidFill>
              </a:rPr>
              <a:t>Επιπλοκή: </a:t>
            </a:r>
            <a:r>
              <a:rPr lang="el-GR" sz="2000" dirty="0"/>
              <a:t>Περίσφιξη με κίνδυνο ισχαιμίας περιεχομένου οργάνου και όρχεως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000" dirty="0"/>
              <a:t>	</a:t>
            </a: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F165-36FE-4C23-8068-3B55062BB915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eaLnBrk="1" hangingPunct="1">
              <a:buNone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	Θεραπεία βουβωνοκήλης</a:t>
            </a: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Προγραμματισμός χειρουργικής επέμβασης μετά τη διάγνωση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Απολίνωση και διατομή κηλικού σάκου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Αντιμετώπιση περίσφιξης-ανάταξη και ακολούθως προγραμματισμένη χειρουργική διόρθωση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Αδυναμία ανάταξης περιεσφιγμένης βουβωνοκήλης-άμεση χειρουργική επέμβαση </a:t>
            </a:r>
          </a:p>
          <a:p>
            <a:pPr eaLnBrk="1" hangingPunct="1">
              <a:buNone/>
            </a:pPr>
            <a:endParaRPr lang="el-GR" sz="2000" dirty="0"/>
          </a:p>
          <a:p>
            <a:pPr eaLnBrk="1" hangingPunct="1"/>
            <a:endParaRPr lang="el-GR" sz="2000" dirty="0"/>
          </a:p>
          <a:p>
            <a:pPr eaLnBrk="1" hangingPunct="1"/>
            <a:endParaRPr lang="el-GR" sz="20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F165-36FE-4C23-8068-3B55062BB915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548680"/>
            <a:ext cx="8784976" cy="5544616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</a:t>
            </a:r>
            <a:r>
              <a:rPr lang="el-GR" sz="2000" dirty="0">
                <a:solidFill>
                  <a:srgbClr val="C00000"/>
                </a:solidFill>
              </a:rPr>
              <a:t>Κήλη σε κορίτσι: </a:t>
            </a:r>
            <a:r>
              <a:rPr lang="el-GR" sz="2000" dirty="0"/>
              <a:t>δυνητικά επείγουσα κατάσταση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κίνδυνος ισχαιμίας ωοθήκης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</a:t>
            </a:r>
            <a:r>
              <a:rPr lang="el-GR" sz="2000" dirty="0">
                <a:solidFill>
                  <a:srgbClr val="C00000"/>
                </a:solidFill>
              </a:rPr>
              <a:t>Κήλη σε νεογνό: </a:t>
            </a:r>
            <a:r>
              <a:rPr lang="el-GR" sz="2000" dirty="0"/>
              <a:t>υψηλό ποσοστό περίσφιξης – έγκαιρη χειρουργική αποκατασταση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</a:t>
            </a:r>
            <a:r>
              <a:rPr lang="el-GR" sz="2000" dirty="0">
                <a:solidFill>
                  <a:srgbClr val="C00000"/>
                </a:solidFill>
              </a:rPr>
              <a:t>Κήλη κατά επολίσθηση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</a:t>
            </a:r>
            <a:r>
              <a:rPr lang="el-GR" sz="2000" dirty="0">
                <a:solidFill>
                  <a:srgbClr val="C00000"/>
                </a:solidFill>
              </a:rPr>
              <a:t>Κήλη </a:t>
            </a:r>
            <a:r>
              <a:rPr lang="en-US" sz="2000" dirty="0">
                <a:solidFill>
                  <a:srgbClr val="C00000"/>
                </a:solidFill>
              </a:rPr>
              <a:t>Littre</a:t>
            </a:r>
            <a:r>
              <a:rPr lang="el-GR" sz="2000" dirty="0">
                <a:solidFill>
                  <a:srgbClr val="C00000"/>
                </a:solidFill>
              </a:rPr>
              <a:t>:</a:t>
            </a:r>
            <a:r>
              <a:rPr lang="el-GR" sz="2000" dirty="0"/>
              <a:t> περιέχεται η απόφυση του </a:t>
            </a:r>
            <a:r>
              <a:rPr lang="en-US" sz="2000" dirty="0"/>
              <a:t>Meckel</a:t>
            </a: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</a:t>
            </a:r>
            <a:r>
              <a:rPr lang="el-GR" sz="2000" dirty="0">
                <a:solidFill>
                  <a:srgbClr val="C00000"/>
                </a:solidFill>
              </a:rPr>
              <a:t>Κήλη </a:t>
            </a:r>
            <a:r>
              <a:rPr lang="en-US" sz="2000" dirty="0">
                <a:solidFill>
                  <a:srgbClr val="C00000"/>
                </a:solidFill>
              </a:rPr>
              <a:t>Amyand</a:t>
            </a:r>
            <a:r>
              <a:rPr lang="el-GR" sz="2000" dirty="0">
                <a:solidFill>
                  <a:srgbClr val="C00000"/>
                </a:solidFill>
              </a:rPr>
              <a:t>: </a:t>
            </a:r>
            <a:r>
              <a:rPr lang="el-GR" sz="2000" dirty="0"/>
              <a:t>περιέχεται η σκωληκοειδής απόφυση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</a:t>
            </a:r>
            <a:r>
              <a:rPr lang="el-GR" sz="2000" dirty="0">
                <a:solidFill>
                  <a:srgbClr val="C00000"/>
                </a:solidFill>
              </a:rPr>
              <a:t>Κήλη </a:t>
            </a:r>
            <a:r>
              <a:rPr lang="en-US" sz="2000" dirty="0">
                <a:solidFill>
                  <a:srgbClr val="C00000"/>
                </a:solidFill>
              </a:rPr>
              <a:t>Richter</a:t>
            </a:r>
            <a:r>
              <a:rPr lang="el-GR" sz="2000" dirty="0">
                <a:solidFill>
                  <a:srgbClr val="C00000"/>
                </a:solidFill>
              </a:rPr>
              <a:t>: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l-GR" sz="2000" dirty="0"/>
              <a:t>περιέχεται τμήμα του αυλού κοίλου σπλάγχνου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</a:t>
            </a:r>
            <a:r>
              <a:rPr lang="el-GR" sz="2000" dirty="0">
                <a:solidFill>
                  <a:srgbClr val="C00000"/>
                </a:solidFill>
              </a:rPr>
              <a:t>Πιθανότητα συνδρόμου ανοχής στα ανδρογόνα</a:t>
            </a:r>
            <a:r>
              <a:rPr lang="el-GR" sz="2000" dirty="0"/>
              <a:t> σε κορίτσια μεγαλύτερης ηλικίας με αμφοτερόπλευρη εκδήλωση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F165-36FE-4C23-8068-3B55062BB915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>
          <a:xfrm>
            <a:off x="0" y="332656"/>
            <a:ext cx="3106688" cy="1143000"/>
          </a:xfrm>
        </p:spPr>
        <p:txBody>
          <a:bodyPr/>
          <a:lstStyle/>
          <a:p>
            <a:pPr eaLnBrk="1" hangingPunct="1"/>
            <a:r>
              <a:rPr lang="el-GR" sz="2000" dirty="0">
                <a:solidFill>
                  <a:srgbClr val="C00000"/>
                </a:solidFill>
              </a:rPr>
              <a:t>Υδροκήλη</a:t>
            </a:r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3284984"/>
            <a:ext cx="9144000" cy="3024336"/>
          </a:xfrm>
        </p:spPr>
        <p:txBody>
          <a:bodyPr/>
          <a:lstStyle/>
          <a:p>
            <a:pPr eaLnBrk="1" hangingPunct="1">
              <a:buNone/>
            </a:pPr>
            <a:r>
              <a:rPr lang="el-GR" sz="2000" dirty="0"/>
              <a:t>	</a:t>
            </a:r>
            <a:r>
              <a:rPr lang="el-GR" sz="1800" dirty="0"/>
              <a:t>Παρουσία υγρού ανάμεσα στα πέταλα του ελυτροειδούς χιτώνα του όρχεως</a:t>
            </a:r>
          </a:p>
          <a:p>
            <a:pPr eaLnBrk="1" hangingPunct="1">
              <a:buNone/>
            </a:pPr>
            <a:r>
              <a:rPr lang="en-US" sz="1800" dirty="0"/>
              <a:t>	</a:t>
            </a:r>
            <a:endParaRPr lang="el-GR" sz="1800" dirty="0"/>
          </a:p>
          <a:p>
            <a:pPr eaLnBrk="1" hangingPunct="1">
              <a:buNone/>
            </a:pPr>
            <a:r>
              <a:rPr lang="el-GR" sz="1800" dirty="0"/>
              <a:t>	Αποτέλεσμα ανοικτής παραμονής ελυτροπεριτοναϊκής πτυχής γύρω από τον όρχη</a:t>
            </a:r>
          </a:p>
          <a:p>
            <a:pPr eaLnBrk="1" hangingPunct="1">
              <a:buNone/>
            </a:pPr>
            <a:r>
              <a:rPr lang="en-US" sz="1800" dirty="0"/>
              <a:t>	</a:t>
            </a:r>
            <a:endParaRPr lang="el-GR" sz="1800" dirty="0"/>
          </a:p>
          <a:p>
            <a:pPr eaLnBrk="1" hangingPunct="1">
              <a:buNone/>
            </a:pPr>
            <a:r>
              <a:rPr lang="el-GR" sz="1800" dirty="0"/>
              <a:t>	Πιθανή η επικοινωνία μέσω λεπτού ανοικτού ελυτροπεριτοναϊκού πόρου (επικοινωνούσα υδροκήλη): Αυξομειώσεις μεγέθους οσχέου, μεγαλύτερη τις απογευματινές ώρες, μικρότερη το πρωί μετά την έγερση </a:t>
            </a:r>
          </a:p>
          <a:p>
            <a:pPr eaLnBrk="1" hangingPunct="1">
              <a:buNone/>
            </a:pPr>
            <a:r>
              <a:rPr lang="en-US" sz="1800" dirty="0"/>
              <a:t>	</a:t>
            </a:r>
            <a:endParaRPr lang="el-GR" sz="1800" dirty="0"/>
          </a:p>
          <a:p>
            <a:pPr eaLnBrk="1" hangingPunct="1">
              <a:buNone/>
            </a:pPr>
            <a:r>
              <a:rPr lang="el-GR" sz="1800" dirty="0"/>
              <a:t>	</a:t>
            </a:r>
            <a:r>
              <a:rPr lang="el-GR" sz="1800" dirty="0">
                <a:solidFill>
                  <a:srgbClr val="C00000"/>
                </a:solidFill>
              </a:rPr>
              <a:t>Θεραπεία: Χειρουργική διόρθωση μετά τον πρώτο χρόνο</a:t>
            </a:r>
          </a:p>
          <a:p>
            <a:pPr eaLnBrk="1" hangingPunct="1"/>
            <a:endParaRPr lang="el-GR" sz="2000" dirty="0"/>
          </a:p>
          <a:p>
            <a:pPr eaLnBrk="1" hangingPunct="1"/>
            <a:endParaRPr lang="el-GR" sz="2000" dirty="0"/>
          </a:p>
        </p:txBody>
      </p:sp>
      <p:pic>
        <p:nvPicPr>
          <p:cNvPr id="22530" name="Picture 2" descr="ÎÏÎ¿ÏÎ­Î»ÎµÏÎ¼Î± ÎµÎ¹ÎºÏÎ½Î±Ï Î³Î¹Î± pediatric hydroce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6672"/>
            <a:ext cx="4719411" cy="2682256"/>
          </a:xfrm>
          <a:prstGeom prst="rect">
            <a:avLst/>
          </a:prstGeom>
          <a:noFill/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F165-36FE-4C23-8068-3B55062BB915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000" dirty="0">
                <a:solidFill>
                  <a:srgbClr val="C00000"/>
                </a:solidFill>
              </a:rPr>
              <a:t>Κύστη σπερματικού τόνου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75" y="1571625"/>
            <a:ext cx="35433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Παραμονή ανοικτής ελυτροπεριτοναϊκής πτυχής </a:t>
            </a:r>
            <a:r>
              <a:rPr lang="el-GR" sz="2000" dirty="0">
                <a:solidFill>
                  <a:srgbClr val="C00000"/>
                </a:solidFill>
              </a:rPr>
              <a:t>μεταξύ δύο σημείων του σπερματικού τόνου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Ψηλαφητή κύστη πάνω από τον όρχη. Μερικές φορές εκλαμβάνεται ως τρίτος όρχις. Πιθανή επικοινωνία με την περιτοναϊκή κοιλότητα.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	Κλινικό αντίστοιχο στα κορίτσια: Κύστη του </a:t>
            </a:r>
            <a:r>
              <a:rPr lang="en-US" sz="2000" dirty="0"/>
              <a:t>Nuck</a:t>
            </a:r>
            <a:endParaRPr lang="el-GR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  <p:pic>
        <p:nvPicPr>
          <p:cNvPr id="9220" name="Picture 2" descr="C:\Users\Xenophon\Documents\Πάτρα 2008-Τρίτη 1.4.2008\Κύστη σπερματικού τόνο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643063"/>
            <a:ext cx="50006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F165-36FE-4C23-8068-3B55062BB915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l" eaLnBrk="1" hangingPunct="1"/>
            <a:r>
              <a:rPr lang="el-GR" sz="2000" dirty="0">
                <a:solidFill>
                  <a:srgbClr val="C00000"/>
                </a:solidFill>
              </a:rPr>
              <a:t>Κρυψορχία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313" y="1700808"/>
            <a:ext cx="8929687" cy="515719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Κάθοδος όρχεως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Ενδοκοιλιακή φάση μέχρι το βουβωνικό στόμιο: 	10</a:t>
            </a:r>
            <a:r>
              <a:rPr lang="el-GR" sz="2000" baseline="30000" dirty="0"/>
              <a:t>η</a:t>
            </a:r>
            <a:r>
              <a:rPr lang="el-GR" sz="2000" dirty="0"/>
              <a:t> - 15</a:t>
            </a:r>
            <a:r>
              <a:rPr lang="el-GR" sz="2000" baseline="30000" dirty="0"/>
              <a:t>η</a:t>
            </a:r>
            <a:r>
              <a:rPr lang="el-GR" sz="2000" dirty="0"/>
              <a:t> εβδομάδα κύησης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Βουβωνική-οσχεϊκή φάση και είσοδος  στο όσχεο: 	24</a:t>
            </a:r>
            <a:r>
              <a:rPr lang="el-GR" sz="2000" baseline="30000" dirty="0"/>
              <a:t>η</a:t>
            </a:r>
            <a:r>
              <a:rPr lang="el-GR" sz="2000" dirty="0"/>
              <a:t> – 35</a:t>
            </a:r>
            <a:r>
              <a:rPr lang="el-GR" sz="2000" baseline="30000" dirty="0"/>
              <a:t>η</a:t>
            </a:r>
            <a:r>
              <a:rPr lang="el-GR" sz="2000" dirty="0"/>
              <a:t> εβδομάδα κύησης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Πρόγνωση: </a:t>
            </a:r>
            <a:r>
              <a:rPr lang="el-GR" sz="2000" dirty="0"/>
              <a:t>75% κάθοδος του όρχεως στο όσχεο κατά τον  4</a:t>
            </a:r>
            <a:r>
              <a:rPr lang="el-GR" sz="2000" baseline="30000" dirty="0"/>
              <a:t>ο</a:t>
            </a:r>
            <a:r>
              <a:rPr lang="el-GR" sz="2000" dirty="0"/>
              <a:t> έως 6</a:t>
            </a:r>
            <a:r>
              <a:rPr lang="el-GR" sz="2000" baseline="30000" dirty="0"/>
              <a:t>ο</a:t>
            </a:r>
            <a:r>
              <a:rPr lang="el-GR" sz="2000" dirty="0"/>
              <a:t>  μήνα της ζωής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l-GR" sz="2000" dirty="0"/>
              <a:t>Ετερόπλευρη εκδήλωση: 90% (Δεξιά εντόπιση 70% ετερόπλευρης κρυψορχίας)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Θεραπεία: Εγχείρηση ορχεοπηξίας μεταξύ 6</a:t>
            </a:r>
            <a:r>
              <a:rPr lang="el-GR" sz="2000" baseline="30000" dirty="0">
                <a:solidFill>
                  <a:srgbClr val="C00000"/>
                </a:solidFill>
              </a:rPr>
              <a:t>ου</a:t>
            </a:r>
            <a:r>
              <a:rPr lang="el-GR" sz="2000" dirty="0">
                <a:solidFill>
                  <a:srgbClr val="C00000"/>
                </a:solidFill>
              </a:rPr>
              <a:t> και 12</a:t>
            </a:r>
            <a:r>
              <a:rPr lang="el-GR" sz="2000" baseline="30000" dirty="0">
                <a:solidFill>
                  <a:srgbClr val="C00000"/>
                </a:solidFill>
              </a:rPr>
              <a:t>ου</a:t>
            </a:r>
            <a:r>
              <a:rPr lang="el-GR" sz="2000" dirty="0">
                <a:solidFill>
                  <a:srgbClr val="C00000"/>
                </a:solidFill>
              </a:rPr>
              <a:t> μήνα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Ανελκόμενος όρχις: </a:t>
            </a:r>
            <a:r>
              <a:rPr lang="el-GR" sz="2000" dirty="0"/>
              <a:t>Παρακολούθηση υπό κλινικές προϋποθέσεις μέχρι την εφηβεία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l-GR" sz="2000" dirty="0"/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l-GR" sz="2000" dirty="0">
                <a:solidFill>
                  <a:srgbClr val="C00000"/>
                </a:solidFill>
              </a:rPr>
              <a:t>Σύνδρομο Ορχικής Δυσγενεσίας</a:t>
            </a:r>
            <a:r>
              <a:rPr lang="el-GR" sz="2000" dirty="0"/>
              <a:t> (</a:t>
            </a:r>
            <a:r>
              <a:rPr lang="en-US" sz="2000" dirty="0"/>
              <a:t>Testicular Dysgenesis Syndrome)</a:t>
            </a:r>
            <a:endParaRPr lang="el-G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8640"/>
            <a:ext cx="2699792" cy="203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F165-36FE-4C23-8068-3B55062BB915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662</Words>
  <Application>Microsoft Office PowerPoint</Application>
  <PresentationFormat>On-screen Show (4:3)</PresentationFormat>
  <Paragraphs>148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Θέμα του Office</vt:lpstr>
      <vt:lpstr>Παθήσεις του κοιλιακού τοιχώματος και του οσχέου</vt:lpstr>
      <vt:lpstr>PowerPoint Presentation</vt:lpstr>
      <vt:lpstr>Βουβωνοκήλη</vt:lpstr>
      <vt:lpstr>PowerPoint Presentation</vt:lpstr>
      <vt:lpstr>PowerPoint Presentation</vt:lpstr>
      <vt:lpstr>PowerPoint Presentation</vt:lpstr>
      <vt:lpstr>Υδροκήλη</vt:lpstr>
      <vt:lpstr>Κύστη σπερματικού τόνου</vt:lpstr>
      <vt:lpstr>Κρυψορχία</vt:lpstr>
      <vt:lpstr>PowerPoint Presentation</vt:lpstr>
      <vt:lpstr>Γιατί χειρουργείται η κρυψορχία</vt:lpstr>
      <vt:lpstr>Συστροφή όρχεως</vt:lpstr>
      <vt:lpstr>Συστροφή κύστης Morgagni</vt:lpstr>
      <vt:lpstr>PowerPoint Presentation</vt:lpstr>
      <vt:lpstr>Κιρσοκήλη</vt:lpstr>
      <vt:lpstr>Κιρσοκήλη</vt:lpstr>
      <vt:lpstr>Ομφαλοκήλη</vt:lpstr>
      <vt:lpstr>Εμβρυολογία αρχέγονου μέσου εντέρου</vt:lpstr>
      <vt:lpstr>PowerPoint Presentation</vt:lpstr>
      <vt:lpstr>Ουραχός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Xenophon</dc:creator>
  <cp:lastModifiedBy>Xenophon Sinopidis</cp:lastModifiedBy>
  <cp:revision>49</cp:revision>
  <dcterms:created xsi:type="dcterms:W3CDTF">2013-06-04T17:36:02Z</dcterms:created>
  <dcterms:modified xsi:type="dcterms:W3CDTF">2020-03-18T11:27:36Z</dcterms:modified>
</cp:coreProperties>
</file>