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61" r:id="rId3"/>
    <p:sldId id="262" r:id="rId4"/>
    <p:sldId id="264" r:id="rId5"/>
    <p:sldId id="364" r:id="rId6"/>
    <p:sldId id="365" r:id="rId7"/>
    <p:sldId id="366" r:id="rId8"/>
    <p:sldId id="372" r:id="rId9"/>
    <p:sldId id="376" r:id="rId10"/>
    <p:sldId id="377" r:id="rId11"/>
    <p:sldId id="378" r:id="rId12"/>
    <p:sldId id="379" r:id="rId13"/>
    <p:sldId id="380" r:id="rId14"/>
    <p:sldId id="384" r:id="rId15"/>
    <p:sldId id="381" r:id="rId16"/>
    <p:sldId id="385" r:id="rId17"/>
    <p:sldId id="382" r:id="rId18"/>
    <p:sldId id="383" r:id="rId19"/>
    <p:sldId id="393" r:id="rId20"/>
    <p:sldId id="394" r:id="rId21"/>
    <p:sldId id="392" r:id="rId22"/>
    <p:sldId id="391" r:id="rId23"/>
    <p:sldId id="395" r:id="rId24"/>
    <p:sldId id="390" r:id="rId25"/>
    <p:sldId id="359" r:id="rId26"/>
    <p:sldId id="396" r:id="rId27"/>
    <p:sldId id="397" r:id="rId28"/>
    <p:sldId id="280" r:id="rId29"/>
    <p:sldId id="290" r:id="rId30"/>
    <p:sldId id="295" r:id="rId31"/>
    <p:sldId id="299" r:id="rId32"/>
    <p:sldId id="292" r:id="rId33"/>
    <p:sldId id="291" r:id="rId34"/>
    <p:sldId id="294" r:id="rId3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1"/>
            <p14:sldId id="262"/>
            <p14:sldId id="264"/>
            <p14:sldId id="364"/>
            <p14:sldId id="365"/>
            <p14:sldId id="366"/>
            <p14:sldId id="372"/>
            <p14:sldId id="376"/>
            <p14:sldId id="377"/>
            <p14:sldId id="378"/>
            <p14:sldId id="379"/>
            <p14:sldId id="380"/>
            <p14:sldId id="384"/>
            <p14:sldId id="381"/>
            <p14:sldId id="385"/>
            <p14:sldId id="382"/>
            <p14:sldId id="383"/>
            <p14:sldId id="393"/>
            <p14:sldId id="394"/>
            <p14:sldId id="392"/>
            <p14:sldId id="391"/>
            <p14:sldId id="395"/>
            <p14:sldId id="390"/>
            <p14:sldId id="359"/>
            <p14:sldId id="396"/>
            <p14:sldId id="397"/>
            <p14:sldId id="280"/>
            <p14:sldId id="290"/>
            <p14:sldId id="295"/>
            <p14:sldId id="299"/>
            <p14:sldId id="292"/>
            <p14:sldId id="291"/>
            <p14:sldId id="294"/>
          </p14:sldIdLst>
        </p14:section>
        <p14:section name="Untitled Section" id="{0F1CB131-A6BD-43D0-B8D4-1F27CEF7A05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43" autoAdjust="0"/>
    <p:restoredTop sz="99309" autoAdjust="0"/>
  </p:normalViewPr>
  <p:slideViewPr>
    <p:cSldViewPr>
      <p:cViewPr varScale="1">
        <p:scale>
          <a:sx n="84" d="100"/>
          <a:sy n="84" d="100"/>
        </p:scale>
        <p:origin x="264"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postolos Rafailidis" userId="e0091df09d7d4aad" providerId="LiveId" clId="{7130134D-9D8A-45F2-BFF8-F6DF25DB094B}"/>
    <pc:docChg chg="modSld">
      <pc:chgData name="Apostolos Rafailidis" userId="e0091df09d7d4aad" providerId="LiveId" clId="{7130134D-9D8A-45F2-BFF8-F6DF25DB094B}" dt="2023-06-20T05:46:43.552" v="15" actId="255"/>
      <pc:docMkLst>
        <pc:docMk/>
      </pc:docMkLst>
      <pc:sldChg chg="modSp mod">
        <pc:chgData name="Apostolos Rafailidis" userId="e0091df09d7d4aad" providerId="LiveId" clId="{7130134D-9D8A-45F2-BFF8-F6DF25DB094B}" dt="2023-06-20T05:46:43.552" v="15" actId="255"/>
        <pc:sldMkLst>
          <pc:docMk/>
          <pc:sldMk cId="1279640906" sldId="394"/>
        </pc:sldMkLst>
        <pc:spChg chg="mod">
          <ac:chgData name="Apostolos Rafailidis" userId="e0091df09d7d4aad" providerId="LiveId" clId="{7130134D-9D8A-45F2-BFF8-F6DF25DB094B}" dt="2023-06-20T05:46:43.552" v="15" actId="255"/>
          <ac:spMkLst>
            <pc:docMk/>
            <pc:sldMk cId="1279640906" sldId="394"/>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20/6/2023</a:t>
            </a:fld>
            <a:endParaRPr lang="el-GR"/>
          </a:p>
        </p:txBody>
      </p:sp>
      <p:sp>
        <p:nvSpPr>
          <p:cNvPr id="4" name="Θέση εικόνας διαφάνειας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856477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4156830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r>
              <a:rPr lang="el-GR" dirty="0"/>
              <a:t> </a:t>
            </a: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1406215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36313178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3607901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2042487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3399757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15046133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914400" y="2130426"/>
            <a:ext cx="10363200" cy="1470025"/>
          </a:xfrm>
        </p:spPr>
        <p:txBody>
          <a:bodyPr/>
          <a:lstStyle>
            <a:lvl1pPr>
              <a:defRPr>
                <a:solidFill>
                  <a:schemeClr val="accent1"/>
                </a:solidFill>
              </a:defRPr>
            </a:lvl1pPr>
          </a:lstStyle>
          <a:p>
            <a:r>
              <a:rPr lang="el-GR" dirty="0"/>
              <a:t>Στυλ κύριου τίτλου</a:t>
            </a:r>
          </a:p>
        </p:txBody>
      </p:sp>
      <p:sp>
        <p:nvSpPr>
          <p:cNvPr id="3" name="Υπότιτλος 2"/>
          <p:cNvSpPr>
            <a:spLocks noGrp="1"/>
          </p:cNvSpPr>
          <p:nvPr>
            <p:ph type="subTitle" idx="1"/>
          </p:nvPr>
        </p:nvSpPr>
        <p:spPr>
          <a:xfrm>
            <a:off x="911424" y="3886200"/>
            <a:ext cx="10369152"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a:t>Στυλ κύριου υπότιτλου</a:t>
            </a:r>
          </a:p>
        </p:txBody>
      </p:sp>
    </p:spTree>
    <p:extLst>
      <p:ext uri="{BB962C8B-B14F-4D97-AF65-F5344CB8AC3E}">
        <p14:creationId xmlns:p14="http://schemas.microsoft.com/office/powerpoint/2010/main" val="4245247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5" name="2 - Θέση υποσέλιδου"/>
          <p:cNvSpPr txBox="1">
            <a:spLocks/>
          </p:cNvSpPr>
          <p:nvPr userDrawn="1"/>
        </p:nvSpPr>
        <p:spPr bwMode="auto">
          <a:xfrm>
            <a:off x="719403" y="6441601"/>
            <a:ext cx="1065718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2">
            <a:extLst>
              <a:ext uri="{FF2B5EF4-FFF2-40B4-BE49-F238E27FC236}">
                <a16:creationId xmlns:a16="http://schemas.microsoft.com/office/drawing/2014/main" id="{B5BAC433-C1BA-1E14-F221-E9308EF52DA5}"/>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114403" y="6253448"/>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8615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839200" y="274639"/>
            <a:ext cx="2743200" cy="5851525"/>
          </a:xfrm>
        </p:spPr>
        <p:txBody>
          <a:bodyPr vert="eaVert"/>
          <a:lstStyle>
            <a:lvl1pPr>
              <a:defRPr b="0">
                <a:solidFill>
                  <a:srgbClr val="5075BC"/>
                </a:solidFill>
              </a:defRPr>
            </a:lvl1pPr>
          </a:lstStyle>
          <a:p>
            <a:r>
              <a:rPr lang="el-GR" dirty="0"/>
              <a:t>Στυλ κύριου τίτλου</a:t>
            </a:r>
          </a:p>
        </p:txBody>
      </p:sp>
      <p:sp>
        <p:nvSpPr>
          <p:cNvPr id="3" name="Θέση κατακόρυφου κειμένου 2"/>
          <p:cNvSpPr>
            <a:spLocks noGrp="1"/>
          </p:cNvSpPr>
          <p:nvPr>
            <p:ph type="body" orient="vert" idx="1"/>
          </p:nvPr>
        </p:nvSpPr>
        <p:spPr>
          <a:xfrm>
            <a:off x="609600" y="274639"/>
            <a:ext cx="80264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4238612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idx="1"/>
          </p:nvPr>
        </p:nvSpPr>
        <p:spPr>
          <a:xfrm>
            <a:off x="618875" y="1556793"/>
            <a:ext cx="109728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p>
        </p:txBody>
      </p:sp>
      <p:sp>
        <p:nvSpPr>
          <p:cNvPr id="4"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5" name="2 - Θέση υποσέλιδου"/>
          <p:cNvSpPr txBox="1">
            <a:spLocks/>
          </p:cNvSpPr>
          <p:nvPr userDrawn="1"/>
        </p:nvSpPr>
        <p:spPr bwMode="auto">
          <a:xfrm>
            <a:off x="1111345" y="6441600"/>
            <a:ext cx="10265240" cy="268510"/>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Ενότητα 2, Επιχειρηματικότητα, προσωπικά χαρακτηριστικά και επιχειρηματικός προσανατολισμός</a:t>
            </a:r>
            <a:endParaRPr lang="en-US" sz="1000" dirty="0">
              <a:solidFill>
                <a:srgbClr val="5075BC"/>
              </a:solidFill>
              <a:ea typeface="ＭＳ Ｐゴシック" pitchFamily="34" charset="-128"/>
              <a:cs typeface="+mn-cs"/>
            </a:endParaRPr>
          </a:p>
        </p:txBody>
      </p:sp>
      <p:pic>
        <p:nvPicPr>
          <p:cNvPr id="7" name="Picture 2">
            <a:extLst>
              <a:ext uri="{FF2B5EF4-FFF2-40B4-BE49-F238E27FC236}">
                <a16:creationId xmlns:a16="http://schemas.microsoft.com/office/drawing/2014/main" id="{EB6A4483-EF84-9692-55EB-E559FE4A6F7F}"/>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451635" y="6237312"/>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75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963084" y="4406901"/>
            <a:ext cx="10363200" cy="1362075"/>
          </a:xfrm>
        </p:spPr>
        <p:txBody>
          <a:bodyPr anchor="t"/>
          <a:lstStyle>
            <a:lvl1pPr algn="l">
              <a:defRPr sz="4000" b="0" cap="none" baseline="0">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963084" y="2906713"/>
            <a:ext cx="103632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a:t>Στυλ υποδείγματος κειμένου</a:t>
            </a:r>
          </a:p>
        </p:txBody>
      </p:sp>
    </p:spTree>
    <p:extLst>
      <p:ext uri="{BB962C8B-B14F-4D97-AF65-F5344CB8AC3E}">
        <p14:creationId xmlns:p14="http://schemas.microsoft.com/office/powerpoint/2010/main" val="1212086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a:t>Στυλ κύριου τίτλου</a:t>
            </a:r>
          </a:p>
        </p:txBody>
      </p:sp>
      <p:sp>
        <p:nvSpPr>
          <p:cNvPr id="3" name="Θέση περιεχομένου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6" name="2 - Θέση υποσέλιδου"/>
          <p:cNvSpPr txBox="1">
            <a:spLocks/>
          </p:cNvSpPr>
          <p:nvPr userDrawn="1"/>
        </p:nvSpPr>
        <p:spPr bwMode="auto">
          <a:xfrm>
            <a:off x="1111345" y="6441600"/>
            <a:ext cx="10265240" cy="268510"/>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Ενότητα 2, Επιχειρηματικότητα, προσωπικά χαρακτηριστικά και επιχειρηματικός προσανατολισμός</a:t>
            </a:r>
            <a:endParaRPr lang="en-US" sz="1000" dirty="0">
              <a:solidFill>
                <a:srgbClr val="5075BC"/>
              </a:solidFill>
              <a:ea typeface="ＭＳ Ｐゴシック" pitchFamily="34" charset="-128"/>
              <a:cs typeface="+mn-cs"/>
            </a:endParaRPr>
          </a:p>
        </p:txBody>
      </p:sp>
      <p:pic>
        <p:nvPicPr>
          <p:cNvPr id="8" name="Picture 2">
            <a:extLst>
              <a:ext uri="{FF2B5EF4-FFF2-40B4-BE49-F238E27FC236}">
                <a16:creationId xmlns:a16="http://schemas.microsoft.com/office/drawing/2014/main" id="{2C9827BE-4EF8-A0F4-DBE6-33B7A9636EC2}"/>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451635" y="6237312"/>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3250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a:t>Στυλ κύριου τίτλου</a:t>
            </a:r>
          </a:p>
        </p:txBody>
      </p:sp>
      <p:sp>
        <p:nvSpPr>
          <p:cNvPr id="3" name="Θέση κειμένου 2"/>
          <p:cNvSpPr>
            <a:spLocks noGrp="1"/>
          </p:cNvSpPr>
          <p:nvPr>
            <p:ph type="body" idx="1"/>
          </p:nvPr>
        </p:nvSpPr>
        <p:spPr>
          <a:xfrm>
            <a:off x="609600" y="1574254"/>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609600" y="2214016"/>
            <a:ext cx="5386917"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93368" y="1574254"/>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93368" y="2214016"/>
            <a:ext cx="5389033"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8" name="2 - Θέση υποσέλιδου"/>
          <p:cNvSpPr txBox="1">
            <a:spLocks/>
          </p:cNvSpPr>
          <p:nvPr userDrawn="1"/>
        </p:nvSpPr>
        <p:spPr bwMode="auto">
          <a:xfrm>
            <a:off x="1111345" y="6441600"/>
            <a:ext cx="10265240" cy="268510"/>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Picture 2">
            <a:extLst>
              <a:ext uri="{FF2B5EF4-FFF2-40B4-BE49-F238E27FC236}">
                <a16:creationId xmlns:a16="http://schemas.microsoft.com/office/drawing/2014/main" id="{244A6F71-EF14-FC69-D815-F9B2487C5430}"/>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451635" y="6237312"/>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6112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a:t>Στυλ κύριου τίτλου</a:t>
            </a:r>
          </a:p>
        </p:txBody>
      </p:sp>
      <p:sp>
        <p:nvSpPr>
          <p:cNvPr id="3"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4" name="2 - Θέση υποσέλιδου"/>
          <p:cNvSpPr txBox="1">
            <a:spLocks/>
          </p:cNvSpPr>
          <p:nvPr userDrawn="1"/>
        </p:nvSpPr>
        <p:spPr bwMode="auto">
          <a:xfrm>
            <a:off x="1111345" y="6441600"/>
            <a:ext cx="10265240" cy="268510"/>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2">
            <a:extLst>
              <a:ext uri="{FF2B5EF4-FFF2-40B4-BE49-F238E27FC236}">
                <a16:creationId xmlns:a16="http://schemas.microsoft.com/office/drawing/2014/main" id="{34A95AA3-E8AB-DEB9-01F4-307BD0CDAF3F}"/>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451635" y="6237312"/>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5794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766733" y="1556792"/>
            <a:ext cx="6815667"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609601" y="1556792"/>
            <a:ext cx="4011084"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6" name="Τίτλος 1"/>
          <p:cNvSpPr>
            <a:spLocks noGrp="1"/>
          </p:cNvSpPr>
          <p:nvPr>
            <p:ph type="title"/>
          </p:nvPr>
        </p:nvSpPr>
        <p:spPr>
          <a:xfrm>
            <a:off x="609600" y="273600"/>
            <a:ext cx="109728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7" name="2 - Θέση υποσέλιδου"/>
          <p:cNvSpPr txBox="1">
            <a:spLocks/>
          </p:cNvSpPr>
          <p:nvPr userDrawn="1"/>
        </p:nvSpPr>
        <p:spPr bwMode="auto">
          <a:xfrm>
            <a:off x="719403" y="6441601"/>
            <a:ext cx="1065718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2" name="Picture 2">
            <a:extLst>
              <a:ext uri="{FF2B5EF4-FFF2-40B4-BE49-F238E27FC236}">
                <a16:creationId xmlns:a16="http://schemas.microsoft.com/office/drawing/2014/main" id="{1B7C9B03-A2A7-A286-6E7B-8385FA16F566}"/>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96959" y="6253448"/>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3171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2389717" y="1556792"/>
            <a:ext cx="73152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2389717" y="5157192"/>
            <a:ext cx="73152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a:t>Στυλ υποδείγματος κειμένου</a:t>
            </a:r>
          </a:p>
        </p:txBody>
      </p:sp>
      <p:sp>
        <p:nvSpPr>
          <p:cNvPr id="9" name="Τίτλος 1"/>
          <p:cNvSpPr>
            <a:spLocks noGrp="1"/>
          </p:cNvSpPr>
          <p:nvPr>
            <p:ph type="title"/>
          </p:nvPr>
        </p:nvSpPr>
        <p:spPr>
          <a:xfrm>
            <a:off x="609600" y="273600"/>
            <a:ext cx="10972800" cy="1144800"/>
          </a:xfrm>
        </p:spPr>
        <p:txBody>
          <a:bodyPr vert="horz" lIns="91440" tIns="45720" rIns="91440" bIns="45720" rtlCol="0" anchor="ctr">
            <a:normAutofit/>
          </a:bodyPr>
          <a:lstStyle>
            <a:lvl1pPr>
              <a:defRPr lang="el-GR" b="0">
                <a:solidFill>
                  <a:schemeClr val="accent1"/>
                </a:solidFill>
              </a:defRPr>
            </a:lvl1pPr>
          </a:lstStyle>
          <a:p>
            <a:pPr lvl="0"/>
            <a:r>
              <a:rPr lang="el-GR" dirty="0"/>
              <a:t>Στυλ κύριου τίτλου</a:t>
            </a:r>
          </a:p>
        </p:txBody>
      </p:sp>
      <p:sp>
        <p:nvSpPr>
          <p:cNvPr id="5" name="Θέση αριθμού διαφάνειας 5"/>
          <p:cNvSpPr txBox="1">
            <a:spLocks/>
          </p:cNvSpPr>
          <p:nvPr userDrawn="1"/>
        </p:nvSpPr>
        <p:spPr>
          <a:xfrm>
            <a:off x="11526473" y="6441972"/>
            <a:ext cx="57715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z="1200" smtClean="0">
                <a:solidFill>
                  <a:srgbClr val="5075BC"/>
                </a:solidFill>
              </a:rPr>
              <a:pPr algn="ctr"/>
              <a:t>‹#›</a:t>
            </a:fld>
            <a:endParaRPr lang="el-GR" sz="1200" dirty="0">
              <a:solidFill>
                <a:srgbClr val="5075BC"/>
              </a:solidFill>
            </a:endParaRPr>
          </a:p>
        </p:txBody>
      </p:sp>
      <p:sp>
        <p:nvSpPr>
          <p:cNvPr id="6" name="2 - Θέση υποσέλιδου"/>
          <p:cNvSpPr txBox="1">
            <a:spLocks/>
          </p:cNvSpPr>
          <p:nvPr userDrawn="1"/>
        </p:nvSpPr>
        <p:spPr bwMode="auto">
          <a:xfrm>
            <a:off x="719403" y="6441601"/>
            <a:ext cx="1065718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2" name="Picture 2">
            <a:extLst>
              <a:ext uri="{FF2B5EF4-FFF2-40B4-BE49-F238E27FC236}">
                <a16:creationId xmlns:a16="http://schemas.microsoft.com/office/drawing/2014/main" id="{E8F2A68B-8482-F333-2773-B3F4E960ADDE}"/>
              </a:ext>
            </a:extLst>
          </p:cNvPr>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3684"/>
          <a:stretch/>
        </p:blipFill>
        <p:spPr bwMode="auto">
          <a:xfrm>
            <a:off x="114403" y="6253448"/>
            <a:ext cx="605000" cy="60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5077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l-GR" dirty="0"/>
              <a:t>Στυλ κύριου τίτλου</a:t>
            </a:r>
          </a:p>
        </p:txBody>
      </p:sp>
      <p:sp>
        <p:nvSpPr>
          <p:cNvPr id="3" name="Θέση κειμένου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hyperlink" Target="http://www.get2test.net/"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tinyurl.com/2p9jywa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tinyurl.com/2t23dx6k"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209800" y="1124744"/>
            <a:ext cx="7772400" cy="1278408"/>
          </a:xfrm>
        </p:spPr>
        <p:txBody>
          <a:bodyPr/>
          <a:lstStyle/>
          <a:p>
            <a:r>
              <a:rPr lang="el-GR" dirty="0"/>
              <a:t>ΜΕΤΩΝ</a:t>
            </a:r>
            <a:endParaRPr lang="el-GR" dirty="0">
              <a:solidFill>
                <a:srgbClr val="5075BC"/>
              </a:solidFill>
            </a:endParaRPr>
          </a:p>
        </p:txBody>
      </p:sp>
      <p:sp>
        <p:nvSpPr>
          <p:cNvPr id="3" name="Υπότιτλος 2"/>
          <p:cNvSpPr>
            <a:spLocks noGrp="1"/>
          </p:cNvSpPr>
          <p:nvPr>
            <p:ph type="subTitle" idx="1"/>
          </p:nvPr>
        </p:nvSpPr>
        <p:spPr>
          <a:xfrm>
            <a:off x="551384" y="2006575"/>
            <a:ext cx="10369152" cy="3554836"/>
          </a:xfrm>
        </p:spPr>
        <p:txBody>
          <a:bodyPr>
            <a:noAutofit/>
          </a:bodyPr>
          <a:lstStyle/>
          <a:p>
            <a:pPr lvl="0"/>
            <a:r>
              <a:rPr lang="el-GR" sz="4000" dirty="0">
                <a:solidFill>
                  <a:srgbClr val="5075BC"/>
                </a:solidFill>
                <a:latin typeface="+mj-lt"/>
                <a:ea typeface="+mj-ea"/>
                <a:cs typeface="+mj-cs"/>
              </a:rPr>
              <a:t>Ενότητα 2:</a:t>
            </a:r>
            <a:r>
              <a:rPr lang="en-US" sz="4000" dirty="0">
                <a:solidFill>
                  <a:srgbClr val="5075BC"/>
                </a:solidFill>
                <a:latin typeface="+mj-lt"/>
                <a:ea typeface="+mj-ea"/>
                <a:cs typeface="+mj-cs"/>
              </a:rPr>
              <a:t> </a:t>
            </a:r>
            <a:r>
              <a:rPr lang="el-GR" sz="4000" dirty="0"/>
              <a:t>Επιχειρηματικότητα,</a:t>
            </a:r>
          </a:p>
          <a:p>
            <a:pPr lvl="0"/>
            <a:r>
              <a:rPr lang="el-GR" sz="4000" dirty="0"/>
              <a:t>προσωπικά χαρακτηριστικά και</a:t>
            </a:r>
          </a:p>
          <a:p>
            <a:pPr lvl="0"/>
            <a:r>
              <a:rPr lang="el-GR" sz="4000" dirty="0"/>
              <a:t>επιχειρηματικός προσανατολισμός</a:t>
            </a:r>
            <a:endParaRPr lang="en-US" sz="4000" dirty="0"/>
          </a:p>
          <a:p>
            <a:pPr lvl="0"/>
            <a:endParaRPr lang="el-GR" sz="1000" dirty="0"/>
          </a:p>
          <a:p>
            <a:r>
              <a:rPr lang="el-GR" sz="2400" dirty="0"/>
              <a:t>Δρ. Απόστολος Ραφαηλίδης</a:t>
            </a:r>
          </a:p>
          <a:p>
            <a:r>
              <a:rPr lang="el-GR" sz="2400" dirty="0"/>
              <a:t>Σχολή Οικονομικών Επιστημών και Διοίκησης Επιχειρήσεων</a:t>
            </a:r>
          </a:p>
          <a:p>
            <a:r>
              <a:rPr lang="el-GR" sz="2400" dirty="0"/>
              <a:t>Τμήμα Διοίκησης Τουρισμού</a:t>
            </a:r>
            <a:endParaRPr lang="en-US" sz="2400" dirty="0"/>
          </a:p>
          <a:p>
            <a:endParaRPr lang="el-GR" sz="2800" dirty="0"/>
          </a:p>
        </p:txBody>
      </p:sp>
      <p:pic>
        <p:nvPicPr>
          <p:cNvPr id="6" name="Picture 2">
            <a:extLst>
              <a:ext uri="{FF2B5EF4-FFF2-40B4-BE49-F238E27FC236}">
                <a16:creationId xmlns:a16="http://schemas.microsoft.com/office/drawing/2014/main" id="{4AF1C549-D4B8-757F-25C8-A5BEC1AA238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1424" y="567482"/>
            <a:ext cx="3965636" cy="1439093"/>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1">
            <a:extLst>
              <a:ext uri="{FF2B5EF4-FFF2-40B4-BE49-F238E27FC236}">
                <a16:creationId xmlns:a16="http://schemas.microsoft.com/office/drawing/2014/main" id="{34AC1C10-BC71-A1DB-F804-DFBB27669E9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40416" y="657226"/>
            <a:ext cx="1349349" cy="1349349"/>
          </a:xfrm>
          <a:prstGeom prst="rect">
            <a:avLst/>
          </a:prstGeom>
        </p:spPr>
      </p:pic>
      <p:pic>
        <p:nvPicPr>
          <p:cNvPr id="8" name="Εικόνα 5">
            <a:extLst>
              <a:ext uri="{FF2B5EF4-FFF2-40B4-BE49-F238E27FC236}">
                <a16:creationId xmlns:a16="http://schemas.microsoft.com/office/drawing/2014/main" id="{E5B6E644-B4C8-8163-7A52-21C2E5A5AFD5}"/>
              </a:ext>
            </a:extLst>
          </p:cNvPr>
          <p:cNvPicPr>
            <a:picLocks noChangeAspect="1"/>
          </p:cNvPicPr>
          <p:nvPr/>
        </p:nvPicPr>
        <p:blipFill>
          <a:blip r:embed="rId5"/>
          <a:stretch>
            <a:fillRect/>
          </a:stretch>
        </p:blipFill>
        <p:spPr>
          <a:xfrm>
            <a:off x="3946399" y="5682165"/>
            <a:ext cx="4299201" cy="699163"/>
          </a:xfrm>
          <a:prstGeom prst="rect">
            <a:avLst/>
          </a:prstGeom>
        </p:spPr>
      </p:pic>
    </p:spTree>
    <p:extLst>
      <p:ext uri="{BB962C8B-B14F-4D97-AF65-F5344CB8AC3E}">
        <p14:creationId xmlns:p14="http://schemas.microsoft.com/office/powerpoint/2010/main" val="3428195458"/>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Autofit/>
          </a:bodyPr>
          <a:lstStyle/>
          <a:p>
            <a:r>
              <a:rPr lang="el-GR" sz="4000" dirty="0"/>
              <a:t>Μιλώντας για χαρακτηριστικά</a:t>
            </a:r>
            <a:br>
              <a:rPr lang="el-GR" sz="4000" dirty="0"/>
            </a:br>
            <a:r>
              <a:rPr lang="el-GR" sz="4000" dirty="0"/>
              <a:t>που ξεχωρίζουν τους επιχειρηματίες</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556793"/>
            <a:ext cx="10972800" cy="4824535"/>
          </a:xfrm>
        </p:spPr>
        <p:txBody>
          <a:bodyPr>
            <a:normAutofit fontScale="85000" lnSpcReduction="20000"/>
          </a:bodyPr>
          <a:lstStyle/>
          <a:p>
            <a:pPr>
              <a:lnSpc>
                <a:spcPct val="134000"/>
              </a:lnSpc>
              <a:spcBef>
                <a:spcPts val="600"/>
              </a:spcBef>
              <a:spcAft>
                <a:spcPts val="600"/>
              </a:spcAft>
            </a:pPr>
            <a:r>
              <a:rPr lang="en-US" dirty="0" err="1"/>
              <a:t>Sarasvathy</a:t>
            </a:r>
            <a:r>
              <a:rPr lang="el-GR" dirty="0"/>
              <a:t>: </a:t>
            </a:r>
            <a:r>
              <a:rPr lang="el-GR" b="1" dirty="0"/>
              <a:t>Αιτιακός </a:t>
            </a:r>
            <a:r>
              <a:rPr lang="el-GR" dirty="0"/>
              <a:t>τρόπος σκέψης (Διοικητικός: ο τρόπος σκέψης των στελεχών) &amp; </a:t>
            </a:r>
            <a:r>
              <a:rPr lang="el-GR" b="1" dirty="0"/>
              <a:t>Επιχειρηματικός </a:t>
            </a:r>
            <a:r>
              <a:rPr lang="el-GR" dirty="0"/>
              <a:t>τρόπος σκέψης (Αποτελεσματικός: ο τρόπος σκέψης των επιχειρηματιών</a:t>
            </a:r>
            <a:r>
              <a:rPr lang="en-US" dirty="0"/>
              <a:t>)</a:t>
            </a:r>
            <a:endParaRPr lang="el-GR" dirty="0"/>
          </a:p>
          <a:p>
            <a:pPr>
              <a:lnSpc>
                <a:spcPct val="134000"/>
              </a:lnSpc>
              <a:spcBef>
                <a:spcPts val="600"/>
              </a:spcBef>
              <a:spcAft>
                <a:spcPts val="600"/>
              </a:spcAft>
            </a:pPr>
            <a:r>
              <a:rPr lang="el-GR" dirty="0"/>
              <a:t>Μεταξύ των επιτυχημένων επιχειρηματιών:</a:t>
            </a:r>
          </a:p>
          <a:p>
            <a:pPr marL="342900" lvl="0" indent="-342900" algn="just">
              <a:lnSpc>
                <a:spcPct val="134000"/>
              </a:lnSpc>
              <a:buFont typeface="Calibri" panose="020F0502020204030204" pitchFamily="34" charset="0"/>
              <a:buChar char="-"/>
            </a:pPr>
            <a:r>
              <a:rPr lang="el-GR" sz="2400" dirty="0">
                <a:effectLst/>
                <a:latin typeface="Calibri" panose="020F0502020204030204" pitchFamily="34" charset="0"/>
                <a:ea typeface="Calibri" panose="020F0502020204030204" pitchFamily="34" charset="0"/>
                <a:cs typeface="Arial" panose="020B0604020202020204" pitchFamily="34" charset="0"/>
              </a:rPr>
              <a:t>65% </a:t>
            </a:r>
            <a:r>
              <a:rPr lang="el-GR" sz="2400" b="1" dirty="0">
                <a:effectLst/>
                <a:latin typeface="Calibri" panose="020F0502020204030204" pitchFamily="34" charset="0"/>
                <a:ea typeface="Calibri" panose="020F0502020204030204" pitchFamily="34" charset="0"/>
                <a:cs typeface="Arial" panose="020B0604020202020204" pitchFamily="34" charset="0"/>
              </a:rPr>
              <a:t>δεν </a:t>
            </a:r>
            <a:r>
              <a:rPr lang="el-GR" sz="2400" dirty="0">
                <a:effectLst/>
                <a:latin typeface="Calibri" panose="020F0502020204030204" pitchFamily="34" charset="0"/>
                <a:ea typeface="Calibri" panose="020F0502020204030204" pitchFamily="34" charset="0"/>
                <a:cs typeface="Arial" panose="020B0604020202020204" pitchFamily="34" charset="0"/>
              </a:rPr>
              <a:t>είχαν δημιουργήσει δική τους επιχείρηση στα νιάτα τους και </a:t>
            </a:r>
            <a:r>
              <a:rPr lang="el-GR" sz="2400" b="1" dirty="0">
                <a:effectLst/>
                <a:latin typeface="Calibri" panose="020F0502020204030204" pitchFamily="34" charset="0"/>
                <a:ea typeface="Calibri" panose="020F0502020204030204" pitchFamily="34" charset="0"/>
                <a:cs typeface="Arial" panose="020B0604020202020204" pitchFamily="34" charset="0"/>
              </a:rPr>
              <a:t>δεν </a:t>
            </a:r>
            <a:r>
              <a:rPr lang="el-GR" sz="2400" dirty="0">
                <a:effectLst/>
                <a:latin typeface="Calibri" panose="020F0502020204030204" pitchFamily="34" charset="0"/>
                <a:ea typeface="Calibri" panose="020F0502020204030204" pitchFamily="34" charset="0"/>
                <a:cs typeface="Arial" panose="020B0604020202020204" pitchFamily="34" charset="0"/>
              </a:rPr>
              <a:t>είχαν γονείς οι οποίοι ήταν και εκείνοι επιχειρηματίες</a:t>
            </a:r>
          </a:p>
          <a:p>
            <a:pPr marL="342900" lvl="0" indent="-342900" algn="just">
              <a:lnSpc>
                <a:spcPct val="134000"/>
              </a:lnSpc>
              <a:buFont typeface="Calibri" panose="020F0502020204030204" pitchFamily="34" charset="0"/>
              <a:buChar char="-"/>
            </a:pPr>
            <a:r>
              <a:rPr lang="el-GR" sz="2400" dirty="0">
                <a:effectLst/>
                <a:latin typeface="Calibri" panose="020F0502020204030204" pitchFamily="34" charset="0"/>
                <a:ea typeface="Calibri" panose="020F0502020204030204" pitchFamily="34" charset="0"/>
                <a:cs typeface="Arial" panose="020B0604020202020204" pitchFamily="34" charset="0"/>
              </a:rPr>
              <a:t>75% έμαθαν τις δεξιότητες που τους έκαναν πετυχημένους </a:t>
            </a:r>
            <a:r>
              <a:rPr lang="el-GR" sz="2400" b="1" dirty="0">
                <a:effectLst/>
                <a:latin typeface="Calibri" panose="020F0502020204030204" pitchFamily="34" charset="0"/>
                <a:ea typeface="Calibri" panose="020F0502020204030204" pitchFamily="34" charset="0"/>
                <a:cs typeface="Arial" panose="020B0604020202020204" pitchFamily="34" charset="0"/>
              </a:rPr>
              <a:t>μετά τα 21 τους χρόνια</a:t>
            </a:r>
          </a:p>
          <a:p>
            <a:pPr marL="342900" lvl="0" indent="-342900" algn="just">
              <a:lnSpc>
                <a:spcPct val="134000"/>
              </a:lnSpc>
              <a:buFont typeface="Calibri" panose="020F0502020204030204" pitchFamily="34" charset="0"/>
              <a:buChar char="-"/>
            </a:pPr>
            <a:r>
              <a:rPr lang="el-GR" sz="2400" dirty="0">
                <a:effectLst/>
                <a:latin typeface="Calibri" panose="020F0502020204030204" pitchFamily="34" charset="0"/>
                <a:ea typeface="Calibri" panose="020F0502020204030204" pitchFamily="34" charset="0"/>
                <a:cs typeface="Arial" panose="020B0604020202020204" pitchFamily="34" charset="0"/>
              </a:rPr>
              <a:t>65% ανέπτυξαν τις </a:t>
            </a:r>
            <a:r>
              <a:rPr lang="el-GR" sz="2400" b="1" dirty="0">
                <a:effectLst/>
                <a:latin typeface="Calibri" panose="020F0502020204030204" pitchFamily="34" charset="0"/>
                <a:ea typeface="Calibri" panose="020F0502020204030204" pitchFamily="34" charset="0"/>
                <a:cs typeface="Arial" panose="020B0604020202020204" pitchFamily="34" charset="0"/>
              </a:rPr>
              <a:t>ιδέες τους μέσα από συζητήσεις</a:t>
            </a:r>
            <a:r>
              <a:rPr lang="el-GR" sz="2400" dirty="0">
                <a:effectLst/>
                <a:latin typeface="Calibri" panose="020F0502020204030204" pitchFamily="34" charset="0"/>
                <a:ea typeface="Calibri" panose="020F0502020204030204" pitchFamily="34" charset="0"/>
                <a:cs typeface="Arial" panose="020B0604020202020204" pitchFamily="34" charset="0"/>
              </a:rPr>
              <a:t>, είτε με δυνητικούς πελάτες είτε με επιχειρηματικούς συνεργάτες</a:t>
            </a:r>
          </a:p>
          <a:p>
            <a:pPr marL="342900" lvl="0" indent="-342900" algn="just">
              <a:lnSpc>
                <a:spcPct val="134000"/>
              </a:lnSpc>
              <a:spcAft>
                <a:spcPts val="800"/>
              </a:spcAft>
              <a:buFont typeface="Calibri" panose="020F0502020204030204" pitchFamily="34" charset="0"/>
              <a:buChar char="-"/>
            </a:pPr>
            <a:r>
              <a:rPr lang="el-GR" sz="2400" dirty="0">
                <a:effectLst/>
                <a:latin typeface="Calibri" panose="020F0502020204030204" pitchFamily="34" charset="0"/>
                <a:ea typeface="Calibri" panose="020F0502020204030204" pitchFamily="34" charset="0"/>
                <a:cs typeface="Arial" panose="020B0604020202020204" pitchFamily="34" charset="0"/>
              </a:rPr>
              <a:t>70% </a:t>
            </a:r>
            <a:r>
              <a:rPr lang="el-GR" sz="2400" b="1" dirty="0">
                <a:effectLst/>
                <a:latin typeface="Calibri" panose="020F0502020204030204" pitchFamily="34" charset="0"/>
                <a:ea typeface="Calibri" panose="020F0502020204030204" pitchFamily="34" charset="0"/>
                <a:cs typeface="Arial" panose="020B0604020202020204" pitchFamily="34" charset="0"/>
              </a:rPr>
              <a:t>δεν είχαν κάποιο μεγάλο όραμα </a:t>
            </a:r>
            <a:r>
              <a:rPr lang="el-GR" sz="2400" dirty="0">
                <a:effectLst/>
                <a:latin typeface="Calibri" panose="020F0502020204030204" pitchFamily="34" charset="0"/>
                <a:ea typeface="Calibri" panose="020F0502020204030204" pitchFamily="34" charset="0"/>
                <a:cs typeface="Arial" panose="020B0604020202020204" pitchFamily="34" charset="0"/>
              </a:rPr>
              <a:t>να δημιουργήσουν μια τεράστια επιχείρηση. Απλώς ήθελαν να ξεκινήσουν μια επιχείρηση.</a:t>
            </a:r>
            <a:endParaRPr lang="el-GR" sz="2400" dirty="0"/>
          </a:p>
        </p:txBody>
      </p:sp>
    </p:spTree>
    <p:extLst>
      <p:ext uri="{BB962C8B-B14F-4D97-AF65-F5344CB8AC3E}">
        <p14:creationId xmlns:p14="http://schemas.microsoft.com/office/powerpoint/2010/main" val="86649235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1" dur="500"/>
                                        <p:tgtEl>
                                          <p:spTgt spid="3">
                                            <p:txEl>
                                              <p:pRg st="2" end="2"/>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Autofit/>
          </a:bodyPr>
          <a:lstStyle/>
          <a:p>
            <a:r>
              <a:rPr lang="el-GR" sz="4000" dirty="0"/>
              <a:t>Κοινωνικά &amp; ψυχολογικά</a:t>
            </a:r>
            <a:br>
              <a:rPr lang="el-GR" sz="4000" dirty="0"/>
            </a:br>
            <a:r>
              <a:rPr lang="el-GR" sz="4000" dirty="0"/>
              <a:t>χαρακτηριστικά των επιχειρηματιών (1)</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700808"/>
            <a:ext cx="10972800" cy="4381948"/>
          </a:xfrm>
        </p:spPr>
        <p:txBody>
          <a:bodyPr>
            <a:normAutofit/>
          </a:bodyPr>
          <a:lstStyle/>
          <a:p>
            <a:pPr>
              <a:spcBef>
                <a:spcPts val="600"/>
              </a:spcBef>
              <a:spcAft>
                <a:spcPts val="600"/>
              </a:spcAft>
            </a:pPr>
            <a:r>
              <a:rPr lang="en-US" sz="2600" dirty="0" err="1"/>
              <a:t>Amedzro</a:t>
            </a:r>
            <a:r>
              <a:rPr lang="en-US" sz="2600" dirty="0"/>
              <a:t> St-Hilaire</a:t>
            </a:r>
            <a:r>
              <a:rPr lang="el-GR" sz="2600" dirty="0"/>
              <a:t>: ανάγκη για επιτεύγματα, ανάληψη υπολογισμένου </a:t>
            </a:r>
            <a:r>
              <a:rPr lang="el-GR" sz="2600" dirty="0">
                <a:solidFill>
                  <a:srgbClr val="FF0000"/>
                </a:solidFill>
              </a:rPr>
              <a:t>κινδύνου</a:t>
            </a:r>
            <a:r>
              <a:rPr lang="el-GR" sz="2600" dirty="0"/>
              <a:t>, αυτοπεποίθηση, αποδοχή ευθύνης, όραμα, αποδοχή αποτυχίας κλπ.</a:t>
            </a:r>
          </a:p>
          <a:p>
            <a:pPr>
              <a:spcBef>
                <a:spcPts val="600"/>
              </a:spcBef>
              <a:spcAft>
                <a:spcPts val="600"/>
              </a:spcAft>
            </a:pPr>
            <a:endParaRPr lang="el-GR" sz="1000" dirty="0"/>
          </a:p>
          <a:p>
            <a:pPr>
              <a:spcBef>
                <a:spcPts val="600"/>
              </a:spcBef>
              <a:spcAft>
                <a:spcPts val="600"/>
              </a:spcAft>
            </a:pPr>
            <a:r>
              <a:rPr lang="en-US" sz="2600" dirty="0"/>
              <a:t>Singh</a:t>
            </a:r>
            <a:r>
              <a:rPr lang="el-GR" sz="2600" dirty="0"/>
              <a:t>: αρέσκονται να διαψεύδουν συμβατικότητες, έχουν θάρρος, αναλαμβάνουν </a:t>
            </a:r>
            <a:r>
              <a:rPr lang="el-GR" sz="2600" dirty="0">
                <a:solidFill>
                  <a:srgbClr val="FF0000"/>
                </a:solidFill>
              </a:rPr>
              <a:t>κινδύνους</a:t>
            </a:r>
            <a:r>
              <a:rPr lang="el-GR" sz="2600" dirty="0"/>
              <a:t>, επίμονοι και πεισματάρηδες, πρώτα πράττουν, μετά αξιολογούν, ονειροπόλοι, ενεργητικοί, ανυπόμονοι, ανταγωνιστικοί, προσαρμοστικοί, </a:t>
            </a:r>
            <a:r>
              <a:rPr lang="el-GR" sz="2600" b="1" dirty="0"/>
              <a:t>αγαπούν αυτό που κάνουν – κάνουν αυτό που αγαπούν</a:t>
            </a:r>
          </a:p>
        </p:txBody>
      </p:sp>
    </p:spTree>
    <p:extLst>
      <p:ext uri="{BB962C8B-B14F-4D97-AF65-F5344CB8AC3E}">
        <p14:creationId xmlns:p14="http://schemas.microsoft.com/office/powerpoint/2010/main" val="23396356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Autofit/>
          </a:bodyPr>
          <a:lstStyle/>
          <a:p>
            <a:r>
              <a:rPr lang="el-GR" sz="4000" dirty="0"/>
              <a:t>Κοινωνικά &amp; ψυχολογικά</a:t>
            </a:r>
            <a:br>
              <a:rPr lang="el-GR" sz="4000" dirty="0"/>
            </a:br>
            <a:r>
              <a:rPr lang="el-GR" sz="4000" dirty="0"/>
              <a:t>χαρακτηριστικά των επιχειρηματιών (2)</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639341"/>
            <a:ext cx="10972800" cy="4525963"/>
          </a:xfrm>
        </p:spPr>
        <p:txBody>
          <a:bodyPr>
            <a:normAutofit/>
          </a:bodyPr>
          <a:lstStyle/>
          <a:p>
            <a:pPr>
              <a:spcBef>
                <a:spcPts val="600"/>
              </a:spcBef>
              <a:spcAft>
                <a:spcPts val="600"/>
              </a:spcAft>
            </a:pPr>
            <a:r>
              <a:rPr lang="en-US" sz="2600" dirty="0" err="1"/>
              <a:t>Chell</a:t>
            </a:r>
            <a:r>
              <a:rPr lang="el-GR" sz="2600" dirty="0"/>
              <a:t>: ανάγκη για επιτυχία, </a:t>
            </a:r>
            <a:r>
              <a:rPr lang="el-GR" sz="2600" b="1" dirty="0"/>
              <a:t>εσωτερικό επίκεντρο ελέγχου</a:t>
            </a:r>
            <a:r>
              <a:rPr lang="el-GR" sz="2600" dirty="0"/>
              <a:t>, ανάληψη </a:t>
            </a:r>
            <a:r>
              <a:rPr lang="el-GR" sz="2600" dirty="0">
                <a:solidFill>
                  <a:srgbClr val="FF0000"/>
                </a:solidFill>
              </a:rPr>
              <a:t>κινδύνου</a:t>
            </a:r>
            <a:r>
              <a:rPr lang="el-GR" sz="2600" dirty="0"/>
              <a:t>, αυτονομία, αισιοδοξία, ανοχή στην αμφιβολία</a:t>
            </a:r>
          </a:p>
          <a:p>
            <a:pPr>
              <a:spcBef>
                <a:spcPts val="600"/>
              </a:spcBef>
              <a:spcAft>
                <a:spcPts val="600"/>
              </a:spcAft>
            </a:pPr>
            <a:r>
              <a:rPr lang="el-GR" sz="2600" dirty="0"/>
              <a:t>Παπακωνσταντίνου &amp; Γωνιάδης: πρωτοβουλία, λήψη αποφάσεων, ανάληψη ευθύνης, ανάληψη λογικού </a:t>
            </a:r>
            <a:r>
              <a:rPr lang="el-GR" sz="2600" dirty="0">
                <a:solidFill>
                  <a:srgbClr val="FF0000"/>
                </a:solidFill>
              </a:rPr>
              <a:t>ρίσκου</a:t>
            </a:r>
            <a:r>
              <a:rPr lang="el-GR" sz="2600" dirty="0"/>
              <a:t>, θάρρος, τόλμη, πειστικότητα, ηγεσία και μάνατζμεντ ατόμων, επινοητικότητα, εφευρετικότητα, αισιοδοξία, στοχοπροσήλωση</a:t>
            </a:r>
            <a:endParaRPr lang="en-US" sz="2600" dirty="0"/>
          </a:p>
          <a:p>
            <a:pPr>
              <a:spcBef>
                <a:spcPts val="600"/>
              </a:spcBef>
              <a:spcAft>
                <a:spcPts val="600"/>
              </a:spcAft>
            </a:pPr>
            <a:r>
              <a:rPr lang="en-US" sz="2600" dirty="0"/>
              <a:t>Deakins &amp; </a:t>
            </a:r>
            <a:r>
              <a:rPr lang="en-US" sz="2600" dirty="0" err="1"/>
              <a:t>Freel</a:t>
            </a:r>
            <a:r>
              <a:rPr lang="el-GR" sz="2600" dirty="0"/>
              <a:t>: ανάγκη για επίτευξη, ανάληψη </a:t>
            </a:r>
            <a:r>
              <a:rPr lang="el-GR" sz="2600" dirty="0">
                <a:solidFill>
                  <a:srgbClr val="FF0000"/>
                </a:solidFill>
              </a:rPr>
              <a:t>κινδύνου</a:t>
            </a:r>
            <a:r>
              <a:rPr lang="el-GR" sz="2600" dirty="0"/>
              <a:t>, εσωτερική δύναμη ελέγχου, δημιουργικότητα-καινοτομικότητα, αυτονομία, ανοχή στην αβεβαιότητα, όραμα, αυτο-αποτελεσματικότητα</a:t>
            </a:r>
          </a:p>
        </p:txBody>
      </p:sp>
    </p:spTree>
    <p:extLst>
      <p:ext uri="{BB962C8B-B14F-4D97-AF65-F5344CB8AC3E}">
        <p14:creationId xmlns:p14="http://schemas.microsoft.com/office/powerpoint/2010/main" val="201145675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Σύνοψη χαρακτηριστικών επιχειρηματία</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340768"/>
            <a:ext cx="10972800" cy="4946847"/>
          </a:xfrm>
        </p:spPr>
        <p:txBody>
          <a:bodyPr>
            <a:normAutofit fontScale="92500" lnSpcReduction="10000"/>
          </a:bodyPr>
          <a:lstStyle/>
          <a:p>
            <a:pPr>
              <a:spcBef>
                <a:spcPts val="600"/>
              </a:spcBef>
              <a:spcAft>
                <a:spcPts val="600"/>
              </a:spcAft>
            </a:pPr>
            <a:r>
              <a:rPr lang="el-GR" dirty="0"/>
              <a:t>Προβληματισμός για το αν οι πετυχημένοι επιχειρηματίες έχουν συγκεκριμένα ψυχολογικά χαρακτηριστικά</a:t>
            </a:r>
          </a:p>
          <a:p>
            <a:pPr>
              <a:spcBef>
                <a:spcPts val="600"/>
              </a:spcBef>
              <a:spcAft>
                <a:spcPts val="600"/>
              </a:spcAft>
            </a:pPr>
            <a:r>
              <a:rPr lang="el-GR" dirty="0"/>
              <a:t>Κάποια χαρακτηριστικά μπορεί να είναι:</a:t>
            </a:r>
          </a:p>
          <a:p>
            <a:pPr lvl="1">
              <a:spcBef>
                <a:spcPts val="600"/>
              </a:spcBef>
              <a:spcAft>
                <a:spcPts val="600"/>
              </a:spcAft>
            </a:pPr>
            <a:r>
              <a:rPr lang="el-GR" sz="2600" dirty="0"/>
              <a:t>Έμφυτα</a:t>
            </a:r>
          </a:p>
          <a:p>
            <a:pPr lvl="1">
              <a:spcBef>
                <a:spcPts val="600"/>
              </a:spcBef>
              <a:spcAft>
                <a:spcPts val="600"/>
              </a:spcAft>
            </a:pPr>
            <a:r>
              <a:rPr lang="el-GR" sz="2600" dirty="0"/>
              <a:t>Επίκτητα (π.χ. ηγετικές ικανότητες, ικανότητα για λήψη αποφάσεων)</a:t>
            </a:r>
          </a:p>
          <a:p>
            <a:pPr>
              <a:spcBef>
                <a:spcPts val="600"/>
              </a:spcBef>
              <a:spcAft>
                <a:spcPts val="600"/>
              </a:spcAft>
            </a:pPr>
            <a:r>
              <a:rPr lang="el-GR" dirty="0"/>
              <a:t>Πιο πάνω χαρακτηριστικά απλώς ενδεικτικά</a:t>
            </a:r>
          </a:p>
          <a:p>
            <a:pPr>
              <a:spcBef>
                <a:spcPts val="600"/>
              </a:spcBef>
              <a:spcAft>
                <a:spcPts val="600"/>
              </a:spcAft>
            </a:pPr>
            <a:r>
              <a:rPr lang="el-GR" dirty="0"/>
              <a:t>Δεν λαμβάνονται υπόψη:</a:t>
            </a:r>
          </a:p>
          <a:p>
            <a:pPr lvl="1">
              <a:spcBef>
                <a:spcPts val="600"/>
              </a:spcBef>
              <a:spcAft>
                <a:spcPts val="600"/>
              </a:spcAft>
            </a:pPr>
            <a:r>
              <a:rPr lang="el-GR" sz="2600" dirty="0"/>
              <a:t>Περιβαλλοντικοί παράγοντες</a:t>
            </a:r>
          </a:p>
          <a:p>
            <a:pPr lvl="1">
              <a:spcBef>
                <a:spcPts val="600"/>
              </a:spcBef>
              <a:spcAft>
                <a:spcPts val="600"/>
              </a:spcAft>
            </a:pPr>
            <a:r>
              <a:rPr lang="el-GR" sz="2600" dirty="0"/>
              <a:t>Ο ρόλος της μάθησης, της προετοιμασίας &amp; της τύχης</a:t>
            </a:r>
          </a:p>
          <a:p>
            <a:pPr lvl="1">
              <a:spcBef>
                <a:spcPts val="600"/>
              </a:spcBef>
              <a:spcAft>
                <a:spcPts val="600"/>
              </a:spcAft>
            </a:pPr>
            <a:r>
              <a:rPr lang="el-GR" sz="2600" dirty="0"/>
              <a:t>Στατική ανάλυση για να ερμηνεύσει μια δυναμική διαδικασία;</a:t>
            </a:r>
          </a:p>
        </p:txBody>
      </p:sp>
    </p:spTree>
    <p:extLst>
      <p:ext uri="{BB962C8B-B14F-4D97-AF65-F5344CB8AC3E}">
        <p14:creationId xmlns:p14="http://schemas.microsoft.com/office/powerpoint/2010/main" val="127479076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3" dur="500"/>
                                        <p:tgtEl>
                                          <p:spTgt spid="3">
                                            <p:txEl>
                                              <p:pRg st="5" end="5"/>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6" dur="500"/>
                                        <p:tgtEl>
                                          <p:spTgt spid="3">
                                            <p:txEl>
                                              <p:pRg st="6" end="6"/>
                                            </p:txEl>
                                          </p:spTgt>
                                        </p:tgtEl>
                                      </p:cBhvr>
                                    </p:animEffect>
                                  </p:childTnLst>
                                </p:cTn>
                              </p:par>
                              <p:par>
                                <p:cTn id="27" presetID="14" presetClass="entr" presetSubtype="1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9" dur="500"/>
                                        <p:tgtEl>
                                          <p:spTgt spid="3">
                                            <p:txEl>
                                              <p:pRg st="7" end="7"/>
                                            </p:txEl>
                                          </p:spTgt>
                                        </p:tgtEl>
                                      </p:cBhvr>
                                    </p:animEffect>
                                  </p:childTnLst>
                                </p:cTn>
                              </p:par>
                              <p:par>
                                <p:cTn id="30" presetID="14" presetClass="entr" presetSubtype="10"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Autofit/>
          </a:bodyPr>
          <a:lstStyle/>
          <a:p>
            <a:r>
              <a:rPr lang="el-GR" sz="4400" dirty="0"/>
              <a:t>3. Ποια τα επιχειρηματικά σας ένστικτα;</a:t>
            </a:r>
          </a:p>
        </p:txBody>
      </p:sp>
    </p:spTree>
    <p:extLst>
      <p:ext uri="{BB962C8B-B14F-4D97-AF65-F5344CB8AC3E}">
        <p14:creationId xmlns:p14="http://schemas.microsoft.com/office/powerpoint/2010/main" val="3772224728"/>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Ποια τα επιχειρηματικά σας ένστικτα; (1)</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340768"/>
            <a:ext cx="10972800" cy="4946847"/>
          </a:xfrm>
        </p:spPr>
        <p:txBody>
          <a:bodyPr>
            <a:normAutofit/>
          </a:bodyPr>
          <a:lstStyle/>
          <a:p>
            <a:pPr>
              <a:spcBef>
                <a:spcPts val="600"/>
              </a:spcBef>
              <a:spcAft>
                <a:spcPts val="600"/>
              </a:spcAft>
            </a:pPr>
            <a:r>
              <a:rPr lang="el-GR" sz="2600" dirty="0"/>
              <a:t>Θα μπορούσε καθένας να γίνει επιχειρηματίας; Μάλλον ναι.</a:t>
            </a:r>
          </a:p>
          <a:p>
            <a:pPr>
              <a:spcBef>
                <a:spcPts val="600"/>
              </a:spcBef>
              <a:spcAft>
                <a:spcPts val="600"/>
              </a:spcAft>
            </a:pPr>
            <a:r>
              <a:rPr lang="el-GR" sz="2600" dirty="0"/>
              <a:t>Οι επιχειρηματίες είναι συνηθισμένοι άνθρωποι που κάνουν ασυνήθιστα πράγματα</a:t>
            </a:r>
          </a:p>
          <a:p>
            <a:pPr>
              <a:spcBef>
                <a:spcPts val="600"/>
              </a:spcBef>
              <a:spcAft>
                <a:spcPts val="600"/>
              </a:spcAft>
            </a:pPr>
            <a:r>
              <a:rPr lang="el-GR" sz="2600" dirty="0"/>
              <a:t>Επιχειρηματίες σε πραγματικά νέα εγχειρήματα:</a:t>
            </a:r>
          </a:p>
          <a:p>
            <a:pPr lvl="1">
              <a:spcBef>
                <a:spcPts val="600"/>
              </a:spcBef>
              <a:spcAft>
                <a:spcPts val="600"/>
              </a:spcAft>
            </a:pPr>
            <a:r>
              <a:rPr lang="el-GR" dirty="0"/>
              <a:t>Έχουν ως κίνητρο την ευκαιρία</a:t>
            </a:r>
          </a:p>
          <a:p>
            <a:pPr lvl="1">
              <a:spcBef>
                <a:spcPts val="600"/>
              </a:spcBef>
              <a:spcAft>
                <a:spcPts val="600"/>
              </a:spcAft>
            </a:pPr>
            <a:r>
              <a:rPr lang="el-GR" dirty="0"/>
              <a:t>Εστιάζουν στην καινοτομία</a:t>
            </a:r>
          </a:p>
          <a:p>
            <a:pPr lvl="1">
              <a:spcBef>
                <a:spcPts val="600"/>
              </a:spcBef>
              <a:spcAft>
                <a:spcPts val="600"/>
              </a:spcAft>
            </a:pPr>
            <a:r>
              <a:rPr lang="el-GR" dirty="0"/>
              <a:t>Είναι αποφασισμένοι να δημιουργήσουν νέα αξία</a:t>
            </a:r>
          </a:p>
          <a:p>
            <a:pPr lvl="1">
              <a:spcBef>
                <a:spcPts val="600"/>
              </a:spcBef>
              <a:spcAft>
                <a:spcPts val="600"/>
              </a:spcAft>
            </a:pPr>
            <a:r>
              <a:rPr lang="el-GR" sz="2200" dirty="0"/>
              <a:t>Είναι αποφασισμένοι να μεγαλώσουν</a:t>
            </a:r>
          </a:p>
          <a:p>
            <a:pPr>
              <a:spcBef>
                <a:spcPts val="600"/>
              </a:spcBef>
              <a:spcAft>
                <a:spcPts val="600"/>
              </a:spcAft>
            </a:pPr>
            <a:r>
              <a:rPr lang="el-GR" sz="2600" dirty="0"/>
              <a:t>Σύγκριση με </a:t>
            </a:r>
            <a:r>
              <a:rPr lang="en-US" sz="2600" i="1" dirty="0"/>
              <a:t>lifestyle businesses</a:t>
            </a:r>
            <a:endParaRPr lang="el-GR" sz="2600" i="1" dirty="0"/>
          </a:p>
        </p:txBody>
      </p:sp>
    </p:spTree>
    <p:extLst>
      <p:ext uri="{BB962C8B-B14F-4D97-AF65-F5344CB8AC3E}">
        <p14:creationId xmlns:p14="http://schemas.microsoft.com/office/powerpoint/2010/main" val="170970866"/>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Ποια τα επιχειρηματικά σας ένστικτα; (2)</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340768"/>
            <a:ext cx="10972800" cy="4946847"/>
          </a:xfrm>
        </p:spPr>
        <p:txBody>
          <a:bodyPr>
            <a:normAutofit/>
          </a:bodyPr>
          <a:lstStyle/>
          <a:p>
            <a:pPr>
              <a:spcBef>
                <a:spcPts val="600"/>
              </a:spcBef>
              <a:spcAft>
                <a:spcPts val="600"/>
              </a:spcAft>
            </a:pPr>
            <a:r>
              <a:rPr lang="el-GR" dirty="0"/>
              <a:t>Δείτε, κάποια στιγμή, στο </a:t>
            </a:r>
            <a:r>
              <a:rPr lang="en-US" u="sng" dirty="0">
                <a:solidFill>
                  <a:srgbClr val="0563C1"/>
                </a:solidFill>
                <a:effectLst/>
                <a:ea typeface="Calibri" panose="020F0502020204030204" pitchFamily="34" charset="0"/>
                <a:cs typeface="Arial" panose="020B0604020202020204" pitchFamily="34" charset="0"/>
                <a:hlinkClick r:id="rId2"/>
              </a:rPr>
              <a:t>www</a:t>
            </a:r>
            <a:r>
              <a:rPr lang="el-GR" u="sng" dirty="0">
                <a:solidFill>
                  <a:srgbClr val="0563C1"/>
                </a:solidFill>
                <a:effectLst/>
                <a:ea typeface="Calibri" panose="020F0502020204030204" pitchFamily="34" charset="0"/>
                <a:cs typeface="Arial" panose="020B0604020202020204" pitchFamily="34" charset="0"/>
                <a:hlinkClick r:id="rId2"/>
              </a:rPr>
              <a:t>.</a:t>
            </a:r>
            <a:r>
              <a:rPr lang="en-US" u="sng" dirty="0">
                <a:solidFill>
                  <a:srgbClr val="0563C1"/>
                </a:solidFill>
                <a:effectLst/>
                <a:ea typeface="Calibri" panose="020F0502020204030204" pitchFamily="34" charset="0"/>
                <a:cs typeface="Arial" panose="020B0604020202020204" pitchFamily="34" charset="0"/>
                <a:hlinkClick r:id="rId2"/>
              </a:rPr>
              <a:t>GET</a:t>
            </a:r>
            <a:r>
              <a:rPr lang="el-GR" u="sng" dirty="0">
                <a:solidFill>
                  <a:srgbClr val="0563C1"/>
                </a:solidFill>
                <a:effectLst/>
                <a:ea typeface="Calibri" panose="020F0502020204030204" pitchFamily="34" charset="0"/>
                <a:cs typeface="Arial" panose="020B0604020202020204" pitchFamily="34" charset="0"/>
                <a:hlinkClick r:id="rId2"/>
              </a:rPr>
              <a:t>2</a:t>
            </a:r>
            <a:r>
              <a:rPr lang="en-US" u="sng" dirty="0">
                <a:solidFill>
                  <a:srgbClr val="0563C1"/>
                </a:solidFill>
                <a:effectLst/>
                <a:ea typeface="Calibri" panose="020F0502020204030204" pitchFamily="34" charset="0"/>
                <a:cs typeface="Arial" panose="020B0604020202020204" pitchFamily="34" charset="0"/>
                <a:hlinkClick r:id="rId2"/>
              </a:rPr>
              <a:t>test</a:t>
            </a:r>
            <a:r>
              <a:rPr lang="el-GR" u="sng" dirty="0">
                <a:solidFill>
                  <a:srgbClr val="0563C1"/>
                </a:solidFill>
                <a:effectLst/>
                <a:ea typeface="Calibri" panose="020F0502020204030204" pitchFamily="34" charset="0"/>
                <a:cs typeface="Arial" panose="020B0604020202020204" pitchFamily="34" charset="0"/>
                <a:hlinkClick r:id="rId2"/>
              </a:rPr>
              <a:t>.</a:t>
            </a:r>
            <a:r>
              <a:rPr lang="en-US" u="sng" dirty="0">
                <a:solidFill>
                  <a:srgbClr val="0563C1"/>
                </a:solidFill>
                <a:effectLst/>
                <a:ea typeface="Calibri" panose="020F0502020204030204" pitchFamily="34" charset="0"/>
                <a:cs typeface="Arial" panose="020B0604020202020204" pitchFamily="34" charset="0"/>
                <a:hlinkClick r:id="rId2"/>
              </a:rPr>
              <a:t>net</a:t>
            </a:r>
            <a:endParaRPr lang="el-GR" dirty="0"/>
          </a:p>
          <a:p>
            <a:pPr>
              <a:spcBef>
                <a:spcPts val="600"/>
              </a:spcBef>
              <a:spcAft>
                <a:spcPts val="600"/>
              </a:spcAft>
            </a:pPr>
            <a:endParaRPr lang="el-GR" sz="1000" dirty="0"/>
          </a:p>
          <a:p>
            <a:pPr>
              <a:spcBef>
                <a:spcPts val="600"/>
              </a:spcBef>
              <a:spcAft>
                <a:spcPts val="600"/>
              </a:spcAft>
            </a:pPr>
            <a:r>
              <a:rPr lang="el-GR" dirty="0"/>
              <a:t>Δείτε τη δραστηριότητα 2 της ενότητας 2</a:t>
            </a:r>
          </a:p>
          <a:p>
            <a:pPr>
              <a:spcBef>
                <a:spcPts val="600"/>
              </a:spcBef>
              <a:spcAft>
                <a:spcPts val="600"/>
              </a:spcAft>
            </a:pPr>
            <a:endParaRPr lang="el-GR" sz="1000" dirty="0"/>
          </a:p>
          <a:p>
            <a:pPr>
              <a:spcBef>
                <a:spcPts val="600"/>
              </a:spcBef>
              <a:spcAft>
                <a:spcPts val="600"/>
              </a:spcAft>
            </a:pPr>
            <a:r>
              <a:rPr lang="el-GR" dirty="0"/>
              <a:t>Δείτε τη δραστηριότητα 3 της ενότητας 2</a:t>
            </a:r>
          </a:p>
        </p:txBody>
      </p:sp>
    </p:spTree>
    <p:extLst>
      <p:ext uri="{BB962C8B-B14F-4D97-AF65-F5344CB8AC3E}">
        <p14:creationId xmlns:p14="http://schemas.microsoft.com/office/powerpoint/2010/main" val="2305637383"/>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Δημιουργικότητα &amp; φαντασία</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340768"/>
            <a:ext cx="10972800" cy="4946847"/>
          </a:xfrm>
        </p:spPr>
        <p:txBody>
          <a:bodyPr>
            <a:normAutofit/>
          </a:bodyPr>
          <a:lstStyle/>
          <a:p>
            <a:pPr>
              <a:spcBef>
                <a:spcPts val="600"/>
              </a:spcBef>
              <a:spcAft>
                <a:spcPts val="600"/>
              </a:spcAft>
            </a:pPr>
            <a:r>
              <a:rPr lang="el-GR" dirty="0"/>
              <a:t>Η δημιουργικότητα συνδέεται με τη φαντασία</a:t>
            </a:r>
          </a:p>
          <a:p>
            <a:pPr>
              <a:spcBef>
                <a:spcPts val="600"/>
              </a:spcBef>
              <a:spcAft>
                <a:spcPts val="600"/>
              </a:spcAft>
            </a:pPr>
            <a:endParaRPr lang="el-GR" sz="1000" dirty="0"/>
          </a:p>
          <a:p>
            <a:pPr>
              <a:spcBef>
                <a:spcPts val="600"/>
              </a:spcBef>
              <a:spcAft>
                <a:spcPts val="600"/>
              </a:spcAft>
            </a:pPr>
            <a:r>
              <a:rPr lang="en-US" dirty="0"/>
              <a:t>McMullen &amp; Kier</a:t>
            </a:r>
            <a:r>
              <a:rPr lang="el-GR" dirty="0"/>
              <a:t>: τρεις διαστάσεις της δημιουργικότητας:</a:t>
            </a:r>
          </a:p>
          <a:p>
            <a:pPr lvl="1">
              <a:spcBef>
                <a:spcPts val="600"/>
              </a:spcBef>
              <a:spcAft>
                <a:spcPts val="600"/>
              </a:spcAft>
            </a:pPr>
            <a:r>
              <a:rPr lang="el-GR" dirty="0"/>
              <a:t>Δημιουργική φαντασία</a:t>
            </a:r>
          </a:p>
          <a:p>
            <a:pPr lvl="1">
              <a:spcBef>
                <a:spcPts val="600"/>
              </a:spcBef>
              <a:spcAft>
                <a:spcPts val="600"/>
              </a:spcAft>
            </a:pPr>
            <a:r>
              <a:rPr lang="el-GR" dirty="0"/>
              <a:t>Κοινωνική φαντασία</a:t>
            </a:r>
          </a:p>
          <a:p>
            <a:pPr lvl="1">
              <a:spcBef>
                <a:spcPts val="600"/>
              </a:spcBef>
              <a:spcAft>
                <a:spcPts val="600"/>
              </a:spcAft>
            </a:pPr>
            <a:r>
              <a:rPr lang="el-GR" dirty="0"/>
              <a:t>Πρακτική φαντασία</a:t>
            </a:r>
          </a:p>
        </p:txBody>
      </p:sp>
    </p:spTree>
    <p:extLst>
      <p:ext uri="{BB962C8B-B14F-4D97-AF65-F5344CB8AC3E}">
        <p14:creationId xmlns:p14="http://schemas.microsoft.com/office/powerpoint/2010/main" val="454208942"/>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Autofit/>
          </a:bodyPr>
          <a:lstStyle/>
          <a:p>
            <a:r>
              <a:rPr lang="el-GR" sz="4400" dirty="0"/>
              <a:t>4. Πεποιθήσεις και πραγματικότητες</a:t>
            </a:r>
            <a:br>
              <a:rPr lang="el-GR" sz="4400" dirty="0"/>
            </a:br>
            <a:r>
              <a:rPr lang="el-GR" sz="4400" dirty="0"/>
              <a:t>για την επιχειρηματικότητα</a:t>
            </a:r>
          </a:p>
        </p:txBody>
      </p:sp>
    </p:spTree>
    <p:extLst>
      <p:ext uri="{BB962C8B-B14F-4D97-AF65-F5344CB8AC3E}">
        <p14:creationId xmlns:p14="http://schemas.microsoft.com/office/powerpoint/2010/main" val="962522366"/>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Πεποιθήσεις &amp; Πραγματικότητες</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340768"/>
            <a:ext cx="10972800" cy="4946847"/>
          </a:xfrm>
        </p:spPr>
        <p:txBody>
          <a:bodyPr>
            <a:normAutofit/>
          </a:bodyPr>
          <a:lstStyle/>
          <a:p>
            <a:pPr>
              <a:spcBef>
                <a:spcPts val="600"/>
              </a:spcBef>
              <a:spcAft>
                <a:spcPts val="600"/>
              </a:spcAft>
            </a:pPr>
            <a:r>
              <a:rPr lang="en-US" sz="2600" dirty="0" err="1"/>
              <a:t>Wapshott</a:t>
            </a:r>
            <a:r>
              <a:rPr lang="en-US" sz="2600" dirty="0"/>
              <a:t> &amp; Mallett</a:t>
            </a:r>
            <a:r>
              <a:rPr lang="el-GR" sz="2600"/>
              <a:t>: «</a:t>
            </a:r>
            <a:r>
              <a:rPr lang="el-GR" sz="2600" dirty="0"/>
              <a:t>Παθητικό της νεότητας» για τις νέες επιχειρήσεις:</a:t>
            </a:r>
          </a:p>
          <a:p>
            <a:pPr lvl="1">
              <a:spcBef>
                <a:spcPts val="600"/>
              </a:spcBef>
              <a:spcAft>
                <a:spcPts val="600"/>
              </a:spcAft>
            </a:pPr>
            <a:r>
              <a:rPr lang="el-GR" dirty="0"/>
              <a:t>Δεν έχουν δομή και υποδομές υποστήριξης</a:t>
            </a:r>
          </a:p>
          <a:p>
            <a:pPr lvl="1">
              <a:spcBef>
                <a:spcPts val="600"/>
              </a:spcBef>
              <a:spcAft>
                <a:spcPts val="600"/>
              </a:spcAft>
            </a:pPr>
            <a:r>
              <a:rPr lang="el-GR" dirty="0"/>
              <a:t>Δεν έχουν εσωτερική κατανομή ρόλων και ρουτίνες</a:t>
            </a:r>
          </a:p>
          <a:p>
            <a:pPr lvl="1">
              <a:spcBef>
                <a:spcPts val="600"/>
              </a:spcBef>
              <a:spcAft>
                <a:spcPts val="600"/>
              </a:spcAft>
            </a:pPr>
            <a:r>
              <a:rPr lang="el-GR" dirty="0"/>
              <a:t>Στηρίζονται στις διαπροσωπικές σχέσεις</a:t>
            </a:r>
          </a:p>
          <a:p>
            <a:pPr lvl="1">
              <a:spcBef>
                <a:spcPts val="600"/>
              </a:spcBef>
              <a:spcAft>
                <a:spcPts val="600"/>
              </a:spcAft>
            </a:pPr>
            <a:r>
              <a:rPr lang="el-GR" dirty="0"/>
              <a:t>Οι χρήστες των προϊόντων/υπηρεσιών δεν είναι εξοικειωμένοι</a:t>
            </a:r>
          </a:p>
          <a:p>
            <a:pPr>
              <a:spcBef>
                <a:spcPts val="600"/>
              </a:spcBef>
              <a:spcAft>
                <a:spcPts val="600"/>
              </a:spcAft>
            </a:pPr>
            <a:r>
              <a:rPr lang="el-GR" sz="2600" dirty="0"/>
              <a:t>Πτυχές της επιχειρηματικής πραγματικότητας:</a:t>
            </a:r>
          </a:p>
          <a:p>
            <a:pPr lvl="1">
              <a:spcBef>
                <a:spcPts val="600"/>
              </a:spcBef>
              <a:spcAft>
                <a:spcPts val="600"/>
              </a:spcAft>
            </a:pPr>
            <a:r>
              <a:rPr lang="el-GR" dirty="0"/>
              <a:t>Ανάληψη κινδύνου και αποτυχία αναγκαίες και περίπου αναπόφευκτες</a:t>
            </a:r>
          </a:p>
          <a:p>
            <a:pPr lvl="1">
              <a:spcBef>
                <a:spcPts val="600"/>
              </a:spcBef>
              <a:spcAft>
                <a:spcPts val="600"/>
              </a:spcAft>
            </a:pPr>
            <a:r>
              <a:rPr lang="el-GR" dirty="0"/>
              <a:t>Δημιουργικότητα και καινοτομία σημαντικές</a:t>
            </a:r>
          </a:p>
          <a:p>
            <a:pPr lvl="1">
              <a:spcBef>
                <a:spcPts val="600"/>
              </a:spcBef>
              <a:spcAft>
                <a:spcPts val="600"/>
              </a:spcAft>
            </a:pPr>
            <a:r>
              <a:rPr lang="el-GR" dirty="0"/>
              <a:t>Ζωτικής σημασίας ο χρονισμός</a:t>
            </a:r>
          </a:p>
        </p:txBody>
      </p:sp>
    </p:spTree>
    <p:extLst>
      <p:ext uri="{BB962C8B-B14F-4D97-AF65-F5344CB8AC3E}">
        <p14:creationId xmlns:p14="http://schemas.microsoft.com/office/powerpoint/2010/main" val="91499001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7" dur="500"/>
                                        <p:tgtEl>
                                          <p:spTgt spid="3">
                                            <p:txEl>
                                              <p:pRg st="5" end="5"/>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0" dur="500"/>
                                        <p:tgtEl>
                                          <p:spTgt spid="3">
                                            <p:txEl>
                                              <p:pRg st="6" end="6"/>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13" dur="500"/>
                                        <p:tgtEl>
                                          <p:spTgt spid="3">
                                            <p:txEl>
                                              <p:pRg st="7" end="7"/>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animEffect transition="in" filter="randombar(horizontal)">
                                      <p:cBhvr>
                                        <p:cTn id="1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t>Σκοποί  ενότητας</a:t>
            </a:r>
          </a:p>
        </p:txBody>
      </p:sp>
      <p:sp>
        <p:nvSpPr>
          <p:cNvPr id="3" name="Content Placeholder 2"/>
          <p:cNvSpPr>
            <a:spLocks noGrp="1"/>
          </p:cNvSpPr>
          <p:nvPr>
            <p:ph idx="1"/>
          </p:nvPr>
        </p:nvSpPr>
        <p:spPr/>
        <p:txBody>
          <a:bodyPr>
            <a:normAutofit/>
          </a:bodyPr>
          <a:lstStyle/>
          <a:p>
            <a:r>
              <a:rPr lang="el-GR" sz="2800" dirty="0"/>
              <a:t>Να παρουσιάσει:</a:t>
            </a:r>
          </a:p>
          <a:p>
            <a:pPr lvl="1"/>
            <a:r>
              <a:rPr lang="el-GR" sz="2400" dirty="0"/>
              <a:t>δεδομένα &amp; αντιλήψεις περί επιχειρηματικότητας</a:t>
            </a:r>
          </a:p>
          <a:p>
            <a:pPr lvl="1"/>
            <a:r>
              <a:rPr lang="el-GR" sz="2400" dirty="0"/>
              <a:t>χαρακτηριστικά προσωπικότητας των επιχειρηματιών</a:t>
            </a:r>
          </a:p>
          <a:p>
            <a:pPr lvl="1"/>
            <a:r>
              <a:rPr lang="el-GR" sz="2400" dirty="0"/>
              <a:t>το θέμα των επιχειρηματικών ενστίκτων</a:t>
            </a:r>
          </a:p>
          <a:p>
            <a:pPr lvl="1"/>
            <a:r>
              <a:rPr lang="el-GR" sz="2400" dirty="0"/>
              <a:t>πεποιθήσεις και πραγματικότητες για την επιχειρηματικότητα</a:t>
            </a:r>
          </a:p>
          <a:p>
            <a:pPr lvl="1"/>
            <a:r>
              <a:rPr lang="el-GR" sz="2400" dirty="0"/>
              <a:t>την έννοια του κινδύνου</a:t>
            </a:r>
          </a:p>
        </p:txBody>
      </p:sp>
    </p:spTree>
    <p:extLst>
      <p:ext uri="{BB962C8B-B14F-4D97-AF65-F5344CB8AC3E}">
        <p14:creationId xmlns:p14="http://schemas.microsoft.com/office/powerpoint/2010/main" val="2061497464"/>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963084" y="3717033"/>
            <a:ext cx="10363200" cy="2051944"/>
          </a:xfrm>
        </p:spPr>
        <p:txBody>
          <a:bodyPr>
            <a:noAutofit/>
          </a:bodyPr>
          <a:lstStyle/>
          <a:p>
            <a:r>
              <a:rPr lang="el-GR" sz="4400" dirty="0"/>
              <a:t>5. Δέκα λανθασμένοι λόγοι να δημιουργήσετε μια επιχείρηση</a:t>
            </a:r>
            <a:br>
              <a:rPr lang="en-US" sz="4400" dirty="0"/>
            </a:br>
            <a:r>
              <a:rPr lang="en-US" sz="2400" dirty="0"/>
              <a:t>(Allen, 2023)</a:t>
            </a:r>
            <a:endParaRPr lang="el-GR" sz="2400" dirty="0"/>
          </a:p>
        </p:txBody>
      </p:sp>
    </p:spTree>
    <p:extLst>
      <p:ext uri="{BB962C8B-B14F-4D97-AF65-F5344CB8AC3E}">
        <p14:creationId xmlns:p14="http://schemas.microsoft.com/office/powerpoint/2010/main" val="1279640906"/>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Λανθασμένοι λόγοι 1 – 5</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340768"/>
            <a:ext cx="10972800" cy="4946847"/>
          </a:xfrm>
        </p:spPr>
        <p:txBody>
          <a:bodyPr>
            <a:normAutofit/>
          </a:bodyPr>
          <a:lstStyle/>
          <a:p>
            <a:pPr>
              <a:spcBef>
                <a:spcPts val="600"/>
              </a:spcBef>
              <a:spcAft>
                <a:spcPts val="600"/>
              </a:spcAft>
            </a:pPr>
            <a:r>
              <a:rPr lang="el-GR" dirty="0"/>
              <a:t>Γιατί έχετε μια τρομερή ιδέα</a:t>
            </a:r>
          </a:p>
          <a:p>
            <a:pPr>
              <a:spcBef>
                <a:spcPts val="600"/>
              </a:spcBef>
              <a:spcAft>
                <a:spcPts val="600"/>
              </a:spcAft>
            </a:pPr>
            <a:endParaRPr lang="el-GR" sz="1000" dirty="0"/>
          </a:p>
          <a:p>
            <a:pPr>
              <a:spcBef>
                <a:spcPts val="600"/>
              </a:spcBef>
              <a:spcAft>
                <a:spcPts val="600"/>
              </a:spcAft>
            </a:pPr>
            <a:r>
              <a:rPr lang="el-GR" dirty="0"/>
              <a:t>Γιατί είστε απλώς παθιασμένοι με έναν σκοπό</a:t>
            </a:r>
          </a:p>
          <a:p>
            <a:pPr>
              <a:spcBef>
                <a:spcPts val="600"/>
              </a:spcBef>
              <a:spcAft>
                <a:spcPts val="600"/>
              </a:spcAft>
            </a:pPr>
            <a:endParaRPr lang="el-GR" sz="1000" dirty="0"/>
          </a:p>
          <a:p>
            <a:pPr>
              <a:spcBef>
                <a:spcPts val="600"/>
              </a:spcBef>
              <a:spcAft>
                <a:spcPts val="600"/>
              </a:spcAft>
            </a:pPr>
            <a:r>
              <a:rPr lang="el-GR" dirty="0"/>
              <a:t>Γιατί δεν θέλετε να δουλεύετε για κάποιον άλλο</a:t>
            </a:r>
          </a:p>
          <a:p>
            <a:pPr>
              <a:spcBef>
                <a:spcPts val="600"/>
              </a:spcBef>
              <a:spcAft>
                <a:spcPts val="600"/>
              </a:spcAft>
            </a:pPr>
            <a:endParaRPr lang="el-GR" sz="1000" dirty="0"/>
          </a:p>
          <a:p>
            <a:pPr>
              <a:spcBef>
                <a:spcPts val="600"/>
              </a:spcBef>
              <a:spcAft>
                <a:spcPts val="600"/>
              </a:spcAft>
            </a:pPr>
            <a:r>
              <a:rPr lang="el-GR" dirty="0"/>
              <a:t>Γιατί φαίνεται ότι το κάνουν όλοι</a:t>
            </a:r>
          </a:p>
          <a:p>
            <a:pPr>
              <a:spcBef>
                <a:spcPts val="600"/>
              </a:spcBef>
              <a:spcAft>
                <a:spcPts val="600"/>
              </a:spcAft>
            </a:pPr>
            <a:endParaRPr lang="el-GR" sz="1000" dirty="0"/>
          </a:p>
          <a:p>
            <a:pPr>
              <a:spcBef>
                <a:spcPts val="600"/>
              </a:spcBef>
              <a:spcAft>
                <a:spcPts val="600"/>
              </a:spcAft>
            </a:pPr>
            <a:r>
              <a:rPr lang="el-GR" dirty="0"/>
              <a:t>Γιατί θέλετε να γίνετε πλούσιοι</a:t>
            </a:r>
          </a:p>
        </p:txBody>
      </p:sp>
    </p:spTree>
    <p:extLst>
      <p:ext uri="{BB962C8B-B14F-4D97-AF65-F5344CB8AC3E}">
        <p14:creationId xmlns:p14="http://schemas.microsoft.com/office/powerpoint/2010/main" val="84199224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1" dur="500"/>
                                        <p:tgtEl>
                                          <p:spTgt spid="3">
                                            <p:txEl>
                                              <p:pRg st="2" end="2"/>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5" dur="500"/>
                                        <p:tgtEl>
                                          <p:spTgt spid="3">
                                            <p:txEl>
                                              <p:pRg st="4" end="4"/>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9" dur="500"/>
                                        <p:tgtEl>
                                          <p:spTgt spid="3">
                                            <p:txEl>
                                              <p:pRg st="6" end="6"/>
                                            </p:txEl>
                                          </p:spTgt>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Λανθασμένοι λόγοι 6 – 10</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340768"/>
            <a:ext cx="10972800" cy="4946847"/>
          </a:xfrm>
        </p:spPr>
        <p:txBody>
          <a:bodyPr>
            <a:normAutofit/>
          </a:bodyPr>
          <a:lstStyle/>
          <a:p>
            <a:pPr>
              <a:spcBef>
                <a:spcPts val="600"/>
              </a:spcBef>
              <a:spcAft>
                <a:spcPts val="600"/>
              </a:spcAft>
            </a:pPr>
            <a:r>
              <a:rPr lang="el-GR" dirty="0"/>
              <a:t>Γιατί ψάχνετε μια ασφαλή θέση εργασίας</a:t>
            </a:r>
          </a:p>
          <a:p>
            <a:pPr>
              <a:spcBef>
                <a:spcPts val="600"/>
              </a:spcBef>
              <a:spcAft>
                <a:spcPts val="600"/>
              </a:spcAft>
            </a:pPr>
            <a:endParaRPr lang="el-GR" sz="1000" dirty="0"/>
          </a:p>
          <a:p>
            <a:pPr>
              <a:spcBef>
                <a:spcPts val="600"/>
              </a:spcBef>
              <a:spcAft>
                <a:spcPts val="600"/>
              </a:spcAft>
            </a:pPr>
            <a:r>
              <a:rPr lang="el-GR" dirty="0"/>
              <a:t>Γιατί σας προέκυψαν κάποια διαθέσιμα χρήματα</a:t>
            </a:r>
          </a:p>
          <a:p>
            <a:pPr>
              <a:spcBef>
                <a:spcPts val="600"/>
              </a:spcBef>
              <a:spcAft>
                <a:spcPts val="600"/>
              </a:spcAft>
            </a:pPr>
            <a:endParaRPr lang="el-GR" sz="1000" dirty="0"/>
          </a:p>
          <a:p>
            <a:pPr>
              <a:spcBef>
                <a:spcPts val="600"/>
              </a:spcBef>
              <a:spcAft>
                <a:spcPts val="600"/>
              </a:spcAft>
            </a:pPr>
            <a:r>
              <a:rPr lang="el-GR" dirty="0"/>
              <a:t>Γιατί θέλετε να δώσετε δουλειά στην οικογένεια</a:t>
            </a:r>
          </a:p>
          <a:p>
            <a:pPr>
              <a:spcBef>
                <a:spcPts val="600"/>
              </a:spcBef>
              <a:spcAft>
                <a:spcPts val="600"/>
              </a:spcAft>
            </a:pPr>
            <a:endParaRPr lang="el-GR" sz="1000" dirty="0"/>
          </a:p>
          <a:p>
            <a:pPr>
              <a:spcBef>
                <a:spcPts val="600"/>
              </a:spcBef>
              <a:spcAft>
                <a:spcPts val="600"/>
              </a:spcAft>
            </a:pPr>
            <a:r>
              <a:rPr lang="el-GR" dirty="0"/>
              <a:t>Γιατί δεν θέλετε ακόμα να πάρετε σύνταξη</a:t>
            </a:r>
          </a:p>
          <a:p>
            <a:pPr>
              <a:spcBef>
                <a:spcPts val="600"/>
              </a:spcBef>
              <a:spcAft>
                <a:spcPts val="600"/>
              </a:spcAft>
            </a:pPr>
            <a:endParaRPr lang="el-GR" sz="1000" dirty="0"/>
          </a:p>
          <a:p>
            <a:pPr>
              <a:spcBef>
                <a:spcPts val="600"/>
              </a:spcBef>
              <a:spcAft>
                <a:spcPts val="600"/>
              </a:spcAft>
            </a:pPr>
            <a:r>
              <a:rPr lang="el-GR" dirty="0"/>
              <a:t>Γιατί, αν μπορεί να το κάνει ο πιτσιρικάς του γείτονα τότε μπορώ κι εγώ</a:t>
            </a:r>
          </a:p>
        </p:txBody>
      </p:sp>
    </p:spTree>
    <p:extLst>
      <p:ext uri="{BB962C8B-B14F-4D97-AF65-F5344CB8AC3E}">
        <p14:creationId xmlns:p14="http://schemas.microsoft.com/office/powerpoint/2010/main" val="289330709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1" dur="500"/>
                                        <p:tgtEl>
                                          <p:spTgt spid="3">
                                            <p:txEl>
                                              <p:pRg st="2" end="2"/>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5" dur="500"/>
                                        <p:tgtEl>
                                          <p:spTgt spid="3">
                                            <p:txEl>
                                              <p:pRg st="4" end="4"/>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9" dur="500"/>
                                        <p:tgtEl>
                                          <p:spTgt spid="3">
                                            <p:txEl>
                                              <p:pRg st="6" end="6"/>
                                            </p:txEl>
                                          </p:spTgt>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Autofit/>
          </a:bodyPr>
          <a:lstStyle/>
          <a:p>
            <a:r>
              <a:rPr lang="el-GR" sz="4400" dirty="0"/>
              <a:t>6. Κινδυνος και οι πιθανότητες αποτυχίας</a:t>
            </a:r>
          </a:p>
        </p:txBody>
      </p:sp>
    </p:spTree>
    <p:extLst>
      <p:ext uri="{BB962C8B-B14F-4D97-AF65-F5344CB8AC3E}">
        <p14:creationId xmlns:p14="http://schemas.microsoft.com/office/powerpoint/2010/main" val="877392825"/>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Δημιουργικότητα &amp; φαντασία</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340768"/>
            <a:ext cx="10972800" cy="4946847"/>
          </a:xfrm>
        </p:spPr>
        <p:txBody>
          <a:bodyPr>
            <a:normAutofit/>
          </a:bodyPr>
          <a:lstStyle/>
          <a:p>
            <a:pPr>
              <a:spcBef>
                <a:spcPts val="600"/>
              </a:spcBef>
              <a:spcAft>
                <a:spcPts val="600"/>
              </a:spcAft>
            </a:pPr>
            <a:r>
              <a:rPr lang="el-GR" sz="2600" dirty="0"/>
              <a:t>«</a:t>
            </a:r>
            <a:r>
              <a:rPr lang="el-GR" sz="2600" i="1" dirty="0"/>
              <a:t>Το να ξεκινάς μια καινούργια επιχείρηση είναι σαν να πηδάς από έναν γκρεμό και να συναρμολογείς ένα αεροπλάνο πέφτοντας.</a:t>
            </a:r>
            <a:r>
              <a:rPr lang="el-GR" sz="2600" dirty="0"/>
              <a:t>» </a:t>
            </a:r>
            <a:r>
              <a:rPr lang="en-US" sz="2600" dirty="0"/>
              <a:t>(Reid Hoffman</a:t>
            </a:r>
            <a:r>
              <a:rPr lang="el-GR" sz="2600" dirty="0"/>
              <a:t>, δημιουργός και του </a:t>
            </a:r>
            <a:r>
              <a:rPr lang="en-US" sz="2600" dirty="0"/>
              <a:t>LinkedIn)</a:t>
            </a:r>
            <a:endParaRPr lang="el-GR" sz="2600" dirty="0"/>
          </a:p>
          <a:p>
            <a:pPr>
              <a:spcBef>
                <a:spcPts val="600"/>
              </a:spcBef>
              <a:spcAft>
                <a:spcPts val="600"/>
              </a:spcAft>
            </a:pPr>
            <a:r>
              <a:rPr lang="el-GR" sz="2600" dirty="0"/>
              <a:t>Να θυμόμαστε:</a:t>
            </a:r>
          </a:p>
          <a:p>
            <a:pPr lvl="1">
              <a:spcBef>
                <a:spcPts val="600"/>
              </a:spcBef>
              <a:spcAft>
                <a:spcPts val="600"/>
              </a:spcAft>
            </a:pPr>
            <a:r>
              <a:rPr lang="el-GR" dirty="0"/>
              <a:t>Την αποτελεσματική σκέψη</a:t>
            </a:r>
          </a:p>
          <a:p>
            <a:pPr lvl="1">
              <a:spcBef>
                <a:spcPts val="600"/>
              </a:spcBef>
              <a:spcAft>
                <a:spcPts val="600"/>
              </a:spcAft>
            </a:pPr>
            <a:r>
              <a:rPr lang="el-GR" dirty="0"/>
              <a:t>Το αποδεκτό κόστος</a:t>
            </a:r>
          </a:p>
          <a:p>
            <a:pPr lvl="1">
              <a:spcBef>
                <a:spcPts val="600"/>
              </a:spcBef>
              <a:spcAft>
                <a:spcPts val="600"/>
              </a:spcAft>
            </a:pPr>
            <a:r>
              <a:rPr lang="el-GR" dirty="0"/>
              <a:t>Την αρχή της λεμονάδας</a:t>
            </a:r>
          </a:p>
          <a:p>
            <a:pPr lvl="1">
              <a:spcBef>
                <a:spcPts val="600"/>
              </a:spcBef>
              <a:spcAft>
                <a:spcPts val="600"/>
              </a:spcAft>
            </a:pPr>
            <a:r>
              <a:rPr lang="el-GR" dirty="0"/>
              <a:t>Την αρχή της κουρελούς</a:t>
            </a:r>
          </a:p>
          <a:p>
            <a:pPr lvl="1">
              <a:spcBef>
                <a:spcPts val="600"/>
              </a:spcBef>
              <a:spcAft>
                <a:spcPts val="600"/>
              </a:spcAft>
            </a:pPr>
            <a:r>
              <a:rPr lang="el-GR" dirty="0"/>
              <a:t>Τον πιλότο – στο – αεροπλάνο </a:t>
            </a:r>
          </a:p>
        </p:txBody>
      </p:sp>
    </p:spTree>
    <p:extLst>
      <p:ext uri="{BB962C8B-B14F-4D97-AF65-F5344CB8AC3E}">
        <p14:creationId xmlns:p14="http://schemas.microsoft.com/office/powerpoint/2010/main" val="339179815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par>
                          <p:cTn id="8" fill="hold">
                            <p:stCondLst>
                              <p:cond delay="500"/>
                            </p:stCondLst>
                            <p:childTnLst>
                              <p:par>
                                <p:cTn id="9" presetID="14" presetClass="entr" presetSubtype="1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1" dur="500"/>
                                        <p:tgtEl>
                                          <p:spTgt spid="3">
                                            <p:txEl>
                                              <p:pRg st="2" end="2"/>
                                            </p:txEl>
                                          </p:spTgt>
                                        </p:tgtEl>
                                      </p:cBhvr>
                                    </p:animEffect>
                                  </p:childTnLst>
                                </p:cTn>
                              </p:par>
                            </p:childTnLst>
                          </p:cTn>
                        </p:par>
                        <p:par>
                          <p:cTn id="12" fill="hold">
                            <p:stCondLst>
                              <p:cond delay="1000"/>
                            </p:stCondLst>
                            <p:childTnLst>
                              <p:par>
                                <p:cTn id="13" presetID="14" presetClass="entr" presetSubtype="1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childTnLst>
                          </p:cTn>
                        </p:par>
                        <p:par>
                          <p:cTn id="16" fill="hold">
                            <p:stCondLst>
                              <p:cond delay="1500"/>
                            </p:stCondLst>
                            <p:childTnLst>
                              <p:par>
                                <p:cTn id="17" presetID="14" presetClass="entr" presetSubtype="1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childTnLst>
                          </p:cTn>
                        </p:par>
                        <p:par>
                          <p:cTn id="20" fill="hold">
                            <p:stCondLst>
                              <p:cond delay="2000"/>
                            </p:stCondLst>
                            <p:childTnLst>
                              <p:par>
                                <p:cTn id="21" presetID="14" presetClass="entr" presetSubtype="10" fill="hold" nodeType="after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3" dur="500"/>
                                        <p:tgtEl>
                                          <p:spTgt spid="3">
                                            <p:txEl>
                                              <p:pRg st="5" end="5"/>
                                            </p:txEl>
                                          </p:spTgt>
                                        </p:tgtEl>
                                      </p:cBhvr>
                                    </p:animEffect>
                                  </p:childTnLst>
                                </p:cTn>
                              </p:par>
                            </p:childTnLst>
                          </p:cTn>
                        </p:par>
                        <p:par>
                          <p:cTn id="24" fill="hold">
                            <p:stCondLst>
                              <p:cond delay="2500"/>
                            </p:stCondLst>
                            <p:childTnLst>
                              <p:par>
                                <p:cTn id="25" presetID="14" presetClass="entr" presetSubtype="10" fill="hold" nodeType="after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Αναφορές (1)</a:t>
            </a:r>
          </a:p>
        </p:txBody>
      </p:sp>
      <p:sp>
        <p:nvSpPr>
          <p:cNvPr id="3" name="Θέση περιεχομένου 2"/>
          <p:cNvSpPr>
            <a:spLocks noGrp="1"/>
          </p:cNvSpPr>
          <p:nvPr>
            <p:ph idx="1"/>
          </p:nvPr>
        </p:nvSpPr>
        <p:spPr/>
        <p:txBody>
          <a:bodyPr>
            <a:normAutofit/>
          </a:bodyPr>
          <a:lstStyle/>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Allen, K. (2023). Entrepreneurship for dummies. 2</a:t>
            </a:r>
            <a:r>
              <a:rPr lang="en-US" sz="1800" baseline="300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nd</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ed. Wiley.</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Amedzro</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St-Hilaire, W. (2021). Applied Managing for Entrepreneurship. Taylor &amp; Francis Group</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Baumol. W. J. (1990). “Entrepreneurship: Productive, Unproductive and Destructive”, Journal of Political Economy, 98(5),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σελ</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893 – 921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Burns</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P</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(2020). Επιχειρηματικότητα και Μικρές Επιχειρήσεις: εκκίνηση, ανάπτυξη και ωριμότητα. Κλειδάριθμος (πρωτότυπο,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Springer</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Deakins</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και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Freel</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M</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(2017). Επιχειρηματικότητα &amp; Μικρές Επιχειρήσεις.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Rosili</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πρωτότυπο</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McGraw-Hill).</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GEM (Global Entrepreneurship Monitor). (2023). Global Entrepreneurship Monitor 2022/2023 Global Report: Adapting to a “New Normal”. London: GEM, </a:t>
            </a:r>
            <a:r>
              <a:rPr lang="en-US"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https://tinyurl.com/2p9jywa9</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l-GR" sz="2400" dirty="0"/>
          </a:p>
        </p:txBody>
      </p:sp>
    </p:spTree>
    <p:extLst>
      <p:ext uri="{BB962C8B-B14F-4D97-AF65-F5344CB8AC3E}">
        <p14:creationId xmlns:p14="http://schemas.microsoft.com/office/powerpoint/2010/main" val="3098921404"/>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dirty="0"/>
              <a:t>Αναφορές (2)</a:t>
            </a:r>
          </a:p>
        </p:txBody>
      </p:sp>
      <p:sp>
        <p:nvSpPr>
          <p:cNvPr id="3" name="Θέση περιεχομένου 2"/>
          <p:cNvSpPr>
            <a:spLocks noGrp="1"/>
          </p:cNvSpPr>
          <p:nvPr>
            <p:ph idx="1"/>
          </p:nvPr>
        </p:nvSpPr>
        <p:spPr/>
        <p:txBody>
          <a:bodyPr>
            <a:normAutofit/>
          </a:bodyPr>
          <a:lstStyle/>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Jones, O., Macpherson, A.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και</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Jayawarna</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D. (2023). Resourcing the Start-up Business: creating dynamic entrepreneurial learning capabilities, Routledge</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Neck, H., Neck, C. &amp; Murray, E. (2020).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Επιχειρηματικότητα: νοοτροπία και πρακτική. Κριτική (πρωτότυπο,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SAGE</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Singh Dhaliwal, I. (2022). The Art and Science of Entrepreneurship. World Scientific.</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Storey</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D., Greene, F.,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Χασσίδ</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Ι</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και Φαφαλιού</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Ε</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(2011).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Επιχειρηματικότητα για μικρές και μεσαίες επιχειρήσεις. Κριτική</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πρωτότυπο</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Pearson).</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Wapshott</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R. &amp; Mallett, O. (2022). Persisting and Reoccurring Liability of Newness: Entrepreneurship and Change in Small Enterprises, </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στο</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Hyams-SSekasi</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D. &amp; </a:t>
            </a:r>
            <a:r>
              <a:rPr lang="en-US" sz="1800" dirty="0" err="1">
                <a:solidFill>
                  <a:srgbClr val="000000"/>
                </a:solidFill>
                <a:effectLst/>
                <a:latin typeface="Calibri" panose="020F0502020204030204" pitchFamily="34" charset="0"/>
                <a:ea typeface="Calibri" panose="020F0502020204030204" pitchFamily="34" charset="0"/>
                <a:cs typeface="Arial" panose="020B0604020202020204" pitchFamily="34" charset="0"/>
              </a:rPr>
              <a:t>Agboma</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F. (eds.) Entrepreneurship and Change. Understanding Entrepreneurialism as a Driver of Transformation. Palgrave MacMillan</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sz="2400" dirty="0"/>
          </a:p>
        </p:txBody>
      </p:sp>
    </p:spTree>
    <p:extLst>
      <p:ext uri="{BB962C8B-B14F-4D97-AF65-F5344CB8AC3E}">
        <p14:creationId xmlns:p14="http://schemas.microsoft.com/office/powerpoint/2010/main" val="3789568367"/>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D48FA-52CC-B19D-3446-B84A4F085CF1}"/>
              </a:ext>
            </a:extLst>
          </p:cNvPr>
          <p:cNvSpPr>
            <a:spLocks noGrp="1"/>
          </p:cNvSpPr>
          <p:nvPr>
            <p:ph type="title"/>
          </p:nvPr>
        </p:nvSpPr>
        <p:spPr/>
        <p:txBody>
          <a:bodyPr>
            <a:normAutofit/>
          </a:bodyPr>
          <a:lstStyle/>
          <a:p>
            <a:r>
              <a:rPr lang="el-GR" sz="4000" dirty="0"/>
              <a:t>Αναφορές (3)</a:t>
            </a:r>
          </a:p>
        </p:txBody>
      </p:sp>
      <p:sp>
        <p:nvSpPr>
          <p:cNvPr id="3" name="Content Placeholder 2">
            <a:extLst>
              <a:ext uri="{FF2B5EF4-FFF2-40B4-BE49-F238E27FC236}">
                <a16:creationId xmlns:a16="http://schemas.microsoft.com/office/drawing/2014/main" id="{0F58C2EB-3125-FDE9-3673-F44F2624B149}"/>
              </a:ext>
            </a:extLst>
          </p:cNvPr>
          <p:cNvSpPr>
            <a:spLocks noGrp="1"/>
          </p:cNvSpPr>
          <p:nvPr>
            <p:ph idx="1"/>
          </p:nvPr>
        </p:nvSpPr>
        <p:spPr/>
        <p:txBody>
          <a:bodyPr/>
          <a:lstStyle/>
          <a:p>
            <a:pPr algn="just">
              <a:lnSpc>
                <a:spcPct val="115000"/>
              </a:lnSpc>
              <a:spcAft>
                <a:spcPts val="800"/>
              </a:spcAft>
            </a:pP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ΙΟΒΕ, (2022). «Ετήσια Έκθεση Επιχειρηματικότητας 2020 – 2021: Ήπιες οι πρώτες επιδράσεις της πανδημίας στη νέα επιχειρηματικότητα»,</a:t>
            </a:r>
            <a:r>
              <a:rPr lang="el-GR" sz="1800" dirty="0">
                <a:effectLst/>
                <a:latin typeface="Calibri" panose="020F0502020204030204" pitchFamily="34" charset="0"/>
                <a:ea typeface="Calibri" panose="020F0502020204030204" pitchFamily="34" charset="0"/>
                <a:cs typeface="Arial" panose="020B0604020202020204" pitchFamily="34" charset="0"/>
              </a:rPr>
              <a:t> </a:t>
            </a:r>
            <a:r>
              <a:rPr lang="el-GR" sz="1800" u="sng"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https://tinyurl.com/2t23dx6k</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Παπαγεωργίου, Λ. (2018).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Startups</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 από την ιδέα στην παγκόσμια αγορά. Φερενίκη.</a:t>
            </a:r>
            <a:endParaRPr lang="el-GR" sz="18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800"/>
              </a:spcAft>
            </a:pP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Χατζηκωνσταντίνου, Γ. και Γωνιάδης, Η. (2009). Επιχειρηματικότητα και καινοτομία: από την ίδρυση στη διοίκηση και στην επιβίωση της νέας επιχείρησης. </a:t>
            </a:r>
            <a:r>
              <a:rPr lang="en-US"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Gutenberg</a:t>
            </a:r>
            <a:r>
              <a:rPr lang="el-GR" sz="18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a:t>
            </a:r>
            <a:endParaRPr lang="el-GR" dirty="0"/>
          </a:p>
        </p:txBody>
      </p:sp>
    </p:spTree>
    <p:extLst>
      <p:ext uri="{BB962C8B-B14F-4D97-AF65-F5344CB8AC3E}">
        <p14:creationId xmlns:p14="http://schemas.microsoft.com/office/powerpoint/2010/main" val="3035838778"/>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a:t>Τέλος Ενότητας</a:t>
            </a:r>
          </a:p>
        </p:txBody>
      </p:sp>
    </p:spTree>
    <p:extLst>
      <p:ext uri="{BB962C8B-B14F-4D97-AF65-F5344CB8AC3E}">
        <p14:creationId xmlns:p14="http://schemas.microsoft.com/office/powerpoint/2010/main" val="21280202"/>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Χρηματοδότηση</a:t>
            </a:r>
          </a:p>
        </p:txBody>
      </p:sp>
      <p:sp>
        <p:nvSpPr>
          <p:cNvPr id="3" name="Content Placeholder 2"/>
          <p:cNvSpPr>
            <a:spLocks noGrp="1"/>
          </p:cNvSpPr>
          <p:nvPr>
            <p:ph idx="1"/>
          </p:nvPr>
        </p:nvSpPr>
        <p:spPr>
          <a:xfrm>
            <a:off x="1981200" y="1340769"/>
            <a:ext cx="8229600" cy="3456383"/>
          </a:xfrm>
        </p:spPr>
        <p:txBody>
          <a:bodyPr>
            <a:normAutofit/>
          </a:bodyPr>
          <a:lstStyle/>
          <a:p>
            <a:r>
              <a:rPr lang="el-GR" sz="2000" dirty="0"/>
              <a:t>Το παρόν εκπαιδευτικό υλικό (κείμενο, εικόνες, διαγράμματα, κλπ.) έχει αναπτυχθεί στο πλαίσιο της Πράξης «Υποστήριξη Δράσεων Στήριξης της Επιχειρηματικότητας, Καινοτομίας και Ωρίμανσης για την Αξιοποίηση της Ερευνητικής Δραστηριότητας και των Νέων Προϊόντων και Υπηρεσιών που αναπτύσσονται στο Πανεπιστήμιο Πατρών» - «ΜΕΤΩΝ, ΜΙS 5132546».</a:t>
            </a:r>
          </a:p>
          <a:p>
            <a:r>
              <a:rPr lang="el-GR" sz="2000" dirty="0"/>
              <a:t>Η πράξη «ΜΕΤΩΝ» υλοποιείται στο πλαίσιο του Ε.Π. «ΑΝΑΠΤΥΞΗ ΑΝΘΡΩΠΙΝΟΥ ΔΥΝΑΜΙΚΟΥ, ΕΚΠΑΙΔΕΥΣΗ &amp; ΔΙΑ ΒΙΟΥ ΜΑΘΗΣΗ» και συγχρηματοδοτείται από την Ευρωπαϊκή Ένωση (Ευρωπαϊκό Κοινωνικό Ταμείο) και από Εθνικούς πόρους.</a:t>
            </a:r>
          </a:p>
        </p:txBody>
      </p:sp>
      <p:pic>
        <p:nvPicPr>
          <p:cNvPr id="4" name="Εικόνα 2">
            <a:extLst>
              <a:ext uri="{FF2B5EF4-FFF2-40B4-BE49-F238E27FC236}">
                <a16:creationId xmlns:a16="http://schemas.microsoft.com/office/drawing/2014/main" id="{7E55EEEC-4B1F-D962-1385-E682500AB89E}"/>
              </a:ext>
            </a:extLst>
          </p:cNvPr>
          <p:cNvPicPr>
            <a:picLocks noChangeAspect="1"/>
          </p:cNvPicPr>
          <p:nvPr/>
        </p:nvPicPr>
        <p:blipFill>
          <a:blip r:embed="rId3"/>
          <a:stretch>
            <a:fillRect/>
          </a:stretch>
        </p:blipFill>
        <p:spPr>
          <a:xfrm>
            <a:off x="3946525" y="4941168"/>
            <a:ext cx="4298950" cy="699135"/>
          </a:xfrm>
          <a:prstGeom prst="rect">
            <a:avLst/>
          </a:prstGeom>
        </p:spPr>
      </p:pic>
    </p:spTree>
    <p:extLst>
      <p:ext uri="{BB962C8B-B14F-4D97-AF65-F5344CB8AC3E}">
        <p14:creationId xmlns:p14="http://schemas.microsoft.com/office/powerpoint/2010/main" val="3806458455"/>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t>Περιεχόμενα ενότητας</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l-GR" sz="2800" dirty="0"/>
              <a:t>Επιχειρηματικότητα και αντιλήψεις, στον κόσμο και στην Ελλάδα</a:t>
            </a:r>
          </a:p>
          <a:p>
            <a:pPr marL="514350" indent="-514350">
              <a:buFont typeface="+mj-lt"/>
              <a:buAutoNum type="arabicPeriod"/>
            </a:pPr>
            <a:r>
              <a:rPr lang="el-GR" sz="2800" dirty="0"/>
              <a:t>Χαρακτηριστικά που ξεχωρίζουν τους επιχειρηματίες</a:t>
            </a:r>
          </a:p>
          <a:p>
            <a:pPr marL="914400" lvl="1" indent="-514350"/>
            <a:r>
              <a:rPr lang="el-GR" sz="2400" dirty="0"/>
              <a:t>Μιλώντας για τα χαρακτηριστικά που ξεχωρίζουν τους επιχειρηματίες</a:t>
            </a:r>
          </a:p>
          <a:p>
            <a:pPr marL="914400" lvl="1" indent="-514350"/>
            <a:r>
              <a:rPr lang="el-GR" sz="2400" dirty="0"/>
              <a:t>Κοινωνικά και ψυχολογικά χαρακτηριστικά</a:t>
            </a:r>
          </a:p>
          <a:p>
            <a:pPr marL="514350" indent="-514350">
              <a:buFont typeface="+mj-lt"/>
              <a:buAutoNum type="arabicPeriod"/>
            </a:pPr>
            <a:r>
              <a:rPr lang="el-GR" sz="2800" dirty="0"/>
              <a:t>Ποια τα επιχειρηματικά σας ένστικτα;</a:t>
            </a:r>
          </a:p>
          <a:p>
            <a:pPr marL="514350" indent="-514350">
              <a:buFont typeface="+mj-lt"/>
              <a:buAutoNum type="arabicPeriod"/>
            </a:pPr>
            <a:r>
              <a:rPr lang="el-GR" sz="2800" dirty="0"/>
              <a:t>Πεποιθήσεις και πραγματικότητες για την επιχειρηματικότητα</a:t>
            </a:r>
          </a:p>
          <a:p>
            <a:pPr marL="514350" indent="-514350">
              <a:buFont typeface="+mj-lt"/>
              <a:buAutoNum type="arabicPeriod"/>
            </a:pPr>
            <a:r>
              <a:rPr lang="el-GR" sz="2800" dirty="0"/>
              <a:t>Δέκα λανθασμένοι λόγοι να δημιουργήσετε μια επιχείρηση</a:t>
            </a:r>
          </a:p>
          <a:p>
            <a:pPr marL="514350" indent="-514350">
              <a:buFont typeface="+mj-lt"/>
              <a:buAutoNum type="arabicPeriod"/>
            </a:pPr>
            <a:r>
              <a:rPr lang="el-GR" sz="2800" dirty="0"/>
              <a:t>Κίνδυνος και οι πιθανότητες αποτυχίας</a:t>
            </a:r>
          </a:p>
        </p:txBody>
      </p:sp>
    </p:spTree>
    <p:extLst>
      <p:ext uri="{BB962C8B-B14F-4D97-AF65-F5344CB8AC3E}">
        <p14:creationId xmlns:p14="http://schemas.microsoft.com/office/powerpoint/2010/main" val="3038295241"/>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a:t>Σημειώματα</a:t>
            </a:r>
          </a:p>
        </p:txBody>
      </p:sp>
    </p:spTree>
    <p:extLst>
      <p:ext uri="{BB962C8B-B14F-4D97-AF65-F5344CB8AC3E}">
        <p14:creationId xmlns:p14="http://schemas.microsoft.com/office/powerpoint/2010/main" val="2248574790"/>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24000" y="274638"/>
            <a:ext cx="9144000" cy="1143000"/>
          </a:xfrm>
        </p:spPr>
        <p:txBody>
          <a:bodyPr>
            <a:noAutofit/>
          </a:bodyPr>
          <a:lstStyle/>
          <a:p>
            <a:r>
              <a:rPr lang="el-GR" dirty="0"/>
              <a:t>Σημείωμα Ιστορικού Εκδόσεων</a:t>
            </a:r>
            <a:r>
              <a:rPr lang="en-US" dirty="0"/>
              <a:t> </a:t>
            </a:r>
            <a:r>
              <a:rPr lang="el-GR" dirty="0"/>
              <a:t>Έργου</a:t>
            </a:r>
          </a:p>
        </p:txBody>
      </p:sp>
      <p:sp>
        <p:nvSpPr>
          <p:cNvPr id="5" name="Content Placeholder 4"/>
          <p:cNvSpPr>
            <a:spLocks noGrp="1"/>
          </p:cNvSpPr>
          <p:nvPr>
            <p:ph idx="1"/>
          </p:nvPr>
        </p:nvSpPr>
        <p:spPr>
          <a:xfrm>
            <a:off x="1758220" y="1556793"/>
            <a:ext cx="8586252" cy="4525963"/>
          </a:xfrm>
        </p:spPr>
        <p:txBody>
          <a:bodyPr>
            <a:normAutofit/>
          </a:bodyPr>
          <a:lstStyle/>
          <a:p>
            <a:pPr marL="0" indent="0">
              <a:buNone/>
            </a:pPr>
            <a:r>
              <a:rPr lang="el-GR" sz="2000" dirty="0"/>
              <a:t>Το παρόν έργο αποτελεί την έκδοση 1.0</a:t>
            </a:r>
          </a:p>
        </p:txBody>
      </p:sp>
    </p:spTree>
    <p:extLst>
      <p:ext uri="{BB962C8B-B14F-4D97-AF65-F5344CB8AC3E}">
        <p14:creationId xmlns:p14="http://schemas.microsoft.com/office/powerpoint/2010/main" val="1160571439"/>
      </p:ext>
    </p:extLst>
  </p:cSld>
  <p:clrMapOvr>
    <a:masterClrMapping/>
  </p:clrMapOvr>
  <p:transition spd="slow">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Αναφοράς</a:t>
            </a:r>
          </a:p>
        </p:txBody>
      </p:sp>
      <p:sp>
        <p:nvSpPr>
          <p:cNvPr id="3" name="Content Placeholder 2"/>
          <p:cNvSpPr>
            <a:spLocks noGrp="1"/>
          </p:cNvSpPr>
          <p:nvPr>
            <p:ph idx="1"/>
          </p:nvPr>
        </p:nvSpPr>
        <p:spPr/>
        <p:txBody>
          <a:bodyPr>
            <a:normAutofit/>
          </a:bodyPr>
          <a:lstStyle/>
          <a:p>
            <a:pPr marL="0" indent="0">
              <a:buNone/>
            </a:pPr>
            <a:r>
              <a:rPr lang="el-GR" sz="2000" dirty="0"/>
              <a:t>Copyright Πανεπιστήμιο Πατρών, </a:t>
            </a:r>
            <a:r>
              <a:rPr lang="el-GR" sz="2000" b="1" dirty="0"/>
              <a:t>Απόστολος Ραφαηλίδης</a:t>
            </a:r>
            <a:r>
              <a:rPr lang="el-GR" sz="2000" dirty="0"/>
              <a:t>, 2023. Έκδοση: 1.0. Πάτρα 2023. Διαθέσιμο από τη δικτυακή διεύθυνση: </a:t>
            </a:r>
            <a:r>
              <a:rPr lang="el-GR" sz="2000" dirty="0">
                <a:hlinkClick r:id="rId3"/>
              </a:rPr>
              <a:t>https://eclass.upatras.gr/ </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ransition spd="slow">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62272"/>
            <a:ext cx="8229600" cy="1143000"/>
          </a:xfrm>
        </p:spPr>
        <p:txBody>
          <a:bodyPr>
            <a:normAutofit/>
          </a:bodyPr>
          <a:lstStyle/>
          <a:p>
            <a:r>
              <a:rPr lang="el-GR" dirty="0"/>
              <a:t>Σημείωμα Αδειοδότησης</a:t>
            </a:r>
          </a:p>
        </p:txBody>
      </p:sp>
      <p:sp>
        <p:nvSpPr>
          <p:cNvPr id="3" name="Content Placeholder 2"/>
          <p:cNvSpPr>
            <a:spLocks noGrp="1"/>
          </p:cNvSpPr>
          <p:nvPr>
            <p:ph idx="1"/>
          </p:nvPr>
        </p:nvSpPr>
        <p:spPr>
          <a:xfrm>
            <a:off x="1631504" y="764705"/>
            <a:ext cx="8928992" cy="1440159"/>
          </a:xfrm>
        </p:spPr>
        <p:txBody>
          <a:bodyPr>
            <a:noAutofit/>
          </a:bodyPr>
          <a:lstStyle/>
          <a:p>
            <a:pPr marL="0" indent="0">
              <a:buNone/>
            </a:pPr>
            <a:r>
              <a:rPr lang="el-GR" sz="2000" dirty="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71670" y="2357922"/>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631504" y="2852936"/>
            <a:ext cx="9036496" cy="3456384"/>
          </a:xfrm>
          <a:prstGeom prst="rect">
            <a:avLst/>
          </a:prstGeom>
        </p:spPr>
        <p:txBody>
          <a:bodyPr vert="horz" wrap="square" lIns="91440" tIns="45720" rIns="91440" bIns="45720" rtlCol="0" anchor="ctr">
            <a:normAutofit/>
          </a:bodyPr>
          <a:lstStyle/>
          <a:p>
            <a:r>
              <a:rPr lang="el-GR" dirty="0"/>
              <a:t>[1] </a:t>
            </a:r>
            <a:r>
              <a:rPr lang="el-GR" dirty="0">
                <a:hlinkClick r:id="rId3"/>
              </a:rPr>
              <a:t>http://creativecommons.org/licenses/by-nc-sa/4.0/</a:t>
            </a:r>
            <a:r>
              <a:rPr lang="el-GR" dirty="0"/>
              <a:t> </a:t>
            </a:r>
            <a:endParaRPr lang="en-US" dirty="0"/>
          </a:p>
          <a:p>
            <a:endParaRPr lang="el-GR" dirty="0"/>
          </a:p>
          <a:p>
            <a:r>
              <a:rPr lang="el-GR" dirty="0"/>
              <a:t>Ως </a:t>
            </a:r>
            <a:r>
              <a:rPr lang="el-GR" b="1" dirty="0"/>
              <a:t>Μη Εμπορική</a:t>
            </a:r>
            <a:r>
              <a:rPr lang="el-GR" dirty="0"/>
              <a:t> ορίζεται η χρήση:</a:t>
            </a:r>
          </a:p>
          <a:p>
            <a:pPr marL="34290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τόπο</a:t>
            </a:r>
            <a:endParaRPr lang="en-US" dirty="0"/>
          </a:p>
          <a:p>
            <a:pPr marL="342900" indent="-342900">
              <a:buFont typeface="Arial" panose="020B0604020202020204" pitchFamily="34" charset="0"/>
              <a:buChar char="•"/>
            </a:pPr>
            <a:endParaRPr lang="el-GR" dirty="0"/>
          </a:p>
          <a:p>
            <a:r>
              <a:rPr lang="el-GR" dirty="0"/>
              <a:t>Ο 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p>
        </p:txBody>
      </p:sp>
    </p:spTree>
    <p:extLst>
      <p:ext uri="{BB962C8B-B14F-4D97-AF65-F5344CB8AC3E}">
        <p14:creationId xmlns:p14="http://schemas.microsoft.com/office/powerpoint/2010/main" val="2623648333"/>
      </p:ext>
    </p:extLst>
  </p:cSld>
  <p:clrMapOvr>
    <a:masterClrMapping/>
  </p:clrMapOvr>
  <p:transition spd="slow">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Σημειωμάτων</a:t>
            </a:r>
          </a:p>
        </p:txBody>
      </p:sp>
      <p:sp>
        <p:nvSpPr>
          <p:cNvPr id="3" name="Content Placeholder 2"/>
          <p:cNvSpPr>
            <a:spLocks noGrp="1"/>
          </p:cNvSpPr>
          <p:nvPr>
            <p:ph idx="1"/>
          </p:nvPr>
        </p:nvSpPr>
        <p:spPr/>
        <p:txBody>
          <a:bodyPr>
            <a:normAutofit/>
          </a:bodyPr>
          <a:lstStyle/>
          <a:p>
            <a:pPr marL="0" indent="0">
              <a:buNone/>
            </a:pPr>
            <a:r>
              <a:rPr lang="el-GR" sz="2400" dirty="0"/>
              <a:t>Οποιαδήποτε 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a:t>η </a:t>
            </a:r>
            <a:r>
              <a:rPr lang="en-US" sz="2000" dirty="0" err="1"/>
              <a:t>δήλωση</a:t>
            </a:r>
            <a:r>
              <a:rPr lang="en-US" sz="2000" dirty="0"/>
              <a:t> </a:t>
            </a:r>
            <a:r>
              <a:rPr lang="el-GR" sz="2000" dirty="0" err="1"/>
              <a:t>Δ</a:t>
            </a:r>
            <a:r>
              <a:rPr lang="en-US" sz="2000" dirty="0"/>
              <a:t>ια</a:t>
            </a:r>
            <a:r>
              <a:rPr lang="en-US" sz="2000" dirty="0" err="1"/>
              <a:t>τήρησης</a:t>
            </a:r>
            <a:r>
              <a:rPr lang="en-US" sz="2000" dirty="0"/>
              <a:t> Σημειωμάτων</a:t>
            </a:r>
            <a:endParaRPr lang="el-GR" sz="2000" dirty="0"/>
          </a:p>
          <a:p>
            <a:pPr lvl="1">
              <a:buFont typeface="Wingdings" panose="05000000000000000000" pitchFamily="2" charset="2"/>
              <a:buChar char="§"/>
            </a:pPr>
            <a:r>
              <a:rPr lang="el-GR" sz="2000" dirty="0"/>
              <a:t>το Σημείωμα Χρήσης Έργων Τρίτων (εφόσον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Autofit/>
          </a:bodyPr>
          <a:lstStyle/>
          <a:p>
            <a:r>
              <a:rPr lang="el-GR" sz="4400" dirty="0"/>
              <a:t>1. Επιχειρηματικότητα και αντιλήψεις, στον κόσμο και στην Ελλάδα</a:t>
            </a:r>
          </a:p>
        </p:txBody>
      </p:sp>
    </p:spTree>
    <p:extLst>
      <p:ext uri="{BB962C8B-B14F-4D97-AF65-F5344CB8AC3E}">
        <p14:creationId xmlns:p14="http://schemas.microsoft.com/office/powerpoint/2010/main" val="155227346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3602B-590E-32DD-CD7F-798CB842B1BA}"/>
              </a:ext>
            </a:extLst>
          </p:cNvPr>
          <p:cNvSpPr>
            <a:spLocks noGrp="1"/>
          </p:cNvSpPr>
          <p:nvPr>
            <p:ph type="title"/>
          </p:nvPr>
        </p:nvSpPr>
        <p:spPr/>
        <p:txBody>
          <a:bodyPr>
            <a:normAutofit/>
          </a:bodyPr>
          <a:lstStyle/>
          <a:p>
            <a:r>
              <a:rPr lang="el-GR" sz="4000" dirty="0"/>
              <a:t>Είδη επιχειρηματικότητας</a:t>
            </a:r>
            <a:endParaRPr lang="en-US" sz="4000" dirty="0"/>
          </a:p>
        </p:txBody>
      </p:sp>
      <p:sp>
        <p:nvSpPr>
          <p:cNvPr id="3" name="Content Placeholder 2">
            <a:extLst>
              <a:ext uri="{FF2B5EF4-FFF2-40B4-BE49-F238E27FC236}">
                <a16:creationId xmlns:a16="http://schemas.microsoft.com/office/drawing/2014/main" id="{A44FB382-6461-2476-8F81-20017868BBCE}"/>
              </a:ext>
            </a:extLst>
          </p:cNvPr>
          <p:cNvSpPr>
            <a:spLocks noGrp="1"/>
          </p:cNvSpPr>
          <p:nvPr>
            <p:ph idx="1"/>
          </p:nvPr>
        </p:nvSpPr>
        <p:spPr/>
        <p:txBody>
          <a:bodyPr>
            <a:normAutofit/>
          </a:bodyPr>
          <a:lstStyle/>
          <a:p>
            <a:r>
              <a:rPr lang="en-US" sz="2800" dirty="0"/>
              <a:t>Baumol:</a:t>
            </a:r>
          </a:p>
          <a:p>
            <a:pPr lvl="1"/>
            <a:r>
              <a:rPr lang="el-GR" sz="2400" dirty="0"/>
              <a:t>Παραγωγική επιχειρηματικότητα</a:t>
            </a:r>
          </a:p>
          <a:p>
            <a:pPr lvl="1"/>
            <a:r>
              <a:rPr lang="el-GR" sz="2400" dirty="0"/>
              <a:t>Μη – παραγωγική επιχειρηματικότητα</a:t>
            </a:r>
          </a:p>
          <a:p>
            <a:pPr lvl="1"/>
            <a:r>
              <a:rPr lang="el-GR" sz="2400" dirty="0"/>
              <a:t>Καταστροφική επιχειρηματικότητα</a:t>
            </a:r>
            <a:endParaRPr lang="en-US" sz="2400" dirty="0"/>
          </a:p>
          <a:p>
            <a:r>
              <a:rPr lang="el-GR" sz="2800" dirty="0"/>
              <a:t>Καθένας επιχειρηματίας θα μπορούσε να ενταχθεί σε οποιοδήποτε είδος επιχειρηματικότητας</a:t>
            </a:r>
          </a:p>
          <a:p>
            <a:r>
              <a:rPr lang="el-GR" sz="2800" dirty="0"/>
              <a:t>Καθοριστικός παράγοντας: </a:t>
            </a:r>
            <a:r>
              <a:rPr lang="el-GR" sz="2800" dirty="0">
                <a:solidFill>
                  <a:srgbClr val="FF0000"/>
                </a:solidFill>
              </a:rPr>
              <a:t>οι κανόνες του παιχνιδιού</a:t>
            </a:r>
            <a:endParaRPr lang="en-US" sz="2800" dirty="0">
              <a:solidFill>
                <a:srgbClr val="FF0000"/>
              </a:solidFill>
            </a:endParaRPr>
          </a:p>
        </p:txBody>
      </p:sp>
      <p:sp>
        <p:nvSpPr>
          <p:cNvPr id="4" name="TextBox 3">
            <a:extLst>
              <a:ext uri="{FF2B5EF4-FFF2-40B4-BE49-F238E27FC236}">
                <a16:creationId xmlns:a16="http://schemas.microsoft.com/office/drawing/2014/main" id="{5093D5D2-4889-D4FA-CD97-A7B9858D05A5}"/>
              </a:ext>
            </a:extLst>
          </p:cNvPr>
          <p:cNvSpPr txBox="1"/>
          <p:nvPr/>
        </p:nvSpPr>
        <p:spPr>
          <a:xfrm>
            <a:off x="5447928" y="1417638"/>
            <a:ext cx="5328592" cy="4665118"/>
          </a:xfrm>
          <a:prstGeom prst="rect">
            <a:avLst/>
          </a:prstGeom>
        </p:spPr>
        <p:txBody>
          <a:bodyPr vert="horz" wrap="none" lIns="91440" tIns="45720" rIns="91440" bIns="45720" rtlCol="0" anchor="ctr">
            <a:normAutofit/>
          </a:bodyPr>
          <a:lstStyle/>
          <a:p>
            <a:pPr>
              <a:lnSpc>
                <a:spcPct val="114000"/>
              </a:lnSpc>
            </a:pPr>
            <a:r>
              <a:rPr lang="el-GR" sz="2400" dirty="0"/>
              <a:t>-</a:t>
            </a:r>
            <a:r>
              <a:rPr lang="en-US" sz="2400" dirty="0"/>
              <a:t> </a:t>
            </a:r>
            <a:r>
              <a:rPr lang="el-GR" sz="2400" dirty="0"/>
              <a:t>φορολογικά κίνητρα</a:t>
            </a:r>
          </a:p>
          <a:p>
            <a:pPr>
              <a:lnSpc>
                <a:spcPct val="114000"/>
              </a:lnSpc>
            </a:pPr>
            <a:r>
              <a:rPr lang="el-GR" sz="2400" dirty="0"/>
              <a:t>-</a:t>
            </a:r>
            <a:r>
              <a:rPr lang="en-US" sz="2400" dirty="0"/>
              <a:t> </a:t>
            </a:r>
            <a:r>
              <a:rPr lang="el-GR" sz="2400" dirty="0"/>
              <a:t>περιορισμός γραφειοκρατίας</a:t>
            </a:r>
          </a:p>
          <a:p>
            <a:pPr>
              <a:lnSpc>
                <a:spcPct val="114000"/>
              </a:lnSpc>
            </a:pPr>
            <a:r>
              <a:rPr lang="el-GR" sz="2400" dirty="0"/>
              <a:t>-</a:t>
            </a:r>
            <a:r>
              <a:rPr lang="en-US" sz="2400" dirty="0"/>
              <a:t> </a:t>
            </a:r>
            <a:r>
              <a:rPr lang="el-GR" sz="2400" dirty="0"/>
              <a:t>σταθερό τραπεζικό σύστημα</a:t>
            </a:r>
          </a:p>
          <a:p>
            <a:pPr>
              <a:lnSpc>
                <a:spcPct val="114000"/>
              </a:lnSpc>
            </a:pPr>
            <a:r>
              <a:rPr lang="el-GR" sz="2400" dirty="0"/>
              <a:t>-</a:t>
            </a:r>
            <a:r>
              <a:rPr lang="en-US" sz="2400" dirty="0"/>
              <a:t> </a:t>
            </a:r>
            <a:r>
              <a:rPr lang="el-GR" sz="2400" dirty="0"/>
              <a:t>μείωση της διαφθοράς</a:t>
            </a:r>
          </a:p>
          <a:p>
            <a:pPr>
              <a:lnSpc>
                <a:spcPct val="114000"/>
              </a:lnSpc>
            </a:pPr>
            <a:r>
              <a:rPr lang="el-GR" sz="2400" dirty="0"/>
              <a:t>-</a:t>
            </a:r>
            <a:r>
              <a:rPr lang="en-US" sz="2400" dirty="0"/>
              <a:t> </a:t>
            </a:r>
            <a:r>
              <a:rPr lang="el-GR" sz="2400" dirty="0"/>
              <a:t>εκσυγχρονισμός της δικαιοσύνης</a:t>
            </a:r>
          </a:p>
          <a:p>
            <a:pPr>
              <a:lnSpc>
                <a:spcPct val="114000"/>
              </a:lnSpc>
            </a:pPr>
            <a:r>
              <a:rPr lang="el-GR" sz="2400" dirty="0"/>
              <a:t>-</a:t>
            </a:r>
            <a:r>
              <a:rPr lang="en-US" sz="2400" dirty="0"/>
              <a:t> </a:t>
            </a:r>
            <a:r>
              <a:rPr lang="el-GR" sz="2400" dirty="0"/>
              <a:t>σύγχρονο εκπαιδευτικό σύστημα</a:t>
            </a:r>
          </a:p>
          <a:p>
            <a:pPr>
              <a:lnSpc>
                <a:spcPct val="114000"/>
              </a:lnSpc>
            </a:pPr>
            <a:r>
              <a:rPr lang="el-GR" sz="2400" dirty="0"/>
              <a:t>-</a:t>
            </a:r>
            <a:r>
              <a:rPr lang="en-US" sz="2400" dirty="0"/>
              <a:t> </a:t>
            </a:r>
            <a:r>
              <a:rPr lang="el-GR" sz="2400" dirty="0"/>
              <a:t>αποτελεσματική αρχή ανταγωνισμού</a:t>
            </a:r>
          </a:p>
          <a:p>
            <a:pPr>
              <a:lnSpc>
                <a:spcPct val="114000"/>
              </a:lnSpc>
            </a:pPr>
            <a:r>
              <a:rPr lang="el-GR" sz="2400" dirty="0"/>
              <a:t>-</a:t>
            </a:r>
            <a:r>
              <a:rPr lang="en-US" sz="2400" dirty="0"/>
              <a:t> </a:t>
            </a:r>
            <a:r>
              <a:rPr lang="el-GR" sz="2400" dirty="0"/>
              <a:t>δίκαιη εργατική νομοθεσία</a:t>
            </a:r>
          </a:p>
          <a:p>
            <a:pPr>
              <a:lnSpc>
                <a:spcPct val="114000"/>
              </a:lnSpc>
            </a:pPr>
            <a:r>
              <a:rPr lang="el-GR" sz="2400" dirty="0"/>
              <a:t>-</a:t>
            </a:r>
            <a:r>
              <a:rPr lang="en-US" sz="2400" dirty="0"/>
              <a:t> </a:t>
            </a:r>
            <a:r>
              <a:rPr lang="el-GR" sz="2400" dirty="0"/>
              <a:t>πολιτική αξιοκρατία</a:t>
            </a:r>
          </a:p>
          <a:p>
            <a:pPr>
              <a:lnSpc>
                <a:spcPct val="114000"/>
              </a:lnSpc>
            </a:pPr>
            <a:r>
              <a:rPr lang="el-GR" sz="2400" dirty="0"/>
              <a:t>-</a:t>
            </a:r>
            <a:r>
              <a:rPr lang="en-US" sz="2400" dirty="0"/>
              <a:t> </a:t>
            </a:r>
            <a:r>
              <a:rPr lang="el-GR" sz="2400" dirty="0"/>
              <a:t>δημιουργία οικοσυστημάτων συμπληρωματικών</a:t>
            </a:r>
          </a:p>
          <a:p>
            <a:pPr>
              <a:lnSpc>
                <a:spcPct val="114000"/>
              </a:lnSpc>
            </a:pPr>
            <a:r>
              <a:rPr lang="el-GR" sz="2400" dirty="0"/>
              <a:t>επιχειρήσεων και οργανισμών</a:t>
            </a:r>
          </a:p>
        </p:txBody>
      </p:sp>
    </p:spTree>
    <p:extLst>
      <p:ext uri="{BB962C8B-B14F-4D97-AF65-F5344CB8AC3E}">
        <p14:creationId xmlns:p14="http://schemas.microsoft.com/office/powerpoint/2010/main" val="136276956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14" presetClass="exit" presetSubtype="10" fill="hold" grpId="0" nodeType="withEffect">
                                  <p:stCondLst>
                                    <p:cond delay="0"/>
                                  </p:stCondLst>
                                  <p:childTnLst>
                                    <p:animEffect transition="out" filter="randombar(horizontal)">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par>
                                <p:cTn id="11" presetID="14" presetClass="exit" presetSubtype="10" fill="hold" grpId="0" nodeType="withEffect">
                                  <p:stCondLst>
                                    <p:cond delay="0"/>
                                  </p:stCondLst>
                                  <p:childTnLst>
                                    <p:animEffect transition="out" filter="randombar(horizontal)">
                                      <p:cBhvr>
                                        <p:cTn id="12" dur="500"/>
                                        <p:tgtEl>
                                          <p:spTgt spid="3">
                                            <p:txEl>
                                              <p:pRg st="2" end="2"/>
                                            </p:txEl>
                                          </p:spTgt>
                                        </p:tgtEl>
                                      </p:cBhvr>
                                    </p:animEffect>
                                    <p:set>
                                      <p:cBhvr>
                                        <p:cTn id="13" dur="1" fill="hold">
                                          <p:stCondLst>
                                            <p:cond delay="499"/>
                                          </p:stCondLst>
                                        </p:cTn>
                                        <p:tgtEl>
                                          <p:spTgt spid="3">
                                            <p:txEl>
                                              <p:pRg st="2" end="2"/>
                                            </p:txEl>
                                          </p:spTgt>
                                        </p:tgtEl>
                                        <p:attrNameLst>
                                          <p:attrName>style.visibility</p:attrName>
                                        </p:attrNameLst>
                                      </p:cBhvr>
                                      <p:to>
                                        <p:strVal val="hidden"/>
                                      </p:to>
                                    </p:set>
                                  </p:childTnLst>
                                </p:cTn>
                              </p:par>
                              <p:par>
                                <p:cTn id="14" presetID="14" presetClass="exit" presetSubtype="10" fill="hold" grpId="0" nodeType="withEffect">
                                  <p:stCondLst>
                                    <p:cond delay="0"/>
                                  </p:stCondLst>
                                  <p:childTnLst>
                                    <p:animEffect transition="out" filter="randombar(horizontal)">
                                      <p:cBhvr>
                                        <p:cTn id="15" dur="500"/>
                                        <p:tgtEl>
                                          <p:spTgt spid="3">
                                            <p:txEl>
                                              <p:pRg st="3" end="3"/>
                                            </p:txEl>
                                          </p:spTgt>
                                        </p:tgtEl>
                                      </p:cBhvr>
                                    </p:animEffect>
                                    <p:set>
                                      <p:cBhvr>
                                        <p:cTn id="16" dur="1" fill="hold">
                                          <p:stCondLst>
                                            <p:cond delay="499"/>
                                          </p:stCondLst>
                                        </p:cTn>
                                        <p:tgtEl>
                                          <p:spTgt spid="3">
                                            <p:txEl>
                                              <p:pRg st="3" end="3"/>
                                            </p:txEl>
                                          </p:spTgt>
                                        </p:tgtEl>
                                        <p:attrNameLst>
                                          <p:attrName>style.visibility</p:attrName>
                                        </p:attrNameLst>
                                      </p:cBhvr>
                                      <p:to>
                                        <p:strVal val="hidden"/>
                                      </p:to>
                                    </p:set>
                                  </p:childTnLst>
                                </p:cTn>
                              </p:par>
                              <p:par>
                                <p:cTn id="17" presetID="14" presetClass="exit" presetSubtype="10" fill="hold" grpId="0" nodeType="withEffect">
                                  <p:stCondLst>
                                    <p:cond delay="0"/>
                                  </p:stCondLst>
                                  <p:childTnLst>
                                    <p:animEffect transition="out" filter="randombar(horizontal)">
                                      <p:cBhvr>
                                        <p:cTn id="18" dur="500"/>
                                        <p:tgtEl>
                                          <p:spTgt spid="3">
                                            <p:txEl>
                                              <p:pRg st="4" end="4"/>
                                            </p:txEl>
                                          </p:spTgt>
                                        </p:tgtEl>
                                      </p:cBhvr>
                                    </p:animEffect>
                                    <p:set>
                                      <p:cBhvr>
                                        <p:cTn id="19" dur="1" fill="hold">
                                          <p:stCondLst>
                                            <p:cond delay="499"/>
                                          </p:stCondLst>
                                        </p:cTn>
                                        <p:tgtEl>
                                          <p:spTgt spid="3">
                                            <p:txEl>
                                              <p:pRg st="4" end="4"/>
                                            </p:txEl>
                                          </p:spTgt>
                                        </p:tgtEl>
                                        <p:attrNameLst>
                                          <p:attrName>style.visibility</p:attrName>
                                        </p:attrNameLst>
                                      </p:cBhvr>
                                      <p:to>
                                        <p:strVal val="hidden"/>
                                      </p:to>
                                    </p:set>
                                  </p:childTnLst>
                                </p:cTn>
                              </p:par>
                              <p:par>
                                <p:cTn id="20" presetID="14" presetClass="exit" presetSubtype="10" fill="hold" grpId="0" nodeType="withEffect">
                                  <p:stCondLst>
                                    <p:cond delay="0"/>
                                  </p:stCondLst>
                                  <p:childTnLst>
                                    <p:animEffect transition="out" filter="randombar(horizontal)">
                                      <p:cBhvr>
                                        <p:cTn id="21" dur="500"/>
                                        <p:tgtEl>
                                          <p:spTgt spid="3">
                                            <p:txEl>
                                              <p:pRg st="5" end="5"/>
                                            </p:txEl>
                                          </p:spTgt>
                                        </p:tgtEl>
                                      </p:cBhvr>
                                    </p:animEffect>
                                    <p:set>
                                      <p:cBhvr>
                                        <p:cTn id="22" dur="1" fill="hold">
                                          <p:stCondLst>
                                            <p:cond delay="499"/>
                                          </p:stCondLst>
                                        </p:cTn>
                                        <p:tgtEl>
                                          <p:spTgt spid="3">
                                            <p:txEl>
                                              <p:pRg st="5" end="5"/>
                                            </p:txEl>
                                          </p:spTgt>
                                        </p:tgtEl>
                                        <p:attrNameLst>
                                          <p:attrName>style.visibility</p:attrName>
                                        </p:attrNameLst>
                                      </p:cBhvr>
                                      <p:to>
                                        <p:strVal val="hidden"/>
                                      </p:to>
                                    </p:set>
                                  </p:childTnLst>
                                </p:cTn>
                              </p:par>
                            </p:childTnLst>
                          </p:cTn>
                        </p:par>
                        <p:par>
                          <p:cTn id="23" fill="hold">
                            <p:stCondLst>
                              <p:cond delay="500"/>
                            </p:stCondLst>
                            <p:childTnLst>
                              <p:par>
                                <p:cTn id="24" presetID="14" presetClass="entr" presetSubtype="10"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randombar(horizontal)">
                                      <p:cBhvr>
                                        <p:cTn id="2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n-US" sz="4000" dirty="0"/>
              <a:t>GEM 2022/2023 Global Report (1)</a:t>
            </a:r>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4" name="Θέση περιεχομένου 2">
            <a:extLst>
              <a:ext uri="{FF2B5EF4-FFF2-40B4-BE49-F238E27FC236}">
                <a16:creationId xmlns:a16="http://schemas.microsoft.com/office/drawing/2014/main" id="{DBDFEADD-11AD-F981-4B47-FDA70C129D98}"/>
              </a:ext>
            </a:extLst>
          </p:cNvPr>
          <p:cNvSpPr>
            <a:spLocks noGrp="1"/>
          </p:cNvSpPr>
          <p:nvPr>
            <p:ph idx="1"/>
          </p:nvPr>
        </p:nvSpPr>
        <p:spPr>
          <a:xfrm>
            <a:off x="618875" y="1196753"/>
            <a:ext cx="10972800" cy="4886004"/>
          </a:xfrm>
        </p:spPr>
        <p:txBody>
          <a:bodyPr>
            <a:normAutofit/>
          </a:bodyPr>
          <a:lstStyle/>
          <a:p>
            <a:pPr>
              <a:spcBef>
                <a:spcPts val="600"/>
              </a:spcBef>
              <a:spcAft>
                <a:spcPts val="600"/>
              </a:spcAft>
            </a:pPr>
            <a:r>
              <a:rPr lang="el-GR" dirty="0"/>
              <a:t>Ελλάδα:</a:t>
            </a:r>
          </a:p>
          <a:p>
            <a:pPr lvl="1">
              <a:spcBef>
                <a:spcPts val="600"/>
              </a:spcBef>
              <a:spcAft>
                <a:spcPts val="600"/>
              </a:spcAft>
            </a:pPr>
            <a:r>
              <a:rPr lang="el-GR" dirty="0"/>
              <a:t>δεν θεωρείται ιδιαίτερα εύκολο το να ξεκινήσει κανείς μια νέα επιχείρηση</a:t>
            </a:r>
          </a:p>
          <a:p>
            <a:pPr lvl="1">
              <a:spcBef>
                <a:spcPts val="600"/>
              </a:spcBef>
              <a:spcAft>
                <a:spcPts val="600"/>
              </a:spcAft>
            </a:pPr>
            <a:r>
              <a:rPr lang="el-GR" dirty="0"/>
              <a:t>γύρω στο 55% των ερωτηθέντων ενηλίκων θεωρεί ότι έχει τις γνώσεις, δεξιότητες και την εμπειρία να ξεκινήσει τη δική του επιχείρηση</a:t>
            </a:r>
          </a:p>
          <a:p>
            <a:pPr lvl="1">
              <a:spcBef>
                <a:spcPts val="600"/>
              </a:spcBef>
              <a:spcAft>
                <a:spcPts val="600"/>
              </a:spcAft>
            </a:pPr>
            <a:r>
              <a:rPr lang="el-GR" dirty="0"/>
              <a:t>από τις χώρες με τον μεγαλύτερο φόβο αποτυχίας ενός νέου επιχειρηματικού εγχειρήματος</a:t>
            </a:r>
          </a:p>
          <a:p>
            <a:pPr lvl="1">
              <a:spcBef>
                <a:spcPts val="600"/>
              </a:spcBef>
              <a:spcAft>
                <a:spcPts val="600"/>
              </a:spcAft>
            </a:pPr>
            <a:r>
              <a:rPr lang="el-GR" dirty="0"/>
              <a:t>η προσδοκία δημιουργίας νέας επιχείρησης τα επόμενα τρία χρόνια είναι από τις χαμηλότερες, ευρισκόμενη σε κάτω από το 10% των ερωτηθέντων</a:t>
            </a:r>
          </a:p>
        </p:txBody>
      </p:sp>
    </p:spTree>
    <p:extLst>
      <p:ext uri="{BB962C8B-B14F-4D97-AF65-F5344CB8AC3E}">
        <p14:creationId xmlns:p14="http://schemas.microsoft.com/office/powerpoint/2010/main" val="2674814422"/>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n-US" sz="4000" dirty="0"/>
              <a:t>GEM 2022/2023 Global Report (2)</a:t>
            </a:r>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5" name="Θέση περιεχομένου 2">
            <a:extLst>
              <a:ext uri="{FF2B5EF4-FFF2-40B4-BE49-F238E27FC236}">
                <a16:creationId xmlns:a16="http://schemas.microsoft.com/office/drawing/2014/main" id="{D9F3B20D-49CE-80A4-F351-00788CC1FE60}"/>
              </a:ext>
            </a:extLst>
          </p:cNvPr>
          <p:cNvSpPr>
            <a:spLocks noGrp="1"/>
          </p:cNvSpPr>
          <p:nvPr>
            <p:ph idx="1"/>
          </p:nvPr>
        </p:nvSpPr>
        <p:spPr>
          <a:xfrm>
            <a:off x="618875" y="1196753"/>
            <a:ext cx="10972800" cy="4886004"/>
          </a:xfrm>
        </p:spPr>
        <p:txBody>
          <a:bodyPr>
            <a:normAutofit/>
          </a:bodyPr>
          <a:lstStyle/>
          <a:p>
            <a:pPr>
              <a:spcBef>
                <a:spcPts val="600"/>
              </a:spcBef>
              <a:spcAft>
                <a:spcPts val="600"/>
              </a:spcAft>
            </a:pPr>
            <a:r>
              <a:rPr lang="el-GR" dirty="0"/>
              <a:t>Ελλάδα:</a:t>
            </a:r>
          </a:p>
          <a:p>
            <a:pPr lvl="1">
              <a:spcBef>
                <a:spcPts val="600"/>
              </a:spcBef>
              <a:spcAft>
                <a:spcPts val="600"/>
              </a:spcAft>
            </a:pPr>
            <a:r>
              <a:rPr lang="el-GR" dirty="0">
                <a:effectLst/>
                <a:latin typeface="Calibri" panose="020F0502020204030204" pitchFamily="34" charset="0"/>
                <a:ea typeface="Calibri" panose="020F0502020204030204" pitchFamily="34" charset="0"/>
                <a:cs typeface="Arial" panose="020B0604020202020204" pitchFamily="34" charset="0"/>
              </a:rPr>
              <a:t>μεταξύ των χωρών για τις οποίες το κίνητρο της δημιουργίας νέας επιχείρησης σχετίζεται πολύ πιο ισχυρά με τη δημιουργία προσωπικού πλούτου ή/και πολύ υψηλού εισοδήματος, παρά με την προσπάθεια να κάνει κάποιος τη διαφορά στον κόσμο</a:t>
            </a:r>
          </a:p>
          <a:p>
            <a:pPr lvl="1">
              <a:spcBef>
                <a:spcPts val="600"/>
              </a:spcBef>
              <a:spcAft>
                <a:spcPts val="600"/>
              </a:spcAft>
            </a:pPr>
            <a:r>
              <a:rPr lang="el-GR" dirty="0">
                <a:effectLst/>
                <a:latin typeface="Calibri" panose="020F0502020204030204" pitchFamily="34" charset="0"/>
                <a:ea typeface="Calibri" panose="020F0502020204030204" pitchFamily="34" charset="0"/>
                <a:cs typeface="Arial" panose="020B0604020202020204" pitchFamily="34" charset="0"/>
              </a:rPr>
              <a:t>μεταξύ των χωρών για τις οποίες είναι πολύ ισχυρό το κίνητρο της συνέχισης οικογενειακής παράδοσης ή συνέχισης οικογενειακής επιχείρησης</a:t>
            </a:r>
          </a:p>
          <a:p>
            <a:pPr lvl="1">
              <a:spcBef>
                <a:spcPts val="600"/>
              </a:spcBef>
              <a:spcAft>
                <a:spcPts val="600"/>
              </a:spcAft>
            </a:pPr>
            <a:r>
              <a:rPr lang="el-GR" dirty="0">
                <a:effectLst/>
                <a:latin typeface="Calibri" panose="020F0502020204030204" pitchFamily="34" charset="0"/>
                <a:ea typeface="Calibri" panose="020F0502020204030204" pitchFamily="34" charset="0"/>
                <a:cs typeface="Arial" panose="020B0604020202020204" pitchFamily="34" charset="0"/>
              </a:rPr>
              <a:t>στις τελευταίες θέσεις ως προς το ποσοστό των νέων εγχειρημάτων παραγωγής προϊόντων ή παροχής υπηρεσιών με κάποιο βαθμό νεωτερικότητας</a:t>
            </a:r>
            <a:endParaRPr lang="el-GR" dirty="0">
              <a:latin typeface="Calibri" panose="020F0502020204030204" pitchFamily="34" charset="0"/>
              <a:ea typeface="Calibri" panose="020F0502020204030204" pitchFamily="34" charset="0"/>
              <a:cs typeface="Arial" panose="020B0604020202020204" pitchFamily="34" charset="0"/>
            </a:endParaRPr>
          </a:p>
          <a:p>
            <a:pPr lvl="1">
              <a:spcBef>
                <a:spcPts val="600"/>
              </a:spcBef>
              <a:spcAft>
                <a:spcPts val="600"/>
              </a:spcAft>
            </a:pPr>
            <a:r>
              <a:rPr lang="el-GR" dirty="0">
                <a:effectLst/>
                <a:latin typeface="Calibri" panose="020F0502020204030204" pitchFamily="34" charset="0"/>
                <a:ea typeface="Calibri" panose="020F0502020204030204" pitchFamily="34" charset="0"/>
                <a:cs typeface="Arial" panose="020B0604020202020204" pitchFamily="34" charset="0"/>
              </a:rPr>
              <a:t>σε παρόμοια θέση σε ότι αφορά τις επιχειρήσεις που ξεκινούν με τη χρήση νεωτερικών τεχνολογιών ή διαδικασιών</a:t>
            </a:r>
            <a:endParaRPr lang="el-GR" dirty="0"/>
          </a:p>
        </p:txBody>
      </p:sp>
    </p:spTree>
    <p:extLst>
      <p:ext uri="{BB962C8B-B14F-4D97-AF65-F5344CB8AC3E}">
        <p14:creationId xmlns:p14="http://schemas.microsoft.com/office/powerpoint/2010/main" val="403378520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5AD71-5C94-D6F8-92B4-6047C415F20F}"/>
              </a:ext>
            </a:extLst>
          </p:cNvPr>
          <p:cNvSpPr>
            <a:spLocks noGrp="1"/>
          </p:cNvSpPr>
          <p:nvPr>
            <p:ph type="title"/>
          </p:nvPr>
        </p:nvSpPr>
        <p:spPr/>
        <p:txBody>
          <a:bodyPr>
            <a:normAutofit/>
          </a:bodyPr>
          <a:lstStyle/>
          <a:p>
            <a:r>
              <a:rPr lang="el-GR" sz="4000" dirty="0"/>
              <a:t>ΙΟΒΕ 2022</a:t>
            </a:r>
            <a:endParaRPr lang="en-US" sz="4000" dirty="0"/>
          </a:p>
        </p:txBody>
      </p:sp>
      <p:sp>
        <p:nvSpPr>
          <p:cNvPr id="10" name="TextBox 9">
            <a:extLst>
              <a:ext uri="{FF2B5EF4-FFF2-40B4-BE49-F238E27FC236}">
                <a16:creationId xmlns:a16="http://schemas.microsoft.com/office/drawing/2014/main" id="{9D6C4137-E954-1F40-AAA6-003503B21844}"/>
              </a:ext>
            </a:extLst>
          </p:cNvPr>
          <p:cNvSpPr txBox="1"/>
          <p:nvPr/>
        </p:nvSpPr>
        <p:spPr>
          <a:xfrm>
            <a:off x="1920240" y="5373216"/>
            <a:ext cx="914400" cy="914400"/>
          </a:xfrm>
          <a:prstGeom prst="rect">
            <a:avLst/>
          </a:prstGeom>
        </p:spPr>
        <p:txBody>
          <a:bodyPr vert="horz" wrap="none" lIns="91440" tIns="45720" rIns="91440" bIns="45720" rtlCol="0" anchor="ctr">
            <a:normAutofit/>
          </a:bodyPr>
          <a:lstStyle/>
          <a:p>
            <a:endParaRPr lang="el-GR" dirty="0"/>
          </a:p>
        </p:txBody>
      </p:sp>
      <p:sp>
        <p:nvSpPr>
          <p:cNvPr id="3" name="Θέση περιεχομένου 2">
            <a:extLst>
              <a:ext uri="{FF2B5EF4-FFF2-40B4-BE49-F238E27FC236}">
                <a16:creationId xmlns:a16="http://schemas.microsoft.com/office/drawing/2014/main" id="{9F085A31-0D2F-0A59-49EC-E3C7183B01D1}"/>
              </a:ext>
            </a:extLst>
          </p:cNvPr>
          <p:cNvSpPr>
            <a:spLocks noGrp="1"/>
          </p:cNvSpPr>
          <p:nvPr>
            <p:ph idx="1"/>
          </p:nvPr>
        </p:nvSpPr>
        <p:spPr>
          <a:xfrm>
            <a:off x="618875" y="1196753"/>
            <a:ext cx="10972800" cy="4886004"/>
          </a:xfrm>
        </p:spPr>
        <p:txBody>
          <a:bodyPr>
            <a:normAutofit lnSpcReduction="10000"/>
          </a:bodyPr>
          <a:lstStyle/>
          <a:p>
            <a:pPr>
              <a:spcBef>
                <a:spcPts val="600"/>
              </a:spcBef>
              <a:spcAft>
                <a:spcPts val="600"/>
              </a:spcAft>
            </a:pPr>
            <a:r>
              <a:rPr lang="el-GR" dirty="0"/>
              <a:t>Κίνητρα για επιχειρηματικότητα</a:t>
            </a:r>
          </a:p>
          <a:p>
            <a:pPr lvl="1">
              <a:spcBef>
                <a:spcPts val="600"/>
              </a:spcBef>
              <a:spcAft>
                <a:spcPts val="600"/>
              </a:spcAft>
            </a:pPr>
            <a:r>
              <a:rPr lang="el-GR" dirty="0"/>
              <a:t>Βιοπορισμός, 69%</a:t>
            </a:r>
          </a:p>
          <a:p>
            <a:pPr lvl="1">
              <a:spcBef>
                <a:spcPts val="600"/>
              </a:spcBef>
              <a:spcAft>
                <a:spcPts val="600"/>
              </a:spcAft>
            </a:pPr>
            <a:r>
              <a:rPr lang="el-GR" dirty="0"/>
              <a:t>Απόκτηση μεγαλύτερου εισοδήματος, 46%</a:t>
            </a:r>
          </a:p>
          <a:p>
            <a:pPr lvl="1">
              <a:spcBef>
                <a:spcPts val="600"/>
              </a:spcBef>
              <a:spcAft>
                <a:spcPts val="600"/>
              </a:spcAft>
            </a:pPr>
            <a:r>
              <a:rPr lang="el-GR" dirty="0"/>
              <a:t>Συνέχιση οικογενειακής παράδοσης, 35,7%</a:t>
            </a:r>
          </a:p>
          <a:p>
            <a:pPr>
              <a:spcBef>
                <a:spcPts val="600"/>
              </a:spcBef>
              <a:spcAft>
                <a:spcPts val="600"/>
              </a:spcAft>
            </a:pPr>
            <a:r>
              <a:rPr lang="el-GR" dirty="0"/>
              <a:t>Μείωση γυναικείας επιχειρηματικότητας αρχικού σταδίου σε 6,7%</a:t>
            </a:r>
          </a:p>
          <a:p>
            <a:pPr>
              <a:spcBef>
                <a:spcPts val="600"/>
              </a:spcBef>
              <a:spcAft>
                <a:spcPts val="600"/>
              </a:spcAft>
            </a:pPr>
            <a:r>
              <a:rPr lang="el-GR" dirty="0"/>
              <a:t>52% νέων εγχειρημάτων τύπου </a:t>
            </a:r>
            <a:r>
              <a:rPr lang="en-US" dirty="0"/>
              <a:t>B2C</a:t>
            </a:r>
            <a:r>
              <a:rPr lang="el-GR" dirty="0"/>
              <a:t>, χαμηλό 17,5% τα </a:t>
            </a:r>
            <a:r>
              <a:rPr lang="en-US" dirty="0"/>
              <a:t>B2B</a:t>
            </a:r>
            <a:endParaRPr lang="el-GR" dirty="0"/>
          </a:p>
          <a:p>
            <a:pPr>
              <a:spcBef>
                <a:spcPts val="600"/>
              </a:spcBef>
              <a:spcAft>
                <a:spcPts val="600"/>
              </a:spcAft>
            </a:pPr>
            <a:r>
              <a:rPr lang="el-GR" dirty="0"/>
              <a:t>43% εγχειρημάτων σε εμπόριο – ξενοδοχεία – εστιατόρια</a:t>
            </a:r>
            <a:endParaRPr lang="en-US" dirty="0"/>
          </a:p>
          <a:p>
            <a:pPr>
              <a:spcBef>
                <a:spcPts val="600"/>
              </a:spcBef>
              <a:spcAft>
                <a:spcPts val="600"/>
              </a:spcAft>
            </a:pPr>
            <a:r>
              <a:rPr lang="el-GR" dirty="0"/>
              <a:t>Φόβος αποτυχίας: ανασταλτικός παράγοντας για 62,8%</a:t>
            </a:r>
          </a:p>
          <a:p>
            <a:pPr>
              <a:spcBef>
                <a:spcPts val="600"/>
              </a:spcBef>
              <a:spcAft>
                <a:spcPts val="600"/>
              </a:spcAft>
            </a:pPr>
            <a:r>
              <a:rPr lang="el-GR" dirty="0"/>
              <a:t>70% θεωρούν ότι οι επιχειρηματίες χαίρουν σεβασμού και καταξίωσης</a:t>
            </a:r>
          </a:p>
        </p:txBody>
      </p:sp>
    </p:spTree>
    <p:extLst>
      <p:ext uri="{BB962C8B-B14F-4D97-AF65-F5344CB8AC3E}">
        <p14:creationId xmlns:p14="http://schemas.microsoft.com/office/powerpoint/2010/main" val="20467607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Autofit/>
          </a:bodyPr>
          <a:lstStyle/>
          <a:p>
            <a:r>
              <a:rPr lang="el-GR" sz="4400" dirty="0"/>
              <a:t>2. Χαρακτηριστικά που ξεχωρίζουν</a:t>
            </a:r>
            <a:br>
              <a:rPr lang="el-GR" sz="4400" dirty="0"/>
            </a:br>
            <a:r>
              <a:rPr lang="el-GR" sz="4400" dirty="0"/>
              <a:t>τους επιχειρηματίες</a:t>
            </a:r>
          </a:p>
        </p:txBody>
      </p:sp>
    </p:spTree>
    <p:extLst>
      <p:ext uri="{BB962C8B-B14F-4D97-AF65-F5344CB8AC3E}">
        <p14:creationId xmlns:p14="http://schemas.microsoft.com/office/powerpoint/2010/main" val="72823868"/>
      </p:ext>
    </p:extLst>
  </p:cSld>
  <p:clrMapOvr>
    <a:masterClrMapping/>
  </p:clrMapOvr>
  <p:transition spd="slow">
    <p:wipe/>
  </p:transition>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2081</TotalTime>
  <Words>1917</Words>
  <Application>Microsoft Office PowerPoint</Application>
  <PresentationFormat>Widescreen</PresentationFormat>
  <Paragraphs>220</Paragraphs>
  <Slides>34</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Wingdings</vt:lpstr>
      <vt:lpstr>Θέμα του Office</vt:lpstr>
      <vt:lpstr>ΜΕΤΩΝ</vt:lpstr>
      <vt:lpstr>Σκοποί  ενότητας</vt:lpstr>
      <vt:lpstr>Περιεχόμενα ενότητας</vt:lpstr>
      <vt:lpstr>1. Επιχειρηματικότητα και αντιλήψεις, στον κόσμο και στην Ελλάδα</vt:lpstr>
      <vt:lpstr>Είδη επιχειρηματικότητας</vt:lpstr>
      <vt:lpstr>GEM 2022/2023 Global Report (1)</vt:lpstr>
      <vt:lpstr>GEM 2022/2023 Global Report (2)</vt:lpstr>
      <vt:lpstr>ΙΟΒΕ 2022</vt:lpstr>
      <vt:lpstr>2. Χαρακτηριστικά που ξεχωρίζουν τους επιχειρηματίες</vt:lpstr>
      <vt:lpstr>Μιλώντας για χαρακτηριστικά που ξεχωρίζουν τους επιχειρηματίες</vt:lpstr>
      <vt:lpstr>Κοινωνικά &amp; ψυχολογικά χαρακτηριστικά των επιχειρηματιών (1)</vt:lpstr>
      <vt:lpstr>Κοινωνικά &amp; ψυχολογικά χαρακτηριστικά των επιχειρηματιών (2)</vt:lpstr>
      <vt:lpstr>Σύνοψη χαρακτηριστικών επιχειρηματία</vt:lpstr>
      <vt:lpstr>3. Ποια τα επιχειρηματικά σας ένστικτα;</vt:lpstr>
      <vt:lpstr>Ποια τα επιχειρηματικά σας ένστικτα; (1)</vt:lpstr>
      <vt:lpstr>Ποια τα επιχειρηματικά σας ένστικτα; (2)</vt:lpstr>
      <vt:lpstr>Δημιουργικότητα &amp; φαντασία</vt:lpstr>
      <vt:lpstr>4. Πεποιθήσεις και πραγματικότητες για την επιχειρηματικότητα</vt:lpstr>
      <vt:lpstr>Πεποιθήσεις &amp; Πραγματικότητες</vt:lpstr>
      <vt:lpstr>5. Δέκα λανθασμένοι λόγοι να δημιουργήσετε μια επιχείρηση (Allen, 2023)</vt:lpstr>
      <vt:lpstr>Λανθασμένοι λόγοι 1 – 5</vt:lpstr>
      <vt:lpstr>Λανθασμένοι λόγοι 6 – 10</vt:lpstr>
      <vt:lpstr>6. Κινδυνος και οι πιθανότητες αποτυχίας</vt:lpstr>
      <vt:lpstr>Δημιουργικότητα &amp; φαντασία</vt:lpstr>
      <vt:lpstr>Αναφορές (1)</vt:lpstr>
      <vt:lpstr>Αναφορές (2)</vt:lpstr>
      <vt:lpstr>Αναφορές (3)</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Apostolos Rafailidis</cp:lastModifiedBy>
  <cp:revision>267</cp:revision>
  <dcterms:created xsi:type="dcterms:W3CDTF">2012-09-06T09:03:05Z</dcterms:created>
  <dcterms:modified xsi:type="dcterms:W3CDTF">2023-06-20T05:46:52Z</dcterms:modified>
</cp:coreProperties>
</file>