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761" r:id="rId2"/>
    <p:sldId id="762" r:id="rId3"/>
    <p:sldId id="765" r:id="rId4"/>
    <p:sldId id="1047" r:id="rId5"/>
    <p:sldId id="1109" r:id="rId6"/>
    <p:sldId id="1049" r:id="rId7"/>
    <p:sldId id="1048" r:id="rId8"/>
    <p:sldId id="764" r:id="rId9"/>
    <p:sldId id="763" r:id="rId10"/>
    <p:sldId id="1110" r:id="rId11"/>
    <p:sldId id="767" r:id="rId12"/>
    <p:sldId id="773" r:id="rId13"/>
    <p:sldId id="774" r:id="rId14"/>
    <p:sldId id="775" r:id="rId15"/>
    <p:sldId id="768" r:id="rId16"/>
    <p:sldId id="815" r:id="rId17"/>
    <p:sldId id="1108" r:id="rId18"/>
    <p:sldId id="1111" r:id="rId19"/>
    <p:sldId id="816" r:id="rId20"/>
    <p:sldId id="817" r:id="rId21"/>
    <p:sldId id="818" r:id="rId22"/>
    <p:sldId id="819" r:id="rId23"/>
    <p:sldId id="826" r:id="rId24"/>
    <p:sldId id="1082" r:id="rId25"/>
    <p:sldId id="1044" r:id="rId26"/>
    <p:sldId id="1083" r:id="rId27"/>
    <p:sldId id="1084" r:id="rId28"/>
    <p:sldId id="1086" r:id="rId29"/>
    <p:sldId id="1085" r:id="rId30"/>
    <p:sldId id="820" r:id="rId31"/>
    <p:sldId id="1050" r:id="rId32"/>
    <p:sldId id="1051" r:id="rId33"/>
    <p:sldId id="1052" r:id="rId34"/>
    <p:sldId id="821" r:id="rId35"/>
    <p:sldId id="823" r:id="rId36"/>
    <p:sldId id="1053" r:id="rId37"/>
    <p:sldId id="1054" r:id="rId38"/>
    <p:sldId id="1090" r:id="rId39"/>
    <p:sldId id="1091" r:id="rId40"/>
    <p:sldId id="1055" r:id="rId41"/>
    <p:sldId id="1112" r:id="rId42"/>
    <p:sldId id="1087" r:id="rId43"/>
    <p:sldId id="1088" r:id="rId44"/>
    <p:sldId id="1089" r:id="rId45"/>
    <p:sldId id="1094" r:id="rId46"/>
    <p:sldId id="1113" r:id="rId47"/>
    <p:sldId id="1114" r:id="rId48"/>
    <p:sldId id="1115" r:id="rId49"/>
    <p:sldId id="1116" r:id="rId50"/>
    <p:sldId id="1095" r:id="rId51"/>
    <p:sldId id="1097" r:id="rId52"/>
    <p:sldId id="1096" r:id="rId53"/>
    <p:sldId id="1098" r:id="rId54"/>
    <p:sldId id="1099" r:id="rId55"/>
    <p:sldId id="1101" r:id="rId56"/>
    <p:sldId id="1102" r:id="rId57"/>
    <p:sldId id="1103" r:id="rId58"/>
    <p:sldId id="1104" r:id="rId59"/>
    <p:sldId id="1105" r:id="rId60"/>
    <p:sldId id="1106" r:id="rId61"/>
    <p:sldId id="110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FF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00" autoAdjust="0"/>
    <p:restoredTop sz="90631" autoAdjust="0"/>
  </p:normalViewPr>
  <p:slideViewPr>
    <p:cSldViewPr showGuides="1">
      <p:cViewPr varScale="1">
        <p:scale>
          <a:sx n="79" d="100"/>
          <a:sy n="79" d="100"/>
        </p:scale>
        <p:origin x="1954" y="82"/>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70"/>
    </p:cViewPr>
  </p:sorterViewPr>
  <p:notesViewPr>
    <p:cSldViewPr>
      <p:cViewPr varScale="1">
        <p:scale>
          <a:sx n="41" d="100"/>
          <a:sy n="41" d="100"/>
        </p:scale>
        <p:origin x="-2112" y="-91"/>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33D05-7CB2-473E-BE0E-B97CEBC52B0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37364EE8-F9E8-4B02-8042-36F29DA41843}">
      <dgm:prSet phldrT="[Κείμενο]" custT="1"/>
      <dgm:spPr/>
      <dgm:t>
        <a:bodyPr/>
        <a:lstStyle/>
        <a:p>
          <a:r>
            <a:rPr lang="el-GR" sz="2400" dirty="0"/>
            <a:t>Δεοξυριβονουκλεϊκό οξύ </a:t>
          </a:r>
          <a:r>
            <a:rPr lang="en-US" sz="2400" dirty="0"/>
            <a:t>(DNA)</a:t>
          </a:r>
          <a:endParaRPr lang="el-GR" sz="2400" dirty="0"/>
        </a:p>
      </dgm:t>
    </dgm:pt>
    <dgm:pt modelId="{8E2807FE-02A8-4597-819B-5FA28835C83F}" type="parTrans" cxnId="{4D97AC86-B44D-43D1-A2D7-3AEA9C2A9142}">
      <dgm:prSet/>
      <dgm:spPr/>
      <dgm:t>
        <a:bodyPr/>
        <a:lstStyle/>
        <a:p>
          <a:endParaRPr lang="el-GR"/>
        </a:p>
      </dgm:t>
    </dgm:pt>
    <dgm:pt modelId="{4648CAE1-1C7E-4692-B30C-477D065B3B82}" type="sibTrans" cxnId="{4D97AC86-B44D-43D1-A2D7-3AEA9C2A9142}">
      <dgm:prSet/>
      <dgm:spPr/>
      <dgm:t>
        <a:bodyPr/>
        <a:lstStyle/>
        <a:p>
          <a:endParaRPr lang="el-GR"/>
        </a:p>
      </dgm:t>
    </dgm:pt>
    <dgm:pt modelId="{D6734EEA-BD6D-458F-8F6A-3C8C8188CE85}">
      <dgm:prSet phldrT="[Κείμενο]"/>
      <dgm:spPr/>
      <dgm:t>
        <a:bodyPr/>
        <a:lstStyle/>
        <a:p>
          <a:r>
            <a:rPr lang="el-GR" dirty="0"/>
            <a:t>Δομικές υπομονάδες τα </a:t>
          </a:r>
          <a:r>
            <a:rPr lang="el-GR" dirty="0" err="1"/>
            <a:t>δεοξυριβονουκλεοτίδια</a:t>
          </a:r>
          <a:endParaRPr lang="el-GR" dirty="0"/>
        </a:p>
      </dgm:t>
    </dgm:pt>
    <dgm:pt modelId="{106F139F-8525-47C2-A093-1BB7E514A784}" type="parTrans" cxnId="{A82CD81F-1A36-48B6-BDDF-D624B692F951}">
      <dgm:prSet/>
      <dgm:spPr/>
      <dgm:t>
        <a:bodyPr/>
        <a:lstStyle/>
        <a:p>
          <a:endParaRPr lang="el-GR"/>
        </a:p>
      </dgm:t>
    </dgm:pt>
    <dgm:pt modelId="{BB5FCC96-DFD4-484F-92AF-C8734B9D0E12}" type="sibTrans" cxnId="{A82CD81F-1A36-48B6-BDDF-D624B692F951}">
      <dgm:prSet/>
      <dgm:spPr/>
      <dgm:t>
        <a:bodyPr/>
        <a:lstStyle/>
        <a:p>
          <a:endParaRPr lang="el-GR"/>
        </a:p>
      </dgm:t>
    </dgm:pt>
    <dgm:pt modelId="{31FB9663-CFE7-418E-86C2-8002F80FF227}">
      <dgm:prSet phldrT="[Κείμενο]" custT="1"/>
      <dgm:spPr/>
      <dgm:t>
        <a:bodyPr/>
        <a:lstStyle/>
        <a:p>
          <a:r>
            <a:rPr lang="el-GR" sz="2400" dirty="0"/>
            <a:t>Ριβονουκλεϊκό οξύ</a:t>
          </a:r>
          <a:r>
            <a:rPr lang="en-US" sz="2400" dirty="0"/>
            <a:t> (RNA)</a:t>
          </a:r>
          <a:endParaRPr lang="el-GR" sz="2400" dirty="0"/>
        </a:p>
      </dgm:t>
    </dgm:pt>
    <dgm:pt modelId="{4E10905D-0AF2-4C8A-8F3C-E41675EDB606}" type="parTrans" cxnId="{A30DB4F4-07FD-4E73-839C-F9F755B48CBC}">
      <dgm:prSet/>
      <dgm:spPr/>
      <dgm:t>
        <a:bodyPr/>
        <a:lstStyle/>
        <a:p>
          <a:endParaRPr lang="el-GR"/>
        </a:p>
      </dgm:t>
    </dgm:pt>
    <dgm:pt modelId="{06AB069A-6FF3-474D-9634-F6DFFA4105D3}" type="sibTrans" cxnId="{A30DB4F4-07FD-4E73-839C-F9F755B48CBC}">
      <dgm:prSet/>
      <dgm:spPr/>
      <dgm:t>
        <a:bodyPr/>
        <a:lstStyle/>
        <a:p>
          <a:endParaRPr lang="el-GR"/>
        </a:p>
      </dgm:t>
    </dgm:pt>
    <dgm:pt modelId="{DCA41AE2-0D8D-4B22-A216-10571E2FB750}">
      <dgm:prSet phldrT="[Κείμενο]"/>
      <dgm:spPr/>
      <dgm:t>
        <a:bodyPr/>
        <a:lstStyle/>
        <a:p>
          <a:r>
            <a:rPr lang="el-GR" dirty="0"/>
            <a:t>Δομικές υπομονάδες τα </a:t>
          </a:r>
          <a:r>
            <a:rPr lang="el-GR" dirty="0" err="1"/>
            <a:t>ριβονουκλεοτίδια</a:t>
          </a:r>
          <a:endParaRPr lang="el-GR" dirty="0"/>
        </a:p>
      </dgm:t>
    </dgm:pt>
    <dgm:pt modelId="{5E921FB0-74FF-4825-AA6B-FF682BB2D03F}" type="parTrans" cxnId="{4A327197-A364-465E-81A0-990A12A403B7}">
      <dgm:prSet/>
      <dgm:spPr/>
      <dgm:t>
        <a:bodyPr/>
        <a:lstStyle/>
        <a:p>
          <a:endParaRPr lang="el-GR"/>
        </a:p>
      </dgm:t>
    </dgm:pt>
    <dgm:pt modelId="{DC788B46-0091-4B5F-96FD-60CD86902B9D}" type="sibTrans" cxnId="{4A327197-A364-465E-81A0-990A12A403B7}">
      <dgm:prSet/>
      <dgm:spPr/>
      <dgm:t>
        <a:bodyPr/>
        <a:lstStyle/>
        <a:p>
          <a:endParaRPr lang="el-GR"/>
        </a:p>
      </dgm:t>
    </dgm:pt>
    <dgm:pt modelId="{8A6DC093-33B5-4AE3-88CB-FED2511474BF}" type="pres">
      <dgm:prSet presAssocID="{79D33D05-7CB2-473E-BE0E-B97CEBC52B0E}" presName="Name0" presStyleCnt="0">
        <dgm:presLayoutVars>
          <dgm:dir/>
          <dgm:animLvl val="lvl"/>
          <dgm:resizeHandles/>
        </dgm:presLayoutVars>
      </dgm:prSet>
      <dgm:spPr/>
      <dgm:t>
        <a:bodyPr/>
        <a:lstStyle/>
        <a:p>
          <a:endParaRPr lang="el-GR"/>
        </a:p>
      </dgm:t>
    </dgm:pt>
    <dgm:pt modelId="{212165A8-869D-413F-87E3-D8B100A1B158}" type="pres">
      <dgm:prSet presAssocID="{37364EE8-F9E8-4B02-8042-36F29DA41843}" presName="linNode" presStyleCnt="0"/>
      <dgm:spPr/>
    </dgm:pt>
    <dgm:pt modelId="{D217E782-BB83-4D22-9677-67E13D60F521}" type="pres">
      <dgm:prSet presAssocID="{37364EE8-F9E8-4B02-8042-36F29DA41843}" presName="parentShp" presStyleLbl="node1" presStyleIdx="0" presStyleCnt="2">
        <dgm:presLayoutVars>
          <dgm:bulletEnabled val="1"/>
        </dgm:presLayoutVars>
      </dgm:prSet>
      <dgm:spPr/>
      <dgm:t>
        <a:bodyPr/>
        <a:lstStyle/>
        <a:p>
          <a:endParaRPr lang="el-GR"/>
        </a:p>
      </dgm:t>
    </dgm:pt>
    <dgm:pt modelId="{09EBF70F-DF3E-4E1A-BF0C-8D8B9AEFE4A9}" type="pres">
      <dgm:prSet presAssocID="{37364EE8-F9E8-4B02-8042-36F29DA41843}" presName="childShp" presStyleLbl="bgAccFollowNode1" presStyleIdx="0" presStyleCnt="2" custLinFactNeighborX="0" custLinFactNeighborY="-9200">
        <dgm:presLayoutVars>
          <dgm:bulletEnabled val="1"/>
        </dgm:presLayoutVars>
      </dgm:prSet>
      <dgm:spPr/>
      <dgm:t>
        <a:bodyPr/>
        <a:lstStyle/>
        <a:p>
          <a:endParaRPr lang="el-GR"/>
        </a:p>
      </dgm:t>
    </dgm:pt>
    <dgm:pt modelId="{4CCE0061-2336-422A-8FD4-F0B089CA5FF9}" type="pres">
      <dgm:prSet presAssocID="{4648CAE1-1C7E-4692-B30C-477D065B3B82}" presName="spacing" presStyleCnt="0"/>
      <dgm:spPr/>
    </dgm:pt>
    <dgm:pt modelId="{08B02145-6B58-40C2-B4E9-222F3F68325D}" type="pres">
      <dgm:prSet presAssocID="{31FB9663-CFE7-418E-86C2-8002F80FF227}" presName="linNode" presStyleCnt="0"/>
      <dgm:spPr/>
    </dgm:pt>
    <dgm:pt modelId="{77AB90D8-C402-41A9-8F10-E02DB472ACEC}" type="pres">
      <dgm:prSet presAssocID="{31FB9663-CFE7-418E-86C2-8002F80FF227}" presName="parentShp" presStyleLbl="node1" presStyleIdx="1" presStyleCnt="2">
        <dgm:presLayoutVars>
          <dgm:bulletEnabled val="1"/>
        </dgm:presLayoutVars>
      </dgm:prSet>
      <dgm:spPr/>
      <dgm:t>
        <a:bodyPr/>
        <a:lstStyle/>
        <a:p>
          <a:endParaRPr lang="el-GR"/>
        </a:p>
      </dgm:t>
    </dgm:pt>
    <dgm:pt modelId="{678667CD-6B04-4C0A-AAEC-CEE5B1A030C1}" type="pres">
      <dgm:prSet presAssocID="{31FB9663-CFE7-418E-86C2-8002F80FF227}" presName="childShp" presStyleLbl="bgAccFollowNode1" presStyleIdx="1" presStyleCnt="2">
        <dgm:presLayoutVars>
          <dgm:bulletEnabled val="1"/>
        </dgm:presLayoutVars>
      </dgm:prSet>
      <dgm:spPr/>
      <dgm:t>
        <a:bodyPr/>
        <a:lstStyle/>
        <a:p>
          <a:endParaRPr lang="el-GR"/>
        </a:p>
      </dgm:t>
    </dgm:pt>
  </dgm:ptLst>
  <dgm:cxnLst>
    <dgm:cxn modelId="{A30DB4F4-07FD-4E73-839C-F9F755B48CBC}" srcId="{79D33D05-7CB2-473E-BE0E-B97CEBC52B0E}" destId="{31FB9663-CFE7-418E-86C2-8002F80FF227}" srcOrd="1" destOrd="0" parTransId="{4E10905D-0AF2-4C8A-8F3C-E41675EDB606}" sibTransId="{06AB069A-6FF3-474D-9634-F6DFFA4105D3}"/>
    <dgm:cxn modelId="{67BFF448-1888-4CA2-B78E-22C8BFB26747}" type="presOf" srcId="{79D33D05-7CB2-473E-BE0E-B97CEBC52B0E}" destId="{8A6DC093-33B5-4AE3-88CB-FED2511474BF}" srcOrd="0" destOrd="0" presId="urn:microsoft.com/office/officeart/2005/8/layout/vList6"/>
    <dgm:cxn modelId="{0112F4CD-6DD9-452B-A14E-12C7429EDC1D}" type="presOf" srcId="{37364EE8-F9E8-4B02-8042-36F29DA41843}" destId="{D217E782-BB83-4D22-9677-67E13D60F521}" srcOrd="0" destOrd="0" presId="urn:microsoft.com/office/officeart/2005/8/layout/vList6"/>
    <dgm:cxn modelId="{4D97AC86-B44D-43D1-A2D7-3AEA9C2A9142}" srcId="{79D33D05-7CB2-473E-BE0E-B97CEBC52B0E}" destId="{37364EE8-F9E8-4B02-8042-36F29DA41843}" srcOrd="0" destOrd="0" parTransId="{8E2807FE-02A8-4597-819B-5FA28835C83F}" sibTransId="{4648CAE1-1C7E-4692-B30C-477D065B3B82}"/>
    <dgm:cxn modelId="{BE423582-0530-4B6D-8511-2D84801B4262}" type="presOf" srcId="{DCA41AE2-0D8D-4B22-A216-10571E2FB750}" destId="{678667CD-6B04-4C0A-AAEC-CEE5B1A030C1}" srcOrd="0" destOrd="0" presId="urn:microsoft.com/office/officeart/2005/8/layout/vList6"/>
    <dgm:cxn modelId="{492E15AC-0981-4DAC-929F-C707D84A575C}" type="presOf" srcId="{31FB9663-CFE7-418E-86C2-8002F80FF227}" destId="{77AB90D8-C402-41A9-8F10-E02DB472ACEC}" srcOrd="0" destOrd="0" presId="urn:microsoft.com/office/officeart/2005/8/layout/vList6"/>
    <dgm:cxn modelId="{A82CD81F-1A36-48B6-BDDF-D624B692F951}" srcId="{37364EE8-F9E8-4B02-8042-36F29DA41843}" destId="{D6734EEA-BD6D-458F-8F6A-3C8C8188CE85}" srcOrd="0" destOrd="0" parTransId="{106F139F-8525-47C2-A093-1BB7E514A784}" sibTransId="{BB5FCC96-DFD4-484F-92AF-C8734B9D0E12}"/>
    <dgm:cxn modelId="{4A327197-A364-465E-81A0-990A12A403B7}" srcId="{31FB9663-CFE7-418E-86C2-8002F80FF227}" destId="{DCA41AE2-0D8D-4B22-A216-10571E2FB750}" srcOrd="0" destOrd="0" parTransId="{5E921FB0-74FF-4825-AA6B-FF682BB2D03F}" sibTransId="{DC788B46-0091-4B5F-96FD-60CD86902B9D}"/>
    <dgm:cxn modelId="{4EF170DD-40F0-4E49-A2F5-BEA70F087096}" type="presOf" srcId="{D6734EEA-BD6D-458F-8F6A-3C8C8188CE85}" destId="{09EBF70F-DF3E-4E1A-BF0C-8D8B9AEFE4A9}" srcOrd="0" destOrd="0" presId="urn:microsoft.com/office/officeart/2005/8/layout/vList6"/>
    <dgm:cxn modelId="{B61FD7C9-8671-4FF9-B95E-995AB51B1DB0}" type="presParOf" srcId="{8A6DC093-33B5-4AE3-88CB-FED2511474BF}" destId="{212165A8-869D-413F-87E3-D8B100A1B158}" srcOrd="0" destOrd="0" presId="urn:microsoft.com/office/officeart/2005/8/layout/vList6"/>
    <dgm:cxn modelId="{5761BDE3-14F6-485F-833F-53D03AF94D79}" type="presParOf" srcId="{212165A8-869D-413F-87E3-D8B100A1B158}" destId="{D217E782-BB83-4D22-9677-67E13D60F521}" srcOrd="0" destOrd="0" presId="urn:microsoft.com/office/officeart/2005/8/layout/vList6"/>
    <dgm:cxn modelId="{D5F8D6E5-3DC4-480C-A431-B31ED970E3C1}" type="presParOf" srcId="{212165A8-869D-413F-87E3-D8B100A1B158}" destId="{09EBF70F-DF3E-4E1A-BF0C-8D8B9AEFE4A9}" srcOrd="1" destOrd="0" presId="urn:microsoft.com/office/officeart/2005/8/layout/vList6"/>
    <dgm:cxn modelId="{E323B986-7B00-4EF8-8C3F-59EECA7D8CF7}" type="presParOf" srcId="{8A6DC093-33B5-4AE3-88CB-FED2511474BF}" destId="{4CCE0061-2336-422A-8FD4-F0B089CA5FF9}" srcOrd="1" destOrd="0" presId="urn:microsoft.com/office/officeart/2005/8/layout/vList6"/>
    <dgm:cxn modelId="{3DB84CF9-69EA-4304-AF92-FAA4003199A1}" type="presParOf" srcId="{8A6DC093-33B5-4AE3-88CB-FED2511474BF}" destId="{08B02145-6B58-40C2-B4E9-222F3F68325D}" srcOrd="2" destOrd="0" presId="urn:microsoft.com/office/officeart/2005/8/layout/vList6"/>
    <dgm:cxn modelId="{96A3F0DC-25E4-4E3D-8B48-883FA771A1D9}" type="presParOf" srcId="{08B02145-6B58-40C2-B4E9-222F3F68325D}" destId="{77AB90D8-C402-41A9-8F10-E02DB472ACEC}" srcOrd="0" destOrd="0" presId="urn:microsoft.com/office/officeart/2005/8/layout/vList6"/>
    <dgm:cxn modelId="{5D27CEE1-71D0-49C6-8B50-7F564664E8A3}" type="presParOf" srcId="{08B02145-6B58-40C2-B4E9-222F3F68325D}" destId="{678667CD-6B04-4C0A-AAEC-CEE5B1A030C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BF70F-DF3E-4E1A-BF0C-8D8B9AEFE4A9}">
      <dsp:nvSpPr>
        <dsp:cNvPr id="0" name=""/>
        <dsp:cNvSpPr/>
      </dsp:nvSpPr>
      <dsp:spPr>
        <a:xfrm>
          <a:off x="2707500" y="0"/>
          <a:ext cx="4061251" cy="1703203"/>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Δομικές υπομονάδες τα </a:t>
          </a:r>
          <a:r>
            <a:rPr lang="el-GR" sz="2000" kern="1200" dirty="0" err="1"/>
            <a:t>δεοξυριβονουκλεοτίδια</a:t>
          </a:r>
          <a:endParaRPr lang="el-GR" sz="2000" kern="1200" dirty="0"/>
        </a:p>
      </dsp:txBody>
      <dsp:txXfrm>
        <a:off x="2707500" y="212900"/>
        <a:ext cx="3422550" cy="1277403"/>
      </dsp:txXfrm>
    </dsp:sp>
    <dsp:sp modelId="{D217E782-BB83-4D22-9677-67E13D60F521}">
      <dsp:nvSpPr>
        <dsp:cNvPr id="0" name=""/>
        <dsp:cNvSpPr/>
      </dsp:nvSpPr>
      <dsp:spPr>
        <a:xfrm>
          <a:off x="0" y="436"/>
          <a:ext cx="2707500" cy="17032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sz="2400" kern="1200" dirty="0"/>
            <a:t>Δεοξυριβονουκλεϊκό οξύ </a:t>
          </a:r>
          <a:r>
            <a:rPr lang="en-US" sz="2400" kern="1200" dirty="0"/>
            <a:t>(DNA)</a:t>
          </a:r>
          <a:endParaRPr lang="el-GR" sz="2400" kern="1200" dirty="0"/>
        </a:p>
      </dsp:txBody>
      <dsp:txXfrm>
        <a:off x="83144" y="83580"/>
        <a:ext cx="2541212" cy="1536915"/>
      </dsp:txXfrm>
    </dsp:sp>
    <dsp:sp modelId="{678667CD-6B04-4C0A-AAEC-CEE5B1A030C1}">
      <dsp:nvSpPr>
        <dsp:cNvPr id="0" name=""/>
        <dsp:cNvSpPr/>
      </dsp:nvSpPr>
      <dsp:spPr>
        <a:xfrm>
          <a:off x="2707500" y="1873960"/>
          <a:ext cx="4061251" cy="1703203"/>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Δομικές υπομονάδες τα </a:t>
          </a:r>
          <a:r>
            <a:rPr lang="el-GR" sz="2000" kern="1200" dirty="0" err="1"/>
            <a:t>ριβονουκλεοτίδια</a:t>
          </a:r>
          <a:endParaRPr lang="el-GR" sz="2000" kern="1200" dirty="0"/>
        </a:p>
      </dsp:txBody>
      <dsp:txXfrm>
        <a:off x="2707500" y="2086860"/>
        <a:ext cx="3422550" cy="1277403"/>
      </dsp:txXfrm>
    </dsp:sp>
    <dsp:sp modelId="{77AB90D8-C402-41A9-8F10-E02DB472ACEC}">
      <dsp:nvSpPr>
        <dsp:cNvPr id="0" name=""/>
        <dsp:cNvSpPr/>
      </dsp:nvSpPr>
      <dsp:spPr>
        <a:xfrm>
          <a:off x="0" y="1873960"/>
          <a:ext cx="2707500" cy="17032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sz="2400" kern="1200" dirty="0"/>
            <a:t>Ριβονουκλεϊκό οξύ</a:t>
          </a:r>
          <a:r>
            <a:rPr lang="en-US" sz="2400" kern="1200" dirty="0"/>
            <a:t> (RNA)</a:t>
          </a:r>
          <a:endParaRPr lang="el-GR" sz="2400" kern="1200" dirty="0"/>
        </a:p>
      </dsp:txBody>
      <dsp:txXfrm>
        <a:off x="83144" y="1957104"/>
        <a:ext cx="2541212" cy="153691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42ABBE-5DB1-4F2E-9A98-E546AE667F75}" type="datetimeFigureOut">
              <a:rPr lang="el-GR" smtClean="0"/>
              <a:pPr/>
              <a:t>22/10/2024</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D037D-4963-462B-803F-CCCCF54CEB53}" type="slidenum">
              <a:rPr lang="el-GR" smtClean="0"/>
              <a:pPr/>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427B8-466C-43D3-BF1A-F5002D7CE9BF}" type="datetimeFigureOut">
              <a:rPr lang="el-GR" smtClean="0"/>
              <a:pPr/>
              <a:t>22/10/2024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2F14B-992E-48F9-A1AE-58A7997288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30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5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84023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58012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97933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44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6450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22960" y="2582334"/>
            <a:ext cx="370332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63440" y="2582334"/>
            <a:ext cx="370332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93656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3460697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84002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FFB7C75-441A-404F-821F-C412CD8AFE00}" type="datetimeFigureOut">
              <a:rPr lang="el-GR" smtClean="0"/>
              <a:pPr/>
              <a:t>22/10/2024</a:t>
            </a:fld>
            <a:endParaRPr lang="el-G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B1C1AA-A75F-403A-AAAE-99A3801E1A25}" type="slidenum">
              <a:rPr lang="el-GR" smtClean="0"/>
              <a:pPr/>
              <a:t>‹#›</a:t>
            </a:fld>
            <a:endParaRPr lang="el-GR"/>
          </a:p>
        </p:txBody>
      </p:sp>
    </p:spTree>
    <p:extLst>
      <p:ext uri="{BB962C8B-B14F-4D97-AF65-F5344CB8AC3E}">
        <p14:creationId xmlns:p14="http://schemas.microsoft.com/office/powerpoint/2010/main" val="127556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FFB7C75-441A-404F-821F-C412CD8AFE00}" type="datetimeFigureOut">
              <a:rPr lang="el-GR" smtClean="0"/>
              <a:pPr/>
              <a:t>22/10/2024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904455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FFB7C75-441A-404F-821F-C412CD8AFE00}" type="datetimeFigureOut">
              <a:rPr lang="el-GR" smtClean="0"/>
              <a:pPr/>
              <a:t>22/10/2024</a:t>
            </a:fld>
            <a:endParaRPr lang="el-G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8B1C1AA-A75F-403A-AAAE-99A3801E1A25}" type="slidenum">
              <a:rPr lang="el-GR" smtClean="0"/>
              <a:pPr/>
              <a:t>‹#›</a:t>
            </a:fld>
            <a:endParaRPr lang="el-G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328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5576" y="1500174"/>
            <a:ext cx="6696744" cy="46166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400" dirty="0"/>
              <a:t>Νουκλεϊκά οξέα</a:t>
            </a:r>
          </a:p>
        </p:txBody>
      </p:sp>
      <p:graphicFrame>
        <p:nvGraphicFramePr>
          <p:cNvPr id="5" name="4 - Διάγραμμα"/>
          <p:cNvGraphicFramePr/>
          <p:nvPr>
            <p:extLst>
              <p:ext uri="{D42A27DB-BD31-4B8C-83A1-F6EECF244321}">
                <p14:modId xmlns:p14="http://schemas.microsoft.com/office/powerpoint/2010/main" val="2481054558"/>
              </p:ext>
            </p:extLst>
          </p:nvPr>
        </p:nvGraphicFramePr>
        <p:xfrm>
          <a:off x="107504" y="2348880"/>
          <a:ext cx="6768752" cy="357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p:cNvPicPr>
            <a:picLocks noChangeAspect="1"/>
          </p:cNvPicPr>
          <p:nvPr/>
        </p:nvPicPr>
        <p:blipFill>
          <a:blip r:embed="rId7"/>
          <a:stretch>
            <a:fillRect/>
          </a:stretch>
        </p:blipFill>
        <p:spPr>
          <a:xfrm>
            <a:off x="6895095" y="2348880"/>
            <a:ext cx="1468052" cy="1468052"/>
          </a:xfrm>
          <a:prstGeom prst="rect">
            <a:avLst/>
          </a:prstGeom>
        </p:spPr>
      </p:pic>
      <p:pic>
        <p:nvPicPr>
          <p:cNvPr id="3" name="Εικόνα 2"/>
          <p:cNvPicPr>
            <a:picLocks noChangeAspect="1"/>
          </p:cNvPicPr>
          <p:nvPr/>
        </p:nvPicPr>
        <p:blipFill>
          <a:blip r:embed="rId8"/>
          <a:stretch>
            <a:fillRect/>
          </a:stretch>
        </p:blipFill>
        <p:spPr>
          <a:xfrm>
            <a:off x="6895095" y="4437112"/>
            <a:ext cx="2207989" cy="144551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71800" y="548680"/>
            <a:ext cx="6153150" cy="5543550"/>
          </a:xfrm>
          <a:prstGeom prst="rect">
            <a:avLst/>
          </a:prstGeom>
        </p:spPr>
      </p:pic>
      <p:pic>
        <p:nvPicPr>
          <p:cNvPr id="3" name="Εικόνα 2"/>
          <p:cNvPicPr>
            <a:picLocks noChangeAspect="1"/>
          </p:cNvPicPr>
          <p:nvPr/>
        </p:nvPicPr>
        <p:blipFill>
          <a:blip r:embed="rId3"/>
          <a:stretch>
            <a:fillRect/>
          </a:stretch>
        </p:blipFill>
        <p:spPr>
          <a:xfrm>
            <a:off x="0" y="2204864"/>
            <a:ext cx="4511345" cy="1872208"/>
          </a:xfrm>
          <a:prstGeom prst="rect">
            <a:avLst/>
          </a:prstGeom>
        </p:spPr>
      </p:pic>
    </p:spTree>
    <p:extLst>
      <p:ext uri="{BB962C8B-B14F-4D97-AF65-F5344CB8AC3E}">
        <p14:creationId xmlns:p14="http://schemas.microsoft.com/office/powerpoint/2010/main" val="198454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nts and Settings\Eleni\Τα έγγραφά μου\Downloads\img5_4.jpg"/>
          <p:cNvPicPr>
            <a:picLocks noChangeAspect="1" noChangeArrowheads="1"/>
          </p:cNvPicPr>
          <p:nvPr/>
        </p:nvPicPr>
        <p:blipFill>
          <a:blip r:embed="rId2" cstate="print"/>
          <a:srcRect/>
          <a:stretch>
            <a:fillRect/>
          </a:stretch>
        </p:blipFill>
        <p:spPr bwMode="auto">
          <a:xfrm>
            <a:off x="5000628" y="764704"/>
            <a:ext cx="2540000" cy="5820224"/>
          </a:xfrm>
          <a:prstGeom prst="rect">
            <a:avLst/>
          </a:prstGeom>
          <a:noFill/>
        </p:spPr>
      </p:pic>
      <p:sp>
        <p:nvSpPr>
          <p:cNvPr id="5" name="4 - TextBox"/>
          <p:cNvSpPr txBox="1"/>
          <p:nvPr/>
        </p:nvSpPr>
        <p:spPr>
          <a:xfrm>
            <a:off x="611560" y="1988840"/>
            <a:ext cx="3786214"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νουκλεοτίδια συνδέονται με ομοιοπολικό δεσμό ανάμεσα στον 3΄άνθρακα του σακχάρου και τη φωσφορική ομάδα του 5΄ άνθρακα του επόμενου νουκλεοτιδίου  </a:t>
            </a:r>
            <a:r>
              <a:rPr lang="el-GR" sz="2000" b="1" dirty="0"/>
              <a:t>(3΄-5΄ φωσφοδιεστερικός δεσμός)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700808"/>
            <a:ext cx="3606100" cy="341632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Η σύνδεση πολλών νουκλεοτιδίων στη σειρά δημιουργεί μία πολυνουκλεοτιδική αλυσίδα στην οποία το πρώτο νουκλεοτίδιο έχει ελεύθερη τη φωσφορική ομάδα του 5΄άνθρακα του σακχάρου και το τελευταίο το –ΟΗ το 3΄ άνθρακα (κατεύθυνση 5΄ </a:t>
            </a:r>
            <a:r>
              <a:rPr lang="el-GR" sz="2000" dirty="0">
                <a:sym typeface="Wingdings" pitchFamily="2" charset="2"/>
              </a:rPr>
              <a:t> 3΄)</a:t>
            </a:r>
          </a:p>
          <a:p>
            <a:endParaRPr lang="el-GR" sz="1600" dirty="0">
              <a:sym typeface="Wingdings" pitchFamily="2" charset="2"/>
            </a:endParaRPr>
          </a:p>
        </p:txBody>
      </p:sp>
      <p:pic>
        <p:nvPicPr>
          <p:cNvPr id="6" name="Picture 2" descr="C:\Documents and Settings\Eleni\Τα έγγραφά μου\Downloads\πολυνουκλεοτιδική+αλυσίδα.jpg"/>
          <p:cNvPicPr>
            <a:picLocks noChangeAspect="1" noChangeArrowheads="1"/>
          </p:cNvPicPr>
          <p:nvPr/>
        </p:nvPicPr>
        <p:blipFill>
          <a:blip r:embed="rId2" cstate="print"/>
          <a:srcRect/>
          <a:stretch>
            <a:fillRect/>
          </a:stretch>
        </p:blipFill>
        <p:spPr bwMode="auto">
          <a:xfrm>
            <a:off x="3809234" y="980728"/>
            <a:ext cx="5124569" cy="453650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42844" y="2071678"/>
            <a:ext cx="3286148"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sym typeface="Wingdings" pitchFamily="2" charset="2"/>
              </a:rPr>
              <a:t>Το μόριο του </a:t>
            </a:r>
            <a:r>
              <a:rPr lang="en-US" sz="2000" dirty="0">
                <a:sym typeface="Wingdings" pitchFamily="2" charset="2"/>
              </a:rPr>
              <a:t>RNA </a:t>
            </a:r>
            <a:r>
              <a:rPr lang="el-GR" sz="2000" dirty="0">
                <a:sym typeface="Wingdings" pitchFamily="2" charset="2"/>
              </a:rPr>
              <a:t>είναι συνήθως μονόκλωνο ενώ το μόριο του </a:t>
            </a:r>
            <a:r>
              <a:rPr lang="en-US" sz="2000" dirty="0">
                <a:sym typeface="Wingdings" pitchFamily="2" charset="2"/>
              </a:rPr>
              <a:t>DNA</a:t>
            </a:r>
            <a:r>
              <a:rPr lang="el-GR" sz="2000" dirty="0">
                <a:sym typeface="Wingdings" pitchFamily="2" charset="2"/>
              </a:rPr>
              <a:t> δίκλωνο</a:t>
            </a:r>
            <a:endParaRPr lang="el-GR" sz="2000" dirty="0"/>
          </a:p>
        </p:txBody>
      </p:sp>
      <p:pic>
        <p:nvPicPr>
          <p:cNvPr id="6" name="Picture 4" descr="C:\Documents and Settings\Eleni\Τα έγγραφά μου\Downloads\RNA-comparedto-DNA_thymineAndUracilCorrected.png"/>
          <p:cNvPicPr>
            <a:picLocks noChangeAspect="1" noChangeArrowheads="1"/>
          </p:cNvPicPr>
          <p:nvPr/>
        </p:nvPicPr>
        <p:blipFill>
          <a:blip r:embed="rId2" cstate="print"/>
          <a:srcRect/>
          <a:stretch>
            <a:fillRect/>
          </a:stretch>
        </p:blipFill>
        <p:spPr bwMode="auto">
          <a:xfrm>
            <a:off x="3452840" y="928670"/>
            <a:ext cx="5048250" cy="51244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Documents and Settings\Eleni\Τα έγγραφά μου\Downloads\Πρωτοταγής+Δομή+DNA+Στο+DNA,+τα+συνδεδεμένα+νουκλεοτίδια+σχηματίζουν+µια+πολυνουκλεοτιδική+«ραχοκοκαλιά»+(λέγεται+και+αλυσίδα+ή+κλώνος)+από+την+οποία+προβάλλουν+οι+αζωτούχες+βάσεις..jpg"/>
          <p:cNvPicPr>
            <a:picLocks noChangeAspect="1" noChangeArrowheads="1"/>
          </p:cNvPicPr>
          <p:nvPr/>
        </p:nvPicPr>
        <p:blipFill>
          <a:blip r:embed="rId2" cstate="print"/>
          <a:srcRect/>
          <a:stretch>
            <a:fillRect/>
          </a:stretch>
        </p:blipFill>
        <p:spPr bwMode="auto">
          <a:xfrm>
            <a:off x="640101" y="170384"/>
            <a:ext cx="7964347" cy="597326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s and Settings\Eleni\Τα έγγραφά μου\Downloads\img1_6 (1).jpg"/>
          <p:cNvPicPr>
            <a:picLocks noChangeAspect="1" noChangeArrowheads="1"/>
          </p:cNvPicPr>
          <p:nvPr/>
        </p:nvPicPr>
        <p:blipFill>
          <a:blip r:embed="rId2" cstate="print"/>
          <a:srcRect/>
          <a:stretch>
            <a:fillRect/>
          </a:stretch>
        </p:blipFill>
        <p:spPr bwMode="auto">
          <a:xfrm>
            <a:off x="4211960" y="1196752"/>
            <a:ext cx="4824536" cy="4980877"/>
          </a:xfrm>
          <a:prstGeom prst="rect">
            <a:avLst/>
          </a:prstGeom>
          <a:noFill/>
        </p:spPr>
      </p:pic>
      <p:sp>
        <p:nvSpPr>
          <p:cNvPr id="7" name="6 - TextBox"/>
          <p:cNvSpPr txBox="1"/>
          <p:nvPr/>
        </p:nvSpPr>
        <p:spPr>
          <a:xfrm>
            <a:off x="107504" y="2708920"/>
            <a:ext cx="3929090"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Η δίκλωνη δομή του </a:t>
            </a:r>
            <a:r>
              <a:rPr lang="en-US" sz="2000" dirty="0"/>
              <a:t>DNA</a:t>
            </a:r>
            <a:r>
              <a:rPr lang="el-GR" sz="2000" dirty="0"/>
              <a:t> επιτυγχάνεται με τη δημιουργία δεσμών υδρογόνου ανάμεσα σε μία πουρίνη και μία πυριμιδίνη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3D-structure+of+B-DNA+Besides+B-DNA+there+is+also+A-+and+Z-DNA+that+occurs+naturally..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21343" y="1124745"/>
            <a:ext cx="5931114" cy="4708980"/>
          </a:xfrm>
          <a:prstGeom prst="rect">
            <a:avLst/>
          </a:prstGeom>
          <a:noFill/>
        </p:spPr>
      </p:pic>
      <p:sp>
        <p:nvSpPr>
          <p:cNvPr id="5" name="4 - TextBox"/>
          <p:cNvSpPr txBox="1"/>
          <p:nvPr/>
        </p:nvSpPr>
        <p:spPr>
          <a:xfrm>
            <a:off x="107504" y="980728"/>
            <a:ext cx="3744416" cy="532453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δεσμοί υδρογόνου μεταξύ των συμπληρωματικών βάσεων στο εσωτερικό του μορίου διατηρούν σταθερή απόσταση στον σκελετό σακχάρου – φωσφόρου των δύο κλώνων κατά μήκος του μορίου. Οι δύο σκελετοί περιελίσσονται ο ένας γύρω από τον άλλο σχηματίζοντας δίκλωνη δεξιόστροφη έλικα με </a:t>
            </a:r>
            <a:r>
              <a:rPr lang="el-GR" sz="2000" u="sng" dirty="0"/>
              <a:t>10 βάσεις ανά στροφή.</a:t>
            </a:r>
            <a:r>
              <a:rPr lang="el-GR" sz="2000" dirty="0"/>
              <a:t> Η παραπάνω διαμόρφωση είναι ενεργειακά ευνοϊκή.</a:t>
            </a:r>
          </a:p>
          <a:p>
            <a:r>
              <a:rPr lang="el-GR" sz="2000" dirty="0"/>
              <a:t>Οι δεσμοί υδρογόνου μεταξύ των βάσεων είναι δυνατή μόνο όταν οι δύο κλώνοι είναι </a:t>
            </a:r>
            <a:r>
              <a:rPr lang="el-GR" sz="2000" u="sng" dirty="0"/>
              <a:t>αντιπαράλληλοι.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31915"/>
            <a:ext cx="9125121" cy="6454084"/>
          </a:xfrm>
          <a:prstGeom prst="rect">
            <a:avLst/>
          </a:prstGeom>
        </p:spPr>
      </p:pic>
    </p:spTree>
    <p:extLst>
      <p:ext uri="{BB962C8B-B14F-4D97-AF65-F5344CB8AC3E}">
        <p14:creationId xmlns:p14="http://schemas.microsoft.com/office/powerpoint/2010/main" val="2984114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35719"/>
            <a:ext cx="9144000" cy="6345039"/>
          </a:xfrm>
          <a:prstGeom prst="rect">
            <a:avLst/>
          </a:prstGeom>
        </p:spPr>
      </p:pic>
    </p:spTree>
    <p:extLst>
      <p:ext uri="{BB962C8B-B14F-4D97-AF65-F5344CB8AC3E}">
        <p14:creationId xmlns:p14="http://schemas.microsoft.com/office/powerpoint/2010/main" val="1105526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a:xfrm flipH="1">
            <a:off x="107505" y="2132856"/>
            <a:ext cx="72008" cy="365125"/>
          </a:xfrm>
        </p:spPr>
        <p:txBody>
          <a:bodyPr/>
          <a:lstStyle/>
          <a:p>
            <a:endParaRPr lang="el-GR" dirty="0"/>
          </a:p>
        </p:txBody>
      </p:sp>
      <p:pic>
        <p:nvPicPr>
          <p:cNvPr id="3" name="Picture 4" descr="http://www.biologie.uni-hamburg.de/b-online/library/onlinebio/14_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39753" y="111075"/>
            <a:ext cx="4247900" cy="3764113"/>
          </a:xfrm>
          <a:prstGeom prst="rect">
            <a:avLst/>
          </a:prstGeom>
          <a:noFill/>
          <a:effectLst>
            <a:outerShdw blurRad="76200" dir="18900000" sy="23000" kx="-1200000" algn="bl" rotWithShape="0">
              <a:prstClr val="black">
                <a:alpha val="20000"/>
              </a:prstClr>
            </a:outerShdw>
          </a:effectLst>
        </p:spPr>
      </p:pic>
      <p:sp>
        <p:nvSpPr>
          <p:cNvPr id="4" name="3 - TextBox"/>
          <p:cNvSpPr txBox="1"/>
          <p:nvPr/>
        </p:nvSpPr>
        <p:spPr>
          <a:xfrm>
            <a:off x="2195736" y="4005064"/>
            <a:ext cx="4391917"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Το γενετικό υλικό των προκαρυωτικών οργανισμών είναι κατά κανόνα ένα δίκλωνο κυκλικό μόριο </a:t>
            </a:r>
            <a:r>
              <a:rPr lang="en-US" sz="2000" dirty="0"/>
              <a:t>DNA</a:t>
            </a:r>
            <a:r>
              <a:rPr lang="el-GR" sz="2000" dirty="0"/>
              <a:t>.</a:t>
            </a:r>
          </a:p>
          <a:p>
            <a:pPr algn="ctr"/>
            <a:r>
              <a:rPr lang="el-GR" sz="2000" dirty="0"/>
              <a:t>Ορισμένα βακτήρια διαθέτουν επιπλέον δίκλωνα, κυκλικά μόρια </a:t>
            </a:r>
            <a:r>
              <a:rPr lang="en-US" sz="2000" dirty="0"/>
              <a:t>DNA</a:t>
            </a:r>
            <a:r>
              <a:rPr lang="el-GR" sz="2000" dirty="0"/>
              <a:t>, πολύ μικρότερου μήκους</a:t>
            </a:r>
            <a:r>
              <a:rPr lang="en-US" sz="2000" dirty="0"/>
              <a:t>, </a:t>
            </a:r>
            <a:r>
              <a:rPr lang="el-GR" sz="2000" dirty="0"/>
              <a:t>τα πλασμίδια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55574" y="1124744"/>
            <a:ext cx="4704457" cy="400110"/>
          </a:xfrm>
          <a:prstGeom prst="rect">
            <a:avLst/>
          </a:prstGeom>
          <a:solidFill>
            <a:schemeClr val="tx2">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pPr algn="ctr"/>
            <a:r>
              <a:rPr lang="el-GR" sz="2000" dirty="0"/>
              <a:t>Νουκλεοτίδια </a:t>
            </a:r>
          </a:p>
        </p:txBody>
      </p:sp>
      <p:sp>
        <p:nvSpPr>
          <p:cNvPr id="1026" name="AutoShape 2" descr="Αποτέλεσμα εικόνας για νουκλεοτιδιο"/>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7 - TextBox"/>
          <p:cNvSpPr txBox="1"/>
          <p:nvPr/>
        </p:nvSpPr>
        <p:spPr>
          <a:xfrm>
            <a:off x="107504" y="2276872"/>
            <a:ext cx="4286280" cy="2862322"/>
          </a:xfrm>
          <a:prstGeom prst="rect">
            <a:avLst/>
          </a:prstGeom>
          <a:noFill/>
          <a:ln>
            <a:solidFill>
              <a:srgbClr val="C00000"/>
            </a:solidFill>
          </a:ln>
        </p:spPr>
        <p:txBody>
          <a:bodyPr wrap="square" rtlCol="0">
            <a:spAutoFit/>
          </a:bodyPr>
          <a:lstStyle/>
          <a:p>
            <a:r>
              <a:rPr lang="el-GR" sz="2000" dirty="0"/>
              <a:t>Κάθε νουκλεοτίδιο συγκροτείται από τρία μόρια που ενώνονται με ομοιοπολικό δεσμό:</a:t>
            </a:r>
          </a:p>
          <a:p>
            <a:pPr>
              <a:buFont typeface="Wingdings" pitchFamily="2" charset="2"/>
              <a:buChar char="ü"/>
            </a:pPr>
            <a:r>
              <a:rPr lang="el-GR" sz="2000" dirty="0"/>
              <a:t>Ένα σάκχαρο με πέντε άτομα άνθρακα (πεντόζη)</a:t>
            </a:r>
          </a:p>
          <a:p>
            <a:pPr>
              <a:buFont typeface="Wingdings" pitchFamily="2" charset="2"/>
              <a:buChar char="ü"/>
            </a:pPr>
            <a:r>
              <a:rPr lang="el-GR" sz="2000" dirty="0"/>
              <a:t>Μία ένωση που περιέχει ένα ή δύο αζωτούχους δακτυλίους (αζωτούχος βάση)</a:t>
            </a:r>
          </a:p>
          <a:p>
            <a:pPr>
              <a:buFont typeface="Wingdings" pitchFamily="2" charset="2"/>
              <a:buChar char="ü"/>
            </a:pPr>
            <a:r>
              <a:rPr lang="el-GR" sz="2000" dirty="0"/>
              <a:t>Μία έως τρεις φωσφορικές ρίζες</a:t>
            </a:r>
          </a:p>
        </p:txBody>
      </p:sp>
      <p:pic>
        <p:nvPicPr>
          <p:cNvPr id="9" name="Picture 3" descr="C:\Documents and Settings\Eleni\Τα έγγραφά μου\Downloads\amp.gif"/>
          <p:cNvPicPr>
            <a:picLocks noGrp="1" noChangeAspect="1" noChangeArrowheads="1"/>
          </p:cNvPicPr>
          <p:nvPr>
            <p:ph idx="1"/>
          </p:nvPr>
        </p:nvPicPr>
        <p:blipFill>
          <a:blip r:embed="rId2" cstate="print"/>
          <a:srcRect/>
          <a:stretch>
            <a:fillRect/>
          </a:stretch>
        </p:blipFill>
        <p:spPr bwMode="auto">
          <a:xfrm>
            <a:off x="4716016" y="2492896"/>
            <a:ext cx="3096344" cy="259228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endParaRPr lang="el-GR" dirty="0"/>
          </a:p>
        </p:txBody>
      </p:sp>
      <p:pic>
        <p:nvPicPr>
          <p:cNvPr id="3" name="Picture 6" descr="http://static.ddmcdn.com/gif/cell-ecoli.gif"/>
          <p:cNvPicPr>
            <a:picLocks noChangeAspect="1" noChangeArrowheads="1"/>
          </p:cNvPicPr>
          <p:nvPr/>
        </p:nvPicPr>
        <p:blipFill>
          <a:blip r:embed="rId2" cstate="print"/>
          <a:srcRect/>
          <a:stretch>
            <a:fillRect/>
          </a:stretch>
        </p:blipFill>
        <p:spPr bwMode="auto">
          <a:xfrm>
            <a:off x="4541579" y="78609"/>
            <a:ext cx="4558191" cy="2983660"/>
          </a:xfrm>
          <a:prstGeom prst="rect">
            <a:avLst/>
          </a:prstGeom>
          <a:noFill/>
        </p:spPr>
      </p:pic>
      <p:pic>
        <p:nvPicPr>
          <p:cNvPr id="4" name="Picture 2" descr="http://biology.kenyon.edu/courses/biol114/Chap01/bact_nucleoid.gif"/>
          <p:cNvPicPr>
            <a:picLocks noChangeAspect="1" noChangeArrowheads="1"/>
          </p:cNvPicPr>
          <p:nvPr/>
        </p:nvPicPr>
        <p:blipFill>
          <a:blip r:embed="rId3" cstate="print">
            <a:clrChange>
              <a:clrFrom>
                <a:srgbClr val="99CC99"/>
              </a:clrFrom>
              <a:clrTo>
                <a:srgbClr val="99CC99">
                  <a:alpha val="0"/>
                </a:srgbClr>
              </a:clrTo>
            </a:clrChange>
            <a:duotone>
              <a:prstClr val="black"/>
              <a:schemeClr val="accent3">
                <a:lumMod val="40000"/>
                <a:lumOff val="60000"/>
                <a:tint val="45000"/>
                <a:satMod val="400000"/>
              </a:schemeClr>
            </a:duotone>
          </a:blip>
          <a:srcRect/>
          <a:stretch>
            <a:fillRect/>
          </a:stretch>
        </p:blipFill>
        <p:spPr bwMode="auto">
          <a:xfrm>
            <a:off x="4644008" y="3926535"/>
            <a:ext cx="4353335" cy="2083899"/>
          </a:xfrm>
          <a:prstGeom prst="rect">
            <a:avLst/>
          </a:prstGeom>
          <a:noFill/>
          <a:ln>
            <a:solidFill>
              <a:schemeClr val="accent3">
                <a:lumMod val="50000"/>
              </a:schemeClr>
            </a:solidFill>
          </a:ln>
        </p:spPr>
      </p:pic>
      <p:sp>
        <p:nvSpPr>
          <p:cNvPr id="5" name="4 - TextBox"/>
          <p:cNvSpPr txBox="1"/>
          <p:nvPr/>
        </p:nvSpPr>
        <p:spPr>
          <a:xfrm>
            <a:off x="251520" y="908720"/>
            <a:ext cx="417601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Το </a:t>
            </a:r>
            <a:r>
              <a:rPr lang="en-US" sz="2000" dirty="0"/>
              <a:t>DNA</a:t>
            </a:r>
            <a:r>
              <a:rPr lang="el-GR" sz="2000" dirty="0"/>
              <a:t> των προκαρυωτικών δεν περιβάλλεται από μεμβράνη και βρίσκεται σε συγκεκριμένη θέση στο κυτταρόπλασμα, το </a:t>
            </a:r>
            <a:r>
              <a:rPr lang="el-GR" sz="2000" u="sng" dirty="0"/>
              <a:t>πυρηνοειδές</a:t>
            </a:r>
          </a:p>
        </p:txBody>
      </p:sp>
      <p:sp>
        <p:nvSpPr>
          <p:cNvPr id="6" name="5 - TextBox"/>
          <p:cNvSpPr txBox="1"/>
          <p:nvPr/>
        </p:nvSpPr>
        <p:spPr>
          <a:xfrm>
            <a:off x="251520" y="3356992"/>
            <a:ext cx="417601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Το γενετικό υλικό έχει πολύ μεγάλο μήκος σε σχέση με το μέγεθος του κυττάρου και για το λόγο αυτό αναδιπλώνεται με τη βοήθεια πρωτεϊνών, σχηματίζοντας διαδοχικούς βρόγχους.  Συνδέεται με την κυτταρική μεμβράνη με μία δομή που ονομάζεται </a:t>
            </a:r>
            <a:r>
              <a:rPr lang="el-GR" sz="2000" u="sng" dirty="0"/>
              <a:t>δεσμόσωμα</a:t>
            </a:r>
            <a:r>
              <a:rPr lang="el-GR" sz="20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79512" y="1124744"/>
            <a:ext cx="3600400"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solidFill>
                  <a:schemeClr val="tx1">
                    <a:lumMod val="90000"/>
                    <a:lumOff val="10000"/>
                  </a:schemeClr>
                </a:solidFill>
              </a:rPr>
              <a:t>Τα πλασμίδια έχουν διάφορα μεγέθη και περιέχουν ειδικά γονίδια.  Αντιγράφονται ανεξάρτητα από το κύριο μόριο </a:t>
            </a:r>
            <a:r>
              <a:rPr lang="en-US" sz="2000" dirty="0">
                <a:solidFill>
                  <a:schemeClr val="tx1">
                    <a:lumMod val="90000"/>
                    <a:lumOff val="10000"/>
                  </a:schemeClr>
                </a:solidFill>
              </a:rPr>
              <a:t>DNA</a:t>
            </a:r>
            <a:r>
              <a:rPr lang="el-GR" sz="2000" dirty="0">
                <a:solidFill>
                  <a:schemeClr val="tx1">
                    <a:lumMod val="90000"/>
                    <a:lumOff val="10000"/>
                  </a:schemeClr>
                </a:solidFill>
              </a:rPr>
              <a:t> και κατανέμονται τυχαία στα θυγατρικά κύτταρα.</a:t>
            </a:r>
          </a:p>
        </p:txBody>
      </p:sp>
      <p:sp>
        <p:nvSpPr>
          <p:cNvPr id="7" name="6 - TextBox"/>
          <p:cNvSpPr txBox="1"/>
          <p:nvPr/>
        </p:nvSpPr>
        <p:spPr>
          <a:xfrm>
            <a:off x="323528" y="3645024"/>
            <a:ext cx="3599829"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Σε ορισμένες περιπτώσεις, ενσωματώνονται στο κύριο γενετικό υλικό του βακτηρίου και αντιγράφονται μαζί του.  Τα πλασμίδια αυτά καλούνται επισώματα.</a:t>
            </a:r>
          </a:p>
        </p:txBody>
      </p:sp>
      <p:sp>
        <p:nvSpPr>
          <p:cNvPr id="2" name="1 - Θέση υποσέλιδου"/>
          <p:cNvSpPr>
            <a:spLocks noGrp="1"/>
          </p:cNvSpPr>
          <p:nvPr>
            <p:ph type="ftr" sz="quarter" idx="11"/>
          </p:nvPr>
        </p:nvSpPr>
        <p:spPr/>
        <p:txBody>
          <a:bodyPr/>
          <a:lstStyle/>
          <a:p>
            <a:endParaRPr lang="el-GR" dirty="0"/>
          </a:p>
        </p:txBody>
      </p:sp>
      <p:pic>
        <p:nvPicPr>
          <p:cNvPr id="1032" name="Picture 8" descr="http://upload.wikimedia.org/wikipedia/commons/thumb/4/42/Plasmid_replication_(english).svg/400px-Plasmid_replication_(english).svg.png"/>
          <p:cNvPicPr>
            <a:picLocks noChangeAspect="1" noChangeArrowheads="1"/>
          </p:cNvPicPr>
          <p:nvPr/>
        </p:nvPicPr>
        <p:blipFill>
          <a:blip r:embed="rId2" cstate="print"/>
          <a:srcRect/>
          <a:stretch>
            <a:fillRect/>
          </a:stretch>
        </p:blipFill>
        <p:spPr bwMode="auto">
          <a:xfrm>
            <a:off x="4018685" y="1124744"/>
            <a:ext cx="5125315" cy="4680520"/>
          </a:xfrm>
          <a:prstGeom prst="rect">
            <a:avLst/>
          </a:prstGeom>
          <a:noFill/>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endParaRPr lang="el-GR" dirty="0"/>
          </a:p>
        </p:txBody>
      </p:sp>
      <p:pic>
        <p:nvPicPr>
          <p:cNvPr id="351234" name="Picture 2" descr="C:\Documents and Settings\Eleni\Τα έγγραφά μου\Downloads\txn of chromatin 0810_500px.jpg"/>
          <p:cNvPicPr>
            <a:picLocks noChangeAspect="1" noChangeArrowheads="1"/>
          </p:cNvPicPr>
          <p:nvPr/>
        </p:nvPicPr>
        <p:blipFill>
          <a:blip r:embed="rId2" cstate="print"/>
          <a:srcRect/>
          <a:stretch>
            <a:fillRect/>
          </a:stretch>
        </p:blipFill>
        <p:spPr bwMode="auto">
          <a:xfrm>
            <a:off x="5381059" y="620688"/>
            <a:ext cx="3665256" cy="3431304"/>
          </a:xfrm>
          <a:prstGeom prst="rect">
            <a:avLst/>
          </a:prstGeom>
          <a:noFill/>
        </p:spPr>
      </p:pic>
      <p:sp>
        <p:nvSpPr>
          <p:cNvPr id="4" name="3 - TextBox"/>
          <p:cNvSpPr txBox="1"/>
          <p:nvPr/>
        </p:nvSpPr>
        <p:spPr>
          <a:xfrm>
            <a:off x="244359" y="371068"/>
            <a:ext cx="5040560" cy="707886"/>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a:solidFill>
                  <a:schemeClr val="bg1"/>
                </a:solidFill>
              </a:rPr>
              <a:t>Οργάνωση </a:t>
            </a:r>
            <a:r>
              <a:rPr lang="en-US" sz="2000" b="1" dirty="0">
                <a:solidFill>
                  <a:schemeClr val="bg1"/>
                </a:solidFill>
              </a:rPr>
              <a:t>DNA</a:t>
            </a:r>
            <a:r>
              <a:rPr lang="el-GR" sz="2000" b="1" dirty="0">
                <a:solidFill>
                  <a:schemeClr val="bg1"/>
                </a:solidFill>
              </a:rPr>
              <a:t> στους ευκαρυωτικούς οργανισμούς</a:t>
            </a:r>
          </a:p>
        </p:txBody>
      </p:sp>
      <p:sp>
        <p:nvSpPr>
          <p:cNvPr id="5" name="4 - TextBox"/>
          <p:cNvSpPr txBox="1"/>
          <p:nvPr/>
        </p:nvSpPr>
        <p:spPr>
          <a:xfrm>
            <a:off x="244359" y="1230213"/>
            <a:ext cx="5040560" cy="5078313"/>
          </a:xfrm>
          <a:prstGeom prst="rect">
            <a:avLst/>
          </a:prstGeom>
          <a:solidFill>
            <a:schemeClr val="accent1">
              <a:lumMod val="20000"/>
              <a:lumOff val="80000"/>
            </a:schemeClr>
          </a:solidFill>
        </p:spPr>
        <p:txBody>
          <a:bodyPr wrap="square" rtlCol="0">
            <a:spAutoFit/>
          </a:bodyPr>
          <a:lstStyle/>
          <a:p>
            <a:r>
              <a:rPr lang="el-GR" dirty="0"/>
              <a:t>Το γενετικό υλικό στους ευκαρυωτικούς είναι περισσότερα του ενός μόρια </a:t>
            </a:r>
            <a:r>
              <a:rPr lang="en-US" dirty="0"/>
              <a:t>DNA</a:t>
            </a:r>
            <a:r>
              <a:rPr lang="el-GR" dirty="0"/>
              <a:t> (π.χ. σε κάθε σωματικό κύτταρο του ανθρώπου υπάρχουν 46 μόρια </a:t>
            </a:r>
            <a:r>
              <a:rPr lang="en-US" dirty="0"/>
              <a:t>DNA)</a:t>
            </a:r>
            <a:r>
              <a:rPr lang="el-GR" dirty="0"/>
              <a:t>, τα οποία είναι γραμμικά και έχουν πολύ μεγαλύτερο μήκος από αυτό των προκαρυωτικών.</a:t>
            </a:r>
          </a:p>
          <a:p>
            <a:r>
              <a:rPr lang="el-GR" dirty="0"/>
              <a:t>Το </a:t>
            </a:r>
            <a:r>
              <a:rPr lang="en-US" dirty="0"/>
              <a:t>DNA</a:t>
            </a:r>
            <a:r>
              <a:rPr lang="el-GR" dirty="0"/>
              <a:t> των ευκαρυωτικών βρίσκεται στον πυρήνα των κυττάρων, στα μιτοχόνδρια και στα πλαστίδια, αν υπάρχουν.</a:t>
            </a:r>
          </a:p>
          <a:p>
            <a:r>
              <a:rPr lang="el-GR" dirty="0"/>
              <a:t>Λόγω του μεγάλου μήκους του, το </a:t>
            </a:r>
            <a:r>
              <a:rPr lang="en-US" dirty="0"/>
              <a:t>DNA</a:t>
            </a:r>
            <a:r>
              <a:rPr lang="el-GR" dirty="0"/>
              <a:t> του πυρήνα είναι πολύ καλά οργανωμένο ώστε να χωράει μέσα στον περιορισμένο χώρο του πυρήνα. Το </a:t>
            </a:r>
            <a:r>
              <a:rPr lang="en-US" dirty="0"/>
              <a:t>DNA</a:t>
            </a:r>
            <a:r>
              <a:rPr lang="el-GR" dirty="0"/>
              <a:t> συσπειρώνεται με τη βοήθεια των ιστονών και άλλων πρωτεϊνών, σχηματίζοντας τα ινίδια χρωματίνης. Κατά την κυτταρική διαίρεση τα ινίδια χρωματίνης συμπυκνώνονται επί πλέον με τη βοήθεια πρωτεϊνών σχηματίζοντας τα χρωμοσώματα</a:t>
            </a:r>
          </a:p>
        </p:txBody>
      </p:sp>
      <p:sp>
        <p:nvSpPr>
          <p:cNvPr id="6" name="5 - TextBox"/>
          <p:cNvSpPr txBox="1"/>
          <p:nvPr/>
        </p:nvSpPr>
        <p:spPr>
          <a:xfrm>
            <a:off x="5508104" y="4293096"/>
            <a:ext cx="3384376" cy="1938992"/>
          </a:xfrm>
          <a:prstGeom prst="rect">
            <a:avLst/>
          </a:prstGeom>
          <a:noFill/>
          <a:ln>
            <a:solidFill>
              <a:srgbClr val="C00000"/>
            </a:solidFill>
          </a:ln>
        </p:spPr>
        <p:txBody>
          <a:bodyPr wrap="square" rtlCol="0">
            <a:spAutoFit/>
          </a:bodyPr>
          <a:lstStyle/>
          <a:p>
            <a:r>
              <a:rPr lang="el-GR" sz="2000" dirty="0"/>
              <a:t>Στην οργάνωση των χρωμοσωμάτων συμμετέχει μία ομάδα πρωτεϊνών, οι </a:t>
            </a:r>
            <a:r>
              <a:rPr lang="el-GR" sz="2000" u="sng" dirty="0"/>
              <a:t>ιστόνες</a:t>
            </a:r>
            <a:r>
              <a:rPr lang="el-GR" sz="2000" dirty="0"/>
              <a:t> και μία δεύτερη κατηγορία με τη γενική ονομασία </a:t>
            </a:r>
            <a:r>
              <a:rPr lang="el-GR" sz="2000" u="sng" dirty="0"/>
              <a:t>μη ιστόνες</a:t>
            </a:r>
            <a:r>
              <a:rPr lang="el-GR" sz="20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7524" y="275087"/>
            <a:ext cx="864096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a:t>Ινίδια χρωματίνης</a:t>
            </a:r>
          </a:p>
        </p:txBody>
      </p:sp>
      <p:pic>
        <p:nvPicPr>
          <p:cNvPr id="3" name="Picture 3" descr="C:\Documents and Settings\Eleni\Επιφάνεια εργασίας\05-13b.jpg"/>
          <p:cNvPicPr>
            <a:picLocks noChangeAspect="1" noChangeArrowheads="1"/>
          </p:cNvPicPr>
          <p:nvPr/>
        </p:nvPicPr>
        <p:blipFill>
          <a:blip r:embed="rId2" cstate="print"/>
          <a:srcRect/>
          <a:stretch>
            <a:fillRect/>
          </a:stretch>
        </p:blipFill>
        <p:spPr bwMode="auto">
          <a:xfrm>
            <a:off x="-41212" y="2155213"/>
            <a:ext cx="6629437" cy="3024336"/>
          </a:xfrm>
          <a:prstGeom prst="rect">
            <a:avLst/>
          </a:prstGeom>
          <a:noFill/>
        </p:spPr>
      </p:pic>
      <p:pic>
        <p:nvPicPr>
          <p:cNvPr id="5" name="Picture 4" descr="C:\Documents and Settings\Eleni\Επιφάνεια εργασίας\images.jpg"/>
          <p:cNvPicPr>
            <a:picLocks noChangeAspect="1" noChangeArrowheads="1"/>
          </p:cNvPicPr>
          <p:nvPr/>
        </p:nvPicPr>
        <p:blipFill>
          <a:blip r:embed="rId3" cstate="print"/>
          <a:srcRect/>
          <a:stretch>
            <a:fillRect/>
          </a:stretch>
        </p:blipFill>
        <p:spPr bwMode="auto">
          <a:xfrm>
            <a:off x="6588224" y="2276872"/>
            <a:ext cx="2504711" cy="2808312"/>
          </a:xfrm>
          <a:prstGeom prst="rect">
            <a:avLst/>
          </a:prstGeom>
          <a:noFill/>
        </p:spPr>
      </p:pic>
      <p:sp>
        <p:nvSpPr>
          <p:cNvPr id="8" name="7 - TextBox"/>
          <p:cNvSpPr txBox="1"/>
          <p:nvPr/>
        </p:nvSpPr>
        <p:spPr>
          <a:xfrm>
            <a:off x="251520" y="5273913"/>
            <a:ext cx="871296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Βασική μονάδα οργάνωσης της χρωματίνης είναι το </a:t>
            </a:r>
            <a:r>
              <a:rPr lang="el-GR" sz="2000" u="sng" dirty="0"/>
              <a:t>νουκλεόσωμα</a:t>
            </a:r>
            <a:r>
              <a:rPr lang="el-GR" sz="2000" dirty="0"/>
              <a:t>. Ένα νουκλεόσωμα αποτελείται από οκτώ μόρια ιστονών, γύρω από τις οποίες περιστρέφεται ένα τμήμα του μορίου </a:t>
            </a:r>
            <a:r>
              <a:rPr lang="en-US" sz="2000" dirty="0"/>
              <a:t>DNA</a:t>
            </a:r>
            <a:r>
              <a:rPr lang="el-GR" sz="2000" dirty="0"/>
              <a:t> μήκους περίπου 146 -147 ζευγών βάσεων.</a:t>
            </a:r>
          </a:p>
        </p:txBody>
      </p:sp>
      <p:sp>
        <p:nvSpPr>
          <p:cNvPr id="9" name="8 - TextBox"/>
          <p:cNvSpPr txBox="1"/>
          <p:nvPr/>
        </p:nvSpPr>
        <p:spPr>
          <a:xfrm>
            <a:off x="287524" y="885392"/>
            <a:ext cx="8640960" cy="9233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a:t>Ένα ινίδιο χρωματίνης αποτελείται από ένα μόριο </a:t>
            </a:r>
            <a:r>
              <a:rPr lang="en-US" dirty="0"/>
              <a:t>DNA</a:t>
            </a:r>
            <a:r>
              <a:rPr lang="el-GR" dirty="0"/>
              <a:t> και πρωτεΐνες, τις ιστόνες και τις μη ιστόνες. Έχει διάμετρο περίπου 30</a:t>
            </a:r>
            <a:r>
              <a:rPr lang="en-US" dirty="0"/>
              <a:t>nm</a:t>
            </a:r>
            <a:r>
              <a:rPr lang="el-GR" dirty="0"/>
              <a:t> και το μήκος του είναι το 1/3 του μορίου του </a:t>
            </a:r>
            <a:r>
              <a:rPr lang="en-US" dirty="0"/>
              <a:t>DNA</a:t>
            </a:r>
            <a:r>
              <a:rPr lang="el-GR" dirty="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C2D9480-DEC5-4671-B3BE-8591ADF22D03}"/>
              </a:ext>
            </a:extLst>
          </p:cNvPr>
          <p:cNvPicPr>
            <a:picLocks noChangeAspect="1"/>
          </p:cNvPicPr>
          <p:nvPr/>
        </p:nvPicPr>
        <p:blipFill>
          <a:blip r:embed="rId2"/>
          <a:stretch>
            <a:fillRect/>
          </a:stretch>
        </p:blipFill>
        <p:spPr>
          <a:xfrm>
            <a:off x="2450591" y="0"/>
            <a:ext cx="4242817" cy="6858000"/>
          </a:xfrm>
          <a:prstGeom prst="rect">
            <a:avLst/>
          </a:prstGeom>
        </p:spPr>
      </p:pic>
    </p:spTree>
    <p:extLst>
      <p:ext uri="{BB962C8B-B14F-4D97-AF65-F5344CB8AC3E}">
        <p14:creationId xmlns:p14="http://schemas.microsoft.com/office/powerpoint/2010/main" val="893105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Eleni\Επιφάνεια εργασίας\18_21.jpg"/>
          <p:cNvPicPr>
            <a:picLocks noChangeAspect="1" noChangeArrowheads="1"/>
          </p:cNvPicPr>
          <p:nvPr/>
        </p:nvPicPr>
        <p:blipFill>
          <a:blip r:embed="rId2" cstate="print"/>
          <a:srcRect/>
          <a:stretch>
            <a:fillRect/>
          </a:stretch>
        </p:blipFill>
        <p:spPr bwMode="auto">
          <a:xfrm>
            <a:off x="3707904" y="332656"/>
            <a:ext cx="5184576" cy="3960440"/>
          </a:xfrm>
          <a:prstGeom prst="rect">
            <a:avLst/>
          </a:prstGeom>
          <a:noFill/>
        </p:spPr>
      </p:pic>
      <p:sp>
        <p:nvSpPr>
          <p:cNvPr id="3" name="2 - TextBox"/>
          <p:cNvSpPr txBox="1"/>
          <p:nvPr/>
        </p:nvSpPr>
        <p:spPr>
          <a:xfrm>
            <a:off x="157039" y="112273"/>
            <a:ext cx="3312368" cy="4401205"/>
          </a:xfrm>
          <a:prstGeom prst="rect">
            <a:avLst/>
          </a:prstGeom>
          <a:solidFill>
            <a:schemeClr val="accent1">
              <a:lumMod val="20000"/>
              <a:lumOff val="80000"/>
            </a:schemeClr>
          </a:solidFill>
        </p:spPr>
        <p:txBody>
          <a:bodyPr wrap="square" rtlCol="0">
            <a:spAutoFit/>
          </a:bodyPr>
          <a:lstStyle/>
          <a:p>
            <a:r>
              <a:rPr lang="el-GR" sz="2000" dirty="0"/>
              <a:t>Οι ιστόνες είναι 5 ειδών: </a:t>
            </a:r>
            <a:r>
              <a:rPr lang="en-US" sz="2000" dirty="0"/>
              <a:t>H1, H2A, H2B, H3</a:t>
            </a:r>
            <a:r>
              <a:rPr lang="el-GR" sz="2000" dirty="0"/>
              <a:t> και</a:t>
            </a:r>
            <a:r>
              <a:rPr lang="en-US" sz="2000" dirty="0"/>
              <a:t> H4</a:t>
            </a:r>
            <a:r>
              <a:rPr lang="el-GR" sz="2000" dirty="0"/>
              <a:t>.</a:t>
            </a:r>
          </a:p>
          <a:p>
            <a:r>
              <a:rPr lang="el-GR" sz="2000" dirty="0"/>
              <a:t>Εκτός από την Η1, οι υπόλοιπες 4 σχηματίζουν ζευγάρια δομώντας ένα οκταμερές σύμπλεγμα, γύρω από το οποίο τυλίγεται το </a:t>
            </a:r>
            <a:r>
              <a:rPr lang="en-US" sz="2000" dirty="0"/>
              <a:t>DNA.</a:t>
            </a:r>
            <a:r>
              <a:rPr lang="el-GR" sz="2000" dirty="0"/>
              <a:t> </a:t>
            </a:r>
            <a:r>
              <a:rPr lang="en-US" sz="2000" dirty="0"/>
              <a:t>H </a:t>
            </a:r>
            <a:r>
              <a:rPr lang="el-GR" sz="2000" dirty="0"/>
              <a:t>ιστόνη Η1 βρίσκεται στην αρχή κάθε πυρήνα νουκλεοσώματος και ωθεί τα γειτονικά νουκλεοσώματα να πλησιάσουν το ένα το άλλο για να σχηματίσουν το ινίδιο χρωματίνης.   </a:t>
            </a:r>
          </a:p>
        </p:txBody>
      </p:sp>
      <p:sp>
        <p:nvSpPr>
          <p:cNvPr id="4" name="3 - TextBox"/>
          <p:cNvSpPr txBox="1"/>
          <p:nvPr/>
        </p:nvSpPr>
        <p:spPr>
          <a:xfrm>
            <a:off x="3582144" y="4394230"/>
            <a:ext cx="5436096" cy="1938992"/>
          </a:xfrm>
          <a:prstGeom prst="rect">
            <a:avLst/>
          </a:prstGeom>
          <a:noFill/>
          <a:ln>
            <a:solidFill>
              <a:srgbClr val="C00000"/>
            </a:solidFill>
          </a:ln>
        </p:spPr>
        <p:txBody>
          <a:bodyPr wrap="square" rtlCol="0">
            <a:spAutoFit/>
          </a:bodyPr>
          <a:lstStyle/>
          <a:p>
            <a:r>
              <a:rPr lang="el-GR" sz="2000" dirty="0"/>
              <a:t>Ανάμεσα </a:t>
            </a:r>
            <a:r>
              <a:rPr lang="en-US" sz="2000" dirty="0"/>
              <a:t> </a:t>
            </a:r>
            <a:r>
              <a:rPr lang="el-GR" sz="2000" dirty="0"/>
              <a:t>στους πυρήνες των νουκλεοσωμάτων υπάρχει «γυμνό» </a:t>
            </a:r>
            <a:r>
              <a:rPr lang="en-US" sz="2000" dirty="0"/>
              <a:t>DNA</a:t>
            </a:r>
            <a:r>
              <a:rPr lang="el-GR" sz="2000" dirty="0"/>
              <a:t>, μήκους περίπου 80 ζευγών νουκλεοτιδίων που ονομάζεται συνδετικό </a:t>
            </a:r>
            <a:r>
              <a:rPr lang="en-US" sz="2000" dirty="0"/>
              <a:t>DNA</a:t>
            </a:r>
            <a:r>
              <a:rPr lang="el-GR" sz="2000" dirty="0"/>
              <a:t>. Ο όρος «νουκλεόσωμα» αναφέρεται στον πυρήνα και ένα από τα δύο συνδετικά τμήματα του </a:t>
            </a:r>
            <a:r>
              <a:rPr lang="en-US" sz="2000" dirty="0"/>
              <a:t>DNA</a:t>
            </a:r>
            <a:r>
              <a:rPr lang="el-GR" sz="2000" dirty="0"/>
              <a:t> του νουκλεοσώματος.</a:t>
            </a:r>
            <a:r>
              <a:rPr lang="en-US" sz="2000" dirty="0"/>
              <a:t> </a:t>
            </a:r>
            <a:endParaRPr lang="el-GR" sz="2000" dirty="0"/>
          </a:p>
        </p:txBody>
      </p:sp>
      <p:pic>
        <p:nvPicPr>
          <p:cNvPr id="5" name="Picture 3" descr="C:\Documents and Settings\Eleni\Επιφάνεια εργασίας\images (2).jpg"/>
          <p:cNvPicPr>
            <a:picLocks noChangeAspect="1" noChangeArrowheads="1"/>
          </p:cNvPicPr>
          <p:nvPr/>
        </p:nvPicPr>
        <p:blipFill>
          <a:blip r:embed="rId3" cstate="print"/>
          <a:srcRect/>
          <a:stretch>
            <a:fillRect/>
          </a:stretch>
        </p:blipFill>
        <p:spPr bwMode="auto">
          <a:xfrm>
            <a:off x="-36056" y="4528100"/>
            <a:ext cx="3618200" cy="170921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051B648-AD76-474F-8857-D0DC7B5470DC}"/>
              </a:ext>
            </a:extLst>
          </p:cNvPr>
          <p:cNvPicPr>
            <a:picLocks noChangeAspect="1"/>
          </p:cNvPicPr>
          <p:nvPr/>
        </p:nvPicPr>
        <p:blipFill>
          <a:blip r:embed="rId2"/>
          <a:stretch>
            <a:fillRect/>
          </a:stretch>
        </p:blipFill>
        <p:spPr>
          <a:xfrm>
            <a:off x="0" y="518160"/>
            <a:ext cx="9144000" cy="5821680"/>
          </a:xfrm>
          <a:prstGeom prst="rect">
            <a:avLst/>
          </a:prstGeom>
        </p:spPr>
      </p:pic>
    </p:spTree>
    <p:extLst>
      <p:ext uri="{BB962C8B-B14F-4D97-AF65-F5344CB8AC3E}">
        <p14:creationId xmlns:p14="http://schemas.microsoft.com/office/powerpoint/2010/main" val="218495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77F9C1F-E7FA-47A7-822E-4F7831444EED}"/>
              </a:ext>
            </a:extLst>
          </p:cNvPr>
          <p:cNvPicPr>
            <a:picLocks noChangeAspect="1"/>
          </p:cNvPicPr>
          <p:nvPr/>
        </p:nvPicPr>
        <p:blipFill>
          <a:blip r:embed="rId2"/>
          <a:stretch>
            <a:fillRect/>
          </a:stretch>
        </p:blipFill>
        <p:spPr>
          <a:xfrm>
            <a:off x="0" y="476672"/>
            <a:ext cx="9144000" cy="5512648"/>
          </a:xfrm>
          <a:prstGeom prst="rect">
            <a:avLst/>
          </a:prstGeom>
        </p:spPr>
      </p:pic>
    </p:spTree>
    <p:extLst>
      <p:ext uri="{BB962C8B-B14F-4D97-AF65-F5344CB8AC3E}">
        <p14:creationId xmlns:p14="http://schemas.microsoft.com/office/powerpoint/2010/main" val="1448748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323958-E095-4F88-AAEC-952A8BE9087B}"/>
              </a:ext>
            </a:extLst>
          </p:cNvPr>
          <p:cNvPicPr>
            <a:picLocks noChangeAspect="1"/>
          </p:cNvPicPr>
          <p:nvPr/>
        </p:nvPicPr>
        <p:blipFill>
          <a:blip r:embed="rId2"/>
          <a:stretch>
            <a:fillRect/>
          </a:stretch>
        </p:blipFill>
        <p:spPr>
          <a:xfrm>
            <a:off x="1935480" y="0"/>
            <a:ext cx="5273040" cy="6858000"/>
          </a:xfrm>
          <a:prstGeom prst="rect">
            <a:avLst/>
          </a:prstGeom>
        </p:spPr>
      </p:pic>
    </p:spTree>
    <p:extLst>
      <p:ext uri="{BB962C8B-B14F-4D97-AF65-F5344CB8AC3E}">
        <p14:creationId xmlns:p14="http://schemas.microsoft.com/office/powerpoint/2010/main" val="2193742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D69B140-E0B1-41E3-ABDD-BEA715612D40}"/>
              </a:ext>
            </a:extLst>
          </p:cNvPr>
          <p:cNvPicPr>
            <a:picLocks noChangeAspect="1"/>
          </p:cNvPicPr>
          <p:nvPr/>
        </p:nvPicPr>
        <p:blipFill>
          <a:blip r:embed="rId2"/>
          <a:stretch>
            <a:fillRect/>
          </a:stretch>
        </p:blipFill>
        <p:spPr>
          <a:xfrm>
            <a:off x="1907704" y="0"/>
            <a:ext cx="4824536" cy="6858000"/>
          </a:xfrm>
          <a:prstGeom prst="rect">
            <a:avLst/>
          </a:prstGeom>
        </p:spPr>
      </p:pic>
    </p:spTree>
    <p:extLst>
      <p:ext uri="{BB962C8B-B14F-4D97-AF65-F5344CB8AC3E}">
        <p14:creationId xmlns:p14="http://schemas.microsoft.com/office/powerpoint/2010/main" val="2233104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07504" y="1916832"/>
            <a:ext cx="2952328"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αζωτούχες βάσεις είναι παράγωγα είτε </a:t>
            </a:r>
            <a:r>
              <a:rPr lang="el-GR" sz="2000" b="1" dirty="0"/>
              <a:t>πουρίνης </a:t>
            </a:r>
            <a:r>
              <a:rPr lang="el-GR" sz="2000" dirty="0"/>
              <a:t>είτε </a:t>
            </a:r>
            <a:r>
              <a:rPr lang="el-GR" sz="2000" b="1" dirty="0"/>
              <a:t>πυριμιδίνης</a:t>
            </a:r>
          </a:p>
          <a:p>
            <a:r>
              <a:rPr lang="el-GR" sz="2000" dirty="0"/>
              <a:t> </a:t>
            </a:r>
          </a:p>
          <a:p>
            <a:r>
              <a:rPr lang="el-GR" sz="2000" dirty="0"/>
              <a:t>Τα δεοξυριβονουκλεϊκά οξέα περιέχουν τις βάσεις αδενίνη</a:t>
            </a:r>
            <a:r>
              <a:rPr lang="en-US" sz="2000" dirty="0"/>
              <a:t> (A)</a:t>
            </a:r>
            <a:r>
              <a:rPr lang="el-GR" sz="2000" dirty="0"/>
              <a:t>, γουανίνη</a:t>
            </a:r>
            <a:r>
              <a:rPr lang="en-US" sz="2000" dirty="0"/>
              <a:t> (G)</a:t>
            </a:r>
            <a:r>
              <a:rPr lang="el-GR" sz="2000" dirty="0"/>
              <a:t>, κυτοσίνη </a:t>
            </a:r>
            <a:r>
              <a:rPr lang="en-US" sz="2000" dirty="0"/>
              <a:t>(C) </a:t>
            </a:r>
            <a:r>
              <a:rPr lang="el-GR" sz="2000" dirty="0"/>
              <a:t>και θυμίνη</a:t>
            </a:r>
            <a:r>
              <a:rPr lang="en-US" sz="2000" dirty="0"/>
              <a:t> (T)</a:t>
            </a:r>
            <a:r>
              <a:rPr lang="el-GR" sz="2000" dirty="0"/>
              <a:t>, ενώ τα ριβονουκλεϊκά οξέα τις βάσεις αδενίνη</a:t>
            </a:r>
            <a:r>
              <a:rPr lang="en-US" sz="2000" dirty="0"/>
              <a:t> (A)</a:t>
            </a:r>
            <a:r>
              <a:rPr lang="el-GR" sz="2000" dirty="0"/>
              <a:t>, γουανίνη</a:t>
            </a:r>
            <a:r>
              <a:rPr lang="en-US" sz="2000" dirty="0"/>
              <a:t> (G),</a:t>
            </a:r>
            <a:r>
              <a:rPr lang="el-GR" sz="2000" dirty="0"/>
              <a:t> κυτοσίνη</a:t>
            </a:r>
            <a:r>
              <a:rPr lang="en-US" sz="2000" dirty="0"/>
              <a:t> (C)</a:t>
            </a:r>
            <a:r>
              <a:rPr lang="el-GR" sz="2000" dirty="0"/>
              <a:t> και ουρακίλη</a:t>
            </a:r>
            <a:r>
              <a:rPr lang="en-US" sz="2000" dirty="0"/>
              <a:t> (U)</a:t>
            </a:r>
            <a:endParaRPr lang="el-GR" sz="2000" dirty="0"/>
          </a:p>
        </p:txBody>
      </p:sp>
      <p:pic>
        <p:nvPicPr>
          <p:cNvPr id="6" name="Picture 2" descr="C:\Documents and Settings\Eleni\Τα έγγραφά μου\Downloads\All-Purines-Pyrimidines-chemical-structure.png"/>
          <p:cNvPicPr>
            <a:picLocks noChangeAspect="1" noChangeArrowheads="1"/>
          </p:cNvPicPr>
          <p:nvPr/>
        </p:nvPicPr>
        <p:blipFill>
          <a:blip r:embed="rId2" cstate="print"/>
          <a:srcRect/>
          <a:stretch>
            <a:fillRect/>
          </a:stretch>
        </p:blipFill>
        <p:spPr bwMode="auto">
          <a:xfrm>
            <a:off x="3491880" y="2924944"/>
            <a:ext cx="5472608" cy="3857625"/>
          </a:xfrm>
          <a:prstGeom prst="rect">
            <a:avLst/>
          </a:prstGeom>
          <a:noFill/>
        </p:spPr>
      </p:pic>
      <p:pic>
        <p:nvPicPr>
          <p:cNvPr id="7" name="Picture 8" descr="C:\Documents and Settings\Eleni\Τα έγγραφά μου\Downloads\250px-Purines-2.jpg"/>
          <p:cNvPicPr>
            <a:picLocks noChangeAspect="1" noChangeArrowheads="1"/>
          </p:cNvPicPr>
          <p:nvPr/>
        </p:nvPicPr>
        <p:blipFill>
          <a:blip r:embed="rId3" cstate="print"/>
          <a:srcRect/>
          <a:stretch>
            <a:fillRect/>
          </a:stretch>
        </p:blipFill>
        <p:spPr bwMode="auto">
          <a:xfrm>
            <a:off x="3131840" y="620688"/>
            <a:ext cx="3175000" cy="2120900"/>
          </a:xfrm>
          <a:prstGeom prst="rect">
            <a:avLst/>
          </a:prstGeom>
          <a:noFill/>
        </p:spPr>
      </p:pic>
      <p:pic>
        <p:nvPicPr>
          <p:cNvPr id="251908" name="Picture 4" descr="C:\Documents and Settings\Eleni\Τα έγγραφά μου\Downloads\200px-Pyrimidines-2.jpg"/>
          <p:cNvPicPr>
            <a:picLocks noChangeAspect="1" noChangeArrowheads="1"/>
          </p:cNvPicPr>
          <p:nvPr/>
        </p:nvPicPr>
        <p:blipFill>
          <a:blip r:embed="rId4" cstate="print"/>
          <a:srcRect/>
          <a:stretch>
            <a:fillRect/>
          </a:stretch>
        </p:blipFill>
        <p:spPr bwMode="auto">
          <a:xfrm>
            <a:off x="6372200" y="620688"/>
            <a:ext cx="2719512" cy="212114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χρωμοσωματ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3 - TextBox"/>
          <p:cNvSpPr txBox="1"/>
          <p:nvPr/>
        </p:nvSpPr>
        <p:spPr>
          <a:xfrm>
            <a:off x="1835696" y="764704"/>
            <a:ext cx="5760640"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Κατά την κυτταρική διαίρεση η χρωματίνη συμπυκνώνεται χιλιάδες φορές, σχηματίζοντας τα χρωμοσώματα. Ένα ινίδιο χρωματίνης πλήρως συμπυκνωμένο έχει διάμετρο 700</a:t>
            </a:r>
            <a:r>
              <a:rPr lang="en-US" sz="2000" dirty="0"/>
              <a:t> nm</a:t>
            </a:r>
            <a:r>
              <a:rPr lang="el-GR" sz="2000" dirty="0"/>
              <a:t> και ολόκληρο το χρωμόσωμα 1400</a:t>
            </a:r>
            <a:r>
              <a:rPr lang="en-US" sz="2000" dirty="0"/>
              <a:t> nm </a:t>
            </a:r>
            <a:r>
              <a:rPr lang="el-GR" sz="2000" dirty="0"/>
              <a:t>και είναι ορατό με το φωτονικό μικροσκόπιο</a:t>
            </a:r>
            <a:r>
              <a:rPr lang="en-US" sz="2000" dirty="0"/>
              <a:t>.</a:t>
            </a:r>
            <a:endParaRPr lang="el-GR" sz="2000" dirty="0"/>
          </a:p>
        </p:txBody>
      </p:sp>
      <p:pic>
        <p:nvPicPr>
          <p:cNvPr id="5" name="Picture 2" descr="C:\Documents and Settings\Eleni\Επιφάνεια εργασίας\18_221.jpg"/>
          <p:cNvPicPr>
            <a:picLocks noChangeAspect="1" noChangeArrowheads="1"/>
          </p:cNvPicPr>
          <p:nvPr/>
        </p:nvPicPr>
        <p:blipFill>
          <a:blip r:embed="rId3" cstate="print"/>
          <a:srcRect/>
          <a:stretch>
            <a:fillRect/>
          </a:stretch>
        </p:blipFill>
        <p:spPr bwMode="auto">
          <a:xfrm>
            <a:off x="-19689" y="3140968"/>
            <a:ext cx="9269006" cy="298089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Eleni\Επιφάνεια εργασίας\ΧΡΩΜΟΣΩΜΑΤΑ+Τα+χρωμοσώματα+είναι+η+μορφή+που+παίρνει+η+χρωματίνη.jpg"/>
          <p:cNvPicPr>
            <a:picLocks noChangeAspect="1" noChangeArrowheads="1"/>
          </p:cNvPicPr>
          <p:nvPr/>
        </p:nvPicPr>
        <p:blipFill>
          <a:blip r:embed="rId2" cstate="print"/>
          <a:srcRect/>
          <a:stretch>
            <a:fillRect/>
          </a:stretch>
        </p:blipFill>
        <p:spPr bwMode="auto">
          <a:xfrm>
            <a:off x="611560" y="0"/>
            <a:ext cx="7992888" cy="634365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Eleni\Επιφάνεια εργασίας\250px-Chromosome.svg.png"/>
          <p:cNvPicPr>
            <a:picLocks noChangeAspect="1" noChangeArrowheads="1"/>
          </p:cNvPicPr>
          <p:nvPr/>
        </p:nvPicPr>
        <p:blipFill>
          <a:blip r:embed="rId2" cstate="print"/>
          <a:srcRect/>
          <a:stretch>
            <a:fillRect/>
          </a:stretch>
        </p:blipFill>
        <p:spPr bwMode="auto">
          <a:xfrm>
            <a:off x="4716016" y="602637"/>
            <a:ext cx="4032448" cy="4967976"/>
          </a:xfrm>
          <a:prstGeom prst="rect">
            <a:avLst/>
          </a:prstGeom>
          <a:noFill/>
        </p:spPr>
      </p:pic>
      <p:sp>
        <p:nvSpPr>
          <p:cNvPr id="3" name="2 - TextBox"/>
          <p:cNvSpPr txBox="1"/>
          <p:nvPr/>
        </p:nvSpPr>
        <p:spPr>
          <a:xfrm>
            <a:off x="467544" y="1193799"/>
            <a:ext cx="3816424" cy="3785652"/>
          </a:xfrm>
          <a:prstGeom prst="rect">
            <a:avLst/>
          </a:prstGeom>
          <a:noFill/>
          <a:ln>
            <a:solidFill>
              <a:srgbClr val="C00000"/>
            </a:solidFill>
          </a:ln>
        </p:spPr>
        <p:txBody>
          <a:bodyPr wrap="square" rtlCol="0">
            <a:spAutoFit/>
          </a:bodyPr>
          <a:lstStyle/>
          <a:p>
            <a:r>
              <a:rPr lang="el-GR" sz="2000" dirty="0"/>
              <a:t>Ένα μιτωτικό χρωμόσωμα αποτελείται από δύο </a:t>
            </a:r>
            <a:r>
              <a:rPr lang="el-GR" sz="2000" b="1" dirty="0"/>
              <a:t>αδερφές χρωματίδες </a:t>
            </a:r>
            <a:r>
              <a:rPr lang="el-GR" sz="2000" dirty="0"/>
              <a:t>που συνδέονται στο </a:t>
            </a:r>
            <a:r>
              <a:rPr lang="el-GR" sz="2000" b="1" dirty="0"/>
              <a:t>κεντρομερίδιο.</a:t>
            </a:r>
          </a:p>
          <a:p>
            <a:r>
              <a:rPr lang="el-GR" sz="2000" dirty="0"/>
              <a:t>Κάθε αδερφή χρωματίδα αποτελείται από ένα ινίδιο χρωματίνης συμπυκνωμένο χιλιάδες φορές.</a:t>
            </a:r>
          </a:p>
          <a:p>
            <a:r>
              <a:rPr lang="el-GR" sz="2000" dirty="0"/>
              <a:t>Τα μόρια </a:t>
            </a:r>
            <a:r>
              <a:rPr lang="en-US" sz="2000" dirty="0"/>
              <a:t>DNA</a:t>
            </a:r>
            <a:r>
              <a:rPr lang="el-GR" sz="2000" dirty="0"/>
              <a:t> των αδερφών χρωματίδων έχουν προέλθει από την αντιγραφή του </a:t>
            </a:r>
            <a:r>
              <a:rPr lang="en-US" sz="2000" dirty="0"/>
              <a:t>DNA</a:t>
            </a:r>
            <a:r>
              <a:rPr lang="el-GR" sz="2000" dirty="0"/>
              <a:t> και είναι πανομοιότυπα.</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Eleni\Επιφάνεια εργασίας\αρχείο λήψης (1).jpg"/>
          <p:cNvPicPr>
            <a:picLocks noChangeAspect="1" noChangeArrowheads="1"/>
          </p:cNvPicPr>
          <p:nvPr/>
        </p:nvPicPr>
        <p:blipFill>
          <a:blip r:embed="rId2" cstate="print"/>
          <a:srcRect/>
          <a:stretch>
            <a:fillRect/>
          </a:stretch>
        </p:blipFill>
        <p:spPr bwMode="auto">
          <a:xfrm>
            <a:off x="4146646" y="1027299"/>
            <a:ext cx="4997354" cy="4805148"/>
          </a:xfrm>
          <a:prstGeom prst="rect">
            <a:avLst/>
          </a:prstGeom>
          <a:noFill/>
        </p:spPr>
      </p:pic>
      <p:sp>
        <p:nvSpPr>
          <p:cNvPr id="3" name="2 - TextBox"/>
          <p:cNvSpPr txBox="1"/>
          <p:nvPr/>
        </p:nvSpPr>
        <p:spPr>
          <a:xfrm>
            <a:off x="251520" y="1844824"/>
            <a:ext cx="3744416" cy="3170099"/>
          </a:xfrm>
          <a:prstGeom prst="rect">
            <a:avLst/>
          </a:prstGeom>
          <a:noFill/>
          <a:ln>
            <a:solidFill>
              <a:srgbClr val="C00000"/>
            </a:solidFill>
          </a:ln>
        </p:spPr>
        <p:txBody>
          <a:bodyPr wrap="square" rtlCol="0">
            <a:spAutoFit/>
          </a:bodyPr>
          <a:lstStyle/>
          <a:p>
            <a:r>
              <a:rPr lang="el-GR" sz="2000" dirty="0"/>
              <a:t>Στους ανώτερους ευκαρυωτικούς οργανισμούς τα χρωμοσώματα των σωματικών κυττάρων υπάρχουν σε ζεύγη ομολόγων. Τα </a:t>
            </a:r>
            <a:r>
              <a:rPr lang="el-GR" sz="2000" b="1" dirty="0"/>
              <a:t>ομόλογα χρωμοσώματα </a:t>
            </a:r>
            <a:r>
              <a:rPr lang="el-GR" sz="2000" dirty="0"/>
              <a:t>έχουν το ίδιο μέγεθος και σχήμα και γονίδια που ελέγχουν τις ίδιες ιδιότητες και είναι το ένα μητρικής και το άλλο πατρικής προέλευσης.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0" y="1484784"/>
            <a:ext cx="2520280" cy="2862322"/>
          </a:xfrm>
          <a:prstGeom prst="rect">
            <a:avLst/>
          </a:prstGeom>
          <a:noFill/>
          <a:ln>
            <a:solidFill>
              <a:srgbClr val="C00000"/>
            </a:solidFill>
          </a:ln>
        </p:spPr>
        <p:txBody>
          <a:bodyPr wrap="square" rtlCol="0">
            <a:spAutoFit/>
          </a:bodyPr>
          <a:lstStyle/>
          <a:p>
            <a:r>
              <a:rPr lang="el-GR" sz="2000" dirty="0"/>
              <a:t>Το σύνολο των χρωμοσωμάτων ενός σωματικού κυττάρου, διατεταγμένα σε ζεύγη ομολόγων και με </a:t>
            </a:r>
            <a:r>
              <a:rPr lang="el-GR" sz="2000" dirty="0" smtClean="0"/>
              <a:t>σειρά ελαττωμένου </a:t>
            </a:r>
            <a:r>
              <a:rPr lang="el-GR" sz="2000" dirty="0" err="1" smtClean="0"/>
              <a:t>μέγεθους</a:t>
            </a:r>
            <a:r>
              <a:rPr lang="el-GR" sz="2000" dirty="0" smtClean="0"/>
              <a:t>, </a:t>
            </a:r>
            <a:r>
              <a:rPr lang="el-GR" sz="2000" dirty="0"/>
              <a:t>ονομάζεται </a:t>
            </a:r>
            <a:r>
              <a:rPr lang="el-GR" sz="2000" b="1" dirty="0"/>
              <a:t>καρυότυπος</a:t>
            </a:r>
            <a:r>
              <a:rPr lang="el-GR" sz="2000" dirty="0"/>
              <a:t>.</a:t>
            </a:r>
          </a:p>
        </p:txBody>
      </p:sp>
      <p:sp>
        <p:nvSpPr>
          <p:cNvPr id="232450" name="AutoShape 2" descr="Αποτέλεσμα εικόνας για καρυότυπ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32452" name="Picture 4" descr="C:\Documents and Settings\Eleni\Τα έγγραφά μου\Downloads\ΚΑΡΥΟΤΥΠΟΣ+Η+απεικόνιση+όλων+των+χρωμοσωμάτων+ενός+οργανισμού+ονομάζεται+καρυότυπος..jpg"/>
          <p:cNvPicPr>
            <a:picLocks noChangeAspect="1" noChangeArrowheads="1"/>
          </p:cNvPicPr>
          <p:nvPr/>
        </p:nvPicPr>
        <p:blipFill>
          <a:blip r:embed="rId2" cstate="print"/>
          <a:srcRect/>
          <a:stretch>
            <a:fillRect/>
          </a:stretch>
        </p:blipFill>
        <p:spPr bwMode="auto">
          <a:xfrm>
            <a:off x="2548603" y="620688"/>
            <a:ext cx="6624736" cy="496855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Eleni\Επιφάνεια εργασίας\700px-Chromatin_Structures.png"/>
          <p:cNvPicPr>
            <a:picLocks noChangeAspect="1" noChangeArrowheads="1"/>
          </p:cNvPicPr>
          <p:nvPr/>
        </p:nvPicPr>
        <p:blipFill>
          <a:blip r:embed="rId2" cstate="print"/>
          <a:srcRect/>
          <a:stretch>
            <a:fillRect/>
          </a:stretch>
        </p:blipFill>
        <p:spPr bwMode="auto">
          <a:xfrm>
            <a:off x="1" y="1501155"/>
            <a:ext cx="9144000" cy="2415530"/>
          </a:xfrm>
          <a:prstGeom prst="rect">
            <a:avLst/>
          </a:prstGeom>
          <a:noFill/>
        </p:spPr>
      </p:pic>
      <p:sp>
        <p:nvSpPr>
          <p:cNvPr id="3" name="2 - TextBox"/>
          <p:cNvSpPr txBox="1"/>
          <p:nvPr/>
        </p:nvSpPr>
        <p:spPr>
          <a:xfrm>
            <a:off x="1331640" y="4149080"/>
            <a:ext cx="6696744" cy="400110"/>
          </a:xfrm>
          <a:prstGeom prst="rect">
            <a:avLst/>
          </a:prstGeom>
          <a:noFill/>
          <a:ln>
            <a:solidFill>
              <a:srgbClr val="C00000"/>
            </a:solidFill>
          </a:ln>
        </p:spPr>
        <p:txBody>
          <a:bodyPr wrap="square" rtlCol="0">
            <a:spAutoFit/>
          </a:bodyPr>
          <a:lstStyle/>
          <a:p>
            <a:r>
              <a:rPr lang="el-GR" sz="2000" dirty="0"/>
              <a:t>Διαδοχικά στάδια συμπύκνωσης από το </a:t>
            </a:r>
            <a:r>
              <a:rPr lang="en-US" sz="2000" dirty="0"/>
              <a:t>DNA</a:t>
            </a:r>
            <a:r>
              <a:rPr lang="el-GR" sz="2000" dirty="0"/>
              <a:t> στο χρωμόσωμα</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83568" y="1628800"/>
            <a:ext cx="4536504"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μόρια </a:t>
            </a:r>
            <a:r>
              <a:rPr lang="en-US" sz="2000" dirty="0"/>
              <a:t>RNA</a:t>
            </a:r>
            <a:r>
              <a:rPr lang="el-GR" sz="2000" dirty="0"/>
              <a:t> είναι εξίσου σημαντικά με το </a:t>
            </a:r>
            <a:r>
              <a:rPr lang="en-US" sz="2000" dirty="0"/>
              <a:t>DNA</a:t>
            </a:r>
            <a:r>
              <a:rPr lang="el-GR" sz="2000" dirty="0"/>
              <a:t> για την ανάπτυξη και επιβίωση του κυττάρου.</a:t>
            </a:r>
            <a:endParaRPr lang="en-US" sz="2000" dirty="0"/>
          </a:p>
          <a:p>
            <a:r>
              <a:rPr lang="el-GR" sz="2000" dirty="0"/>
              <a:t>Το </a:t>
            </a:r>
            <a:r>
              <a:rPr lang="en-US" sz="2000" dirty="0"/>
              <a:t>RNA</a:t>
            </a:r>
            <a:r>
              <a:rPr lang="el-GR" sz="2000" dirty="0"/>
              <a:t> είναι ένα επίμηκες μη διακλαδισμένο μόριο αποτελούμενο από νουκλεοτίδια (ριβονουκλεοτίδια), ενωμένα με 3-5 φωσφοδιεστερικό δεσμό, με κατεύθυνση 5’</a:t>
            </a:r>
            <a:r>
              <a:rPr lang="el-GR" sz="2000" dirty="0">
                <a:sym typeface="Wingdings" pitchFamily="2" charset="2"/>
              </a:rPr>
              <a:t>3’</a:t>
            </a:r>
            <a:r>
              <a:rPr lang="el-GR" sz="2000" dirty="0"/>
              <a:t>.</a:t>
            </a:r>
          </a:p>
          <a:p>
            <a:r>
              <a:rPr lang="el-GR" sz="2000" dirty="0"/>
              <a:t>Το σάκχαρο των ριβονουκλεοτιδίων είναι η ριβόζη και η αζωτούχες βάσεις η αδενίνη (Α), κυτοσίνη (</a:t>
            </a:r>
            <a:r>
              <a:rPr lang="en-US" sz="2000" dirty="0"/>
              <a:t>C</a:t>
            </a:r>
            <a:r>
              <a:rPr lang="el-GR" sz="2000" dirty="0"/>
              <a:t>)</a:t>
            </a:r>
            <a:r>
              <a:rPr lang="en-US" sz="2000" dirty="0"/>
              <a:t>, </a:t>
            </a:r>
            <a:r>
              <a:rPr lang="el-GR" sz="2000" dirty="0"/>
              <a:t>γουανίνη (</a:t>
            </a:r>
            <a:r>
              <a:rPr lang="en-US" sz="2000" dirty="0"/>
              <a:t>G</a:t>
            </a:r>
            <a:r>
              <a:rPr lang="el-GR" sz="2000" dirty="0"/>
              <a:t>) και ουρακίλη</a:t>
            </a:r>
            <a:r>
              <a:rPr lang="en-US" sz="2000" dirty="0"/>
              <a:t> </a:t>
            </a:r>
            <a:r>
              <a:rPr lang="el-GR" sz="2000" dirty="0"/>
              <a:t>(</a:t>
            </a:r>
            <a:r>
              <a:rPr lang="en-US" sz="2000" dirty="0"/>
              <a:t>U</a:t>
            </a:r>
            <a:r>
              <a:rPr lang="el-GR" sz="2000" dirty="0"/>
              <a:t>).</a:t>
            </a:r>
          </a:p>
          <a:p>
            <a:r>
              <a:rPr lang="el-GR" sz="2000" dirty="0"/>
              <a:t>Η </a:t>
            </a:r>
            <a:r>
              <a:rPr lang="en-US" sz="2000" dirty="0"/>
              <a:t>A </a:t>
            </a:r>
            <a:r>
              <a:rPr lang="el-GR" sz="2000" dirty="0"/>
              <a:t>σχηματίζει δύο δεσμούς υδρογόνου με την </a:t>
            </a:r>
            <a:r>
              <a:rPr lang="en-US" sz="2000" dirty="0"/>
              <a:t>U </a:t>
            </a:r>
            <a:r>
              <a:rPr lang="el-GR" sz="2000" dirty="0"/>
              <a:t>και η </a:t>
            </a:r>
            <a:r>
              <a:rPr lang="en-US" sz="2000" dirty="0"/>
              <a:t>C</a:t>
            </a:r>
            <a:r>
              <a:rPr lang="el-GR" sz="2000" dirty="0"/>
              <a:t> τρεις δεσμούς υδρογόνου με την</a:t>
            </a:r>
            <a:r>
              <a:rPr lang="en-US" sz="2000" dirty="0"/>
              <a:t> G</a:t>
            </a:r>
            <a:r>
              <a:rPr lang="el-GR" sz="2000" dirty="0"/>
              <a:t>.</a:t>
            </a:r>
          </a:p>
        </p:txBody>
      </p:sp>
      <p:sp>
        <p:nvSpPr>
          <p:cNvPr id="225282" name="AutoShape 2" descr="Αποτέλεσμα εικόνας για R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25285" name="AutoShape 5"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25287" name="Picture 7" descr="C:\Documents and Settings\Eleni\Τα έγγραφά μου\Downloads\dna-vs-rna-structure_med.jpeg"/>
          <p:cNvPicPr>
            <a:picLocks noChangeAspect="1" noChangeArrowheads="1"/>
          </p:cNvPicPr>
          <p:nvPr/>
        </p:nvPicPr>
        <p:blipFill>
          <a:blip r:embed="rId2" cstate="print"/>
          <a:srcRect l="51115" t="1331"/>
          <a:stretch>
            <a:fillRect/>
          </a:stretch>
        </p:blipFill>
        <p:spPr bwMode="auto">
          <a:xfrm>
            <a:off x="5447481" y="1700808"/>
            <a:ext cx="3156967" cy="4379565"/>
          </a:xfrm>
          <a:prstGeom prst="rect">
            <a:avLst/>
          </a:prstGeom>
          <a:noFill/>
        </p:spPr>
      </p:pic>
      <p:sp>
        <p:nvSpPr>
          <p:cNvPr id="8" name="7 - TextBox"/>
          <p:cNvSpPr txBox="1"/>
          <p:nvPr/>
        </p:nvSpPr>
        <p:spPr>
          <a:xfrm>
            <a:off x="2267744" y="1124744"/>
            <a:ext cx="4464496" cy="40011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RNA</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1916832"/>
            <a:ext cx="3888432"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μόρια του </a:t>
            </a:r>
            <a:r>
              <a:rPr lang="en-US" sz="2000" dirty="0"/>
              <a:t>RNA</a:t>
            </a:r>
            <a:r>
              <a:rPr lang="el-GR" sz="2000" dirty="0"/>
              <a:t> είναι συνήθως μονόκλωνα με εξαίρεση το </a:t>
            </a:r>
            <a:r>
              <a:rPr lang="en-US" sz="2000" dirty="0"/>
              <a:t>RNA</a:t>
            </a:r>
            <a:r>
              <a:rPr lang="el-GR" sz="2000" dirty="0"/>
              <a:t> σε ορισμένους ιούς.</a:t>
            </a:r>
          </a:p>
          <a:p>
            <a:r>
              <a:rPr lang="el-GR" sz="2000" dirty="0"/>
              <a:t>Το </a:t>
            </a:r>
            <a:r>
              <a:rPr lang="en-US" sz="2000" dirty="0"/>
              <a:t>RNA </a:t>
            </a:r>
            <a:r>
              <a:rPr lang="el-GR" sz="2000" dirty="0"/>
              <a:t>περιστρέφεται στο χώρο και σχηματίζει δίκλωνες περιοχές, όπου υπάρχουν συμπληρωματικές βάσεις</a:t>
            </a:r>
          </a:p>
        </p:txBody>
      </p:sp>
      <p:pic>
        <p:nvPicPr>
          <p:cNvPr id="5" name="Picture 1" descr="C:\Documents and Settings\Eleni\Τα έγγραφά μου\Downloads\OSC_Microbio_10_03_RNAStruct2 (1).jpg"/>
          <p:cNvPicPr>
            <a:picLocks noChangeAspect="1" noChangeArrowheads="1"/>
          </p:cNvPicPr>
          <p:nvPr/>
        </p:nvPicPr>
        <p:blipFill>
          <a:blip r:embed="rId2" cstate="print"/>
          <a:srcRect l="44229" t="501"/>
          <a:stretch>
            <a:fillRect/>
          </a:stretch>
        </p:blipFill>
        <p:spPr bwMode="auto">
          <a:xfrm>
            <a:off x="4573091" y="1052736"/>
            <a:ext cx="4175373" cy="4776564"/>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587F93E-BEF9-4F8F-BFF6-4D99E3E6D31D}"/>
              </a:ext>
            </a:extLst>
          </p:cNvPr>
          <p:cNvPicPr>
            <a:picLocks noChangeAspect="1"/>
          </p:cNvPicPr>
          <p:nvPr/>
        </p:nvPicPr>
        <p:blipFill>
          <a:blip r:embed="rId2"/>
          <a:stretch>
            <a:fillRect/>
          </a:stretch>
        </p:blipFill>
        <p:spPr>
          <a:xfrm>
            <a:off x="81415" y="0"/>
            <a:ext cx="3292525" cy="1951997"/>
          </a:xfrm>
          <a:prstGeom prst="rect">
            <a:avLst/>
          </a:prstGeom>
        </p:spPr>
      </p:pic>
      <p:sp>
        <p:nvSpPr>
          <p:cNvPr id="2" name="TextBox 1"/>
          <p:cNvSpPr txBox="1"/>
          <p:nvPr/>
        </p:nvSpPr>
        <p:spPr>
          <a:xfrm>
            <a:off x="3491880" y="394353"/>
            <a:ext cx="4794582" cy="369332"/>
          </a:xfrm>
          <a:prstGeom prst="rect">
            <a:avLst/>
          </a:prstGeom>
          <a:noFill/>
        </p:spPr>
        <p:txBody>
          <a:bodyPr wrap="none" rtlCol="0">
            <a:spAutoFit/>
          </a:bodyPr>
          <a:lstStyle/>
          <a:p>
            <a:r>
              <a:rPr lang="el-GR" b="1" dirty="0" smtClean="0"/>
              <a:t>Το </a:t>
            </a:r>
            <a:r>
              <a:rPr lang="en-US" b="1" dirty="0" smtClean="0"/>
              <a:t>RNA </a:t>
            </a:r>
            <a:r>
              <a:rPr lang="el-GR" b="1" dirty="0" smtClean="0"/>
              <a:t>αποτελεί το γενετικό υλικό των </a:t>
            </a:r>
            <a:r>
              <a:rPr lang="en-US" b="1" dirty="0" smtClean="0"/>
              <a:t>RNA </a:t>
            </a:r>
            <a:r>
              <a:rPr lang="el-GR" b="1" dirty="0" smtClean="0"/>
              <a:t>ιών</a:t>
            </a:r>
            <a:endParaRPr lang="el-GR" b="1" dirty="0"/>
          </a:p>
        </p:txBody>
      </p:sp>
      <p:pic>
        <p:nvPicPr>
          <p:cNvPr id="3" name="Εικόνα 2"/>
          <p:cNvPicPr>
            <a:picLocks noChangeAspect="1"/>
          </p:cNvPicPr>
          <p:nvPr/>
        </p:nvPicPr>
        <p:blipFill>
          <a:blip r:embed="rId3"/>
          <a:stretch>
            <a:fillRect/>
          </a:stretch>
        </p:blipFill>
        <p:spPr>
          <a:xfrm>
            <a:off x="4104300" y="2197462"/>
            <a:ext cx="5004204" cy="4157779"/>
          </a:xfrm>
          <a:prstGeom prst="rect">
            <a:avLst/>
          </a:prstGeom>
        </p:spPr>
      </p:pic>
      <p:pic>
        <p:nvPicPr>
          <p:cNvPr id="7" name="Εικόνα 6"/>
          <p:cNvPicPr>
            <a:picLocks noChangeAspect="1"/>
          </p:cNvPicPr>
          <p:nvPr/>
        </p:nvPicPr>
        <p:blipFill>
          <a:blip r:embed="rId4"/>
          <a:stretch>
            <a:fillRect/>
          </a:stretch>
        </p:blipFill>
        <p:spPr>
          <a:xfrm>
            <a:off x="32514" y="1945001"/>
            <a:ext cx="4071786" cy="4529862"/>
          </a:xfrm>
          <a:prstGeom prst="rect">
            <a:avLst/>
          </a:prstGeom>
        </p:spPr>
      </p:pic>
    </p:spTree>
    <p:extLst>
      <p:ext uri="{BB962C8B-B14F-4D97-AF65-F5344CB8AC3E}">
        <p14:creationId xmlns:p14="http://schemas.microsoft.com/office/powerpoint/2010/main" val="2832336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3F5F55C-FC12-41E2-ADE8-A936B13DAFF0}"/>
              </a:ext>
            </a:extLst>
          </p:cNvPr>
          <p:cNvPicPr>
            <a:picLocks noChangeAspect="1"/>
          </p:cNvPicPr>
          <p:nvPr/>
        </p:nvPicPr>
        <p:blipFill>
          <a:blip r:embed="rId2"/>
          <a:stretch>
            <a:fillRect/>
          </a:stretch>
        </p:blipFill>
        <p:spPr>
          <a:xfrm>
            <a:off x="457200" y="0"/>
            <a:ext cx="8229600" cy="6858000"/>
          </a:xfrm>
          <a:prstGeom prst="rect">
            <a:avLst/>
          </a:prstGeom>
        </p:spPr>
      </p:pic>
      <p:sp>
        <p:nvSpPr>
          <p:cNvPr id="2" name="TextBox 1"/>
          <p:cNvSpPr txBox="1"/>
          <p:nvPr/>
        </p:nvSpPr>
        <p:spPr>
          <a:xfrm>
            <a:off x="3491880" y="6309320"/>
            <a:ext cx="2122312" cy="461665"/>
          </a:xfrm>
          <a:prstGeom prst="rect">
            <a:avLst/>
          </a:prstGeom>
          <a:noFill/>
        </p:spPr>
        <p:txBody>
          <a:bodyPr wrap="none" rtlCol="0">
            <a:spAutoFit/>
          </a:bodyPr>
          <a:lstStyle/>
          <a:p>
            <a:r>
              <a:rPr lang="en-US" sz="2400" b="1" dirty="0" smtClean="0"/>
              <a:t>SARS-</a:t>
            </a:r>
            <a:r>
              <a:rPr lang="en-US" sz="2400" b="1" dirty="0" err="1" smtClean="0"/>
              <a:t>CoV</a:t>
            </a:r>
            <a:r>
              <a:rPr lang="en-US" sz="2400" b="1" dirty="0" smtClean="0"/>
              <a:t> virus</a:t>
            </a:r>
            <a:endParaRPr lang="el-GR" sz="2400" b="1" dirty="0"/>
          </a:p>
        </p:txBody>
      </p:sp>
    </p:spTree>
    <p:extLst>
      <p:ext uri="{BB962C8B-B14F-4D97-AF65-F5344CB8AC3E}">
        <p14:creationId xmlns:p14="http://schemas.microsoft.com/office/powerpoint/2010/main" val="739818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91680" y="4869160"/>
            <a:ext cx="5688632"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πεντόζη μπορεί να είναι η ριβόζη (στο </a:t>
            </a:r>
            <a:r>
              <a:rPr lang="en-US" sz="2000" dirty="0"/>
              <a:t>RNA)</a:t>
            </a:r>
            <a:r>
              <a:rPr lang="el-GR" sz="2000" dirty="0"/>
              <a:t> ή η δεοξυριβόζη (στο</a:t>
            </a:r>
            <a:r>
              <a:rPr lang="en-US" sz="2000" dirty="0"/>
              <a:t> DNA</a:t>
            </a:r>
            <a:r>
              <a:rPr lang="el-GR" sz="2000" dirty="0"/>
              <a:t>)</a:t>
            </a:r>
          </a:p>
          <a:p>
            <a:endParaRPr lang="el-GR" sz="2000" dirty="0"/>
          </a:p>
        </p:txBody>
      </p:sp>
      <p:pic>
        <p:nvPicPr>
          <p:cNvPr id="353282" name="Picture 2" descr="Αποτέλεσμα εικόνας για ριβοζη"/>
          <p:cNvPicPr>
            <a:picLocks noChangeAspect="1" noChangeArrowheads="1"/>
          </p:cNvPicPr>
          <p:nvPr/>
        </p:nvPicPr>
        <p:blipFill>
          <a:blip r:embed="rId2" cstate="print"/>
          <a:srcRect/>
          <a:stretch>
            <a:fillRect/>
          </a:stretch>
        </p:blipFill>
        <p:spPr bwMode="auto">
          <a:xfrm>
            <a:off x="1691680" y="1356345"/>
            <a:ext cx="5715000" cy="315277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99592" y="620688"/>
            <a:ext cx="7416824"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κύτταρα περιέχουν διάφορα είδη </a:t>
            </a:r>
            <a:r>
              <a:rPr lang="en-US" sz="2000" dirty="0"/>
              <a:t>RNA</a:t>
            </a:r>
            <a:r>
              <a:rPr lang="el-GR" sz="2000" dirty="0"/>
              <a:t> με διαφορετικές λειτουργίες:</a:t>
            </a:r>
          </a:p>
          <a:p>
            <a:r>
              <a:rPr lang="el-GR" sz="2000" b="1" dirty="0"/>
              <a:t>Ριβοσωμικό </a:t>
            </a:r>
            <a:r>
              <a:rPr lang="en-US" sz="2000" b="1" dirty="0"/>
              <a:t>RNA </a:t>
            </a:r>
            <a:r>
              <a:rPr lang="el-GR" sz="2000" b="1" dirty="0"/>
              <a:t>(</a:t>
            </a:r>
            <a:r>
              <a:rPr lang="en-US" sz="2000" b="1" dirty="0"/>
              <a:t>rRNA</a:t>
            </a:r>
            <a:r>
              <a:rPr lang="el-GR" sz="2000" b="1" dirty="0"/>
              <a:t>). </a:t>
            </a:r>
            <a:r>
              <a:rPr lang="el-GR" sz="2000" dirty="0"/>
              <a:t>Συστατικό των ριβοσωμάτων. Είναι 3 (προκαρυωτικοί) ή 4 (ευκαρυωτικοί) μόρια μήκους 120-3700 νουκλεοτιδίων. Αποτελεί το 80% του συνολικού </a:t>
            </a:r>
            <a:r>
              <a:rPr lang="en-US" sz="2000" dirty="0"/>
              <a:t>RNA</a:t>
            </a:r>
            <a:r>
              <a:rPr lang="el-GR" sz="2000" dirty="0"/>
              <a:t> των κυττάρων</a:t>
            </a:r>
            <a:endParaRPr lang="en-US" sz="2000" dirty="0"/>
          </a:p>
          <a:p>
            <a:r>
              <a:rPr lang="el-GR" sz="2000" b="1" dirty="0"/>
              <a:t>Μεταφορικό </a:t>
            </a:r>
            <a:r>
              <a:rPr lang="en-US" sz="2000" b="1" dirty="0"/>
              <a:t>RNA </a:t>
            </a:r>
            <a:r>
              <a:rPr lang="el-GR" sz="2000" b="1" dirty="0"/>
              <a:t>(</a:t>
            </a:r>
            <a:r>
              <a:rPr lang="en-US" sz="2000" b="1" dirty="0"/>
              <a:t>tRNA</a:t>
            </a:r>
            <a:r>
              <a:rPr lang="el-GR" sz="2000" b="1" dirty="0"/>
              <a:t>)</a:t>
            </a:r>
            <a:r>
              <a:rPr lang="el-GR" sz="2000" dirty="0"/>
              <a:t>. Μεταφέρει αμινοξέα στα ριβοσώματα κατά τη μετάφραση. Υπάρχει τουλάχιστον ένα είδος </a:t>
            </a:r>
            <a:r>
              <a:rPr lang="en-US" sz="2000" dirty="0"/>
              <a:t>tRNA</a:t>
            </a:r>
            <a:r>
              <a:rPr lang="el-GR" sz="2000" dirty="0"/>
              <a:t> για κάθε αμινοξύ. Αποτελούνται από 75 περίπου νουκλεοτίδια και αποτελεί το 15% του συνολικού </a:t>
            </a:r>
            <a:r>
              <a:rPr lang="en-US" sz="2000" dirty="0"/>
              <a:t>RNA</a:t>
            </a:r>
            <a:r>
              <a:rPr lang="el-GR" sz="2000" dirty="0"/>
              <a:t> </a:t>
            </a:r>
            <a:endParaRPr lang="en-US" sz="2000" dirty="0"/>
          </a:p>
          <a:p>
            <a:r>
              <a:rPr lang="el-GR" sz="2000" b="1" dirty="0"/>
              <a:t>Αγγελιοφόρο </a:t>
            </a:r>
            <a:r>
              <a:rPr lang="en-US" sz="2000" b="1" dirty="0"/>
              <a:t>RNA </a:t>
            </a:r>
            <a:r>
              <a:rPr lang="el-GR" sz="2000" b="1" dirty="0"/>
              <a:t>(</a:t>
            </a:r>
            <a:r>
              <a:rPr lang="en-US" sz="2000" b="1" dirty="0"/>
              <a:t>mRNA</a:t>
            </a:r>
            <a:r>
              <a:rPr lang="el-GR" sz="2000" b="1" dirty="0"/>
              <a:t>). </a:t>
            </a:r>
            <a:r>
              <a:rPr lang="el-GR" sz="2000" dirty="0"/>
              <a:t>Μεταφέρει τη γενετική πληροφορία από το </a:t>
            </a:r>
            <a:r>
              <a:rPr lang="en-US" sz="2000" dirty="0"/>
              <a:t>DNA</a:t>
            </a:r>
            <a:r>
              <a:rPr lang="el-GR" sz="2000" dirty="0"/>
              <a:t> στα ριβοσώματα για τη σύνθεση των πρωτεϊνών.  Είναι το πιο ετερογενές μόριο </a:t>
            </a:r>
            <a:r>
              <a:rPr lang="en-US" sz="2000" dirty="0"/>
              <a:t>RNA </a:t>
            </a:r>
            <a:r>
              <a:rPr lang="el-GR" sz="2000" dirty="0"/>
              <a:t>και αποτελεί το 5% του συνολικού </a:t>
            </a:r>
            <a:r>
              <a:rPr lang="en-US" sz="2000" dirty="0"/>
              <a:t>RNA</a:t>
            </a:r>
            <a:r>
              <a:rPr lang="el-GR" sz="2000" dirty="0"/>
              <a:t>. </a:t>
            </a:r>
            <a:endParaRPr lang="en-US" sz="2000" dirty="0"/>
          </a:p>
          <a:p>
            <a:r>
              <a:rPr lang="el-GR" sz="2000" dirty="0"/>
              <a:t>Άλλα είδη </a:t>
            </a:r>
            <a:r>
              <a:rPr lang="en-US" sz="2000" dirty="0"/>
              <a:t>RNA </a:t>
            </a:r>
            <a:r>
              <a:rPr lang="el-GR" sz="2000" dirty="0"/>
              <a:t>είναι το </a:t>
            </a:r>
            <a:r>
              <a:rPr lang="el-GR" sz="2000" b="1" dirty="0"/>
              <a:t>μικρό πυρηνικό </a:t>
            </a:r>
            <a:r>
              <a:rPr lang="en-US" sz="2000" b="1" dirty="0"/>
              <a:t>RNA </a:t>
            </a:r>
            <a:r>
              <a:rPr lang="el-GR" sz="2000" b="1" dirty="0"/>
              <a:t>(</a:t>
            </a:r>
            <a:r>
              <a:rPr lang="en-US" sz="2000" b="1" dirty="0"/>
              <a:t>snRNA</a:t>
            </a:r>
            <a:r>
              <a:rPr lang="el-GR" sz="2000" b="1" dirty="0"/>
              <a:t>) </a:t>
            </a:r>
            <a:r>
              <a:rPr lang="el-GR" sz="2000" dirty="0"/>
              <a:t>που παίρνει μέρος στην ωρίμανση του </a:t>
            </a:r>
            <a:r>
              <a:rPr lang="en-US" sz="2000" dirty="0"/>
              <a:t>mRNA</a:t>
            </a:r>
            <a:r>
              <a:rPr lang="el-GR" sz="2000" dirty="0"/>
              <a:t> και το μικρό κυτταροπλασματικό</a:t>
            </a:r>
            <a:endParaRPr lang="en-US" sz="2000" dirty="0"/>
          </a:p>
          <a:p>
            <a:r>
              <a:rPr lang="en-US" sz="2000" b="1" dirty="0"/>
              <a:t>RNA </a:t>
            </a:r>
            <a:r>
              <a:rPr lang="el-GR" sz="2000" b="1" dirty="0"/>
              <a:t>(</a:t>
            </a:r>
            <a:r>
              <a:rPr lang="en-US" sz="2000" b="1" dirty="0"/>
              <a:t>scRNA</a:t>
            </a:r>
            <a:r>
              <a:rPr lang="el-GR" sz="2000" b="1" dirty="0"/>
              <a:t>) </a:t>
            </a:r>
            <a:r>
              <a:rPr lang="el-GR" sz="2000" dirty="0"/>
              <a:t>που παίρνει μέρος στη μεταμεταγραφική γονιδιακή ρύθμιση και τη μεταφορά των πρωτεϊνών στη σωστή τους θέση</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67544" y="116632"/>
            <a:ext cx="8184909" cy="6138681"/>
          </a:xfrm>
          <a:prstGeom prst="rect">
            <a:avLst/>
          </a:prstGeom>
        </p:spPr>
      </p:pic>
    </p:spTree>
    <p:extLst>
      <p:ext uri="{BB962C8B-B14F-4D97-AF65-F5344CB8AC3E}">
        <p14:creationId xmlns:p14="http://schemas.microsoft.com/office/powerpoint/2010/main" val="3631185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99AC5E7-3567-42E3-B88A-C401198D6E0D}"/>
              </a:ext>
            </a:extLst>
          </p:cNvPr>
          <p:cNvPicPr>
            <a:picLocks noChangeAspect="1"/>
          </p:cNvPicPr>
          <p:nvPr/>
        </p:nvPicPr>
        <p:blipFill>
          <a:blip r:embed="rId2"/>
          <a:stretch>
            <a:fillRect/>
          </a:stretch>
        </p:blipFill>
        <p:spPr>
          <a:xfrm>
            <a:off x="957071" y="0"/>
            <a:ext cx="7229857" cy="6858000"/>
          </a:xfrm>
          <a:prstGeom prst="rect">
            <a:avLst/>
          </a:prstGeom>
        </p:spPr>
      </p:pic>
    </p:spTree>
    <p:extLst>
      <p:ext uri="{BB962C8B-B14F-4D97-AF65-F5344CB8AC3E}">
        <p14:creationId xmlns:p14="http://schemas.microsoft.com/office/powerpoint/2010/main" val="75900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C345368-943A-4006-8016-8491F994971E}"/>
              </a:ext>
            </a:extLst>
          </p:cNvPr>
          <p:cNvPicPr>
            <a:picLocks noChangeAspect="1"/>
          </p:cNvPicPr>
          <p:nvPr/>
        </p:nvPicPr>
        <p:blipFill>
          <a:blip r:embed="rId2"/>
          <a:stretch>
            <a:fillRect/>
          </a:stretch>
        </p:blipFill>
        <p:spPr>
          <a:xfrm>
            <a:off x="2380488" y="0"/>
            <a:ext cx="4383024" cy="6858000"/>
          </a:xfrm>
          <a:prstGeom prst="rect">
            <a:avLst/>
          </a:prstGeom>
        </p:spPr>
      </p:pic>
    </p:spTree>
    <p:extLst>
      <p:ext uri="{BB962C8B-B14F-4D97-AF65-F5344CB8AC3E}">
        <p14:creationId xmlns:p14="http://schemas.microsoft.com/office/powerpoint/2010/main" val="2114406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18C57DD-850E-45E4-9A51-5D879F75CE06}"/>
              </a:ext>
            </a:extLst>
          </p:cNvPr>
          <p:cNvPicPr>
            <a:picLocks noChangeAspect="1"/>
          </p:cNvPicPr>
          <p:nvPr/>
        </p:nvPicPr>
        <p:blipFill>
          <a:blip r:embed="rId2"/>
          <a:stretch>
            <a:fillRect/>
          </a:stretch>
        </p:blipFill>
        <p:spPr>
          <a:xfrm>
            <a:off x="2791967" y="0"/>
            <a:ext cx="3560065" cy="6858000"/>
          </a:xfrm>
          <a:prstGeom prst="rect">
            <a:avLst/>
          </a:prstGeom>
        </p:spPr>
      </p:pic>
    </p:spTree>
    <p:extLst>
      <p:ext uri="{BB962C8B-B14F-4D97-AF65-F5344CB8AC3E}">
        <p14:creationId xmlns:p14="http://schemas.microsoft.com/office/powerpoint/2010/main" val="3328324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2726690-A65E-4B08-9333-F4209D331353}"/>
              </a:ext>
            </a:extLst>
          </p:cNvPr>
          <p:cNvPicPr>
            <a:picLocks noChangeAspect="1"/>
          </p:cNvPicPr>
          <p:nvPr/>
        </p:nvPicPr>
        <p:blipFill>
          <a:blip r:embed="rId2"/>
          <a:stretch>
            <a:fillRect/>
          </a:stretch>
        </p:blipFill>
        <p:spPr>
          <a:xfrm>
            <a:off x="971601" y="643467"/>
            <a:ext cx="7560840" cy="5670630"/>
          </a:xfrm>
          <a:prstGeom prst="rect">
            <a:avLst/>
          </a:prstGeom>
        </p:spPr>
      </p:pic>
    </p:spTree>
    <p:extLst>
      <p:ext uri="{BB962C8B-B14F-4D97-AF65-F5344CB8AC3E}">
        <p14:creationId xmlns:p14="http://schemas.microsoft.com/office/powerpoint/2010/main" val="3918046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3" y="332656"/>
            <a:ext cx="8352928" cy="2369880"/>
          </a:xfrm>
          <a:prstGeom prst="rect">
            <a:avLst/>
          </a:prstGeom>
          <a:noFill/>
        </p:spPr>
        <p:txBody>
          <a:bodyPr wrap="square" rtlCol="0">
            <a:spAutoFit/>
          </a:bodyPr>
          <a:lstStyle/>
          <a:p>
            <a:r>
              <a:rPr lang="el-GR" sz="2000" b="1" dirty="0" err="1" smtClean="0"/>
              <a:t>Ηλεκτροφόρηση</a:t>
            </a:r>
            <a:r>
              <a:rPr lang="el-GR" sz="2000" b="1" dirty="0" smtClean="0"/>
              <a:t> SDS-PAGE </a:t>
            </a:r>
            <a:r>
              <a:rPr lang="el-GR" sz="2000" b="1" dirty="0"/>
              <a:t>(</a:t>
            </a:r>
            <a:r>
              <a:rPr lang="el-GR" sz="2000" b="1" dirty="0" err="1"/>
              <a:t>ηλεκτροφόρηση</a:t>
            </a:r>
            <a:r>
              <a:rPr lang="el-GR" sz="2000" b="1" dirty="0"/>
              <a:t> σε πηκτή </a:t>
            </a:r>
            <a:r>
              <a:rPr lang="el-GR" sz="2000" b="1" dirty="0" err="1"/>
              <a:t>πολυακρυλαμιδίου</a:t>
            </a:r>
            <a:r>
              <a:rPr lang="el-GR" sz="2000" b="1" dirty="0" smtClean="0"/>
              <a:t>)</a:t>
            </a:r>
            <a:endParaRPr lang="el-GR" sz="2000" b="1" dirty="0"/>
          </a:p>
          <a:p>
            <a:endParaRPr lang="el-GR" sz="2000" b="1" dirty="0"/>
          </a:p>
          <a:p>
            <a:r>
              <a:rPr lang="el-GR" dirty="0"/>
              <a:t>Διαχωρίζει </a:t>
            </a:r>
            <a:r>
              <a:rPr lang="el-GR" dirty="0" smtClean="0"/>
              <a:t>τις πρωτεΐνες σύμφωνα </a:t>
            </a:r>
            <a:r>
              <a:rPr lang="el-GR" dirty="0"/>
              <a:t>με το μέγεθος και το φορτίο.</a:t>
            </a:r>
          </a:p>
          <a:p>
            <a:r>
              <a:rPr lang="el-GR" dirty="0"/>
              <a:t>Ο διαχωρισμός γίνεται σε πηκτή </a:t>
            </a:r>
            <a:r>
              <a:rPr lang="el-GR" dirty="0" err="1" smtClean="0"/>
              <a:t>πολυακρυλαμίδιο</a:t>
            </a:r>
            <a:r>
              <a:rPr lang="el-GR" dirty="0" err="1"/>
              <a:t>υ</a:t>
            </a:r>
            <a:endParaRPr lang="el-GR" dirty="0"/>
          </a:p>
          <a:p>
            <a:r>
              <a:rPr lang="el-GR" dirty="0" smtClean="0"/>
              <a:t>Χρησιμοποιούμε </a:t>
            </a:r>
            <a:r>
              <a:rPr lang="el-GR" dirty="0"/>
              <a:t>SDS, το οποίο καλύπτει τις πρωτεΐνες.</a:t>
            </a:r>
          </a:p>
          <a:p>
            <a:r>
              <a:rPr lang="el-GR" dirty="0"/>
              <a:t>Αυτό έχει ως αποτέλεσμα οι </a:t>
            </a:r>
            <a:r>
              <a:rPr lang="el-GR" dirty="0" err="1"/>
              <a:t>πρωτεϊνες</a:t>
            </a:r>
            <a:r>
              <a:rPr lang="el-GR" dirty="0"/>
              <a:t> να αποκτούν ισοδύναμο αρνητικό φορτίο</a:t>
            </a:r>
          </a:p>
          <a:p>
            <a:r>
              <a:rPr lang="el-GR" dirty="0"/>
              <a:t>Ο</a:t>
            </a:r>
            <a:r>
              <a:rPr lang="el-GR" dirty="0" smtClean="0"/>
              <a:t>ι </a:t>
            </a:r>
            <a:r>
              <a:rPr lang="el-GR" dirty="0"/>
              <a:t>πρωτεΐνες μπορούν να διαχωριστούν τελικά μόνο με βάση το μοριακό τους μέγεθος.</a:t>
            </a:r>
          </a:p>
        </p:txBody>
      </p:sp>
      <p:pic>
        <p:nvPicPr>
          <p:cNvPr id="3" name="Εικόνα 2"/>
          <p:cNvPicPr>
            <a:picLocks noChangeAspect="1"/>
          </p:cNvPicPr>
          <p:nvPr/>
        </p:nvPicPr>
        <p:blipFill>
          <a:blip r:embed="rId2"/>
          <a:stretch>
            <a:fillRect/>
          </a:stretch>
        </p:blipFill>
        <p:spPr>
          <a:xfrm>
            <a:off x="683568" y="2673128"/>
            <a:ext cx="7548141" cy="2870640"/>
          </a:xfrm>
          <a:prstGeom prst="rect">
            <a:avLst/>
          </a:prstGeom>
        </p:spPr>
      </p:pic>
    </p:spTree>
    <p:extLst>
      <p:ext uri="{BB962C8B-B14F-4D97-AF65-F5344CB8AC3E}">
        <p14:creationId xmlns:p14="http://schemas.microsoft.com/office/powerpoint/2010/main" val="2278032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83568" y="692696"/>
            <a:ext cx="3540051" cy="3282370"/>
          </a:xfrm>
          <a:prstGeom prst="rect">
            <a:avLst/>
          </a:prstGeom>
        </p:spPr>
      </p:pic>
      <p:pic>
        <p:nvPicPr>
          <p:cNvPr id="3" name="Εικόνα 2"/>
          <p:cNvPicPr>
            <a:picLocks noChangeAspect="1"/>
          </p:cNvPicPr>
          <p:nvPr/>
        </p:nvPicPr>
        <p:blipFill>
          <a:blip r:embed="rId3"/>
          <a:stretch>
            <a:fillRect/>
          </a:stretch>
        </p:blipFill>
        <p:spPr>
          <a:xfrm>
            <a:off x="467544" y="4149080"/>
            <a:ext cx="3633217" cy="1503722"/>
          </a:xfrm>
          <a:prstGeom prst="rect">
            <a:avLst/>
          </a:prstGeom>
        </p:spPr>
      </p:pic>
      <p:pic>
        <p:nvPicPr>
          <p:cNvPr id="4" name="Εικόνα 3"/>
          <p:cNvPicPr>
            <a:picLocks noChangeAspect="1"/>
          </p:cNvPicPr>
          <p:nvPr/>
        </p:nvPicPr>
        <p:blipFill>
          <a:blip r:embed="rId4"/>
          <a:stretch>
            <a:fillRect/>
          </a:stretch>
        </p:blipFill>
        <p:spPr>
          <a:xfrm>
            <a:off x="4355976" y="660431"/>
            <a:ext cx="4616748" cy="5018204"/>
          </a:xfrm>
          <a:prstGeom prst="rect">
            <a:avLst/>
          </a:prstGeom>
        </p:spPr>
      </p:pic>
      <p:pic>
        <p:nvPicPr>
          <p:cNvPr id="5" name="Εικόνα 4"/>
          <p:cNvPicPr>
            <a:picLocks noChangeAspect="1"/>
          </p:cNvPicPr>
          <p:nvPr/>
        </p:nvPicPr>
        <p:blipFill>
          <a:blip r:embed="rId5"/>
          <a:stretch>
            <a:fillRect/>
          </a:stretch>
        </p:blipFill>
        <p:spPr>
          <a:xfrm>
            <a:off x="3923928" y="260648"/>
            <a:ext cx="1946071" cy="1613942"/>
          </a:xfrm>
          <a:prstGeom prst="rect">
            <a:avLst/>
          </a:prstGeom>
        </p:spPr>
      </p:pic>
      <p:sp>
        <p:nvSpPr>
          <p:cNvPr id="6" name="TextBox 5"/>
          <p:cNvSpPr txBox="1"/>
          <p:nvPr/>
        </p:nvSpPr>
        <p:spPr>
          <a:xfrm>
            <a:off x="251520" y="260648"/>
            <a:ext cx="2768130" cy="369332"/>
          </a:xfrm>
          <a:prstGeom prst="rect">
            <a:avLst/>
          </a:prstGeom>
          <a:noFill/>
        </p:spPr>
        <p:txBody>
          <a:bodyPr wrap="none" rtlCol="0">
            <a:spAutoFit/>
          </a:bodyPr>
          <a:lstStyle/>
          <a:p>
            <a:r>
              <a:rPr lang="el-GR" b="1" dirty="0" err="1" smtClean="0"/>
              <a:t>Ηλεκτροφόρηση</a:t>
            </a:r>
            <a:r>
              <a:rPr lang="el-GR" b="1" dirty="0" smtClean="0"/>
              <a:t> </a:t>
            </a:r>
            <a:r>
              <a:rPr lang="el-GR" b="1" dirty="0"/>
              <a:t>SDS-PAGE</a:t>
            </a:r>
            <a:endParaRPr lang="el-GR" dirty="0"/>
          </a:p>
        </p:txBody>
      </p:sp>
    </p:spTree>
    <p:extLst>
      <p:ext uri="{BB962C8B-B14F-4D97-AF65-F5344CB8AC3E}">
        <p14:creationId xmlns:p14="http://schemas.microsoft.com/office/powerpoint/2010/main" val="3591158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5863470" cy="501675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Για το διαχωρισμό πρωτεϊνών ή μικρών μορίων</a:t>
            </a:r>
          </a:p>
          <a:p>
            <a:r>
              <a:rPr lang="el-GR" sz="2000" dirty="0"/>
              <a:t>(DNA, RNA, </a:t>
            </a:r>
            <a:r>
              <a:rPr lang="el-GR" sz="2000" dirty="0" err="1"/>
              <a:t>ολιγονουκλεοτίδια</a:t>
            </a:r>
            <a:r>
              <a:rPr lang="el-GR" sz="2000" dirty="0"/>
              <a:t>) χρησιμοποιείται</a:t>
            </a:r>
          </a:p>
          <a:p>
            <a:r>
              <a:rPr lang="el-GR" sz="2000" dirty="0"/>
              <a:t>πηκτή </a:t>
            </a:r>
            <a:r>
              <a:rPr lang="el-GR" sz="2000" dirty="0" err="1"/>
              <a:t>ακρυλαμίδης</a:t>
            </a:r>
            <a:endParaRPr lang="el-GR" sz="2000" dirty="0"/>
          </a:p>
          <a:p>
            <a:pPr marL="285750" indent="-285750">
              <a:buFont typeface="Wingdings" panose="05000000000000000000" pitchFamily="2" charset="2"/>
              <a:buChar char="§"/>
            </a:pPr>
            <a:r>
              <a:rPr lang="el-GR" sz="2000" dirty="0" smtClean="0"/>
              <a:t> </a:t>
            </a:r>
            <a:r>
              <a:rPr lang="el-GR" sz="2000" dirty="0"/>
              <a:t>Για το διαχωρισμό μεγάλων μορίων </a:t>
            </a:r>
            <a:r>
              <a:rPr lang="el-GR" sz="2000" dirty="0" err="1"/>
              <a:t>νουκλεϊνικών</a:t>
            </a:r>
            <a:endParaRPr lang="el-GR" sz="2000" dirty="0"/>
          </a:p>
          <a:p>
            <a:r>
              <a:rPr lang="el-GR" sz="2000" dirty="0"/>
              <a:t>οξέων (περισσότερο των 100bp) χρησιμοποιείται</a:t>
            </a:r>
          </a:p>
          <a:p>
            <a:r>
              <a:rPr lang="el-GR" sz="2000" dirty="0"/>
              <a:t>πηκτή </a:t>
            </a:r>
            <a:r>
              <a:rPr lang="el-GR" sz="2000" dirty="0" err="1" smtClean="0"/>
              <a:t>αγαρόζης</a:t>
            </a:r>
            <a:endParaRPr lang="el-GR" sz="2000" dirty="0" smtClean="0"/>
          </a:p>
          <a:p>
            <a:r>
              <a:rPr lang="el-GR" sz="2000" b="1" dirty="0" err="1"/>
              <a:t>Αγαρόζη</a:t>
            </a:r>
            <a:endParaRPr lang="el-GR" sz="2000" b="1" dirty="0"/>
          </a:p>
          <a:p>
            <a:r>
              <a:rPr lang="el-GR" sz="2000" dirty="0"/>
              <a:t>• Το </a:t>
            </a:r>
            <a:r>
              <a:rPr lang="el-GR" sz="2000" dirty="0" err="1"/>
              <a:t>άγαρ</a:t>
            </a:r>
            <a:r>
              <a:rPr lang="el-GR" sz="2000" dirty="0"/>
              <a:t> απομονώνεται από </a:t>
            </a:r>
            <a:r>
              <a:rPr lang="el-GR" sz="2000" dirty="0" err="1"/>
              <a:t>φύκη</a:t>
            </a:r>
            <a:r>
              <a:rPr lang="el-GR" sz="2000" dirty="0"/>
              <a:t> (</a:t>
            </a:r>
            <a:r>
              <a:rPr lang="el-GR" sz="2000" dirty="0" err="1"/>
              <a:t>red</a:t>
            </a:r>
            <a:r>
              <a:rPr lang="el-GR" sz="2000" dirty="0"/>
              <a:t> </a:t>
            </a:r>
            <a:r>
              <a:rPr lang="el-GR" sz="2000" dirty="0" err="1"/>
              <a:t>algae</a:t>
            </a:r>
            <a:r>
              <a:rPr lang="el-GR" sz="2000" dirty="0"/>
              <a:t>) και</a:t>
            </a:r>
          </a:p>
          <a:p>
            <a:r>
              <a:rPr lang="el-GR" sz="2000" dirty="0"/>
              <a:t>αποτελείται από </a:t>
            </a:r>
            <a:r>
              <a:rPr lang="el-GR" sz="2000" dirty="0" err="1"/>
              <a:t>αγαρόζη</a:t>
            </a:r>
            <a:r>
              <a:rPr lang="el-GR" sz="2000" dirty="0"/>
              <a:t> και </a:t>
            </a:r>
            <a:r>
              <a:rPr lang="el-GR" sz="2000" dirty="0" err="1"/>
              <a:t>αγαροπηκτίνη</a:t>
            </a:r>
            <a:endParaRPr lang="el-GR" sz="2000" dirty="0"/>
          </a:p>
          <a:p>
            <a:r>
              <a:rPr lang="el-GR" sz="2000" dirty="0"/>
              <a:t>• Η </a:t>
            </a:r>
            <a:r>
              <a:rPr lang="el-GR" sz="2000" dirty="0" err="1"/>
              <a:t>αγαρόζη</a:t>
            </a:r>
            <a:r>
              <a:rPr lang="el-GR" sz="2000" dirty="0"/>
              <a:t> είναι ένα γραμμικό πολυμερές (</a:t>
            </a:r>
            <a:r>
              <a:rPr lang="el-GR" sz="2000" dirty="0" smtClean="0"/>
              <a:t>D-</a:t>
            </a:r>
            <a:r>
              <a:rPr lang="el-GR" sz="2000" dirty="0" err="1" smtClean="0"/>
              <a:t>galactose</a:t>
            </a:r>
            <a:r>
              <a:rPr lang="el-GR" sz="2000" dirty="0" smtClean="0"/>
              <a:t> και </a:t>
            </a:r>
            <a:r>
              <a:rPr lang="el-GR" sz="2000" dirty="0"/>
              <a:t>L-</a:t>
            </a:r>
            <a:r>
              <a:rPr lang="el-GR" sz="2000" dirty="0" err="1"/>
              <a:t>galactopyranose</a:t>
            </a:r>
            <a:r>
              <a:rPr lang="el-GR" sz="2000" dirty="0" smtClean="0"/>
              <a:t>)</a:t>
            </a:r>
          </a:p>
          <a:p>
            <a:r>
              <a:rPr lang="el-GR" sz="2000" dirty="0"/>
              <a:t>Η πηκτή από καθαρή </a:t>
            </a:r>
            <a:r>
              <a:rPr lang="el-GR" sz="2000" dirty="0" err="1"/>
              <a:t>αγαρόζη</a:t>
            </a:r>
            <a:r>
              <a:rPr lang="el-GR" sz="2000" dirty="0"/>
              <a:t> έχει σχετικά</a:t>
            </a:r>
          </a:p>
          <a:p>
            <a:r>
              <a:rPr lang="el-GR" sz="2000" dirty="0"/>
              <a:t>μεγάλους πόρους που επιτρέπει το</a:t>
            </a:r>
          </a:p>
          <a:p>
            <a:r>
              <a:rPr lang="el-GR" sz="2000" dirty="0"/>
              <a:t>διαχωρισμό μεγάλων μορίων</a:t>
            </a:r>
          </a:p>
          <a:p>
            <a:r>
              <a:rPr lang="el-GR" sz="2000" dirty="0" smtClean="0"/>
              <a:t>Διαχωρισμός </a:t>
            </a:r>
            <a:r>
              <a:rPr lang="el-GR" sz="2000" dirty="0"/>
              <a:t>DNA (5-20000bp), RNA και</a:t>
            </a:r>
          </a:p>
          <a:p>
            <a:r>
              <a:rPr lang="el-GR" sz="2000" dirty="0"/>
              <a:t>πρωτεϊνών &gt;200kD</a:t>
            </a:r>
          </a:p>
        </p:txBody>
      </p:sp>
      <p:pic>
        <p:nvPicPr>
          <p:cNvPr id="3" name="Εικόνα 2"/>
          <p:cNvPicPr>
            <a:picLocks noChangeAspect="1"/>
          </p:cNvPicPr>
          <p:nvPr/>
        </p:nvPicPr>
        <p:blipFill>
          <a:blip r:embed="rId2"/>
          <a:stretch>
            <a:fillRect/>
          </a:stretch>
        </p:blipFill>
        <p:spPr>
          <a:xfrm>
            <a:off x="6804248" y="1268760"/>
            <a:ext cx="1748715" cy="2411735"/>
          </a:xfrm>
          <a:prstGeom prst="rect">
            <a:avLst/>
          </a:prstGeom>
        </p:spPr>
      </p:pic>
      <p:pic>
        <p:nvPicPr>
          <p:cNvPr id="4" name="Εικόνα 3"/>
          <p:cNvPicPr>
            <a:picLocks noChangeAspect="1"/>
          </p:cNvPicPr>
          <p:nvPr/>
        </p:nvPicPr>
        <p:blipFill>
          <a:blip r:embed="rId3"/>
          <a:stretch>
            <a:fillRect/>
          </a:stretch>
        </p:blipFill>
        <p:spPr>
          <a:xfrm>
            <a:off x="5292080" y="4221088"/>
            <a:ext cx="3600400" cy="1570731"/>
          </a:xfrm>
          <a:prstGeom prst="rect">
            <a:avLst/>
          </a:prstGeom>
        </p:spPr>
      </p:pic>
      <p:sp>
        <p:nvSpPr>
          <p:cNvPr id="5" name="TextBox 4"/>
          <p:cNvSpPr txBox="1"/>
          <p:nvPr/>
        </p:nvSpPr>
        <p:spPr>
          <a:xfrm>
            <a:off x="1625451" y="248962"/>
            <a:ext cx="5474191" cy="461665"/>
          </a:xfrm>
          <a:prstGeom prst="rect">
            <a:avLst/>
          </a:prstGeom>
          <a:noFill/>
        </p:spPr>
        <p:txBody>
          <a:bodyPr wrap="none" rtlCol="0">
            <a:spAutoFit/>
          </a:bodyPr>
          <a:lstStyle/>
          <a:p>
            <a:r>
              <a:rPr lang="el-GR" sz="2400" b="1" dirty="0" smtClean="0"/>
              <a:t>ΗΛΕΚΡΟΦΟΡΗΣΗ ΝΟΥΚΛΕΙΝΙΚΩΝ ΟΞΕΩΝ</a:t>
            </a:r>
            <a:endParaRPr lang="el-GR" sz="2400" b="1" dirty="0"/>
          </a:p>
        </p:txBody>
      </p:sp>
    </p:spTree>
    <p:extLst>
      <p:ext uri="{BB962C8B-B14F-4D97-AF65-F5344CB8AC3E}">
        <p14:creationId xmlns:p14="http://schemas.microsoft.com/office/powerpoint/2010/main" val="3999317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602280"/>
            <a:ext cx="3786293" cy="1754326"/>
          </a:xfrm>
          <a:prstGeom prst="rect">
            <a:avLst/>
          </a:prstGeom>
          <a:noFill/>
        </p:spPr>
        <p:txBody>
          <a:bodyPr wrap="none" rtlCol="0">
            <a:spAutoFit/>
          </a:bodyPr>
          <a:lstStyle/>
          <a:p>
            <a:pPr marL="285750" indent="-285750">
              <a:buFont typeface="Wingdings" panose="05000000000000000000" pitchFamily="2" charset="2"/>
              <a:buChar char="§"/>
            </a:pPr>
            <a:r>
              <a:rPr lang="el-GR" dirty="0"/>
              <a:t>Τα </a:t>
            </a:r>
            <a:r>
              <a:rPr lang="el-GR" dirty="0" err="1"/>
              <a:t>νουκλεϊνικά</a:t>
            </a:r>
            <a:r>
              <a:rPr lang="el-GR" dirty="0"/>
              <a:t> οξέα διαχωρίζονται</a:t>
            </a:r>
          </a:p>
          <a:p>
            <a:r>
              <a:rPr lang="el-GR" dirty="0"/>
              <a:t>μέσα σε μια πηκτή </a:t>
            </a:r>
            <a:r>
              <a:rPr lang="el-GR" dirty="0" err="1"/>
              <a:t>αγαρόζης</a:t>
            </a:r>
            <a:endParaRPr lang="el-GR" dirty="0"/>
          </a:p>
          <a:p>
            <a:r>
              <a:rPr lang="el-GR" dirty="0"/>
              <a:t>εφαρμόζοντας ηλεκτρικό πεδίο</a:t>
            </a:r>
          </a:p>
          <a:p>
            <a:pPr marL="285750" indent="-285750">
              <a:buFont typeface="Wingdings" panose="05000000000000000000" pitchFamily="2" charset="2"/>
              <a:buChar char="§"/>
            </a:pPr>
            <a:r>
              <a:rPr lang="el-GR" dirty="0" smtClean="0"/>
              <a:t>Τα </a:t>
            </a:r>
            <a:r>
              <a:rPr lang="el-GR" dirty="0"/>
              <a:t>μικρότερα μόρια κινούνται</a:t>
            </a:r>
          </a:p>
          <a:p>
            <a:r>
              <a:rPr lang="el-GR" dirty="0"/>
              <a:t>περισσότερο γιατί διαπερνούν πιο</a:t>
            </a:r>
          </a:p>
          <a:p>
            <a:r>
              <a:rPr lang="el-GR" dirty="0"/>
              <a:t>εύκολα από τους πόρους της πηκτής</a:t>
            </a:r>
          </a:p>
        </p:txBody>
      </p:sp>
      <p:pic>
        <p:nvPicPr>
          <p:cNvPr id="3" name="Εικόνα 2"/>
          <p:cNvPicPr>
            <a:picLocks noChangeAspect="1"/>
          </p:cNvPicPr>
          <p:nvPr/>
        </p:nvPicPr>
        <p:blipFill>
          <a:blip r:embed="rId2"/>
          <a:stretch>
            <a:fillRect/>
          </a:stretch>
        </p:blipFill>
        <p:spPr>
          <a:xfrm>
            <a:off x="3604940" y="971612"/>
            <a:ext cx="5527783" cy="2031677"/>
          </a:xfrm>
          <a:prstGeom prst="rect">
            <a:avLst/>
          </a:prstGeom>
        </p:spPr>
      </p:pic>
      <p:pic>
        <p:nvPicPr>
          <p:cNvPr id="4" name="Εικόνα 3"/>
          <p:cNvPicPr>
            <a:picLocks noChangeAspect="1"/>
          </p:cNvPicPr>
          <p:nvPr/>
        </p:nvPicPr>
        <p:blipFill>
          <a:blip r:embed="rId3"/>
          <a:stretch>
            <a:fillRect/>
          </a:stretch>
        </p:blipFill>
        <p:spPr>
          <a:xfrm>
            <a:off x="338827" y="2492896"/>
            <a:ext cx="3046068" cy="3834978"/>
          </a:xfrm>
          <a:prstGeom prst="rect">
            <a:avLst/>
          </a:prstGeom>
        </p:spPr>
      </p:pic>
      <p:sp>
        <p:nvSpPr>
          <p:cNvPr id="5" name="TextBox 4"/>
          <p:cNvSpPr txBox="1"/>
          <p:nvPr/>
        </p:nvSpPr>
        <p:spPr>
          <a:xfrm>
            <a:off x="2699792" y="260648"/>
            <a:ext cx="3600858" cy="369332"/>
          </a:xfrm>
          <a:prstGeom prst="rect">
            <a:avLst/>
          </a:prstGeom>
          <a:noFill/>
        </p:spPr>
        <p:txBody>
          <a:bodyPr wrap="none" rtlCol="0">
            <a:spAutoFit/>
          </a:bodyPr>
          <a:lstStyle/>
          <a:p>
            <a:r>
              <a:rPr lang="el-GR" b="1" dirty="0" smtClean="0"/>
              <a:t>ΗΛΕΚΡΟΦΟΡΗΣΗ ΣΕ </a:t>
            </a:r>
            <a:r>
              <a:rPr lang="en-US" b="1" dirty="0" smtClean="0"/>
              <a:t>GEL </a:t>
            </a:r>
            <a:r>
              <a:rPr lang="el-GR" b="1" dirty="0" smtClean="0"/>
              <a:t>ΑΓΑΡΟΖΗΣ</a:t>
            </a:r>
            <a:endParaRPr lang="el-GR" b="1" dirty="0"/>
          </a:p>
        </p:txBody>
      </p:sp>
      <p:sp>
        <p:nvSpPr>
          <p:cNvPr id="6" name="TextBox 5"/>
          <p:cNvSpPr txBox="1"/>
          <p:nvPr/>
        </p:nvSpPr>
        <p:spPr>
          <a:xfrm>
            <a:off x="3848551" y="4581128"/>
            <a:ext cx="5040560" cy="1477328"/>
          </a:xfrm>
          <a:prstGeom prst="rect">
            <a:avLst/>
          </a:prstGeom>
          <a:noFill/>
        </p:spPr>
        <p:txBody>
          <a:bodyPr wrap="square" rtlCol="0">
            <a:spAutoFit/>
          </a:bodyPr>
          <a:lstStyle/>
          <a:p>
            <a:pPr marL="285750" indent="-285750">
              <a:buFont typeface="Wingdings" panose="05000000000000000000" pitchFamily="2" charset="2"/>
              <a:buChar char="q"/>
            </a:pPr>
            <a:r>
              <a:rPr lang="el-GR" dirty="0" smtClean="0"/>
              <a:t>Τα </a:t>
            </a:r>
            <a:r>
              <a:rPr lang="el-GR" dirty="0" err="1"/>
              <a:t>νουκλεϊκά</a:t>
            </a:r>
            <a:r>
              <a:rPr lang="el-GR" dirty="0"/>
              <a:t> οξέα, μετακινούνται από αρνητικά </a:t>
            </a:r>
            <a:r>
              <a:rPr lang="el-GR" dirty="0" smtClean="0"/>
              <a:t>προς θετικά </a:t>
            </a:r>
            <a:r>
              <a:rPr lang="el-GR" dirty="0"/>
              <a:t>ηλεκτρόδια, λόγω στο φυσικά-φερόμενο </a:t>
            </a:r>
            <a:r>
              <a:rPr lang="el-GR" dirty="0" smtClean="0"/>
              <a:t>αρνητικό τους </a:t>
            </a:r>
            <a:r>
              <a:rPr lang="el-GR" dirty="0"/>
              <a:t>φορτίο που παρατηρείται στο σκελετό </a:t>
            </a:r>
            <a:r>
              <a:rPr lang="el-GR" dirty="0" smtClean="0"/>
              <a:t>σακχάρου-φωσφορικής </a:t>
            </a:r>
            <a:r>
              <a:rPr lang="el-GR" dirty="0"/>
              <a:t>ομάδας</a:t>
            </a:r>
          </a:p>
        </p:txBody>
      </p:sp>
      <p:pic>
        <p:nvPicPr>
          <p:cNvPr id="7" name="Εικόνα 6"/>
          <p:cNvPicPr>
            <a:picLocks noChangeAspect="1"/>
          </p:cNvPicPr>
          <p:nvPr/>
        </p:nvPicPr>
        <p:blipFill>
          <a:blip r:embed="rId4"/>
          <a:stretch>
            <a:fillRect/>
          </a:stretch>
        </p:blipFill>
        <p:spPr>
          <a:xfrm>
            <a:off x="4638066" y="2939933"/>
            <a:ext cx="3325168" cy="1616992"/>
          </a:xfrm>
          <a:prstGeom prst="rect">
            <a:avLst/>
          </a:prstGeom>
        </p:spPr>
      </p:pic>
    </p:spTree>
    <p:extLst>
      <p:ext uri="{BB962C8B-B14F-4D97-AF65-F5344CB8AC3E}">
        <p14:creationId xmlns:p14="http://schemas.microsoft.com/office/powerpoint/2010/main" val="136048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23528" y="836712"/>
            <a:ext cx="8728970" cy="4910046"/>
          </a:xfrm>
          <a:prstGeom prst="rect">
            <a:avLst/>
          </a:prstGeom>
        </p:spPr>
      </p:pic>
      <p:sp>
        <p:nvSpPr>
          <p:cNvPr id="3" name="TextBox 2"/>
          <p:cNvSpPr txBox="1"/>
          <p:nvPr/>
        </p:nvSpPr>
        <p:spPr>
          <a:xfrm>
            <a:off x="2843808" y="260648"/>
            <a:ext cx="3140219" cy="400110"/>
          </a:xfrm>
          <a:prstGeom prst="rect">
            <a:avLst/>
          </a:prstGeom>
          <a:noFill/>
        </p:spPr>
        <p:txBody>
          <a:bodyPr wrap="none" rtlCol="0">
            <a:spAutoFit/>
          </a:bodyPr>
          <a:lstStyle/>
          <a:p>
            <a:r>
              <a:rPr lang="el-GR" sz="2000" b="1" dirty="0" err="1" smtClean="0"/>
              <a:t>Νουκλεοτίδια</a:t>
            </a:r>
            <a:r>
              <a:rPr lang="el-GR" sz="2000" b="1" dirty="0" smtClean="0"/>
              <a:t> </a:t>
            </a:r>
            <a:r>
              <a:rPr lang="en-US" sz="2000" b="1" dirty="0" smtClean="0"/>
              <a:t>DNA </a:t>
            </a:r>
            <a:r>
              <a:rPr lang="el-GR" sz="2000" b="1" dirty="0" smtClean="0"/>
              <a:t>και </a:t>
            </a:r>
            <a:r>
              <a:rPr lang="en-US" sz="2000" b="1" dirty="0" smtClean="0"/>
              <a:t>RNA</a:t>
            </a:r>
            <a:endParaRPr lang="el-GR" sz="2000" b="1" dirty="0"/>
          </a:p>
        </p:txBody>
      </p:sp>
    </p:spTree>
    <p:extLst>
      <p:ext uri="{BB962C8B-B14F-4D97-AF65-F5344CB8AC3E}">
        <p14:creationId xmlns:p14="http://schemas.microsoft.com/office/powerpoint/2010/main" val="2671579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D5668E5-6DE9-41DF-8307-B910FCB15F39}"/>
              </a:ext>
            </a:extLst>
          </p:cNvPr>
          <p:cNvPicPr>
            <a:picLocks noChangeAspect="1"/>
          </p:cNvPicPr>
          <p:nvPr/>
        </p:nvPicPr>
        <p:blipFill>
          <a:blip r:embed="rId2"/>
          <a:stretch>
            <a:fillRect/>
          </a:stretch>
        </p:blipFill>
        <p:spPr>
          <a:xfrm>
            <a:off x="323528" y="116632"/>
            <a:ext cx="8298479" cy="6223859"/>
          </a:xfrm>
          <a:prstGeom prst="rect">
            <a:avLst/>
          </a:prstGeom>
        </p:spPr>
      </p:pic>
    </p:spTree>
    <p:extLst>
      <p:ext uri="{BB962C8B-B14F-4D97-AF65-F5344CB8AC3E}">
        <p14:creationId xmlns:p14="http://schemas.microsoft.com/office/powerpoint/2010/main" val="2993346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Εικόνα 1">
            <a:extLst>
              <a:ext uri="{FF2B5EF4-FFF2-40B4-BE49-F238E27FC236}">
                <a16:creationId xmlns:a16="http://schemas.microsoft.com/office/drawing/2014/main" id="{0D052653-4B82-4EF4-A565-94A6E9ECBFF3}"/>
              </a:ext>
            </a:extLst>
          </p:cNvPr>
          <p:cNvPicPr>
            <a:picLocks noChangeAspect="1"/>
          </p:cNvPicPr>
          <p:nvPr/>
        </p:nvPicPr>
        <p:blipFill rotWithShape="1">
          <a:blip r:embed="rId2"/>
          <a:srcRect l="441" r="1" b="1"/>
          <a:stretch/>
        </p:blipFill>
        <p:spPr>
          <a:xfrm>
            <a:off x="628649" y="557188"/>
            <a:ext cx="3136438" cy="5750293"/>
          </a:xfrm>
          <a:prstGeom prst="rect">
            <a:avLst/>
          </a:prstGeom>
        </p:spPr>
      </p:pic>
      <p:pic>
        <p:nvPicPr>
          <p:cNvPr id="4" name="Εικόνα 3">
            <a:extLst>
              <a:ext uri="{FF2B5EF4-FFF2-40B4-BE49-F238E27FC236}">
                <a16:creationId xmlns:a16="http://schemas.microsoft.com/office/drawing/2014/main" id="{67F2DD2C-58CF-4980-B830-02B85AE1CB12}"/>
              </a:ext>
            </a:extLst>
          </p:cNvPr>
          <p:cNvPicPr>
            <a:picLocks noChangeAspect="1"/>
          </p:cNvPicPr>
          <p:nvPr/>
        </p:nvPicPr>
        <p:blipFill rotWithShape="1">
          <a:blip r:embed="rId3"/>
          <a:srcRect b="5444"/>
          <a:stretch/>
        </p:blipFill>
        <p:spPr>
          <a:xfrm>
            <a:off x="3890081" y="557188"/>
            <a:ext cx="4625269" cy="2785948"/>
          </a:xfrm>
          <a:prstGeom prst="rect">
            <a:avLst/>
          </a:prstGeom>
        </p:spPr>
      </p:pic>
      <p:pic>
        <p:nvPicPr>
          <p:cNvPr id="3" name="Εικόνα 2">
            <a:extLst>
              <a:ext uri="{FF2B5EF4-FFF2-40B4-BE49-F238E27FC236}">
                <a16:creationId xmlns:a16="http://schemas.microsoft.com/office/drawing/2014/main" id="{0E07DAA7-8554-4286-8094-F90AE8EB695F}"/>
              </a:ext>
            </a:extLst>
          </p:cNvPr>
          <p:cNvPicPr>
            <a:picLocks noChangeAspect="1"/>
          </p:cNvPicPr>
          <p:nvPr/>
        </p:nvPicPr>
        <p:blipFill rotWithShape="1">
          <a:blip r:embed="rId4"/>
          <a:srcRect t="12812" r="-1" b="-1"/>
          <a:stretch/>
        </p:blipFill>
        <p:spPr>
          <a:xfrm>
            <a:off x="3890080" y="3514851"/>
            <a:ext cx="4625269" cy="2792631"/>
          </a:xfrm>
          <a:prstGeom prst="rect">
            <a:avLst/>
          </a:prstGeom>
        </p:spPr>
      </p:pic>
      <p:sp>
        <p:nvSpPr>
          <p:cNvPr id="5" name="TextBox 4"/>
          <p:cNvSpPr txBox="1"/>
          <p:nvPr/>
        </p:nvSpPr>
        <p:spPr>
          <a:xfrm>
            <a:off x="2196868" y="157078"/>
            <a:ext cx="4201343" cy="400110"/>
          </a:xfrm>
          <a:prstGeom prst="rect">
            <a:avLst/>
          </a:prstGeom>
          <a:noFill/>
        </p:spPr>
        <p:txBody>
          <a:bodyPr wrap="none" rtlCol="0">
            <a:spAutoFit/>
          </a:bodyPr>
          <a:lstStyle/>
          <a:p>
            <a:r>
              <a:rPr lang="el-GR" sz="2000" b="1" dirty="0" smtClean="0"/>
              <a:t>Συσκευές </a:t>
            </a:r>
            <a:r>
              <a:rPr lang="el-GR" sz="2000" b="1" dirty="0" err="1" smtClean="0"/>
              <a:t>ηλεκτροφόρησης</a:t>
            </a:r>
            <a:r>
              <a:rPr lang="el-GR" sz="2000" b="1" dirty="0" smtClean="0"/>
              <a:t> σε πηκτές</a:t>
            </a:r>
            <a:endParaRPr lang="el-GR" sz="2000" b="1" dirty="0"/>
          </a:p>
        </p:txBody>
      </p:sp>
    </p:spTree>
    <p:extLst>
      <p:ext uri="{BB962C8B-B14F-4D97-AF65-F5344CB8AC3E}">
        <p14:creationId xmlns:p14="http://schemas.microsoft.com/office/powerpoint/2010/main" val="964315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16D865B-05A9-42A2-B8CC-E17FB2C07AEA}"/>
              </a:ext>
            </a:extLst>
          </p:cNvPr>
          <p:cNvPicPr>
            <a:picLocks noChangeAspect="1"/>
          </p:cNvPicPr>
          <p:nvPr/>
        </p:nvPicPr>
        <p:blipFill>
          <a:blip r:embed="rId2"/>
          <a:stretch>
            <a:fillRect/>
          </a:stretch>
        </p:blipFill>
        <p:spPr>
          <a:xfrm>
            <a:off x="1292632" y="643467"/>
            <a:ext cx="6890668" cy="5305813"/>
          </a:xfrm>
          <a:prstGeom prst="rect">
            <a:avLst/>
          </a:prstGeom>
        </p:spPr>
      </p:pic>
    </p:spTree>
    <p:extLst>
      <p:ext uri="{BB962C8B-B14F-4D97-AF65-F5344CB8AC3E}">
        <p14:creationId xmlns:p14="http://schemas.microsoft.com/office/powerpoint/2010/main" val="1343833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0443DF6-D35E-4DDA-9840-9BAF560EAE7B}"/>
              </a:ext>
            </a:extLst>
          </p:cNvPr>
          <p:cNvPicPr>
            <a:picLocks noChangeAspect="1"/>
          </p:cNvPicPr>
          <p:nvPr/>
        </p:nvPicPr>
        <p:blipFill>
          <a:blip r:embed="rId2"/>
          <a:stretch>
            <a:fillRect/>
          </a:stretch>
        </p:blipFill>
        <p:spPr>
          <a:xfrm>
            <a:off x="539552" y="809759"/>
            <a:ext cx="2160240" cy="5554904"/>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82A102C9-4E31-4648-9036-948F9C2D6566}"/>
              </a:ext>
            </a:extLst>
          </p:cNvPr>
          <p:cNvPicPr>
            <a:picLocks noChangeAspect="1"/>
          </p:cNvPicPr>
          <p:nvPr/>
        </p:nvPicPr>
        <p:blipFill>
          <a:blip r:embed="rId3"/>
          <a:stretch>
            <a:fillRect/>
          </a:stretch>
        </p:blipFill>
        <p:spPr>
          <a:xfrm>
            <a:off x="3233007" y="2503785"/>
            <a:ext cx="2653008" cy="1844284"/>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D0638B5F-6C77-480B-A0FD-5A676B4B3E0D}"/>
              </a:ext>
            </a:extLst>
          </p:cNvPr>
          <p:cNvPicPr>
            <a:picLocks noChangeAspect="1"/>
          </p:cNvPicPr>
          <p:nvPr/>
        </p:nvPicPr>
        <p:blipFill>
          <a:blip r:embed="rId4"/>
          <a:stretch>
            <a:fillRect/>
          </a:stretch>
        </p:blipFill>
        <p:spPr>
          <a:xfrm>
            <a:off x="6066339" y="1700808"/>
            <a:ext cx="3078594" cy="4036728"/>
          </a:xfrm>
          <a:prstGeom prst="rect">
            <a:avLst/>
          </a:prstGeom>
        </p:spPr>
      </p:pic>
      <p:sp>
        <p:nvSpPr>
          <p:cNvPr id="5" name="TextBox 4">
            <a:extLst>
              <a:ext uri="{FF2B5EF4-FFF2-40B4-BE49-F238E27FC236}">
                <a16:creationId xmlns:a16="http://schemas.microsoft.com/office/drawing/2014/main" id="{30363682-D004-4777-8BB0-4AEED970BA1C}"/>
              </a:ext>
            </a:extLst>
          </p:cNvPr>
          <p:cNvSpPr txBox="1"/>
          <p:nvPr/>
        </p:nvSpPr>
        <p:spPr>
          <a:xfrm>
            <a:off x="2577771" y="548680"/>
            <a:ext cx="3409523" cy="369332"/>
          </a:xfrm>
          <a:prstGeom prst="rect">
            <a:avLst/>
          </a:prstGeom>
          <a:noFill/>
        </p:spPr>
        <p:txBody>
          <a:bodyPr wrap="none" rtlCol="0">
            <a:spAutoFit/>
          </a:bodyPr>
          <a:lstStyle/>
          <a:p>
            <a:r>
              <a:rPr lang="el-GR" dirty="0"/>
              <a:t>Απομόνωση </a:t>
            </a:r>
            <a:r>
              <a:rPr lang="en-US" dirty="0"/>
              <a:t>DNA </a:t>
            </a:r>
            <a:r>
              <a:rPr lang="el-GR" dirty="0"/>
              <a:t>,</a:t>
            </a:r>
            <a:r>
              <a:rPr lang="en-US" dirty="0"/>
              <a:t>RNA </a:t>
            </a:r>
            <a:r>
              <a:rPr lang="el-GR" dirty="0"/>
              <a:t>από ιστούς</a:t>
            </a:r>
          </a:p>
        </p:txBody>
      </p:sp>
    </p:spTree>
    <p:extLst>
      <p:ext uri="{BB962C8B-B14F-4D97-AF65-F5344CB8AC3E}">
        <p14:creationId xmlns:p14="http://schemas.microsoft.com/office/powerpoint/2010/main" val="3363085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5A9E5-0F35-4AA6-AF26-B90A2D47BC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8D071084-1E44-43A4-9ADA-CF710340ADA4}"/>
              </a:ext>
            </a:extLst>
          </p:cNvPr>
          <p:cNvPicPr>
            <a:picLocks noChangeAspect="1"/>
          </p:cNvPicPr>
          <p:nvPr/>
        </p:nvPicPr>
        <p:blipFill>
          <a:blip r:embed="rId2"/>
          <a:stretch>
            <a:fillRect/>
          </a:stretch>
        </p:blipFill>
        <p:spPr>
          <a:xfrm>
            <a:off x="482600" y="936158"/>
            <a:ext cx="3968749" cy="4464842"/>
          </a:xfrm>
          <a:prstGeom prst="rect">
            <a:avLst/>
          </a:prstGeom>
        </p:spPr>
      </p:pic>
      <p:pic>
        <p:nvPicPr>
          <p:cNvPr id="6" name="Εικόνα 5">
            <a:extLst>
              <a:ext uri="{FF2B5EF4-FFF2-40B4-BE49-F238E27FC236}">
                <a16:creationId xmlns:a16="http://schemas.microsoft.com/office/drawing/2014/main" id="{E693BD44-A092-4CCB-BB77-F2F4AE2F6F75}"/>
              </a:ext>
            </a:extLst>
          </p:cNvPr>
          <p:cNvPicPr>
            <a:picLocks noChangeAspect="1"/>
          </p:cNvPicPr>
          <p:nvPr/>
        </p:nvPicPr>
        <p:blipFill>
          <a:blip r:embed="rId3"/>
          <a:stretch>
            <a:fillRect/>
          </a:stretch>
        </p:blipFill>
        <p:spPr>
          <a:xfrm>
            <a:off x="4692649" y="1732914"/>
            <a:ext cx="3968750" cy="2871330"/>
          </a:xfrm>
          <a:prstGeom prst="rect">
            <a:avLst/>
          </a:prstGeom>
        </p:spPr>
      </p:pic>
      <p:sp>
        <p:nvSpPr>
          <p:cNvPr id="13" name="Rectangle 12">
            <a:extLst>
              <a:ext uri="{FF2B5EF4-FFF2-40B4-BE49-F238E27FC236}">
                <a16:creationId xmlns:a16="http://schemas.microsoft.com/office/drawing/2014/main" id="{4D9DB69D-7E48-4FDF-806E-F0B4BF0053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5" name="Rectangle 14">
            <a:extLst>
              <a:ext uri="{FF2B5EF4-FFF2-40B4-BE49-F238E27FC236}">
                <a16:creationId xmlns:a16="http://schemas.microsoft.com/office/drawing/2014/main" id="{846BF69C-4724-4F8D-8EA6-1487E9C9C4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33558192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7351AD-09AF-4CCA-BE6D-69E845FA4BAD}"/>
              </a:ext>
            </a:extLst>
          </p:cNvPr>
          <p:cNvSpPr>
            <a:spLocks noGrp="1"/>
          </p:cNvSpPr>
          <p:nvPr>
            <p:ph type="title"/>
          </p:nvPr>
        </p:nvSpPr>
        <p:spPr>
          <a:xfrm>
            <a:off x="822960" y="286605"/>
            <a:ext cx="7543800" cy="838140"/>
          </a:xfrm>
        </p:spPr>
        <p:txBody>
          <a:bodyPr>
            <a:normAutofit fontScale="90000"/>
          </a:bodyPr>
          <a:lstStyle/>
          <a:p>
            <a:pPr algn="ctr"/>
            <a:r>
              <a:rPr lang="el-GR" sz="4000" dirty="0"/>
              <a:t>Αλυσιδωτή αντίδραση </a:t>
            </a:r>
            <a:r>
              <a:rPr lang="el-GR" sz="4000" dirty="0" err="1"/>
              <a:t>πολυμεράσης</a:t>
            </a:r>
            <a:r>
              <a:rPr lang="en-US" sz="4000" dirty="0"/>
              <a:t> PCR</a:t>
            </a:r>
            <a:endParaRPr lang="el-GR" sz="4000" dirty="0"/>
          </a:p>
        </p:txBody>
      </p:sp>
      <p:sp>
        <p:nvSpPr>
          <p:cNvPr id="3" name="Θέση περιεχομένου 2">
            <a:extLst>
              <a:ext uri="{FF2B5EF4-FFF2-40B4-BE49-F238E27FC236}">
                <a16:creationId xmlns:a16="http://schemas.microsoft.com/office/drawing/2014/main" id="{8EEC1AAA-6812-4F29-88C1-5059AD4A22A1}"/>
              </a:ext>
            </a:extLst>
          </p:cNvPr>
          <p:cNvSpPr>
            <a:spLocks noGrp="1"/>
          </p:cNvSpPr>
          <p:nvPr>
            <p:ph idx="1"/>
          </p:nvPr>
        </p:nvSpPr>
        <p:spPr>
          <a:xfrm>
            <a:off x="822959" y="1845734"/>
            <a:ext cx="7543801" cy="2591378"/>
          </a:xfrm>
        </p:spPr>
        <p:txBody>
          <a:bodyPr/>
          <a:lstStyle/>
          <a:p>
            <a:r>
              <a:rPr lang="el-GR" dirty="0"/>
              <a:t>Η αλυσιδωτή αντίδραση </a:t>
            </a:r>
            <a:r>
              <a:rPr lang="el-GR" dirty="0" err="1"/>
              <a:t>πολυμεράσης</a:t>
            </a:r>
            <a:r>
              <a:rPr lang="el-GR" dirty="0"/>
              <a:t> είναι η μέθοδος που έφερε πραγματική επανάσταση</a:t>
            </a:r>
            <a:r>
              <a:rPr lang="en-US" dirty="0"/>
              <a:t> </a:t>
            </a:r>
            <a:r>
              <a:rPr lang="el-GR" dirty="0"/>
              <a:t>στη μοριακή βιολογία από την ανακάλυψή της το 1983. </a:t>
            </a:r>
            <a:endParaRPr lang="en-US" dirty="0"/>
          </a:p>
          <a:p>
            <a:r>
              <a:rPr lang="el-GR" dirty="0"/>
              <a:t>Η PCR είναι ένας απλός τρόπος πολλαπλασιασμού συγκεκριμένων τμημάτων του αρχικού γενετικού υλικού, έτσι ώστε να είναι εφικτή η περαιτέρω μελέτη του με διάφορες μεθόδους</a:t>
            </a:r>
          </a:p>
        </p:txBody>
      </p:sp>
      <p:pic>
        <p:nvPicPr>
          <p:cNvPr id="4" name="Εικόνα 3"/>
          <p:cNvPicPr>
            <a:picLocks noChangeAspect="1"/>
          </p:cNvPicPr>
          <p:nvPr/>
        </p:nvPicPr>
        <p:blipFill>
          <a:blip r:embed="rId2"/>
          <a:stretch>
            <a:fillRect/>
          </a:stretch>
        </p:blipFill>
        <p:spPr>
          <a:xfrm>
            <a:off x="2339752" y="3789040"/>
            <a:ext cx="4608399" cy="2826203"/>
          </a:xfrm>
          <a:prstGeom prst="rect">
            <a:avLst/>
          </a:prstGeom>
        </p:spPr>
      </p:pic>
    </p:spTree>
    <p:extLst>
      <p:ext uri="{BB962C8B-B14F-4D97-AF65-F5344CB8AC3E}">
        <p14:creationId xmlns:p14="http://schemas.microsoft.com/office/powerpoint/2010/main" val="2991779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870DDD8-B6DE-4A38-9291-B8D0BD5F235E}"/>
              </a:ext>
            </a:extLst>
          </p:cNvPr>
          <p:cNvPicPr>
            <a:picLocks noChangeAspect="1"/>
          </p:cNvPicPr>
          <p:nvPr/>
        </p:nvPicPr>
        <p:blipFill>
          <a:blip r:embed="rId2"/>
          <a:stretch>
            <a:fillRect/>
          </a:stretch>
        </p:blipFill>
        <p:spPr>
          <a:xfrm>
            <a:off x="482600" y="2053910"/>
            <a:ext cx="8178799" cy="2229338"/>
          </a:xfrm>
          <a:prstGeom prst="rect">
            <a:avLst/>
          </a:prstGeom>
        </p:spPr>
      </p:pic>
      <p:sp>
        <p:nvSpPr>
          <p:cNvPr id="4" name="TextBox 3">
            <a:extLst>
              <a:ext uri="{FF2B5EF4-FFF2-40B4-BE49-F238E27FC236}">
                <a16:creationId xmlns:a16="http://schemas.microsoft.com/office/drawing/2014/main" id="{F2306D4F-E502-47BB-B2E5-0A1AA708D862}"/>
              </a:ext>
            </a:extLst>
          </p:cNvPr>
          <p:cNvSpPr txBox="1"/>
          <p:nvPr/>
        </p:nvSpPr>
        <p:spPr>
          <a:xfrm>
            <a:off x="2192405" y="686306"/>
            <a:ext cx="4759188" cy="523220"/>
          </a:xfrm>
          <a:prstGeom prst="rect">
            <a:avLst/>
          </a:prstGeom>
          <a:noFill/>
        </p:spPr>
        <p:txBody>
          <a:bodyPr wrap="none" rtlCol="0">
            <a:spAutoFit/>
          </a:bodyPr>
          <a:lstStyle/>
          <a:p>
            <a:r>
              <a:rPr lang="el-GR" sz="2800" dirty="0"/>
              <a:t>Τα στάδια της αντίδρασης PCR.</a:t>
            </a:r>
          </a:p>
        </p:txBody>
      </p:sp>
      <p:sp>
        <p:nvSpPr>
          <p:cNvPr id="5" name="TextBox 4">
            <a:extLst>
              <a:ext uri="{FF2B5EF4-FFF2-40B4-BE49-F238E27FC236}">
                <a16:creationId xmlns:a16="http://schemas.microsoft.com/office/drawing/2014/main" id="{3AF15E4D-40C1-46AD-9AD7-E5D2F082CF59}"/>
              </a:ext>
            </a:extLst>
          </p:cNvPr>
          <p:cNvSpPr txBox="1"/>
          <p:nvPr/>
        </p:nvSpPr>
        <p:spPr>
          <a:xfrm>
            <a:off x="403309" y="4725144"/>
            <a:ext cx="8712968" cy="923330"/>
          </a:xfrm>
          <a:prstGeom prst="rect">
            <a:avLst/>
          </a:prstGeom>
          <a:noFill/>
        </p:spPr>
        <p:txBody>
          <a:bodyPr wrap="square" rtlCol="0">
            <a:spAutoFit/>
          </a:bodyPr>
          <a:lstStyle/>
          <a:p>
            <a:r>
              <a:rPr lang="el-GR" dirty="0"/>
              <a:t>Τα παραπάνω στάδια επαναλαμβάνονται από 25 έως 35 φορές. Η PCR εκτελείται στον θερμικό</a:t>
            </a:r>
            <a:r>
              <a:rPr lang="en-US" dirty="0"/>
              <a:t> </a:t>
            </a:r>
            <a:r>
              <a:rPr lang="el-GR" dirty="0" err="1"/>
              <a:t>κυκλοποιητή</a:t>
            </a:r>
            <a:r>
              <a:rPr lang="el-GR" dirty="0"/>
              <a:t> (Thermal </a:t>
            </a:r>
            <a:r>
              <a:rPr lang="el-GR" dirty="0" err="1"/>
              <a:t>cycler</a:t>
            </a:r>
            <a:r>
              <a:rPr lang="el-GR" dirty="0"/>
              <a:t>), συσκευή που φέρει θερμαινόμενη πλάκα που μπορεί να εναλλάσσει</a:t>
            </a:r>
            <a:r>
              <a:rPr lang="en-US" dirty="0"/>
              <a:t> </a:t>
            </a:r>
            <a:r>
              <a:rPr lang="el-GR" dirty="0"/>
              <a:t>θερμοκρασίες με ταχύτητα και ακρίβεια.</a:t>
            </a:r>
          </a:p>
        </p:txBody>
      </p:sp>
    </p:spTree>
    <p:extLst>
      <p:ext uri="{BB962C8B-B14F-4D97-AF65-F5344CB8AC3E}">
        <p14:creationId xmlns:p14="http://schemas.microsoft.com/office/powerpoint/2010/main" val="2427263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84FBD4C-4C42-4913-A8A6-8129FC30DA3C}"/>
              </a:ext>
            </a:extLst>
          </p:cNvPr>
          <p:cNvPicPr>
            <a:picLocks noChangeAspect="1"/>
          </p:cNvPicPr>
          <p:nvPr/>
        </p:nvPicPr>
        <p:blipFill>
          <a:blip r:embed="rId2"/>
          <a:stretch>
            <a:fillRect/>
          </a:stretch>
        </p:blipFill>
        <p:spPr>
          <a:xfrm>
            <a:off x="1316757" y="908720"/>
            <a:ext cx="6510485" cy="4320480"/>
          </a:xfrm>
          <a:prstGeom prst="rect">
            <a:avLst/>
          </a:prstGeom>
        </p:spPr>
      </p:pic>
      <p:sp>
        <p:nvSpPr>
          <p:cNvPr id="4" name="TextBox 3">
            <a:extLst>
              <a:ext uri="{FF2B5EF4-FFF2-40B4-BE49-F238E27FC236}">
                <a16:creationId xmlns:a16="http://schemas.microsoft.com/office/drawing/2014/main" id="{343EB657-A59C-47F0-95B3-D7CE5A36EB66}"/>
              </a:ext>
            </a:extLst>
          </p:cNvPr>
          <p:cNvSpPr txBox="1"/>
          <p:nvPr/>
        </p:nvSpPr>
        <p:spPr>
          <a:xfrm>
            <a:off x="827584" y="5445224"/>
            <a:ext cx="7243906" cy="369332"/>
          </a:xfrm>
          <a:prstGeom prst="rect">
            <a:avLst/>
          </a:prstGeom>
          <a:noFill/>
        </p:spPr>
        <p:txBody>
          <a:bodyPr wrap="none" rtlCol="0">
            <a:spAutoFit/>
          </a:bodyPr>
          <a:lstStyle/>
          <a:p>
            <a:r>
              <a:rPr lang="el-GR"/>
              <a:t>Θερμικός κυκλοποιητής όπου πραγματοποιείται η κλασική αντίδραση PCR.</a:t>
            </a:r>
            <a:endParaRPr lang="el-GR" dirty="0"/>
          </a:p>
        </p:txBody>
      </p:sp>
    </p:spTree>
    <p:extLst>
      <p:ext uri="{BB962C8B-B14F-4D97-AF65-F5344CB8AC3E}">
        <p14:creationId xmlns:p14="http://schemas.microsoft.com/office/powerpoint/2010/main" val="2178495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44CC594A-A820-450F-B363-C19201FCFE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FAB3DA-E9ED-4574-ABCC-378BC0FF1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extBox 1">
            <a:extLst>
              <a:ext uri="{FF2B5EF4-FFF2-40B4-BE49-F238E27FC236}">
                <a16:creationId xmlns:a16="http://schemas.microsoft.com/office/drawing/2014/main" id="{E08F4EB9-DBE6-4BA9-9EEA-716C04386D13}"/>
              </a:ext>
            </a:extLst>
          </p:cNvPr>
          <p:cNvSpPr txBox="1"/>
          <p:nvPr/>
        </p:nvSpPr>
        <p:spPr>
          <a:xfrm>
            <a:off x="362241" y="1866664"/>
            <a:ext cx="2313633" cy="3335519"/>
          </a:xfrm>
          <a:prstGeom prst="rect">
            <a:avLst/>
          </a:prstGeom>
        </p:spPr>
        <p:txBody>
          <a:bodyPr vert="horz" lIns="0" tIns="45720" rIns="0" bIns="45720" rtlCol="0">
            <a:normAutofit fontScale="92500"/>
          </a:bodyPr>
          <a:lstStyle/>
          <a:p>
            <a:pPr defTabSz="914400">
              <a:lnSpc>
                <a:spcPct val="90000"/>
              </a:lnSpc>
              <a:spcAft>
                <a:spcPts val="600"/>
              </a:spcAft>
              <a:buClr>
                <a:schemeClr val="accent1"/>
              </a:buClr>
              <a:buFont typeface="Calibri" panose="020F0502020204030204" pitchFamily="34" charset="0"/>
            </a:pPr>
            <a:endParaRPr lang="en-US" sz="1300"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dirty="0">
                <a:solidFill>
                  <a:srgbClr val="FFFFFF"/>
                </a:solidFill>
              </a:rPr>
              <a:t>Τα βα</a:t>
            </a:r>
            <a:r>
              <a:rPr lang="en-US" dirty="0" err="1">
                <a:solidFill>
                  <a:srgbClr val="FFFFFF"/>
                </a:solidFill>
              </a:rPr>
              <a:t>σικά</a:t>
            </a:r>
            <a:r>
              <a:rPr lang="en-US" dirty="0">
                <a:solidFill>
                  <a:srgbClr val="FFFFFF"/>
                </a:solidFill>
              </a:rPr>
              <a:t> </a:t>
            </a:r>
            <a:r>
              <a:rPr lang="en-US" dirty="0" err="1">
                <a:solidFill>
                  <a:srgbClr val="FFFFFF"/>
                </a:solidFill>
              </a:rPr>
              <a:t>συστ</a:t>
            </a:r>
            <a:r>
              <a:rPr lang="en-US" dirty="0">
                <a:solidFill>
                  <a:srgbClr val="FFFFFF"/>
                </a:solidFill>
              </a:rPr>
              <a:t>ατικά για τη διενέργεια της αντίδρασης PCR είναι:</a:t>
            </a:r>
          </a:p>
          <a:p>
            <a:pPr defTabSz="914400">
              <a:lnSpc>
                <a:spcPct val="90000"/>
              </a:lnSpc>
              <a:spcAft>
                <a:spcPts val="600"/>
              </a:spcAft>
              <a:buClr>
                <a:schemeClr val="accent1"/>
              </a:buClr>
              <a:buFont typeface="Calibri" panose="020F0502020204030204" pitchFamily="34" charset="0"/>
            </a:pPr>
            <a:r>
              <a:rPr lang="en-US" dirty="0">
                <a:solidFill>
                  <a:srgbClr val="FFFFFF"/>
                </a:solidFill>
              </a:rPr>
              <a:t>1. DNA π</a:t>
            </a:r>
            <a:r>
              <a:rPr lang="en-US" dirty="0" err="1">
                <a:solidFill>
                  <a:srgbClr val="FFFFFF"/>
                </a:solidFill>
              </a:rPr>
              <a:t>ολυμεράση</a:t>
            </a:r>
            <a:endParaRPr lang="en-US"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dirty="0">
                <a:solidFill>
                  <a:srgbClr val="FFFFFF"/>
                </a:solidFill>
              </a:rPr>
              <a:t>2. </a:t>
            </a:r>
            <a:r>
              <a:rPr lang="en-US" dirty="0" err="1">
                <a:solidFill>
                  <a:srgbClr val="FFFFFF"/>
                </a:solidFill>
              </a:rPr>
              <a:t>Ολιγονουκλεοτιδικοί</a:t>
            </a:r>
            <a:r>
              <a:rPr lang="en-US" dirty="0">
                <a:solidFill>
                  <a:srgbClr val="FFFFFF"/>
                </a:solidFill>
              </a:rPr>
              <a:t> </a:t>
            </a:r>
            <a:r>
              <a:rPr lang="en-US" dirty="0" err="1">
                <a:solidFill>
                  <a:srgbClr val="FFFFFF"/>
                </a:solidFill>
              </a:rPr>
              <a:t>εκκινητές</a:t>
            </a:r>
            <a:endParaRPr lang="en-US"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dirty="0">
                <a:solidFill>
                  <a:srgbClr val="FFFFFF"/>
                </a:solidFill>
              </a:rPr>
              <a:t>3. </a:t>
            </a:r>
            <a:r>
              <a:rPr lang="en-US" dirty="0" err="1">
                <a:solidFill>
                  <a:srgbClr val="FFFFFF"/>
                </a:solidFill>
              </a:rPr>
              <a:t>Γενετικό</a:t>
            </a:r>
            <a:r>
              <a:rPr lang="en-US" dirty="0">
                <a:solidFill>
                  <a:srgbClr val="FFFFFF"/>
                </a:solidFill>
              </a:rPr>
              <a:t> </a:t>
            </a:r>
            <a:r>
              <a:rPr lang="en-US" dirty="0" err="1">
                <a:solidFill>
                  <a:srgbClr val="FFFFFF"/>
                </a:solidFill>
              </a:rPr>
              <a:t>υλικό</a:t>
            </a:r>
            <a:r>
              <a:rPr lang="en-US" dirty="0">
                <a:solidFill>
                  <a:srgbClr val="FFFFFF"/>
                </a:solidFill>
              </a:rPr>
              <a:t> – α</a:t>
            </a:r>
            <a:r>
              <a:rPr lang="en-US" dirty="0" err="1">
                <a:solidFill>
                  <a:srgbClr val="FFFFFF"/>
                </a:solidFill>
              </a:rPr>
              <a:t>λληλουχί</a:t>
            </a:r>
            <a:r>
              <a:rPr lang="en-US" dirty="0">
                <a:solidFill>
                  <a:srgbClr val="FFFFFF"/>
                </a:solidFill>
              </a:rPr>
              <a:t>α στόχος</a:t>
            </a:r>
          </a:p>
          <a:p>
            <a:pPr defTabSz="914400">
              <a:lnSpc>
                <a:spcPct val="90000"/>
              </a:lnSpc>
              <a:spcAft>
                <a:spcPts val="600"/>
              </a:spcAft>
              <a:buClr>
                <a:schemeClr val="accent1"/>
              </a:buClr>
              <a:buFont typeface="Calibri" panose="020F0502020204030204" pitchFamily="34" charset="0"/>
            </a:pPr>
            <a:r>
              <a:rPr lang="en-US" dirty="0">
                <a:solidFill>
                  <a:srgbClr val="FFFFFF"/>
                </a:solidFill>
              </a:rPr>
              <a:t>4. </a:t>
            </a:r>
            <a:r>
              <a:rPr lang="en-US" dirty="0" err="1">
                <a:solidFill>
                  <a:srgbClr val="FFFFFF"/>
                </a:solidFill>
              </a:rPr>
              <a:t>Ρυθμιστικό</a:t>
            </a:r>
            <a:r>
              <a:rPr lang="en-US" dirty="0">
                <a:solidFill>
                  <a:srgbClr val="FFFFFF"/>
                </a:solidFill>
              </a:rPr>
              <a:t> </a:t>
            </a:r>
            <a:r>
              <a:rPr lang="en-US" dirty="0" err="1">
                <a:solidFill>
                  <a:srgbClr val="FFFFFF"/>
                </a:solidFill>
              </a:rPr>
              <a:t>διάλυμ</a:t>
            </a:r>
            <a:r>
              <a:rPr lang="en-US" dirty="0">
                <a:solidFill>
                  <a:srgbClr val="FFFFFF"/>
                </a:solidFill>
              </a:rPr>
              <a:t>α της αντίδρασης και Mg2+</a:t>
            </a:r>
          </a:p>
          <a:p>
            <a:pPr defTabSz="914400">
              <a:lnSpc>
                <a:spcPct val="90000"/>
              </a:lnSpc>
              <a:spcAft>
                <a:spcPts val="600"/>
              </a:spcAft>
              <a:buClr>
                <a:schemeClr val="accent1"/>
              </a:buClr>
              <a:buFont typeface="Calibri" panose="020F0502020204030204" pitchFamily="34" charset="0"/>
            </a:pPr>
            <a:r>
              <a:rPr lang="en-US" dirty="0">
                <a:solidFill>
                  <a:srgbClr val="FFFFFF"/>
                </a:solidFill>
              </a:rPr>
              <a:t>5. </a:t>
            </a:r>
            <a:r>
              <a:rPr lang="en-US" dirty="0" err="1">
                <a:solidFill>
                  <a:srgbClr val="FFFFFF"/>
                </a:solidFill>
              </a:rPr>
              <a:t>Νουκλεοτίδι</a:t>
            </a:r>
            <a:r>
              <a:rPr lang="en-US" dirty="0">
                <a:solidFill>
                  <a:srgbClr val="FFFFFF"/>
                </a:solidFill>
              </a:rPr>
              <a:t>α (dNTPs)</a:t>
            </a:r>
          </a:p>
        </p:txBody>
      </p:sp>
      <p:sp>
        <p:nvSpPr>
          <p:cNvPr id="19" name="Rectangle 18">
            <a:extLst>
              <a:ext uri="{FF2B5EF4-FFF2-40B4-BE49-F238E27FC236}">
                <a16:creationId xmlns:a16="http://schemas.microsoft.com/office/drawing/2014/main" id="{53B8D6B0-55D6-48DC-86D8-FD95D5F118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4" name="Εικόνα 3">
            <a:extLst>
              <a:ext uri="{FF2B5EF4-FFF2-40B4-BE49-F238E27FC236}">
                <a16:creationId xmlns:a16="http://schemas.microsoft.com/office/drawing/2014/main" id="{799E82B1-70F1-4B0E-A4E8-230F081F357E}"/>
              </a:ext>
            </a:extLst>
          </p:cNvPr>
          <p:cNvPicPr>
            <a:picLocks noChangeAspect="1"/>
          </p:cNvPicPr>
          <p:nvPr/>
        </p:nvPicPr>
        <p:blipFill>
          <a:blip r:embed="rId2"/>
          <a:stretch>
            <a:fillRect/>
          </a:stretch>
        </p:blipFill>
        <p:spPr>
          <a:xfrm>
            <a:off x="3556512" y="1570149"/>
            <a:ext cx="5098562" cy="3717701"/>
          </a:xfrm>
          <a:prstGeom prst="rect">
            <a:avLst/>
          </a:prstGeom>
        </p:spPr>
      </p:pic>
      <p:sp>
        <p:nvSpPr>
          <p:cNvPr id="5" name="TextBox 4">
            <a:extLst>
              <a:ext uri="{FF2B5EF4-FFF2-40B4-BE49-F238E27FC236}">
                <a16:creationId xmlns:a16="http://schemas.microsoft.com/office/drawing/2014/main" id="{CE74C3D7-63AA-4D21-89B7-4E398F679128}"/>
              </a:ext>
            </a:extLst>
          </p:cNvPr>
          <p:cNvSpPr txBox="1"/>
          <p:nvPr/>
        </p:nvSpPr>
        <p:spPr>
          <a:xfrm>
            <a:off x="3556512" y="5477227"/>
            <a:ext cx="5050556" cy="523220"/>
          </a:xfrm>
          <a:prstGeom prst="rect">
            <a:avLst/>
          </a:prstGeom>
          <a:noFill/>
        </p:spPr>
        <p:txBody>
          <a:bodyPr wrap="square" rtlCol="0">
            <a:spAutoFit/>
          </a:bodyPr>
          <a:lstStyle/>
          <a:p>
            <a:r>
              <a:rPr lang="el-GR" sz="1400" dirty="0" err="1"/>
              <a:t>Tυπικό</a:t>
            </a:r>
            <a:r>
              <a:rPr lang="el-GR" sz="1400" dirty="0"/>
              <a:t> </a:t>
            </a:r>
            <a:r>
              <a:rPr lang="el-GR" sz="1400" dirty="0" err="1"/>
              <a:t>πρόγραμα</a:t>
            </a:r>
            <a:r>
              <a:rPr lang="el-GR" sz="1400" dirty="0"/>
              <a:t> PCR για τον πολλαπλασιασμό ενός τμήματος DNA μεγέθους 500 </a:t>
            </a:r>
            <a:r>
              <a:rPr lang="el-GR" sz="1400" dirty="0" err="1"/>
              <a:t>bp</a:t>
            </a:r>
            <a:r>
              <a:rPr lang="el-GR" sz="1400" dirty="0"/>
              <a:t>.</a:t>
            </a:r>
          </a:p>
        </p:txBody>
      </p:sp>
    </p:spTree>
    <p:extLst>
      <p:ext uri="{BB962C8B-B14F-4D97-AF65-F5344CB8AC3E}">
        <p14:creationId xmlns:p14="http://schemas.microsoft.com/office/powerpoint/2010/main" val="366602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F43E3D-8BF3-46FB-8031-485F1276B3E4}"/>
              </a:ext>
            </a:extLst>
          </p:cNvPr>
          <p:cNvSpPr>
            <a:spLocks noGrp="1"/>
          </p:cNvSpPr>
          <p:nvPr>
            <p:ph type="title"/>
          </p:nvPr>
        </p:nvSpPr>
        <p:spPr>
          <a:xfrm>
            <a:off x="822960" y="286605"/>
            <a:ext cx="7543800" cy="702302"/>
          </a:xfrm>
        </p:spPr>
        <p:txBody>
          <a:bodyPr>
            <a:normAutofit fontScale="90000"/>
          </a:bodyPr>
          <a:lstStyle/>
          <a:p>
            <a:pPr algn="ctr"/>
            <a:r>
              <a:rPr lang="el-GR" dirty="0"/>
              <a:t>Η </a:t>
            </a:r>
            <a:r>
              <a:rPr lang="en-US" dirty="0"/>
              <a:t>Taq </a:t>
            </a:r>
            <a:r>
              <a:rPr lang="el-GR" dirty="0" err="1"/>
              <a:t>πολυμεράση</a:t>
            </a:r>
            <a:endParaRPr lang="el-GR" dirty="0"/>
          </a:p>
        </p:txBody>
      </p:sp>
      <p:pic>
        <p:nvPicPr>
          <p:cNvPr id="5" name="Θέση περιεχομένου 4">
            <a:extLst>
              <a:ext uri="{FF2B5EF4-FFF2-40B4-BE49-F238E27FC236}">
                <a16:creationId xmlns:a16="http://schemas.microsoft.com/office/drawing/2014/main" id="{1DCD82BA-AD2E-46D7-A416-D8C715FB1754}"/>
              </a:ext>
            </a:extLst>
          </p:cNvPr>
          <p:cNvPicPr>
            <a:picLocks noGrp="1" noChangeAspect="1"/>
          </p:cNvPicPr>
          <p:nvPr>
            <p:ph idx="1"/>
          </p:nvPr>
        </p:nvPicPr>
        <p:blipFill>
          <a:blip r:embed="rId2"/>
          <a:stretch>
            <a:fillRect/>
          </a:stretch>
        </p:blipFill>
        <p:spPr>
          <a:xfrm>
            <a:off x="4146772" y="2060786"/>
            <a:ext cx="4868240" cy="3240422"/>
          </a:xfrm>
        </p:spPr>
      </p:pic>
      <p:sp>
        <p:nvSpPr>
          <p:cNvPr id="6" name="TextBox 5">
            <a:extLst>
              <a:ext uri="{FF2B5EF4-FFF2-40B4-BE49-F238E27FC236}">
                <a16:creationId xmlns:a16="http://schemas.microsoft.com/office/drawing/2014/main" id="{94EC2768-C3D7-4AAC-8234-69E61F522A82}"/>
              </a:ext>
            </a:extLst>
          </p:cNvPr>
          <p:cNvSpPr txBox="1"/>
          <p:nvPr/>
        </p:nvSpPr>
        <p:spPr>
          <a:xfrm>
            <a:off x="323528" y="2348880"/>
            <a:ext cx="3600400" cy="2585323"/>
          </a:xfrm>
          <a:prstGeom prst="rect">
            <a:avLst/>
          </a:prstGeom>
          <a:noFill/>
        </p:spPr>
        <p:txBody>
          <a:bodyPr wrap="square" rtlCol="0">
            <a:spAutoFit/>
          </a:bodyPr>
          <a:lstStyle/>
          <a:p>
            <a:r>
              <a:rPr lang="el-GR" dirty="0"/>
              <a:t>Η </a:t>
            </a:r>
            <a:r>
              <a:rPr lang="el-GR" dirty="0" err="1"/>
              <a:t>πολυμεράση</a:t>
            </a:r>
            <a:r>
              <a:rPr lang="el-GR" dirty="0"/>
              <a:t> που</a:t>
            </a:r>
            <a:r>
              <a:rPr lang="en-US" dirty="0"/>
              <a:t> </a:t>
            </a:r>
            <a:r>
              <a:rPr lang="el-GR" dirty="0"/>
              <a:t>χρησιμοποιείται στην PCR έχει απομονωθεί από το βακτήριο </a:t>
            </a:r>
            <a:r>
              <a:rPr lang="el-GR" dirty="0" err="1"/>
              <a:t>Thermus</a:t>
            </a:r>
            <a:r>
              <a:rPr lang="el-GR" dirty="0"/>
              <a:t> </a:t>
            </a:r>
            <a:r>
              <a:rPr lang="el-GR" dirty="0" err="1"/>
              <a:t>aquaticus</a:t>
            </a:r>
            <a:r>
              <a:rPr lang="el-GR" dirty="0"/>
              <a:t> (</a:t>
            </a:r>
            <a:r>
              <a:rPr lang="el-GR" dirty="0" err="1"/>
              <a:t>Taq</a:t>
            </a:r>
            <a:r>
              <a:rPr lang="el-GR" dirty="0"/>
              <a:t>), το οποίο έχει</a:t>
            </a:r>
            <a:r>
              <a:rPr lang="en-US" dirty="0"/>
              <a:t> </a:t>
            </a:r>
            <a:r>
              <a:rPr lang="el-GR" dirty="0"/>
              <a:t>ως φυσικό περιβάλλον τις θερμές πηγές. </a:t>
            </a:r>
            <a:endParaRPr lang="en-US" dirty="0"/>
          </a:p>
          <a:p>
            <a:endParaRPr lang="en-US" dirty="0"/>
          </a:p>
          <a:p>
            <a:r>
              <a:rPr lang="el-GR" dirty="0"/>
              <a:t>Η </a:t>
            </a:r>
            <a:r>
              <a:rPr lang="el-GR" dirty="0" err="1"/>
              <a:t>Taq</a:t>
            </a:r>
            <a:r>
              <a:rPr lang="el-GR" dirty="0"/>
              <a:t> </a:t>
            </a:r>
            <a:r>
              <a:rPr lang="el-GR" dirty="0" err="1"/>
              <a:t>πολυμεράση</a:t>
            </a:r>
            <a:r>
              <a:rPr lang="el-GR" dirty="0"/>
              <a:t> έχει τη βασική ιδιότητα να παραμένει</a:t>
            </a:r>
            <a:r>
              <a:rPr lang="en-US" dirty="0"/>
              <a:t> </a:t>
            </a:r>
            <a:r>
              <a:rPr lang="el-GR" dirty="0"/>
              <a:t>δραστική σε υψηλές θερμοκρασίες</a:t>
            </a:r>
            <a:r>
              <a:rPr lang="en-US" dirty="0"/>
              <a:t> 72-95° C</a:t>
            </a:r>
            <a:r>
              <a:rPr lang="el-GR" dirty="0"/>
              <a:t>.</a:t>
            </a:r>
          </a:p>
        </p:txBody>
      </p:sp>
      <p:sp>
        <p:nvSpPr>
          <p:cNvPr id="7" name="TextBox 6">
            <a:extLst>
              <a:ext uri="{FF2B5EF4-FFF2-40B4-BE49-F238E27FC236}">
                <a16:creationId xmlns:a16="http://schemas.microsoft.com/office/drawing/2014/main" id="{F4DB1B8C-25E2-44D4-896B-69ECBA75F653}"/>
              </a:ext>
            </a:extLst>
          </p:cNvPr>
          <p:cNvSpPr txBox="1"/>
          <p:nvPr/>
        </p:nvSpPr>
        <p:spPr>
          <a:xfrm>
            <a:off x="4139952" y="5517232"/>
            <a:ext cx="5184576" cy="523220"/>
          </a:xfrm>
          <a:prstGeom prst="rect">
            <a:avLst/>
          </a:prstGeom>
          <a:noFill/>
        </p:spPr>
        <p:txBody>
          <a:bodyPr wrap="square" rtlCol="0">
            <a:spAutoFit/>
          </a:bodyPr>
          <a:lstStyle/>
          <a:p>
            <a:r>
              <a:rPr lang="el-GR" sz="1400" dirty="0" err="1"/>
              <a:t>Tο</a:t>
            </a:r>
            <a:r>
              <a:rPr lang="el-GR" sz="1400" dirty="0"/>
              <a:t> βακτήριο </a:t>
            </a:r>
            <a:r>
              <a:rPr lang="el-GR" sz="1400" dirty="0" err="1"/>
              <a:t>Thermus</a:t>
            </a:r>
            <a:r>
              <a:rPr lang="el-GR" sz="1400" dirty="0"/>
              <a:t> </a:t>
            </a:r>
            <a:r>
              <a:rPr lang="el-GR" sz="1400" dirty="0" err="1"/>
              <a:t>aquaticus</a:t>
            </a:r>
            <a:r>
              <a:rPr lang="el-GR" sz="1400" dirty="0"/>
              <a:t> ανακαλύφθηκε στις θερμές πηγές</a:t>
            </a:r>
            <a:r>
              <a:rPr lang="en-US" sz="1400" dirty="0"/>
              <a:t> </a:t>
            </a:r>
            <a:r>
              <a:rPr lang="el-GR" sz="1400" dirty="0"/>
              <a:t>στο Εθνικό Πάρκο </a:t>
            </a:r>
            <a:r>
              <a:rPr lang="el-GR" sz="1400" dirty="0" err="1"/>
              <a:t>Yellowstone</a:t>
            </a:r>
            <a:r>
              <a:rPr lang="el-GR" sz="1400" dirty="0"/>
              <a:t> των ΗΠΑ.</a:t>
            </a:r>
          </a:p>
        </p:txBody>
      </p:sp>
    </p:spTree>
    <p:extLst>
      <p:ext uri="{BB962C8B-B14F-4D97-AF65-F5344CB8AC3E}">
        <p14:creationId xmlns:p14="http://schemas.microsoft.com/office/powerpoint/2010/main" val="4008836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img5_3.jpg"/>
          <p:cNvPicPr>
            <a:picLocks noChangeAspect="1" noChangeArrowheads="1"/>
          </p:cNvPicPr>
          <p:nvPr/>
        </p:nvPicPr>
        <p:blipFill>
          <a:blip r:embed="rId2" cstate="print"/>
          <a:srcRect/>
          <a:stretch>
            <a:fillRect/>
          </a:stretch>
        </p:blipFill>
        <p:spPr bwMode="auto">
          <a:xfrm>
            <a:off x="3643306" y="1785926"/>
            <a:ext cx="4724400" cy="3289300"/>
          </a:xfrm>
          <a:prstGeom prst="rect">
            <a:avLst/>
          </a:prstGeom>
          <a:noFill/>
        </p:spPr>
      </p:pic>
      <p:sp>
        <p:nvSpPr>
          <p:cNvPr id="5" name="4 - TextBox"/>
          <p:cNvSpPr txBox="1"/>
          <p:nvPr/>
        </p:nvSpPr>
        <p:spPr>
          <a:xfrm>
            <a:off x="395536" y="2132856"/>
            <a:ext cx="3024336"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2000" dirty="0"/>
              <a:t>H </a:t>
            </a:r>
            <a:r>
              <a:rPr lang="el-GR" sz="2000" dirty="0"/>
              <a:t>σύνδεση της βάσης με το σάκχαρο αποτελεί ένα </a:t>
            </a:r>
            <a:r>
              <a:rPr lang="el-GR" sz="2000" b="1" dirty="0"/>
              <a:t>νουκλεοσίδιο</a:t>
            </a:r>
            <a:r>
              <a:rPr lang="el-GR" sz="2000" dirty="0"/>
              <a:t>.</a:t>
            </a:r>
          </a:p>
          <a:p>
            <a:endParaRPr lang="el-GR" sz="2000" dirty="0"/>
          </a:p>
          <a:p>
            <a:r>
              <a:rPr lang="el-GR" sz="2000" dirty="0"/>
              <a:t>Η προσθήκη μιας</a:t>
            </a:r>
            <a:r>
              <a:rPr lang="en-US" sz="2000" dirty="0"/>
              <a:t> </a:t>
            </a:r>
            <a:r>
              <a:rPr lang="el-GR" sz="2000" dirty="0"/>
              <a:t>ως τρεις φωσφορικές ρίζες στο νουκλεοσίδιο συγκροτεί ένα </a:t>
            </a:r>
            <a:r>
              <a:rPr lang="el-GR" sz="2000" b="1" dirty="0"/>
              <a:t>νουκλεοτίδιο</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4F3706F-46C6-4F8A-B588-104F0F04D1CE}"/>
              </a:ext>
            </a:extLst>
          </p:cNvPr>
          <p:cNvPicPr>
            <a:picLocks noChangeAspect="1"/>
          </p:cNvPicPr>
          <p:nvPr/>
        </p:nvPicPr>
        <p:blipFill>
          <a:blip r:embed="rId2"/>
          <a:stretch>
            <a:fillRect/>
          </a:stretch>
        </p:blipFill>
        <p:spPr>
          <a:xfrm>
            <a:off x="88060" y="1383998"/>
            <a:ext cx="9065201" cy="3888433"/>
          </a:xfrm>
          <a:prstGeom prst="rect">
            <a:avLst/>
          </a:prstGeom>
        </p:spPr>
      </p:pic>
      <p:sp>
        <p:nvSpPr>
          <p:cNvPr id="3" name="TextBox 2">
            <a:extLst>
              <a:ext uri="{FF2B5EF4-FFF2-40B4-BE49-F238E27FC236}">
                <a16:creationId xmlns:a16="http://schemas.microsoft.com/office/drawing/2014/main" id="{409A6B0F-E7D3-4864-8136-39EE9026717A}"/>
              </a:ext>
            </a:extLst>
          </p:cNvPr>
          <p:cNvSpPr txBox="1"/>
          <p:nvPr/>
        </p:nvSpPr>
        <p:spPr>
          <a:xfrm>
            <a:off x="1222429" y="600363"/>
            <a:ext cx="6699142" cy="461665"/>
          </a:xfrm>
          <a:prstGeom prst="rect">
            <a:avLst/>
          </a:prstGeom>
          <a:noFill/>
        </p:spPr>
        <p:txBody>
          <a:bodyPr wrap="none" rtlCol="0">
            <a:spAutoFit/>
          </a:bodyPr>
          <a:lstStyle/>
          <a:p>
            <a:r>
              <a:rPr lang="el-GR" sz="2400" dirty="0"/>
              <a:t>Ενίσχυση μιας αλληλουχίας </a:t>
            </a:r>
            <a:r>
              <a:rPr lang="en-US" sz="2400" dirty="0"/>
              <a:t>DNA </a:t>
            </a:r>
            <a:r>
              <a:rPr lang="el-GR" sz="2400" dirty="0"/>
              <a:t>με την τεχνική </a:t>
            </a:r>
            <a:r>
              <a:rPr lang="en-US" sz="2400" dirty="0"/>
              <a:t>PCR</a:t>
            </a:r>
            <a:endParaRPr lang="el-GR" sz="2400" dirty="0"/>
          </a:p>
        </p:txBody>
      </p:sp>
      <p:sp>
        <p:nvSpPr>
          <p:cNvPr id="4" name="TextBox 3">
            <a:extLst>
              <a:ext uri="{FF2B5EF4-FFF2-40B4-BE49-F238E27FC236}">
                <a16:creationId xmlns:a16="http://schemas.microsoft.com/office/drawing/2014/main" id="{950042CD-C427-40EC-8D98-50D516EC3115}"/>
              </a:ext>
            </a:extLst>
          </p:cNvPr>
          <p:cNvSpPr txBox="1"/>
          <p:nvPr/>
        </p:nvSpPr>
        <p:spPr>
          <a:xfrm>
            <a:off x="800333" y="5445224"/>
            <a:ext cx="8352928" cy="923330"/>
          </a:xfrm>
          <a:prstGeom prst="rect">
            <a:avLst/>
          </a:prstGeom>
          <a:noFill/>
        </p:spPr>
        <p:txBody>
          <a:bodyPr wrap="square" rtlCol="0">
            <a:spAutoFit/>
          </a:bodyPr>
          <a:lstStyle/>
          <a:p>
            <a:r>
              <a:rPr lang="el-GR" dirty="0"/>
              <a:t>Σε κάθε κύκλο που διαρκεί περίπου πέντε λεπτά η ποσότητα του DNA διπλασιάζεται.</a:t>
            </a:r>
            <a:endParaRPr lang="en-US" dirty="0"/>
          </a:p>
          <a:p>
            <a:r>
              <a:rPr lang="el-GR" dirty="0"/>
              <a:t>Στη πράξη 20 με 30 κύκλοι της αντίδρασης είναι αρκετοί για την αποτελεσματική ενίσχυση του DNA θραύσματος.</a:t>
            </a:r>
          </a:p>
        </p:txBody>
      </p:sp>
    </p:spTree>
    <p:extLst>
      <p:ext uri="{BB962C8B-B14F-4D97-AF65-F5344CB8AC3E}">
        <p14:creationId xmlns:p14="http://schemas.microsoft.com/office/powerpoint/2010/main" val="6861768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3A558D5-A03A-4111-B9D0-25C0C68F9C23}"/>
              </a:ext>
            </a:extLst>
          </p:cNvPr>
          <p:cNvPicPr>
            <a:picLocks noChangeAspect="1"/>
          </p:cNvPicPr>
          <p:nvPr/>
        </p:nvPicPr>
        <p:blipFill>
          <a:blip r:embed="rId2"/>
          <a:stretch>
            <a:fillRect/>
          </a:stretch>
        </p:blipFill>
        <p:spPr>
          <a:xfrm>
            <a:off x="4809406" y="101563"/>
            <a:ext cx="3960440" cy="6811957"/>
          </a:xfrm>
          <a:prstGeom prst="rect">
            <a:avLst/>
          </a:prstGeom>
        </p:spPr>
      </p:pic>
      <p:sp>
        <p:nvSpPr>
          <p:cNvPr id="3" name="TextBox 2">
            <a:extLst>
              <a:ext uri="{FF2B5EF4-FFF2-40B4-BE49-F238E27FC236}">
                <a16:creationId xmlns:a16="http://schemas.microsoft.com/office/drawing/2014/main" id="{34B64748-7998-44EB-BD68-7BD68C03FC66}"/>
              </a:ext>
            </a:extLst>
          </p:cNvPr>
          <p:cNvSpPr txBox="1"/>
          <p:nvPr/>
        </p:nvSpPr>
        <p:spPr>
          <a:xfrm>
            <a:off x="467198" y="133611"/>
            <a:ext cx="3960440" cy="646331"/>
          </a:xfrm>
          <a:prstGeom prst="rect">
            <a:avLst/>
          </a:prstGeom>
          <a:noFill/>
        </p:spPr>
        <p:txBody>
          <a:bodyPr wrap="square" rtlCol="0">
            <a:spAutoFit/>
          </a:bodyPr>
          <a:lstStyle/>
          <a:p>
            <a:r>
              <a:rPr lang="el-GR" b="1" dirty="0"/>
              <a:t>Αλυσιδωτή αντίδραση της αντίστροφης </a:t>
            </a:r>
            <a:r>
              <a:rPr lang="el-GR" b="1" dirty="0" err="1"/>
              <a:t>μεταγραφάσης</a:t>
            </a:r>
            <a:r>
              <a:rPr lang="en-US" b="1" dirty="0"/>
              <a:t> RT-PCR</a:t>
            </a:r>
            <a:endParaRPr lang="el-GR" b="1" dirty="0"/>
          </a:p>
        </p:txBody>
      </p:sp>
      <p:sp>
        <p:nvSpPr>
          <p:cNvPr id="4" name="TextBox 3">
            <a:extLst>
              <a:ext uri="{FF2B5EF4-FFF2-40B4-BE49-F238E27FC236}">
                <a16:creationId xmlns:a16="http://schemas.microsoft.com/office/drawing/2014/main" id="{0DFBA674-4FD2-4B8F-A67D-97F674BD8A94}"/>
              </a:ext>
            </a:extLst>
          </p:cNvPr>
          <p:cNvSpPr txBox="1"/>
          <p:nvPr/>
        </p:nvSpPr>
        <p:spPr>
          <a:xfrm>
            <a:off x="143162" y="1772816"/>
            <a:ext cx="4608512" cy="2585323"/>
          </a:xfrm>
          <a:prstGeom prst="rect">
            <a:avLst/>
          </a:prstGeom>
          <a:noFill/>
        </p:spPr>
        <p:txBody>
          <a:bodyPr wrap="square" rtlCol="0">
            <a:spAutoFit/>
          </a:bodyPr>
          <a:lstStyle/>
          <a:p>
            <a:r>
              <a:rPr lang="el-GR" dirty="0"/>
              <a:t>Ποσότητες RNA μπορούν να αναλυθούν με τον ίδιο τρόπο, μετά την αντίστροφη μεταγραφή τους σε DNA από το ένζυμο της ανάστροφης </a:t>
            </a:r>
            <a:r>
              <a:rPr lang="el-GR" dirty="0" err="1"/>
              <a:t>μεταγραφάσης</a:t>
            </a:r>
            <a:r>
              <a:rPr lang="el-GR" dirty="0"/>
              <a:t> (RT-PCR – </a:t>
            </a:r>
            <a:r>
              <a:rPr lang="el-GR" dirty="0" err="1"/>
              <a:t>reverse</a:t>
            </a:r>
            <a:r>
              <a:rPr lang="el-GR" dirty="0"/>
              <a:t> </a:t>
            </a:r>
            <a:r>
              <a:rPr lang="el-GR" dirty="0" err="1"/>
              <a:t>transcription</a:t>
            </a:r>
            <a:r>
              <a:rPr lang="el-GR" dirty="0"/>
              <a:t> PCR).</a:t>
            </a:r>
          </a:p>
          <a:p>
            <a:endParaRPr lang="el-GR" dirty="0"/>
          </a:p>
          <a:p>
            <a:r>
              <a:rPr lang="el-GR" dirty="0"/>
              <a:t>Το </a:t>
            </a:r>
            <a:r>
              <a:rPr lang="en-US" dirty="0"/>
              <a:t>RNA </a:t>
            </a:r>
            <a:r>
              <a:rPr lang="el-GR" dirty="0"/>
              <a:t>μετατρέπεται σε </a:t>
            </a:r>
            <a:r>
              <a:rPr lang="en-US" dirty="0"/>
              <a:t>cDNA</a:t>
            </a:r>
            <a:r>
              <a:rPr lang="el-GR" dirty="0"/>
              <a:t> το οποίο ενισχύεται στη συνέχεια όπως και στη κλασική μέθοδο </a:t>
            </a:r>
            <a:r>
              <a:rPr lang="en-US" dirty="0"/>
              <a:t>PCR</a:t>
            </a:r>
            <a:endParaRPr lang="el-GR" dirty="0"/>
          </a:p>
        </p:txBody>
      </p:sp>
    </p:spTree>
    <p:extLst>
      <p:ext uri="{BB962C8B-B14F-4D97-AF65-F5344CB8AC3E}">
        <p14:creationId xmlns:p14="http://schemas.microsoft.com/office/powerpoint/2010/main" val="1396907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Αποτέλεσμα εικόνας για ριβοζη φωσφορικό οξύ"/>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57" y="1484784"/>
            <a:ext cx="5616624" cy="1368152"/>
          </a:xfrm>
          <a:prstGeom prst="rect">
            <a:avLst/>
          </a:prstGeom>
          <a:noFill/>
        </p:spPr>
      </p:pic>
      <p:pic>
        <p:nvPicPr>
          <p:cNvPr id="354309" name="Picture 5" descr="C:\Documents and Settings\Eleni\Τα έγγραφά μου\Downloads\2000px-Adenosintriphosphat_protoniert.svg.png"/>
          <p:cNvPicPr>
            <a:picLocks noChangeAspect="1" noChangeArrowheads="1"/>
          </p:cNvPicPr>
          <p:nvPr/>
        </p:nvPicPr>
        <p:blipFill>
          <a:blip r:embed="rId3" cstate="print"/>
          <a:srcRect/>
          <a:stretch>
            <a:fillRect/>
          </a:stretch>
        </p:blipFill>
        <p:spPr bwMode="auto">
          <a:xfrm>
            <a:off x="3347864" y="3068960"/>
            <a:ext cx="5544616" cy="2808312"/>
          </a:xfrm>
          <a:prstGeom prst="rect">
            <a:avLst/>
          </a:prstGeom>
          <a:noFill/>
        </p:spPr>
      </p:pic>
      <p:sp>
        <p:nvSpPr>
          <p:cNvPr id="7" name="6 - TextBox"/>
          <p:cNvSpPr txBox="1"/>
          <p:nvPr/>
        </p:nvSpPr>
        <p:spPr>
          <a:xfrm>
            <a:off x="107504" y="1988840"/>
            <a:ext cx="3096344" cy="317009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φωσφορικές ομάδες συνδέονται στο –ΟΗ του 5’ άνθρακα του σακχάρου.</a:t>
            </a:r>
          </a:p>
          <a:p>
            <a:r>
              <a:rPr lang="el-GR" sz="2000" dirty="0"/>
              <a:t>Ένα νουκλεοτίδιο μπορεί να περιέχει μία φωσφορική ομάδα (μονοφωσφορικά π.χ. ΑΜΡ), δύο (διφωσφορικά πχ </a:t>
            </a:r>
            <a:r>
              <a:rPr lang="en-US" sz="2000" dirty="0"/>
              <a:t>ADP)</a:t>
            </a:r>
            <a:r>
              <a:rPr lang="el-GR" sz="2000" dirty="0"/>
              <a:t> ή τρεις (τριφωσφορικά π.χ. ΑΤΡ) φωσφορικές ομάδες.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Eleni\Τα έγγραφά μου\Downloads\Molecu2.jpg"/>
          <p:cNvPicPr>
            <a:picLocks noChangeAspect="1" noChangeArrowheads="1"/>
          </p:cNvPicPr>
          <p:nvPr/>
        </p:nvPicPr>
        <p:blipFill>
          <a:blip r:embed="rId2" cstate="print"/>
          <a:srcRect/>
          <a:stretch>
            <a:fillRect/>
          </a:stretch>
        </p:blipFill>
        <p:spPr bwMode="auto">
          <a:xfrm>
            <a:off x="4860032" y="1412776"/>
            <a:ext cx="4176464" cy="2463799"/>
          </a:xfrm>
          <a:prstGeom prst="rect">
            <a:avLst/>
          </a:prstGeom>
          <a:noFill/>
        </p:spPr>
      </p:pic>
      <p:sp>
        <p:nvSpPr>
          <p:cNvPr id="6" name="5 - TextBox"/>
          <p:cNvSpPr txBox="1"/>
          <p:nvPr/>
        </p:nvSpPr>
        <p:spPr>
          <a:xfrm>
            <a:off x="69696" y="1340768"/>
            <a:ext cx="464632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φωσφορικές ρίζες συνδέονται μεταξύ τους με δεσμούς φωσφορικού ανυδρίτη (πυροφωσφορικοί δεσμοί) οι οποίοι καταναλώνουν μεγάλη ποσότητα ενέργειας για τη δημιουργία τους που την ελευθερώνουν κατά τη διάσπασή τους (δεσμοί υψηλής ενέργειας). Για το λόγο αυτό λειτουργούν ως φορείς ενέργειας</a:t>
            </a:r>
          </a:p>
        </p:txBody>
      </p:sp>
      <p:sp>
        <p:nvSpPr>
          <p:cNvPr id="4" name="3 - TextBox"/>
          <p:cNvSpPr txBox="1"/>
          <p:nvPr/>
        </p:nvSpPr>
        <p:spPr>
          <a:xfrm>
            <a:off x="107504" y="4077072"/>
            <a:ext cx="8928992" cy="1938992"/>
          </a:xfrm>
          <a:prstGeom prst="rect">
            <a:avLst/>
          </a:prstGeom>
          <a:noFill/>
          <a:ln>
            <a:solidFill>
              <a:srgbClr val="C00000"/>
            </a:solidFill>
          </a:ln>
        </p:spPr>
        <p:txBody>
          <a:bodyPr wrap="square" rtlCol="0">
            <a:spAutoFit/>
          </a:bodyPr>
          <a:lstStyle/>
          <a:p>
            <a:r>
              <a:rPr lang="el-GR" sz="2000" dirty="0"/>
              <a:t>Τα νουκλεοτίδια ονομάζονται ανάλογα με τη βάση που περιέχουν, το σάκχαρο και το πλήθος των φωσφορικών ομάδων:</a:t>
            </a:r>
          </a:p>
          <a:p>
            <a:r>
              <a:rPr lang="el-GR" sz="2000" dirty="0"/>
              <a:t>Π.χ.</a:t>
            </a:r>
          </a:p>
          <a:p>
            <a:r>
              <a:rPr lang="el-GR" sz="2000" dirty="0"/>
              <a:t>Μονοφωσφορική αδενοσίνη (ΑΜΡ), μονοφωσφορική δεοξυαδενοσίνη (</a:t>
            </a:r>
            <a:r>
              <a:rPr lang="en-US" sz="2000" dirty="0"/>
              <a:t>dAMP)</a:t>
            </a:r>
          </a:p>
          <a:p>
            <a:r>
              <a:rPr lang="el-GR" sz="2000" dirty="0"/>
              <a:t>Διφωσφορική γουανοσίνη (</a:t>
            </a:r>
            <a:r>
              <a:rPr lang="en-US" sz="2000" dirty="0"/>
              <a:t>GDP</a:t>
            </a:r>
            <a:r>
              <a:rPr lang="el-GR" sz="2000" dirty="0"/>
              <a:t>), διφωσφορική δεοξυογουανοσίνη (</a:t>
            </a:r>
            <a:r>
              <a:rPr lang="en-US" sz="2000" dirty="0"/>
              <a:t>dGDP</a:t>
            </a:r>
            <a:r>
              <a:rPr lang="el-GR" sz="2000" dirty="0"/>
              <a:t>)</a:t>
            </a:r>
          </a:p>
          <a:p>
            <a:r>
              <a:rPr lang="el-GR" sz="2000" dirty="0"/>
              <a:t>Τριφωσφορική αδενοσίνη</a:t>
            </a:r>
            <a:r>
              <a:rPr lang="en-US" sz="2000" dirty="0"/>
              <a:t> </a:t>
            </a:r>
            <a:r>
              <a:rPr lang="el-GR" sz="2000" dirty="0"/>
              <a:t>(</a:t>
            </a:r>
            <a:r>
              <a:rPr lang="en-US" sz="2000" dirty="0"/>
              <a:t>ATP</a:t>
            </a:r>
            <a:r>
              <a:rPr lang="el-GR" sz="2000" dirty="0"/>
              <a:t>), τριφωσφορική δεοξυαδενοσίνη</a:t>
            </a:r>
            <a:r>
              <a:rPr lang="en-US" sz="2000" dirty="0"/>
              <a:t> </a:t>
            </a:r>
            <a:r>
              <a:rPr lang="el-GR" sz="2000" dirty="0"/>
              <a:t>(</a:t>
            </a:r>
            <a:r>
              <a:rPr lang="en-US" sz="2000" dirty="0"/>
              <a:t>dATP</a:t>
            </a:r>
            <a:r>
              <a:rPr lang="el-GR" sz="2000" dirty="0"/>
              <a:t>) κλπ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251520" y="2308810"/>
            <a:ext cx="4071966" cy="4001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Λειτουργίες νουκλεοτιδίων</a:t>
            </a:r>
          </a:p>
        </p:txBody>
      </p:sp>
      <p:sp>
        <p:nvSpPr>
          <p:cNvPr id="8" name="7 - TextBox"/>
          <p:cNvSpPr txBox="1"/>
          <p:nvPr/>
        </p:nvSpPr>
        <p:spPr>
          <a:xfrm>
            <a:off x="251520" y="2993464"/>
            <a:ext cx="4104456" cy="252376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2000" dirty="0"/>
              <a:t>Φορείς ενέργειας (ΑΤΡ)</a:t>
            </a:r>
          </a:p>
          <a:p>
            <a:pPr>
              <a:buFont typeface="Wingdings" pitchFamily="2" charset="2"/>
              <a:buChar char="§"/>
            </a:pPr>
            <a:r>
              <a:rPr lang="el-GR" sz="2000" dirty="0"/>
              <a:t>Συστατικά συνενζύμων (Συνένζυμο</a:t>
            </a:r>
            <a:r>
              <a:rPr lang="en-US" sz="2000" dirty="0"/>
              <a:t>-</a:t>
            </a:r>
            <a:r>
              <a:rPr lang="el-GR" sz="2000" dirty="0"/>
              <a:t>Α ή </a:t>
            </a:r>
            <a:r>
              <a:rPr lang="en-US" sz="2000" dirty="0"/>
              <a:t>Co-A)</a:t>
            </a:r>
          </a:p>
          <a:p>
            <a:pPr>
              <a:buFont typeface="Wingdings" pitchFamily="2" charset="2"/>
              <a:buChar char="§"/>
            </a:pPr>
            <a:r>
              <a:rPr lang="el-GR" sz="2000" dirty="0"/>
              <a:t>Ειδικά σηματοδοτικά μόρια (κυκλικό ΑΜΡ ή </a:t>
            </a:r>
            <a:r>
              <a:rPr lang="en-US" sz="2000" dirty="0" err="1"/>
              <a:t>cAMP</a:t>
            </a:r>
            <a:r>
              <a:rPr lang="en-US" sz="2000" dirty="0"/>
              <a:t>)</a:t>
            </a:r>
          </a:p>
          <a:p>
            <a:pPr>
              <a:buFont typeface="Wingdings" pitchFamily="2" charset="2"/>
              <a:buChar char="§"/>
            </a:pPr>
            <a:r>
              <a:rPr lang="el-GR" sz="2000" dirty="0"/>
              <a:t>Δομικά συστατικά των νουκλεϊκών οξέων</a:t>
            </a:r>
          </a:p>
          <a:p>
            <a:endParaRPr lang="el-GR" dirty="0"/>
          </a:p>
        </p:txBody>
      </p:sp>
      <p:pic>
        <p:nvPicPr>
          <p:cNvPr id="9218" name="Picture 2" descr="Αποτέλεσμα εικόνας για συνένζυμο α"/>
          <p:cNvPicPr>
            <a:picLocks noChangeAspect="1" noChangeArrowheads="1"/>
          </p:cNvPicPr>
          <p:nvPr/>
        </p:nvPicPr>
        <p:blipFill>
          <a:blip r:embed="rId2" cstate="print"/>
          <a:srcRect/>
          <a:stretch>
            <a:fillRect/>
          </a:stretch>
        </p:blipFill>
        <p:spPr bwMode="auto">
          <a:xfrm>
            <a:off x="4796730" y="3212976"/>
            <a:ext cx="4095750" cy="1343026"/>
          </a:xfrm>
          <a:prstGeom prst="rect">
            <a:avLst/>
          </a:prstGeom>
          <a:noFill/>
        </p:spPr>
      </p:pic>
      <p:pic>
        <p:nvPicPr>
          <p:cNvPr id="9222" name="Picture 6" descr="C:\Documents and Settings\Eleni\Τα έγγραφά μου\Downloads\120px-CAMP.jpg"/>
          <p:cNvPicPr>
            <a:picLocks noChangeAspect="1" noChangeArrowheads="1"/>
          </p:cNvPicPr>
          <p:nvPr/>
        </p:nvPicPr>
        <p:blipFill>
          <a:blip r:embed="rId3" cstate="print"/>
          <a:srcRect/>
          <a:stretch>
            <a:fillRect/>
          </a:stretch>
        </p:blipFill>
        <p:spPr bwMode="auto">
          <a:xfrm>
            <a:off x="7245424" y="4833317"/>
            <a:ext cx="1143000" cy="1908051"/>
          </a:xfrm>
          <a:prstGeom prst="rect">
            <a:avLst/>
          </a:prstGeom>
          <a:noFill/>
        </p:spPr>
      </p:pic>
      <p:sp>
        <p:nvSpPr>
          <p:cNvPr id="9" name="8 - TextBox"/>
          <p:cNvSpPr txBox="1"/>
          <p:nvPr/>
        </p:nvSpPr>
        <p:spPr>
          <a:xfrm>
            <a:off x="5660100" y="5407239"/>
            <a:ext cx="1000132" cy="400110"/>
          </a:xfrm>
          <a:prstGeom prst="rect">
            <a:avLst/>
          </a:prstGeom>
          <a:noFill/>
        </p:spPr>
        <p:txBody>
          <a:bodyPr wrap="square" rtlCol="0">
            <a:spAutoFit/>
          </a:bodyPr>
          <a:lstStyle/>
          <a:p>
            <a:r>
              <a:rPr lang="en-US" sz="2000" dirty="0" err="1"/>
              <a:t>cAMP</a:t>
            </a:r>
            <a:endParaRPr lang="el-GR" sz="2000" dirty="0"/>
          </a:p>
        </p:txBody>
      </p:sp>
      <p:pic>
        <p:nvPicPr>
          <p:cNvPr id="9223" name="Picture 7" descr="C:\Documents and Settings\Eleni\Τα έγγραφά μου\Downloads\ATP.GIF"/>
          <p:cNvPicPr>
            <a:picLocks noChangeAspect="1" noChangeArrowheads="1"/>
          </p:cNvPicPr>
          <p:nvPr/>
        </p:nvPicPr>
        <p:blipFill>
          <a:blip r:embed="rId4" cstate="print"/>
          <a:srcRect/>
          <a:stretch>
            <a:fillRect/>
          </a:stretch>
        </p:blipFill>
        <p:spPr bwMode="auto">
          <a:xfrm>
            <a:off x="4759974" y="1268760"/>
            <a:ext cx="3700458" cy="171451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1934</Words>
  <Application>Microsoft Office PowerPoint</Application>
  <PresentationFormat>Προβολή στην οθόνη (4:3)</PresentationFormat>
  <Paragraphs>138</Paragraphs>
  <Slides>61</Slides>
  <Notes>1</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61</vt:i4>
      </vt:variant>
    </vt:vector>
  </HeadingPairs>
  <TitlesOfParts>
    <vt:vector size="65" baseType="lpstr">
      <vt:lpstr>Calibri</vt:lpstr>
      <vt:lpstr>Calibri Light</vt:lpstr>
      <vt:lpstr>Wingdings</vt:lpstr>
      <vt:lpstr>Ανασκόπηση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Αλυσιδωτή αντίδραση πολυμεράσης PCR</vt:lpstr>
      <vt:lpstr>Παρουσίαση του PowerPoint</vt:lpstr>
      <vt:lpstr>Παρουσίαση του PowerPoint</vt:lpstr>
      <vt:lpstr>Παρουσίαση του PowerPoint</vt:lpstr>
      <vt:lpstr>Η Taq πολυμεράση</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Χριστόπουλος Θεόδωρος</dc:creator>
  <cp:lastModifiedBy>User</cp:lastModifiedBy>
  <cp:revision>229</cp:revision>
  <dcterms:created xsi:type="dcterms:W3CDTF">2020-10-14T16:16:50Z</dcterms:created>
  <dcterms:modified xsi:type="dcterms:W3CDTF">2024-10-22T07:59:08Z</dcterms:modified>
</cp:coreProperties>
</file>