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4"/>
  </p:notesMasterIdLst>
  <p:sldIdLst>
    <p:sldId id="279" r:id="rId4"/>
    <p:sldId id="280" r:id="rId5"/>
    <p:sldId id="281" r:id="rId6"/>
    <p:sldId id="282" r:id="rId7"/>
    <p:sldId id="258" r:id="rId8"/>
    <p:sldId id="259" r:id="rId9"/>
    <p:sldId id="260" r:id="rId10"/>
    <p:sldId id="261" r:id="rId11"/>
    <p:sldId id="262" r:id="rId12"/>
    <p:sldId id="284" r:id="rId13"/>
    <p:sldId id="285" r:id="rId14"/>
    <p:sldId id="266" r:id="rId15"/>
    <p:sldId id="267" r:id="rId16"/>
    <p:sldId id="268" r:id="rId17"/>
    <p:sldId id="270" r:id="rId18"/>
    <p:sldId id="271" r:id="rId19"/>
    <p:sldId id="292" r:id="rId20"/>
    <p:sldId id="293" r:id="rId21"/>
    <p:sldId id="291" r:id="rId22"/>
    <p:sldId id="28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B3E4-152F-4E4D-BAAC-217E542CC6B0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916E0-8234-4C13-800F-EACEBB5B9B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94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4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5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3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7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0039F1-E6BC-44EF-9CDA-3AFFDF74A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4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3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3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7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87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7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3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2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67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99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8B2B-D960-4821-B736-E03EA5A25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5963F-9A3C-4889-B541-75DA47BB0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4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AD6C-D147-465F-8C08-7EC5A84806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21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04117-94D2-42AF-8BA0-56BB3AE1D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5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4E18D-C10A-4252-9C2F-6C627F6C7A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7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43828-613B-4611-9864-154FDED22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5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F6E6-0735-4398-9FB8-9E4A26A5D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9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E2377-B927-4B40-835A-24219B89ED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32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DB1B-F26E-4F70-91F2-3C99947238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96BCB-FF9D-48D4-B742-7CE0E582ED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1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88D0B-DB1C-49A1-BC93-ADE2B0AE8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28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D17454-3C2A-4244-9B6C-38589CD35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50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8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77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2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60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1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BD49-589F-4FAF-8DC1-5A4DABFEB4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6C0B-D0D9-4743-A240-ABC53CC56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46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FE834E-B96D-40A0-AE60-DC94522FAD6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thoe.lis.upatras.gr/cgi-bin-EL/egwcgi/330972/showfull.egw/1+0+1+full" TargetMode="External"/><Relationship Id="rId2" Type="http://schemas.openxmlformats.org/officeDocument/2006/relationships/hyperlink" Target="http://hippothoe.lis.upatras.gr/cgi-bin-EL/egwcgi/330970/showfull.egw/1+0+1+full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smtClean="0">
                <a:solidFill>
                  <a:schemeClr val="tx1"/>
                </a:solidFill>
              </a:rPr>
              <a:t>Ενότητα 5: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Χρονικά Μεταβαλλόμενη Διάχυση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683568" y="836712"/>
            <a:ext cx="8153400" cy="58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Χρησιμοποιείται για πολυδιάστατα προβλήματα σε δομημένα πλέγματα</a:t>
            </a: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Υποθέτουμε ότι οι τιμές στις γραμμές σε κάθε πλευρά είναι προσωρινά γνωστές </a:t>
            </a: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Σε κάθε γραμμή, χρησιμοποιούμε τη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 TDMA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για να λύσουμε το γραμμικό σύστημα 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Επαναλαμβάνουμε την λύση πάνω στις γραμμές ξανά και ξανά έως ότου να έχουμε σύγκλιση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Η διεύθυνση που εφαρμόζουμε τη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TDMA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ονομάζεται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“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διάβαση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TDMA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traverse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”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 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Η διεύθυνση όπου οι γραμμές επιλύονται σειριακά  ονομάζεται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“Sweep”</a:t>
            </a:r>
          </a:p>
          <a:p>
            <a:pPr marL="285750" indent="-285750"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Μερικές φορές η μέθοδο ονομάζεται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Line Gauss Seidel (LGS)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9038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 (Επικεφαλίδες)"/>
              </a:rPr>
              <a:t>Line-by-line TDMA (1)</a:t>
            </a:r>
            <a:endParaRPr lang="el-GR" sz="3600" b="1" dirty="0"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22838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80" y="1172369"/>
            <a:ext cx="4270375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691680" y="2776336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Εφαρμόζουμε </a:t>
            </a:r>
            <a:r>
              <a:rPr lang="en-US" dirty="0" smtClean="0">
                <a:solidFill>
                  <a:srgbClr val="000000"/>
                </a:solidFill>
                <a:latin typeface="Calibri (Κυρίως κείμενο)"/>
              </a:rPr>
              <a:t>TDMA </a:t>
            </a: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σε κάθε γραμμή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736555" y="3878950"/>
            <a:ext cx="190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alibri (Κυρίως κείμενο)"/>
              </a:rPr>
              <a:t>Μπορούμε να κάνουμε το ίδιο και για τις άλλες διευθύνσεις</a:t>
            </a:r>
            <a:endParaRPr lang="en-US" dirty="0" smtClean="0">
              <a:solidFill>
                <a:srgbClr val="000000"/>
              </a:solidFill>
              <a:latin typeface="Calibri (Κυρίως κείμενο)"/>
            </a:endParaRPr>
          </a:p>
        </p:txBody>
      </p: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533400" y="3581400"/>
            <a:ext cx="5327650" cy="2814638"/>
            <a:chOff x="336" y="2256"/>
            <a:chExt cx="3356" cy="1773"/>
          </a:xfrm>
        </p:grpSpPr>
        <p:pic>
          <p:nvPicPr>
            <p:cNvPr id="11674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6"/>
              <a:ext cx="2939" cy="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47" name="Text Box 11"/>
            <p:cNvSpPr txBox="1">
              <a:spLocks noChangeArrowheads="1"/>
            </p:cNvSpPr>
            <p:nvPr/>
          </p:nvSpPr>
          <p:spPr bwMode="auto">
            <a:xfrm>
              <a:off x="1351" y="3702"/>
              <a:ext cx="234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dirty="0" smtClean="0">
                  <a:solidFill>
                    <a:srgbClr val="000000"/>
                  </a:solidFill>
                  <a:latin typeface="Calibri (Κυρίως κείμενο)"/>
                </a:rPr>
                <a:t>Επιλύουμε από γραμμή σε γραμμή</a:t>
              </a:r>
              <a:endParaRPr lang="en-US" dirty="0" smtClean="0">
                <a:solidFill>
                  <a:srgbClr val="000000"/>
                </a:solidFill>
                <a:latin typeface="Calibri (Κυρίως κείμενο)"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145151" y="92654"/>
            <a:ext cx="4912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alibri (Επικεφαλίδες)"/>
              </a:rPr>
              <a:t>Line-by-line TDMA </a:t>
            </a:r>
            <a:r>
              <a:rPr lang="en-US" sz="3600" b="1" dirty="0" smtClean="0">
                <a:latin typeface="Calibri (Επικεφαλίδες)"/>
              </a:rPr>
              <a:t>(2)</a:t>
            </a:r>
            <a:endParaRPr lang="el-GR" sz="3600" b="1" dirty="0">
              <a:latin typeface="Calibri (Επικεφαλίδες)"/>
            </a:endParaRPr>
          </a:p>
        </p:txBody>
      </p:sp>
    </p:spTree>
    <p:extLst>
      <p:ext uri="{BB962C8B-B14F-4D97-AF65-F5344CB8AC3E}">
        <p14:creationId xmlns:p14="http://schemas.microsoft.com/office/powerpoint/2010/main" val="238509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10458" y="137032"/>
            <a:ext cx="85911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latin typeface="Calibri (Επικεφαλίδες)"/>
                <a:cs typeface="Times New Roman" pitchFamily="18" charset="0"/>
              </a:rPr>
              <a:t>Χρονικά </a:t>
            </a:r>
            <a:r>
              <a:rPr lang="el-GR" sz="3200" b="1" dirty="0" smtClean="0">
                <a:latin typeface="Calibri (Επικεφαλίδες)"/>
                <a:cs typeface="Times New Roman" pitchFamily="18" charset="0"/>
              </a:rPr>
              <a:t>μεταβαλλόμενη</a:t>
            </a:r>
            <a:r>
              <a:rPr lang="en-US" sz="3200" b="1" dirty="0" smtClean="0">
                <a:latin typeface="Calibri (Επικεφαλίδες)"/>
                <a:cs typeface="Times New Roman" pitchFamily="18" charset="0"/>
              </a:rPr>
              <a:t> </a:t>
            </a:r>
            <a:r>
              <a:rPr lang="el-GR" sz="3200" b="1" dirty="0" smtClean="0">
                <a:latin typeface="Calibri (Επικεφαλίδες)"/>
                <a:cs typeface="Times New Roman" pitchFamily="18" charset="0"/>
              </a:rPr>
              <a:t>εξίσωση διάχυσης</a:t>
            </a:r>
            <a:endParaRPr lang="el-GR" sz="3200" b="1" dirty="0">
              <a:latin typeface="Calibri (Επικεφαλίδες)"/>
              <a:cs typeface="Times New Roman" pitchFamily="18" charset="0"/>
            </a:endParaRPr>
          </a:p>
        </p:txBody>
      </p:sp>
      <p:pic>
        <p:nvPicPr>
          <p:cNvPr id="53287" name="Picture 39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5427"/>
            <a:ext cx="35464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3833"/>
            <a:ext cx="27559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9" name="Picture 41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0" y="5619771"/>
            <a:ext cx="71993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539552" y="1502329"/>
            <a:ext cx="2331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 (Κυρίως κείμενο)"/>
                <a:cs typeface="Times New Roman" pitchFamily="18" charset="0"/>
              </a:rPr>
              <a:t>Γενική εξίσωση:</a:t>
            </a:r>
            <a:endParaRPr lang="en-US" sz="2000" dirty="0">
              <a:latin typeface="Calibri (Κυρίως κείμενο)"/>
              <a:cs typeface="Times New Roman" pitchFamily="18" charset="0"/>
            </a:endParaRP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457200" y="4572000"/>
            <a:ext cx="434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 (Κυρίως κείμενο)"/>
                <a:cs typeface="Times New Roman" pitchFamily="18" charset="0"/>
              </a:rPr>
              <a:t>Ο</a:t>
            </a:r>
            <a:r>
              <a:rPr lang="el-GR" sz="2000" dirty="0" smtClean="0">
                <a:latin typeface="Calibri (Κυρίως κείμενο)"/>
                <a:cs typeface="Times New Roman" pitchFamily="18" charset="0"/>
              </a:rPr>
              <a:t>λοκληρώνουμε </a:t>
            </a:r>
            <a:r>
              <a:rPr lang="el-GR" sz="2000" dirty="0">
                <a:latin typeface="Calibri (Κυρίως κείμενο)"/>
                <a:cs typeface="Times New Roman" pitchFamily="18" charset="0"/>
              </a:rPr>
              <a:t>στον όγκο ελέγχου και το χρονικό βήμα:</a:t>
            </a:r>
            <a:endParaRPr lang="en-US" sz="2000" dirty="0">
              <a:latin typeface="Calibri (Κυρίως κείμενο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7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50733" y="43553"/>
            <a:ext cx="34282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Calibri (Επικεφαλίδες)"/>
                <a:cs typeface="Times New Roman" pitchFamily="18" charset="0"/>
              </a:rPr>
              <a:t>Χρονικός όρος</a:t>
            </a:r>
          </a:p>
        </p:txBody>
      </p:sp>
      <p:pic>
        <p:nvPicPr>
          <p:cNvPr id="5533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15313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21786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3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29210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304800" y="1371600"/>
            <a:ext cx="8382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Γράφουμε </a:t>
            </a:r>
            <a:r>
              <a:rPr lang="el-GR" sz="2000" dirty="0">
                <a:cs typeface="Times New Roman" pitchFamily="18" charset="0"/>
              </a:rPr>
              <a:t>τον όρο της χρονικής μεταβολής ως προς την τρέχουσα τιμή του (1) και μια προηγούμενη </a:t>
            </a:r>
            <a:r>
              <a:rPr lang="en-US" sz="2000" dirty="0">
                <a:cs typeface="Times New Roman" pitchFamily="18" charset="0"/>
              </a:rPr>
              <a:t>(0):</a:t>
            </a: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Calibri (Κυρίως κείμενο)"/>
                <a:cs typeface="Times New Roman" pitchFamily="18" charset="0"/>
              </a:rPr>
              <a:t>Έστω</a:t>
            </a:r>
            <a:r>
              <a:rPr lang="en-US" sz="2000" dirty="0" smtClean="0">
                <a:latin typeface="Calibri (Κυρίως κείμενο)"/>
                <a:cs typeface="Times New Roman" pitchFamily="18" charset="0"/>
              </a:rPr>
              <a:t>:</a:t>
            </a:r>
            <a:endParaRPr lang="el-GR" sz="2000" dirty="0">
              <a:latin typeface="Calibri (Κυρίως κείμενο)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Άρα </a:t>
            </a:r>
            <a:r>
              <a:rPr lang="el-GR" sz="2000" dirty="0">
                <a:cs typeface="Times New Roman" pitchFamily="18" charset="0"/>
              </a:rPr>
              <a:t>ο χρονικός όρος γίνεται</a:t>
            </a:r>
            <a:r>
              <a:rPr lang="en-US" sz="20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952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124583" y="115894"/>
            <a:ext cx="2319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Όρος </a:t>
            </a:r>
            <a:r>
              <a:rPr lang="el-GR" sz="3600" b="1" dirty="0" smtClean="0">
                <a:latin typeface="+mj-lt"/>
                <a:cs typeface="Times New Roman" pitchFamily="18" charset="0"/>
              </a:rPr>
              <a:t>ροής 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56362" name="Picture 4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216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63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690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64" name="Picture 4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03912"/>
            <a:ext cx="53895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179512" y="887154"/>
            <a:ext cx="7620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Έστω το </a:t>
            </a:r>
            <a:r>
              <a:rPr lang="el-GR" sz="2000" dirty="0">
                <a:cs typeface="Times New Roman" pitchFamily="18" charset="0"/>
              </a:rPr>
              <a:t>ολοκλήρωμα του όρου </a:t>
            </a:r>
            <a:r>
              <a:rPr lang="el-GR" sz="2000" dirty="0" smtClean="0">
                <a:cs typeface="Times New Roman" pitchFamily="18" charset="0"/>
              </a:rPr>
              <a:t>ροής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itchFamily="18" charset="0"/>
              </a:rPr>
              <a:t>Γράφουμε τον όρο ως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Για </a:t>
            </a:r>
            <a:r>
              <a:rPr lang="el-GR" sz="2000" dirty="0">
                <a:cs typeface="Times New Roman" pitchFamily="18" charset="0"/>
              </a:rPr>
              <a:t>την ολοκλήρωση υποθέτουμε ότι ο όρος της ροής μεταβάλλεται γραμμικά σε κάθε χρονικό </a:t>
            </a:r>
            <a:r>
              <a:rPr lang="el-GR" sz="2000" dirty="0" smtClean="0">
                <a:cs typeface="Times New Roman" pitchFamily="18" charset="0"/>
              </a:rPr>
              <a:t>βήμα</a:t>
            </a:r>
            <a:r>
              <a:rPr lang="en-US" sz="20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06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259782" y="49619"/>
            <a:ext cx="2450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latin typeface="+mj-lt"/>
                <a:cs typeface="Times New Roman" pitchFamily="18" charset="0"/>
              </a:rPr>
              <a:t>Όρος πηγής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5737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83" y="2108313"/>
            <a:ext cx="48641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89" y="4246818"/>
            <a:ext cx="476408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77" name="Picture 3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5941009"/>
            <a:ext cx="878046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163513" y="1371600"/>
            <a:ext cx="8980487" cy="47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Υπολογίζουμε: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Το </a:t>
            </a:r>
            <a:r>
              <a:rPr lang="el-GR" sz="2000" dirty="0">
                <a:cs typeface="Times New Roman" pitchFamily="18" charset="0"/>
              </a:rPr>
              <a:t>χωρικό κομμάτι προσεγγίζεται ως</a:t>
            </a:r>
            <a:r>
              <a:rPr lang="en-US" sz="2000" dirty="0">
                <a:cs typeface="Times New Roman" pitchFamily="18" charset="0"/>
              </a:rPr>
              <a:t>: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itchFamily="18" charset="0"/>
              </a:rPr>
              <a:t>Επίσης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l-GR" sz="2000" dirty="0">
                <a:cs typeface="Times New Roman" pitchFamily="18" charset="0"/>
              </a:rPr>
              <a:t>υποθέτουμε ότι οι όροι πηγής μεταβάλλονται γραμμικά σε κάθε χρονικό βήμα</a:t>
            </a:r>
            <a:r>
              <a:rPr lang="en-US" sz="20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336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76759" y="0"/>
            <a:ext cx="6155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Σύστημα διακριτών εξισώσεων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88078" name="Picture 1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3795"/>
            <a:ext cx="72326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9" name="Picture 1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49685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796136" y="1722182"/>
            <a:ext cx="3124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Διώχνουμε </a:t>
            </a:r>
            <a:r>
              <a:rPr lang="el-GR" sz="2000" dirty="0">
                <a:cs typeface="Times New Roman" pitchFamily="18" charset="0"/>
              </a:rPr>
              <a:t>τους εκθέτες </a:t>
            </a:r>
            <a:r>
              <a:rPr lang="en-US" sz="2000" dirty="0">
                <a:cs typeface="Times New Roman" pitchFamily="18" charset="0"/>
              </a:rPr>
              <a:t>(1)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Προσοχή στις </a:t>
            </a:r>
            <a:r>
              <a:rPr lang="el-GR" sz="2000" dirty="0">
                <a:cs typeface="Times New Roman" pitchFamily="18" charset="0"/>
              </a:rPr>
              <a:t>παλιές τιμές της μεταβλητής στο σύστημα τον εξισώσεων</a:t>
            </a:r>
          </a:p>
          <a:p>
            <a:pPr>
              <a:buFontTx/>
              <a:buChar char="•"/>
            </a:pP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Για </a:t>
            </a:r>
            <a:r>
              <a:rPr lang="el-GR" sz="2000" dirty="0">
                <a:cs typeface="Times New Roman" pitchFamily="18" charset="0"/>
              </a:rPr>
              <a:t>να απλοποιήσουμε την περιγραφή της εξίσωσης θα τη μελετήσουμε για συγκεκριμένες τιμές του συντελεστή προσέγγισης του χρόνου</a:t>
            </a:r>
            <a:r>
              <a:rPr lang="en-US" sz="2000" dirty="0">
                <a:cs typeface="Times New Roman" pitchFamily="18" charset="0"/>
              </a:rPr>
              <a:t>f (f = 0, 1, 0.5)</a:t>
            </a:r>
          </a:p>
        </p:txBody>
      </p:sp>
    </p:spTree>
    <p:extLst>
      <p:ext uri="{BB962C8B-B14F-4D97-AF65-F5344CB8AC3E}">
        <p14:creationId xmlns:p14="http://schemas.microsoft.com/office/powerpoint/2010/main" val="235461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n-US" dirty="0"/>
              <a:t>. </a:t>
            </a:r>
            <a:r>
              <a:rPr lang="el-GR" dirty="0"/>
              <a:t>Υπολογιστική Ρευστοδυναμική, Ν. Μαρκάτου και Δ. Ασημακόπουλου, </a:t>
            </a:r>
            <a:r>
              <a:rPr lang="el-GR" dirty="0" err="1"/>
              <a:t>Εκδ</a:t>
            </a:r>
            <a:r>
              <a:rPr lang="el-GR" dirty="0"/>
              <a:t>. Παπασωτηρίου</a:t>
            </a:r>
          </a:p>
          <a:p>
            <a:pPr marL="0" indent="0">
              <a:buNone/>
            </a:pPr>
            <a:r>
              <a:rPr lang="el-GR" dirty="0"/>
              <a:t>2. Υπολογιστική </a:t>
            </a:r>
            <a:r>
              <a:rPr lang="el-GR" dirty="0" err="1"/>
              <a:t>Ρευστομηχανική</a:t>
            </a:r>
            <a:r>
              <a:rPr lang="el-GR" dirty="0"/>
              <a:t>, Μπεργελές Γ., Τόμος 182, </a:t>
            </a:r>
            <a:r>
              <a:rPr lang="el-GR" dirty="0" err="1"/>
              <a:t>Εκδ</a:t>
            </a:r>
            <a:r>
              <a:rPr lang="el-GR" dirty="0"/>
              <a:t>. Συμεών</a:t>
            </a:r>
          </a:p>
          <a:p>
            <a:pPr marL="0" indent="0">
              <a:buNone/>
            </a:pPr>
            <a:r>
              <a:rPr lang="el-GR" dirty="0"/>
              <a:t>3. Υπολογιστική Ρευστοδυναμική, Παύλου Χατζηκωνσταντίνου, Πανεπιστημιακές Παραδόσεις</a:t>
            </a:r>
          </a:p>
          <a:p>
            <a:pPr marL="0" indent="0" algn="just">
              <a:buNone/>
            </a:pPr>
            <a:r>
              <a:rPr lang="el-GR" dirty="0"/>
              <a:t>4. </a:t>
            </a:r>
            <a:r>
              <a:rPr lang="en-US" dirty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/>
              <a:t>5</a:t>
            </a:r>
            <a:r>
              <a:rPr lang="en-US" dirty="0"/>
              <a:t>. Computational Methods for Fluid Dynamics, J.H. </a:t>
            </a:r>
            <a:r>
              <a:rPr lang="en-US" dirty="0" err="1"/>
              <a:t>Ferziger</a:t>
            </a:r>
            <a:r>
              <a:rPr lang="en-US" dirty="0"/>
              <a:t>, M. </a:t>
            </a:r>
            <a:r>
              <a:rPr lang="en-US" dirty="0" err="1"/>
              <a:t>Peric</a:t>
            </a:r>
            <a:r>
              <a:rPr lang="en-US" dirty="0"/>
              <a:t>, Springer 2002</a:t>
            </a:r>
          </a:p>
          <a:p>
            <a:pPr marL="0" indent="0" algn="just">
              <a:buNone/>
            </a:pPr>
            <a:r>
              <a:rPr lang="el-GR" dirty="0"/>
              <a:t>6</a:t>
            </a:r>
            <a:r>
              <a:rPr lang="en-US" dirty="0"/>
              <a:t>. Basics of Fluid Mechanics and Introduction to Computational Fluid Dynamics, T. </a:t>
            </a:r>
            <a:r>
              <a:rPr lang="en-US" dirty="0" err="1"/>
              <a:t>Petrila</a:t>
            </a:r>
            <a:r>
              <a:rPr lang="en-US" dirty="0"/>
              <a:t>, D. </a:t>
            </a:r>
            <a:r>
              <a:rPr lang="en-US" dirty="0" err="1"/>
              <a:t>Trif</a:t>
            </a:r>
            <a:r>
              <a:rPr lang="en-US" dirty="0"/>
              <a:t>, Springer, 2005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9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Σημείωμα Χρήσης Έργων Τρίτων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Τα σχήματα και οι σχέσεις της παρουσίασης προέρχονται από τα βιβλία τα οποία βρίσκονται στα παρακάτω </a:t>
            </a:r>
            <a:r>
              <a:rPr lang="el-GR" dirty="0" err="1"/>
              <a:t>links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S.V. </a:t>
            </a:r>
            <a:r>
              <a:rPr lang="en-US" dirty="0" err="1"/>
              <a:t>Patankar</a:t>
            </a:r>
            <a:r>
              <a:rPr lang="en-US" dirty="0"/>
              <a:t>, Numerical Heat Transfer and Fluid Flow, Taylor and Francis, 1980:</a:t>
            </a:r>
            <a:r>
              <a:rPr lang="en-US" u="sng" dirty="0">
                <a:hlinkClick r:id="rId2"/>
              </a:rPr>
              <a:t>http://hippothoe.lis.upatras.gr/</a:t>
            </a:r>
            <a:r>
              <a:rPr lang="en-US" u="sng" dirty="0" err="1">
                <a:hlinkClick r:id="rId2"/>
              </a:rPr>
              <a:t>cgi</a:t>
            </a:r>
            <a:r>
              <a:rPr lang="en-US" u="sng" dirty="0">
                <a:hlinkClick r:id="rId2"/>
              </a:rPr>
              <a:t>-bin-EL/</a:t>
            </a:r>
            <a:r>
              <a:rPr lang="en-US" u="sng" dirty="0" err="1">
                <a:hlinkClick r:id="rId2"/>
              </a:rPr>
              <a:t>egwcgi</a:t>
            </a:r>
            <a:r>
              <a:rPr lang="en-US" u="sng" dirty="0">
                <a:hlinkClick r:id="rId2"/>
              </a:rPr>
              <a:t>/330970/</a:t>
            </a:r>
            <a:r>
              <a:rPr lang="en-US" u="sng" dirty="0" err="1">
                <a:hlinkClick r:id="rId2"/>
              </a:rPr>
              <a:t>showfull.egw</a:t>
            </a:r>
            <a:r>
              <a:rPr lang="en-US" u="sng" dirty="0">
                <a:hlinkClick r:id="rId2"/>
              </a:rPr>
              <a:t>/1+0+1+full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 H.K. </a:t>
            </a:r>
            <a:r>
              <a:rPr lang="en-US" dirty="0" err="1"/>
              <a:t>Versteeg</a:t>
            </a:r>
            <a:r>
              <a:rPr lang="en-US" dirty="0"/>
              <a:t> and W. </a:t>
            </a:r>
            <a:r>
              <a:rPr lang="en-US" dirty="0" err="1"/>
              <a:t>Malalasekera</a:t>
            </a:r>
            <a:r>
              <a:rPr lang="en-US" dirty="0"/>
              <a:t>, An introduction to computational fluid dynamics: The finite volume method, Longman, 1995: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http://hippothoe.lis.upatras.gr/cgi-bin-EL/egwcgi/330972/showfull.egw/1+0+1+full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2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9794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Άδειες Χρήσης</a:t>
            </a:r>
            <a:endParaRPr lang="el-GR" sz="3600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Χρηματοδότηση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Σκοποί  ενότητας</a:t>
            </a:r>
            <a:r>
              <a:rPr lang="en-US" sz="3600" b="1" dirty="0" smtClean="0"/>
              <a:t>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97152"/>
          </a:xfrm>
        </p:spPr>
        <p:txBody>
          <a:bodyPr>
            <a:normAutofit/>
          </a:bodyPr>
          <a:lstStyle/>
          <a:p>
            <a:r>
              <a:rPr lang="el-GR" dirty="0" smtClean="0"/>
              <a:t>Γραμμικοί </a:t>
            </a:r>
            <a:r>
              <a:rPr lang="el-GR" dirty="0" err="1" smtClean="0"/>
              <a:t>επιλυτές</a:t>
            </a:r>
            <a:endParaRPr lang="el-GR" dirty="0" smtClean="0"/>
          </a:p>
          <a:p>
            <a:r>
              <a:rPr lang="el-GR" dirty="0" smtClean="0"/>
              <a:t>Αλγόριθμος </a:t>
            </a:r>
            <a:r>
              <a:rPr lang="el-GR" dirty="0" err="1" smtClean="0"/>
              <a:t>τριδιαγώνιου</a:t>
            </a:r>
            <a:r>
              <a:rPr lang="el-GR" dirty="0" smtClean="0"/>
              <a:t> πίνακα (</a:t>
            </a:r>
            <a:r>
              <a:rPr lang="en-US" dirty="0" smtClean="0"/>
              <a:t>TDMA)</a:t>
            </a:r>
          </a:p>
          <a:p>
            <a:r>
              <a:rPr lang="en-US" dirty="0" smtClean="0"/>
              <a:t>Line-by-line TDMA</a:t>
            </a:r>
          </a:p>
          <a:p>
            <a:r>
              <a:rPr lang="el-GR" dirty="0" smtClean="0"/>
              <a:t>Χρονικά μεταβαλλόμενη εξίσωση διάχυσης</a:t>
            </a:r>
          </a:p>
          <a:p>
            <a:r>
              <a:rPr lang="el-GR" dirty="0" smtClean="0"/>
              <a:t>Χρονικός όρος</a:t>
            </a:r>
          </a:p>
          <a:p>
            <a:r>
              <a:rPr lang="el-GR" dirty="0" smtClean="0"/>
              <a:t>Όρος ροής</a:t>
            </a:r>
          </a:p>
          <a:p>
            <a:r>
              <a:rPr lang="el-GR" dirty="0" smtClean="0"/>
              <a:t>Όρος πηγής </a:t>
            </a:r>
          </a:p>
          <a:p>
            <a:r>
              <a:rPr lang="el-GR" dirty="0" smtClean="0"/>
              <a:t>Σύστημα διακριτών εξισώσεων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2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474182" y="7088"/>
            <a:ext cx="45314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Γραμμικοί </a:t>
            </a:r>
            <a:r>
              <a:rPr lang="el-GR" sz="3600" b="1" dirty="0" err="1" smtClean="0">
                <a:latin typeface="+mj-lt"/>
                <a:cs typeface="Times New Roman" pitchFamily="18" charset="0"/>
              </a:rPr>
              <a:t>επιλυτές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(1)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49" y="3083107"/>
            <a:ext cx="31845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611560" y="1219200"/>
            <a:ext cx="81369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Θα </a:t>
            </a:r>
            <a:r>
              <a:rPr lang="el-GR" sz="2000" dirty="0">
                <a:cs typeface="Times New Roman" pitchFamily="18" charset="0"/>
              </a:rPr>
              <a:t>μελετήσουμε γραμμικούς </a:t>
            </a:r>
            <a:r>
              <a:rPr lang="el-GR" sz="2000" dirty="0" err="1">
                <a:cs typeface="Times New Roman" pitchFamily="18" charset="0"/>
              </a:rPr>
              <a:t>επιλυτές</a:t>
            </a:r>
            <a:r>
              <a:rPr lang="el-GR" sz="2000" dirty="0">
                <a:cs typeface="Times New Roman" pitchFamily="18" charset="0"/>
              </a:rPr>
              <a:t> για δομημένα πλέγματα σε δύο διαστάσεις</a:t>
            </a:r>
            <a:endParaRPr lang="en-US" sz="2000" dirty="0"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Έστω </a:t>
            </a:r>
            <a:r>
              <a:rPr lang="el-GR" sz="2000" dirty="0">
                <a:cs typeface="Times New Roman" pitchFamily="18" charset="0"/>
              </a:rPr>
              <a:t>μονοδιάστατη διακριτή εξίσωση γύρω από το σημείο </a:t>
            </a:r>
            <a:r>
              <a:rPr lang="en-US" sz="2000" dirty="0">
                <a:cs typeface="Times New Roman" pitchFamily="18" charset="0"/>
              </a:rPr>
              <a:t>P</a:t>
            </a:r>
            <a:r>
              <a:rPr lang="el-GR" sz="2000" dirty="0">
                <a:cs typeface="Times New Roman" pitchFamily="18" charset="0"/>
              </a:rPr>
              <a:t>: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5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153851" y="96619"/>
            <a:ext cx="45314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cs typeface="Times New Roman" pitchFamily="18" charset="0"/>
              </a:rPr>
              <a:t>Γραμμικοί </a:t>
            </a:r>
            <a:r>
              <a:rPr lang="el-GR" sz="3600" b="1" dirty="0" err="1">
                <a:cs typeface="Times New Roman" pitchFamily="18" charset="0"/>
              </a:rPr>
              <a:t>επιλυτές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(2)</a:t>
            </a:r>
            <a:endParaRPr lang="el-GR" sz="3600" b="1" i="1" dirty="0">
              <a:solidFill>
                <a:schemeClr val="hlink"/>
              </a:solidFill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491680" y="1483879"/>
            <a:ext cx="8424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Γράφουμε </a:t>
            </a:r>
            <a:r>
              <a:rPr lang="el-GR" sz="2000" dirty="0">
                <a:cs typeface="Times New Roman" pitchFamily="18" charset="0"/>
              </a:rPr>
              <a:t>ξανά την εξίσωση χρησιμοποιώντας </a:t>
            </a:r>
            <a:r>
              <a:rPr lang="el-GR" sz="2000" dirty="0" smtClean="0">
                <a:cs typeface="Times New Roman" pitchFamily="18" charset="0"/>
              </a:rPr>
              <a:t>τον ίδιο συμβολισμό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1503748" y="3861048"/>
            <a:ext cx="6400800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Δίνεται </a:t>
            </a:r>
            <a:r>
              <a:rPr lang="el-GR" sz="2000" dirty="0">
                <a:cs typeface="Times New Roman" pitchFamily="18" charset="0"/>
              </a:rPr>
              <a:t>μία εξίσωση όπως αυτή για κάθε σημείο του πλέγματος </a:t>
            </a:r>
            <a:r>
              <a:rPr lang="en-GB" dirty="0" err="1"/>
              <a:t>i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1,</a:t>
            </a:r>
            <a:r>
              <a:rPr lang="el-GR" dirty="0"/>
              <a:t> </a:t>
            </a:r>
            <a:r>
              <a:rPr lang="en-US" dirty="0"/>
              <a:t>2,</a:t>
            </a:r>
            <a:r>
              <a:rPr lang="el-GR" dirty="0"/>
              <a:t> </a:t>
            </a:r>
            <a:r>
              <a:rPr lang="en-US" dirty="0"/>
              <a:t>3, …, </a:t>
            </a:r>
            <a:r>
              <a:rPr lang="en-US" dirty="0" smtClean="0"/>
              <a:t>N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dirty="0"/>
              <a:t>Για</a:t>
            </a:r>
            <a:r>
              <a:rPr lang="en-US" dirty="0"/>
              <a:t> </a:t>
            </a:r>
            <a:r>
              <a:rPr lang="en-GB" dirty="0" err="1"/>
              <a:t>i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1, 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=0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dirty="0"/>
              <a:t>Επίσης,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l-GR" baseline="-25000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3959" y="2624918"/>
                <a:ext cx="40112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59" y="2624918"/>
                <a:ext cx="401128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72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41598" y="0"/>
            <a:ext cx="89750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/>
              <a:t>Αλγόριθμος </a:t>
            </a:r>
            <a:r>
              <a:rPr lang="el-GR" sz="3600" b="1" dirty="0" err="1"/>
              <a:t>τριδιαγώνιου</a:t>
            </a:r>
            <a:r>
              <a:rPr lang="el-GR" sz="3600" b="1" dirty="0"/>
              <a:t> πίνακα (</a:t>
            </a:r>
            <a:r>
              <a:rPr lang="en-US" sz="3600" b="1" dirty="0"/>
              <a:t>TDMA</a:t>
            </a:r>
            <a:r>
              <a:rPr lang="en-US" sz="3600" b="1" dirty="0" smtClean="0"/>
              <a:t>) (1)</a:t>
            </a:r>
            <a:endParaRPr lang="en-US" sz="3600" b="1" dirty="0"/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7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02" y="3398726"/>
            <a:ext cx="1933575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30861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467544" y="757274"/>
            <a:ext cx="71628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Για κάθε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σημείο του πλέγματος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τα σημεία όπου υπάρχουν οριακές συνθήκες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=0;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Χρησιμοποιώντας την εξίσωση για το σημείο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γράφουμε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= f(φ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Αντικαθιστούμε το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στην εξίσωση για το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και το εξαλείφουμε γράφοντας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= f(φ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Επαναλαμβάνουμε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την παραπάνω διαδικασία μέχρι την Ν-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οστη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εξίσωση και βρίσκουμε το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Αντικαθιστούμε ανάποδα και βρίσκουμε τα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Σημείωση: η μέθοδος είναι παρόμοια με τις άμεσες μεθόδους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6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65448" y="109716"/>
            <a:ext cx="884684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/>
              <a:t>Αλγόριθμος </a:t>
            </a:r>
            <a:r>
              <a:rPr lang="el-GR" sz="3600" b="1" dirty="0" err="1"/>
              <a:t>τριδιαγώνιου</a:t>
            </a:r>
            <a:r>
              <a:rPr lang="el-GR" sz="3600" b="1" dirty="0"/>
              <a:t> πίνακα (</a:t>
            </a:r>
            <a:r>
              <a:rPr lang="en-US" sz="3600" b="1" dirty="0"/>
              <a:t>TDMA) </a:t>
            </a:r>
            <a:r>
              <a:rPr lang="en-US" sz="3600" b="1" dirty="0" smtClean="0"/>
              <a:t>(2)</a:t>
            </a:r>
            <a:endParaRPr lang="en-US" sz="3600" b="1" dirty="0"/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326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1845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27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29543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457200" y="1371600"/>
            <a:ext cx="86507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Σχηματίζοντας </a:t>
            </a:r>
            <a:r>
              <a:rPr lang="el-GR" sz="2000" dirty="0">
                <a:cs typeface="Times New Roman" pitchFamily="18" charset="0"/>
              </a:rPr>
              <a:t>την διαδικασία, ορίζουμε τους συντελεστές </a:t>
            </a:r>
            <a:r>
              <a:rPr lang="en-US" sz="2000" i="1" dirty="0">
                <a:cs typeface="Times New Roman" pitchFamily="18" charset="0"/>
              </a:rPr>
              <a:t>P</a:t>
            </a:r>
            <a:r>
              <a:rPr lang="en-US" sz="2000" i="1" baseline="-25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 και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Q</a:t>
            </a:r>
            <a:r>
              <a:rPr lang="en-US" sz="2000" i="1" baseline="-25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 έτσι ώστε</a:t>
            </a:r>
            <a:r>
              <a:rPr lang="en-US" sz="2000" dirty="0">
                <a:cs typeface="Times New Roman" pitchFamily="18" charset="0"/>
              </a:rPr>
              <a:t>:</a:t>
            </a:r>
            <a:endParaRPr lang="el-GR" sz="20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romanLcPeriod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LcPeriod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LcPeriod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Είναι </a:t>
            </a:r>
            <a:r>
              <a:rPr lang="el-GR" sz="2000" dirty="0">
                <a:cs typeface="Times New Roman" pitchFamily="18" charset="0"/>
              </a:rPr>
              <a:t>εύκολο να δειχθεί ότι</a:t>
            </a:r>
            <a:r>
              <a:rPr lang="en-US" sz="2000" dirty="0">
                <a:cs typeface="Times New Roman" pitchFamily="18" charset="0"/>
              </a:rPr>
              <a:t>:</a:t>
            </a:r>
            <a:endParaRPr lang="el-GR" sz="20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= b</a:t>
            </a:r>
            <a:r>
              <a:rPr lang="en-US" baseline="-25000" dirty="0"/>
              <a:t>1</a:t>
            </a:r>
            <a:r>
              <a:rPr lang="en-US" dirty="0"/>
              <a:t>/a</a:t>
            </a:r>
            <a:r>
              <a:rPr lang="en-US" baseline="-25000" dirty="0"/>
              <a:t>1</a:t>
            </a:r>
            <a:r>
              <a:rPr lang="en-US" dirty="0"/>
              <a:t>; P</a:t>
            </a:r>
            <a:r>
              <a:rPr lang="en-US" baseline="-25000" dirty="0"/>
              <a:t>N</a:t>
            </a:r>
            <a:r>
              <a:rPr lang="en-US" dirty="0"/>
              <a:t>=0 </a:t>
            </a:r>
            <a:endParaRPr lang="el-GR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n-US" dirty="0" err="1"/>
              <a:t>φ</a:t>
            </a:r>
            <a:r>
              <a:rPr lang="en-US" baseline="-25000" dirty="0" err="1"/>
              <a:t>N</a:t>
            </a:r>
            <a:r>
              <a:rPr lang="en-US" dirty="0"/>
              <a:t>= Q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4089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75565" y="61619"/>
            <a:ext cx="884684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</a:rPr>
              <a:t>Αλγόριθμος </a:t>
            </a:r>
            <a:r>
              <a:rPr lang="el-GR" sz="3600" b="1" dirty="0" err="1">
                <a:latin typeface="+mj-lt"/>
              </a:rPr>
              <a:t>τριδιαγώνιου</a:t>
            </a:r>
            <a:r>
              <a:rPr lang="el-GR" sz="3600" b="1" dirty="0">
                <a:latin typeface="+mj-lt"/>
              </a:rPr>
              <a:t> πίνακα (</a:t>
            </a:r>
            <a:r>
              <a:rPr lang="en-US" sz="3600" b="1" dirty="0">
                <a:latin typeface="+mj-lt"/>
              </a:rPr>
              <a:t>TDMA) </a:t>
            </a:r>
            <a:r>
              <a:rPr lang="en-US" sz="3600" b="1" dirty="0" smtClean="0">
                <a:latin typeface="+mj-lt"/>
              </a:rPr>
              <a:t>(3)</a:t>
            </a:r>
            <a:endParaRPr lang="en-US" sz="3600" b="1" dirty="0">
              <a:latin typeface="+mj-lt"/>
            </a:endParaRP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  <a:p>
            <a:endParaRPr lang="el-GR" b="1" i="1" dirty="0">
              <a:solidFill>
                <a:schemeClr val="hlink"/>
              </a:solidFill>
            </a:endParaRPr>
          </a:p>
        </p:txBody>
      </p:sp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29543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84188" y="722918"/>
            <a:ext cx="8229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cs typeface="Times New Roman" pitchFamily="18" charset="0"/>
              </a:rPr>
              <a:t>Διαδικασία </a:t>
            </a:r>
            <a:r>
              <a:rPr lang="el-GR" sz="2000" dirty="0">
                <a:cs typeface="Times New Roman" pitchFamily="18" charset="0"/>
              </a:rPr>
              <a:t>επίλυσης</a:t>
            </a:r>
            <a:r>
              <a:rPr lang="en-US" sz="2000" dirty="0">
                <a:cs typeface="Times New Roman" pitchFamily="18" charset="0"/>
              </a:rPr>
              <a:t>:</a:t>
            </a:r>
            <a:endParaRPr lang="el-GR" sz="2000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r>
              <a:rPr lang="el-GR" sz="2000" dirty="0">
                <a:cs typeface="Times New Roman" pitchFamily="18" charset="0"/>
              </a:rPr>
              <a:t> Στην προς τα εμπρός επανάληψη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l-GR" sz="2000" dirty="0">
                <a:cs typeface="Times New Roman" pitchFamily="18" charset="0"/>
              </a:rPr>
              <a:t>βρίσκουμε τα </a:t>
            </a:r>
            <a:r>
              <a:rPr lang="en-US" sz="2000" i="1" dirty="0">
                <a:cs typeface="Times New Roman" pitchFamily="18" charset="0"/>
              </a:rPr>
              <a:t>P</a:t>
            </a:r>
            <a:r>
              <a:rPr lang="en-US" sz="2000" i="1" baseline="-25000" dirty="0">
                <a:cs typeface="Times New Roman" pitchFamily="18" charset="0"/>
              </a:rPr>
              <a:t>i</a:t>
            </a:r>
            <a:r>
              <a:rPr lang="en-US" sz="2000" i="1" dirty="0">
                <a:cs typeface="Times New Roman" pitchFamily="18" charset="0"/>
              </a:rPr>
              <a:t>, Q</a:t>
            </a:r>
            <a:r>
              <a:rPr lang="en-US" sz="2000" i="1" baseline="-25000" dirty="0">
                <a:cs typeface="Times New Roman" pitchFamily="18" charset="0"/>
              </a:rPr>
              <a:t>i</a:t>
            </a:r>
            <a:r>
              <a:rPr lang="en-US" sz="2000" i="1" dirty="0">
                <a:cs typeface="Times New Roman" pitchFamily="18" charset="0"/>
              </a:rPr>
              <a:t>, </a:t>
            </a:r>
            <a:r>
              <a:rPr lang="en-US" sz="2000" i="1" dirty="0" err="1">
                <a:cs typeface="Times New Roman" pitchFamily="18" charset="0"/>
              </a:rPr>
              <a:t>i</a:t>
            </a:r>
            <a:r>
              <a:rPr lang="en-US" sz="2000" i="1" dirty="0">
                <a:cs typeface="Times New Roman" pitchFamily="18" charset="0"/>
              </a:rPr>
              <a:t>=1,2…N</a:t>
            </a: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r>
              <a:rPr lang="el-GR" sz="2000" dirty="0">
                <a:cs typeface="Times New Roman" pitchFamily="18" charset="0"/>
              </a:rPr>
              <a:t> Στο τέλος της διαδικασίας βρίσκουμε </a:t>
            </a:r>
            <a:r>
              <a:rPr lang="en-US" sz="2000" i="1" dirty="0" err="1">
                <a:cs typeface="Times New Roman" pitchFamily="18" charset="0"/>
              </a:rPr>
              <a:t>φ</a:t>
            </a:r>
            <a:r>
              <a:rPr lang="en-US" sz="2000" i="1" baseline="-25000" dirty="0" err="1">
                <a:cs typeface="Times New Roman" pitchFamily="18" charset="0"/>
              </a:rPr>
              <a:t>N</a:t>
            </a:r>
            <a:r>
              <a:rPr lang="en-US" sz="2000" i="1" dirty="0">
                <a:cs typeface="Times New Roman" pitchFamily="18" charset="0"/>
              </a:rPr>
              <a:t>= Q</a:t>
            </a:r>
            <a:r>
              <a:rPr lang="en-US" sz="2000" i="1" baseline="-25000" dirty="0">
                <a:cs typeface="Times New Roman" pitchFamily="18" charset="0"/>
              </a:rPr>
              <a:t>N</a:t>
            </a: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r>
              <a:rPr lang="el-GR" sz="2000" dirty="0">
                <a:cs typeface="Times New Roman" pitchFamily="18" charset="0"/>
              </a:rPr>
              <a:t> Στην προς τα πίσω επανάληψη, χρησιμοποιούμε</a:t>
            </a: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l-GR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l-GR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l-GR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l-GR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l-GR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r>
              <a:rPr lang="el-GR" sz="2000" dirty="0">
                <a:cs typeface="Times New Roman" pitchFamily="18" charset="0"/>
              </a:rPr>
              <a:t> Συνεχίζοντας την ανάποδη επανάληψη βρίσκουμε τα </a:t>
            </a:r>
            <a:r>
              <a:rPr lang="en-US" sz="2000" i="1" dirty="0">
                <a:cs typeface="Times New Roman" pitchFamily="18" charset="0"/>
              </a:rPr>
              <a:t>φ</a:t>
            </a:r>
            <a:r>
              <a:rPr lang="en-US" sz="2000" i="1" baseline="-25000" dirty="0">
                <a:cs typeface="Times New Roman" pitchFamily="18" charset="0"/>
              </a:rPr>
              <a:t>N-1</a:t>
            </a:r>
            <a:r>
              <a:rPr lang="en-US" sz="2000" i="1" dirty="0">
                <a:cs typeface="Times New Roman" pitchFamily="18" charset="0"/>
              </a:rPr>
              <a:t>, …,φ</a:t>
            </a:r>
            <a:r>
              <a:rPr lang="en-US" sz="2000" i="1" baseline="-25000" dirty="0">
                <a:cs typeface="Times New Roman" pitchFamily="18" charset="0"/>
              </a:rPr>
              <a:t>1</a:t>
            </a:r>
            <a:endParaRPr lang="en-US" sz="2000" i="1" baseline="-25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4238781" y="5197050"/>
            <a:ext cx="960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dirty="0"/>
              <a:t>Γνωστό</a:t>
            </a:r>
            <a:endParaRPr lang="en-US" dirty="0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1849874" y="5190644"/>
            <a:ext cx="110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dirty="0"/>
              <a:t>Άγνωστο</a:t>
            </a:r>
            <a:endParaRPr lang="en-US" dirty="0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 rot="1427587">
            <a:off x="2362200" y="43434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 rot="-2666298">
            <a:off x="4202984" y="4278938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1368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817</Words>
  <Application>Microsoft Office PowerPoint</Application>
  <PresentationFormat>Προβολή στην οθόνη (4:3)</PresentationFormat>
  <Paragraphs>171</Paragraphs>
  <Slides>20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(Επικεφαλίδες)</vt:lpstr>
      <vt:lpstr>Calibri (Κυρίως κείμενο)</vt:lpstr>
      <vt:lpstr>Cambria Math</vt:lpstr>
      <vt:lpstr>Courier New</vt:lpstr>
      <vt:lpstr>Times New Roman</vt:lpstr>
      <vt:lpstr>Wingdings</vt:lpstr>
      <vt:lpstr>Θέμα του Office</vt:lpstr>
      <vt:lpstr>1_Θέμα του Office</vt:lpstr>
      <vt:lpstr>Default Design</vt:lpstr>
      <vt:lpstr>Υπολογιστική Ρευστομηχανική</vt:lpstr>
      <vt:lpstr>Άδειες Χρήσης</vt:lpstr>
      <vt:lpstr>Χρηματοδότηση</vt:lpstr>
      <vt:lpstr>Σκοποί  ενότητας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Χρήσης Έργων Τρίτων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Martin</dc:creator>
  <cp:lastModifiedBy>Jimmy Labropoulos</cp:lastModifiedBy>
  <cp:revision>29</cp:revision>
  <dcterms:created xsi:type="dcterms:W3CDTF">2014-11-29T15:09:28Z</dcterms:created>
  <dcterms:modified xsi:type="dcterms:W3CDTF">2015-05-26T18:35:06Z</dcterms:modified>
</cp:coreProperties>
</file>