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4" r:id="rId3"/>
    <p:sldId id="275" r:id="rId4"/>
    <p:sldId id="273" r:id="rId5"/>
    <p:sldId id="276" r:id="rId6"/>
    <p:sldId id="281" r:id="rId7"/>
    <p:sldId id="270" r:id="rId8"/>
    <p:sldId id="277" r:id="rId9"/>
    <p:sldId id="280" r:id="rId10"/>
    <p:sldId id="278" r:id="rId11"/>
    <p:sldId id="279" r:id="rId12"/>
    <p:sldId id="291" r:id="rId13"/>
    <p:sldId id="284" r:id="rId14"/>
    <p:sldId id="285" r:id="rId15"/>
    <p:sldId id="286" r:id="rId16"/>
    <p:sldId id="287" r:id="rId17"/>
    <p:sldId id="289" r:id="rId18"/>
    <p:sldId id="288" r:id="rId19"/>
    <p:sldId id="290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9900"/>
    <a:srgbClr val="4BA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3803" autoAdjust="0"/>
  </p:normalViewPr>
  <p:slideViewPr>
    <p:cSldViewPr>
      <p:cViewPr>
        <p:scale>
          <a:sx n="125" d="100"/>
          <a:sy n="125" d="100"/>
        </p:scale>
        <p:origin x="162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5D2DD1-22DF-481D-B06F-7DA2AF5BFF33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2725F4-9538-4E4D-97B1-7AC5FE3620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789D-6D93-4C8C-A9B0-C6303B7FC201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57C2-65F6-4D6D-95E2-76EBAA6275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8040-6603-405A-9C63-3E00F692203F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99D7-9079-4F7C-BA78-75BDD1F641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4F65-C61F-45DC-84A9-AC89CF32C2EA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E5D7-00F5-49F8-93A1-1687D04C76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1416-A7C1-4E3C-8ACA-BD5E618878F1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777A-2968-4790-A9E4-79BC1C026B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CE01-D901-40C5-9B70-22624A91AD24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4296-9D37-483B-8B00-2B4B7C04E7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9A1E-AEA4-4D03-9648-2065F02FBD04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45D7-B13E-45B0-9AC5-7A04E779C7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F360-7370-48F7-9F97-828D6EF34E50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6B4DA-5FFF-473C-AF08-6F985FAEE4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2336-84ED-42C4-BD67-614DD115E66A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A08F-AAF8-4B39-AE2A-D770F67DB1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B715-5ED6-4011-A027-EDB1CCFF43E5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328-385B-40CE-9A22-2A70FE6C5A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F163-AB9A-4B87-9CE4-A1B31D43B7F5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9F09-1A5D-42C0-ACFE-7CCB162EE1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EDB9-7332-465C-B8E0-04A622A5B387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9356-A1F6-40DB-ADF6-E4FE2E6024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60E1BF-C61F-4951-B39C-D4D709503747}" type="datetimeFigureOut">
              <a:rPr lang="el-GR"/>
              <a:pPr>
                <a:defRPr/>
              </a:pPr>
              <a:t>21/3/2011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DD77F-B077-4713-BEEB-E7958A0D19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PID </a:t>
            </a:r>
            <a:r>
              <a:rPr lang="el-GR" dirty="0" smtClean="0"/>
              <a:t>έλεγχος</a:t>
            </a:r>
          </a:p>
        </p:txBody>
      </p:sp>
      <p:pic>
        <p:nvPicPr>
          <p:cNvPr id="4" name="Picture 3" descr="DSC00254.JPG"/>
          <p:cNvPicPr>
            <a:picLocks noChangeAspect="1"/>
          </p:cNvPicPr>
          <p:nvPr/>
        </p:nvPicPr>
        <p:blipFill>
          <a:blip r:embed="rId2" cstate="print"/>
          <a:srcRect l="6087" t="16093" r="5217" b="12023"/>
          <a:stretch>
            <a:fillRect/>
          </a:stretch>
        </p:blipFill>
        <p:spPr>
          <a:xfrm>
            <a:off x="0" y="1268760"/>
            <a:ext cx="9195201" cy="5589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5495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 D controller</a:t>
            </a:r>
            <a:endParaRPr lang="el-G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2887682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derivative-action time Td is a measure for how much faster a PD controller compensates a change in the controlled variable than a pure P controller. A jump in the manipulated variable compensates a large part of the system deviation before a pure P controller would have reached this value. </a:t>
            </a:r>
          </a:p>
          <a:p>
            <a:r>
              <a:rPr lang="en-US" dirty="0" smtClean="0"/>
              <a:t>The P component therefore appears to respond earlier by a period equal to the rate time </a:t>
            </a:r>
          </a:p>
          <a:p>
            <a:endParaRPr lang="en-US" dirty="0" smtClean="0"/>
          </a:p>
          <a:p>
            <a:r>
              <a:rPr lang="en-US" dirty="0" smtClean="0"/>
              <a:t>Two disadvantages result in the PD controller seldom being used.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Firstly it cannot completely compensate remaining system deviations.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Secondly, a slightly excessive D component leads quickly to instability</a:t>
            </a:r>
          </a:p>
          <a:p>
            <a:r>
              <a:rPr lang="en-US" dirty="0" smtClean="0"/>
              <a:t>    of the control loop. The controlled system then tends to oscillate.</a:t>
            </a:r>
            <a:endParaRPr lang="el-GR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5991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 I D controller</a:t>
            </a:r>
            <a:endParaRPr lang="el-GR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98884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  If the system deviation is large, the D component ensures a momentary extremely high change in the manipulated variable. While the influence of the D component falls of immediately, the influence of the I component increases slowly.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 If the change in system deviation is slight, 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the D component is negligible.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   </a:t>
            </a:r>
            <a:r>
              <a:rPr lang="en-US" sz="2000" dirty="0" smtClean="0"/>
              <a:t>This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has the advantage of faster response and quicker </a:t>
            </a:r>
            <a:r>
              <a:rPr lang="en-US" sz="2000" dirty="0" err="1" smtClean="0"/>
              <a:t>compen-sation</a:t>
            </a:r>
            <a:r>
              <a:rPr lang="el-GR" sz="2000" dirty="0" smtClean="0"/>
              <a:t> </a:t>
            </a:r>
            <a:r>
              <a:rPr lang="en-US" sz="2000" dirty="0" smtClean="0"/>
              <a:t>of system deviation in the event of changes or disturbance</a:t>
            </a:r>
            <a:r>
              <a:rPr lang="el-GR" sz="2000" dirty="0" smtClean="0"/>
              <a:t> </a:t>
            </a:r>
            <a:r>
              <a:rPr lang="en-US" sz="2000" dirty="0" smtClean="0"/>
              <a:t>variables. 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   </a:t>
            </a:r>
            <a:r>
              <a:rPr lang="en-US" sz="2000" dirty="0" smtClean="0"/>
              <a:t>The disadvantage is that the control loop is much more prone</a:t>
            </a:r>
            <a:r>
              <a:rPr lang="el-GR" sz="2000" dirty="0" smtClean="0"/>
              <a:t> </a:t>
            </a:r>
            <a:r>
              <a:rPr lang="en-US" sz="2000" dirty="0" smtClean="0"/>
              <a:t>to oscillation and that setting is therefore more difficult.</a:t>
            </a:r>
          </a:p>
          <a:p>
            <a:endParaRPr lang="en-US" sz="2000" u="sng" dirty="0" smtClean="0">
              <a:solidFill>
                <a:srgbClr val="FFFF00"/>
              </a:solidFill>
            </a:endParaRPr>
          </a:p>
          <a:p>
            <a:r>
              <a:rPr lang="en-US" sz="2000" u="sng" dirty="0" smtClean="0">
                <a:solidFill>
                  <a:srgbClr val="FFFF00"/>
                </a:solidFill>
              </a:rPr>
              <a:t>As a result of the D component, this controller type is faster than a P controller or a PI controller. This manifests itself in the derivative-action time Td. The derivative-action time is the period by which a PID controller is faster than the PI controller. </a:t>
            </a:r>
            <a:endParaRPr lang="el-GR" sz="20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9980" cy="6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hange_with_K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0"/>
            <a:ext cx="80772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3933056"/>
            <a:ext cx="3397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Μεταβάλλουμε μόνο το Κ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320px-Change_with_K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5344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4725144"/>
            <a:ext cx="3310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Μεταβάλλουμε μόνο το Κ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320px-Change_with_K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33400"/>
            <a:ext cx="8610600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888" y="4581128"/>
            <a:ext cx="3397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Μεταβάλλουμε μόνο το Κ</a:t>
            </a:r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5064" y="-819472"/>
            <a:ext cx="19954875" cy="111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r="4082"/>
          <a:stretch>
            <a:fillRect/>
          </a:stretch>
        </p:blipFill>
        <p:spPr bwMode="auto">
          <a:xfrm>
            <a:off x="0" y="1268760"/>
            <a:ext cx="8460432" cy="39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61963"/>
            <a:ext cx="80676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8136904" cy="62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62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en-US" b="1" dirty="0" smtClean="0"/>
              <a:t>Integral</a:t>
            </a:r>
            <a:endParaRPr lang="el-GR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Lag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Distance velocity lag</a:t>
            </a:r>
          </a:p>
          <a:p>
            <a:endParaRPr lang="en-US" dirty="0" smtClean="0"/>
          </a:p>
          <a:p>
            <a:r>
              <a:rPr lang="el-GR" b="1" dirty="0" smtClean="0"/>
              <a:t>Υλοποιούμε την</a:t>
            </a:r>
            <a:r>
              <a:rPr lang="el-GR" dirty="0" smtClean="0"/>
              <a:t> </a:t>
            </a:r>
            <a:r>
              <a:rPr lang="en-US" dirty="0" smtClean="0"/>
              <a:t>        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5776" y="0"/>
          <a:ext cx="540060" cy="1080120"/>
        </p:xfrm>
        <a:graphic>
          <a:graphicData uri="http://schemas.openxmlformats.org/presentationml/2006/ole">
            <p:oleObj spid="_x0000_s23554" name="Equation" r:id="rId3" imgW="152280" imgH="39348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483768" y="1268760"/>
          <a:ext cx="1349375" cy="1079500"/>
        </p:xfrm>
        <a:graphic>
          <a:graphicData uri="http://schemas.openxmlformats.org/presentationml/2006/ole">
            <p:oleObj spid="_x0000_s23555" name="Equation" r:id="rId4" imgW="380880" imgH="39348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004048" y="3212976"/>
          <a:ext cx="1035050" cy="557212"/>
        </p:xfrm>
        <a:graphic>
          <a:graphicData uri="http://schemas.openxmlformats.org/presentationml/2006/ole">
            <p:oleObj spid="_x0000_s23557" name="Equation" r:id="rId5" imgW="291960" imgH="20304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716016" y="4005064"/>
          <a:ext cx="1935162" cy="1149350"/>
        </p:xfrm>
        <a:graphic>
          <a:graphicData uri="http://schemas.openxmlformats.org/presentationml/2006/ole">
            <p:oleObj spid="_x0000_s23558" name="Equation" r:id="rId6" imgW="54576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576064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>
              <a:latin typeface="HellasTimes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408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4869160"/>
            <a:ext cx="391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την περίπτωση μας όμως έχουμε</a:t>
            </a:r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03648" y="5445224"/>
          <a:ext cx="5116358" cy="720080"/>
        </p:xfrm>
        <a:graphic>
          <a:graphicData uri="http://schemas.openxmlformats.org/presentationml/2006/ole">
            <p:oleObj spid="_x0000_s39938" name="Equation" r:id="rId4" imgW="1714320" imgH="241200" progId="Equation.DSMT4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652534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    </a:t>
            </a:r>
            <a:r>
              <a:rPr lang="el-GR" b="1" dirty="0" smtClean="0"/>
              <a:t>Αναλογικός όρος  Κ</a:t>
            </a:r>
            <a:r>
              <a:rPr lang="en-US" b="1" dirty="0" smtClean="0"/>
              <a:t>p</a:t>
            </a:r>
          </a:p>
          <a:p>
            <a:pPr>
              <a:buNone/>
            </a:pPr>
            <a:r>
              <a:rPr lang="el-GR" dirty="0" smtClean="0"/>
              <a:t>    Η χρησιμοποίηση ενός αναλογικού ελεγκτή (</a:t>
            </a:r>
            <a:r>
              <a:rPr lang="en-US" dirty="0" smtClean="0"/>
              <a:t>K</a:t>
            </a:r>
            <a:r>
              <a:rPr lang="el-GR" dirty="0" smtClean="0"/>
              <a:t>p), θα έχει ως αποτέλεσμα την ελάττωση του χρόνου ανύψωσης και την μείωση, αλλά ποτέ την εξάλειψη, του μόνιμου σφάλματος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l-GR" sz="3600" i="1" dirty="0" smtClean="0"/>
              <a:t>   </a:t>
            </a:r>
            <a:r>
              <a:rPr lang="el-GR" b="1" dirty="0" smtClean="0"/>
              <a:t>Ολοκληρωτικός Όρος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endParaRPr lang="en-US" b="1" dirty="0" smtClean="0"/>
          </a:p>
          <a:p>
            <a:pPr eaLnBrk="1" hangingPunct="1">
              <a:buNone/>
              <a:defRPr/>
            </a:pPr>
            <a:r>
              <a:rPr lang="el-GR" dirty="0" smtClean="0"/>
              <a:t>    Ο ολοκληρωτικός έλεγχος (</a:t>
            </a:r>
            <a:r>
              <a:rPr lang="en-US" dirty="0" err="1" smtClean="0"/>
              <a:t>Ki</a:t>
            </a:r>
            <a:r>
              <a:rPr lang="el-GR" dirty="0" smtClean="0"/>
              <a:t>) θα εξαλείψει το μόνιμο σφάλμα, αλλά θα</a:t>
            </a:r>
            <a:r>
              <a:rPr lang="en-US" dirty="0" smtClean="0"/>
              <a:t> </a:t>
            </a:r>
            <a:r>
              <a:rPr lang="el-GR" dirty="0" smtClean="0"/>
              <a:t>χειροτερέψει την μεταβατική Απόκριση (αριθμός των ταλαντώσεων</a:t>
            </a:r>
            <a:r>
              <a:rPr lang="en-US" dirty="0" smtClean="0"/>
              <a:t> </a:t>
            </a:r>
            <a:r>
              <a:rPr lang="el-GR" dirty="0" smtClean="0"/>
              <a:t>μέχρι την τελική ισορροπία του συστήματος).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l-GR" sz="3200" b="1" dirty="0" smtClean="0">
                <a:latin typeface="+mn-lt"/>
              </a:rPr>
              <a:t> Ο διαφορικός έλεγχος </a:t>
            </a:r>
            <a:r>
              <a:rPr lang="en-US" sz="3200" b="1" dirty="0" err="1" smtClean="0">
                <a:latin typeface="+mn-lt"/>
              </a:rPr>
              <a:t>Kd</a:t>
            </a:r>
            <a:endParaRPr lang="en-US" sz="3200" b="1" dirty="0" smtClean="0">
              <a:latin typeface="+mn-lt"/>
            </a:endParaRPr>
          </a:p>
          <a:p>
            <a:pPr>
              <a:defRPr/>
            </a:pPr>
            <a:r>
              <a:rPr lang="el-GR" sz="3200" dirty="0" smtClean="0">
                <a:latin typeface="+mn-lt"/>
              </a:rPr>
              <a:t>Ο διαφορικός έλεγχος (</a:t>
            </a:r>
            <a:r>
              <a:rPr lang="en-US" sz="3200" dirty="0" err="1" smtClean="0">
                <a:latin typeface="+mn-lt"/>
              </a:rPr>
              <a:t>Kd</a:t>
            </a:r>
            <a:r>
              <a:rPr lang="el-GR" sz="3200" dirty="0" smtClean="0">
                <a:latin typeface="+mn-lt"/>
              </a:rPr>
              <a:t>)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θα έχει ως αποτέλεσμα την αύξηση της σταθερότητας του συστήματος, μειώνοντας την υπερύψωση και βελτιώνοντας την μεταβατική Απόκριση</a:t>
            </a:r>
          </a:p>
        </p:txBody>
      </p:sp>
      <p:graphicFrame>
        <p:nvGraphicFramePr>
          <p:cNvPr id="7" name="Group 75"/>
          <p:cNvGraphicFramePr>
            <a:graphicFrameLocks noGrp="1"/>
          </p:cNvGraphicFramePr>
          <p:nvPr/>
        </p:nvGraphicFramePr>
        <p:xfrm>
          <a:off x="395536" y="3212977"/>
          <a:ext cx="8305800" cy="3645023"/>
        </p:xfrm>
        <a:graphic>
          <a:graphicData uri="http://schemas.openxmlformats.org/drawingml/2006/table">
            <a:tbl>
              <a:tblPr/>
              <a:tblGrid>
                <a:gridCol w="1571625"/>
                <a:gridCol w="1749425"/>
                <a:gridCol w="1841500"/>
                <a:gridCol w="2319338"/>
                <a:gridCol w="823912"/>
              </a:tblGrid>
              <a:tr h="133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Αντίδραση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ελεγκτή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Χρόνος Ανύψωσης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Υπερύψωση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Χρόνος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Αποκατάστασης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Μόνιμο Σφάλμα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Kp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Μείωση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Αύξηση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Μικρή αλλαγή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Μείωση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Ki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Μείωση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Αύξηση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Αύξηση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Εξαλειψη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Kd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Μικρή αλλαγή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Μείωση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Μείωση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Μικρή αλλαγή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dirty="0" smtClean="0"/>
          </a:p>
          <a:p>
            <a:pPr eaLnBrk="1" hangingPunct="1"/>
            <a:r>
              <a:rPr lang="el-GR" dirty="0" smtClean="0"/>
              <a:t>Για τη διαδικασία ή μονάδα ελέγχου με το διακόπτη ( ) στη θέση 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FAST </a:t>
            </a:r>
            <a:r>
              <a:rPr lang="el-GR" dirty="0" smtClean="0"/>
              <a:t>έχουμε ταχεία λειτουργία με </a:t>
            </a:r>
            <a:r>
              <a:rPr lang="en-US" dirty="0" smtClean="0"/>
              <a:t>r</a:t>
            </a:r>
            <a:r>
              <a:rPr lang="el-GR" dirty="0" smtClean="0"/>
              <a:t>=10</a:t>
            </a:r>
            <a:r>
              <a:rPr lang="en-US" dirty="0" smtClean="0"/>
              <a:t>ms</a:t>
            </a:r>
          </a:p>
          <a:p>
            <a:pPr eaLnBrk="1" hangingPunct="1">
              <a:buNone/>
            </a:pPr>
            <a:r>
              <a:rPr lang="en-US" dirty="0" smtClean="0"/>
              <a:t>	SLOW  </a:t>
            </a:r>
            <a:r>
              <a:rPr lang="el-GR" dirty="0" smtClean="0"/>
              <a:t>έχουμε αργή λειτουργία με </a:t>
            </a:r>
            <a:r>
              <a:rPr lang="en-US" dirty="0" smtClean="0"/>
              <a:t>r=1sec</a:t>
            </a:r>
            <a:endParaRPr lang="el-GR" dirty="0" smtClean="0"/>
          </a:p>
          <a:p>
            <a:pPr eaLnBrk="1" hangingPunct="1"/>
            <a:r>
              <a:rPr lang="el-GR" dirty="0" smtClean="0"/>
              <a:t>Οι μεταβολές της </a:t>
            </a:r>
            <a:r>
              <a:rPr lang="en-US" dirty="0" smtClean="0"/>
              <a:t>SET VALUE </a:t>
            </a:r>
            <a:r>
              <a:rPr lang="el-GR" dirty="0" smtClean="0"/>
              <a:t>και </a:t>
            </a:r>
            <a:r>
              <a:rPr lang="en-US" dirty="0" smtClean="0"/>
              <a:t>MEASURED VALUE </a:t>
            </a:r>
            <a:r>
              <a:rPr lang="el-GR" dirty="0" smtClean="0"/>
              <a:t>παρατηρούνται μέσω παλμογράφου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The proportional controller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391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1181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5162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501008"/>
            <a:ext cx="335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Integral controller</a:t>
            </a:r>
            <a:endParaRPr lang="el-GR" b="1" dirty="0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53244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54868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 I controller</a:t>
            </a:r>
            <a:endParaRPr lang="el-GR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5576" y="3356992"/>
            <a:ext cx="74944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dirty="0" smtClean="0"/>
              <a:t>The reset time is a function of proportional gain </a:t>
            </a:r>
            <a:r>
              <a:rPr lang="en-US" dirty="0" err="1" smtClean="0"/>
              <a:t>Kp</a:t>
            </a:r>
            <a:r>
              <a:rPr lang="en-US" dirty="0" smtClean="0"/>
              <a:t> as the rate of</a:t>
            </a:r>
          </a:p>
          <a:p>
            <a:r>
              <a:rPr lang="en-US" dirty="0" smtClean="0"/>
              <a:t>change of the manipulated variable is faster for a greater gain. In the</a:t>
            </a:r>
          </a:p>
          <a:p>
            <a:r>
              <a:rPr lang="en-US" dirty="0" smtClean="0"/>
              <a:t>case of a long reset time, the effect of the integral component is small</a:t>
            </a:r>
          </a:p>
          <a:p>
            <a:r>
              <a:rPr lang="en-US" dirty="0" smtClean="0"/>
              <a:t>as the summation of the system deviation is slow. The effect of the</a:t>
            </a:r>
          </a:p>
          <a:p>
            <a:r>
              <a:rPr lang="en-US" dirty="0" smtClean="0"/>
              <a:t>integral component is large if the reset time is short.</a:t>
            </a:r>
          </a:p>
          <a:p>
            <a:r>
              <a:rPr lang="en-US" dirty="0" smtClean="0"/>
              <a:t>The effectiveness of the PI controller increases with increase in gain </a:t>
            </a:r>
            <a:r>
              <a:rPr lang="en-US" dirty="0" err="1" smtClean="0"/>
              <a:t>Kp</a:t>
            </a:r>
            <a:endParaRPr lang="en-US" dirty="0" smtClean="0"/>
          </a:p>
          <a:p>
            <a:r>
              <a:rPr lang="en-US" dirty="0" smtClean="0"/>
              <a:t>and increase in the I-component (i.e., decrease in reset time). However,</a:t>
            </a:r>
          </a:p>
          <a:p>
            <a:r>
              <a:rPr lang="en-US" dirty="0" smtClean="0"/>
              <a:t>if these two values are too extreme, the controller’s intervention is too</a:t>
            </a:r>
          </a:p>
          <a:p>
            <a:r>
              <a:rPr lang="en-US" dirty="0" smtClean="0"/>
              <a:t>coarse and the entire control loop starts to oscillate. Response is then</a:t>
            </a:r>
          </a:p>
          <a:p>
            <a:r>
              <a:rPr lang="en-US" dirty="0" smtClean="0"/>
              <a:t>not stable. The point at which the oscillation begins is different for every</a:t>
            </a:r>
          </a:p>
          <a:p>
            <a:r>
              <a:rPr lang="en-US" dirty="0" smtClean="0"/>
              <a:t>controlled system and must be determined during commissioning</a:t>
            </a:r>
            <a:endParaRPr lang="el-GR" b="1" dirty="0" smtClean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372</TotalTime>
  <Words>600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Θέμα του Office</vt:lpstr>
      <vt:lpstr>Equation</vt:lpstr>
      <vt:lpstr>Ο PID έλεγχος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KYPES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ΕΛΕΓΧΟΣ ΘΕΡΜΙΚΗΣ ΔΙΕΡΓΑΣΙΑΣ</dc:title>
  <dc:creator>a07-6637</dc:creator>
  <cp:lastModifiedBy>pimenide</cp:lastModifiedBy>
  <cp:revision>59</cp:revision>
  <dcterms:created xsi:type="dcterms:W3CDTF">2010-04-14T09:38:49Z</dcterms:created>
  <dcterms:modified xsi:type="dcterms:W3CDTF">2011-03-21T14:42:47Z</dcterms:modified>
</cp:coreProperties>
</file>