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73" r:id="rId5"/>
    <p:sldId id="260" r:id="rId6"/>
    <p:sldId id="261" r:id="rId7"/>
    <p:sldId id="262" r:id="rId8"/>
    <p:sldId id="269" r:id="rId9"/>
    <p:sldId id="266" r:id="rId10"/>
    <p:sldId id="270" r:id="rId11"/>
    <p:sldId id="271" r:id="rId12"/>
    <p:sldId id="272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FFFF66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810" autoAdjust="0"/>
    <p:restoredTop sz="90875" autoAdjust="0"/>
  </p:normalViewPr>
  <p:slideViewPr>
    <p:cSldViewPr>
      <p:cViewPr varScale="1">
        <p:scale>
          <a:sx n="35" d="100"/>
          <a:sy n="35" d="100"/>
        </p:scale>
        <p:origin x="-84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BAD6EEE-44B0-481D-8EE3-367599FFAB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82A7C3-CB8F-4B14-A605-92773353A341}" type="datetimeFigureOut">
              <a:rPr lang="el-GR"/>
              <a:pPr>
                <a:defRPr/>
              </a:pPr>
              <a:t>4/2/2016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9C11C14-7DF2-412A-A39C-61648A794D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1946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5E09E1-DBB8-465F-9EF7-AD5E7A375190}" type="slidenum">
              <a:rPr lang="el-GR" smtClean="0"/>
              <a:pPr/>
              <a:t>5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F84E8-739D-4F2C-B5D2-99417DF174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E524A-92A7-4CB6-AE57-FCE29D0060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8B55D-4A4C-428D-BB6F-CB136AF210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B7D9F-6226-49CB-89F7-9C64C5BE82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DADAA-67BA-41C1-9036-B6BC722C8E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368DB-A160-4CE4-BFC5-7E7BB12A28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E1F2E-E3C4-41EC-826B-8F18E21A5F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CF461-9A49-4229-960D-36D90BA564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79585-DCD6-402C-9DE9-51F219FF58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7187-3D8B-4990-8F8C-5FA140265D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8FCD9-65C0-4F69-B0F0-2CF5C2B5FAE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536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5364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F1FDD17-C3FE-4E03-B589-3CBBA038C7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2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7945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Εισαγωγή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25538"/>
            <a:ext cx="8991600" cy="5580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θρόμβοι αποτελούνται από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ερυθρά αιμοσφαίρια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αιμοπετάλια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ινώδες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σε διάφορες αναλογίες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σημαντική αιτία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νοσηρότητας και θνητότητας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με το 30-40% όλων των θανάτων να αποδίδονται σε θρομβωτικά συμβάντα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αντιθρομβωτική θεραπεία συνίσταται σε στρατηγικές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πρόληψης ή για την θεραπεία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ενός ήδη σχηματισμένου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θρόμβου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απόφαση να χορηγηθεί η θεραπεία είναι πολύπλοκη 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Πολύπλοκες κλινικές καταστάσεις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Δυσκολία διάγνωσης θρομβοεμβολής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Κίνδυνοι της αντιθρομβωτικής αγωγής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28600"/>
            <a:ext cx="8856663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</a:rPr>
              <a:t>Αντιπηκτικά από το στόμα</a:t>
            </a:r>
            <a:endParaRPr lang="el-GR" sz="30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Βαρφαρίνη</a:t>
            </a:r>
            <a:r>
              <a:rPr lang="en-US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πιο συχνό αντιπηκτικό 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Παρεμβαίνει στο μεταβολισμό της βιταμίνης Κ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Απορροφάται γρήγορα από τον πεπτικό σωλήνα (90 λεπτά), μεταβολίζεται στο ήπαρ και αποβάλλεται στα ούρα και στη χολή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Παρόλα αυτά,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αντιπηκτικό αποτέλεσμα δεν είναι άμεσο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αιμορραγία είναι η πιο συχνή επιπλοκή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σχετίζεται με την ένταση της αντιπηκτικής αγωγής,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την ταυτόχρονη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χορήγηση ασπιρίνης,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ηλικία &gt;65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ετών,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παρουσία αναιμίας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ή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κολπικής μαρμαρυγής</a:t>
            </a:r>
            <a:endParaRPr lang="el-GR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Διακόπτεται σε περιπτώσεις αιματηρών επεμβάσεων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τερατογόνος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(διαπερνά τον πλακούντα)</a:t>
            </a:r>
            <a:endParaRPr lang="el-GR" sz="28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Θρομβολυτική Θεραπεία</a:t>
            </a:r>
            <a:endParaRPr lang="el-GR" sz="3200" dirty="0" smtClean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Διαλύουν εγκατεστημένους θρόμβους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(στόχος είναι να αποκατασταθεί η βατότητα ενός αγγείου που έφραξε)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Δρουν καλύτερα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χορηγηθούν σύντομα μετά την έναρξη των συμπτωμάτων 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Χρησιμοποιείται στην θεραπεία της οξείας αρτηριακής θρόμβωσης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Ελαττώνει την θνητότητα από ΟΕΜ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κατά 20-50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%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 αποτελέσματα είναι καλύτερα όταν χρησιμοποιείται </a:t>
            </a:r>
            <a:r>
              <a:rPr lang="el-GR" sz="3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επιπρόσθετη αντιθρομβωτική θεραπεία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(ηπαρίνη) 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 νεότερα σκευάσματα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έχουν υψηλότερο κόστος </a:t>
            </a:r>
            <a:endParaRPr lang="el-GR" sz="3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Θρομβολυτική Θεραπεία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Επιπλοκές</a:t>
            </a:r>
            <a:r>
              <a:rPr lang="en-US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αιμορραγία (3-40%)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Ελαχιστοποιούνται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ασθενείς επιλεγούν κατάλληλα και παρακολουθηθούν προσεκτικά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</a:t>
            </a:r>
            <a:r>
              <a:rPr lang="el-GR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ενδοκράνια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αιμορραγία είναι πιο συχνή σε ηλικιωμένους ασθενείς ή σε λιποβαρείς, που έχουν νευρολογική νόσο ή που λαμβάνουν αντιπηκτική αγωγή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Σε μεγάλη αιμορραγία</a:t>
            </a:r>
            <a:r>
              <a:rPr lang="en-US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διακόπτεται άμεσα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Σπανιότερες επιπλοκές είναι οι αλλεργικές αντιδράσεις, πολυοργανική ανεπάρκεια  και αρρυθμίες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err="1" smtClean="0">
                <a:solidFill>
                  <a:srgbClr val="FF3300"/>
                </a:solidFill>
              </a:rPr>
              <a:t>Ινότροπα</a:t>
            </a:r>
            <a:r>
              <a:rPr lang="el-GR" sz="3200" dirty="0" smtClean="0">
                <a:solidFill>
                  <a:srgbClr val="FF3300"/>
                </a:solidFill>
              </a:rPr>
              <a:t> Φάρμακα (1)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Χορηγούνται για την αντιμετώπιση της </a:t>
            </a:r>
            <a:r>
              <a:rPr lang="el-GR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υποάρδευσης</a:t>
            </a:r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των ιστών: χαμηλή καρδιακή συχνότητα ή χαμηλή αρτηριακή πίεση λόγω: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α. μείωσης του </a:t>
            </a:r>
            <a:r>
              <a:rPr lang="el-GR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προφορτίου</a:t>
            </a:r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των κοιλιών: απώλεια αίματος, απώλειες προς τον τρίτο χώρο, ανεπαρκής αναπλήρωση φυσιολογικών απωλειών,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β. μείωσης συσταλτικότητας του μυοκαρδίου: φάρμακα, καρδιαγγειακή νόσος,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γ. μειωμένων περιφερικών αντιστάσεων: φάρμακα, αγγειοδιαστολή</a:t>
            </a:r>
          </a:p>
          <a:p>
            <a:pPr>
              <a:buNone/>
            </a:pPr>
            <a:endParaRPr lang="el-GR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Η αναπλήρωση του </a:t>
            </a:r>
            <a:r>
              <a:rPr lang="el-GR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ενδαγγειακού</a:t>
            </a:r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όγκου πρέπει πάντα να προηγείται της χορήγησης </a:t>
            </a:r>
            <a:r>
              <a:rPr lang="el-GR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αγγειοδραστικών</a:t>
            </a:r>
            <a:endParaRPr lang="el-GR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err="1" smtClean="0">
                <a:solidFill>
                  <a:srgbClr val="FF3300"/>
                </a:solidFill>
              </a:rPr>
              <a:t>Ινότροπα</a:t>
            </a:r>
            <a:r>
              <a:rPr lang="el-GR" sz="3200" dirty="0" smtClean="0">
                <a:solidFill>
                  <a:srgbClr val="FF3300"/>
                </a:solidFill>
              </a:rPr>
              <a:t> Φάρμακα 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el-GR" sz="2800" b="1" dirty="0" err="1" smtClean="0">
                <a:solidFill>
                  <a:srgbClr val="FF0000"/>
                </a:solidFill>
              </a:rPr>
              <a:t>Επινεφρίνη</a:t>
            </a:r>
            <a:r>
              <a:rPr lang="el-GR" sz="2800" b="1" dirty="0" smtClean="0">
                <a:solidFill>
                  <a:srgbClr val="FF0000"/>
                </a:solidFill>
              </a:rPr>
              <a:t> (αδρεναλίνη):</a:t>
            </a:r>
            <a:endParaRPr lang="el-G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α. σε μικρές δόσεις: αγγειοδιαστολή, αύξηση καρδιακής παροχής,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β. σε υψηλές δόσεις: </a:t>
            </a:r>
            <a:r>
              <a:rPr lang="el-GR" sz="2400" dirty="0" err="1" smtClean="0">
                <a:solidFill>
                  <a:srgbClr val="FFFF00"/>
                </a:solidFill>
              </a:rPr>
              <a:t>αγγειοσύσπαση</a:t>
            </a:r>
            <a:r>
              <a:rPr lang="el-GR" sz="2400" dirty="0" smtClean="0">
                <a:solidFill>
                  <a:srgbClr val="FFFF00"/>
                </a:solidFill>
              </a:rPr>
              <a:t>, αύξηση καρδιακής παροχής,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γ. γενικά σε ασθενείς με πολύ χαμηλή καρδιακή παροχή, προσοχή στην πρόκριση αρρυθμιών, προτιμάται στο </a:t>
            </a:r>
            <a:r>
              <a:rPr lang="el-GR" sz="2400" dirty="0" err="1" smtClean="0">
                <a:solidFill>
                  <a:srgbClr val="FFFF00"/>
                </a:solidFill>
              </a:rPr>
              <a:t>αναφυλακτικό</a:t>
            </a:r>
            <a:r>
              <a:rPr lang="el-GR" sz="2400" dirty="0" smtClean="0">
                <a:solidFill>
                  <a:srgbClr val="FFFF00"/>
                </a:solidFill>
              </a:rPr>
              <a:t> ή σηπτικό </a:t>
            </a:r>
            <a:r>
              <a:rPr lang="en-US" sz="2400" dirty="0" smtClean="0">
                <a:solidFill>
                  <a:srgbClr val="FFFF00"/>
                </a:solidFill>
              </a:rPr>
              <a:t>shock</a:t>
            </a:r>
            <a:endParaRPr lang="el-GR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FF00"/>
              </a:solidFill>
            </a:endParaRPr>
          </a:p>
          <a:p>
            <a:r>
              <a:rPr lang="el-GR" sz="2800" b="1" dirty="0" err="1" smtClean="0">
                <a:solidFill>
                  <a:srgbClr val="FF0000"/>
                </a:solidFill>
              </a:rPr>
              <a:t>Νορεπινεφρίνη</a:t>
            </a:r>
            <a:r>
              <a:rPr lang="el-GR" sz="2800" b="1" dirty="0" smtClean="0">
                <a:solidFill>
                  <a:srgbClr val="FF0000"/>
                </a:solidFill>
              </a:rPr>
              <a:t> (</a:t>
            </a:r>
            <a:r>
              <a:rPr lang="el-GR" sz="2800" b="1" dirty="0" err="1" smtClean="0">
                <a:solidFill>
                  <a:srgbClr val="FF0000"/>
                </a:solidFill>
              </a:rPr>
              <a:t>νοραδρεναλίνη</a:t>
            </a:r>
            <a:r>
              <a:rPr lang="el-GR" sz="2800" b="1" dirty="0" smtClean="0">
                <a:solidFill>
                  <a:srgbClr val="FF0000"/>
                </a:solidFill>
              </a:rPr>
              <a:t>):</a:t>
            </a:r>
            <a:endParaRPr lang="el-G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α. ο ισχυρότερος </a:t>
            </a:r>
            <a:r>
              <a:rPr lang="el-GR" sz="2400" dirty="0" err="1" smtClean="0">
                <a:solidFill>
                  <a:srgbClr val="FFFF00"/>
                </a:solidFill>
              </a:rPr>
              <a:t>αγγειοσυσπαστικός</a:t>
            </a:r>
            <a:r>
              <a:rPr lang="el-GR" sz="2400" dirty="0" smtClean="0">
                <a:solidFill>
                  <a:srgbClr val="FFFF00"/>
                </a:solidFill>
              </a:rPr>
              <a:t> παράγοντας, εμφανίζει και θετική </a:t>
            </a:r>
            <a:r>
              <a:rPr lang="el-GR" sz="2400" dirty="0" err="1" smtClean="0">
                <a:solidFill>
                  <a:srgbClr val="FFFF00"/>
                </a:solidFill>
              </a:rPr>
              <a:t>ινότροπη</a:t>
            </a:r>
            <a:r>
              <a:rPr lang="el-GR" sz="2400" dirty="0" smtClean="0">
                <a:solidFill>
                  <a:srgbClr val="FFFF00"/>
                </a:solidFill>
              </a:rPr>
              <a:t> δράση (αύξηση της συσταλτικότητας μυοκαρδίου),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β. προτιμάται στο σηπτικό </a:t>
            </a:r>
            <a:r>
              <a:rPr lang="en-US" sz="2400" dirty="0" smtClean="0">
                <a:solidFill>
                  <a:srgbClr val="FFFF00"/>
                </a:solidFill>
              </a:rPr>
              <a:t>shock </a:t>
            </a:r>
            <a:r>
              <a:rPr lang="el-GR" sz="2400" dirty="0" smtClean="0">
                <a:solidFill>
                  <a:srgbClr val="FFFF00"/>
                </a:solidFill>
              </a:rPr>
              <a:t>ή σε φαρμακευτική δηλητηρίαση (υπερβολική δόση </a:t>
            </a:r>
            <a:r>
              <a:rPr lang="el-GR" sz="2400" dirty="0" err="1" smtClean="0">
                <a:solidFill>
                  <a:srgbClr val="FFFF00"/>
                </a:solidFill>
              </a:rPr>
              <a:t>τρικυκλικών</a:t>
            </a:r>
            <a:r>
              <a:rPr lang="el-GR" sz="2400" dirty="0" smtClean="0">
                <a:solidFill>
                  <a:srgbClr val="FFFF00"/>
                </a:solidFill>
              </a:rPr>
              <a:t> αντικαταθλιπτικών),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γ. χορηγείται συνήθως σε συνδυασμό με </a:t>
            </a:r>
            <a:r>
              <a:rPr lang="el-GR" sz="2400" dirty="0" err="1" smtClean="0">
                <a:solidFill>
                  <a:srgbClr val="FFFF00"/>
                </a:solidFill>
              </a:rPr>
              <a:t>ντοπαμίνη</a:t>
            </a:r>
            <a:r>
              <a:rPr lang="el-GR" sz="2400" dirty="0" smtClean="0">
                <a:solidFill>
                  <a:srgbClr val="FFFF00"/>
                </a:solidFill>
              </a:rPr>
              <a:t> (διατήρηση αιμάτωσης νεφρών και σπλάχνων)</a:t>
            </a:r>
            <a:endParaRPr lang="el-G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err="1" smtClean="0">
                <a:solidFill>
                  <a:srgbClr val="FF3300"/>
                </a:solidFill>
              </a:rPr>
              <a:t>Ινότροπα</a:t>
            </a:r>
            <a:r>
              <a:rPr lang="el-GR" sz="3200" dirty="0" smtClean="0">
                <a:solidFill>
                  <a:srgbClr val="FF3300"/>
                </a:solidFill>
              </a:rPr>
              <a:t> Φάρμακα (3)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el-GR" sz="2800" b="1" dirty="0" err="1" smtClean="0">
                <a:solidFill>
                  <a:srgbClr val="FF0000"/>
                </a:solidFill>
              </a:rPr>
              <a:t>Ντοπαμίνη</a:t>
            </a:r>
            <a:r>
              <a:rPr lang="el-GR" sz="2800" b="1" dirty="0" smtClean="0">
                <a:solidFill>
                  <a:srgbClr val="FF0000"/>
                </a:solidFill>
              </a:rPr>
              <a:t>:</a:t>
            </a:r>
            <a:endParaRPr lang="el-G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α. σε μικρές δόσεις δρα διουρητικά (αύξηση αιμάτωσης νεφρών),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β. σε υψηλές δόσεις: </a:t>
            </a:r>
            <a:r>
              <a:rPr lang="el-GR" sz="2400" dirty="0" err="1" smtClean="0">
                <a:solidFill>
                  <a:srgbClr val="FFFF00"/>
                </a:solidFill>
              </a:rPr>
              <a:t>αγγειοσύσπαση</a:t>
            </a:r>
            <a:r>
              <a:rPr lang="el-GR" sz="2400" dirty="0" smtClean="0">
                <a:solidFill>
                  <a:srgbClr val="FFFF00"/>
                </a:solidFill>
              </a:rPr>
              <a:t>, αύξηση καρδιακής παροχής,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γ. αντιμετώπιση υπότασης χωρίς την αύξηση της κατανάλωσης Ο</a:t>
            </a:r>
            <a:r>
              <a:rPr lang="el-GR" sz="2400" baseline="-25000" dirty="0" smtClean="0">
                <a:solidFill>
                  <a:srgbClr val="FFFF00"/>
                </a:solidFill>
              </a:rPr>
              <a:t>2</a:t>
            </a:r>
            <a:r>
              <a:rPr lang="el-GR" sz="2400" dirty="0" smtClean="0">
                <a:solidFill>
                  <a:srgbClr val="FFFF00"/>
                </a:solidFill>
              </a:rPr>
              <a:t> από το μυοκάρδιο</a:t>
            </a:r>
          </a:p>
          <a:p>
            <a:pPr>
              <a:buNone/>
            </a:pPr>
            <a:endParaRPr lang="el-GR" sz="1400" dirty="0" smtClean="0">
              <a:solidFill>
                <a:srgbClr val="FFFF00"/>
              </a:solidFill>
            </a:endParaRPr>
          </a:p>
          <a:p>
            <a:r>
              <a:rPr lang="el-GR" sz="2400" b="1" dirty="0" err="1" smtClean="0">
                <a:solidFill>
                  <a:srgbClr val="FF0000"/>
                </a:solidFill>
              </a:rPr>
              <a:t>Δοβουταμίνη</a:t>
            </a:r>
            <a:r>
              <a:rPr lang="el-GR" sz="2400" b="1" dirty="0" smtClean="0">
                <a:solidFill>
                  <a:srgbClr val="FF0000"/>
                </a:solidFill>
              </a:rPr>
              <a:t>:</a:t>
            </a: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α. κυρίως θετική </a:t>
            </a:r>
            <a:r>
              <a:rPr lang="el-GR" sz="2400" dirty="0" err="1" smtClean="0">
                <a:solidFill>
                  <a:srgbClr val="FFFF00"/>
                </a:solidFill>
              </a:rPr>
              <a:t>ινότροπη</a:t>
            </a:r>
            <a:r>
              <a:rPr lang="el-GR" sz="2400" dirty="0" smtClean="0">
                <a:solidFill>
                  <a:srgbClr val="FFFF00"/>
                </a:solidFill>
              </a:rPr>
              <a:t> δράση, σε συνδυασμό με αγγειοδιαστολή και αύξηση της καρδιακής συχνότητας,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</a:rPr>
              <a:t>β. σε ασθενείς με καρδιαγγειακή νόσο</a:t>
            </a:r>
          </a:p>
          <a:p>
            <a:pPr>
              <a:buNone/>
            </a:pPr>
            <a:endParaRPr lang="el-GR" sz="1600" dirty="0" smtClean="0">
              <a:solidFill>
                <a:srgbClr val="FFFF00"/>
              </a:solidFill>
            </a:endParaRPr>
          </a:p>
          <a:p>
            <a:r>
              <a:rPr lang="el-GR" sz="2400" b="1" dirty="0" err="1" smtClean="0">
                <a:solidFill>
                  <a:srgbClr val="FF0000"/>
                </a:solidFill>
              </a:rPr>
              <a:t>Ετιλεφρίνη</a:t>
            </a:r>
            <a:r>
              <a:rPr lang="el-GR" sz="2400" b="1" dirty="0" smtClean="0">
                <a:solidFill>
                  <a:srgbClr val="FF0000"/>
                </a:solidFill>
              </a:rPr>
              <a:t>, </a:t>
            </a:r>
            <a:r>
              <a:rPr lang="el-GR" sz="2400" b="1" dirty="0" err="1" smtClean="0">
                <a:solidFill>
                  <a:srgbClr val="FF0000"/>
                </a:solidFill>
              </a:rPr>
              <a:t>φαινυλεφρίνη</a:t>
            </a:r>
            <a:r>
              <a:rPr lang="el-GR" sz="2400" b="1" dirty="0" smtClean="0">
                <a:solidFill>
                  <a:srgbClr val="FFFF00"/>
                </a:solidFill>
              </a:rPr>
              <a:t>:</a:t>
            </a:r>
            <a:r>
              <a:rPr lang="el-GR" sz="2400" dirty="0" smtClean="0">
                <a:solidFill>
                  <a:srgbClr val="FFFF00"/>
                </a:solidFill>
              </a:rPr>
              <a:t> </a:t>
            </a:r>
            <a:r>
              <a:rPr lang="el-GR" sz="2400" dirty="0" err="1" smtClean="0">
                <a:solidFill>
                  <a:srgbClr val="FFFF00"/>
                </a:solidFill>
              </a:rPr>
              <a:t>αγγειοσυσπαστικά</a:t>
            </a:r>
            <a:r>
              <a:rPr lang="el-GR" sz="2400" dirty="0" smtClean="0">
                <a:solidFill>
                  <a:srgbClr val="FFFF00"/>
                </a:solidFill>
              </a:rPr>
              <a:t> - ειδικά η δεύτερη δεν προκαλεί αρρυθμίες και δεν αυξάνει την κατανάλωση Ο</a:t>
            </a:r>
            <a:r>
              <a:rPr lang="el-GR" sz="2400" baseline="-25000" dirty="0" smtClean="0">
                <a:solidFill>
                  <a:srgbClr val="FFFF00"/>
                </a:solidFill>
              </a:rPr>
              <a:t>2 </a:t>
            </a:r>
            <a:r>
              <a:rPr lang="el-GR" sz="2400" dirty="0" smtClean="0">
                <a:solidFill>
                  <a:srgbClr val="FFFF00"/>
                </a:solidFill>
              </a:rPr>
              <a:t>από το μυοκάρδιο</a:t>
            </a:r>
            <a:endParaRPr lang="el-G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75565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Φυσικά Μέσα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φλεβική στάση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η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βλάβη των αγγείων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οι δύο πιο σημαντικοί παράγοντες κινδύνου για τη δημιουργία φλεβικής θρομβοεμβολής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περιορισμός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της κατάκλισης και η </a:t>
            </a:r>
            <a:r>
              <a:rPr lang="el-GR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πρώιμη κινητοποίηση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μετά την χειρουργική επέμβαση μπορεί να μειώσουν τον κίνδυνο φλεβικής θρόμβωσης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3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συμπίεση των κνημών με ειδικούς αεροθάλαμους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μια ασφαλής και αποτελεσματική μέθοδος πρόληψης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3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κάλτσες περιοδικής συμπίεσης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μπορεί να βοηθούν στην αντιμετώπιση του οιδήματος των άκρων, αλλά δεν είναι ιδιαίτερες δραστικές στην αντιμετώπιση της θρομβοεμβολής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Αντιαιμοπεταλιακοί παράγοντες </a:t>
            </a:r>
          </a:p>
        </p:txBody>
      </p:sp>
      <p:sp>
        <p:nvSpPr>
          <p:cNvPr id="3686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Είναι περισσότερο ωφέλιμη στη πρόληψη ή θεραπεία της αρτηριακής θρόμβωσης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Συνήθως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δημιουργούνται σε αγγεία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με βλάβη του ενδοθηλίου και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σχετίζονται με την ενεργοποίηση των αιμοπεταλίων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της πήξης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 αντιαιμοπεταλιακά φάρμακα </a:t>
            </a:r>
            <a:r>
              <a:rPr lang="el-GR" sz="28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αναστέλλουν τη λειτουργία των αιμοπεταλίων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η </a:t>
            </a: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κυκλοξυγενάση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είναι το ενζυμο κλειδί στη σύνθεση της προσταγλανδίνης στα αιμοπετάλια και στα ενδοθηλιακά κύτταρα 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Οι αντιαιμοπεταλιακοί παράγοντες έχει δειχθεί ότι είναι χρήσιμοι στην αντιμετώπιση ασθενών με ασταθή </a:t>
            </a:r>
            <a:r>
              <a:rPr lang="el-GR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στηθάγχη, πιθανό οξύ έμφραγμα μυοκαρδίου, αγγειακό εγκεφαλικό επεισόδιο, ισχαιμικά επεισόδια και επεμβάσεις στα αγγεία </a:t>
            </a:r>
          </a:p>
        </p:txBody>
      </p:sp>
      <p:sp>
        <p:nvSpPr>
          <p:cNvPr id="6148" name="3 - Καμπύλο αριστερό βέλος"/>
          <p:cNvSpPr>
            <a:spLocks noChangeArrowheads="1"/>
          </p:cNvSpPr>
          <p:nvPr/>
        </p:nvSpPr>
        <p:spPr bwMode="auto">
          <a:xfrm>
            <a:off x="4284663" y="1341438"/>
            <a:ext cx="358775" cy="503237"/>
          </a:xfrm>
          <a:prstGeom prst="curvedLeftArrow">
            <a:avLst>
              <a:gd name="adj1" fmla="val 25053"/>
              <a:gd name="adj2" fmla="val 50093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388" y="188913"/>
            <a:ext cx="8569325" cy="719137"/>
          </a:xfrm>
        </p:spPr>
        <p:txBody>
          <a:bodyPr/>
          <a:lstStyle/>
          <a:p>
            <a:pPr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Ασπιρίνη   </a:t>
            </a:r>
            <a:endParaRPr lang="el-GR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96975"/>
            <a:ext cx="8964613" cy="5661025"/>
          </a:xfrm>
        </p:spPr>
        <p:txBody>
          <a:bodyPr/>
          <a:lstStyle/>
          <a:p>
            <a:pPr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Μικρές δόσεις ασπιρίνης έχουν σημαντική αντιαιμοπεταλιακή δράση</a:t>
            </a:r>
          </a:p>
          <a:p>
            <a:pPr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Χρησιμοποιείται για την </a:t>
            </a:r>
            <a:r>
              <a:rPr lang="el-G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πρόληψη και θεραπεία θρομβοεμβολικής νόσου</a:t>
            </a:r>
          </a:p>
          <a:p>
            <a:pPr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δράση της αρχίζει </a:t>
            </a:r>
            <a:r>
              <a:rPr lang="el-G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ώρα μετά τη λήψη </a:t>
            </a: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και διαρκεί όσο η ζωή των αιμοπεταλίων (8-10 μέρες)</a:t>
            </a:r>
          </a:p>
          <a:p>
            <a:pPr>
              <a:defRPr/>
            </a:pPr>
            <a:r>
              <a:rPr lang="el-G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Παρόλα αυτά, σε ασθενείς με υποκείμενες διαταραχές στην αιμόσταση, η ασπιρίνη μπορεί να αυξήσει σημαντικά το χρόνο ροής και </a:t>
            </a:r>
            <a:r>
              <a:rPr lang="el-G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προκαλέσει σοβαρή αιμορραγία</a:t>
            </a:r>
          </a:p>
        </p:txBody>
      </p:sp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610600" cy="6477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Ασπιρίνη </a:t>
            </a:r>
            <a:r>
              <a:rPr lang="el-GR" sz="3200" b="1" dirty="0" smtClean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661025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l-GR" sz="3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Απορροφάται γρήγορα 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απόλυτα από </a:t>
            </a:r>
            <a:r>
              <a:rPr lang="el-GR" sz="3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τον πεπτικό σωλήνα </a:t>
            </a:r>
          </a:p>
          <a:p>
            <a:pPr marL="514350" indent="-514350" eaLnBrk="1" hangingPunct="1"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Μεταβολίζεται σε </a:t>
            </a:r>
            <a:r>
              <a:rPr lang="el-GR" sz="3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σαλικυλικό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και κυκλοφορεί κυρίως συνδεδεμένη με την αλβουμίνη</a:t>
            </a:r>
          </a:p>
          <a:p>
            <a:pPr marL="514350" indent="-514350" eaLnBrk="1" hangingPunct="1"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σαλικυλικό μεταβολίζεται  στο ήπαρ και αποβάλλεται από τους νεφρούς</a:t>
            </a:r>
          </a:p>
          <a:p>
            <a:pPr marL="514350" indent="-514350" eaLnBrk="1" hangingPunct="1">
              <a:defRPr/>
            </a:pPr>
            <a:r>
              <a:rPr lang="el-GR" sz="3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Παρενέργειες</a:t>
            </a:r>
            <a:r>
              <a:rPr lang="en-US" sz="3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δυσπεψία, ναυτία, εμετό, πεπτικό έλκος</a:t>
            </a:r>
          </a:p>
          <a:p>
            <a:pPr marL="514350" indent="-514350" eaLnBrk="1" hangingPunct="1">
              <a:defRPr/>
            </a:pP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υπερβολική δόση ασπιρίνης (</a:t>
            </a:r>
            <a:r>
              <a:rPr lang="el-GR" sz="3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δηλητηρίαση</a:t>
            </a:r>
            <a:r>
              <a:rPr lang="el-GR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μπορεί να είναι επικίνδυνη για τη ζωή και εκδηλώνεται με αφυδάτωση, πυρετό, εφίδρωση, εμετό και βαριά νευρολογικά συμπτώματα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64613" cy="67945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3300"/>
                </a:solidFill>
              </a:rPr>
              <a:t>Αντιπηκτικά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l-GR" sz="33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Παρεμβαίνουν στο σχηματισμό του θρόμβου </a:t>
            </a:r>
            <a:r>
              <a:rPr lang="el-GR" sz="3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αναστέλλοντας τους παράγοντες πήξεως</a:t>
            </a:r>
          </a:p>
          <a:p>
            <a:pPr marL="609600" indent="-609600" eaLnBrk="1" hangingPunct="1">
              <a:defRPr/>
            </a:pPr>
            <a:r>
              <a:rPr lang="el-GR" sz="3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Έχουν αποδεδειγμένη δράση σε ένα μεγάλο εύρος θρομβοεμβολικών καταστάσεων τόσο </a:t>
            </a:r>
            <a:r>
              <a:rPr lang="el-GR" sz="33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φλεβικών</a:t>
            </a:r>
            <a:r>
              <a:rPr lang="el-GR" sz="3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όσο και </a:t>
            </a:r>
            <a:r>
              <a:rPr lang="el-GR" sz="33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αρτηριακών</a:t>
            </a:r>
          </a:p>
          <a:p>
            <a:pPr marL="609600" indent="-609600" eaLnBrk="1" hangingPunct="1">
              <a:defRPr/>
            </a:pPr>
            <a:r>
              <a:rPr lang="el-GR" sz="3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ανάπτυξη νέων αντιπηκτικών με διαφορετικούς μηχανισμούς δράσης, </a:t>
            </a:r>
            <a:r>
              <a:rPr lang="el-GR" sz="33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έχει επεκτείνει</a:t>
            </a:r>
            <a:r>
              <a:rPr lang="el-GR" sz="3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τη χρήση αντιπηκτικής αγωγής και </a:t>
            </a:r>
            <a:r>
              <a:rPr lang="el-GR" sz="33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έχει αυξήσει </a:t>
            </a:r>
            <a:r>
              <a:rPr lang="el-GR" sz="3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τις θεραπευτικές ενδείξεις για ασθενείς με σύνθετες ιατρικές καταστάσεις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8013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</a:rPr>
              <a:t>Ηπαρίνη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81075"/>
            <a:ext cx="8991600" cy="5688013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Εξάγεται από τον εντερικό βλεννογόνο των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χοίρων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ή από τον πνεύμονα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βοοειδών </a:t>
            </a:r>
            <a:endParaRPr lang="el-GR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Αναστέλλει την ενεργοποίηση της θρομβίνης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άλλων παραγόντων πήξης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Δεν απορροφάται ικανοποιητικά από το πεπτικό σωλήνα και για αυτό θα πρέπει να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χορηγείται παρεντερικά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(υποδόρια ή ενδοφλέβια)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Κυκλοφορεί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συνδεδεμένη με πρωτεΐνες του πλάσματος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Παρατείνει τρεις σπουδαίους χρόνους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πήξης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το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χρόνο θρομβίνης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TT),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χρόνο προθρομβίνης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PT)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τον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χρόνο ενεργοποιημένης μερικής </a:t>
            </a:r>
            <a:r>
              <a:rPr lang="el-GR" sz="2800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θρομβοπλαστίνης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aPTT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</a:rPr>
              <a:t>Ηπαρίνη </a:t>
            </a:r>
            <a:endParaRPr lang="el-GR" sz="3200" dirty="0" smtClean="0">
              <a:solidFill>
                <a:srgbClr val="FF33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494337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χρόνος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TT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είναι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πιο ευαίσθητος δείκτης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της δράσης της ηπαρίνης </a:t>
            </a:r>
          </a:p>
          <a:p>
            <a:pPr marL="514350" indent="-514350"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Μπορεί να χρησιμοποιηθεί για την ανίχνευση ακόμα και μικρών ποσοτήτων ηπαρίνης</a:t>
            </a:r>
          </a:p>
          <a:p>
            <a:pPr marL="514350" indent="-514350"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είναι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λιγότερο ευαίσθητος δείκτης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μέτρησης της δράσης της ηπαρίνης και είναι συνήθως φυσιολογικός εκτός εάν ο ασθενής λαμβάνει αντιπηκτική θεραπεία από το στόμα </a:t>
            </a:r>
          </a:p>
          <a:p>
            <a:pPr marL="514350" indent="-514350" eaLnBrk="1" hangingPunct="1"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 </a:t>
            </a:r>
            <a:r>
              <a:rPr lang="en-US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aPTT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έχει μέτρια ευαισθησία και είναι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πιο συχνή μέτρηση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που γίνεται για την παρακολούθηση της δράσης της ηπαρίνης</a:t>
            </a:r>
          </a:p>
          <a:p>
            <a:pPr marL="514350" indent="-514350" eaLnBrk="1" hangingPunct="1">
              <a:defRPr/>
            </a:pPr>
            <a:r>
              <a:rPr lang="el-GR" sz="26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Δεν προβλέπει πάντα αξιόπιστα την απάντηση στη θεραπεία </a:t>
            </a:r>
          </a:p>
        </p:txBody>
      </p:sp>
      <p:sp>
        <p:nvSpPr>
          <p:cNvPr id="11268" name="3 - Καμπύλο αριστερό βέλος"/>
          <p:cNvSpPr>
            <a:spLocks noChangeArrowheads="1"/>
          </p:cNvSpPr>
          <p:nvPr/>
        </p:nvSpPr>
        <p:spPr bwMode="auto">
          <a:xfrm>
            <a:off x="2627313" y="5732463"/>
            <a:ext cx="431800" cy="433387"/>
          </a:xfrm>
          <a:prstGeom prst="curvedLeftArrow">
            <a:avLst>
              <a:gd name="adj1" fmla="val 25092"/>
              <a:gd name="adj2" fmla="val 50184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686800" cy="576262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</a:rPr>
              <a:t>Ηπαρίνες χαμηλού μοριακού βάρους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Παρασκευάζονται με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αποπολυμερισμό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μακρομοριακών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ηπαρινών με χημικά ή ενζυμικά μέσα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Αντίθετα με την κλασική ηπαρίνη,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δεν απενεργοποιούν την θρομβίνη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γιατί στερούνται τους επιπλέον 13 </a:t>
            </a:r>
            <a:r>
              <a:rPr lang="el-GR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σακχαρίτες</a:t>
            </a:r>
            <a:endParaRPr lang="el-GR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Έχουν μεγαλύτερη βιοδιαθεσιμότητα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μικρές δόσεις,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μεγαλύτερο χρόνο ζωής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πιο προβλέψιμη αντιπηκτική απάντηση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ότι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κλασική ηπαρίνη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Χορηγούνται υποδορίως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1-2 φορές/ημέρα και δεν είναι αναγκαία η εργαστηριακή παρακολούθηση με τον </a:t>
            </a:r>
            <a:r>
              <a:rPr lang="en-US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aPTT</a:t>
            </a:r>
            <a:endParaRPr lang="en-US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Αποβάλλονται από τα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νεφρά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Αποτελεσματική κατά της </a:t>
            </a:r>
            <a:r>
              <a:rPr lang="el-GR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φλεβικής θρομβοεμβολικής 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νόσου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επιπλοκές είναι παρόμοιες με την κλασική ηπαρίνη 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τήση με ανεμόπτερο">
  <a:themeElements>
    <a:clrScheme name="Πτήση με ανεμόπτερο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Πτήση με ανεμόπτερο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τήση με ανεμόπτερο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τήση με ανεμόπτερο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τήση με ανεμόπτερο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τήση με ανεμόπτερο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τήση με ανεμόπτερο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Designs\Πτήση με ανεμόπτερο.pot</Template>
  <TotalTime>2721</TotalTime>
  <Words>1127</Words>
  <Application>Microsoft Office PowerPoint</Application>
  <PresentationFormat>Προβολή στην οθόνη (4:3)</PresentationFormat>
  <Paragraphs>103</Paragraphs>
  <Slides>15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Πτήση με ανεμόπτερο</vt:lpstr>
      <vt:lpstr>Εισαγωγή </vt:lpstr>
      <vt:lpstr>Φυσικά Μέσα</vt:lpstr>
      <vt:lpstr>Αντιαιμοπεταλιακοί παράγοντες </vt:lpstr>
      <vt:lpstr>Ασπιρίνη   </vt:lpstr>
      <vt:lpstr>Ασπιρίνη  </vt:lpstr>
      <vt:lpstr>Αντιπηκτικά</vt:lpstr>
      <vt:lpstr>Ηπαρίνη </vt:lpstr>
      <vt:lpstr>Ηπαρίνη </vt:lpstr>
      <vt:lpstr>Ηπαρίνες χαμηλού μοριακού βάρους</vt:lpstr>
      <vt:lpstr>Αντιπηκτικά από το στόμα</vt:lpstr>
      <vt:lpstr>Θρομβολυτική Θεραπεία</vt:lpstr>
      <vt:lpstr>Θρομβολυτική Θεραπεία</vt:lpstr>
      <vt:lpstr>Ινότροπα Φάρμακα (1)</vt:lpstr>
      <vt:lpstr>Ινότροπα Φάρμακα (2)</vt:lpstr>
      <vt:lpstr>Ινότροπα Φάρμακα (3)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plato</dc:creator>
  <cp:lastModifiedBy>user</cp:lastModifiedBy>
  <cp:revision>437</cp:revision>
  <dcterms:created xsi:type="dcterms:W3CDTF">2006-10-04T09:15:06Z</dcterms:created>
  <dcterms:modified xsi:type="dcterms:W3CDTF">2016-02-04T15:31:17Z</dcterms:modified>
</cp:coreProperties>
</file>