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346" r:id="rId4"/>
    <p:sldId id="353" r:id="rId5"/>
    <p:sldId id="355" r:id="rId6"/>
    <p:sldId id="356" r:id="rId7"/>
    <p:sldId id="357" r:id="rId8"/>
    <p:sldId id="358" r:id="rId9"/>
    <p:sldId id="359" r:id="rId10"/>
    <p:sldId id="360" r:id="rId11"/>
    <p:sldId id="361" r:id="rId12"/>
    <p:sldId id="362" r:id="rId13"/>
    <p:sldId id="363" r:id="rId14"/>
    <p:sldId id="364" r:id="rId15"/>
    <p:sldId id="365" r:id="rId16"/>
    <p:sldId id="3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46"/>
            <p14:sldId id="353"/>
            <p14:sldId id="355"/>
            <p14:sldId id="356"/>
            <p14:sldId id="357"/>
            <p14:sldId id="358"/>
            <p14:sldId id="359"/>
            <p14:sldId id="360"/>
            <p14:sldId id="361"/>
            <p14:sldId id="362"/>
            <p14:sldId id="363"/>
            <p14:sldId id="364"/>
            <p14:sldId id="365"/>
            <p14:sldId id="366"/>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440159"/>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645024"/>
            <a:ext cx="7776864" cy="2592288"/>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20</a:t>
            </a:r>
            <a:r>
              <a:rPr lang="el-GR" sz="2800" dirty="0" smtClean="0"/>
              <a:t>: Φυσική τελεολογία/Πρώτη φιλοσοφία</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Θεωρητικές επιστήμες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2105327187"/>
              </p:ext>
            </p:extLst>
          </p:nvPr>
        </p:nvGraphicFramePr>
        <p:xfrm>
          <a:off x="827585" y="1988840"/>
          <a:ext cx="7344816" cy="2194560"/>
        </p:xfrm>
        <a:graphic>
          <a:graphicData uri="http://schemas.openxmlformats.org/drawingml/2006/table">
            <a:tbl>
              <a:tblPr firstRow="1" bandRow="1">
                <a:tableStyleId>{5C22544A-7EE6-4342-B048-85BDC9FD1C3A}</a:tableStyleId>
              </a:tblPr>
              <a:tblGrid>
                <a:gridCol w="2448272"/>
                <a:gridCol w="2448272"/>
                <a:gridCol w="2448272"/>
              </a:tblGrid>
              <a:tr h="0">
                <a:tc>
                  <a:txBody>
                    <a:bodyPr/>
                    <a:lstStyle/>
                    <a:p>
                      <a:r>
                        <a:rPr lang="el-GR" sz="2400" dirty="0" smtClean="0"/>
                        <a:t>ΘΕΩΡΗΤΙΚΕΣ ΕΠΙΣΤΗΜΕΣ</a:t>
                      </a:r>
                      <a:endParaRPr lang="en-US" sz="2400" dirty="0"/>
                    </a:p>
                  </a:txBody>
                  <a:tcPr/>
                </a:tc>
                <a:tc>
                  <a:txBody>
                    <a:bodyPr/>
                    <a:lstStyle/>
                    <a:p>
                      <a:r>
                        <a:rPr lang="el-GR" sz="2400" dirty="0" smtClean="0"/>
                        <a:t>Αμετάβλητα</a:t>
                      </a:r>
                      <a:r>
                        <a:rPr lang="el-GR" sz="2400" baseline="0" dirty="0" smtClean="0"/>
                        <a:t> όντα</a:t>
                      </a:r>
                      <a:endParaRPr lang="en-US" sz="2400" dirty="0"/>
                    </a:p>
                  </a:txBody>
                  <a:tcPr/>
                </a:tc>
                <a:tc>
                  <a:txBody>
                    <a:bodyPr/>
                    <a:lstStyle/>
                    <a:p>
                      <a:r>
                        <a:rPr lang="el-GR" sz="2400" dirty="0" smtClean="0"/>
                        <a:t>Αυτόνομα χωριστά όντα</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Πρώτη φιλοσοφία</a:t>
                      </a:r>
                      <a:endParaRPr lang="en-US" sz="2400" dirty="0" smtClean="0"/>
                    </a:p>
                  </a:txBody>
                  <a:tcPr/>
                </a:tc>
                <a:tc>
                  <a:txBody>
                    <a:bodyPr/>
                    <a:lstStyle/>
                    <a:p>
                      <a:pPr algn="ctr"/>
                      <a:r>
                        <a:rPr lang="el-GR" sz="2400" dirty="0" smtClean="0"/>
                        <a:t> +</a:t>
                      </a:r>
                      <a:endParaRPr lang="en-US" sz="2400" dirty="0"/>
                    </a:p>
                  </a:txBody>
                  <a:tcPr/>
                </a:tc>
                <a:tc>
                  <a:txBody>
                    <a:bodyPr/>
                    <a:lstStyle/>
                    <a:p>
                      <a:pPr algn="ctr"/>
                      <a:r>
                        <a:rPr lang="el-GR" sz="2400" dirty="0" smtClean="0"/>
                        <a:t>+</a:t>
                      </a:r>
                      <a:endParaRPr lang="en-US" sz="2400" dirty="0"/>
                    </a:p>
                  </a:txBody>
                  <a:tcPr/>
                </a:tc>
              </a:tr>
              <a:tr h="370840">
                <a:tc>
                  <a:txBody>
                    <a:bodyPr/>
                    <a:lstStyle/>
                    <a:p>
                      <a:r>
                        <a:rPr lang="el-GR" sz="2400" dirty="0" smtClean="0"/>
                        <a:t>Φυσική</a:t>
                      </a:r>
                      <a:endParaRPr lang="en-US" sz="2400" dirty="0"/>
                    </a:p>
                  </a:txBody>
                  <a:tcPr/>
                </a:tc>
                <a:tc>
                  <a:txBody>
                    <a:bodyPr/>
                    <a:lstStyle/>
                    <a:p>
                      <a:pPr algn="ctr"/>
                      <a:r>
                        <a:rPr lang="el-GR" sz="2400" dirty="0" smtClean="0"/>
                        <a:t>-</a:t>
                      </a:r>
                      <a:endParaRPr lang="en-US" sz="2400" dirty="0"/>
                    </a:p>
                  </a:txBody>
                  <a:tcPr/>
                </a:tc>
                <a:tc>
                  <a:txBody>
                    <a:bodyPr/>
                    <a:lstStyle/>
                    <a:p>
                      <a:pPr algn="ctr"/>
                      <a:r>
                        <a:rPr lang="el-GR" sz="2400" dirty="0" smtClean="0"/>
                        <a:t>+</a:t>
                      </a:r>
                      <a:endParaRPr lang="en-US" sz="2400" dirty="0"/>
                    </a:p>
                  </a:txBody>
                  <a:tcPr/>
                </a:tc>
              </a:tr>
              <a:tr h="370840">
                <a:tc>
                  <a:txBody>
                    <a:bodyPr/>
                    <a:lstStyle/>
                    <a:p>
                      <a:r>
                        <a:rPr lang="el-GR" sz="2400" dirty="0" smtClean="0"/>
                        <a:t>Μαθηματικά</a:t>
                      </a:r>
                      <a:endParaRPr lang="en-US" sz="2400" dirty="0"/>
                    </a:p>
                  </a:txBody>
                  <a:tcPr/>
                </a:tc>
                <a:tc>
                  <a:txBody>
                    <a:bodyPr/>
                    <a:lstStyle/>
                    <a:p>
                      <a:pPr algn="ctr"/>
                      <a:r>
                        <a:rPr lang="el-GR" sz="2400" dirty="0" smtClean="0"/>
                        <a:t>+</a:t>
                      </a:r>
                      <a:endParaRPr lang="en-US" sz="2400" dirty="0"/>
                    </a:p>
                  </a:txBody>
                  <a:tcPr/>
                </a:tc>
                <a:tc>
                  <a:txBody>
                    <a:bodyPr/>
                    <a:lstStyle/>
                    <a:p>
                      <a:pPr algn="ctr"/>
                      <a:r>
                        <a:rPr lang="el-GR" sz="2400" dirty="0" smtClean="0"/>
                        <a:t>-</a:t>
                      </a:r>
                      <a:endParaRPr lang="en-US" sz="2400" dirty="0"/>
                    </a:p>
                  </a:txBody>
                  <a:tcPr/>
                </a:tc>
              </a:tr>
            </a:tbl>
          </a:graphicData>
        </a:graphic>
      </p:graphicFrame>
    </p:spTree>
    <p:extLst>
      <p:ext uri="{BB962C8B-B14F-4D97-AF65-F5344CB8AC3E}">
        <p14:creationId xmlns:p14="http://schemas.microsoft.com/office/powerpoint/2010/main" val="27175308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πρώτη φιλοσοφία ως θεολογία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20000"/>
          </a:bodyPr>
          <a:lstStyle/>
          <a:p>
            <a:pPr marL="514350" indent="-514350" algn="just">
              <a:buAutoNum type="arabicPeriod"/>
            </a:pPr>
            <a:r>
              <a:rPr lang="el-GR" dirty="0" smtClean="0"/>
              <a:t>Τα θεϊκά πράγματα θα πρέπει να είναι το σπουδαιότερο γένος πραγμάτων. </a:t>
            </a:r>
          </a:p>
          <a:p>
            <a:pPr marL="514350" indent="-514350" algn="just">
              <a:buAutoNum type="arabicPeriod"/>
            </a:pPr>
            <a:r>
              <a:rPr lang="el-GR" dirty="0" smtClean="0"/>
              <a:t>Η επιστήμη/φιλοσοφία για τα αμετάβλητα και χωριστά όντα είναι η επιστήμη η οποία είναι σπουδαιότερη από όλες τις άλλες. </a:t>
            </a:r>
          </a:p>
          <a:p>
            <a:pPr marL="514350" indent="-514350" algn="just">
              <a:buAutoNum type="arabicPeriod"/>
            </a:pPr>
            <a:r>
              <a:rPr lang="el-GR" dirty="0" smtClean="0"/>
              <a:t>Η σπουδαιότερη επιστήμη θα πρέπει να μελετά τα σπουδαιότερα πράγματα.</a:t>
            </a:r>
          </a:p>
          <a:p>
            <a:pPr marL="514350" indent="-514350" algn="just">
              <a:buAutoNum type="arabicPeriod"/>
            </a:pPr>
            <a:r>
              <a:rPr lang="el-GR" dirty="0" smtClean="0"/>
              <a:t>(Από τις 1, 2 &amp; 3) Η επιστήμη για τα αμετάβλητα και τα χωριστά (η πρώτη φιλοσοφία) θα μελετά και τα θεία πράγματα (θα είναι και θεολογία).</a:t>
            </a:r>
            <a:endParaRPr lang="en-US" dirty="0"/>
          </a:p>
        </p:txBody>
      </p:sp>
    </p:spTree>
    <p:extLst>
      <p:ext uri="{BB962C8B-B14F-4D97-AF65-F5344CB8AC3E}">
        <p14:creationId xmlns:p14="http://schemas.microsoft.com/office/powerpoint/2010/main" val="1993839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a:t>
            </a:r>
            <a:r>
              <a:rPr lang="el-GR" sz="2000" dirty="0" smtClean="0">
                <a:solidFill>
                  <a:srgbClr val="000000"/>
                </a:solidFill>
              </a:rPr>
              <a:t>Πάτρα </a:t>
            </a:r>
            <a:r>
              <a:rPr lang="el-GR" sz="2000" dirty="0" smtClean="0"/>
              <a:t>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r>
              <a:rPr lang="el-GR" dirty="0" smtClean="0"/>
              <a:t>Ανάλυση του επιχειρήματος του Αριστοτέλη υπέρ της φυσικής τελεολογίας και ενάντια στις υλιστικές μηχανιστικές εξηγήσεις των προσωκρατικών φιλόσοφων. Ποια είναι η σχέση τελικής και υλικής αιτίας στον Αριστοτέλη. </a:t>
            </a:r>
          </a:p>
          <a:p>
            <a:pPr marL="0" algn="just"/>
            <a:r>
              <a:rPr lang="el-GR" dirty="0" smtClean="0"/>
              <a:t>Η γενική επιστήμη της πρώτης φιλοσοφίας, η εξέταση της κύριας σημασίας του όντος, ως θεολογία, ως εξέταση του σπουδαιότερου τύπου όντος, δηλαδή των θεϊκών </a:t>
            </a:r>
            <a:r>
              <a:rPr lang="el-GR" smtClean="0"/>
              <a:t>όντων</a:t>
            </a:r>
            <a:r>
              <a:rPr lang="el-GR" smtClean="0"/>
              <a:t>.</a:t>
            </a:r>
            <a:endParaRPr lang="el-GR"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Σύνθετες ουσίες: ύλη και είδος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20000"/>
          </a:bodyPr>
          <a:lstStyle/>
          <a:p>
            <a:pPr algn="just"/>
            <a:r>
              <a:rPr lang="el-GR" dirty="0" smtClean="0"/>
              <a:t>Οι ατομικές ουσίες των </a:t>
            </a:r>
            <a:r>
              <a:rPr lang="el-GR" i="1" dirty="0" smtClean="0"/>
              <a:t>Κατηγοριών</a:t>
            </a:r>
            <a:r>
              <a:rPr lang="el-GR" dirty="0" smtClean="0"/>
              <a:t>, αποδεικνύεται ότι είναι σύνθετες από ύλη και είδος (μορφή). </a:t>
            </a:r>
          </a:p>
          <a:p>
            <a:pPr algn="just"/>
            <a:r>
              <a:rPr lang="el-GR" dirty="0" smtClean="0"/>
              <a:t>Τα συστατικά μιας οντότητας είναι βασικότερα από εκείνο το οποίο συνθέτουν. </a:t>
            </a:r>
          </a:p>
          <a:p>
            <a:pPr algn="just"/>
            <a:r>
              <a:rPr lang="el-GR" dirty="0" smtClean="0"/>
              <a:t>Άρα, θα πρέπει να δείξουμε</a:t>
            </a:r>
          </a:p>
          <a:p>
            <a:pPr marL="0" indent="0" algn="just">
              <a:buNone/>
            </a:pPr>
            <a:r>
              <a:rPr lang="el-GR" dirty="0" smtClean="0"/>
              <a:t>πως συμβάλλουν τα συστατικά, ύλη και είδος, στις σύνθετες ουσίες, και</a:t>
            </a:r>
          </a:p>
          <a:p>
            <a:pPr marL="0" indent="0" algn="just">
              <a:buNone/>
            </a:pPr>
            <a:r>
              <a:rPr lang="el-GR" dirty="0" smtClean="0"/>
              <a:t>εάν εκείνο το στοιχείο που μας δίνει την ταυτότητά τους είναι η ύλη ή η μορφή τους. </a:t>
            </a:r>
          </a:p>
        </p:txBody>
      </p:sp>
    </p:spTree>
    <p:extLst>
      <p:ext uri="{BB962C8B-B14F-4D97-AF65-F5344CB8AC3E}">
        <p14:creationId xmlns:p14="http://schemas.microsoft.com/office/powerpoint/2010/main" val="912893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Τελεολογία &amp; τύχη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algn="just"/>
            <a:r>
              <a:rPr lang="el-GR" dirty="0" smtClean="0"/>
              <a:t>Τα αγαθά (ωφέλιμα) αποτελέσματα είναι είτε (α) σκοποί είτε (β) όχι (είναι προϊόντα τύχης).</a:t>
            </a:r>
          </a:p>
          <a:p>
            <a:pPr algn="just"/>
            <a:r>
              <a:rPr lang="el-GR" dirty="0" smtClean="0"/>
              <a:t>Εάν συμβαίνει το (α), τα ποιητικά αίτια τους είναι τα κατάλληλα βήματα ή μέσα για το αποτέλεσμα ως σκοπό (πράγματι αποτελέσματα αυτού του είδους συνήθως επιτυγχάνονται μέσω αντίστοιχων ποιητικών αιτίων).</a:t>
            </a:r>
          </a:p>
          <a:p>
            <a:pPr algn="just"/>
            <a:r>
              <a:rPr lang="el-GR" dirty="0" smtClean="0"/>
              <a:t>Εάν συμβαίνει το (β), τα ποιητικά αίτια δεν είναι παρά μόνο κατ’ εξαίρεση κατάλληλα βήματα για το σκοπό που πέτυχαν (πράγματι τέτοια αποτελέσματα σπάνια επιτυγχάνονται μέσω αντίστοιχων ποιητικών αιτίων)</a:t>
            </a:r>
            <a:r>
              <a:rPr lang="el-GR" dirty="0" smtClean="0"/>
              <a:t>.</a:t>
            </a:r>
            <a:endParaRPr lang="el-GR" dirty="0" smtClean="0"/>
          </a:p>
        </p:txBody>
      </p:sp>
    </p:spTree>
    <p:extLst>
      <p:ext uri="{BB962C8B-B14F-4D97-AF65-F5344CB8AC3E}">
        <p14:creationId xmlns:p14="http://schemas.microsoft.com/office/powerpoint/2010/main" val="2613557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Τελικά αίτια στη βιολογία 1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Τα έμβια όντα έχουν ωφέλιμα μέρη (που διευκολύνουν την επιβίωσή τους). Γιατί συμβαίνει αυτό;</a:t>
            </a:r>
          </a:p>
          <a:p>
            <a:pPr algn="just"/>
            <a:r>
              <a:rPr lang="el-GR" dirty="0" smtClean="0"/>
              <a:t>Φυσιολόγοι (μηχανιστική αντι-τελεολογική εξήγηση): τα μέρη των ζώων προκύπτουν αναγκαία από την </a:t>
            </a:r>
            <a:r>
              <a:rPr lang="el-GR" dirty="0" err="1" smtClean="0"/>
              <a:t>διαντίδραση</a:t>
            </a:r>
            <a:r>
              <a:rPr lang="el-GR" dirty="0" smtClean="0"/>
              <a:t> των υλικών στοιχείων που τα συνθέτουν.</a:t>
            </a:r>
          </a:p>
          <a:p>
            <a:pPr algn="just"/>
            <a:r>
              <a:rPr lang="el-GR" dirty="0" smtClean="0"/>
              <a:t>Πλάτων (μεταφυσική τελεολογία): τα μέρη των ζώων έχουν σχεδιαστεί με τον καλύτερο δυνατό τρόπο από έναν δημιουργό</a:t>
            </a:r>
            <a:r>
              <a:rPr lang="el-GR" dirty="0" smtClean="0"/>
              <a:t>.</a:t>
            </a:r>
            <a:endParaRPr lang="en-US" dirty="0"/>
          </a:p>
        </p:txBody>
      </p:sp>
    </p:spTree>
    <p:extLst>
      <p:ext uri="{BB962C8B-B14F-4D97-AF65-F5344CB8AC3E}">
        <p14:creationId xmlns:p14="http://schemas.microsoft.com/office/powerpoint/2010/main" val="4237044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Τελικά αίτια στη βιολογία 2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marL="0" indent="0" algn="just">
              <a:buNone/>
            </a:pPr>
            <a:r>
              <a:rPr lang="el-GR" dirty="0" smtClean="0"/>
              <a:t>1. Τα έμβια όντα έχουν ωφέλιμα μέρη (που διευκολύνουν την επιβίωσή τους). </a:t>
            </a:r>
          </a:p>
          <a:p>
            <a:pPr marL="0" indent="0" algn="just">
              <a:buNone/>
            </a:pPr>
            <a:r>
              <a:rPr lang="el-GR" dirty="0" smtClean="0"/>
              <a:t>2. (Αριστοτέλης) Αν τα μέρη των ζώων είναι προϊόντα της τυχαίας ανάμειξης των υλικών τους, θα συμβαίνουν σπάνια με τον ίδιο τρόπο, εάν όμως είναι τελικά αίτια, θα εμφανίζονται με τακτικότητα. </a:t>
            </a:r>
          </a:p>
          <a:p>
            <a:pPr marL="0" indent="0" algn="just">
              <a:buNone/>
            </a:pPr>
            <a:r>
              <a:rPr lang="el-GR" dirty="0" smtClean="0"/>
              <a:t>3. Οι φυσικές γεννήσεις και η δημιουργία ζώων με τα συγκεκριμένα μέρη εμφανίζουν τακτικότητα. </a:t>
            </a:r>
          </a:p>
          <a:p>
            <a:pPr marL="0" indent="0" algn="just">
              <a:buNone/>
            </a:pPr>
            <a:r>
              <a:rPr lang="el-GR" dirty="0" smtClean="0"/>
              <a:t>4. (2, 3) Τα αποτελέσματα των φυσικών γεννήσεων συνιστούν τελικά αίτια. </a:t>
            </a:r>
            <a:endParaRPr lang="en-US" dirty="0"/>
          </a:p>
        </p:txBody>
      </p:sp>
    </p:spTree>
    <p:extLst>
      <p:ext uri="{BB962C8B-B14F-4D97-AF65-F5344CB8AC3E}">
        <p14:creationId xmlns:p14="http://schemas.microsoft.com/office/powerpoint/2010/main" val="1590361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Αριστοτελική φυσική τελεολογία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Για τον Αριστοτέλη ο κόσμος είναι τέτοιος ώστε απλά οι φυσικές γεννήσεις καθορίζονται απο τελικά αίτια (τα είδη των φυσικών όντων συνιστούν σκοπούς, αλλά οι σκοποί δεν προέρχονται από έναν νου εκτός φύσης, π.χ. έναν δημιουργό).</a:t>
            </a:r>
          </a:p>
          <a:p>
            <a:pPr algn="just"/>
            <a:r>
              <a:rPr lang="el-GR" dirty="0" smtClean="0"/>
              <a:t>Η τελεολογία του, υποστηρίζει ο Αριστοτέλης, εξηγεί εκείνο που για τους Προσωκρατικούς μένει ανεξήγητο: γιατί τα </a:t>
            </a:r>
            <a:r>
              <a:rPr lang="el-GR" dirty="0" err="1" smtClean="0"/>
              <a:t>ζωϊκά</a:t>
            </a:r>
            <a:r>
              <a:rPr lang="el-GR" dirty="0" smtClean="0"/>
              <a:t> μέρη να είναι ωφέλιμα; </a:t>
            </a:r>
          </a:p>
          <a:p>
            <a:pPr algn="just"/>
            <a:r>
              <a:rPr lang="el-GR" dirty="0" smtClean="0"/>
              <a:t>Εκείνοι εξηγούν τα μέρη με βάση τις αναγκαίες ιδιότητες της ύλης οι οποίες μηχανικά παράγουν τα φυσικά σώματα. Αλλά τότε γιατί τα σώματα να έχουν ωφέλιμα μέρη; Το ερώτημα μένει μετέωρο. </a:t>
            </a:r>
            <a:endParaRPr lang="en-US" dirty="0"/>
          </a:p>
        </p:txBody>
      </p:sp>
    </p:spTree>
    <p:extLst>
      <p:ext uri="{BB962C8B-B14F-4D97-AF65-F5344CB8AC3E}">
        <p14:creationId xmlns:p14="http://schemas.microsoft.com/office/powerpoint/2010/main" val="3028707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Τελικά αίτια και υλικά αίτια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Οι υλικές μεταβολές για τον Αριστοτέλη είναι αναγκαίες, αλλά μόνο υποθετικά αναγκαίες.</a:t>
            </a:r>
          </a:p>
          <a:p>
            <a:pPr algn="just"/>
            <a:r>
              <a:rPr lang="el-GR" dirty="0" smtClean="0"/>
              <a:t>Δηλαδή, εάν υποθέσουμε ότι το αποτέλεσμα κάθε φυσικής γέννησης είναι τελικό αίτιο, είναι αναγκαίο συγκεκριμένες υλικές, μηχανικές κινήσεις να συμβούν.</a:t>
            </a:r>
          </a:p>
          <a:p>
            <a:pPr algn="just"/>
            <a:r>
              <a:rPr lang="el-GR" dirty="0" smtClean="0"/>
              <a:t>Όπως και στην τέχνη είναι αναγκαίο να χρησιμοποιήσουμε κάποια υλικά για να κατασκευάσουμε ένα αποτέλεσμα το οποίο συνιστά τελικό αίτιο, π.χ. ένα οίκημα. </a:t>
            </a:r>
            <a:endParaRPr lang="en-US" dirty="0"/>
          </a:p>
        </p:txBody>
      </p:sp>
    </p:spTree>
    <p:extLst>
      <p:ext uri="{BB962C8B-B14F-4D97-AF65-F5344CB8AC3E}">
        <p14:creationId xmlns:p14="http://schemas.microsoft.com/office/powerpoint/2010/main" val="18569198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i="1" dirty="0" smtClean="0"/>
              <a:t>Μετά τα Φυσικά</a:t>
            </a:r>
            <a:endParaRPr lang="el-GR" i="1"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dirty="0" smtClean="0"/>
              <a:t>Τα κεντρικά βιβλία των </a:t>
            </a:r>
            <a:r>
              <a:rPr lang="el-GR" i="1" dirty="0" smtClean="0"/>
              <a:t>Μετά τα Φυσικά </a:t>
            </a:r>
            <a:r>
              <a:rPr lang="el-GR" dirty="0" smtClean="0"/>
              <a:t>πραγματεύονται την κύρια και πρωταρχική σημασία του όντος, εκείνη που αποδίδεται στα κύρια και πρωταρχικά όντα, τις ουσίες.</a:t>
            </a:r>
          </a:p>
          <a:p>
            <a:pPr algn="just"/>
            <a:r>
              <a:rPr lang="el-GR" dirty="0" smtClean="0"/>
              <a:t>Θεωρητικές επιστήμες: Πρώτη φιλοσοφία, Φυσική &amp; Μαθηματικά.</a:t>
            </a:r>
            <a:endParaRPr lang="en-US" dirty="0"/>
          </a:p>
        </p:txBody>
      </p:sp>
    </p:spTree>
    <p:extLst>
      <p:ext uri="{BB962C8B-B14F-4D97-AF65-F5344CB8AC3E}">
        <p14:creationId xmlns:p14="http://schemas.microsoft.com/office/powerpoint/2010/main" val="18345642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3530</TotalTime>
  <Words>1020</Words>
  <Application>Microsoft Macintosh PowerPoint</Application>
  <PresentationFormat>On-screen Show (4:3)</PresentationFormat>
  <Paragraphs>107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Αριστοτέλης: Γνωσιοθεωρία Μεταφυσική</vt:lpstr>
      <vt:lpstr>Σκοποί  ενότητας</vt:lpstr>
      <vt:lpstr>Σύνθετες ουσίες: ύλη και είδος</vt:lpstr>
      <vt:lpstr>Τελεολογία &amp; τύχη</vt:lpstr>
      <vt:lpstr>Τελικά αίτια στη βιολογία 1 </vt:lpstr>
      <vt:lpstr>Τελικά αίτια στη βιολογία 2 </vt:lpstr>
      <vt:lpstr>Αριστοτελική φυσική τελεολογία</vt:lpstr>
      <vt:lpstr>Τελικά αίτια και υλικά αίτια </vt:lpstr>
      <vt:lpstr>Μετά τα Φυσικά</vt:lpstr>
      <vt:lpstr>Θεωρητικές επιστήμες</vt:lpstr>
      <vt:lpstr>Η πρώτη φιλοσοφία ως θεολογία</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377</cp:revision>
  <dcterms:created xsi:type="dcterms:W3CDTF">2012-09-06T09:03:05Z</dcterms:created>
  <dcterms:modified xsi:type="dcterms:W3CDTF">2015-09-18T20:45:03Z</dcterms:modified>
</cp:coreProperties>
</file>