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4" r:id="rId4"/>
    <p:sldId id="265" r:id="rId5"/>
    <p:sldId id="279" r:id="rId6"/>
    <p:sldId id="271" r:id="rId7"/>
    <p:sldId id="272" r:id="rId8"/>
    <p:sldId id="277" r:id="rId9"/>
    <p:sldId id="278" r:id="rId10"/>
    <p:sldId id="280" r:id="rId11"/>
    <p:sldId id="281" r:id="rId12"/>
    <p:sldId id="282" r:id="rId13"/>
    <p:sldId id="313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321" r:id="rId22"/>
    <p:sldId id="322" r:id="rId23"/>
    <p:sldId id="323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16" r:id="rId35"/>
    <p:sldId id="317" r:id="rId36"/>
    <p:sldId id="301" r:id="rId37"/>
    <p:sldId id="257" r:id="rId38"/>
    <p:sldId id="302" r:id="rId39"/>
    <p:sldId id="305" r:id="rId40"/>
    <p:sldId id="310" r:id="rId41"/>
    <p:sldId id="306" r:id="rId42"/>
    <p:sldId id="311" r:id="rId43"/>
    <p:sldId id="312" r:id="rId44"/>
    <p:sldId id="303" r:id="rId45"/>
    <p:sldId id="304" r:id="rId46"/>
    <p:sldId id="320" r:id="rId47"/>
    <p:sldId id="307" r:id="rId48"/>
    <p:sldId id="308" r:id="rId49"/>
    <p:sldId id="319" r:id="rId50"/>
    <p:sldId id="309" r:id="rId51"/>
    <p:sldId id="31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611D-0BE3-4E4C-9AD4-8F446EEBE8A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4E14-3BC6-456E-A655-AA14F03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611D-0BE3-4E4C-9AD4-8F446EEBE8A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4E14-3BC6-456E-A655-AA14F03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9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611D-0BE3-4E4C-9AD4-8F446EEBE8A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4E14-3BC6-456E-A655-AA14F03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611D-0BE3-4E4C-9AD4-8F446EEBE8A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4E14-3BC6-456E-A655-AA14F03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611D-0BE3-4E4C-9AD4-8F446EEBE8A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4E14-3BC6-456E-A655-AA14F03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611D-0BE3-4E4C-9AD4-8F446EEBE8A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4E14-3BC6-456E-A655-AA14F03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611D-0BE3-4E4C-9AD4-8F446EEBE8A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4E14-3BC6-456E-A655-AA14F03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2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611D-0BE3-4E4C-9AD4-8F446EEBE8A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4E14-3BC6-456E-A655-AA14F03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4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611D-0BE3-4E4C-9AD4-8F446EEBE8A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4E14-3BC6-456E-A655-AA14F03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5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611D-0BE3-4E4C-9AD4-8F446EEBE8A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4E14-3BC6-456E-A655-AA14F03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8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611D-0BE3-4E4C-9AD4-8F446EEBE8A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4E14-3BC6-456E-A655-AA14F03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1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A611D-0BE3-4E4C-9AD4-8F446EEBE8A2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A4E14-3BC6-456E-A655-AA14F0382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Διαγνωστική προσπέλαση Ουδετεροπενίας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65" y="2514600"/>
            <a:ext cx="3862869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1" dirty="0">
                <a:solidFill>
                  <a:srgbClr val="002060"/>
                </a:solidFill>
              </a:rPr>
              <a:t>Έλενα Σολωμού</a:t>
            </a:r>
          </a:p>
          <a:p>
            <a:r>
              <a:rPr lang="el-GR" b="1" i="1" dirty="0">
                <a:solidFill>
                  <a:srgbClr val="002060"/>
                </a:solidFill>
              </a:rPr>
              <a:t>Επικ. Καθηγήτρια Παθολογίας-Αιματολογίας</a:t>
            </a:r>
          </a:p>
          <a:p>
            <a:r>
              <a:rPr lang="el-GR" b="1" i="1" dirty="0">
                <a:solidFill>
                  <a:srgbClr val="002060"/>
                </a:solidFill>
              </a:rPr>
              <a:t>Ιατρική Σχολή </a:t>
            </a:r>
          </a:p>
          <a:p>
            <a:r>
              <a:rPr lang="el-GR" b="1" i="1" dirty="0">
                <a:solidFill>
                  <a:srgbClr val="002060"/>
                </a:solidFill>
              </a:rPr>
              <a:t>Πανεπιστημίου Πατρών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Καλοήθης Οικογενής Ουδετεροπενία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Μοιάζει πολύ με την </a:t>
            </a:r>
            <a:r>
              <a:rPr lang="en-US" dirty="0" smtClean="0"/>
              <a:t>ethnic neutropenia</a:t>
            </a:r>
          </a:p>
          <a:p>
            <a:r>
              <a:rPr lang="en-US" dirty="0"/>
              <a:t> </a:t>
            </a:r>
            <a:r>
              <a:rPr lang="el-GR" dirty="0" smtClean="0"/>
              <a:t>Σαφή κληρονομικό χαρακτήρα</a:t>
            </a:r>
          </a:p>
          <a:p>
            <a:r>
              <a:rPr lang="el-GR" dirty="0" smtClean="0"/>
              <a:t>Δεν έχει αναγνωριστεί το γονίδιο που πιθανά είναι υπεύθυνο</a:t>
            </a:r>
          </a:p>
          <a:p>
            <a:r>
              <a:rPr lang="el-GR" dirty="0" smtClean="0"/>
              <a:t> Δεν έχει αναγνωριστεί σε συγκεκριμμένους πληθυσμούς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Severe Congenital Neutropenia (SCN)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Συγγενείς διαταραχές που χαρακτηρίζονται από βαριά ουδετεροπενία και πολλαπλά επεισόδια λοιμώξεων από τη βρεφική ηλικία</a:t>
            </a:r>
          </a:p>
          <a:p>
            <a:r>
              <a:rPr lang="el-GR" dirty="0" smtClean="0"/>
              <a:t>Η χορήγηση </a:t>
            </a:r>
            <a:r>
              <a:rPr lang="en-US" dirty="0" smtClean="0"/>
              <a:t>G-CSF</a:t>
            </a:r>
            <a:r>
              <a:rPr lang="el-GR" dirty="0" smtClean="0"/>
              <a:t> έχει βελτιώσει την κακή πρόγνωση του νοσήματος</a:t>
            </a:r>
          </a:p>
          <a:p>
            <a:r>
              <a:rPr lang="el-GR" dirty="0" smtClean="0"/>
              <a:t>Αποτελεί ετερογενές σύνδρομο με μεταλλάξεις σε διάφορα γονίδια των ουδετεροφίλων.</a:t>
            </a:r>
          </a:p>
          <a:p>
            <a:r>
              <a:rPr lang="el-GR" dirty="0" smtClean="0"/>
              <a:t>Πιο συχνά εμφανίζονται με μεταλλάξεις στα γονίδια </a:t>
            </a:r>
            <a:r>
              <a:rPr lang="en-US" i="1" dirty="0" smtClean="0"/>
              <a:t>ELANE </a:t>
            </a:r>
            <a:r>
              <a:rPr lang="el-GR" i="1" dirty="0" smtClean="0"/>
              <a:t>(</a:t>
            </a:r>
            <a:r>
              <a:rPr lang="en-US" i="1" dirty="0" smtClean="0"/>
              <a:t>neutrophil </a:t>
            </a:r>
            <a:r>
              <a:rPr lang="en-US" i="1" dirty="0" err="1" smtClean="0"/>
              <a:t>elastase</a:t>
            </a:r>
            <a:r>
              <a:rPr lang="en-US" i="1" dirty="0" smtClean="0"/>
              <a:t>)</a:t>
            </a:r>
            <a:r>
              <a:rPr lang="el-GR" i="1" dirty="0" smtClean="0"/>
              <a:t> </a:t>
            </a:r>
            <a:r>
              <a:rPr lang="en-US" i="1" dirty="0" smtClean="0"/>
              <a:t> </a:t>
            </a:r>
            <a:r>
              <a:rPr lang="el-GR" i="1" dirty="0" smtClean="0"/>
              <a:t>και το </a:t>
            </a:r>
            <a:r>
              <a:rPr lang="en-US" i="1" dirty="0" smtClean="0"/>
              <a:t>HAX1</a:t>
            </a:r>
            <a:r>
              <a:rPr lang="el-GR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Severe Congenital Neutropenia (SCN)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Όλοι οι υπότυποι έχουν 10-30% πιθανότητα να εμφανίσουν </a:t>
            </a:r>
            <a:r>
              <a:rPr lang="el-GR" dirty="0" smtClean="0"/>
              <a:t>ΟΜΛ</a:t>
            </a:r>
          </a:p>
          <a:p>
            <a:r>
              <a:rPr lang="el-GR" dirty="0" smtClean="0"/>
              <a:t>Η διάγνωση γίνεται κατά τη βρεφική ηλικία και έτσι η κακή πρόγνωση που τη συνοδεύει δεν σχετίζεται με την ουδετεροπενία των ενηλίκων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4288505"/>
            <a:ext cx="3124200" cy="236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4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1677194"/>
            <a:ext cx="79724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9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Κυκλική Ουδετεροπενία (</a:t>
            </a:r>
            <a:r>
              <a:rPr lang="en-US" dirty="0" smtClean="0">
                <a:solidFill>
                  <a:srgbClr val="002060"/>
                </a:solidFill>
              </a:rPr>
              <a:t>CN)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Χαρακτηρίζεται από αυτοπεριοριζόμενα επεισόδια ουδετεροπενίας που εμφανίζονται περίπου κάθε 2-5 εβδομάδες</a:t>
            </a:r>
          </a:p>
          <a:p>
            <a:r>
              <a:rPr lang="el-GR" dirty="0"/>
              <a:t> </a:t>
            </a:r>
            <a:r>
              <a:rPr lang="el-GR" dirty="0" smtClean="0"/>
              <a:t>Κάποιοι ασθενείς δυνατό να εμφανίζουν λοιμώξεις ή στοματικά έλκη </a:t>
            </a:r>
          </a:p>
          <a:p>
            <a:r>
              <a:rPr lang="el-GR" dirty="0"/>
              <a:t> </a:t>
            </a:r>
            <a:r>
              <a:rPr lang="el-GR" dirty="0" smtClean="0"/>
              <a:t>Σε αντίθεση με τη </a:t>
            </a:r>
            <a:r>
              <a:rPr lang="en-US" dirty="0" smtClean="0"/>
              <a:t>SCN, </a:t>
            </a:r>
            <a:r>
              <a:rPr lang="el-GR" dirty="0" smtClean="0"/>
              <a:t>δεν υπαρχει κίνδυνος εμφάνισης ΟΜΛ</a:t>
            </a:r>
          </a:p>
          <a:p>
            <a:r>
              <a:rPr lang="el-GR" dirty="0"/>
              <a:t> Α</a:t>
            </a:r>
            <a:r>
              <a:rPr lang="el-GR" dirty="0" smtClean="0"/>
              <a:t>υτοσωματικός επικρατούν χαρακτήρας κληρονομικότητας λόγω μεταλλάξεων στο </a:t>
            </a:r>
            <a:r>
              <a:rPr lang="en-US" i="1" dirty="0" smtClean="0"/>
              <a:t>ELANE</a:t>
            </a:r>
            <a:r>
              <a:rPr lang="en-US" dirty="0" smtClean="0"/>
              <a:t> </a:t>
            </a:r>
            <a:r>
              <a:rPr lang="el-GR" dirty="0" smtClean="0"/>
              <a:t>γονίδιο (σχεδόν 100%)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l-GR" dirty="0" smtClean="0"/>
              <a:t>Έχει περιγραφεί η ίδια μετάλλαξη να συνοδεύει άτομα της ίδιας οικογένειας τα οποία άλλα διαγνώστηκαν με </a:t>
            </a:r>
            <a:r>
              <a:rPr lang="en-US" dirty="0" smtClean="0"/>
              <a:t>SCN </a:t>
            </a:r>
            <a:r>
              <a:rPr lang="el-GR" dirty="0" smtClean="0"/>
              <a:t>και άλλα με </a:t>
            </a:r>
            <a:r>
              <a:rPr lang="en-US" dirty="0" smtClean="0"/>
              <a:t>CN</a:t>
            </a:r>
            <a:r>
              <a:rPr lang="el-GR" dirty="0" smtClean="0"/>
              <a:t>. </a:t>
            </a:r>
          </a:p>
          <a:p>
            <a:r>
              <a:rPr lang="el-GR" dirty="0" smtClean="0"/>
              <a:t>Πως οι ίδιες μεταλλάξεις οδηγούν σε διαφορετικούς φαινοτύπους δεν είναι γνωστό</a:t>
            </a:r>
          </a:p>
          <a:p>
            <a:r>
              <a:rPr lang="el-GR" dirty="0" smtClean="0"/>
              <a:t>Πιο ήπια κλινική εικόνα από </a:t>
            </a:r>
            <a:r>
              <a:rPr lang="en-US" dirty="0" smtClean="0"/>
              <a:t>SCN</a:t>
            </a:r>
            <a:r>
              <a:rPr lang="el-GR" dirty="0" smtClean="0"/>
              <a:t>, γι’αυτό και μπορεί να διαγνωσθεί και σε ενηλίκους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66725"/>
            <a:ext cx="83629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71878" y="63362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Blood 2000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82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Άλλα συγγενή σύνδρομα που συνοδεύονται από ουδετεροπενία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Shwachman</a:t>
            </a:r>
            <a:r>
              <a:rPr lang="en-US" dirty="0" smtClean="0"/>
              <a:t>-Diamond Syndrome</a:t>
            </a:r>
          </a:p>
          <a:p>
            <a:r>
              <a:rPr lang="en-US" dirty="0"/>
              <a:t> </a:t>
            </a:r>
            <a:r>
              <a:rPr lang="en-US" dirty="0" err="1" smtClean="0"/>
              <a:t>Fanconi</a:t>
            </a:r>
            <a:r>
              <a:rPr lang="en-US" dirty="0" smtClean="0"/>
              <a:t> anemia</a:t>
            </a:r>
          </a:p>
          <a:p>
            <a:r>
              <a:rPr lang="en-US" dirty="0"/>
              <a:t> </a:t>
            </a:r>
            <a:r>
              <a:rPr lang="en-US" dirty="0" err="1" smtClean="0"/>
              <a:t>Dyskeratosis</a:t>
            </a:r>
            <a:r>
              <a:rPr lang="en-US" dirty="0" smtClean="0"/>
              <a:t> </a:t>
            </a:r>
            <a:r>
              <a:rPr lang="en-US" dirty="0" err="1" smtClean="0"/>
              <a:t>congenita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err="1" smtClean="0"/>
              <a:t>Chediak</a:t>
            </a:r>
            <a:r>
              <a:rPr lang="en-US" dirty="0" smtClean="0"/>
              <a:t>-Higashi syndrome</a:t>
            </a:r>
          </a:p>
          <a:p>
            <a:r>
              <a:rPr lang="en-US" dirty="0"/>
              <a:t> </a:t>
            </a:r>
            <a:r>
              <a:rPr lang="en-US" dirty="0" err="1" smtClean="0"/>
              <a:t>Griscelli</a:t>
            </a:r>
            <a:r>
              <a:rPr lang="en-US" dirty="0" smtClean="0"/>
              <a:t> syndrome II</a:t>
            </a:r>
          </a:p>
          <a:p>
            <a:r>
              <a:rPr lang="en-US" dirty="0"/>
              <a:t> </a:t>
            </a:r>
            <a:r>
              <a:rPr lang="en-US" dirty="0" smtClean="0"/>
              <a:t>Cartilage-hair hypoplasia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Ε</a:t>
            </a:r>
            <a:r>
              <a:rPr lang="el-GR" dirty="0" smtClean="0">
                <a:solidFill>
                  <a:srgbClr val="002060"/>
                </a:solidFill>
              </a:rPr>
              <a:t>πίκτητη Ουδετεροπενία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επίκτητη ουδετεροπενία είναι πολύ πιο συχνή σε σχέση με τις συγγενείς</a:t>
            </a:r>
          </a:p>
          <a:p>
            <a:r>
              <a:rPr lang="el-GR" dirty="0"/>
              <a:t> </a:t>
            </a:r>
            <a:r>
              <a:rPr lang="el-GR" dirty="0" smtClean="0"/>
              <a:t>Λοιμώξεις, φάρμακα, αυτοάνοσα νοσήματα, υπερσπληνισμός, έλλειψη βιταμινών, ακόμα και αιματολογικές κακοήθειες, όλα δυνατό να συνοδεύονται από ουδετεροπενία</a:t>
            </a:r>
          </a:p>
          <a:p>
            <a:r>
              <a:rPr lang="el-GR" dirty="0"/>
              <a:t> </a:t>
            </a:r>
            <a:r>
              <a:rPr lang="el-GR" dirty="0" smtClean="0"/>
              <a:t>Επίσης ένας σημαντικός αριθμός ασθενών έχουν χρόνια ιδιοπαθή ουδετεροπενία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Λοιμώξεις και ουδετεροπενία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Θεωρήτικά όλες </a:t>
            </a:r>
            <a:r>
              <a:rPr lang="el-GR" dirty="0" smtClean="0">
                <a:solidFill>
                  <a:srgbClr val="002060"/>
                </a:solidFill>
              </a:rPr>
              <a:t>οι ιογενείς λοιμώξεις </a:t>
            </a:r>
            <a:r>
              <a:rPr lang="el-GR" dirty="0" smtClean="0"/>
              <a:t>είναι δυνατό να συνοδεύονται από ουδετεροπενία</a:t>
            </a:r>
          </a:p>
          <a:p>
            <a:r>
              <a:rPr lang="el-GR" dirty="0" smtClean="0"/>
              <a:t>Πιο συχνά στην ανεμευλογιά, ιλαρά, ερυθρά, γρίππη, ηπατίτιδα, ΕΒ</a:t>
            </a:r>
            <a:r>
              <a:rPr lang="en-US" dirty="0" smtClean="0"/>
              <a:t>V</a:t>
            </a:r>
            <a:r>
              <a:rPr lang="el-GR" dirty="0" smtClean="0"/>
              <a:t>, και </a:t>
            </a:r>
            <a:r>
              <a:rPr lang="en-US" dirty="0" smtClean="0"/>
              <a:t>HIV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Συνήθως περιορίζεται και υποχωρεί η ουδετεροπενία κατά τη διάρκεια ιογενών λοιμώξεων. Μπορεί να είναι πιο παρατεταμένη σε </a:t>
            </a:r>
            <a:r>
              <a:rPr lang="en-US" dirty="0" smtClean="0"/>
              <a:t>EBV </a:t>
            </a:r>
            <a:r>
              <a:rPr lang="el-GR" dirty="0" smtClean="0"/>
              <a:t>και </a:t>
            </a:r>
            <a:r>
              <a:rPr lang="en-US" dirty="0" smtClean="0"/>
              <a:t>HIV</a:t>
            </a:r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Παράκληση για εκτίμηση.......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l-GR" dirty="0" smtClean="0"/>
              <a:t>Γυναίκα 65 ετών, με ιστορικό ΑΥ προσέρχεται στο ΤΕΠ με εμπύρετο (40</a:t>
            </a:r>
            <a:r>
              <a:rPr lang="el-GR" baseline="30000" dirty="0" smtClean="0"/>
              <a:t>0</a:t>
            </a:r>
            <a:r>
              <a:rPr lang="el-GR" dirty="0" smtClean="0"/>
              <a:t> </a:t>
            </a:r>
            <a:r>
              <a:rPr lang="en-US" dirty="0" smtClean="0"/>
              <a:t>C) </a:t>
            </a:r>
            <a:r>
              <a:rPr lang="el-GR" dirty="0" smtClean="0"/>
              <a:t>και συνοδό φαρυγγαλγία από 4 μέρες. </a:t>
            </a:r>
          </a:p>
          <a:p>
            <a:r>
              <a:rPr lang="el-GR" dirty="0" smtClean="0"/>
              <a:t>Από τη φυσική εξέταση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όψη πάσχοντος, εικόνα αμυγδαλίτιδας</a:t>
            </a:r>
          </a:p>
          <a:p>
            <a:r>
              <a:rPr lang="el-GR" dirty="0" smtClean="0"/>
              <a:t>Εργαστηριακός έλεγχος</a:t>
            </a:r>
            <a:r>
              <a:rPr lang="en-US" dirty="0" smtClean="0"/>
              <a:t>: WBC 1200</a:t>
            </a:r>
            <a:r>
              <a:rPr lang="el-GR" dirty="0" smtClean="0"/>
              <a:t>/μ</a:t>
            </a:r>
            <a:r>
              <a:rPr lang="en-US" dirty="0" smtClean="0"/>
              <a:t>L (ANC:200), Hgb:12.5g/dl, PLT: 1</a:t>
            </a:r>
            <a:r>
              <a:rPr lang="el-GR" dirty="0" smtClean="0"/>
              <a:t>5</a:t>
            </a:r>
            <a:r>
              <a:rPr lang="en-US" dirty="0" smtClean="0"/>
              <a:t>5.000, CRP ++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l-GR" dirty="0" smtClean="0"/>
              <a:t> Στις βακτηριακές λοιμώξεις πιο σπάνια συνυπάρχει ουδετεροπενία. </a:t>
            </a:r>
          </a:p>
          <a:p>
            <a:r>
              <a:rPr lang="el-GR" dirty="0" smtClean="0"/>
              <a:t>Σε λοιμώξεις από </a:t>
            </a:r>
            <a:r>
              <a:rPr lang="el-GR" dirty="0" smtClean="0">
                <a:solidFill>
                  <a:srgbClr val="002060"/>
                </a:solidFill>
              </a:rPr>
              <a:t>βρουκέλλα</a:t>
            </a:r>
            <a:r>
              <a:rPr lang="el-GR" dirty="0" smtClean="0"/>
              <a:t>, </a:t>
            </a:r>
            <a:r>
              <a:rPr lang="el-GR" dirty="0" smtClean="0">
                <a:solidFill>
                  <a:srgbClr val="002060"/>
                </a:solidFill>
              </a:rPr>
              <a:t>ρικέτσια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rgbClr val="002060"/>
                </a:solidFill>
              </a:rPr>
              <a:t>μυκοβακτηρίδια</a:t>
            </a:r>
            <a:r>
              <a:rPr lang="el-GR" dirty="0" smtClean="0"/>
              <a:t> είναι δυνατό να υπάρχει ουδετεροπενία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Σήψη</a:t>
            </a:r>
            <a:r>
              <a:rPr lang="el-GR" dirty="0" smtClean="0"/>
              <a:t> από οποιοδήποτε παθογόνο μπορεί να προκαλέσει ουδετεροπενία, με κακή πρόγνωση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Φάρμακα και ουδετεροπενία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Αντιβιοτικά</a:t>
            </a:r>
          </a:p>
          <a:p>
            <a:r>
              <a:rPr lang="el-GR" dirty="0" smtClean="0"/>
              <a:t>Αντιμυκητιασικά</a:t>
            </a:r>
          </a:p>
          <a:p>
            <a:r>
              <a:rPr lang="el-GR" dirty="0" smtClean="0"/>
              <a:t>Αντιφλεγμονώδη</a:t>
            </a:r>
          </a:p>
          <a:p>
            <a:r>
              <a:rPr lang="el-GR" dirty="0" smtClean="0"/>
              <a:t>Αντιθυρεοειδικά</a:t>
            </a:r>
          </a:p>
          <a:p>
            <a:r>
              <a:rPr lang="el-GR" dirty="0" smtClean="0"/>
              <a:t>Ψυχιατρικά</a:t>
            </a:r>
          </a:p>
          <a:p>
            <a:r>
              <a:rPr lang="el-GR" dirty="0" smtClean="0"/>
              <a:t>Αντιεπιληπτικά</a:t>
            </a:r>
          </a:p>
          <a:p>
            <a:r>
              <a:rPr lang="el-GR" dirty="0" smtClean="0"/>
              <a:t>Καρδιαγγειακά</a:t>
            </a:r>
          </a:p>
          <a:p>
            <a:r>
              <a:rPr lang="el-GR" dirty="0" smtClean="0"/>
              <a:t>Διουρητικά</a:t>
            </a:r>
          </a:p>
          <a:p>
            <a:r>
              <a:rPr lang="el-GR" dirty="0" smtClean="0"/>
              <a:t>Άλλα</a:t>
            </a:r>
          </a:p>
        </p:txBody>
      </p:sp>
    </p:spTree>
    <p:extLst>
      <p:ext uri="{BB962C8B-B14F-4D97-AF65-F5344CB8AC3E}">
        <p14:creationId xmlns:p14="http://schemas.microsoft.com/office/powerpoint/2010/main" val="6336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897154" cy="56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1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385250" cy="561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527112"/>
            <a:ext cx="4114800" cy="29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Φάρμακα και ουδετεροπενία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 Αποτελούν το πιο συχνό αίτιο ουδετεροπενίας</a:t>
            </a:r>
          </a:p>
          <a:p>
            <a:r>
              <a:rPr lang="el-GR" dirty="0"/>
              <a:t> </a:t>
            </a:r>
            <a:r>
              <a:rPr lang="el-GR" dirty="0" smtClean="0"/>
              <a:t>ΧΜΘ</a:t>
            </a:r>
            <a:r>
              <a:rPr lang="el-GR" dirty="0" smtClean="0">
                <a:sym typeface="Wingdings" panose="05000000000000000000" pitchFamily="2" charset="2"/>
              </a:rPr>
              <a:t> καταστολή μυελού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Τικλοπιδίνη, σουλφασαλαζίνη, και κλοζαπίνη  ιδιοσυγκρασιακά</a:t>
            </a:r>
          </a:p>
          <a:p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Κλοζαπίνη, κεφαλοσπορίνη, πενικιλλίνη, ΜΣΑΦ, τριπεθορπιμη-σουλφαμεθοξαζόλη, φαίνεται να σχετίζονται πιο συχνά με ουδετεροπενία</a:t>
            </a:r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Φάρμακα και ουδετεροπενία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 Πρέπει να γίνει διάκριση ανάμεσα στην </a:t>
            </a:r>
            <a:r>
              <a:rPr lang="el-GR" dirty="0" smtClean="0">
                <a:solidFill>
                  <a:srgbClr val="002060"/>
                </a:solidFill>
              </a:rPr>
              <a:t>ιδιοσυγκρασιακή βαριά</a:t>
            </a:r>
            <a:r>
              <a:rPr lang="el-GR" dirty="0" smtClean="0"/>
              <a:t> ουδετεροπενία και την </a:t>
            </a:r>
            <a:r>
              <a:rPr lang="el-GR" dirty="0" smtClean="0">
                <a:solidFill>
                  <a:srgbClr val="002060"/>
                </a:solidFill>
              </a:rPr>
              <a:t>ήπια </a:t>
            </a:r>
            <a:r>
              <a:rPr lang="el-GR" dirty="0" smtClean="0"/>
              <a:t>ουδετεροπενία που σχετίζεται με τη </a:t>
            </a:r>
            <a:r>
              <a:rPr lang="el-GR" dirty="0" smtClean="0">
                <a:solidFill>
                  <a:srgbClr val="002060"/>
                </a:solidFill>
              </a:rPr>
              <a:t>δόση </a:t>
            </a:r>
            <a:r>
              <a:rPr lang="el-GR" dirty="0" smtClean="0"/>
              <a:t>του φαρμάκου</a:t>
            </a:r>
          </a:p>
          <a:p>
            <a:r>
              <a:rPr lang="el-GR" dirty="0" smtClean="0"/>
              <a:t>Στις περισσότερες περιπτώσεις τα φάρμακα προκαλούν </a:t>
            </a:r>
            <a:r>
              <a:rPr lang="el-GR" i="1" dirty="0" smtClean="0">
                <a:solidFill>
                  <a:srgbClr val="002060"/>
                </a:solidFill>
              </a:rPr>
              <a:t>ήπια ουδετεροπενία που σχετίζεται με την δόση</a:t>
            </a:r>
            <a:r>
              <a:rPr lang="el-GR" dirty="0" smtClean="0"/>
              <a:t> του φαρμάκου. </a:t>
            </a:r>
            <a:endParaRPr lang="en-US" dirty="0" smtClean="0"/>
          </a:p>
          <a:p>
            <a:r>
              <a:rPr lang="el-GR" dirty="0" smtClean="0"/>
              <a:t>Ιδιοσυγκρασιακά </a:t>
            </a:r>
            <a:r>
              <a:rPr lang="el-GR" dirty="0" smtClean="0"/>
              <a:t>δυνατό να προκαλέσουν </a:t>
            </a:r>
            <a:r>
              <a:rPr lang="el-GR" dirty="0" smtClean="0">
                <a:solidFill>
                  <a:srgbClr val="002060"/>
                </a:solidFill>
              </a:rPr>
              <a:t>ακοκκιοκυτταραιμία</a:t>
            </a:r>
            <a:r>
              <a:rPr lang="el-GR" dirty="0" smtClean="0"/>
              <a:t> από την αρχή,με </a:t>
            </a:r>
            <a:r>
              <a:rPr lang="el-GR" dirty="0" smtClean="0">
                <a:solidFill>
                  <a:srgbClr val="002060"/>
                </a:solidFill>
              </a:rPr>
              <a:t>βαριά κλινική είκονα, εμπύρετο και σήψη</a:t>
            </a:r>
            <a:r>
              <a:rPr lang="el-GR" dirty="0" smtClean="0"/>
              <a:t>. </a:t>
            </a:r>
            <a:r>
              <a:rPr lang="el-GR" dirty="0" smtClean="0"/>
              <a:t>Σε αυτή τη </a:t>
            </a:r>
            <a:r>
              <a:rPr lang="el-GR" dirty="0" smtClean="0"/>
              <a:t>περίπτωση </a:t>
            </a:r>
            <a:r>
              <a:rPr lang="el-GR" dirty="0" smtClean="0"/>
              <a:t>πρέπει να γίνει </a:t>
            </a:r>
            <a:r>
              <a:rPr lang="el-GR" dirty="0" smtClean="0">
                <a:solidFill>
                  <a:srgbClr val="002060"/>
                </a:solidFill>
              </a:rPr>
              <a:t>διακοπή</a:t>
            </a:r>
            <a:r>
              <a:rPr lang="el-GR" dirty="0" smtClean="0"/>
              <a:t> του φαρμάκου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Διατροφικά αίτια και ουδετεροπενία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 Η νευρική ανορεξία δυνατό να συνοδεύεται από μια ήπια ουδετεροπενία</a:t>
            </a:r>
          </a:p>
          <a:p>
            <a:r>
              <a:rPr lang="el-GR" dirty="0"/>
              <a:t> </a:t>
            </a:r>
            <a:r>
              <a:rPr lang="el-GR" dirty="0" smtClean="0"/>
              <a:t>Η έλλειψη Β12 και φυλλικου μπορεί να συνδιάζεται με ουδετεροπενία, αλλά συνήθως συνυπάρχει μακροκυττάρωση και πανκυτταροπενία</a:t>
            </a:r>
          </a:p>
          <a:p>
            <a:r>
              <a:rPr lang="el-GR" dirty="0" smtClean="0"/>
              <a:t>Η έλλειψη χαλκού προκαλεί ουδετεροπενία και κλινικά χαρακτηριστικά που μοιάζουν με έλλειψη Β12. Πιο συχνά σε ασθενείς με γαστρικό </a:t>
            </a:r>
            <a:r>
              <a:rPr lang="en-US" dirty="0" smtClean="0"/>
              <a:t>by-pass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Αυτοάνοση Ουδετεροπενία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Μπορεί να εμφανιστεί μεμονωμένα ή σε συνδιασμό με συστηματικά ρευματικά νοσήματα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RA, SLE)</a:t>
            </a:r>
            <a:endParaRPr lang="el-GR" dirty="0" smtClean="0"/>
          </a:p>
          <a:p>
            <a:r>
              <a:rPr lang="el-GR" dirty="0" smtClean="0"/>
              <a:t>Συνήθως πρόκειται για αυτοαντισώματα έναντι συγκεκριμένων ουδετεροφιλικών αντιγόνων (</a:t>
            </a:r>
            <a:r>
              <a:rPr lang="en-US" dirty="0" smtClean="0"/>
              <a:t>CD177, CD11a, CD11b, 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Πρωτοπαθής Αυτοάνοση Ουδετεροπενία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Συνήθως </a:t>
            </a:r>
            <a:r>
              <a:rPr lang="el-GR" dirty="0" smtClean="0"/>
              <a:t>εμφανίζεται το 1</a:t>
            </a:r>
            <a:r>
              <a:rPr lang="el-GR" baseline="30000" dirty="0" smtClean="0"/>
              <a:t>ο</a:t>
            </a:r>
            <a:r>
              <a:rPr lang="el-GR" dirty="0" smtClean="0"/>
              <a:t> έτος της ζωής και χωρίς να σχετίζεται με άλλο αυτοάνοσο νόσημα</a:t>
            </a:r>
          </a:p>
          <a:p>
            <a:r>
              <a:rPr lang="el-GR" dirty="0" smtClean="0"/>
              <a:t>Η ουδετεροπενία μπορεί να είναι μέτρια ή βαριά και συνήθως συνυπάρχει λοίμωξη. </a:t>
            </a:r>
          </a:p>
          <a:p>
            <a:r>
              <a:rPr lang="el-GR" dirty="0" smtClean="0"/>
              <a:t>Στις περισσότερες περιπτώσεις υποχωρεί </a:t>
            </a:r>
            <a:r>
              <a:rPr lang="el-GR" dirty="0" smtClean="0"/>
              <a:t>μέχρι το 2</a:t>
            </a:r>
            <a:r>
              <a:rPr lang="el-GR" baseline="30000" dirty="0" smtClean="0"/>
              <a:t>ο</a:t>
            </a:r>
            <a:r>
              <a:rPr lang="el-GR" dirty="0" smtClean="0"/>
              <a:t> έτος (95%), αλλά προφυλακτική χορήγηση αντιβιοτικών και </a:t>
            </a:r>
            <a:r>
              <a:rPr lang="en-US" dirty="0" smtClean="0"/>
              <a:t>G</a:t>
            </a:r>
            <a:r>
              <a:rPr lang="el-GR" dirty="0" smtClean="0"/>
              <a:t>-</a:t>
            </a:r>
            <a:r>
              <a:rPr lang="en-US" dirty="0" smtClean="0"/>
              <a:t>CSF</a:t>
            </a:r>
            <a:r>
              <a:rPr lang="el-GR" dirty="0" smtClean="0"/>
              <a:t> </a:t>
            </a:r>
            <a:r>
              <a:rPr lang="el-GR" dirty="0" smtClean="0"/>
              <a:t>συνήθως απαιτούνται μεχρι την υποχώρηση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Δευτεροπαθής </a:t>
            </a:r>
            <a:r>
              <a:rPr lang="el-GR" dirty="0">
                <a:solidFill>
                  <a:srgbClr val="002060"/>
                </a:solidFill>
              </a:rPr>
              <a:t>Αυτοάνοση Ουδετεροπενία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Παρατηρείται σε ενηλικους και συνοδεύει κάποιο συστηματικό αυτοάνοσο νόσημα</a:t>
            </a:r>
          </a:p>
          <a:p>
            <a:r>
              <a:rPr lang="el-GR" dirty="0" smtClean="0"/>
              <a:t>Συνήθως πρόκειται για ήπια ουδετεροπενία η οποία μπορεί να επιδεινώνεται με την έξαρση του υποκείμενου νοσήματος</a:t>
            </a:r>
          </a:p>
          <a:p>
            <a:r>
              <a:rPr lang="el-GR" dirty="0" smtClean="0"/>
              <a:t>Συνήθως ανταποκρίνεται σε θεραπεία με κορτικοειδή ή ανοσοσφαιρίνη που χρησιμοποιούνται για το υποκείμενο νόσημα</a:t>
            </a:r>
          </a:p>
          <a:p>
            <a:r>
              <a:rPr lang="el-GR" dirty="0" smtClean="0"/>
              <a:t>Θεραπεία για την ουδετεροπενία μόνο αν συνυπάρχει λοίμωξη με πολύ χαμηλό αριθμό </a:t>
            </a:r>
            <a:r>
              <a:rPr lang="en-US" dirty="0" smtClean="0"/>
              <a:t>ANC</a:t>
            </a:r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Ουδετεροπενία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</a:p>
          <a:p>
            <a:r>
              <a:rPr lang="el-GR" dirty="0" smtClean="0"/>
              <a:t>Αίτια</a:t>
            </a:r>
          </a:p>
          <a:p>
            <a:r>
              <a:rPr lang="el-GR" dirty="0" smtClean="0"/>
              <a:t>Διαφορική Διάγνωση</a:t>
            </a:r>
          </a:p>
          <a:p>
            <a:r>
              <a:rPr lang="el-GR" dirty="0" smtClean="0"/>
              <a:t>Διαγνωστική Προσπέλαση</a:t>
            </a:r>
          </a:p>
          <a:p>
            <a:r>
              <a:rPr lang="el-GR" dirty="0" smtClean="0"/>
              <a:t>Αντιμετώπιση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Σύνδρομο </a:t>
            </a:r>
            <a:r>
              <a:rPr lang="en-US" dirty="0" err="1" smtClean="0">
                <a:solidFill>
                  <a:srgbClr val="002060"/>
                </a:solidFill>
              </a:rPr>
              <a:t>Felty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Χαρακτηρίζεται από τη τριάδα</a:t>
            </a:r>
            <a:r>
              <a:rPr lang="en-US" dirty="0" smtClean="0"/>
              <a:t> RA, </a:t>
            </a:r>
            <a:r>
              <a:rPr lang="el-GR" dirty="0" smtClean="0"/>
              <a:t>σπληνομεγαλία και ουδετεροπενία</a:t>
            </a:r>
          </a:p>
          <a:p>
            <a:r>
              <a:rPr lang="el-GR" dirty="0" smtClean="0"/>
              <a:t>Οι ασθενείς μπορεί να παρουσιάσουν βαριές λοιμώξεις</a:t>
            </a:r>
          </a:p>
          <a:p>
            <a:r>
              <a:rPr lang="el-GR" dirty="0" smtClean="0"/>
              <a:t>Η αποτελεσματική θεραπεία για την υποκείμενη </a:t>
            </a:r>
            <a:r>
              <a:rPr lang="el-GR" dirty="0" smtClean="0"/>
              <a:t>βαριά </a:t>
            </a:r>
            <a:r>
              <a:rPr lang="en-US" dirty="0" smtClean="0"/>
              <a:t>RA</a:t>
            </a:r>
            <a:r>
              <a:rPr lang="en-US" dirty="0" smtClean="0"/>
              <a:t>, </a:t>
            </a:r>
            <a:r>
              <a:rPr lang="el-GR" dirty="0" smtClean="0"/>
              <a:t>συνήθως βελτιώνει την ουδετεροπενία, αλλά και η χρήση </a:t>
            </a:r>
            <a:r>
              <a:rPr lang="en-US" dirty="0" smtClean="0"/>
              <a:t>G</a:t>
            </a:r>
            <a:r>
              <a:rPr lang="el-GR" dirty="0" smtClean="0"/>
              <a:t>-</a:t>
            </a:r>
            <a:r>
              <a:rPr lang="en-US" dirty="0" smtClean="0"/>
              <a:t>CSF </a:t>
            </a:r>
            <a:r>
              <a:rPr lang="el-GR" dirty="0" smtClean="0"/>
              <a:t>μπορεί να βοηθήσει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Large Granular lymphocyte leukemia (LGL)-</a:t>
            </a:r>
            <a:r>
              <a:rPr lang="en-US" dirty="0" smtClean="0">
                <a:solidFill>
                  <a:srgbClr val="002060"/>
                </a:solidFill>
              </a:rPr>
              <a:t>neutropenia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 </a:t>
            </a:r>
            <a:r>
              <a:rPr lang="el-GR" dirty="0" smtClean="0"/>
              <a:t>ουδετεροπενία που συνοδεύει την </a:t>
            </a:r>
            <a:r>
              <a:rPr lang="en-US" dirty="0" smtClean="0"/>
              <a:t>LGL</a:t>
            </a:r>
            <a:r>
              <a:rPr lang="el-GR" dirty="0" smtClean="0"/>
              <a:t>, μπορεί να συνδιάζεται με </a:t>
            </a:r>
            <a:r>
              <a:rPr lang="en-US" dirty="0" smtClean="0"/>
              <a:t>RA, </a:t>
            </a:r>
            <a:r>
              <a:rPr lang="el-GR" dirty="0" smtClean="0"/>
              <a:t>σπληνομεγαλία, </a:t>
            </a:r>
            <a:r>
              <a:rPr lang="el-GR" dirty="0" smtClean="0"/>
              <a:t>έ</a:t>
            </a:r>
            <a:r>
              <a:rPr lang="el-GR" dirty="0" smtClean="0"/>
              <a:t>λκη σφυρών, </a:t>
            </a:r>
            <a:r>
              <a:rPr lang="el-GR" dirty="0" smtClean="0"/>
              <a:t>και </a:t>
            </a:r>
            <a:r>
              <a:rPr lang="el-GR" dirty="0" smtClean="0"/>
              <a:t>στενή σύνδεση με το </a:t>
            </a:r>
            <a:r>
              <a:rPr lang="en-US" dirty="0" smtClean="0"/>
              <a:t>HLA-DR4</a:t>
            </a:r>
          </a:p>
          <a:p>
            <a:r>
              <a:rPr lang="el-GR" dirty="0" smtClean="0"/>
              <a:t>Μεγάλη ομοιότητα με το σ. </a:t>
            </a:r>
            <a:r>
              <a:rPr lang="en-US" dirty="0" err="1" smtClean="0"/>
              <a:t>Felty</a:t>
            </a:r>
            <a:r>
              <a:rPr lang="en-US" dirty="0" smtClean="0"/>
              <a:t> (</a:t>
            </a:r>
            <a:r>
              <a:rPr lang="el-GR" dirty="0" smtClean="0"/>
              <a:t>πιθανά ανήκουν στην ίδια οντότητα)</a:t>
            </a:r>
            <a:endParaRPr lang="en-US" dirty="0" smtClean="0"/>
          </a:p>
          <a:p>
            <a:r>
              <a:rPr lang="en-US" dirty="0" smtClean="0"/>
              <a:t>H </a:t>
            </a:r>
            <a:r>
              <a:rPr lang="el-GR" dirty="0" smtClean="0"/>
              <a:t>ουδετεροπενία μπορεί να είναι βαριά και συνήθως ανταποκρίνεται σε ΜΤΧ, </a:t>
            </a:r>
            <a:r>
              <a:rPr lang="en-US" dirty="0"/>
              <a:t>G</a:t>
            </a:r>
            <a:r>
              <a:rPr lang="el-GR" dirty="0"/>
              <a:t>-</a:t>
            </a:r>
            <a:r>
              <a:rPr lang="en-US" dirty="0" smtClean="0"/>
              <a:t>CSF</a:t>
            </a:r>
            <a:r>
              <a:rPr lang="el-GR" dirty="0" smtClean="0"/>
              <a:t>, ή </a:t>
            </a:r>
            <a:r>
              <a:rPr lang="el-GR" dirty="0" smtClean="0"/>
              <a:t>κυκλοφωσφαμίδη</a:t>
            </a:r>
          </a:p>
          <a:p>
            <a:r>
              <a:rPr lang="en-US" dirty="0" smtClean="0"/>
              <a:t>H </a:t>
            </a:r>
            <a:r>
              <a:rPr lang="en-US" dirty="0" smtClean="0"/>
              <a:t>T-LGL </a:t>
            </a:r>
            <a:r>
              <a:rPr lang="el-GR" dirty="0" smtClean="0"/>
              <a:t>μπορεί να συνοδεύεται από βαριά ουδετεροπενία που συνήθως απαιτεί θεραπεία.</a:t>
            </a:r>
          </a:p>
          <a:p>
            <a:r>
              <a:rPr lang="el-GR" dirty="0" smtClean="0"/>
              <a:t>Η ΝΚ-</a:t>
            </a:r>
            <a:r>
              <a:rPr lang="en-US" dirty="0" smtClean="0"/>
              <a:t>LGL </a:t>
            </a:r>
            <a:r>
              <a:rPr lang="el-GR" dirty="0" smtClean="0"/>
              <a:t>δεν συνδιάζεται με ουδετεροπενία ή ρευματολογικές εκδήλώσεις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SLE </a:t>
            </a:r>
            <a:r>
              <a:rPr lang="el-GR" dirty="0" smtClean="0">
                <a:solidFill>
                  <a:srgbClr val="002060"/>
                </a:solidFill>
              </a:rPr>
              <a:t>και ουδετεροπενία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Εμφανίζεται </a:t>
            </a:r>
            <a:r>
              <a:rPr lang="el-GR" dirty="0" smtClean="0"/>
              <a:t>σε αρκετά μεγάλο ποσοστό (σε κάποιες μελέτες μέχρι και στο </a:t>
            </a:r>
            <a:r>
              <a:rPr lang="el-GR" dirty="0" smtClean="0"/>
              <a:t>50% των </a:t>
            </a:r>
            <a:r>
              <a:rPr lang="el-GR" dirty="0" smtClean="0"/>
              <a:t>ασθενών) </a:t>
            </a:r>
            <a:endParaRPr lang="el-GR" dirty="0" smtClean="0"/>
          </a:p>
          <a:p>
            <a:r>
              <a:rPr lang="el-GR" dirty="0" smtClean="0"/>
              <a:t>Συνήθως συνδιάζεται με τη πορεία του νοσήματος, ενώ κατά τις εξάρσεις παρατηρείται πτώση των ουδετεροφίλων</a:t>
            </a:r>
          </a:p>
          <a:p>
            <a:r>
              <a:rPr lang="el-GR" dirty="0" smtClean="0"/>
              <a:t>Συνήθως οι λοιμώξεις στο </a:t>
            </a:r>
            <a:r>
              <a:rPr lang="en-US" dirty="0" smtClean="0"/>
              <a:t>SLE </a:t>
            </a:r>
            <a:r>
              <a:rPr lang="el-GR" dirty="0" smtClean="0"/>
              <a:t>σχετίζονται περισσότερο με την ανοσοκατασταλτική </a:t>
            </a:r>
            <a:r>
              <a:rPr lang="el-GR" dirty="0" smtClean="0"/>
              <a:t>θεραπεία </a:t>
            </a:r>
            <a:r>
              <a:rPr lang="el-GR" dirty="0" smtClean="0"/>
              <a:t>παρά με την ουδετεροπενία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Χρόνια Ιδιοπαθής Ουδετεροπενία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Επίκτητη ουδετεροπενία κατά την ενήλικο ζωή</a:t>
            </a:r>
          </a:p>
          <a:p>
            <a:r>
              <a:rPr lang="el-GR" dirty="0" smtClean="0"/>
              <a:t>Πρόκειται για διάγνωση μετά από αποκλεισμό αυτοάνοσου νοσήματος ή έλλειψης διατροφικών παραγόντων-βιταμινών. Η βιοψία μυελού και ο καρυότυπος πρέπει να είναι αρνητικά</a:t>
            </a:r>
          </a:p>
          <a:p>
            <a:r>
              <a:rPr lang="el-GR" dirty="0" smtClean="0"/>
              <a:t>Μπορεί να εμφανίζεται υποπλαστική μυελική σειρά στο μυελό αλλά η παθογένεια του νοσήματος δεν έχει ακόμα αποκαλυφθεί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Χρόνια Ιδιοπαθής Ουδετεροπενία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Παρουσία ενεργοποιημένων Τ λεμφοκυττάρων στο περιφερικό αίμα</a:t>
            </a:r>
          </a:p>
          <a:p>
            <a:r>
              <a:rPr lang="el-GR" dirty="0" smtClean="0"/>
              <a:t>Ολιγοκλωνικότητα </a:t>
            </a:r>
            <a:r>
              <a:rPr lang="en-US" dirty="0" smtClean="0"/>
              <a:t>TCR-</a:t>
            </a:r>
            <a:r>
              <a:rPr lang="en-US" dirty="0" err="1" smtClean="0"/>
              <a:t>Vb</a:t>
            </a:r>
            <a:r>
              <a:rPr lang="en-US" dirty="0" smtClean="0"/>
              <a:t> </a:t>
            </a:r>
          </a:p>
          <a:p>
            <a:r>
              <a:rPr lang="el-GR" dirty="0" smtClean="0"/>
              <a:t>Αυξημένα επίπεδα </a:t>
            </a:r>
            <a:r>
              <a:rPr lang="en-US" dirty="0" smtClean="0"/>
              <a:t>TNF-</a:t>
            </a:r>
            <a:r>
              <a:rPr lang="el-GR" dirty="0" smtClean="0"/>
              <a:t>α και </a:t>
            </a:r>
            <a:r>
              <a:rPr lang="en-US" dirty="0" smtClean="0"/>
              <a:t>TGF-</a:t>
            </a:r>
            <a:r>
              <a:rPr lang="el-GR" dirty="0" smtClean="0"/>
              <a:t>β</a:t>
            </a:r>
          </a:p>
          <a:p>
            <a:r>
              <a:rPr lang="el-GR" dirty="0" smtClean="0"/>
              <a:t>Αυξημένη απόπτωση στο μυελό</a:t>
            </a:r>
            <a:endParaRPr lang="en-US" dirty="0" smtClean="0"/>
          </a:p>
          <a:p>
            <a:r>
              <a:rPr lang="el-GR" dirty="0" smtClean="0"/>
              <a:t>Αυξημένα επίπεδα </a:t>
            </a:r>
            <a:r>
              <a:rPr lang="en-US" dirty="0" smtClean="0"/>
              <a:t>TLR4</a:t>
            </a:r>
            <a:r>
              <a:rPr lang="el-GR" dirty="0" smtClean="0"/>
              <a:t> στην επιφάνεια των μονοκυττάρων</a:t>
            </a:r>
            <a:r>
              <a:rPr lang="el-GR" dirty="0" smtClean="0">
                <a:sym typeface="Wingdings" panose="05000000000000000000" pitchFamily="2" charset="2"/>
              </a:rPr>
              <a:t> παραγωγή προφλεγμονοδών κυτταροκινών</a:t>
            </a:r>
          </a:p>
          <a:p>
            <a:r>
              <a:rPr lang="en-US" dirty="0" smtClean="0"/>
              <a:t> </a:t>
            </a:r>
            <a:r>
              <a:rPr lang="el-GR" dirty="0" smtClean="0"/>
              <a:t>Αυξημένα επίπεδα </a:t>
            </a:r>
            <a:r>
              <a:rPr lang="en-US" dirty="0" smtClean="0"/>
              <a:t>FLT3 ligand</a:t>
            </a:r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Διαγνωστική Προσπέλαση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Τη διαγνωστική προσέγγιση της ουδετεροπενίας θα την κατευθύνουν</a:t>
            </a:r>
            <a:r>
              <a:rPr lang="en-US" dirty="0" smtClean="0"/>
              <a:t>:</a:t>
            </a:r>
          </a:p>
          <a:p>
            <a:r>
              <a:rPr lang="el-GR" dirty="0" smtClean="0"/>
              <a:t>Κλινική εικόνα </a:t>
            </a:r>
          </a:p>
          <a:p>
            <a:r>
              <a:rPr lang="el-GR" dirty="0" smtClean="0"/>
              <a:t>Διάρκεια ουδετεροπενίας</a:t>
            </a:r>
          </a:p>
          <a:p>
            <a:r>
              <a:rPr lang="el-GR" dirty="0" smtClean="0"/>
              <a:t>Γενική κατάσταση του ασθενή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6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Διαγνωστική Προσπέλαση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Βαριά εικόνα ή καλή γενική κατάσταση?</a:t>
            </a:r>
          </a:p>
          <a:p>
            <a:r>
              <a:rPr lang="el-GR" dirty="0" smtClean="0"/>
              <a:t>Εμπύρετο?</a:t>
            </a:r>
          </a:p>
          <a:p>
            <a:r>
              <a:rPr lang="el-GR" dirty="0" smtClean="0"/>
              <a:t>Προηγούμενη γενική αίματος</a:t>
            </a:r>
            <a:r>
              <a:rPr lang="en-US" dirty="0" smtClean="0"/>
              <a:t>?</a:t>
            </a:r>
            <a:endParaRPr lang="el-GR" dirty="0" smtClean="0"/>
          </a:p>
          <a:p>
            <a:r>
              <a:rPr lang="el-GR" dirty="0" smtClean="0"/>
              <a:t>Ιστορικό λοιμώξεων (ωτίτιδα, ιγμορίτιδα, πνευμονία, λοιμώξεις μαλακών μορίων, εξέλκώσεις στοματικού βλεννογόνου)?</a:t>
            </a:r>
          </a:p>
          <a:p>
            <a:r>
              <a:rPr lang="el-GR" dirty="0" smtClean="0"/>
              <a:t>Ιστορικό επεμβάσεων ΓΕΣ (Β12, χαλκός, φυλλικό)</a:t>
            </a:r>
          </a:p>
          <a:p>
            <a:pPr marL="0" indent="0">
              <a:buNone/>
            </a:pPr>
            <a:endParaRPr lang="el-GR" dirty="0" smtClean="0"/>
          </a:p>
          <a:p>
            <a:endParaRPr lang="en-US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0400" y="64447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Blood 2014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41325"/>
            <a:ext cx="6538912" cy="58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1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Εργαστηριακός Έλεγχος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CBC, </a:t>
            </a:r>
            <a:r>
              <a:rPr lang="el-GR" dirty="0" smtClean="0"/>
              <a:t>επίχρισμα, βιοχημικός έλεγχος</a:t>
            </a:r>
          </a:p>
          <a:p>
            <a:r>
              <a:rPr lang="el-GR" dirty="0" smtClean="0"/>
              <a:t>Αν δεν υπάρχουν συμπτώματα, επανεκτίμηση </a:t>
            </a:r>
            <a:r>
              <a:rPr lang="en-US" dirty="0" smtClean="0"/>
              <a:t>CBC (2 </a:t>
            </a:r>
            <a:r>
              <a:rPr lang="el-GR" dirty="0" smtClean="0"/>
              <a:t>φορές/</a:t>
            </a:r>
            <a:r>
              <a:rPr lang="en-US" dirty="0" smtClean="0"/>
              <a:t>w) </a:t>
            </a:r>
            <a:r>
              <a:rPr lang="el-GR" dirty="0" smtClean="0"/>
              <a:t>για 4-6</a:t>
            </a:r>
            <a:r>
              <a:rPr lang="en-US" dirty="0" smtClean="0"/>
              <a:t> w</a:t>
            </a: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Κυκλικό</a:t>
            </a:r>
            <a:r>
              <a:rPr lang="en-US" dirty="0" smtClean="0"/>
              <a:t> pattern</a:t>
            </a:r>
            <a:r>
              <a:rPr lang="en-US" dirty="0" smtClean="0">
                <a:sym typeface="Wingdings" panose="05000000000000000000" pitchFamily="2" charset="2"/>
              </a:rPr>
              <a:t> CN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sym typeface="Wingdings" panose="05000000000000000000" pitchFamily="2" charset="2"/>
              </a:rPr>
              <a:t>Σταδιακή πτώση </a:t>
            </a:r>
            <a:r>
              <a:rPr lang="en-US" dirty="0" smtClean="0">
                <a:sym typeface="Wingdings" panose="05000000000000000000" pitchFamily="2" charset="2"/>
              </a:rPr>
              <a:t>ANC </a:t>
            </a:r>
            <a:r>
              <a:rPr lang="el-GR" dirty="0" smtClean="0">
                <a:sym typeface="Wingdings" panose="05000000000000000000" pitchFamily="2" charset="2"/>
              </a:rPr>
              <a:t>λοίμωξη, αυτοάνοσο, νεοπλασία???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ΑΝΑ, </a:t>
            </a:r>
            <a:r>
              <a:rPr lang="en-US" dirty="0" smtClean="0">
                <a:sym typeface="Wingdings" panose="05000000000000000000" pitchFamily="2" charset="2"/>
              </a:rPr>
              <a:t>RF, CRP, ESR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Flow cytometry: LGL?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HIV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Αναρρόφηση μυελού και </a:t>
            </a:r>
            <a:r>
              <a:rPr lang="el-GR" dirty="0" smtClean="0"/>
              <a:t>ΟΜΒ</a:t>
            </a:r>
            <a:r>
              <a:rPr lang="en-US" dirty="0" smtClean="0"/>
              <a:t> (</a:t>
            </a:r>
            <a:r>
              <a:rPr lang="el-GR" dirty="0" smtClean="0"/>
              <a:t>ανεξηγητη ουδετεροπενία, καρυότυπος, αποκλεισμός ΜΔΣ)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Αντιγόνα στα πολυμορφοπύρηνα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r>
              <a:rPr lang="el-GR" sz="2600" dirty="0" smtClean="0"/>
              <a:t>Πέντε διαφορετικά αντιγόνα έχουν περιγραφεί στα πολυμορφοπύρηνα</a:t>
            </a:r>
            <a:r>
              <a:rPr lang="el-GR" sz="2600" dirty="0" smtClean="0">
                <a:sym typeface="Wingdings" panose="05000000000000000000" pitchFamily="2" charset="2"/>
              </a:rPr>
              <a:t> «</a:t>
            </a:r>
            <a:r>
              <a:rPr lang="en-US" sz="2600" dirty="0" smtClean="0"/>
              <a:t>Human </a:t>
            </a:r>
            <a:r>
              <a:rPr lang="en-US" sz="2600" dirty="0"/>
              <a:t>Neutrophil </a:t>
            </a:r>
            <a:r>
              <a:rPr lang="en-US" sz="2600" dirty="0" smtClean="0"/>
              <a:t>Antigens</a:t>
            </a:r>
            <a:r>
              <a:rPr lang="el-GR" sz="2600" dirty="0" smtClean="0"/>
              <a:t>» τα οποία και συμβολίζονται </a:t>
            </a:r>
            <a:r>
              <a:rPr lang="en-US" sz="2600" dirty="0" smtClean="0"/>
              <a:t>"</a:t>
            </a:r>
            <a:r>
              <a:rPr lang="en-US" sz="2600" dirty="0"/>
              <a:t>HNA"-1 </a:t>
            </a:r>
            <a:r>
              <a:rPr lang="el-GR" sz="2600" dirty="0" smtClean="0"/>
              <a:t>εως</a:t>
            </a:r>
            <a:r>
              <a:rPr lang="en-US" sz="2600" dirty="0" smtClean="0"/>
              <a:t> </a:t>
            </a:r>
            <a:r>
              <a:rPr lang="en-US" sz="2600" dirty="0"/>
              <a:t>-5. </a:t>
            </a:r>
            <a:endParaRPr lang="el-GR" sz="2600" dirty="0" smtClean="0"/>
          </a:p>
          <a:p>
            <a:r>
              <a:rPr lang="el-GR" sz="2600" dirty="0" smtClean="0"/>
              <a:t>Η πρώτη περιγραφή για ένα ειδικό για τα πολυμορφοπύρηνα αντιγόνο έγινε από το </a:t>
            </a:r>
            <a:r>
              <a:rPr lang="en-US" sz="2600" dirty="0" err="1" smtClean="0"/>
              <a:t>Lalezari</a:t>
            </a:r>
            <a:r>
              <a:rPr lang="en-US" sz="2600" dirty="0" smtClean="0"/>
              <a:t> </a:t>
            </a:r>
            <a:r>
              <a:rPr lang="el-GR" sz="2600" dirty="0" smtClean="0"/>
              <a:t>το </a:t>
            </a:r>
            <a:r>
              <a:rPr lang="en-US" sz="2600" dirty="0" smtClean="0"/>
              <a:t>1960</a:t>
            </a:r>
            <a:r>
              <a:rPr lang="en-US" sz="2600" dirty="0"/>
              <a:t>, </a:t>
            </a:r>
            <a:r>
              <a:rPr lang="el-GR" sz="2600" dirty="0" smtClean="0"/>
              <a:t>όπου περιέγραψε μια περίπτωση νεογνική ανοσης ουδετεροπενίας που προκαλείται από το </a:t>
            </a:r>
            <a:r>
              <a:rPr lang="en-US" sz="2600" dirty="0" smtClean="0"/>
              <a:t>"</a:t>
            </a:r>
            <a:r>
              <a:rPr lang="en-US" sz="2600" dirty="0"/>
              <a:t>NA1" ("Neutrophil Antigen 1", </a:t>
            </a:r>
            <a:r>
              <a:rPr lang="el-GR" sz="2600" dirty="0" smtClean="0"/>
              <a:t>σήμερα </a:t>
            </a:r>
            <a:r>
              <a:rPr lang="el-GR" sz="2600" dirty="0" smtClean="0"/>
              <a:t>συμβο</a:t>
            </a:r>
            <a:r>
              <a:rPr lang="el-GR" sz="2600" dirty="0"/>
              <a:t>λ</a:t>
            </a:r>
            <a:r>
              <a:rPr lang="el-GR" sz="2600" dirty="0" smtClean="0"/>
              <a:t>ίζεται </a:t>
            </a:r>
            <a:r>
              <a:rPr lang="en-US" sz="2600" dirty="0" smtClean="0"/>
              <a:t> </a:t>
            </a:r>
            <a:r>
              <a:rPr lang="en-US" sz="2600" dirty="0"/>
              <a:t>HNA-1a). </a:t>
            </a:r>
            <a:endParaRPr lang="el-GR" sz="2600" dirty="0" smtClean="0"/>
          </a:p>
          <a:p>
            <a:r>
              <a:rPr lang="el-GR" sz="2600" dirty="0" smtClean="0"/>
              <a:t>Το αντιγόνο αυτό βρίσκεται </a:t>
            </a:r>
            <a:r>
              <a:rPr lang="el-GR" sz="2600" dirty="0" smtClean="0"/>
              <a:t>στον </a:t>
            </a:r>
            <a:r>
              <a:rPr lang="en-US" sz="2600" dirty="0" smtClean="0"/>
              <a:t>Fc </a:t>
            </a:r>
            <a:r>
              <a:rPr lang="en-US" sz="2600" dirty="0"/>
              <a:t>gamma </a:t>
            </a:r>
            <a:r>
              <a:rPr lang="el-GR" sz="2600" dirty="0" smtClean="0"/>
              <a:t>υποδοχέα </a:t>
            </a:r>
            <a:r>
              <a:rPr lang="en-US" sz="2600" dirty="0" smtClean="0"/>
              <a:t> </a:t>
            </a:r>
            <a:r>
              <a:rPr lang="en-US" sz="2600" dirty="0" err="1"/>
              <a:t>IIIb</a:t>
            </a:r>
            <a:r>
              <a:rPr lang="en-US" sz="2600" dirty="0"/>
              <a:t> (CD16b). </a:t>
            </a:r>
            <a:r>
              <a:rPr lang="el-GR" sz="2600" dirty="0" smtClean="0"/>
              <a:t>Υπάρχουν δύο επιπλέον αντιγόνα στον υποδοχέα αυτό, το </a:t>
            </a:r>
            <a:r>
              <a:rPr lang="en-US" sz="2600" dirty="0" smtClean="0"/>
              <a:t>HNA-1b </a:t>
            </a:r>
            <a:r>
              <a:rPr lang="el-GR" sz="2600" dirty="0" smtClean="0"/>
              <a:t>και  </a:t>
            </a:r>
            <a:r>
              <a:rPr lang="en-US" sz="2600" dirty="0" smtClean="0"/>
              <a:t>HNA-1c</a:t>
            </a:r>
            <a:r>
              <a:rPr lang="en-US" sz="2600" dirty="0"/>
              <a:t>. </a:t>
            </a:r>
            <a:r>
              <a:rPr lang="el-GR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2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Ουδετεροπενία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Ήπια Ουδετεροπενία</a:t>
            </a:r>
            <a:r>
              <a:rPr lang="en-US" dirty="0" smtClean="0"/>
              <a:t> ANC: 1000-1500/</a:t>
            </a:r>
            <a:r>
              <a:rPr lang="el-GR" dirty="0" smtClean="0"/>
              <a:t>μ</a:t>
            </a:r>
            <a:r>
              <a:rPr lang="en-US" dirty="0" smtClean="0"/>
              <a:t>L</a:t>
            </a:r>
            <a:endParaRPr lang="el-GR" baseline="30000" dirty="0" smtClean="0"/>
          </a:p>
          <a:p>
            <a:r>
              <a:rPr lang="el-GR" dirty="0" smtClean="0"/>
              <a:t>Μέτρια Ουδετεροπενία</a:t>
            </a:r>
            <a:r>
              <a:rPr lang="en-US" dirty="0" smtClean="0"/>
              <a:t> ANC: 500-1000/</a:t>
            </a:r>
            <a:r>
              <a:rPr lang="el-GR" dirty="0" smtClean="0"/>
              <a:t>μ</a:t>
            </a:r>
            <a:r>
              <a:rPr lang="en-US" dirty="0"/>
              <a:t>L</a:t>
            </a:r>
            <a:endParaRPr lang="el-GR" dirty="0" smtClean="0"/>
          </a:p>
          <a:p>
            <a:r>
              <a:rPr lang="el-GR" dirty="0" smtClean="0"/>
              <a:t>Βαριά Ουδετεροπενία</a:t>
            </a:r>
            <a:r>
              <a:rPr lang="en-US" dirty="0" smtClean="0"/>
              <a:t> ANC &lt; 500/ </a:t>
            </a:r>
            <a:r>
              <a:rPr lang="el-GR" dirty="0"/>
              <a:t>μ</a:t>
            </a:r>
            <a:r>
              <a:rPr lang="en-US" dirty="0"/>
              <a:t>L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629400"/>
          </a:xfrm>
        </p:spPr>
        <p:txBody>
          <a:bodyPr>
            <a:noAutofit/>
          </a:bodyPr>
          <a:lstStyle/>
          <a:p>
            <a:r>
              <a:rPr lang="el-GR" sz="2600" dirty="0"/>
              <a:t>Τα ουδετεροφιλικα αντισωματα συνδέονται συνήθως με τα πολυμορφοπύρηνα που εκφράζουν το </a:t>
            </a:r>
            <a:r>
              <a:rPr lang="en-US" sz="2600" dirty="0"/>
              <a:t>HNA-1a </a:t>
            </a:r>
            <a:r>
              <a:rPr lang="el-GR" sz="2600" dirty="0"/>
              <a:t>αντιγόνο</a:t>
            </a:r>
          </a:p>
          <a:p>
            <a:r>
              <a:rPr lang="el-GR" sz="2600" dirty="0" smtClean="0"/>
              <a:t>Το αντιγόνο </a:t>
            </a:r>
            <a:r>
              <a:rPr lang="en-US" sz="2600" dirty="0" smtClean="0"/>
              <a:t>HNA-2a</a:t>
            </a:r>
            <a:r>
              <a:rPr lang="en-US" sz="2600" dirty="0"/>
              <a:t>, </a:t>
            </a:r>
            <a:r>
              <a:rPr lang="el-GR" sz="2600" dirty="0" smtClean="0"/>
              <a:t>βρίσικεται στο </a:t>
            </a:r>
            <a:r>
              <a:rPr lang="en-US" sz="2600" dirty="0" smtClean="0"/>
              <a:t>CD177</a:t>
            </a:r>
            <a:r>
              <a:rPr lang="en-US" sz="2600" dirty="0"/>
              <a:t>. </a:t>
            </a:r>
            <a:r>
              <a:rPr lang="el-GR" sz="2600" dirty="0" smtClean="0"/>
              <a:t>Η ακριβής λειτουργία του δεν είναι ακόμα γνωστή.  Πιθανά να σχετίζεται με την «μετανανστευση» των ουδετεροφίλων. Το χαρακτηριστικό για αυτό το αντιγόνο είναι ότι στον ίδιο ανθρωπο υπάρχει διπλός πληθυσμος  πολυμορφοπυρηναν</a:t>
            </a:r>
            <a:r>
              <a:rPr lang="en-US" sz="2600" dirty="0" smtClean="0"/>
              <a:t>: </a:t>
            </a:r>
            <a:r>
              <a:rPr lang="en-US" sz="2600" dirty="0"/>
              <a:t>HNA-2a-</a:t>
            </a:r>
            <a:r>
              <a:rPr lang="el-GR" sz="2600" dirty="0" smtClean="0"/>
              <a:t>θετικός και </a:t>
            </a:r>
            <a:r>
              <a:rPr lang="en-US" sz="2600" dirty="0" smtClean="0"/>
              <a:t>HNA-2a</a:t>
            </a:r>
            <a:r>
              <a:rPr lang="el-GR" sz="2600" dirty="0" smtClean="0"/>
              <a:t>-αρνητικός</a:t>
            </a:r>
            <a:r>
              <a:rPr lang="en-US" sz="2600" dirty="0" smtClean="0"/>
              <a:t>.</a:t>
            </a:r>
            <a:endParaRPr lang="en-US" sz="2600" dirty="0"/>
          </a:p>
          <a:p>
            <a:r>
              <a:rPr lang="el-GR" sz="2600" dirty="0" smtClean="0"/>
              <a:t>Αντισώματα έναντι του </a:t>
            </a:r>
            <a:r>
              <a:rPr lang="en-US" sz="2600" dirty="0" smtClean="0"/>
              <a:t>HNA-3a</a:t>
            </a:r>
            <a:r>
              <a:rPr lang="en-US" sz="2600" dirty="0"/>
              <a:t>, </a:t>
            </a:r>
            <a:r>
              <a:rPr lang="el-GR" sz="2600" dirty="0" smtClean="0"/>
              <a:t>συχνά βρίσικονται σε </a:t>
            </a:r>
            <a:r>
              <a:rPr lang="el-GR" sz="2600" dirty="0" smtClean="0"/>
              <a:t>περιπτώσεις </a:t>
            </a:r>
            <a:r>
              <a:rPr lang="en-US" sz="2600" dirty="0" smtClean="0"/>
              <a:t>transfusion-associated </a:t>
            </a:r>
            <a:r>
              <a:rPr lang="en-US" sz="2600" dirty="0"/>
              <a:t>acute lung injury (TRALI). </a:t>
            </a:r>
            <a:r>
              <a:rPr lang="el-GR" sz="2600" dirty="0" smtClean="0"/>
              <a:t>Η βιολογική σημασια του δεν ειναι ακομα γνωστη</a:t>
            </a:r>
            <a:r>
              <a:rPr lang="en-US" sz="2600" dirty="0" smtClean="0"/>
              <a:t>. </a:t>
            </a:r>
            <a:endParaRPr lang="el-GR" sz="2600" dirty="0" smtClean="0"/>
          </a:p>
          <a:p>
            <a:r>
              <a:rPr lang="el-GR" sz="2600" dirty="0" smtClean="0"/>
              <a:t>Τα αντιγόνα </a:t>
            </a:r>
            <a:r>
              <a:rPr lang="en-US" sz="2600" dirty="0" smtClean="0"/>
              <a:t>HNA-4a </a:t>
            </a:r>
            <a:r>
              <a:rPr lang="el-GR" sz="2600" dirty="0" smtClean="0"/>
              <a:t>και</a:t>
            </a:r>
            <a:r>
              <a:rPr lang="en-US" sz="2600" dirty="0" smtClean="0"/>
              <a:t> </a:t>
            </a:r>
            <a:r>
              <a:rPr lang="en-US" sz="2600" dirty="0"/>
              <a:t>HNA-5a </a:t>
            </a:r>
            <a:r>
              <a:rPr lang="el-GR" sz="2600" dirty="0" smtClean="0"/>
              <a:t>βρίσικονται συνήθως σε</a:t>
            </a:r>
            <a:r>
              <a:rPr lang="en-US" sz="2600" dirty="0" smtClean="0"/>
              <a:t> </a:t>
            </a:r>
            <a:r>
              <a:rPr lang="el-GR" sz="2600" dirty="0" smtClean="0"/>
              <a:t>διάφορες ιντεγκρίνες</a:t>
            </a:r>
            <a:r>
              <a:rPr lang="en-US" sz="2600" dirty="0" smtClean="0"/>
              <a:t>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235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0" y="1447800"/>
            <a:ext cx="8686800" cy="283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1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002060"/>
                </a:solidFill>
              </a:rPr>
              <a:t>Μεθοδοι Ανίχνευσης αντι-πολυμορφοπυρηνικών </a:t>
            </a:r>
            <a:r>
              <a:rPr lang="en-US" sz="3200" dirty="0" smtClean="0">
                <a:solidFill>
                  <a:srgbClr val="002060"/>
                </a:solidFill>
              </a:rPr>
              <a:t>abs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GAT</a:t>
            </a:r>
            <a:r>
              <a:rPr lang="en-US" sz="2200" dirty="0" smtClean="0"/>
              <a:t>: (</a:t>
            </a:r>
            <a:r>
              <a:rPr lang="en-US" sz="2200" i="1" dirty="0" smtClean="0"/>
              <a:t>granulocyte agglutination test) </a:t>
            </a:r>
            <a:r>
              <a:rPr lang="el-GR" sz="2200" dirty="0" smtClean="0"/>
              <a:t>ελέγχει την παρουσία αντι-πολυμορφοπυρηνικών αντισωμάτων στον ορό του ασθενή</a:t>
            </a:r>
            <a:r>
              <a:rPr lang="en-US" sz="2200" dirty="0" smtClean="0"/>
              <a:t> (</a:t>
            </a:r>
            <a:r>
              <a:rPr lang="el-GR" sz="2200" dirty="0" smtClean="0"/>
              <a:t>ορός ασθενή και πολυμορφοπύρηνα δότη</a:t>
            </a:r>
            <a:r>
              <a:rPr lang="el-GR" sz="2200" dirty="0" smtClean="0">
                <a:sym typeface="Wingdings" panose="05000000000000000000" pitchFamily="2" charset="2"/>
              </a:rPr>
              <a:t> συγκόλληση?</a:t>
            </a:r>
            <a:r>
              <a:rPr lang="el-GR" sz="2200" dirty="0" smtClean="0"/>
              <a:t>) </a:t>
            </a:r>
          </a:p>
          <a:p>
            <a:r>
              <a:rPr lang="en-US" sz="2200" b="1" i="1" dirty="0" smtClean="0"/>
              <a:t>GIFT</a:t>
            </a:r>
            <a:r>
              <a:rPr lang="en-US" sz="2200" i="1" dirty="0" smtClean="0"/>
              <a:t>: (Granulocyte immunofluorescence test): </a:t>
            </a:r>
            <a:r>
              <a:rPr lang="el-GR" sz="2200" dirty="0" smtClean="0"/>
              <a:t>Τα αυτο</a:t>
            </a:r>
            <a:r>
              <a:rPr lang="en-US" sz="2200" dirty="0" smtClean="0"/>
              <a:t>-abs </a:t>
            </a:r>
            <a:r>
              <a:rPr lang="el-GR" sz="2200" dirty="0" smtClean="0"/>
              <a:t>που πιθανόν υπάρχουν αναγνωρίζονται με </a:t>
            </a:r>
            <a:r>
              <a:rPr lang="en-US" sz="2200" dirty="0" smtClean="0"/>
              <a:t>FITC-</a:t>
            </a:r>
            <a:r>
              <a:rPr lang="el-GR" sz="2200" dirty="0" smtClean="0"/>
              <a:t>συνδεδεμένο </a:t>
            </a:r>
            <a:r>
              <a:rPr lang="en-US" sz="2200" dirty="0" smtClean="0"/>
              <a:t>ab </a:t>
            </a:r>
            <a:r>
              <a:rPr lang="el-GR" sz="2200" dirty="0" smtClean="0"/>
              <a:t>προσκολλημένα στην επιφάνεια των φυσιολογικών πολυμορφοπυρηνων</a:t>
            </a:r>
          </a:p>
          <a:p>
            <a:r>
              <a:rPr lang="en-US" sz="2200" b="1" i="1" dirty="0" smtClean="0"/>
              <a:t>LIFT</a:t>
            </a:r>
            <a:r>
              <a:rPr lang="el-GR" sz="2200" b="1" i="1" dirty="0" smtClean="0"/>
              <a:t> </a:t>
            </a:r>
            <a:r>
              <a:rPr lang="el-GR" sz="2200" i="1" dirty="0" smtClean="0"/>
              <a:t>(</a:t>
            </a:r>
            <a:r>
              <a:rPr lang="en-US" sz="2200" i="1" dirty="0" smtClean="0"/>
              <a:t>Lymphocyte immunofluorescence </a:t>
            </a:r>
            <a:r>
              <a:rPr lang="en-US" sz="2200" i="1" dirty="0"/>
              <a:t>test): </a:t>
            </a:r>
            <a:r>
              <a:rPr lang="el-GR" sz="2200" dirty="0" smtClean="0"/>
              <a:t>Τα</a:t>
            </a:r>
            <a:r>
              <a:rPr lang="el-GR" sz="2200" b="1" i="1" dirty="0" smtClean="0"/>
              <a:t> </a:t>
            </a:r>
            <a:r>
              <a:rPr lang="en-US" sz="2200" dirty="0" smtClean="0"/>
              <a:t>HLA </a:t>
            </a:r>
            <a:r>
              <a:rPr lang="en-US" sz="2200" dirty="0"/>
              <a:t>class I </a:t>
            </a:r>
            <a:r>
              <a:rPr lang="en-US" sz="2200" dirty="0" smtClean="0"/>
              <a:t>abs </a:t>
            </a:r>
            <a:r>
              <a:rPr lang="el-GR" sz="2200" dirty="0" smtClean="0"/>
              <a:t>αντιδρούν όπως και τα </a:t>
            </a:r>
            <a:r>
              <a:rPr lang="en-US" sz="2200" dirty="0" smtClean="0"/>
              <a:t> HNA</a:t>
            </a:r>
            <a:r>
              <a:rPr lang="el-GR" sz="2200" dirty="0" smtClean="0"/>
              <a:t> </a:t>
            </a:r>
            <a:r>
              <a:rPr lang="en-US" sz="2200" dirty="0"/>
              <a:t>abs</a:t>
            </a:r>
            <a:r>
              <a:rPr lang="en-US" sz="2200" dirty="0" smtClean="0"/>
              <a:t> </a:t>
            </a:r>
            <a:r>
              <a:rPr lang="el-GR" sz="2200" dirty="0" smtClean="0"/>
              <a:t>στις </a:t>
            </a:r>
            <a:r>
              <a:rPr lang="en-US" sz="2200" dirty="0" smtClean="0"/>
              <a:t>GIFT </a:t>
            </a:r>
            <a:r>
              <a:rPr lang="el-GR" sz="2200" dirty="0" smtClean="0"/>
              <a:t>και </a:t>
            </a:r>
            <a:r>
              <a:rPr lang="en-US" sz="2200" dirty="0" smtClean="0"/>
              <a:t>GAT</a:t>
            </a:r>
            <a:r>
              <a:rPr lang="en-US" sz="2200" dirty="0"/>
              <a:t>. </a:t>
            </a:r>
            <a:r>
              <a:rPr lang="el-GR" sz="2200" dirty="0" smtClean="0"/>
              <a:t>Η μέθοδος αυτή ελέγχει τη παρουσία </a:t>
            </a:r>
            <a:r>
              <a:rPr lang="en-US" sz="2200" dirty="0" smtClean="0"/>
              <a:t>abs</a:t>
            </a:r>
            <a:r>
              <a:rPr lang="el-GR" sz="2200" dirty="0"/>
              <a:t> </a:t>
            </a:r>
            <a:r>
              <a:rPr lang="el-GR" sz="2200" dirty="0" smtClean="0"/>
              <a:t>έναντι των </a:t>
            </a:r>
            <a:r>
              <a:rPr lang="en-US" sz="2200" dirty="0" smtClean="0"/>
              <a:t>HLA</a:t>
            </a:r>
            <a:r>
              <a:rPr lang="el-GR" sz="2200" dirty="0" smtClean="0"/>
              <a:t> αντιγόνων των λεμφοκυττάρων με κυτταρομετρία ροής.</a:t>
            </a:r>
            <a:r>
              <a:rPr lang="en-US" sz="2200" i="1" dirty="0" smtClean="0"/>
              <a:t> </a:t>
            </a:r>
            <a:endParaRPr lang="el-GR" sz="2200" i="1" dirty="0" smtClean="0"/>
          </a:p>
          <a:p>
            <a:r>
              <a:rPr lang="en-US" sz="2200" b="1" dirty="0" smtClean="0"/>
              <a:t>MAIGA</a:t>
            </a:r>
            <a:r>
              <a:rPr lang="en-US" sz="2200" dirty="0" smtClean="0"/>
              <a:t>: </a:t>
            </a:r>
            <a:r>
              <a:rPr lang="en-US" sz="2200" dirty="0"/>
              <a:t>(</a:t>
            </a:r>
            <a:r>
              <a:rPr lang="en-US" sz="2200" i="1" dirty="0"/>
              <a:t>Monoclonal Antibody Immobilization of Granulocyte </a:t>
            </a:r>
            <a:r>
              <a:rPr lang="en-US" sz="2200" i="1" dirty="0" smtClean="0"/>
              <a:t>Antigens</a:t>
            </a:r>
            <a:r>
              <a:rPr lang="en-US" sz="2200" dirty="0" smtClean="0"/>
              <a:t>) </a:t>
            </a:r>
            <a:r>
              <a:rPr lang="el-GR" sz="2200" dirty="0" smtClean="0"/>
              <a:t>Πρόκειται για </a:t>
            </a:r>
            <a:r>
              <a:rPr lang="en-US" sz="2200" dirty="0" smtClean="0"/>
              <a:t>ELISA </a:t>
            </a:r>
            <a:r>
              <a:rPr lang="el-GR" sz="2200" dirty="0" smtClean="0"/>
              <a:t>όπου όλα τα αντιγόνα μπορούν  να ανιχθευθούν με μονοκλωνικά αντισώματα (εκτός από το </a:t>
            </a:r>
            <a:r>
              <a:rPr lang="en-US" sz="2200" dirty="0" smtClean="0"/>
              <a:t>HNA-3</a:t>
            </a:r>
            <a:r>
              <a:rPr lang="el-GR" sz="2200" dirty="0" smtClean="0"/>
              <a:t>, γιατί δεν υπάρχει ειδικό</a:t>
            </a:r>
            <a:r>
              <a:rPr lang="en-US" sz="2200" dirty="0" smtClean="0"/>
              <a:t> abs). </a:t>
            </a:r>
            <a:r>
              <a:rPr lang="el-GR" sz="2200" dirty="0" smtClean="0"/>
              <a:t>Δεν χρησιμοποιείται για </a:t>
            </a:r>
            <a:r>
              <a:rPr lang="en-US" sz="2200" dirty="0" smtClean="0"/>
              <a:t>screening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8650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79534"/>
            <a:ext cx="6553200" cy="286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5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Αντι-Πολυμορφοπυρηνικά Αντισώματα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Μπορεί να παρατηρηθούν σε ουδετεροπενία σχετιζόμενη με αυτοάνοσα νοσήματα και στην </a:t>
            </a:r>
            <a:r>
              <a:rPr lang="en-US" dirty="0" smtClean="0"/>
              <a:t>CIN</a:t>
            </a:r>
          </a:p>
          <a:p>
            <a:r>
              <a:rPr lang="el-GR" dirty="0" smtClean="0"/>
              <a:t>Δεν είναι συνήθως διαγνωστικά στην ουδετεροπενία των ενηλίκων</a:t>
            </a:r>
          </a:p>
          <a:p>
            <a:r>
              <a:rPr lang="el-GR" dirty="0" smtClean="0"/>
              <a:t>Συχνά ψευδώς θετικά (λόγω ↑</a:t>
            </a:r>
            <a:r>
              <a:rPr lang="en-US" dirty="0" smtClean="0"/>
              <a:t>Fc </a:t>
            </a:r>
            <a:r>
              <a:rPr lang="el-GR" dirty="0" smtClean="0"/>
              <a:t>υποδοχέων στα ουδετερόφιλα, ↑τάση για αυτοφθορισμό, </a:t>
            </a:r>
            <a:r>
              <a:rPr lang="el-GR" dirty="0"/>
              <a:t>↑</a:t>
            </a:r>
            <a:r>
              <a:rPr lang="el-GR" dirty="0" smtClean="0"/>
              <a:t>τάση για συγκολλήσεις μεταξύ τους)</a:t>
            </a:r>
          </a:p>
          <a:p>
            <a:r>
              <a:rPr lang="el-GR" dirty="0" smtClean="0"/>
              <a:t>Η κλινική τους σημασία δεν είναι σαφώς καθορισμένη</a:t>
            </a:r>
          </a:p>
        </p:txBody>
      </p:sp>
    </p:spTree>
    <p:extLst>
      <p:ext uri="{BB962C8B-B14F-4D97-AF65-F5344CB8AC3E}">
        <p14:creationId xmlns:p14="http://schemas.microsoft.com/office/powerpoint/2010/main" val="36438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Αντι-Πολυμορφοπυρηνικά Αντισώματα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Σημαντικό ποσοστό γενικού πληθυσμού έχει αντιπολυμορφοπυρηνικά </a:t>
            </a:r>
            <a:r>
              <a:rPr lang="en-US" dirty="0"/>
              <a:t>abs</a:t>
            </a:r>
            <a:r>
              <a:rPr lang="el-GR" dirty="0"/>
              <a:t>, που δεν σημαίνει κατάνάγκη νόσο   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Δεν έχει φανεί μέχρι σήμερα σαφής θετική σχέση μεταξύ</a:t>
            </a:r>
            <a:r>
              <a:rPr lang="en-US" dirty="0"/>
              <a:t> abs </a:t>
            </a:r>
            <a:r>
              <a:rPr lang="el-GR" dirty="0"/>
              <a:t>και ανταπόκριση στην ανοσοκατασταλτική θεραπεία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0400" y="64447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Blood 2014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41325"/>
            <a:ext cx="6538912" cy="58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2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037507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Θεραπευτική Αντιμετώπιση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Χρήζει ή όχι θεραπεία? </a:t>
            </a:r>
          </a:p>
          <a:p>
            <a:r>
              <a:rPr lang="el-GR" dirty="0" smtClean="0"/>
              <a:t>Συνήθως δεν απαιτείται θεραπεία ή χρειάζεται θεραπεία για το υποκείμενο νόσημα που συνοδεύεται με ουδετεροπενία</a:t>
            </a:r>
          </a:p>
          <a:p>
            <a:r>
              <a:rPr lang="el-GR" dirty="0" smtClean="0"/>
              <a:t>Στην αυτοάνοση ουδετεροπενία χαμηλή δόση κυκλοφωσφαμίδης ή ΜΤΧ μπορεί να βοηθήσει</a:t>
            </a:r>
          </a:p>
          <a:p>
            <a:r>
              <a:rPr lang="el-GR" dirty="0" smtClean="0"/>
              <a:t>Τ-</a:t>
            </a:r>
            <a:r>
              <a:rPr lang="en-US" dirty="0" smtClean="0"/>
              <a:t>LGL </a:t>
            </a:r>
            <a:r>
              <a:rPr lang="en-US" dirty="0" smtClean="0">
                <a:sym typeface="Wingdings" panose="05000000000000000000" pitchFamily="2" charset="2"/>
              </a:rPr>
              <a:t> Rituximab!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G-CSF?</a:t>
            </a:r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Θεραπευτική Αντιμετώπιση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Διακοπή όλων των φαρμάκων που ενοχοποιούνται</a:t>
            </a:r>
            <a:endParaRPr lang="en-US" dirty="0" smtClean="0"/>
          </a:p>
          <a:p>
            <a:r>
              <a:rPr lang="el-GR" dirty="0" smtClean="0"/>
              <a:t>Αντιμετώπιση εμπυρετου (ευρεως φασματος αντιβίωση για </a:t>
            </a:r>
            <a:r>
              <a:rPr lang="en-US" i="1" dirty="0" smtClean="0"/>
              <a:t>Staphylococcus, Pseudomonas, gram negative, Candida, </a:t>
            </a:r>
            <a:r>
              <a:rPr lang="en-US" i="1" dirty="0" err="1" smtClean="0"/>
              <a:t>Aspergillus</a:t>
            </a:r>
            <a:r>
              <a:rPr lang="en-US" i="1" dirty="0" smtClean="0"/>
              <a:t>)</a:t>
            </a:r>
          </a:p>
          <a:p>
            <a:r>
              <a:rPr lang="en-US" i="1" dirty="0" smtClean="0"/>
              <a:t>G-CSF?</a:t>
            </a:r>
            <a:endParaRPr lang="el-GR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36" y="27420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Διαφορική Διάγνωση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Πότε θα χρησιμοποιήσουμε </a:t>
            </a:r>
            <a:r>
              <a:rPr lang="en-US" dirty="0" smtClean="0">
                <a:solidFill>
                  <a:srgbClr val="002060"/>
                </a:solidFill>
              </a:rPr>
              <a:t>GCSF?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απόλυτος αριθμός των ουδετεροφίλων δεν</a:t>
            </a:r>
            <a:r>
              <a:rPr lang="el-GR" dirty="0"/>
              <a:t> </a:t>
            </a:r>
            <a:r>
              <a:rPr lang="el-GR" dirty="0" smtClean="0"/>
              <a:t>θα κατευθύνει για την έναρξη </a:t>
            </a:r>
            <a:r>
              <a:rPr lang="en-US" dirty="0" smtClean="0"/>
              <a:t>GCSF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Συνήθως σε ασθενείς με υποτροπιάζουσες λοιμώξεις, ή λοιμώξεις μαλακών μορίων</a:t>
            </a:r>
          </a:p>
          <a:p>
            <a:r>
              <a:rPr lang="el-GR" dirty="0" smtClean="0"/>
              <a:t>Χορηγείται η ελάχιστη δόση ώστε ο αριθμός των πολυμορφοπυρήνων να προστατεύει από τις λοιμώξεις (</a:t>
            </a:r>
            <a:r>
              <a:rPr lang="en-US" dirty="0" smtClean="0"/>
              <a:t>ANC &gt;</a:t>
            </a:r>
            <a:r>
              <a:rPr lang="el-GR" dirty="0" smtClean="0"/>
              <a:t>250-</a:t>
            </a:r>
            <a:r>
              <a:rPr lang="en-US" dirty="0" smtClean="0"/>
              <a:t>300)</a:t>
            </a:r>
          </a:p>
          <a:p>
            <a:r>
              <a:rPr lang="el-GR" dirty="0" smtClean="0"/>
              <a:t>Δεν σχετίζεται με αυξημένο κινδυνο για λευχαιμία </a:t>
            </a:r>
            <a:endParaRPr lang="el-GR" dirty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Παράκληση για εκτίμηση.......</a:t>
            </a:r>
            <a:r>
              <a:rPr lang="el-GR" dirty="0" smtClean="0">
                <a:solidFill>
                  <a:srgbClr val="002060"/>
                </a:solidFill>
              </a:rPr>
              <a:t>....συνέχεια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ασθενής δεν ανέφερε λήψη κάποιου φαρμάκου</a:t>
            </a:r>
          </a:p>
          <a:p>
            <a:r>
              <a:rPr lang="el-GR" dirty="0" smtClean="0"/>
              <a:t>Έγινε εργαστηριακός έλεγχος</a:t>
            </a:r>
            <a:r>
              <a:rPr lang="el-GR" dirty="0" smtClean="0">
                <a:sym typeface="Wingdings" panose="05000000000000000000" pitchFamily="2" charset="2"/>
              </a:rPr>
              <a:t> κφ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Βιοψία μυελού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l-GR" dirty="0" smtClean="0">
                <a:sym typeface="Wingdings" panose="05000000000000000000" pitchFamily="2" charset="2"/>
              </a:rPr>
              <a:t>Μικρή μείωση στις πρόδρομες μορφές μυελικής σειράς, με καλή ωρίμανση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K</a:t>
            </a:r>
            <a:r>
              <a:rPr lang="el-GR" dirty="0" smtClean="0">
                <a:sym typeface="Wingdings" panose="05000000000000000000" pitchFamily="2" charset="2"/>
              </a:rPr>
              <a:t>αρυότυπος</a:t>
            </a:r>
            <a:r>
              <a:rPr lang="en-US" dirty="0" smtClean="0">
                <a:sym typeface="Wingdings" panose="05000000000000000000" pitchFamily="2" charset="2"/>
              </a:rPr>
              <a:t>: 46, XX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Αντι-πολυμορφοπυρηνικά </a:t>
            </a:r>
            <a:r>
              <a:rPr lang="en-US" dirty="0" smtClean="0">
                <a:sym typeface="Wingdings" panose="05000000000000000000" pitchFamily="2" charset="2"/>
              </a:rPr>
              <a:t>abs: (-)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LGL: (-)</a:t>
            </a:r>
          </a:p>
          <a:p>
            <a:r>
              <a:rPr lang="el-GR" dirty="0" smtClean="0"/>
              <a:t>Μετά από 3 μέρες....και ενώ χαρακτηρίστηκε ως </a:t>
            </a:r>
            <a:r>
              <a:rPr lang="en-US" dirty="0" smtClean="0"/>
              <a:t>CIN…….</a:t>
            </a:r>
            <a:r>
              <a:rPr lang="el-GR" dirty="0" smtClean="0"/>
              <a:t>ιστορικό λήψης </a:t>
            </a:r>
            <a:r>
              <a:rPr lang="en-US" dirty="0" smtClean="0"/>
              <a:t>M</a:t>
            </a:r>
            <a:r>
              <a:rPr lang="el-GR" dirty="0" smtClean="0"/>
              <a:t>ΣΑΦ!!!!!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Αίτια Ουδετεροπενίας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i="1" dirty="0" smtClean="0">
                <a:solidFill>
                  <a:srgbClr val="002060"/>
                </a:solidFill>
              </a:rPr>
              <a:t>Συγγενή αίτια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 Ουδετεροπενία σε συγκεκριμένους πληθυσμούς (</a:t>
            </a:r>
            <a:r>
              <a:rPr lang="en-US" dirty="0" smtClean="0"/>
              <a:t>Ethnic </a:t>
            </a:r>
            <a:r>
              <a:rPr lang="en-US" dirty="0" smtClean="0"/>
              <a:t>neutropenia, </a:t>
            </a:r>
            <a:r>
              <a:rPr lang="el-GR" dirty="0" smtClean="0"/>
              <a:t>πιο συχνά Μέση Ανατολή και Αφρική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dirty="0" smtClean="0"/>
              <a:t>Καλοήθης οικογενής ουδετεροπενία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dirty="0" smtClean="0"/>
              <a:t>Κυκλική ουδετεροπενία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dirty="0" smtClean="0"/>
              <a:t>Βαριά συγγενής ουδετεροπενία (</a:t>
            </a:r>
            <a:r>
              <a:rPr lang="en-US" dirty="0" smtClean="0"/>
              <a:t>SCN)</a:t>
            </a:r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Αίτια Ουδετεροπενίας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b="1" i="1" dirty="0" smtClean="0">
                <a:solidFill>
                  <a:srgbClr val="002060"/>
                </a:solidFill>
              </a:rPr>
              <a:t>Επίκτητα αίτια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dirty="0" smtClean="0"/>
              <a:t>Λοιμώξεις (μετά από λοίμωξη, σήψη, ιοί)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dirty="0" smtClean="0"/>
              <a:t>Φάρμακα (ήπια ουδετεροπενία ή ακοκκιοκυτταραιμία)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dirty="0" smtClean="0"/>
              <a:t>Αυτοάνοσα (πρωτοπαθή, δευτεροπαθή, Σ. </a:t>
            </a:r>
            <a:r>
              <a:rPr lang="en-US" dirty="0" err="1" smtClean="0"/>
              <a:t>Felty</a:t>
            </a:r>
            <a:r>
              <a:rPr lang="en-US" dirty="0" smtClean="0"/>
              <a:t>)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l-GR" dirty="0" smtClean="0"/>
              <a:t>Κακοήθεια (</a:t>
            </a:r>
            <a:r>
              <a:rPr lang="en-US" dirty="0" smtClean="0"/>
              <a:t>AL, MDS, LGL, MM, lymphoma)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dirty="0" smtClean="0"/>
              <a:t>Διατροφικά αίτια (έλλειψη </a:t>
            </a:r>
            <a:r>
              <a:rPr lang="en-US" dirty="0" smtClean="0"/>
              <a:t>B12</a:t>
            </a:r>
            <a:r>
              <a:rPr lang="el-GR" dirty="0" smtClean="0"/>
              <a:t>, φυλικό, χαλκός)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endParaRPr lang="el-GR" dirty="0" smtClean="0"/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Συγγενής ουδετεροπενία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Δυνατό να αφορούν νοσήματα μόνο με ουδετεροπενία ή άλλα που συνοδεύονται και με ουδετεροπενία </a:t>
            </a:r>
          </a:p>
          <a:p>
            <a:r>
              <a:rPr lang="el-GR" dirty="0" smtClean="0"/>
              <a:t>Συνήθως η καλοήθης οικογενής ουδετεροπενία και η ουδετεροπενία σε διάφορες πληθυσμιακές ομάδες είναι ήπια</a:t>
            </a:r>
            <a:r>
              <a:rPr lang="en-US" dirty="0" smtClean="0"/>
              <a:t> </a:t>
            </a:r>
            <a:r>
              <a:rPr lang="el-GR" dirty="0" smtClean="0"/>
              <a:t>χωρίς να συνοδεύονται από βαριές λοιμώξεις</a:t>
            </a:r>
          </a:p>
          <a:p>
            <a:pPr marL="0" indent="0">
              <a:buNone/>
            </a:pPr>
            <a:r>
              <a:rPr lang="el-GR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Ethnic Neutropenia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Ήπια χρόνια ουδετεροπενία (συνήθως </a:t>
            </a:r>
            <a:r>
              <a:rPr lang="en-US" dirty="0" smtClean="0"/>
              <a:t>ANC&gt;1000)</a:t>
            </a:r>
          </a:p>
          <a:p>
            <a:r>
              <a:rPr lang="el-GR" dirty="0" smtClean="0"/>
              <a:t>Χωρίς ιστορικό πολλαπλών λοιμώξεων</a:t>
            </a:r>
          </a:p>
          <a:p>
            <a:r>
              <a:rPr lang="el-GR" dirty="0" smtClean="0"/>
              <a:t>Πιο συχνά σε Μεσογειακούς και Αφρικανικής προέλευσης πληθυσμούς</a:t>
            </a:r>
          </a:p>
          <a:p>
            <a:r>
              <a:rPr lang="el-GR" dirty="0" smtClean="0"/>
              <a:t>Πολυμορφισμοί στο γονίδιο </a:t>
            </a:r>
            <a:r>
              <a:rPr lang="en-US" i="1" dirty="0" smtClean="0"/>
              <a:t>DARC (Duffy Antigen Receptor Complex) </a:t>
            </a:r>
            <a:r>
              <a:rPr lang="el-GR" dirty="0" smtClean="0"/>
              <a:t>σχετίζονται με ουδετεροπενία κυρίως σε αφρικανούς </a:t>
            </a:r>
          </a:p>
          <a:p>
            <a:r>
              <a:rPr lang="el-GR" dirty="0" smtClean="0"/>
              <a:t>Ο μηχανισμός με τον οποίο ο</a:t>
            </a:r>
            <a:r>
              <a:rPr lang="el-GR" i="1" dirty="0" smtClean="0"/>
              <a:t> </a:t>
            </a:r>
            <a:r>
              <a:rPr lang="en-US" i="1" dirty="0" smtClean="0"/>
              <a:t>Duffy</a:t>
            </a:r>
            <a:r>
              <a:rPr lang="en-US" dirty="0" smtClean="0"/>
              <a:t>(-) </a:t>
            </a:r>
            <a:r>
              <a:rPr lang="el-GR" dirty="0" smtClean="0"/>
              <a:t>φαινότυπος σχετίζεται με ουδετεροπενία είναι άγνωστος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1976</Words>
  <Application>Microsoft Office PowerPoint</Application>
  <PresentationFormat>On-screen Show (4:3)</PresentationFormat>
  <Paragraphs>213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Διαγνωστική προσπέλαση Ουδετεροπενίας</vt:lpstr>
      <vt:lpstr>Παράκληση για εκτίμηση.......</vt:lpstr>
      <vt:lpstr>Ουδετεροπενία</vt:lpstr>
      <vt:lpstr>Ουδετεροπενία</vt:lpstr>
      <vt:lpstr>Διαφορική Διάγνωση </vt:lpstr>
      <vt:lpstr>Αίτια Ουδετεροπενίας</vt:lpstr>
      <vt:lpstr>Αίτια Ουδετεροπενίας</vt:lpstr>
      <vt:lpstr>Συγγενής ουδετεροπενία</vt:lpstr>
      <vt:lpstr>Ethnic Neutropenia</vt:lpstr>
      <vt:lpstr>Καλοήθης Οικογενής Ουδετεροπενία</vt:lpstr>
      <vt:lpstr>Severe Congenital Neutropenia (SCN)</vt:lpstr>
      <vt:lpstr>Severe Congenital Neutropenia (SCN)</vt:lpstr>
      <vt:lpstr>PowerPoint Presentation</vt:lpstr>
      <vt:lpstr>Κυκλική Ουδετεροπενία (CN)</vt:lpstr>
      <vt:lpstr>PowerPoint Presentation</vt:lpstr>
      <vt:lpstr>PowerPoint Presentation</vt:lpstr>
      <vt:lpstr>Άλλα συγγενή σύνδρομα που συνοδεύονται από ουδετεροπενία </vt:lpstr>
      <vt:lpstr>Επίκτητη Ουδετεροπενία</vt:lpstr>
      <vt:lpstr>Λοιμώξεις και ουδετεροπενία </vt:lpstr>
      <vt:lpstr>PowerPoint Presentation</vt:lpstr>
      <vt:lpstr>Φάρμακα και ουδετεροπενία</vt:lpstr>
      <vt:lpstr>PowerPoint Presentation</vt:lpstr>
      <vt:lpstr>PowerPoint Presentation</vt:lpstr>
      <vt:lpstr>Φάρμακα και ουδετεροπενία</vt:lpstr>
      <vt:lpstr>Φάρμακα και ουδετεροπενία</vt:lpstr>
      <vt:lpstr>Διατροφικά αίτια και ουδετεροπενία</vt:lpstr>
      <vt:lpstr>Αυτοάνοση Ουδετεροπενία</vt:lpstr>
      <vt:lpstr>Πρωτοπαθής Αυτοάνοση Ουδετεροπενία</vt:lpstr>
      <vt:lpstr>Δευτεροπαθής Αυτοάνοση Ουδετεροπενία</vt:lpstr>
      <vt:lpstr>Σύνδρομο Felty</vt:lpstr>
      <vt:lpstr>Large Granular lymphocyte leukemia (LGL)-neutropenia </vt:lpstr>
      <vt:lpstr>SLE και ουδετεροπενία</vt:lpstr>
      <vt:lpstr>Χρόνια Ιδιοπαθής Ουδετεροπενία</vt:lpstr>
      <vt:lpstr>Χρόνια Ιδιοπαθής Ουδετεροπενία</vt:lpstr>
      <vt:lpstr>Διαγνωστική Προσπέλαση</vt:lpstr>
      <vt:lpstr>Διαγνωστική Προσπέλαση</vt:lpstr>
      <vt:lpstr>PowerPoint Presentation</vt:lpstr>
      <vt:lpstr>Εργαστηριακός Έλεγχος</vt:lpstr>
      <vt:lpstr>Αντιγόνα στα πολυμορφοπύρηνα</vt:lpstr>
      <vt:lpstr>PowerPoint Presentation</vt:lpstr>
      <vt:lpstr>PowerPoint Presentation</vt:lpstr>
      <vt:lpstr>Μεθοδοι Ανίχνευσης αντι-πολυμορφοπυρηνικών abs</vt:lpstr>
      <vt:lpstr>PowerPoint Presentation</vt:lpstr>
      <vt:lpstr>Αντι-Πολυμορφοπυρηνικά Αντισώματα</vt:lpstr>
      <vt:lpstr>Αντι-Πολυμορφοπυρηνικά Αντισώματα</vt:lpstr>
      <vt:lpstr>PowerPoint Presentation</vt:lpstr>
      <vt:lpstr>PowerPoint Presentation</vt:lpstr>
      <vt:lpstr>Θεραπευτική Αντιμετώπιση</vt:lpstr>
      <vt:lpstr>Θεραπευτική Αντιμετώπιση</vt:lpstr>
      <vt:lpstr>Πότε θα χρησιμοποιήσουμε GCSF?</vt:lpstr>
      <vt:lpstr>Παράκληση για εκτίμηση...........συνέχεια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Διαγνωστική προσπέλαση Ουδετεροπενίας</dc:title>
  <dc:creator>Elena Solomou</dc:creator>
  <cp:lastModifiedBy>Elena Solomou</cp:lastModifiedBy>
  <cp:revision>129</cp:revision>
  <dcterms:created xsi:type="dcterms:W3CDTF">2014-10-15T16:28:56Z</dcterms:created>
  <dcterms:modified xsi:type="dcterms:W3CDTF">2014-10-23T21:42:09Z</dcterms:modified>
</cp:coreProperties>
</file>