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366" r:id="rId4"/>
    <p:sldId id="398" r:id="rId5"/>
    <p:sldId id="399" r:id="rId6"/>
    <p:sldId id="400" r:id="rId7"/>
    <p:sldId id="401" r:id="rId8"/>
    <p:sldId id="402" r:id="rId9"/>
    <p:sldId id="404" r:id="rId10"/>
    <p:sldId id="406" r:id="rId11"/>
    <p:sldId id="417" r:id="rId12"/>
    <p:sldId id="418" r:id="rId13"/>
    <p:sldId id="419" r:id="rId14"/>
    <p:sldId id="41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70" autoAdjust="0"/>
    <p:restoredTop sz="86387" autoAdjust="0"/>
  </p:normalViewPr>
  <p:slideViewPr>
    <p:cSldViewPr>
      <p:cViewPr varScale="1">
        <p:scale>
          <a:sx n="63" d="100"/>
          <a:sy n="63" d="100"/>
        </p:scale>
        <p:origin x="-13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4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1FB93F8-10EB-45E4-B21D-B9BA2DE91B91}" type="datetimeFigureOut">
              <a:rPr lang="en-US"/>
              <a:pPr>
                <a:defRPr/>
              </a:pPr>
              <a:t>3/30/2014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3AD615F-DAD2-47AC-A16A-6A77ED2BCC1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22843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EF3F72-E471-4EAD-8037-90595A0A0A9C}" type="slidenum">
              <a:rPr lang="en-GB">
                <a:latin typeface="Calibri" panose="020F0502020204030204" pitchFamily="34" charset="0"/>
              </a:rPr>
              <a:pPr eaLnBrk="1" hangingPunct="1"/>
              <a:t>1</a:t>
            </a:fld>
            <a:endParaRPr lang="en-GB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2065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6744AA5-A875-4D12-B3A2-916DA6923EA9}" type="slidenum">
              <a:rPr lang="en-GB">
                <a:latin typeface="Calibri" panose="020F0502020204030204" pitchFamily="34" charset="0"/>
              </a:rPr>
              <a:pPr eaLnBrk="1" hangingPunct="1"/>
              <a:t>2</a:t>
            </a:fld>
            <a:endParaRPr lang="en-GB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159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B46EF3-44CA-4A00-A097-CB8C2A1FD517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&amp; Εκπαίδευση, Βασίλης Κόμης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8478F-0E0E-46AD-A7D1-0F1501CC79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774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42B4CA-5C64-4265-A6BA-453D620B4CE1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&amp; Εκπαίδευση, Βασίλης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6913B-FE5F-4E12-A3F9-204D843E3E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524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8C91E-EE96-4368-9897-B76E5D72C20E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&amp; Εκπαίδευση, Βασίλης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F4398-E811-4619-889F-18393B1A72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354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C2C862-FCAD-4146-8222-75172E117AA3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&amp; Εκπαίδευση, Βασίλης Κόμης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E82D33-F09F-4DE6-B28F-F2B493E724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880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3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1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609A7-11ED-462C-9E89-9A01385DDC80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&amp; Εκπαίδευση, Βασίλης Κόμης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B8705-73CD-4409-8083-90605C076E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981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F09658-F17A-4F19-B1B4-C1CDF0D471A8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&amp; Εκπαίδευση, Βασίλης Κόμης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2295F-8432-4277-8A04-D01D6EDEEA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1965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D87325-B2B8-4E60-ACAA-ED1DE719AA41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&amp; Εκπαίδευση, Βασίλης Κόμης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94392-03B9-4B3F-9581-B4C805943B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1522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554CDF-633F-45E8-A208-2929B9F8750C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&amp; Εκπαίδευση, Βασίλης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819FD-A6B7-4DFB-A079-30539D6BCC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149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13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15DF31-49C5-4063-A235-71835CA7F36E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&amp; Εκπαίδευση, Βασίλης Κόμης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6427A-5E39-44A8-9374-6EF4E5D84E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0122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BBB474-CAC8-496E-97E7-3500EBE33A41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&amp; Εκπαίδευση, Βασίλης Κόμης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A2B34-A12E-4D95-B31E-0457E06E1C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626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13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15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0B78EC-AA5F-4747-A877-7C48B99C2C3E}" type="datetime1">
              <a:rPr lang="en-US"/>
              <a:pPr>
                <a:defRPr/>
              </a:pPr>
              <a:t>3/30/2014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l-GR"/>
              <a:t>ΤΠΕ &amp; Εκπαίδευση, Βασίλης Κόμης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C56F9-4998-435B-AB63-A9770AA4BD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378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1000" r="89000" b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7B9A08F-52FD-4A6D-81A6-BF1CA0E1F73F}" type="datetime1">
              <a:rPr lang="en-US"/>
              <a:pPr>
                <a:defRPr/>
              </a:pPr>
              <a:t>3/30/2014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r>
              <a:rPr lang="el-GR"/>
              <a:t>ΤΠΕ &amp; Εκπαίδευση, Βασίλης Κόμης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latin typeface="Gill Sans MT" panose="020B0502020104020203" pitchFamily="34" charset="0"/>
              </a:defRPr>
            </a:lvl1pPr>
          </a:lstStyle>
          <a:p>
            <a:fld id="{C2EDB621-44DD-4EAD-BE96-B9BF86D4E55F}" type="slidenum">
              <a:rPr lang="en-US"/>
              <a:pPr/>
              <a:t>‹#›</a:t>
            </a:fld>
            <a:endParaRPr lang="en-US">
              <a:solidFill>
                <a:srgbClr val="AAA393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0" r:id="rId1"/>
    <p:sldLayoutId id="2147484071" r:id="rId2"/>
    <p:sldLayoutId id="2147484072" r:id="rId3"/>
    <p:sldLayoutId id="2147484073" r:id="rId4"/>
    <p:sldLayoutId id="2147484074" r:id="rId5"/>
    <p:sldLayoutId id="2147484075" r:id="rId6"/>
    <p:sldLayoutId id="2147484076" r:id="rId7"/>
    <p:sldLayoutId id="2147484077" r:id="rId8"/>
    <p:sldLayoutId id="2147484078" r:id="rId9"/>
    <p:sldLayoutId id="2147484079" r:id="rId10"/>
    <p:sldLayoutId id="214748408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1563" y="360363"/>
            <a:ext cx="7767637" cy="19970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GB" sz="3200" b="1" dirty="0" smtClean="0"/>
              <a:t> </a:t>
            </a:r>
            <a:r>
              <a:rPr lang="el-GR" sz="4000" b="1" dirty="0" smtClean="0"/>
              <a:t>Θεωρίες Μάθησης &amp; Τεχνολογίες της Πληροφορίας και των Επικοινωνιών: </a:t>
            </a:r>
            <a:br>
              <a:rPr lang="el-GR" sz="4000" b="1" dirty="0" smtClean="0"/>
            </a:br>
            <a:r>
              <a:rPr lang="el-GR" sz="3600" b="1" dirty="0" smtClean="0"/>
              <a:t>Αξιολόγηση Εκπαιδευτικού Λογισμικού</a:t>
            </a:r>
            <a:endParaRPr lang="en-GB" sz="36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63" y="2928938"/>
            <a:ext cx="7786687" cy="1928812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b="1" i="1" dirty="0" smtClean="0"/>
              <a:t>3</a:t>
            </a:r>
            <a:r>
              <a:rPr lang="el-GR" b="1" i="1" baseline="30000" dirty="0" smtClean="0"/>
              <a:t>ο</a:t>
            </a:r>
            <a:r>
              <a:rPr lang="el-GR" b="1" i="1" dirty="0" smtClean="0"/>
              <a:t> </a:t>
            </a:r>
            <a:r>
              <a:rPr lang="el-GR" b="1" dirty="0" smtClean="0"/>
              <a:t>Κεφάλαιο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Κόμης, Β. (2004), </a:t>
            </a:r>
            <a:r>
              <a:rPr lang="el-GR" i="1" dirty="0" smtClean="0"/>
              <a:t>Εισαγωγή στις Εφαρμογές των ΤΠΕ στην Εκπαίδευση, </a:t>
            </a:r>
            <a:r>
              <a:rPr lang="el-GR" dirty="0" smtClean="0"/>
              <a:t>Αθήνα, Εκδόσεις Νέων Τεχνολογιών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dirty="0" smtClean="0"/>
              <a:t>4</a:t>
            </a:r>
            <a:r>
              <a:rPr lang="el-GR" b="1" i="1" baseline="30000" dirty="0" smtClean="0"/>
              <a:t>ο</a:t>
            </a:r>
            <a:r>
              <a:rPr lang="el-GR" b="1" i="1" dirty="0" smtClean="0"/>
              <a:t> Εργαστήριο</a:t>
            </a: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1071537" y="285728"/>
            <a:ext cx="7586657" cy="13573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el-GR" b="1" dirty="0">
                <a:latin typeface="+mn-lt"/>
                <a:sym typeface="Arial"/>
              </a:rPr>
              <a:t>Η αξιολόγηση ενός ΕΛ μπορεί να βασιστεί σε </a:t>
            </a:r>
            <a:r>
              <a:rPr lang="el-GR" b="1" dirty="0" smtClean="0">
                <a:latin typeface="+mn-lt"/>
                <a:sym typeface="Arial"/>
              </a:rPr>
              <a:t>3 άξονες</a:t>
            </a:r>
            <a:endParaRPr lang="el-GR" b="1" dirty="0">
              <a:latin typeface="+mn-lt"/>
              <a:sym typeface="Arial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1071538" y="2143116"/>
            <a:ext cx="7786742" cy="39290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r>
              <a:rPr lang="el-GR" b="1" dirty="0" smtClean="0"/>
              <a:t>Α</a:t>
            </a:r>
            <a:r>
              <a:rPr lang="el-GR" dirty="0" smtClean="0"/>
              <a:t>. </a:t>
            </a:r>
            <a:r>
              <a:rPr lang="el-GR" dirty="0" smtClean="0"/>
              <a:t>Κριτήρια Παιδαγωγικής Αξιολόγησης - Δυνατότητες εκπαιδευτικού Λογισμικού </a:t>
            </a:r>
            <a:endParaRPr lang="el-GR" dirty="0" smtClean="0"/>
          </a:p>
          <a:p>
            <a:endParaRPr lang="en-GB" dirty="0" smtClean="0"/>
          </a:p>
          <a:p>
            <a:r>
              <a:rPr lang="el-GR" b="1" dirty="0" smtClean="0"/>
              <a:t>Β</a:t>
            </a:r>
            <a:r>
              <a:rPr lang="el-GR" dirty="0" smtClean="0"/>
              <a:t>. </a:t>
            </a:r>
            <a:r>
              <a:rPr lang="el-GR" dirty="0" smtClean="0"/>
              <a:t>Κριτήρια Παιδαγωγικού </a:t>
            </a:r>
            <a:r>
              <a:rPr lang="el-GR" dirty="0" smtClean="0"/>
              <a:t>Περιεχομένου</a:t>
            </a:r>
          </a:p>
          <a:p>
            <a:endParaRPr lang="el-GR" sz="2000" i="0" u="none" strike="noStrike" cap="none" baseline="0" dirty="0">
              <a:solidFill>
                <a:schemeClr val="tx1"/>
              </a:solidFill>
              <a:latin typeface="+mn-lt"/>
              <a:ea typeface="Arial"/>
              <a:cs typeface="Arial"/>
              <a:sym typeface="Arial"/>
            </a:endParaRPr>
          </a:p>
          <a:p>
            <a:r>
              <a:rPr lang="el-GR" b="1" dirty="0" smtClean="0"/>
              <a:t>Γ</a:t>
            </a:r>
            <a:r>
              <a:rPr lang="el-GR" dirty="0" smtClean="0"/>
              <a:t>. Κριτήρια που αφορούν τεχνολογικά θέματα</a:t>
            </a:r>
            <a:endParaRPr lang="en-GB" dirty="0" smtClean="0"/>
          </a:p>
          <a:p>
            <a:endParaRPr>
              <a:latin typeface="+mn-lt"/>
            </a:endParaRPr>
          </a:p>
          <a:p>
            <a:pPr marL="342900" marR="0" lvl="0" indent="-342900" algn="l" rtl="0">
              <a:spcBef>
                <a:spcPts val="4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l-GR" sz="2000" b="0" i="0" u="none" strike="noStrike" cap="none" baseline="0" dirty="0">
                <a:solidFill>
                  <a:srgbClr val="C2D59B"/>
                </a:solidFill>
                <a:latin typeface="+mn-lt"/>
                <a:ea typeface="Arial"/>
                <a:cs typeface="Arial"/>
                <a:sym typeface="Arial"/>
              </a:rPr>
              <a:t> </a:t>
            </a:r>
          </a:p>
          <a:p>
            <a:endParaRPr>
              <a:latin typeface="+mn-lt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85852" y="214290"/>
            <a:ext cx="7648598" cy="1203348"/>
          </a:xfrm>
        </p:spPr>
        <p:txBody>
          <a:bodyPr>
            <a:normAutofit fontScale="90000"/>
          </a:bodyPr>
          <a:lstStyle/>
          <a:p>
            <a:r>
              <a:rPr lang="el-GR" sz="3600" b="1" dirty="0" smtClean="0"/>
              <a:t>Α</a:t>
            </a:r>
            <a:r>
              <a:rPr lang="el-GR" sz="3600" b="1" dirty="0" smtClean="0"/>
              <a:t>. Κριτήρια Παιδαγωγικής Αξιολόγησης - Δυνατότητες εκπαιδευτικού Λογισμικού </a:t>
            </a:r>
            <a:endParaRPr lang="en-GB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1447800"/>
            <a:ext cx="7862912" cy="5410200"/>
          </a:xfrm>
        </p:spPr>
        <p:txBody>
          <a:bodyPr/>
          <a:lstStyle/>
          <a:p>
            <a:r>
              <a:rPr lang="el-GR" dirty="0" smtClean="0"/>
              <a:t>Κατηγοριοποίηση εκπαιδευτικού λογισμικού σύμφωνα με τη θεωρία μάθησης που έχει σχεδιαστεί</a:t>
            </a:r>
          </a:p>
          <a:p>
            <a:pPr lvl="1"/>
            <a:r>
              <a:rPr lang="el-GR" dirty="0" smtClean="0"/>
              <a:t>Αξιολόγηση για την συνέπεια των επιμέρους χαρακτηριστικών της θεωρίας μάθησης σχεδιασμού </a:t>
            </a:r>
          </a:p>
          <a:p>
            <a:r>
              <a:rPr lang="el-GR" dirty="0" smtClean="0"/>
              <a:t>Αξιολόγηση βασικών αρχών θεωρίας μάθησης σχεδιασμού σε σχέση με: </a:t>
            </a:r>
          </a:p>
          <a:p>
            <a:pPr lvl="1"/>
            <a:r>
              <a:rPr lang="el-GR" dirty="0" smtClean="0"/>
              <a:t>τ</a:t>
            </a:r>
            <a:r>
              <a:rPr lang="el-GR" dirty="0" smtClean="0"/>
              <a:t>ο ρόλο εκπαιδευτικού</a:t>
            </a:r>
          </a:p>
          <a:p>
            <a:pPr lvl="1"/>
            <a:r>
              <a:rPr lang="el-GR" dirty="0" smtClean="0"/>
              <a:t>τ</a:t>
            </a:r>
            <a:r>
              <a:rPr lang="el-GR" dirty="0" smtClean="0"/>
              <a:t>ις προσφερόμενες δυνατότητες του λογισμικού 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&amp; Εκπαίδευση, Βασίλης Κόμης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2D33-F09F-4DE6-B28F-F2B493E7241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8728" y="0"/>
            <a:ext cx="7505722" cy="1417638"/>
          </a:xfrm>
        </p:spPr>
        <p:txBody>
          <a:bodyPr>
            <a:noAutofit/>
          </a:bodyPr>
          <a:lstStyle/>
          <a:p>
            <a:r>
              <a:rPr lang="el-GR" sz="3600" b="1" dirty="0" smtClean="0"/>
              <a:t>Β</a:t>
            </a:r>
            <a:r>
              <a:rPr lang="el-GR" sz="3600" b="1" dirty="0" smtClean="0"/>
              <a:t>. Κριτήρια Παιδαγωγικού </a:t>
            </a:r>
            <a:r>
              <a:rPr lang="el-GR" sz="3600" b="1" dirty="0" smtClean="0"/>
              <a:t>Περιεχομένου</a:t>
            </a:r>
            <a:endParaRPr lang="en-GB" sz="4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28662" y="1447800"/>
            <a:ext cx="8005788" cy="5195910"/>
          </a:xfrm>
        </p:spPr>
        <p:txBody>
          <a:bodyPr/>
          <a:lstStyle/>
          <a:p>
            <a:pPr marL="342900" lvl="0" indent="-34290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l-GR" sz="2800" dirty="0" smtClean="0">
                <a:ea typeface="Arial"/>
                <a:cs typeface="Arial"/>
                <a:sym typeface="Arial"/>
              </a:rPr>
              <a:t>Αξιολόγηση συμβατότητας με </a:t>
            </a:r>
            <a:r>
              <a:rPr lang="el-GR" sz="2800" dirty="0" smtClean="0">
                <a:ea typeface="Arial"/>
                <a:cs typeface="Arial"/>
                <a:sym typeface="Arial"/>
              </a:rPr>
              <a:t>το Πρόγραμμα </a:t>
            </a:r>
            <a:r>
              <a:rPr lang="el-GR" sz="2800" dirty="0" smtClean="0">
                <a:ea typeface="Arial"/>
                <a:cs typeface="Arial"/>
                <a:sym typeface="Arial"/>
              </a:rPr>
              <a:t>Σπουδών</a:t>
            </a:r>
            <a:endParaRPr lang="el-GR" sz="2800" dirty="0" smtClean="0"/>
          </a:p>
          <a:p>
            <a:pPr marL="342900" lvl="0" indent="-34290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l-GR" sz="2800" dirty="0" smtClean="0">
                <a:ea typeface="Arial"/>
                <a:cs typeface="Arial"/>
                <a:sym typeface="Arial"/>
              </a:rPr>
              <a:t>Αξιολόγηση για επιστημονικές ανακρίβειες σε σχέση με </a:t>
            </a:r>
          </a:p>
          <a:p>
            <a:pPr marL="617538" lvl="1" indent="-34290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l-GR" sz="2400" dirty="0" smtClean="0">
                <a:ea typeface="Arial"/>
                <a:cs typeface="Arial"/>
                <a:sym typeface="Arial"/>
              </a:rPr>
              <a:t>το περιεχόμενο της γνώσης</a:t>
            </a:r>
          </a:p>
          <a:p>
            <a:pPr marL="617538" lvl="1" indent="-34290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l-GR" sz="2400" dirty="0" smtClean="0">
                <a:ea typeface="Arial"/>
                <a:cs typeface="Arial"/>
                <a:sym typeface="Arial"/>
              </a:rPr>
              <a:t>ο</a:t>
            </a:r>
            <a:r>
              <a:rPr lang="el-GR" sz="2400" dirty="0" smtClean="0">
                <a:ea typeface="Arial"/>
                <a:cs typeface="Arial"/>
                <a:sym typeface="Arial"/>
              </a:rPr>
              <a:t>ρθογραφικά- συντακτικά λάθη </a:t>
            </a:r>
            <a:endParaRPr lang="el-GR" sz="2800" dirty="0" smtClean="0"/>
          </a:p>
          <a:p>
            <a:pPr marL="342900" lvl="0" indent="-34290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l-GR" sz="2800" dirty="0" smtClean="0">
                <a:ea typeface="Arial"/>
                <a:cs typeface="Arial"/>
                <a:sym typeface="Arial"/>
              </a:rPr>
              <a:t>Αξιολόγηση σε σχέση το </a:t>
            </a:r>
            <a:r>
              <a:rPr lang="el-GR" sz="2800" dirty="0" smtClean="0">
                <a:ea typeface="Arial"/>
                <a:cs typeface="Arial"/>
                <a:sym typeface="Arial"/>
              </a:rPr>
              <a:t>πολιτισμικό και ηθικό πλαίσιο της παιδείας μας </a:t>
            </a:r>
            <a:endParaRPr lang="el-GR" sz="2800" dirty="0" smtClean="0"/>
          </a:p>
          <a:p>
            <a:pPr marL="342900" lvl="0" indent="-34290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l-GR" sz="2800" dirty="0" smtClean="0">
                <a:ea typeface="Arial"/>
                <a:cs typeface="Arial"/>
                <a:sym typeface="Arial"/>
              </a:rPr>
              <a:t>Αξιολόγηση της τήρησης κανόνων σε σχέση με</a:t>
            </a:r>
          </a:p>
          <a:p>
            <a:pPr marL="617538" lvl="1" indent="-34290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l-GR" sz="2400" dirty="0" smtClean="0">
                <a:ea typeface="Arial"/>
                <a:cs typeface="Arial"/>
                <a:sym typeface="Arial"/>
              </a:rPr>
              <a:t>τις </a:t>
            </a:r>
            <a:r>
              <a:rPr lang="el-GR" sz="2400" dirty="0" smtClean="0">
                <a:ea typeface="Arial"/>
                <a:cs typeface="Arial"/>
                <a:sym typeface="Arial"/>
              </a:rPr>
              <a:t>αξίες της κοινωνικής και πολιτισμικής </a:t>
            </a:r>
            <a:r>
              <a:rPr lang="el-GR" sz="2400" dirty="0" smtClean="0">
                <a:ea typeface="Arial"/>
                <a:cs typeface="Arial"/>
                <a:sym typeface="Arial"/>
              </a:rPr>
              <a:t>ισότητας </a:t>
            </a:r>
          </a:p>
          <a:p>
            <a:pPr marL="617538" lvl="1" indent="-34290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l-GR" sz="2400" dirty="0" smtClean="0">
                <a:ea typeface="Arial"/>
                <a:cs typeface="Arial"/>
                <a:sym typeface="Arial"/>
              </a:rPr>
              <a:t>της </a:t>
            </a:r>
            <a:r>
              <a:rPr lang="el-GR" sz="2400" dirty="0" smtClean="0">
                <a:ea typeface="Arial"/>
                <a:cs typeface="Arial"/>
                <a:sym typeface="Arial"/>
              </a:rPr>
              <a:t>ανοχής στο </a:t>
            </a:r>
            <a:r>
              <a:rPr lang="el-GR" sz="2400" dirty="0" smtClean="0">
                <a:ea typeface="Arial"/>
                <a:cs typeface="Arial"/>
                <a:sym typeface="Arial"/>
              </a:rPr>
              <a:t>διαφορετικό</a:t>
            </a:r>
          </a:p>
          <a:p>
            <a:pPr marL="617538" lvl="1" indent="-34290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l-GR" sz="2400" dirty="0" smtClean="0">
                <a:ea typeface="Arial"/>
                <a:cs typeface="Arial"/>
                <a:sym typeface="Arial"/>
              </a:rPr>
              <a:t> </a:t>
            </a:r>
            <a:r>
              <a:rPr lang="el-GR" sz="2400" dirty="0" smtClean="0">
                <a:ea typeface="Arial"/>
                <a:cs typeface="Arial"/>
                <a:sym typeface="Arial"/>
              </a:rPr>
              <a:t>και της ειρηνικής </a:t>
            </a:r>
            <a:r>
              <a:rPr lang="el-GR" sz="2400" dirty="0" smtClean="0">
                <a:ea typeface="Arial"/>
                <a:cs typeface="Arial"/>
                <a:sym typeface="Arial"/>
              </a:rPr>
              <a:t>συμβίωσης</a:t>
            </a:r>
            <a:endParaRPr lang="el-GR" sz="2400" dirty="0" smtClean="0">
              <a:ea typeface="Arial"/>
              <a:cs typeface="Arial"/>
              <a:sym typeface="Arial"/>
            </a:endParaRPr>
          </a:p>
          <a:p>
            <a:pPr>
              <a:buNone/>
            </a:pPr>
            <a:endParaRPr lang="en-GB" sz="28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ΤΠΕ &amp; Εκπαίδευση, Βασίλης Κόμης</a:t>
            </a: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2D33-F09F-4DE6-B28F-F2B493E7241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8728" y="0"/>
            <a:ext cx="7505722" cy="1417638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Γ</a:t>
            </a:r>
            <a:r>
              <a:rPr lang="el-GR" sz="3200" b="1" dirty="0" smtClean="0"/>
              <a:t>. Κριτήρια που αφορούν τεχνολογικά </a:t>
            </a:r>
            <a:r>
              <a:rPr lang="el-GR" sz="3200" b="1" dirty="0" smtClean="0"/>
              <a:t>θέματα</a:t>
            </a:r>
            <a:endParaRPr lang="en-GB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Αξιολόγηση ευχρηστίας</a:t>
            </a:r>
          </a:p>
          <a:p>
            <a:pPr lvl="1"/>
            <a:r>
              <a:rPr lang="el-GR" dirty="0" smtClean="0"/>
              <a:t> εργαλείων λογισμικού </a:t>
            </a:r>
          </a:p>
          <a:p>
            <a:pPr lvl="1"/>
            <a:r>
              <a:rPr lang="el-GR" dirty="0" smtClean="0"/>
              <a:t> </a:t>
            </a:r>
            <a:r>
              <a:rPr lang="el-GR" dirty="0" err="1" smtClean="0"/>
              <a:t>διεπιφάνειας</a:t>
            </a:r>
            <a:r>
              <a:rPr lang="el-GR" dirty="0" smtClean="0"/>
              <a:t> χρήσης</a:t>
            </a:r>
          </a:p>
          <a:p>
            <a:r>
              <a:rPr lang="el-GR" dirty="0" smtClean="0"/>
              <a:t>Πλοήγησης στο περιβάλλον του λογισμικού </a:t>
            </a:r>
          </a:p>
          <a:p>
            <a:r>
              <a:rPr lang="el-GR" dirty="0" smtClean="0"/>
              <a:t>Ποιότητας και ευκρίνειας </a:t>
            </a:r>
          </a:p>
          <a:p>
            <a:pPr lvl="1"/>
            <a:r>
              <a:rPr lang="el-GR" dirty="0" smtClean="0"/>
              <a:t>Κειμένου, εικόνας, βίντεο, ήχου, </a:t>
            </a:r>
          </a:p>
          <a:p>
            <a:endParaRPr lang="en-GB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&amp; Εκπαίδευση, Βασίλης Κόμης</a:t>
            </a: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2D33-F09F-4DE6-B28F-F2B493E7241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1171548" y="285728"/>
            <a:ext cx="7972452" cy="11319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>
              <a:buClr>
                <a:schemeClr val="dk1"/>
              </a:buClr>
              <a:buSzPct val="25000"/>
              <a:buFont typeface="Arial"/>
              <a:buNone/>
            </a:pPr>
            <a:r>
              <a:rPr lang="el-GR" b="1" dirty="0">
                <a:latin typeface="+mn-lt"/>
                <a:sym typeface="Arial"/>
              </a:rPr>
              <a:t>Περιμένουμε από ένα λογισμικό να συμβάλει στη(ν):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928662" y="1643050"/>
            <a:ext cx="7758138" cy="49292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58333"/>
              <a:buFont typeface="Arial"/>
              <a:buChar char="•"/>
            </a:pPr>
            <a:r>
              <a:rPr lang="el-GR" sz="2000" b="0" i="0" u="none" strike="noStrike" cap="none" baseline="0" dirty="0">
                <a:solidFill>
                  <a:srgbClr val="93B3D7"/>
                </a:solidFill>
                <a:latin typeface="+mn-lt"/>
                <a:ea typeface="Arial"/>
                <a:cs typeface="Arial"/>
                <a:sym typeface="Arial"/>
              </a:rPr>
              <a:t> </a:t>
            </a:r>
            <a:r>
              <a:rPr lang="el-GR" sz="2000" b="0" i="0" u="none" strike="noStrike" cap="none" baseline="0" dirty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t>φιλικότερη, ελκυστικότερη, πλουσιότερη και πολύπλευρη παρουσίαση της ύλης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58333"/>
              <a:buFont typeface="Arial"/>
              <a:buChar char="•"/>
            </a:pPr>
            <a:r>
              <a:rPr lang="el-GR" sz="2000" b="0" i="0" u="none" strike="noStrike" cap="none" baseline="0" dirty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t> βιωματική προσέγγιση της γνώσης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58333"/>
              <a:buFont typeface="Arial"/>
              <a:buChar char="•"/>
            </a:pPr>
            <a:r>
              <a:rPr lang="el-GR" sz="2000" b="0" i="0" u="none" strike="noStrike" cap="none" baseline="0" dirty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t> ενεργοποίηση του μαθητή μέσα από δημιουργικές δραστηριότητες, πειραματισμό και διερεύνηση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58333"/>
              <a:buFont typeface="Arial"/>
              <a:buChar char="•"/>
            </a:pPr>
            <a:r>
              <a:rPr lang="el-GR" sz="2000" b="0" i="0" u="none" strike="noStrike" cap="none" baseline="0" dirty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t>συμπύκνωση πολλών μακροσκελών κειμένων σε οπτικοακουστικά μηνύματα με μεγάλη περιεκτικότητα πληροφορίας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58333"/>
              <a:buFont typeface="Arial"/>
              <a:buChar char="•"/>
            </a:pPr>
            <a:r>
              <a:rPr lang="el-GR" sz="2000" b="0" i="0" u="none" strike="noStrike" cap="none" baseline="0" dirty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t>μείωση του χρόνου που αφιερώνει ο μαθητής και του κόπου που καταβάλλει για την αφομοίωση της ύλης-περιεχομένου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58333"/>
              <a:buFont typeface="Arial"/>
              <a:buChar char="•"/>
            </a:pPr>
            <a:r>
              <a:rPr lang="el-GR" sz="2000" b="0" i="0" u="none" strike="noStrike" cap="none" baseline="0" dirty="0">
                <a:solidFill>
                  <a:schemeClr val="tx1"/>
                </a:solidFill>
                <a:latin typeface="+mn-lt"/>
                <a:ea typeface="Arial"/>
                <a:cs typeface="Arial"/>
                <a:sym typeface="Arial"/>
              </a:rPr>
              <a:t>προώθηση της συνεργατικής αλλά και της εξατομικευμένης μάθησης (οι μαθητές στο πλαίσιο κοινών δραστηριοτήτων μαθαίνουν να συνεργάζονται αλλά και ο κάθε μαθητής ξεχωριστά μπορεί να ακολουθήσει τους δικούς του ρυθμούς μάθησης).</a:t>
            </a:r>
          </a:p>
          <a:p>
            <a:endParaRPr>
              <a:latin typeface="+mn-lt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i="1" dirty="0" smtClean="0">
                <a:solidFill>
                  <a:schemeClr val="tx2">
                    <a:satMod val="130000"/>
                  </a:schemeClr>
                </a:solidFill>
              </a:rPr>
              <a:t>Σκοπός</a:t>
            </a:r>
            <a: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GB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n-GB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76" y="1214438"/>
            <a:ext cx="7791474" cy="2857504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l-GR" sz="3600" dirty="0" smtClean="0"/>
              <a:t>Συνοπτική παρουσίαση </a:t>
            </a:r>
          </a:p>
          <a:p>
            <a:pPr eaLnBrk="1" hangingPunct="1"/>
            <a:r>
              <a:rPr lang="el-GR" sz="3600" dirty="0" smtClean="0"/>
              <a:t>Βασικών </a:t>
            </a:r>
            <a:r>
              <a:rPr lang="el-GR" sz="3600" dirty="0" smtClean="0"/>
              <a:t>αρχών παιδαγωγικής &amp; τεχνολογικής αξιολόγησης λογισμικών </a:t>
            </a:r>
            <a:endParaRPr lang="en-GB" sz="3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ΤΠΕ &amp; Εκπαίδευση, Βασίλης Κόμης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1751912-7B0B-4909-96BB-E5AD36611558}" type="slidenum">
              <a:rPr lang="en-US">
                <a:solidFill>
                  <a:srgbClr val="B5A788"/>
                </a:solidFill>
                <a:latin typeface="Gill Sans MT" panose="020B0502020104020203" pitchFamily="34" charset="0"/>
              </a:rPr>
              <a:pPr eaLnBrk="1" hangingPunct="1"/>
              <a:t>2</a:t>
            </a:fld>
            <a:endParaRPr lang="en-US">
              <a:solidFill>
                <a:srgbClr val="B5A788"/>
              </a:solidFill>
              <a:latin typeface="Gill Sans MT" panose="020B05020201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Αξιολόγηση εκπαιδευτικού λογισμικού 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είναι αξιολόγηση </a:t>
            </a:r>
          </a:p>
          <a:p>
            <a:r>
              <a:rPr lang="el-GR" dirty="0" smtClean="0"/>
              <a:t>Άξονες αξιολόγησης </a:t>
            </a:r>
          </a:p>
          <a:p>
            <a:r>
              <a:rPr lang="el-GR" dirty="0" smtClean="0"/>
              <a:t>Σύνδεση αξιολόγησης με δυνατότητες λογισμικών 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&amp; Εκπαίδευση, Βασίλης Κόμης</a:t>
            </a:r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2D33-F09F-4DE6-B28F-F2B493E7241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003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Η έννοια της Αξιολόγησης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5616" y="1398362"/>
            <a:ext cx="7726759" cy="4800600"/>
          </a:xfrm>
        </p:spPr>
        <p:txBody>
          <a:bodyPr/>
          <a:lstStyle/>
          <a:p>
            <a:r>
              <a:rPr lang="el-GR" dirty="0"/>
              <a:t>Ως </a:t>
            </a:r>
            <a:r>
              <a:rPr lang="el-GR" b="1" dirty="0"/>
              <a:t>αξιολόγηση</a:t>
            </a:r>
            <a:r>
              <a:rPr lang="el-GR" dirty="0"/>
              <a:t> ορίζουμε τη συστηματική συλλογή, ανάλυση και ερμηνεία πληροφοριών για οποιαδήποτε πλευρά ενός </a:t>
            </a:r>
            <a:r>
              <a:rPr lang="el-GR" b="1" dirty="0"/>
              <a:t>προϊόντος ή μιας διαδικασίας</a:t>
            </a:r>
            <a:r>
              <a:rPr lang="el-GR" dirty="0"/>
              <a:t>, με στόχο  τη διαπίστωση της αποτελεσματικότητας και της αποδοτικότητάς του/της ή την εκτίμηση οποιωνδήποτε άλλων παραμέτρων που σχετίζονται με την εφαρμογή του/της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&amp; Εκπαίδευση, Βασίλης Κόμης</a:t>
            </a:r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2D33-F09F-4DE6-B28F-F2B493E7241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207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Σκοπός της Αξιολόγησης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5616" y="1398362"/>
            <a:ext cx="7726759" cy="4800600"/>
          </a:xfrm>
        </p:spPr>
        <p:txBody>
          <a:bodyPr/>
          <a:lstStyle/>
          <a:p>
            <a:pPr>
              <a:buNone/>
            </a:pPr>
            <a:r>
              <a:rPr lang="el-GR" sz="2800" dirty="0" smtClean="0">
                <a:latin typeface="Corbel" panose="020B0503020204020204" pitchFamily="34" charset="0"/>
              </a:rPr>
              <a:t>Σκοπός </a:t>
            </a:r>
            <a:r>
              <a:rPr lang="en-GB" sz="2800" dirty="0" smtClean="0">
                <a:latin typeface="Corbel" panose="020B0503020204020204" pitchFamily="34" charset="0"/>
              </a:rPr>
              <a:t>της </a:t>
            </a:r>
            <a:r>
              <a:rPr lang="en-GB" sz="2800" dirty="0">
                <a:latin typeface="Corbel" panose="020B0503020204020204" pitchFamily="34" charset="0"/>
              </a:rPr>
              <a:t>α</a:t>
            </a:r>
            <a:r>
              <a:rPr lang="en-GB" sz="2800" dirty="0" err="1">
                <a:latin typeface="Corbel" panose="020B0503020204020204" pitchFamily="34" charset="0"/>
              </a:rPr>
              <a:t>ξιολόγησης</a:t>
            </a:r>
            <a:r>
              <a:rPr lang="en-GB" sz="2800" dirty="0">
                <a:latin typeface="Corbel" panose="020B0503020204020204" pitchFamily="34" charset="0"/>
              </a:rPr>
              <a:t> </a:t>
            </a:r>
            <a:r>
              <a:rPr lang="en-GB" sz="2800" dirty="0" err="1">
                <a:latin typeface="Corbel" panose="020B0503020204020204" pitchFamily="34" charset="0"/>
              </a:rPr>
              <a:t>είν</a:t>
            </a:r>
            <a:r>
              <a:rPr lang="en-GB" sz="2800" dirty="0">
                <a:latin typeface="Corbel" panose="020B0503020204020204" pitchFamily="34" charset="0"/>
              </a:rPr>
              <a:t>αι η επιλογή του κατάλληλου λογισμικού για εκπαιδευτική χρήση. </a:t>
            </a:r>
            <a:endParaRPr lang="el-GR" sz="2800" dirty="0" smtClean="0"/>
          </a:p>
          <a:p>
            <a:pPr>
              <a:buNone/>
            </a:pPr>
            <a:r>
              <a:rPr lang="en-GB" sz="2800" dirty="0" err="1" smtClean="0">
                <a:latin typeface="Corbel" panose="020B0503020204020204" pitchFamily="34" charset="0"/>
              </a:rPr>
              <a:t>Αφορά</a:t>
            </a:r>
            <a:r>
              <a:rPr lang="el-GR" sz="2800" dirty="0" smtClean="0">
                <a:latin typeface="Corbel" panose="020B0503020204020204" pitchFamily="34" charset="0"/>
              </a:rPr>
              <a:t> </a:t>
            </a:r>
            <a:r>
              <a:rPr lang="en-GB" sz="2800" dirty="0" err="1" smtClean="0">
                <a:latin typeface="Corbel" panose="020B0503020204020204" pitchFamily="34" charset="0"/>
              </a:rPr>
              <a:t>εκ</a:t>
            </a:r>
            <a:r>
              <a:rPr lang="en-GB" sz="2800" dirty="0" smtClean="0">
                <a:latin typeface="Corbel" panose="020B0503020204020204" pitchFamily="34" charset="0"/>
              </a:rPr>
              <a:t>παιδευτικούς </a:t>
            </a:r>
            <a:r>
              <a:rPr lang="en-GB" sz="2800" dirty="0">
                <a:latin typeface="Corbel" panose="020B0503020204020204" pitchFamily="34" charset="0"/>
              </a:rPr>
              <a:t>που επιθυμούν να εκμεταλλευθούν αυτήν την τεχνολογία για υποστήριξη του διδακτικού τους έργου </a:t>
            </a:r>
            <a:r>
              <a:rPr lang="el-GR" sz="2800" dirty="0">
                <a:latin typeface="Corbel" panose="020B0503020204020204" pitchFamily="34" charset="0"/>
              </a:rPr>
              <a:t>και </a:t>
            </a:r>
            <a:r>
              <a:rPr lang="en-GB" sz="2800" dirty="0">
                <a:latin typeface="Corbel" panose="020B0503020204020204" pitchFamily="34" charset="0"/>
              </a:rPr>
              <a:t>α</a:t>
            </a:r>
            <a:r>
              <a:rPr lang="en-GB" sz="2800" dirty="0" err="1">
                <a:latin typeface="Corbel" panose="020B0503020204020204" pitchFamily="34" charset="0"/>
              </a:rPr>
              <a:t>φετέρου</a:t>
            </a:r>
            <a:r>
              <a:rPr lang="en-GB" sz="2800" dirty="0">
                <a:latin typeface="Corbel" panose="020B0503020204020204" pitchFamily="34" charset="0"/>
              </a:rPr>
              <a:t> </a:t>
            </a:r>
            <a:r>
              <a:rPr lang="en-GB" sz="2800" dirty="0" err="1">
                <a:latin typeface="Corbel" panose="020B0503020204020204" pitchFamily="34" charset="0"/>
              </a:rPr>
              <a:t>γονείς</a:t>
            </a:r>
            <a:r>
              <a:rPr lang="en-GB" sz="2800" dirty="0">
                <a:latin typeface="Corbel" panose="020B0503020204020204" pitchFamily="34" charset="0"/>
              </a:rPr>
              <a:t> π</a:t>
            </a:r>
            <a:r>
              <a:rPr lang="en-GB" sz="2800" dirty="0" err="1">
                <a:latin typeface="Corbel" panose="020B0503020204020204" pitchFamily="34" charset="0"/>
              </a:rPr>
              <a:t>ου</a:t>
            </a:r>
            <a:r>
              <a:rPr lang="en-GB" sz="2800" dirty="0">
                <a:latin typeface="Corbel" panose="020B0503020204020204" pitchFamily="34" charset="0"/>
              </a:rPr>
              <a:t> ανα</a:t>
            </a:r>
            <a:r>
              <a:rPr lang="en-GB" sz="2800" dirty="0" err="1">
                <a:latin typeface="Corbel" panose="020B0503020204020204" pitchFamily="34" charset="0"/>
              </a:rPr>
              <a:t>ζητούν</a:t>
            </a:r>
            <a:r>
              <a:rPr lang="en-GB" sz="2800" dirty="0">
                <a:latin typeface="Corbel" panose="020B0503020204020204" pitchFamily="34" charset="0"/>
              </a:rPr>
              <a:t> </a:t>
            </a:r>
            <a:r>
              <a:rPr lang="en-GB" sz="2800" dirty="0" err="1">
                <a:latin typeface="Corbel" panose="020B0503020204020204" pitchFamily="34" charset="0"/>
              </a:rPr>
              <a:t>εν</a:t>
            </a:r>
            <a:r>
              <a:rPr lang="en-GB" sz="2800" dirty="0">
                <a:latin typeface="Corbel" panose="020B0503020204020204" pitchFamily="34" charset="0"/>
              </a:rPr>
              <a:t>αλλακτικές χρήσεις του υπολογιστή από τα παιδιά τους</a:t>
            </a:r>
            <a:endParaRPr lang="el-GR" sz="2800" dirty="0">
              <a:latin typeface="Corbel" panose="020B0503020204020204" pitchFamily="34" charset="0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&amp; Εκπαίδευση, Βασίλης Κόμης</a:t>
            </a:r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2D33-F09F-4DE6-B28F-F2B493E7241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055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Στόχοι της αξιολόγησης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5616" y="1398362"/>
            <a:ext cx="7726759" cy="4800600"/>
          </a:xfrm>
        </p:spPr>
        <p:txBody>
          <a:bodyPr/>
          <a:lstStyle/>
          <a:p>
            <a:r>
              <a:rPr lang="el-GR" sz="2800" dirty="0"/>
              <a:t>Η αξιολόγηση πρέπει να λαμβάνει υπόψη ότι το λογισμικό δεν μπορεί να θεωρηθεί ανεξάρτητα από το εκπαιδευτικό πλαίσιο που θα χρησιμοποιηθεί </a:t>
            </a:r>
          </a:p>
          <a:p>
            <a:r>
              <a:rPr lang="el-GR" sz="2800" dirty="0"/>
              <a:t>Η αξιολόγηση </a:t>
            </a:r>
            <a:r>
              <a:rPr lang="el-GR" sz="2800" dirty="0" smtClean="0"/>
              <a:t>εκπαιδευτικού λογισμικού έχει δύο κύριους στόχους</a:t>
            </a:r>
            <a:endParaRPr lang="el-GR" sz="2800" dirty="0"/>
          </a:p>
          <a:p>
            <a:pPr lvl="1"/>
            <a:r>
              <a:rPr lang="el-GR" dirty="0" smtClean="0"/>
              <a:t>Παιδαγωγικούς (Διδακτικούς </a:t>
            </a:r>
            <a:r>
              <a:rPr lang="el-GR" dirty="0"/>
              <a:t>/ </a:t>
            </a:r>
            <a:r>
              <a:rPr lang="el-GR" dirty="0" smtClean="0"/>
              <a:t>Μαθησιακούς)</a:t>
            </a:r>
            <a:endParaRPr lang="el-GR" dirty="0"/>
          </a:p>
          <a:p>
            <a:pPr lvl="1"/>
            <a:r>
              <a:rPr lang="el-GR" dirty="0"/>
              <a:t>Τεχνολογικούς </a:t>
            </a:r>
          </a:p>
          <a:p>
            <a:pPr>
              <a:buNone/>
            </a:pPr>
            <a:endParaRPr lang="el-GR" sz="2800" dirty="0">
              <a:latin typeface="Corbel" panose="020B0503020204020204" pitchFamily="34" charset="0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&amp; Εκπαίδευση, Βασίλης Κόμης</a:t>
            </a:r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2D33-F09F-4DE6-B28F-F2B493E7241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767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Παιδαγωγική αξιολόγηση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5616" y="1398362"/>
            <a:ext cx="7726759" cy="4800600"/>
          </a:xfrm>
        </p:spPr>
        <p:txBody>
          <a:bodyPr/>
          <a:lstStyle/>
          <a:p>
            <a:pPr>
              <a:buNone/>
            </a:pPr>
            <a:r>
              <a:rPr lang="el-GR" sz="2800" b="1" dirty="0" smtClean="0">
                <a:latin typeface="Corbel" panose="020B0503020204020204" pitchFamily="34" charset="0"/>
              </a:rPr>
              <a:t>Ζητήματα παιδαγωγικής αξιολόγησης </a:t>
            </a:r>
          </a:p>
          <a:p>
            <a:r>
              <a:rPr lang="el-GR" sz="2800" dirty="0" smtClean="0">
                <a:latin typeface="Corbel" panose="020B0503020204020204" pitchFamily="34" charset="0"/>
              </a:rPr>
              <a:t>Βασίζεται σε σύγχρονες θεωρίες μάθησης;</a:t>
            </a:r>
          </a:p>
          <a:p>
            <a:pPr lvl="1"/>
            <a:r>
              <a:rPr lang="el-GR" sz="2400" dirty="0" smtClean="0">
                <a:latin typeface="Corbel" panose="020B0503020204020204" pitchFamily="34" charset="0"/>
              </a:rPr>
              <a:t>Π.χ. περισσότερο ανοικτό παρά κλειστό (</a:t>
            </a:r>
            <a:r>
              <a:rPr lang="el-GR" sz="2400" dirty="0" err="1" smtClean="0">
                <a:latin typeface="Corbel" panose="020B0503020204020204" pitchFamily="34" charset="0"/>
              </a:rPr>
              <a:t>εποικοδομιστικές</a:t>
            </a:r>
            <a:r>
              <a:rPr lang="el-GR" sz="2400" dirty="0" smtClean="0">
                <a:latin typeface="Corbel" panose="020B0503020204020204" pitchFamily="34" charset="0"/>
              </a:rPr>
              <a:t> και όχι συμπεριφοριστικές θεωρίες) </a:t>
            </a:r>
          </a:p>
          <a:p>
            <a:r>
              <a:rPr lang="el-GR" sz="2800" dirty="0" smtClean="0">
                <a:latin typeface="Corbel" panose="020B0503020204020204" pitchFamily="34" charset="0"/>
              </a:rPr>
              <a:t>Είναι συνεπές ως προς τη θεωρία μάθησης με βάση την οποία έχει οργανωθεί;</a:t>
            </a:r>
          </a:p>
          <a:p>
            <a:pPr lvl="1"/>
            <a:r>
              <a:rPr lang="el-GR" sz="2400" dirty="0" smtClean="0">
                <a:latin typeface="Corbel" panose="020B0503020204020204" pitchFamily="34" charset="0"/>
              </a:rPr>
              <a:t>Π.χ. εάν είναι κλειστού τύπου, δίνει κατάλληλη ανάδραση στον μαθητή;</a:t>
            </a:r>
          </a:p>
          <a:p>
            <a:pPr lvl="1"/>
            <a:r>
              <a:rPr lang="el-GR" sz="2400" dirty="0" smtClean="0">
                <a:latin typeface="Corbel" panose="020B0503020204020204" pitchFamily="34" charset="0"/>
              </a:rPr>
              <a:t>Π.χ. εάν είναι ανοικτού τύπου, παρέχει κατάλληλες δυνατότητες διερεύνησης; </a:t>
            </a:r>
          </a:p>
          <a:p>
            <a:pPr>
              <a:buNone/>
            </a:pPr>
            <a:endParaRPr lang="el-GR" sz="2800" dirty="0">
              <a:latin typeface="Corbel" panose="020B0503020204020204" pitchFamily="34" charset="0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&amp; Εκπαίδευση, Βασίλης Κόμης</a:t>
            </a:r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2D33-F09F-4DE6-B28F-F2B493E7241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690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Τεχνολογική αξιολόγηση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5616" y="1398362"/>
            <a:ext cx="7726759" cy="4800600"/>
          </a:xfrm>
        </p:spPr>
        <p:txBody>
          <a:bodyPr/>
          <a:lstStyle/>
          <a:p>
            <a:pPr marL="82550" indent="0">
              <a:lnSpc>
                <a:spcPct val="80000"/>
              </a:lnSpc>
              <a:buNone/>
            </a:pPr>
            <a:r>
              <a:rPr lang="el-GR" sz="2800" b="1" dirty="0" smtClean="0"/>
              <a:t>Ζητήματα τεχνολογικής αξιολόγησης </a:t>
            </a:r>
          </a:p>
          <a:p>
            <a:pPr>
              <a:lnSpc>
                <a:spcPct val="80000"/>
              </a:lnSpc>
            </a:pPr>
            <a:r>
              <a:rPr lang="el-GR" sz="2800" dirty="0"/>
              <a:t>Είναι τεχνολογικά άρτιο</a:t>
            </a:r>
            <a:r>
              <a:rPr lang="el-GR" sz="2800" dirty="0" smtClean="0"/>
              <a:t>;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/>
              <a:t>Π.χ. χρησιμοποιεί σύγχρονες τεχνολογίες;</a:t>
            </a:r>
            <a:endParaRPr lang="el-GR" sz="2400" dirty="0"/>
          </a:p>
          <a:p>
            <a:pPr>
              <a:lnSpc>
                <a:spcPct val="80000"/>
              </a:lnSpc>
            </a:pPr>
            <a:r>
              <a:rPr lang="el-GR" sz="2800" dirty="0" smtClean="0"/>
              <a:t>Χρησιμοποιεί κατάλληλα εργαλεία παρουσίασης και ελέγχου;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/>
              <a:t>Π.χ. εικόνες, βίντεο, ποντίκι, πλήκτρα </a:t>
            </a:r>
          </a:p>
          <a:p>
            <a:pPr>
              <a:lnSpc>
                <a:spcPct val="80000"/>
              </a:lnSpc>
            </a:pPr>
            <a:r>
              <a:rPr lang="el-GR" sz="2800" dirty="0" smtClean="0"/>
              <a:t> Είναι εύχρηστο </a:t>
            </a:r>
            <a:r>
              <a:rPr lang="el-GR" sz="2800" dirty="0"/>
              <a:t>είναι για εκπαιδευτικούς και </a:t>
            </a:r>
            <a:r>
              <a:rPr lang="el-GR" sz="2800" dirty="0" smtClean="0"/>
              <a:t>μαθητές;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/>
              <a:t>Π.χ. πόσο εύκολη είναι η χρήση του; Απαιτεί μεγάλο χρόνο εκμάθησης; </a:t>
            </a:r>
            <a:endParaRPr lang="el-GR" sz="2400" dirty="0"/>
          </a:p>
          <a:p>
            <a:pPr>
              <a:lnSpc>
                <a:spcPct val="80000"/>
              </a:lnSpc>
            </a:pPr>
            <a:r>
              <a:rPr lang="el-GR" sz="2800" dirty="0" smtClean="0"/>
              <a:t>Έχει σφάλματα;</a:t>
            </a:r>
          </a:p>
          <a:p>
            <a:pPr lvl="1">
              <a:lnSpc>
                <a:spcPct val="80000"/>
              </a:lnSpc>
            </a:pPr>
            <a:r>
              <a:rPr lang="el-GR" sz="2400" dirty="0" smtClean="0"/>
              <a:t>Π.χ. δεν λειτουργεί σωστά, «κολλά» ο υπολογιστής …</a:t>
            </a:r>
          </a:p>
          <a:p>
            <a:pPr>
              <a:lnSpc>
                <a:spcPct val="80000"/>
              </a:lnSpc>
            </a:pPr>
            <a:endParaRPr lang="el-GR" sz="2800" dirty="0"/>
          </a:p>
          <a:p>
            <a:pPr>
              <a:buNone/>
            </a:pPr>
            <a:endParaRPr lang="el-GR" dirty="0">
              <a:latin typeface="Corbel" panose="020B0503020204020204" pitchFamily="34" charset="0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ΤΠΕ &amp; Εκπαίδευση, Βασίλης Κόμης</a:t>
            </a:r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82D33-F09F-4DE6-B28F-F2B493E7241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497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ctrTitle"/>
          </p:nvPr>
        </p:nvSpPr>
        <p:spPr>
          <a:xfrm>
            <a:off x="1428728" y="2000240"/>
            <a:ext cx="6915144" cy="23574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l-GR" b="1" dirty="0">
                <a:latin typeface="+mn-lt"/>
                <a:sym typeface="Calibri"/>
              </a:rPr>
              <a:t>Κριτήρια αξιολόγησης Εκπαιδευτικού Λογισμικού (ΕΛ)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2416</TotalTime>
  <Words>655</Words>
  <Application>Microsoft Office PowerPoint</Application>
  <PresentationFormat>Προβολή στην οθόνη (4:3)</PresentationFormat>
  <Paragraphs>100</Paragraphs>
  <Slides>14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Solstice</vt:lpstr>
      <vt:lpstr>  Θεωρίες Μάθησης &amp; Τεχνολογίες της Πληροφορίας και των Επικοινωνιών:  Αξιολόγηση Εκπαιδευτικού Λογισμικού</vt:lpstr>
      <vt:lpstr>Σκοπός </vt:lpstr>
      <vt:lpstr>Αξιολόγηση εκπαιδευτικού λογισμικού </vt:lpstr>
      <vt:lpstr>Η έννοια της Αξιολόγησης</vt:lpstr>
      <vt:lpstr>Σκοπός της Αξιολόγησης</vt:lpstr>
      <vt:lpstr>Στόχοι της αξιολόγησης</vt:lpstr>
      <vt:lpstr>Παιδαγωγική αξιολόγηση</vt:lpstr>
      <vt:lpstr>Τεχνολογική αξιολόγηση</vt:lpstr>
      <vt:lpstr>Κριτήρια αξιολόγησης Εκπαιδευτικού Λογισμικού (ΕΛ)</vt:lpstr>
      <vt:lpstr>Η αξιολόγηση ενός ΕΛ μπορεί να βασιστεί σε 3 άξονες</vt:lpstr>
      <vt:lpstr>Α. Κριτήρια Παιδαγωγικής Αξιολόγησης - Δυνατότητες εκπαιδευτικού Λογισμικού </vt:lpstr>
      <vt:lpstr>Β. Κριτήρια Παιδαγωγικού Περιεχομένου</vt:lpstr>
      <vt:lpstr>Γ. Κριτήρια που αφορούν τεχνολογικά θέματα</vt:lpstr>
      <vt:lpstr>Περιμένουμε από ένα λογισμικό να συμβάλει στη(ν):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Φάσεις και Μοντέλα ένταξης των Τεχνολογιών της Πληροφορίας και των Επικοινωνιών στην Εκπαίδευση</dc:title>
  <dc:creator>komis</dc:creator>
  <cp:lastModifiedBy>Andromahi</cp:lastModifiedBy>
  <cp:revision>392</cp:revision>
  <dcterms:created xsi:type="dcterms:W3CDTF">2007-03-24T20:13:53Z</dcterms:created>
  <dcterms:modified xsi:type="dcterms:W3CDTF">2014-03-30T13:17:37Z</dcterms:modified>
</cp:coreProperties>
</file>