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64" r:id="rId5"/>
    <p:sldId id="258" r:id="rId6"/>
    <p:sldId id="266" r:id="rId7"/>
    <p:sldId id="259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/>
    <p:restoredTop sz="83401"/>
  </p:normalViewPr>
  <p:slideViewPr>
    <p:cSldViewPr snapToGrid="0" snapToObjects="1">
      <p:cViewPr varScale="1">
        <p:scale>
          <a:sx n="59" d="100"/>
          <a:sy n="59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8D28D-9174-D540-86F1-4B5C22DB3B11}" type="datetimeFigureOut">
              <a:rPr lang="el-GR" smtClean="0"/>
              <a:t>2/5/2023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F196C-97A2-3B40-BADD-2356113A7E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27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BF196C-97A2-3B40-BADD-2356113A7E4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8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genouspeoplesatlasofcanada.ca/article/identit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‘Απλές’ Μεικτές γλώσσες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6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Δανεισμός και μείξη γλωσσών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Στα αποτελέσματα της πολυγλωσσίας / γλωσσικής επαφής περιλαμβάνονται τόσο ο δανεισμός όσο και η μείξη γλωσσών</a:t>
            </a:r>
          </a:p>
          <a:p>
            <a:r>
              <a:rPr lang="el-GR" dirty="0"/>
              <a:t>Τα όρια ανάμεσα στον εκτεταμένο (δομικό και λεξιλογικό) δανεισμό και στην ανάμειξη των γλωσσών είναι μάλλον δυσδιάκριτα</a:t>
            </a:r>
          </a:p>
          <a:p>
            <a:r>
              <a:rPr lang="el-GR" dirty="0"/>
              <a:t>Χρειάζονται επιπλέον </a:t>
            </a:r>
            <a:r>
              <a:rPr lang="el-GR" dirty="0" err="1"/>
              <a:t>κοινωνιογλωσσικά</a:t>
            </a:r>
            <a:r>
              <a:rPr lang="el-GR" dirty="0"/>
              <a:t> χαρακτηριστικά για να διακρίνουν το είδος των αποτελεσμάτων, όπως είδαμε και στις γλώσσες </a:t>
            </a:r>
            <a:r>
              <a:rPr lang="el-GR" dirty="0" err="1"/>
              <a:t>πίτζιν</a:t>
            </a:r>
            <a:r>
              <a:rPr lang="el-GR" dirty="0"/>
              <a:t> / κρεολές</a:t>
            </a:r>
          </a:p>
          <a:p>
            <a:r>
              <a:rPr lang="el-GR" dirty="0"/>
              <a:t>Μία αντίστοιχη περίπτωση είναι και αυτή των ‘απλών’ μεικτών γλωσσών</a:t>
            </a:r>
          </a:p>
        </p:txBody>
      </p:sp>
    </p:spTree>
    <p:extLst>
      <p:ext uri="{BB962C8B-B14F-4D97-AF65-F5344CB8AC3E}">
        <p14:creationId xmlns:p14="http://schemas.microsoft.com/office/powerpoint/2010/main" val="58816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6" name="Group 3095">
            <a:extLst>
              <a:ext uri="{FF2B5EF4-FFF2-40B4-BE49-F238E27FC236}">
                <a16:creationId xmlns:a16="http://schemas.microsoft.com/office/drawing/2014/main" id="{5EA39187-0197-4C1D-BE4A-06B353C7B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097" name="Straight Connector 3096">
              <a:extLst>
                <a:ext uri="{FF2B5EF4-FFF2-40B4-BE49-F238E27FC236}">
                  <a16:creationId xmlns:a16="http://schemas.microsoft.com/office/drawing/2014/main" id="{9E0FD730-D6BC-440A-89CF-7AA0C22C2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8" name="Straight Connector 3097">
              <a:extLst>
                <a:ext uri="{FF2B5EF4-FFF2-40B4-BE49-F238E27FC236}">
                  <a16:creationId xmlns:a16="http://schemas.microsoft.com/office/drawing/2014/main" id="{31382DE6-64CB-4577-89E8-47941290A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99" name="Rectangle 23">
              <a:extLst>
                <a:ext uri="{FF2B5EF4-FFF2-40B4-BE49-F238E27FC236}">
                  <a16:creationId xmlns:a16="http://schemas.microsoft.com/office/drawing/2014/main" id="{3ABD17EF-A676-4770-A8C8-E83BA0230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0" name="Rectangle 25">
              <a:extLst>
                <a:ext uri="{FF2B5EF4-FFF2-40B4-BE49-F238E27FC236}">
                  <a16:creationId xmlns:a16="http://schemas.microsoft.com/office/drawing/2014/main" id="{380D4582-A9DE-4A6E-8537-EFC4F860C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1" name="Isosceles Triangle 3100">
              <a:extLst>
                <a:ext uri="{FF2B5EF4-FFF2-40B4-BE49-F238E27FC236}">
                  <a16:creationId xmlns:a16="http://schemas.microsoft.com/office/drawing/2014/main" id="{D66B8CF3-0959-4E8D-8F3A-AF62F21D9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2" name="Rectangle 27">
              <a:extLst>
                <a:ext uri="{FF2B5EF4-FFF2-40B4-BE49-F238E27FC236}">
                  <a16:creationId xmlns:a16="http://schemas.microsoft.com/office/drawing/2014/main" id="{97D4D559-2783-4E84-BB73-7F51D0235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3" name="Rectangle 28">
              <a:extLst>
                <a:ext uri="{FF2B5EF4-FFF2-40B4-BE49-F238E27FC236}">
                  <a16:creationId xmlns:a16="http://schemas.microsoft.com/office/drawing/2014/main" id="{8834FE36-E841-40B5-9465-1CFC99ED5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4" name="Rectangle 29">
              <a:extLst>
                <a:ext uri="{FF2B5EF4-FFF2-40B4-BE49-F238E27FC236}">
                  <a16:creationId xmlns:a16="http://schemas.microsoft.com/office/drawing/2014/main" id="{1A4197A1-AE79-4DC1-9E3A-845B40BA8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5" name="Isosceles Triangle 3104">
              <a:extLst>
                <a:ext uri="{FF2B5EF4-FFF2-40B4-BE49-F238E27FC236}">
                  <a16:creationId xmlns:a16="http://schemas.microsoft.com/office/drawing/2014/main" id="{326F6688-CBD0-42EE-9B90-25100FE89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06" name="Isosceles Triangle 3105">
              <a:extLst>
                <a:ext uri="{FF2B5EF4-FFF2-40B4-BE49-F238E27FC236}">
                  <a16:creationId xmlns:a16="http://schemas.microsoft.com/office/drawing/2014/main" id="{EF23F9BB-FC2E-48BA-8E63-A4436C28D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325142FD-0D4C-F4A3-064E-FAA56B4E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385066"/>
            <a:ext cx="10923638" cy="131764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Metis, Canada</a:t>
            </a:r>
          </a:p>
        </p:txBody>
      </p:sp>
      <p:sp>
        <p:nvSpPr>
          <p:cNvPr id="3108" name="Rectangle 3107">
            <a:extLst>
              <a:ext uri="{FF2B5EF4-FFF2-40B4-BE49-F238E27FC236}">
                <a16:creationId xmlns:a16="http://schemas.microsoft.com/office/drawing/2014/main" id="{4F71A406-3CB7-4E4D-B434-24E6AA4F3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1772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3076" name="Picture 4" descr="A painting of a Métis camp">
            <a:extLst>
              <a:ext uri="{FF2B5EF4-FFF2-40B4-BE49-F238E27FC236}">
                <a16:creationId xmlns:a16="http://schemas.microsoft.com/office/drawing/2014/main" id="{B76A23E8-A7B2-9A84-E44C-CB78FD1071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7" r="2" b="2"/>
          <a:stretch/>
        </p:blipFill>
        <p:spPr bwMode="auto">
          <a:xfrm>
            <a:off x="20" y="3"/>
            <a:ext cx="6050260" cy="4091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714109AB-2DDC-10D5-B779-FD92C5A19E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7"/>
          <a:stretch/>
        </p:blipFill>
        <p:spPr bwMode="auto">
          <a:xfrm>
            <a:off x="6141719" y="-683"/>
            <a:ext cx="6050280" cy="409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498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AF2210-BCE9-F148-A054-D2E8835F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Michif</a:t>
            </a:r>
            <a:r>
              <a:rPr lang="en-US" dirty="0"/>
              <a:t>: </a:t>
            </a:r>
            <a:r>
              <a:rPr lang="el-GR" dirty="0"/>
              <a:t>ονοματικό σύστημα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701814E3-470E-3407-C3FF-6B42EC453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421225"/>
              </p:ext>
            </p:extLst>
          </p:nvPr>
        </p:nvGraphicFramePr>
        <p:xfrm>
          <a:off x="1576136" y="2430379"/>
          <a:ext cx="6821904" cy="3296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968">
                  <a:extLst>
                    <a:ext uri="{9D8B030D-6E8A-4147-A177-3AD203B41FA5}">
                      <a16:colId xmlns:a16="http://schemas.microsoft.com/office/drawing/2014/main" val="3103572703"/>
                    </a:ext>
                  </a:extLst>
                </a:gridCol>
                <a:gridCol w="2273968">
                  <a:extLst>
                    <a:ext uri="{9D8B030D-6E8A-4147-A177-3AD203B41FA5}">
                      <a16:colId xmlns:a16="http://schemas.microsoft.com/office/drawing/2014/main" val="3977764364"/>
                    </a:ext>
                  </a:extLst>
                </a:gridCol>
                <a:gridCol w="2273968">
                  <a:extLst>
                    <a:ext uri="{9D8B030D-6E8A-4147-A177-3AD203B41FA5}">
                      <a16:colId xmlns:a16="http://schemas.microsoft.com/office/drawing/2014/main" val="608349165"/>
                    </a:ext>
                  </a:extLst>
                </a:gridCol>
              </a:tblGrid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English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French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Michif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213681792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a gun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un fusil /œ̃ fyzi/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aeñ fiizii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350254604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a house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une maison /yn mɛzɔ̃/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aen meezoñ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270475460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the boy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le garçon /lə ɡarsɔ̃/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li garsoñ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664439731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the rock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la roche /la rɔʃ/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la rosh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715299255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the knives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les couteaux /le kuto/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lii kutu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931386645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his (her) food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son manger /sɔ̃ mɑ̃ʒe/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su mañzhii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4151712304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his (her) hand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sa main /sa mɛ̃/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sa maeñ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527672643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my dogs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>
                          <a:effectLst/>
                        </a:rPr>
                        <a:t>mes chiens /me ʃjɛ̃/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effectLst/>
                        </a:rPr>
                        <a:t>mii </a:t>
                      </a:r>
                      <a:r>
                        <a:rPr lang="en-US" sz="1050" dirty="0" err="1">
                          <a:effectLst/>
                        </a:rPr>
                        <a:t>shyaeñ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974020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64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Michif</a:t>
            </a:r>
            <a:r>
              <a:rPr lang="en-US" dirty="0"/>
              <a:t>: </a:t>
            </a:r>
            <a:r>
              <a:rPr lang="el-GR" dirty="0"/>
              <a:t>Μια προσευχή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9CB3343-A393-547B-8785-0789F0C568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086687"/>
              </p:ext>
            </p:extLst>
          </p:nvPr>
        </p:nvGraphicFramePr>
        <p:xfrm>
          <a:off x="677334" y="2466474"/>
          <a:ext cx="8596842" cy="289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8421">
                  <a:extLst>
                    <a:ext uri="{9D8B030D-6E8A-4147-A177-3AD203B41FA5}">
                      <a16:colId xmlns:a16="http://schemas.microsoft.com/office/drawing/2014/main" val="1383873508"/>
                    </a:ext>
                  </a:extLst>
                </a:gridCol>
                <a:gridCol w="4298421">
                  <a:extLst>
                    <a:ext uri="{9D8B030D-6E8A-4147-A177-3AD203B41FA5}">
                      <a16:colId xmlns:a16="http://schemas.microsoft.com/office/drawing/2014/main" val="2426221460"/>
                    </a:ext>
                  </a:extLst>
                </a:gridCol>
              </a:tblGrid>
              <a:tr h="289961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To</a:t>
                      </a:r>
                      <a:r>
                        <a:rPr lang="el-GR" sz="1400" dirty="0" err="1">
                          <a:solidFill>
                            <a:srgbClr val="FF0000"/>
                          </a:solidFill>
                          <a:effectLst/>
                        </a:rPr>
                        <a:t>ñ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Periinaan</a:t>
                      </a:r>
                      <a:r>
                        <a:rPr lang="el-GR" sz="1400" dirty="0">
                          <a:effectLst/>
                        </a:rPr>
                        <a:t>,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da</a:t>
                      </a:r>
                      <a:r>
                        <a:rPr lang="el-GR" sz="1400" dirty="0" err="1">
                          <a:solidFill>
                            <a:srgbClr val="FF0000"/>
                          </a:solidFill>
                          <a:effectLst/>
                        </a:rPr>
                        <a:t>ñ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li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syel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kayaayeen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kiichitwaawan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to</a:t>
                      </a:r>
                      <a:r>
                        <a:rPr lang="el-GR" sz="1400" dirty="0" err="1">
                          <a:solidFill>
                            <a:srgbClr val="FF0000"/>
                          </a:solidFill>
                          <a:effectLst/>
                        </a:rPr>
                        <a:t>ñ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noo</a:t>
                      </a:r>
                      <a:r>
                        <a:rPr lang="el-GR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Kiiya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kaaniikaanishtaman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peetoteiie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kaandaweetaman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taatochiikateew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ota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da</a:t>
                      </a:r>
                      <a:r>
                        <a:rPr lang="el-GR" sz="1400" dirty="0" err="1">
                          <a:solidFill>
                            <a:srgbClr val="FF0000"/>
                          </a:solidFill>
                          <a:effectLst/>
                        </a:rPr>
                        <a:t>ñ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la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ter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taapishkoch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da</a:t>
                      </a:r>
                      <a:r>
                        <a:rPr lang="el-GR" sz="1400" dirty="0" err="1">
                          <a:solidFill>
                            <a:srgbClr val="FF0000"/>
                          </a:solidFill>
                          <a:effectLst/>
                        </a:rPr>
                        <a:t>ñ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li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syel</a:t>
                      </a:r>
                      <a:r>
                        <a:rPr lang="el-GR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Miinaan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anoch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mo</a:t>
                      </a:r>
                      <a:r>
                        <a:rPr lang="el-GR" sz="1400" dirty="0" err="1">
                          <a:effectLst/>
                        </a:rPr>
                        <a:t>ñ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pae</a:t>
                      </a:r>
                      <a:r>
                        <a:rPr lang="el-GR" sz="1400" dirty="0" err="1">
                          <a:effectLst/>
                        </a:rPr>
                        <a:t>ñ</a:t>
                      </a:r>
                      <a:r>
                        <a:rPr lang="en-US" sz="1400" dirty="0" err="1">
                          <a:effectLst/>
                        </a:rPr>
                        <a:t>iinaan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poneeiiminaan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kamachitotamaak</a:t>
                      </a:r>
                      <a:r>
                        <a:rPr lang="el-GR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niishtanaan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nkaponeemaanaanik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anikee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kaakiimaiitotaakoyaakuk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kayakochii</a:t>
                      </a:r>
                      <a:r>
                        <a:rPr lang="el-GR" sz="1400" dirty="0">
                          <a:effectLst/>
                        </a:rPr>
                        <a:t>'</a:t>
                      </a:r>
                      <a:r>
                        <a:rPr lang="en-US" sz="1400" dirty="0" err="1">
                          <a:effectLst/>
                        </a:rPr>
                        <a:t>inaan</a:t>
                      </a:r>
                      <a:r>
                        <a:rPr lang="el-GR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maaka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pashpii</a:t>
                      </a:r>
                      <a:r>
                        <a:rPr lang="el-GR" sz="1400" dirty="0">
                          <a:effectLst/>
                        </a:rPr>
                        <a:t>'</a:t>
                      </a:r>
                      <a:r>
                        <a:rPr lang="en-US" sz="1400" dirty="0" err="1">
                          <a:effectLst/>
                        </a:rPr>
                        <a:t>inaan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aayik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ochi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maachiishiiweepishiwin</a:t>
                      </a:r>
                      <a:r>
                        <a:rPr lang="el-GR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Answichil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effectLst/>
                        </a:rPr>
                        <a:t>Notre Père, qui </a:t>
                      </a:r>
                      <a:r>
                        <a:rPr lang="en-US" sz="1400" dirty="0" err="1">
                          <a:effectLst/>
                        </a:rPr>
                        <a:t>est</a:t>
                      </a:r>
                      <a:r>
                        <a:rPr lang="en-US" sz="1400" dirty="0">
                          <a:effectLst/>
                        </a:rPr>
                        <a:t> aux </a:t>
                      </a:r>
                      <a:r>
                        <a:rPr lang="en-US" sz="1400" dirty="0" err="1">
                          <a:effectLst/>
                        </a:rPr>
                        <a:t>cieux</a:t>
                      </a:r>
                      <a:r>
                        <a:rPr lang="en-US" sz="1400" dirty="0">
                          <a:effectLst/>
                        </a:rPr>
                        <a:t>, Que ton nom </a:t>
                      </a:r>
                      <a:r>
                        <a:rPr lang="en-US" sz="1400" dirty="0" err="1">
                          <a:effectLst/>
                        </a:rPr>
                        <a:t>soit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sanctifié</a:t>
                      </a:r>
                      <a:r>
                        <a:rPr lang="en-US" sz="1400" dirty="0">
                          <a:effectLst/>
                        </a:rPr>
                        <a:t>, Que ton </a:t>
                      </a:r>
                      <a:r>
                        <a:rPr lang="en-US" sz="1400" dirty="0" err="1">
                          <a:effectLst/>
                        </a:rPr>
                        <a:t>règne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vienne</a:t>
                      </a:r>
                      <a:r>
                        <a:rPr lang="en-US" sz="1400" dirty="0">
                          <a:effectLst/>
                        </a:rPr>
                        <a:t>, Que ta </a:t>
                      </a:r>
                      <a:r>
                        <a:rPr lang="en-US" sz="1400" dirty="0" err="1">
                          <a:effectLst/>
                        </a:rPr>
                        <a:t>volonté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soit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faite</a:t>
                      </a:r>
                      <a:r>
                        <a:rPr lang="en-US" sz="1400" dirty="0">
                          <a:effectLst/>
                        </a:rPr>
                        <a:t> Sur la </a:t>
                      </a:r>
                      <a:r>
                        <a:rPr lang="en-US" sz="1400" dirty="0" err="1">
                          <a:effectLst/>
                        </a:rPr>
                        <a:t>terre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comme</a:t>
                      </a:r>
                      <a:r>
                        <a:rPr lang="en-US" sz="1400" dirty="0">
                          <a:effectLst/>
                        </a:rPr>
                        <a:t> au </a:t>
                      </a:r>
                      <a:r>
                        <a:rPr lang="en-US" sz="1400" dirty="0" err="1">
                          <a:effectLst/>
                        </a:rPr>
                        <a:t>ciel</a:t>
                      </a:r>
                      <a:r>
                        <a:rPr lang="en-US" sz="1400" dirty="0">
                          <a:effectLst/>
                        </a:rPr>
                        <a:t>. Donne-nous </a:t>
                      </a:r>
                      <a:r>
                        <a:rPr lang="en-US" sz="1400" dirty="0" err="1">
                          <a:effectLst/>
                        </a:rPr>
                        <a:t>aujourd’hui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notre</a:t>
                      </a:r>
                      <a:r>
                        <a:rPr lang="en-US" sz="1400" dirty="0">
                          <a:effectLst/>
                        </a:rPr>
                        <a:t> pain de </a:t>
                      </a:r>
                      <a:r>
                        <a:rPr lang="en-US" sz="1400" dirty="0" err="1">
                          <a:effectLst/>
                        </a:rPr>
                        <a:t>ce</a:t>
                      </a:r>
                      <a:r>
                        <a:rPr lang="en-US" sz="1400" dirty="0">
                          <a:effectLst/>
                        </a:rPr>
                        <a:t> jour</a:t>
                      </a:r>
                      <a:r>
                        <a:rPr lang="el-GR" sz="1400" dirty="0">
                          <a:effectLst/>
                        </a:rPr>
                        <a:t>.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Pardonne</a:t>
                      </a:r>
                      <a:r>
                        <a:rPr lang="en-US" sz="1400" dirty="0">
                          <a:effectLst/>
                        </a:rPr>
                        <a:t>-nous </a:t>
                      </a:r>
                      <a:r>
                        <a:rPr lang="en-US" sz="1400" dirty="0" err="1">
                          <a:effectLst/>
                        </a:rPr>
                        <a:t>nos</a:t>
                      </a:r>
                      <a:r>
                        <a:rPr lang="en-US" sz="1400" dirty="0">
                          <a:effectLst/>
                        </a:rPr>
                        <a:t> offenses, Comme nous </a:t>
                      </a:r>
                      <a:r>
                        <a:rPr lang="en-US" sz="1400" dirty="0" err="1">
                          <a:effectLst/>
                        </a:rPr>
                        <a:t>pardonnons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aussi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ceux</a:t>
                      </a:r>
                      <a:r>
                        <a:rPr lang="en-US" sz="1400" dirty="0">
                          <a:effectLst/>
                        </a:rPr>
                        <a:t> qui nous </a:t>
                      </a:r>
                      <a:r>
                        <a:rPr lang="en-US" sz="1400" dirty="0" err="1">
                          <a:effectLst/>
                        </a:rPr>
                        <a:t>ont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offensés</a:t>
                      </a:r>
                      <a:r>
                        <a:rPr lang="en-US" sz="1400" dirty="0">
                          <a:effectLst/>
                        </a:rPr>
                        <a:t>, Et ne nous </a:t>
                      </a:r>
                      <a:r>
                        <a:rPr lang="en-US" sz="1400" dirty="0" err="1">
                          <a:effectLst/>
                        </a:rPr>
                        <a:t>soumets</a:t>
                      </a:r>
                      <a:r>
                        <a:rPr lang="en-US" sz="1400" dirty="0">
                          <a:effectLst/>
                        </a:rPr>
                        <a:t> pas </a:t>
                      </a:r>
                      <a:r>
                        <a:rPr lang="en-US" sz="1400" dirty="0" err="1">
                          <a:effectLst/>
                        </a:rPr>
                        <a:t>à</a:t>
                      </a:r>
                      <a:r>
                        <a:rPr lang="en-US" sz="1400" dirty="0">
                          <a:effectLst/>
                        </a:rPr>
                        <a:t> la tentation, </a:t>
                      </a:r>
                      <a:r>
                        <a:rPr lang="en-US" sz="1400" dirty="0" err="1">
                          <a:effectLst/>
                        </a:rPr>
                        <a:t>Mais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délivre</a:t>
                      </a:r>
                      <a:r>
                        <a:rPr lang="en-US" sz="1400" dirty="0">
                          <a:effectLst/>
                        </a:rPr>
                        <a:t>-nous du mal. </a:t>
                      </a:r>
                      <a:r>
                        <a:rPr lang="en-US" sz="1400" dirty="0" err="1">
                          <a:effectLst/>
                        </a:rPr>
                        <a:t>Ainsi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soit</a:t>
                      </a:r>
                      <a:r>
                        <a:rPr lang="en-US" sz="1400" dirty="0">
                          <a:effectLst/>
                        </a:rPr>
                        <a:t>-il.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852116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37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F34E05-968C-70AA-F245-3F9E82856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Κυπριακή Αραβική (</a:t>
            </a:r>
            <a:r>
              <a:rPr lang="el-GR" dirty="0" err="1"/>
              <a:t>Σάννα</a:t>
            </a:r>
            <a:r>
              <a:rPr lang="el-GR" dirty="0"/>
              <a:t>)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244743A5-C3A3-5223-0BC0-AB08518CB7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999" y="1578621"/>
            <a:ext cx="5119096" cy="2498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38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τελικά οι ‘απλές’ μεικτές γλώσσες;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 κοινό έχουν οι ‘απλές μεικτές γλώσσες’ μεταξύ τους; Την συστηματική ανάμειξη στοιχείων από δύο διαφορετικές γλώσσες, που διαπερνά το λεξιλόγιο και την δομή τους.</a:t>
            </a:r>
          </a:p>
          <a:p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Ο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ι μεικτές γλώσσες αυτού του τύπου είναι </a:t>
            </a:r>
            <a:r>
              <a:rPr lang="el-G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αποτέλεσμα της πλήρους διγλωσσίας κάποιων ομιλητών, 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οι οποίοι πρέπει να ήταν φυσικοί ομιλητές και των δύο γλωσσών από τις οποίες προέρχεται η καινούρια. </a:t>
            </a:r>
          </a:p>
          <a:p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Οι ‘απλές μεικτές γλώσσες’ δεν πρέπει να είναι μία συχνή εξέλιξη, </a:t>
            </a:r>
            <a:r>
              <a:rPr lang="el-G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απ’όσο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τουλάχιστον μπορούμε να κρίνουμε με τα υπάρχοντα δεδομένα.</a:t>
            </a:r>
            <a:r>
              <a:rPr lang="el-GR" dirty="0">
                <a:effectLst/>
              </a:rPr>
              <a:t>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3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Βασική προϋπόθεση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i="1" dirty="0">
                <a:latin typeface="Times New Roman" panose="02020603050405020304" pitchFamily="18" charset="0"/>
                <a:ea typeface="Calibri" panose="020F0502020204030204" pitchFamily="34" charset="0"/>
              </a:rPr>
              <a:t>Η</a:t>
            </a:r>
            <a:r>
              <a:rPr lang="el-G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δημιουργία τους προέκυψε από την ανάγκη να δηλωθεί γλωσσικά η κοινωνική ταυτότητα των ομιλητών, να διαφοροποιηθεί η κοινότητά τους από άλλες (είτε προγενέστερες είτε γειτονικές).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el-GR" dirty="0">
                <a:latin typeface="Times New Roman" panose="02020603050405020304" pitchFamily="18" charset="0"/>
              </a:rPr>
              <a:t>Βλ. λ.χ. </a:t>
            </a:r>
            <a:r>
              <a:rPr lang="en-US" dirty="0" err="1">
                <a:latin typeface="Times New Roman" panose="02020603050405020304" pitchFamily="18" charset="0"/>
              </a:rPr>
              <a:t>Michif</a:t>
            </a:r>
            <a:r>
              <a:rPr lang="en-US" dirty="0">
                <a:latin typeface="Times New Roman" panose="02020603050405020304" pitchFamily="18" charset="0"/>
              </a:rPr>
              <a:t> (Metis): </a:t>
            </a:r>
            <a:r>
              <a:rPr lang="en-US" dirty="0">
                <a:latin typeface="Times New Roman" panose="02020603050405020304" pitchFamily="18" charset="0"/>
                <a:hlinkClick r:id="rId2"/>
              </a:rPr>
              <a:t>https://indigenouspeoplesatlasofcanada.ca/article/identity/</a:t>
            </a:r>
            <a:endParaRPr lang="en-US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/>
              <a:t> ή και </a:t>
            </a:r>
            <a:r>
              <a:rPr lang="en-US" dirty="0" err="1"/>
              <a:t>Sanna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7819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1F2EF6-220E-FF49-9C43-16E4D8A9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Sanna</a:t>
            </a:r>
            <a:r>
              <a:rPr lang="el-GR" dirty="0"/>
              <a:t>: κοινότητα και ταυτότητα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ECE542-AA79-DA46-B59E-D566850F7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 « Η ιστορία των </a:t>
            </a:r>
            <a:r>
              <a:rPr lang="el-GR" dirty="0" err="1"/>
              <a:t>Μαρωνιτών</a:t>
            </a:r>
            <a:r>
              <a:rPr lang="el-GR" dirty="0"/>
              <a:t> είναι μια ιστορία γεμάτη </a:t>
            </a:r>
            <a:r>
              <a:rPr lang="el-GR" dirty="0" err="1"/>
              <a:t>καταδιωγμούς</a:t>
            </a:r>
            <a:r>
              <a:rPr lang="el-GR" dirty="0"/>
              <a:t> και αγώνες για τη διατήρηση της πίστης, της ελευθερίας και της ίδιας της ύπαρξής τους. Η Κύπρος  αποτέλεσε το καταφύγιο τους στα τέλη του 7ου αιώνα όταν, πρόσφυγες λόγω των αραβικών επιδρομών στη Συρία, μετοίκησαν στο νησί. Σήμερα, οι </a:t>
            </a:r>
            <a:r>
              <a:rPr lang="el-GR" dirty="0" err="1"/>
              <a:t>Μαρωνίτες</a:t>
            </a:r>
            <a:r>
              <a:rPr lang="el-GR" dirty="0"/>
              <a:t> της Κύπρου είναι και πάλι πρόσφυγες, ως αποτέλεσμα της τουρκικής εισβολής στην Κύπρο το 1974, με όλα τα </a:t>
            </a:r>
            <a:r>
              <a:rPr lang="el-GR" dirty="0" err="1"/>
              <a:t>μαρωνίτικα</a:t>
            </a:r>
            <a:r>
              <a:rPr lang="el-GR" dirty="0"/>
              <a:t> χωριά (</a:t>
            </a:r>
            <a:r>
              <a:rPr lang="el-GR" dirty="0" err="1"/>
              <a:t>Κορμακίτης</a:t>
            </a:r>
            <a:r>
              <a:rPr lang="el-GR" dirty="0"/>
              <a:t>, </a:t>
            </a:r>
            <a:r>
              <a:rPr lang="el-GR" dirty="0" err="1"/>
              <a:t>Καρπάσια</a:t>
            </a:r>
            <a:r>
              <a:rPr lang="el-GR" dirty="0"/>
              <a:t>, Ασώματος και Αγία Μαρίνα) να βρίσκονται ακόμα υπό τουρκική στρατιωτική κατοχή. Το πιο σοβαρό πρόβλημα που αντιμετωπίζει η </a:t>
            </a:r>
            <a:r>
              <a:rPr lang="el-GR" dirty="0" err="1"/>
              <a:t>μαρωνιτική</a:t>
            </a:r>
            <a:r>
              <a:rPr lang="el-GR" dirty="0"/>
              <a:t> κοινότητα της Κύπρου είναι αυτό της διατήρησης της οντότητας και της ταυτότητάς της. Η κοινότητα υπέστη ριζική αλλαγή ως αποτέλεσμα της τουρκικής εισβολής το 1974 και της αναγκαστικής απομάκρυνσής της από τα </a:t>
            </a:r>
            <a:r>
              <a:rPr lang="el-GR" dirty="0" err="1"/>
              <a:t>μαρωνίτικα</a:t>
            </a:r>
            <a:r>
              <a:rPr lang="el-GR" dirty="0"/>
              <a:t> χωριά και, κατά συνέπεια, από τις εκκλησίες και τα σχολεία της. Έκτοτε, οι </a:t>
            </a:r>
            <a:r>
              <a:rPr lang="el-GR" dirty="0" err="1"/>
              <a:t>Μαρωνίτες</a:t>
            </a:r>
            <a:r>
              <a:rPr lang="el-GR" dirty="0"/>
              <a:t> αγωνίζονται για την επιβίωσή τους. Όμως, με τη στήριξη της Κυπριακής Κυβέρνησης και μετά από εντατικές προσπάθειες της κοινότητας, οι </a:t>
            </a:r>
            <a:r>
              <a:rPr lang="el-GR" dirty="0" err="1"/>
              <a:t>Μαρωνίτες</a:t>
            </a:r>
            <a:r>
              <a:rPr lang="el-GR" dirty="0"/>
              <a:t> αποτελούν σήμερα μια οργανωμένη κοινότητα, έντονα δραστηριοποιημένη στον πολιτιστικό, κοινωνικό και οικονομικό τομέα της πατρίδας μας. Ωστόσο, επιθυμία της κοινότητας παραμένει η επιστροφή στα χωριά της και η αρμονική συνύπαρξη όλων των κοινοτήτων σε μια </a:t>
            </a:r>
            <a:r>
              <a:rPr lang="el-GR" dirty="0" err="1"/>
              <a:t>επανενωμένη</a:t>
            </a:r>
            <a:r>
              <a:rPr lang="el-GR" dirty="0"/>
              <a:t> πατρίδα» (</a:t>
            </a:r>
            <a:r>
              <a:rPr lang="el-GR" dirty="0" err="1"/>
              <a:t>Φραγκέσκου</a:t>
            </a:r>
            <a:r>
              <a:rPr lang="el-GR" dirty="0"/>
              <a:t>&amp; </a:t>
            </a:r>
            <a:r>
              <a:rPr lang="el-GR" dirty="0" err="1"/>
              <a:t>Χατζηλύρας</a:t>
            </a:r>
            <a:r>
              <a:rPr lang="el-GR" dirty="0"/>
              <a:t> 2012: 7). </a:t>
            </a:r>
          </a:p>
        </p:txBody>
      </p:sp>
    </p:spTree>
    <p:extLst>
      <p:ext uri="{BB962C8B-B14F-4D97-AF65-F5344CB8AC3E}">
        <p14:creationId xmlns:p14="http://schemas.microsoft.com/office/powerpoint/2010/main" val="11599182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709</TotalTime>
  <Words>699</Words>
  <Application>Microsoft Office PowerPoint</Application>
  <PresentationFormat>Ευρεία οθόνη</PresentationFormat>
  <Paragraphs>50</Paragraphs>
  <Slides>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Facet</vt:lpstr>
      <vt:lpstr>‘Απλές’ Μεικτές γλώσσες</vt:lpstr>
      <vt:lpstr>Δανεισμός και μείξη γλωσσών</vt:lpstr>
      <vt:lpstr>Metis, Canada</vt:lpstr>
      <vt:lpstr>Michif: ονοματικό σύστημα</vt:lpstr>
      <vt:lpstr>Michif: Μια προσευχή</vt:lpstr>
      <vt:lpstr>Κυπριακή Αραβική (Σάννα)</vt:lpstr>
      <vt:lpstr>Τι είναι τελικά οι ‘απλές’ μεικτές γλώσσες;</vt:lpstr>
      <vt:lpstr>Βασική προϋπόθεση</vt:lpstr>
      <vt:lpstr>Sanna: κοινότητα και ταυτότητα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Γλωσσική Επαφή</dc:title>
  <dc:creator>Microsoft Office User</dc:creator>
  <cp:lastModifiedBy>Μαρκόπουλος Θεόδωρος</cp:lastModifiedBy>
  <cp:revision>30</cp:revision>
  <dcterms:created xsi:type="dcterms:W3CDTF">2019-02-18T08:40:15Z</dcterms:created>
  <dcterms:modified xsi:type="dcterms:W3CDTF">2023-05-02T14:01:38Z</dcterms:modified>
</cp:coreProperties>
</file>