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1" r:id="rId3"/>
    <p:sldId id="262" r:id="rId4"/>
    <p:sldId id="264" r:id="rId5"/>
    <p:sldId id="364" r:id="rId6"/>
    <p:sldId id="389" r:id="rId7"/>
    <p:sldId id="365" r:id="rId8"/>
    <p:sldId id="372" r:id="rId9"/>
    <p:sldId id="366" r:id="rId10"/>
    <p:sldId id="371" r:id="rId11"/>
    <p:sldId id="370" r:id="rId12"/>
    <p:sldId id="373" r:id="rId13"/>
    <p:sldId id="369" r:id="rId14"/>
    <p:sldId id="368" r:id="rId15"/>
    <p:sldId id="390" r:id="rId16"/>
    <p:sldId id="374" r:id="rId17"/>
    <p:sldId id="382" r:id="rId18"/>
    <p:sldId id="383" r:id="rId19"/>
    <p:sldId id="384" r:id="rId20"/>
    <p:sldId id="381" r:id="rId21"/>
    <p:sldId id="385" r:id="rId22"/>
    <p:sldId id="380" r:id="rId23"/>
    <p:sldId id="379" r:id="rId24"/>
    <p:sldId id="386" r:id="rId25"/>
    <p:sldId id="359" r:id="rId26"/>
    <p:sldId id="388" r:id="rId27"/>
    <p:sldId id="387" r:id="rId28"/>
    <p:sldId id="280" r:id="rId29"/>
    <p:sldId id="290" r:id="rId30"/>
    <p:sldId id="295" r:id="rId31"/>
    <p:sldId id="299" r:id="rId32"/>
    <p:sldId id="292" r:id="rId33"/>
    <p:sldId id="291" r:id="rId34"/>
    <p:sldId id="294" r:id="rId3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1"/>
            <p14:sldId id="262"/>
            <p14:sldId id="264"/>
            <p14:sldId id="364"/>
            <p14:sldId id="389"/>
            <p14:sldId id="365"/>
            <p14:sldId id="372"/>
            <p14:sldId id="366"/>
            <p14:sldId id="371"/>
            <p14:sldId id="370"/>
            <p14:sldId id="373"/>
            <p14:sldId id="369"/>
            <p14:sldId id="368"/>
            <p14:sldId id="390"/>
            <p14:sldId id="374"/>
            <p14:sldId id="382"/>
            <p14:sldId id="383"/>
            <p14:sldId id="384"/>
            <p14:sldId id="381"/>
            <p14:sldId id="385"/>
            <p14:sldId id="380"/>
            <p14:sldId id="379"/>
            <p14:sldId id="386"/>
            <p14:sldId id="359"/>
            <p14:sldId id="388"/>
            <p14:sldId id="387"/>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3" autoAdjust="0"/>
    <p:restoredTop sz="99309" autoAdjust="0"/>
  </p:normalViewPr>
  <p:slideViewPr>
    <p:cSldViewPr>
      <p:cViewPr varScale="1">
        <p:scale>
          <a:sx n="84" d="100"/>
          <a:sy n="84" d="100"/>
        </p:scale>
        <p:origin x="26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20/6/2023</a:t>
            </a:fld>
            <a:endParaRPr lang="el-GR"/>
          </a:p>
        </p:txBody>
      </p:sp>
      <p:sp>
        <p:nvSpPr>
          <p:cNvPr id="4" name="Θέση εικόνας διαφάνειας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2515659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4191618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1406215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852874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1208559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699612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4184515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914400" y="2130426"/>
            <a:ext cx="103632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911424" y="3886200"/>
            <a:ext cx="10369152"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4245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5" name="2 - Θέση υποσέλιδου"/>
          <p:cNvSpPr txBox="1">
            <a:spLocks/>
          </p:cNvSpPr>
          <p:nvPr userDrawn="1"/>
        </p:nvSpPr>
        <p:spPr bwMode="auto">
          <a:xfrm>
            <a:off x="719403" y="6441601"/>
            <a:ext cx="1065718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2">
            <a:extLst>
              <a:ext uri="{FF2B5EF4-FFF2-40B4-BE49-F238E27FC236}">
                <a16:creationId xmlns:a16="http://schemas.microsoft.com/office/drawing/2014/main" id="{B5BAC433-C1BA-1E14-F221-E9308EF52DA5}"/>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114403" y="6253448"/>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61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618875" y="1556793"/>
            <a:ext cx="109728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5"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ea typeface="ＭＳ Ｐゴシック" pitchFamily="34" charset="-128"/>
                <a:cs typeface="+mn-cs"/>
              </a:rPr>
              <a:t>Ενότητα 1, Εισαγωγή στην Έννοια της Επιχειρηματικότητας: αλήθειες και μύθοι</a:t>
            </a:r>
            <a:endParaRPr lang="en-US" sz="1000" dirty="0">
              <a:solidFill>
                <a:srgbClr val="5075BC"/>
              </a:solidFill>
              <a:ea typeface="ＭＳ Ｐゴシック" pitchFamily="34" charset="-128"/>
              <a:cs typeface="+mn-cs"/>
            </a:endParaRPr>
          </a:p>
        </p:txBody>
      </p:sp>
      <p:pic>
        <p:nvPicPr>
          <p:cNvPr id="7" name="Picture 2">
            <a:extLst>
              <a:ext uri="{FF2B5EF4-FFF2-40B4-BE49-F238E27FC236}">
                <a16:creationId xmlns:a16="http://schemas.microsoft.com/office/drawing/2014/main" id="{EB6A4483-EF84-9692-55EB-E559FE4A6F7F}"/>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5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4406901"/>
            <a:ext cx="103632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121208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6"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Ενότητα 1, Εισαγωγή στην Έννοια της Επιχειρηματικότητας: αλήθειες και μύθοι</a:t>
            </a:r>
            <a:endParaRPr lang="en-US" sz="1000" dirty="0">
              <a:solidFill>
                <a:srgbClr val="5075BC"/>
              </a:solidFill>
              <a:ea typeface="ＭＳ Ｐゴシック" pitchFamily="34" charset="-128"/>
              <a:cs typeface="+mn-cs"/>
            </a:endParaRPr>
          </a:p>
        </p:txBody>
      </p:sp>
      <p:pic>
        <p:nvPicPr>
          <p:cNvPr id="8" name="Picture 2">
            <a:extLst>
              <a:ext uri="{FF2B5EF4-FFF2-40B4-BE49-F238E27FC236}">
                <a16:creationId xmlns:a16="http://schemas.microsoft.com/office/drawing/2014/main" id="{2C9827BE-4EF8-A0F4-DBE6-33B7A9636EC2}"/>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25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609600" y="157425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609600" y="2214016"/>
            <a:ext cx="5386917"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93368" y="1574254"/>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93368" y="2214016"/>
            <a:ext cx="5389033"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8"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Picture 2">
            <a:extLst>
              <a:ext uri="{FF2B5EF4-FFF2-40B4-BE49-F238E27FC236}">
                <a16:creationId xmlns:a16="http://schemas.microsoft.com/office/drawing/2014/main" id="{244A6F71-EF14-FC69-D815-F9B2487C5430}"/>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11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4"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2">
            <a:extLst>
              <a:ext uri="{FF2B5EF4-FFF2-40B4-BE49-F238E27FC236}">
                <a16:creationId xmlns:a16="http://schemas.microsoft.com/office/drawing/2014/main" id="{34A95AA3-E8AB-DEB9-01F4-307BD0CDAF3F}"/>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79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766733" y="1556792"/>
            <a:ext cx="6815667"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09601" y="1556792"/>
            <a:ext cx="4011084"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609600" y="273600"/>
            <a:ext cx="109728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7" name="2 - Θέση υποσέλιδου"/>
          <p:cNvSpPr txBox="1">
            <a:spLocks/>
          </p:cNvSpPr>
          <p:nvPr userDrawn="1"/>
        </p:nvSpPr>
        <p:spPr bwMode="auto">
          <a:xfrm>
            <a:off x="719403" y="6441601"/>
            <a:ext cx="1065718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2" name="Picture 2">
            <a:extLst>
              <a:ext uri="{FF2B5EF4-FFF2-40B4-BE49-F238E27FC236}">
                <a16:creationId xmlns:a16="http://schemas.microsoft.com/office/drawing/2014/main" id="{1B7C9B03-A2A7-A286-6E7B-8385FA16F566}"/>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96959" y="6253448"/>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17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2389717" y="1556792"/>
            <a:ext cx="73152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2389717" y="5157192"/>
            <a:ext cx="73152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609600" y="273600"/>
            <a:ext cx="109728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6" name="2 - Θέση υποσέλιδου"/>
          <p:cNvSpPr txBox="1">
            <a:spLocks/>
          </p:cNvSpPr>
          <p:nvPr userDrawn="1"/>
        </p:nvSpPr>
        <p:spPr bwMode="auto">
          <a:xfrm>
            <a:off x="719403" y="6441601"/>
            <a:ext cx="1065718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2" name="Picture 2">
            <a:extLst>
              <a:ext uri="{FF2B5EF4-FFF2-40B4-BE49-F238E27FC236}">
                <a16:creationId xmlns:a16="http://schemas.microsoft.com/office/drawing/2014/main" id="{E8F2A68B-8482-F333-2773-B3F4E960ADDE}"/>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114403" y="6253448"/>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07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tinyurl.com/3y6es86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tinyurl.com/yvm3jt7r"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inyurl.com/4w9hfhjw"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tinyurl.com/53rx6kcx" TargetMode="External"/><Relationship Id="rId4" Type="http://schemas.openxmlformats.org/officeDocument/2006/relationships/hyperlink" Target="https://tinyurl.com/33puhyr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inyurl.com/3y54rr3b"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tinyurl.com/4m5vnyu8"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09800" y="1268760"/>
            <a:ext cx="7772400" cy="1278408"/>
          </a:xfrm>
        </p:spPr>
        <p:txBody>
          <a:bodyPr/>
          <a:lstStyle/>
          <a:p>
            <a:r>
              <a:rPr lang="el-GR" dirty="0"/>
              <a:t>ΜΕΤΩΝ</a:t>
            </a:r>
            <a:endParaRPr lang="el-GR" dirty="0">
              <a:solidFill>
                <a:srgbClr val="5075BC"/>
              </a:solidFill>
            </a:endParaRPr>
          </a:p>
        </p:txBody>
      </p:sp>
      <p:sp>
        <p:nvSpPr>
          <p:cNvPr id="3" name="Υπότιτλος 2"/>
          <p:cNvSpPr>
            <a:spLocks noGrp="1"/>
          </p:cNvSpPr>
          <p:nvPr>
            <p:ph type="subTitle" idx="1"/>
          </p:nvPr>
        </p:nvSpPr>
        <p:spPr>
          <a:xfrm>
            <a:off x="1055440" y="2348880"/>
            <a:ext cx="10009112" cy="3212531"/>
          </a:xfrm>
        </p:spPr>
        <p:txBody>
          <a:bodyPr>
            <a:noAutofit/>
          </a:bodyPr>
          <a:lstStyle/>
          <a:p>
            <a:pPr lvl="0"/>
            <a:r>
              <a:rPr lang="el-GR" sz="4000" dirty="0">
                <a:solidFill>
                  <a:srgbClr val="5075BC"/>
                </a:solidFill>
                <a:latin typeface="+mj-lt"/>
                <a:ea typeface="+mj-ea"/>
                <a:cs typeface="+mj-cs"/>
              </a:rPr>
              <a:t>Ενότητα 1:</a:t>
            </a:r>
            <a:r>
              <a:rPr lang="en-US" sz="4000" dirty="0">
                <a:solidFill>
                  <a:srgbClr val="5075BC"/>
                </a:solidFill>
                <a:latin typeface="+mj-lt"/>
                <a:ea typeface="+mj-ea"/>
                <a:cs typeface="+mj-cs"/>
              </a:rPr>
              <a:t> </a:t>
            </a:r>
            <a:r>
              <a:rPr lang="el-GR" sz="4000" dirty="0"/>
              <a:t>Εισαγωγή στην Έννοια της Επιχειρηματικότητας: αλήθειες και μύθοι</a:t>
            </a:r>
            <a:endParaRPr lang="en-US" sz="4000" dirty="0"/>
          </a:p>
          <a:p>
            <a:pPr lvl="0"/>
            <a:endParaRPr lang="el-GR" sz="1000" dirty="0"/>
          </a:p>
          <a:p>
            <a:r>
              <a:rPr lang="el-GR" sz="2400" dirty="0"/>
              <a:t>Δρ. Απόστολος Ραφαηλίδης</a:t>
            </a:r>
          </a:p>
          <a:p>
            <a:r>
              <a:rPr lang="el-GR" sz="2400" dirty="0"/>
              <a:t>Σχολή Οικονομικών Επιστημών και Διοίκησης Επιχειρήσεων</a:t>
            </a:r>
          </a:p>
          <a:p>
            <a:r>
              <a:rPr lang="el-GR" sz="2400" dirty="0"/>
              <a:t>Τμήμα Διοίκησης Τουρισμού</a:t>
            </a:r>
            <a:endParaRPr lang="en-US" sz="2400" dirty="0"/>
          </a:p>
          <a:p>
            <a:endParaRPr lang="el-GR" sz="2800" dirty="0"/>
          </a:p>
        </p:txBody>
      </p:sp>
      <p:pic>
        <p:nvPicPr>
          <p:cNvPr id="6" name="Picture 2">
            <a:extLst>
              <a:ext uri="{FF2B5EF4-FFF2-40B4-BE49-F238E27FC236}">
                <a16:creationId xmlns:a16="http://schemas.microsoft.com/office/drawing/2014/main" id="{4AF1C549-D4B8-757F-25C8-A5BEC1AA238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1424" y="567482"/>
            <a:ext cx="3965636" cy="1439093"/>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1">
            <a:extLst>
              <a:ext uri="{FF2B5EF4-FFF2-40B4-BE49-F238E27FC236}">
                <a16:creationId xmlns:a16="http://schemas.microsoft.com/office/drawing/2014/main" id="{34AC1C10-BC71-A1DB-F804-DFBB27669E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0416" y="657226"/>
            <a:ext cx="1349349" cy="1349349"/>
          </a:xfrm>
          <a:prstGeom prst="rect">
            <a:avLst/>
          </a:prstGeom>
        </p:spPr>
      </p:pic>
      <p:pic>
        <p:nvPicPr>
          <p:cNvPr id="8" name="Εικόνα 5">
            <a:extLst>
              <a:ext uri="{FF2B5EF4-FFF2-40B4-BE49-F238E27FC236}">
                <a16:creationId xmlns:a16="http://schemas.microsoft.com/office/drawing/2014/main" id="{E5B6E644-B4C8-8163-7A52-21C2E5A5AFD5}"/>
              </a:ext>
            </a:extLst>
          </p:cNvPr>
          <p:cNvPicPr>
            <a:picLocks noChangeAspect="1"/>
          </p:cNvPicPr>
          <p:nvPr/>
        </p:nvPicPr>
        <p:blipFill>
          <a:blip r:embed="rId5"/>
          <a:stretch>
            <a:fillRect/>
          </a:stretch>
        </p:blipFill>
        <p:spPr>
          <a:xfrm>
            <a:off x="3946399" y="5589240"/>
            <a:ext cx="4299201" cy="699163"/>
          </a:xfrm>
          <a:prstGeom prst="rect">
            <a:avLst/>
          </a:prstGeom>
        </p:spPr>
      </p:pic>
    </p:spTree>
    <p:extLst>
      <p:ext uri="{BB962C8B-B14F-4D97-AF65-F5344CB8AC3E}">
        <p14:creationId xmlns:p14="http://schemas.microsoft.com/office/powerpoint/2010/main" val="342819545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ΜΜΕ στην Ελλάδα</a:t>
            </a:r>
            <a:endParaRPr lang="en-US" sz="4000" dirty="0"/>
          </a:p>
        </p:txBody>
      </p:sp>
      <p:graphicFrame>
        <p:nvGraphicFramePr>
          <p:cNvPr id="6" name="Table 5">
            <a:extLst>
              <a:ext uri="{FF2B5EF4-FFF2-40B4-BE49-F238E27FC236}">
                <a16:creationId xmlns:a16="http://schemas.microsoft.com/office/drawing/2014/main" id="{CBB226D4-F682-8424-2B35-3D7DB4BE2D00}"/>
              </a:ext>
            </a:extLst>
          </p:cNvPr>
          <p:cNvGraphicFramePr>
            <a:graphicFrameLocks noGrp="1"/>
          </p:cNvGraphicFramePr>
          <p:nvPr>
            <p:extLst>
              <p:ext uri="{D42A27DB-BD31-4B8C-83A1-F6EECF244321}">
                <p14:modId xmlns:p14="http://schemas.microsoft.com/office/powerpoint/2010/main" val="3711192980"/>
              </p:ext>
            </p:extLst>
          </p:nvPr>
        </p:nvGraphicFramePr>
        <p:xfrm>
          <a:off x="809010" y="1268760"/>
          <a:ext cx="8959398" cy="4096326"/>
        </p:xfrm>
        <a:graphic>
          <a:graphicData uri="http://schemas.openxmlformats.org/drawingml/2006/table">
            <a:tbl>
              <a:tblPr firstRow="1" firstCol="1" bandRow="1">
                <a:tableStyleId>{5C22544A-7EE6-4342-B048-85BDC9FD1C3A}</a:tableStyleId>
              </a:tblPr>
              <a:tblGrid>
                <a:gridCol w="3046730">
                  <a:extLst>
                    <a:ext uri="{9D8B030D-6E8A-4147-A177-3AD203B41FA5}">
                      <a16:colId xmlns:a16="http://schemas.microsoft.com/office/drawing/2014/main" val="1124434946"/>
                    </a:ext>
                  </a:extLst>
                </a:gridCol>
                <a:gridCol w="854541">
                  <a:extLst>
                    <a:ext uri="{9D8B030D-6E8A-4147-A177-3AD203B41FA5}">
                      <a16:colId xmlns:a16="http://schemas.microsoft.com/office/drawing/2014/main" val="225991804"/>
                    </a:ext>
                  </a:extLst>
                </a:gridCol>
                <a:gridCol w="1003521">
                  <a:extLst>
                    <a:ext uri="{9D8B030D-6E8A-4147-A177-3AD203B41FA5}">
                      <a16:colId xmlns:a16="http://schemas.microsoft.com/office/drawing/2014/main" val="565056032"/>
                    </a:ext>
                  </a:extLst>
                </a:gridCol>
                <a:gridCol w="1014247">
                  <a:extLst>
                    <a:ext uri="{9D8B030D-6E8A-4147-A177-3AD203B41FA5}">
                      <a16:colId xmlns:a16="http://schemas.microsoft.com/office/drawing/2014/main" val="3428973862"/>
                    </a:ext>
                  </a:extLst>
                </a:gridCol>
                <a:gridCol w="1013056">
                  <a:extLst>
                    <a:ext uri="{9D8B030D-6E8A-4147-A177-3AD203B41FA5}">
                      <a16:colId xmlns:a16="http://schemas.microsoft.com/office/drawing/2014/main" val="869459234"/>
                    </a:ext>
                  </a:extLst>
                </a:gridCol>
                <a:gridCol w="1014247">
                  <a:extLst>
                    <a:ext uri="{9D8B030D-6E8A-4147-A177-3AD203B41FA5}">
                      <a16:colId xmlns:a16="http://schemas.microsoft.com/office/drawing/2014/main" val="4113595112"/>
                    </a:ext>
                  </a:extLst>
                </a:gridCol>
                <a:gridCol w="1013056">
                  <a:extLst>
                    <a:ext uri="{9D8B030D-6E8A-4147-A177-3AD203B41FA5}">
                      <a16:colId xmlns:a16="http://schemas.microsoft.com/office/drawing/2014/main" val="4209089769"/>
                    </a:ext>
                  </a:extLst>
                </a:gridCol>
              </a:tblGrid>
              <a:tr h="238125">
                <a:tc gridSpan="7">
                  <a:txBody>
                    <a:bodyPr/>
                    <a:lstStyle/>
                    <a:p>
                      <a:pPr algn="ctr">
                        <a:lnSpc>
                          <a:spcPct val="114000"/>
                        </a:lnSpc>
                        <a:spcAft>
                          <a:spcPts val="800"/>
                        </a:spcAft>
                      </a:pPr>
                      <a:r>
                        <a:rPr lang="el-GR" sz="2800" dirty="0">
                          <a:effectLst/>
                          <a:latin typeface="+mn-lt"/>
                        </a:rPr>
                        <a:t>Μέγεθος Επιχειρήσεων σε Αριθμό Εργαζομένων</a:t>
                      </a:r>
                      <a:endParaRPr lang="el-GR" sz="2800" dirty="0">
                        <a:effectLst/>
                        <a:latin typeface="+mn-lt"/>
                        <a:ea typeface="Calibri" panose="020F0502020204030204" pitchFamily="34" charset="0"/>
                        <a:cs typeface="Arial" panose="020B0604020202020204" pitchFamily="34" charset="0"/>
                      </a:endParaRPr>
                    </a:p>
                  </a:txBody>
                  <a:tcPr marL="68580" marR="68580" marT="0" marB="0" anchor="b"/>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692625538"/>
                  </a:ext>
                </a:extLst>
              </a:tr>
              <a:tr h="200025">
                <a:tc gridSpan="7">
                  <a:txBody>
                    <a:bodyPr/>
                    <a:lstStyle/>
                    <a:p>
                      <a:pPr algn="ctr">
                        <a:lnSpc>
                          <a:spcPct val="114000"/>
                        </a:lnSpc>
                        <a:spcAft>
                          <a:spcPts val="800"/>
                        </a:spcAft>
                      </a:pPr>
                      <a:r>
                        <a:rPr lang="el-GR" sz="2200" b="0" dirty="0">
                          <a:effectLst/>
                          <a:latin typeface="+mn-lt"/>
                        </a:rPr>
                        <a:t>Σύνολο κλάδων, εξαιρουμένου του πρωτογενούς (% επιχειρήσεων)</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b"/>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3220762210"/>
                  </a:ext>
                </a:extLst>
              </a:tr>
              <a:tr h="190500">
                <a:tc>
                  <a:txBody>
                    <a:bodyPr/>
                    <a:lstStyle/>
                    <a:p>
                      <a:pPr>
                        <a:lnSpc>
                          <a:spcPct val="114000"/>
                        </a:lnSpc>
                        <a:spcAft>
                          <a:spcPts val="800"/>
                        </a:spcAft>
                      </a:pPr>
                      <a:r>
                        <a:rPr lang="el-GR" sz="2200" b="0" dirty="0">
                          <a:effectLst/>
                          <a:latin typeface="+mn-lt"/>
                        </a:rPr>
                        <a:t>Αριθμός Εργαζομένων</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b="1" dirty="0">
                          <a:effectLst/>
                          <a:latin typeface="+mn-lt"/>
                        </a:rPr>
                        <a:t>2008</a:t>
                      </a:r>
                      <a:endParaRPr lang="el-GR" sz="2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b="1" dirty="0">
                          <a:effectLst/>
                          <a:latin typeface="+mn-lt"/>
                        </a:rPr>
                        <a:t>2009</a:t>
                      </a:r>
                      <a:endParaRPr lang="el-GR" sz="2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b="1" dirty="0">
                          <a:effectLst/>
                          <a:latin typeface="+mn-lt"/>
                        </a:rPr>
                        <a:t>2010</a:t>
                      </a:r>
                      <a:endParaRPr lang="el-GR" sz="2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b="1" dirty="0">
                          <a:effectLst/>
                          <a:latin typeface="+mn-lt"/>
                        </a:rPr>
                        <a:t>2014</a:t>
                      </a:r>
                      <a:endParaRPr lang="el-GR" sz="2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b="1" dirty="0">
                          <a:effectLst/>
                          <a:latin typeface="+mn-lt"/>
                        </a:rPr>
                        <a:t>2015</a:t>
                      </a:r>
                      <a:endParaRPr lang="el-GR" sz="2200" b="1"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b="1" dirty="0">
                          <a:effectLst/>
                          <a:latin typeface="+mn-lt"/>
                        </a:rPr>
                        <a:t>2016</a:t>
                      </a:r>
                      <a:endParaRPr lang="el-GR" sz="2200" b="1" dirty="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55862271"/>
                  </a:ext>
                </a:extLst>
              </a:tr>
              <a:tr h="190500">
                <a:tc>
                  <a:txBody>
                    <a:bodyPr/>
                    <a:lstStyle/>
                    <a:p>
                      <a:pPr>
                        <a:lnSpc>
                          <a:spcPct val="114000"/>
                        </a:lnSpc>
                        <a:spcAft>
                          <a:spcPts val="800"/>
                        </a:spcAft>
                      </a:pPr>
                      <a:r>
                        <a:rPr lang="el-GR" sz="2200" b="0" dirty="0">
                          <a:effectLst/>
                          <a:latin typeface="+mn-lt"/>
                        </a:rPr>
                        <a:t>0 ως 4</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a:effectLst/>
                          <a:latin typeface="+mn-lt"/>
                        </a:rPr>
                        <a:t>93,96</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94,11</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94,59</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90,32</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90,78</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89,51</a:t>
                      </a:r>
                      <a:endParaRPr lang="el-GR" sz="220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416941922"/>
                  </a:ext>
                </a:extLst>
              </a:tr>
              <a:tr h="190500">
                <a:tc>
                  <a:txBody>
                    <a:bodyPr/>
                    <a:lstStyle/>
                    <a:p>
                      <a:pPr>
                        <a:lnSpc>
                          <a:spcPct val="114000"/>
                        </a:lnSpc>
                        <a:spcAft>
                          <a:spcPts val="800"/>
                        </a:spcAft>
                      </a:pPr>
                      <a:r>
                        <a:rPr lang="el-GR" sz="2200" b="0" dirty="0">
                          <a:effectLst/>
                          <a:latin typeface="+mn-lt"/>
                        </a:rPr>
                        <a:t>5 ως 9</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a:effectLst/>
                          <a:latin typeface="+mn-lt"/>
                        </a:rPr>
                        <a:t>3,18</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3,17</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2,86</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6,02</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5,35</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6,07</a:t>
                      </a:r>
                      <a:endParaRPr lang="el-GR" sz="220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928495121"/>
                  </a:ext>
                </a:extLst>
              </a:tr>
              <a:tr h="190500">
                <a:tc>
                  <a:txBody>
                    <a:bodyPr/>
                    <a:lstStyle/>
                    <a:p>
                      <a:pPr>
                        <a:lnSpc>
                          <a:spcPct val="114000"/>
                        </a:lnSpc>
                        <a:spcAft>
                          <a:spcPts val="800"/>
                        </a:spcAft>
                      </a:pPr>
                      <a:r>
                        <a:rPr lang="el-GR" sz="2200" b="0" dirty="0">
                          <a:effectLst/>
                          <a:latin typeface="+mn-lt"/>
                        </a:rPr>
                        <a:t>10 ως 19</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dirty="0">
                          <a:effectLst/>
                          <a:latin typeface="+mn-lt"/>
                        </a:rPr>
                        <a:t>1,55</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1,5</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1,45</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2,18</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2,28</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2,61</a:t>
                      </a:r>
                      <a:endParaRPr lang="el-GR" sz="220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984610749"/>
                  </a:ext>
                </a:extLst>
              </a:tr>
              <a:tr h="190500">
                <a:tc>
                  <a:txBody>
                    <a:bodyPr/>
                    <a:lstStyle/>
                    <a:p>
                      <a:pPr>
                        <a:lnSpc>
                          <a:spcPct val="114000"/>
                        </a:lnSpc>
                        <a:spcAft>
                          <a:spcPts val="800"/>
                        </a:spcAft>
                      </a:pPr>
                      <a:r>
                        <a:rPr lang="el-GR" sz="2200" b="0" dirty="0">
                          <a:effectLst/>
                          <a:latin typeface="+mn-lt"/>
                        </a:rPr>
                        <a:t>20 ως 29</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a:effectLst/>
                          <a:latin typeface="+mn-lt"/>
                        </a:rPr>
                        <a:t>0,49</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0,46</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0,43</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0,59</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0,64</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0,74</a:t>
                      </a:r>
                      <a:endParaRPr lang="el-GR" sz="220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429400472"/>
                  </a:ext>
                </a:extLst>
              </a:tr>
              <a:tr h="190500">
                <a:tc>
                  <a:txBody>
                    <a:bodyPr/>
                    <a:lstStyle/>
                    <a:p>
                      <a:pPr>
                        <a:lnSpc>
                          <a:spcPct val="114000"/>
                        </a:lnSpc>
                        <a:spcAft>
                          <a:spcPts val="800"/>
                        </a:spcAft>
                      </a:pPr>
                      <a:r>
                        <a:rPr lang="el-GR" sz="2200" b="0" dirty="0">
                          <a:effectLst/>
                          <a:latin typeface="+mn-lt"/>
                        </a:rPr>
                        <a:t>30 ως 49</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a:effectLst/>
                          <a:latin typeface="+mn-lt"/>
                        </a:rPr>
                        <a:t>0,38</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0,36</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0,32</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0,4</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0,44</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0,51</a:t>
                      </a:r>
                      <a:endParaRPr lang="el-GR" sz="220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253077197"/>
                  </a:ext>
                </a:extLst>
              </a:tr>
              <a:tr h="190500">
                <a:tc>
                  <a:txBody>
                    <a:bodyPr/>
                    <a:lstStyle/>
                    <a:p>
                      <a:pPr>
                        <a:lnSpc>
                          <a:spcPct val="114000"/>
                        </a:lnSpc>
                        <a:spcAft>
                          <a:spcPts val="800"/>
                        </a:spcAft>
                      </a:pPr>
                      <a:r>
                        <a:rPr lang="el-GR" sz="2200" b="0" dirty="0">
                          <a:effectLst/>
                          <a:latin typeface="+mn-lt"/>
                        </a:rPr>
                        <a:t>50 ως 99</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a:effectLst/>
                          <a:latin typeface="+mn-lt"/>
                        </a:rPr>
                        <a:t>0,23</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0,21</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0,19</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0,25</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0,26</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0,3</a:t>
                      </a:r>
                      <a:endParaRPr lang="el-GR" sz="220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2458860619"/>
                  </a:ext>
                </a:extLst>
              </a:tr>
              <a:tr h="190500">
                <a:tc>
                  <a:txBody>
                    <a:bodyPr/>
                    <a:lstStyle/>
                    <a:p>
                      <a:pPr>
                        <a:lnSpc>
                          <a:spcPct val="114000"/>
                        </a:lnSpc>
                        <a:spcAft>
                          <a:spcPts val="800"/>
                        </a:spcAft>
                      </a:pPr>
                      <a:r>
                        <a:rPr lang="el-GR" sz="2200" b="0" dirty="0">
                          <a:effectLst/>
                          <a:latin typeface="+mn-lt"/>
                        </a:rPr>
                        <a:t>&gt;100</a:t>
                      </a:r>
                      <a:endParaRPr lang="el-GR" sz="22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14000"/>
                        </a:lnSpc>
                        <a:spcAft>
                          <a:spcPts val="800"/>
                        </a:spcAft>
                      </a:pPr>
                      <a:r>
                        <a:rPr lang="el-GR" sz="2200">
                          <a:effectLst/>
                          <a:latin typeface="+mn-lt"/>
                        </a:rPr>
                        <a:t>0,2</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a:effectLst/>
                          <a:latin typeface="+mn-lt"/>
                        </a:rPr>
                        <a:t>0,19</a:t>
                      </a:r>
                      <a:endParaRPr lang="el-GR" sz="220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1,17</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0,24</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0,26</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tc>
                  <a:txBody>
                    <a:bodyPr/>
                    <a:lstStyle/>
                    <a:p>
                      <a:pPr algn="r">
                        <a:lnSpc>
                          <a:spcPct val="114000"/>
                        </a:lnSpc>
                        <a:spcAft>
                          <a:spcPts val="800"/>
                        </a:spcAft>
                      </a:pPr>
                      <a:r>
                        <a:rPr lang="el-GR" sz="2200" dirty="0">
                          <a:effectLst/>
                          <a:latin typeface="+mn-lt"/>
                        </a:rPr>
                        <a:t>0,28</a:t>
                      </a:r>
                      <a:endParaRPr lang="el-GR" sz="2200" dirty="0">
                        <a:effectLst/>
                        <a:latin typeface="+mn-lt"/>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1260945598"/>
                  </a:ext>
                </a:extLst>
              </a:tr>
              <a:tr h="190500">
                <a:tc>
                  <a:txBody>
                    <a:bodyPr/>
                    <a:lstStyle/>
                    <a:p>
                      <a:pPr>
                        <a:lnSpc>
                          <a:spcPct val="114000"/>
                        </a:lnSpc>
                        <a:spcAft>
                          <a:spcPts val="800"/>
                        </a:spcAft>
                      </a:pPr>
                      <a:r>
                        <a:rPr lang="el-GR" sz="2000" dirty="0">
                          <a:effectLst/>
                          <a:latin typeface="+mn-lt"/>
                        </a:rPr>
                        <a:t>Πηγή: ΕΛΣΤΑΤ</a:t>
                      </a:r>
                      <a:endParaRPr lang="el-GR" sz="20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nSpc>
                          <a:spcPct val="114000"/>
                        </a:lnSpc>
                      </a:pPr>
                      <a:endParaRPr lang="el-GR" sz="2400">
                        <a:effectLst/>
                        <a:latin typeface="+mn-lt"/>
                        <a:cs typeface="Arial" panose="020B0604020202020204" pitchFamily="34" charset="0"/>
                      </a:endParaRPr>
                    </a:p>
                  </a:txBody>
                  <a:tcPr marL="68580" marR="68580" marT="0" marB="0" anchor="b"/>
                </a:tc>
                <a:tc>
                  <a:txBody>
                    <a:bodyPr/>
                    <a:lstStyle/>
                    <a:p>
                      <a:pPr>
                        <a:lnSpc>
                          <a:spcPct val="114000"/>
                        </a:lnSpc>
                      </a:pPr>
                      <a:endParaRPr lang="el-GR" sz="2400">
                        <a:effectLst/>
                        <a:latin typeface="+mn-lt"/>
                        <a:cs typeface="Arial" panose="020B0604020202020204" pitchFamily="34" charset="0"/>
                      </a:endParaRPr>
                    </a:p>
                  </a:txBody>
                  <a:tcPr marL="68580" marR="68580" marT="0" marB="0" anchor="b"/>
                </a:tc>
                <a:tc>
                  <a:txBody>
                    <a:bodyPr/>
                    <a:lstStyle/>
                    <a:p>
                      <a:pPr>
                        <a:lnSpc>
                          <a:spcPct val="114000"/>
                        </a:lnSpc>
                      </a:pPr>
                      <a:endParaRPr lang="el-GR" sz="2400">
                        <a:effectLst/>
                        <a:latin typeface="+mn-lt"/>
                        <a:cs typeface="Arial" panose="020B0604020202020204" pitchFamily="34" charset="0"/>
                      </a:endParaRPr>
                    </a:p>
                  </a:txBody>
                  <a:tcPr marL="68580" marR="68580" marT="0" marB="0" anchor="b"/>
                </a:tc>
                <a:tc>
                  <a:txBody>
                    <a:bodyPr/>
                    <a:lstStyle/>
                    <a:p>
                      <a:pPr>
                        <a:lnSpc>
                          <a:spcPct val="114000"/>
                        </a:lnSpc>
                      </a:pPr>
                      <a:endParaRPr lang="el-GR" sz="2400">
                        <a:effectLst/>
                        <a:latin typeface="+mn-lt"/>
                        <a:cs typeface="Arial" panose="020B0604020202020204" pitchFamily="34" charset="0"/>
                      </a:endParaRPr>
                    </a:p>
                  </a:txBody>
                  <a:tcPr marL="68580" marR="68580" marT="0" marB="0" anchor="b"/>
                </a:tc>
                <a:tc>
                  <a:txBody>
                    <a:bodyPr/>
                    <a:lstStyle/>
                    <a:p>
                      <a:pPr>
                        <a:lnSpc>
                          <a:spcPct val="114000"/>
                        </a:lnSpc>
                      </a:pPr>
                      <a:endParaRPr lang="el-GR" sz="2400">
                        <a:effectLst/>
                        <a:latin typeface="+mn-lt"/>
                        <a:cs typeface="Arial" panose="020B0604020202020204" pitchFamily="34" charset="0"/>
                      </a:endParaRPr>
                    </a:p>
                  </a:txBody>
                  <a:tcPr marL="68580" marR="68580" marT="0" marB="0" anchor="b"/>
                </a:tc>
                <a:tc>
                  <a:txBody>
                    <a:bodyPr/>
                    <a:lstStyle/>
                    <a:p>
                      <a:pPr>
                        <a:lnSpc>
                          <a:spcPct val="114000"/>
                        </a:lnSpc>
                      </a:pPr>
                      <a:endParaRPr lang="el-GR" sz="2400" dirty="0">
                        <a:effectLst/>
                        <a:latin typeface="+mn-lt"/>
                        <a:cs typeface="Arial" panose="020B0604020202020204" pitchFamily="34" charset="0"/>
                      </a:endParaRPr>
                    </a:p>
                  </a:txBody>
                  <a:tcPr marL="68580" marR="68580" marT="0" marB="0" anchor="b"/>
                </a:tc>
                <a:extLst>
                  <a:ext uri="{0D108BD9-81ED-4DB2-BD59-A6C34878D82A}">
                    <a16:rowId xmlns:a16="http://schemas.microsoft.com/office/drawing/2014/main" val="3749238394"/>
                  </a:ext>
                </a:extLst>
              </a:tr>
            </a:tbl>
          </a:graphicData>
        </a:graphic>
      </p:graphicFrame>
      <p:sp>
        <p:nvSpPr>
          <p:cNvPr id="7" name="Oval 6">
            <a:extLst>
              <a:ext uri="{FF2B5EF4-FFF2-40B4-BE49-F238E27FC236}">
                <a16:creationId xmlns:a16="http://schemas.microsoft.com/office/drawing/2014/main" id="{B5FCB50C-E319-3CB9-A950-15231FD397F3}"/>
              </a:ext>
            </a:extLst>
          </p:cNvPr>
          <p:cNvSpPr/>
          <p:nvPr/>
        </p:nvSpPr>
        <p:spPr>
          <a:xfrm>
            <a:off x="8848918" y="2348880"/>
            <a:ext cx="1118900" cy="1944216"/>
          </a:xfrm>
          <a:prstGeom prst="ellipse">
            <a:avLst/>
          </a:prstGeom>
          <a:noFill/>
          <a:ln w="317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 name="Straight Arrow Connector 9">
            <a:extLst>
              <a:ext uri="{FF2B5EF4-FFF2-40B4-BE49-F238E27FC236}">
                <a16:creationId xmlns:a16="http://schemas.microsoft.com/office/drawing/2014/main" id="{6455D9A7-922A-45C3-6D82-1BBC7D8B38F6}"/>
              </a:ext>
            </a:extLst>
          </p:cNvPr>
          <p:cNvCxnSpPr>
            <a:cxnSpLocks/>
            <a:stCxn id="11" idx="1"/>
          </p:cNvCxnSpPr>
          <p:nvPr/>
        </p:nvCxnSpPr>
        <p:spPr>
          <a:xfrm flipH="1" flipV="1">
            <a:off x="10016259" y="3284984"/>
            <a:ext cx="651741" cy="313184"/>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41E5A92-EB05-F780-B611-8900787A2ABB}"/>
              </a:ext>
            </a:extLst>
          </p:cNvPr>
          <p:cNvSpPr txBox="1"/>
          <p:nvPr/>
        </p:nvSpPr>
        <p:spPr>
          <a:xfrm>
            <a:off x="10668000" y="3140968"/>
            <a:ext cx="914400" cy="914400"/>
          </a:xfrm>
          <a:prstGeom prst="rect">
            <a:avLst/>
          </a:prstGeom>
        </p:spPr>
        <p:txBody>
          <a:bodyPr vert="horz" wrap="none" lIns="91440" tIns="45720" rIns="91440" bIns="45720" rtlCol="0" anchor="ctr">
            <a:normAutofit/>
          </a:bodyPr>
          <a:lstStyle/>
          <a:p>
            <a:r>
              <a:rPr lang="el-GR" sz="2400" dirty="0"/>
              <a:t>99,44%</a:t>
            </a:r>
          </a:p>
        </p:txBody>
      </p:sp>
    </p:spTree>
    <p:extLst>
      <p:ext uri="{BB962C8B-B14F-4D97-AF65-F5344CB8AC3E}">
        <p14:creationId xmlns:p14="http://schemas.microsoft.com/office/powerpoint/2010/main" val="35274755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randombar(horizontal)">
                                      <p:cBhvr>
                                        <p:cTn id="10" dur="500"/>
                                        <p:tgtEl>
                                          <p:spTgt spid="10"/>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randombar(horizontal)">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ΜΜΕ στην Ελλάδα (συνέχεια)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196753"/>
            <a:ext cx="10972800" cy="4929412"/>
          </a:xfrm>
        </p:spPr>
        <p:txBody>
          <a:bodyPr>
            <a:normAutofit/>
          </a:bodyPr>
          <a:lstStyle/>
          <a:p>
            <a:r>
              <a:rPr lang="el-GR" dirty="0"/>
              <a:t>≈ 40% έχουν αναπτύξει κάποιου είδους καινοτομία</a:t>
            </a:r>
          </a:p>
          <a:p>
            <a:r>
              <a:rPr lang="el-GR" dirty="0"/>
              <a:t>≈ 20% έχουν αναπτύξει συνεργασία για από κοινού προμήθειες ή/και για κοινή προώθηση ή/και για κοινή αποθήκη</a:t>
            </a:r>
          </a:p>
          <a:p>
            <a:r>
              <a:rPr lang="el-GR" dirty="0"/>
              <a:t>&gt; 16.5% εξάγουν κάποιο μέρος των προϊόντων / υπηρεσιών</a:t>
            </a:r>
          </a:p>
          <a:p>
            <a:r>
              <a:rPr lang="el-GR" dirty="0"/>
              <a:t>Δημιουργούν περί το 70% των θέσεων εργασίας</a:t>
            </a:r>
          </a:p>
          <a:p>
            <a:pPr lvl="1"/>
            <a:r>
              <a:rPr lang="el-GR" dirty="0"/>
              <a:t>Δημιουργούν περισσότερες θέσεις σε σχέση με τις μεγαλύτερες ΚΑΙ χάνουν περισσότερες θέσεις</a:t>
            </a:r>
          </a:p>
          <a:p>
            <a:r>
              <a:rPr lang="el-GR" dirty="0"/>
              <a:t>Δίνουν κατά Μ.Ο. χαμηλότερες αμοιβές, σε σχέση με τις μεγαλύτερες</a:t>
            </a:r>
          </a:p>
          <a:p>
            <a:r>
              <a:rPr lang="el-GR" dirty="0"/>
              <a:t>Δίνουν λιγότερες πρόσθετες παροχές</a:t>
            </a:r>
          </a:p>
          <a:p>
            <a:r>
              <a:rPr lang="el-GR" dirty="0"/>
              <a:t>Υστερούν σε θέματα υγιεινής &amp; ασφάλειας</a:t>
            </a:r>
          </a:p>
        </p:txBody>
      </p:sp>
    </p:spTree>
    <p:extLst>
      <p:ext uri="{BB962C8B-B14F-4D97-AF65-F5344CB8AC3E}">
        <p14:creationId xmlns:p14="http://schemas.microsoft.com/office/powerpoint/2010/main" val="39904966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animEffect transition="in" filter="randombar(horizontal)">
                                      <p:cBhvr>
                                        <p:cTn id="7" dur="500"/>
                                        <p:tgtEl>
                                          <p:spTgt spid="8">
                                            <p:txEl>
                                              <p:pRg st="5" end="5"/>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8">
                                            <p:txEl>
                                              <p:pRg st="6" end="6"/>
                                            </p:txEl>
                                          </p:spTgt>
                                        </p:tgtEl>
                                        <p:attrNameLst>
                                          <p:attrName>style.visibility</p:attrName>
                                        </p:attrNameLst>
                                      </p:cBhvr>
                                      <p:to>
                                        <p:strVal val="visible"/>
                                      </p:to>
                                    </p:set>
                                    <p:animEffect transition="in" filter="randombar(horizontal)">
                                      <p:cBhvr>
                                        <p:cTn id="10" dur="500"/>
                                        <p:tgtEl>
                                          <p:spTgt spid="8">
                                            <p:txEl>
                                              <p:pRg st="6" end="6"/>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8">
                                            <p:txEl>
                                              <p:pRg st="7" end="7"/>
                                            </p:txEl>
                                          </p:spTgt>
                                        </p:tgtEl>
                                        <p:attrNameLst>
                                          <p:attrName>style.visibility</p:attrName>
                                        </p:attrNameLst>
                                      </p:cBhvr>
                                      <p:to>
                                        <p:strVal val="visible"/>
                                      </p:to>
                                    </p:set>
                                    <p:animEffect transition="in" filter="randombar(horizontal)">
                                      <p:cBhvr>
                                        <p:cTn id="13"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3. Ιδέες, επιχειρηματικές ευκαιρίες</a:t>
            </a:r>
            <a:br>
              <a:rPr lang="el-GR" sz="4400" dirty="0"/>
            </a:br>
            <a:r>
              <a:rPr lang="el-GR" sz="4400" dirty="0"/>
              <a:t>και ο εντοπισμός τους</a:t>
            </a:r>
          </a:p>
        </p:txBody>
      </p:sp>
    </p:spTree>
    <p:extLst>
      <p:ext uri="{BB962C8B-B14F-4D97-AF65-F5344CB8AC3E}">
        <p14:creationId xmlns:p14="http://schemas.microsoft.com/office/powerpoint/2010/main" val="2699337193"/>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Ιδέα </a:t>
            </a:r>
            <a:r>
              <a:rPr lang="en-US" sz="4000" dirty="0"/>
              <a:t>vs. </a:t>
            </a:r>
            <a:r>
              <a:rPr lang="el-GR" sz="4000" dirty="0"/>
              <a:t>Ευκαιρία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effectLst/>
                <a:ea typeface="Calibri" panose="020F0502020204030204" pitchFamily="34" charset="0"/>
                <a:cs typeface="Arial" panose="020B0604020202020204" pitchFamily="34" charset="0"/>
              </a:rPr>
              <a:t>«</a:t>
            </a:r>
            <a:r>
              <a:rPr lang="el-GR" i="1" dirty="0">
                <a:solidFill>
                  <a:srgbClr val="FF0000"/>
                </a:solidFill>
                <a:effectLst/>
                <a:ea typeface="Calibri" panose="020F0502020204030204" pitchFamily="34" charset="0"/>
                <a:cs typeface="Arial" panose="020B0604020202020204" pitchFamily="34" charset="0"/>
              </a:rPr>
              <a:t>Ο καθένας έχει μια ιδέα</a:t>
            </a:r>
            <a:r>
              <a:rPr lang="el-GR" i="1" dirty="0">
                <a:effectLst/>
                <a:ea typeface="Calibri" panose="020F0502020204030204" pitchFamily="34" charset="0"/>
                <a:cs typeface="Arial" panose="020B0604020202020204" pitchFamily="34" charset="0"/>
              </a:rPr>
              <a:t>. Αυτό που έχει σημασία είναι η εκτέλεση της ιδέας και η δύναμη να πείσεις άλλους να σε βοηθήσουν σε αυτό.</a:t>
            </a:r>
            <a:r>
              <a:rPr lang="el-GR" dirty="0">
                <a:effectLst/>
                <a:ea typeface="Calibri" panose="020F0502020204030204" pitchFamily="34" charset="0"/>
                <a:cs typeface="Arial" panose="020B0604020202020204" pitchFamily="34" charset="0"/>
              </a:rPr>
              <a:t>», </a:t>
            </a:r>
            <a:r>
              <a:rPr lang="en-US" dirty="0">
                <a:effectLst/>
                <a:ea typeface="Calibri" panose="020F0502020204030204" pitchFamily="34" charset="0"/>
                <a:cs typeface="Arial" panose="020B0604020202020204" pitchFamily="34" charset="0"/>
              </a:rPr>
              <a:t>Jack Dorsey</a:t>
            </a:r>
            <a:r>
              <a:rPr lang="el-GR" dirty="0">
                <a:ea typeface="Calibri" panose="020F0502020204030204" pitchFamily="34" charset="0"/>
                <a:cs typeface="Arial" panose="020B0604020202020204" pitchFamily="34" charset="0"/>
              </a:rPr>
              <a:t>, ιδρυτής του </a:t>
            </a:r>
            <a:r>
              <a:rPr lang="en-US" dirty="0">
                <a:ea typeface="Calibri" panose="020F0502020204030204" pitchFamily="34" charset="0"/>
                <a:cs typeface="Arial" panose="020B0604020202020204" pitchFamily="34" charset="0"/>
              </a:rPr>
              <a:t>Twitter</a:t>
            </a:r>
            <a:endParaRPr lang="el-GR" dirty="0">
              <a:ea typeface="Calibri" panose="020F0502020204030204" pitchFamily="34" charset="0"/>
              <a:cs typeface="Arial" panose="020B0604020202020204" pitchFamily="34" charset="0"/>
            </a:endParaRPr>
          </a:p>
          <a:p>
            <a:endParaRPr lang="en-US" sz="1000" dirty="0">
              <a:ea typeface="Calibri" panose="020F0502020204030204" pitchFamily="34" charset="0"/>
              <a:cs typeface="Arial" panose="020B0604020202020204" pitchFamily="34" charset="0"/>
            </a:endParaRPr>
          </a:p>
          <a:p>
            <a:r>
              <a:rPr lang="el-GR" dirty="0">
                <a:ea typeface="Calibri" panose="020F0502020204030204" pitchFamily="34" charset="0"/>
                <a:cs typeface="Arial" panose="020B0604020202020204" pitchFamily="34" charset="0"/>
              </a:rPr>
              <a:t>Ιδέα:</a:t>
            </a:r>
            <a:r>
              <a:rPr lang="en-US" dirty="0">
                <a:ea typeface="Calibri" panose="020F0502020204030204" pitchFamily="34" charset="0"/>
                <a:cs typeface="Arial" panose="020B0604020202020204" pitchFamily="34" charset="0"/>
              </a:rPr>
              <a:t> </a:t>
            </a:r>
            <a:r>
              <a:rPr lang="el-GR" dirty="0">
                <a:ea typeface="Calibri" panose="020F0502020204030204" pitchFamily="34" charset="0"/>
                <a:cs typeface="Arial" panose="020B0604020202020204" pitchFamily="34" charset="0"/>
              </a:rPr>
              <a:t>μια σκέψη ή μια γνώμη</a:t>
            </a:r>
          </a:p>
          <a:p>
            <a:pPr lvl="1"/>
            <a:r>
              <a:rPr lang="el-GR" dirty="0">
                <a:ea typeface="Calibri" panose="020F0502020204030204" pitchFamily="34" charset="0"/>
                <a:cs typeface="Arial" panose="020B0604020202020204" pitchFamily="34" charset="0"/>
              </a:rPr>
              <a:t> </a:t>
            </a:r>
            <a:r>
              <a:rPr lang="el-GR" dirty="0">
                <a:effectLst/>
                <a:ea typeface="Calibri" panose="020F0502020204030204" pitchFamily="34" charset="0"/>
                <a:cs typeface="Arial" panose="020B0604020202020204" pitchFamily="34" charset="0"/>
              </a:rPr>
              <a:t>σχεδόν κάθε φορά που θέλουμε να κάνουμε κάτι, θέλουμε να το κάνουμε επειδή έχουμε μια ιδέα</a:t>
            </a:r>
            <a:endParaRPr lang="el-GR" dirty="0"/>
          </a:p>
          <a:p>
            <a:endParaRPr lang="el-GR" sz="1000" dirty="0">
              <a:ea typeface="Calibri" panose="020F0502020204030204" pitchFamily="34" charset="0"/>
              <a:cs typeface="Arial" panose="020B0604020202020204" pitchFamily="34" charset="0"/>
            </a:endParaRPr>
          </a:p>
          <a:p>
            <a:r>
              <a:rPr lang="el-GR" dirty="0">
                <a:ea typeface="Calibri" panose="020F0502020204030204" pitchFamily="34" charset="0"/>
                <a:cs typeface="Arial" panose="020B0604020202020204" pitchFamily="34" charset="0"/>
              </a:rPr>
              <a:t>Ευκαιρία: </a:t>
            </a:r>
            <a:r>
              <a:rPr lang="el-GR" dirty="0">
                <a:effectLst/>
                <a:ea typeface="Calibri" panose="020F0502020204030204" pitchFamily="34" charset="0"/>
                <a:cs typeface="Arial" panose="020B0604020202020204" pitchFamily="34" charset="0"/>
              </a:rPr>
              <a:t>αφορά κάτι το οποίο είτε έχει </a:t>
            </a:r>
            <a:r>
              <a:rPr lang="el-GR" b="1" dirty="0">
                <a:effectLst/>
                <a:ea typeface="Calibri" panose="020F0502020204030204" pitchFamily="34" charset="0"/>
                <a:cs typeface="Arial" panose="020B0604020202020204" pitchFamily="34" charset="0"/>
              </a:rPr>
              <a:t>δυνατότητα να βγει στην αγορά</a:t>
            </a:r>
            <a:r>
              <a:rPr lang="el-GR" dirty="0">
                <a:effectLst/>
                <a:ea typeface="Calibri" panose="020F0502020204030204" pitchFamily="34" charset="0"/>
                <a:cs typeface="Arial" panose="020B0604020202020204" pitchFamily="34" charset="0"/>
              </a:rPr>
              <a:t>, είτε δυνατότητα βάσει αυτού </a:t>
            </a:r>
            <a:r>
              <a:rPr lang="el-GR" b="1" dirty="0">
                <a:effectLst/>
                <a:ea typeface="Calibri" panose="020F0502020204030204" pitchFamily="34" charset="0"/>
                <a:cs typeface="Arial" panose="020B0604020202020204" pitchFamily="34" charset="0"/>
              </a:rPr>
              <a:t>να δημιουργηθεί μια νέα επιχείρηση</a:t>
            </a:r>
            <a:endParaRPr lang="el-GR" b="1" dirty="0"/>
          </a:p>
        </p:txBody>
      </p:sp>
      <p:pic>
        <p:nvPicPr>
          <p:cNvPr id="4" name="Picture 3">
            <a:extLst>
              <a:ext uri="{FF2B5EF4-FFF2-40B4-BE49-F238E27FC236}">
                <a16:creationId xmlns:a16="http://schemas.microsoft.com/office/drawing/2014/main" id="{DA03DDAA-3791-DD25-4D33-A12DFCFEA990}"/>
              </a:ext>
            </a:extLst>
          </p:cNvPr>
          <p:cNvPicPr>
            <a:picLocks noChangeAspect="1"/>
          </p:cNvPicPr>
          <p:nvPr/>
        </p:nvPicPr>
        <p:blipFill>
          <a:blip r:embed="rId2"/>
          <a:stretch>
            <a:fillRect/>
          </a:stretch>
        </p:blipFill>
        <p:spPr>
          <a:xfrm>
            <a:off x="1415480" y="1767621"/>
            <a:ext cx="9881235" cy="3677603"/>
          </a:xfrm>
          <a:prstGeom prst="rect">
            <a:avLst/>
          </a:prstGeom>
        </p:spPr>
      </p:pic>
    </p:spTree>
    <p:extLst>
      <p:ext uri="{BB962C8B-B14F-4D97-AF65-F5344CB8AC3E}">
        <p14:creationId xmlns:p14="http://schemas.microsoft.com/office/powerpoint/2010/main" val="290369685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8">
                                            <p:txEl>
                                              <p:pRg st="0" end="0"/>
                                            </p:txEl>
                                          </p:spTgt>
                                        </p:tgtEl>
                                      </p:cBhvr>
                                    </p:animEffect>
                                    <p:set>
                                      <p:cBhvr>
                                        <p:cTn id="7" dur="1" fill="hold">
                                          <p:stCondLst>
                                            <p:cond delay="499"/>
                                          </p:stCondLst>
                                        </p:cTn>
                                        <p:tgtEl>
                                          <p:spTgt spid="8">
                                            <p:txEl>
                                              <p:pRg st="0" end="0"/>
                                            </p:txEl>
                                          </p:spTgt>
                                        </p:tgtEl>
                                        <p:attrNameLst>
                                          <p:attrName>style.visibility</p:attrName>
                                        </p:attrNameLst>
                                      </p:cBhvr>
                                      <p:to>
                                        <p:strVal val="hidden"/>
                                      </p:to>
                                    </p:set>
                                  </p:childTnLst>
                                </p:cTn>
                              </p:par>
                              <p:par>
                                <p:cTn id="8" presetID="14" presetClass="exit" presetSubtype="10" fill="hold" grpId="0" nodeType="withEffect">
                                  <p:stCondLst>
                                    <p:cond delay="0"/>
                                  </p:stCondLst>
                                  <p:childTnLst>
                                    <p:animEffect transition="out" filter="randombar(horizontal)">
                                      <p:cBhvr>
                                        <p:cTn id="9" dur="500"/>
                                        <p:tgtEl>
                                          <p:spTgt spid="8">
                                            <p:txEl>
                                              <p:pRg st="2" end="2"/>
                                            </p:txEl>
                                          </p:spTgt>
                                        </p:tgtEl>
                                      </p:cBhvr>
                                    </p:animEffect>
                                    <p:set>
                                      <p:cBhvr>
                                        <p:cTn id="10" dur="1" fill="hold">
                                          <p:stCondLst>
                                            <p:cond delay="499"/>
                                          </p:stCondLst>
                                        </p:cTn>
                                        <p:tgtEl>
                                          <p:spTgt spid="8">
                                            <p:txEl>
                                              <p:pRg st="2" end="2"/>
                                            </p:txEl>
                                          </p:spTgt>
                                        </p:tgtEl>
                                        <p:attrNameLst>
                                          <p:attrName>style.visibility</p:attrName>
                                        </p:attrNameLst>
                                      </p:cBhvr>
                                      <p:to>
                                        <p:strVal val="hidden"/>
                                      </p:to>
                                    </p:set>
                                  </p:childTnLst>
                                </p:cTn>
                              </p:par>
                              <p:par>
                                <p:cTn id="11" presetID="14" presetClass="exit" presetSubtype="10" fill="hold" grpId="0" nodeType="withEffect">
                                  <p:stCondLst>
                                    <p:cond delay="0"/>
                                  </p:stCondLst>
                                  <p:childTnLst>
                                    <p:animEffect transition="out" filter="randombar(horizontal)">
                                      <p:cBhvr>
                                        <p:cTn id="12" dur="500"/>
                                        <p:tgtEl>
                                          <p:spTgt spid="8">
                                            <p:txEl>
                                              <p:pRg st="3" end="3"/>
                                            </p:txEl>
                                          </p:spTgt>
                                        </p:tgtEl>
                                      </p:cBhvr>
                                    </p:animEffect>
                                    <p:set>
                                      <p:cBhvr>
                                        <p:cTn id="13" dur="1" fill="hold">
                                          <p:stCondLst>
                                            <p:cond delay="499"/>
                                          </p:stCondLst>
                                        </p:cTn>
                                        <p:tgtEl>
                                          <p:spTgt spid="8">
                                            <p:txEl>
                                              <p:pRg st="3" end="3"/>
                                            </p:txEl>
                                          </p:spTgt>
                                        </p:tgtEl>
                                        <p:attrNameLst>
                                          <p:attrName>style.visibility</p:attrName>
                                        </p:attrNameLst>
                                      </p:cBhvr>
                                      <p:to>
                                        <p:strVal val="hidden"/>
                                      </p:to>
                                    </p:set>
                                  </p:childTnLst>
                                </p:cTn>
                              </p:par>
                              <p:par>
                                <p:cTn id="14" presetID="14" presetClass="exit" presetSubtype="10" fill="hold" grpId="0" nodeType="withEffect">
                                  <p:stCondLst>
                                    <p:cond delay="0"/>
                                  </p:stCondLst>
                                  <p:childTnLst>
                                    <p:animEffect transition="out" filter="randombar(horizontal)">
                                      <p:cBhvr>
                                        <p:cTn id="15" dur="500"/>
                                        <p:tgtEl>
                                          <p:spTgt spid="8">
                                            <p:txEl>
                                              <p:pRg st="5" end="5"/>
                                            </p:txEl>
                                          </p:spTgt>
                                        </p:tgtEl>
                                      </p:cBhvr>
                                    </p:animEffect>
                                    <p:set>
                                      <p:cBhvr>
                                        <p:cTn id="16" dur="1" fill="hold">
                                          <p:stCondLst>
                                            <p:cond delay="499"/>
                                          </p:stCondLst>
                                        </p:cTn>
                                        <p:tgtEl>
                                          <p:spTgt spid="8">
                                            <p:txEl>
                                              <p:pRg st="5" end="5"/>
                                            </p:txEl>
                                          </p:spTgt>
                                        </p:tgtEl>
                                        <p:attrNameLst>
                                          <p:attrName>style.visibility</p:attrName>
                                        </p:attrNameLst>
                                      </p:cBhvr>
                                      <p:to>
                                        <p:strVal val="hidden"/>
                                      </p:to>
                                    </p:set>
                                  </p:childTnLst>
                                </p:cTn>
                              </p:par>
                            </p:childTnLst>
                          </p:cTn>
                        </p:par>
                        <p:par>
                          <p:cTn id="17" fill="hold">
                            <p:stCondLst>
                              <p:cond delay="500"/>
                            </p:stCondLst>
                            <p:childTnLst>
                              <p:par>
                                <p:cTn id="18" presetID="14" presetClass="entr" presetSubtype="1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randombar(horizontal)">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Δημιουργικότητα </a:t>
            </a:r>
            <a:r>
              <a:rPr lang="en-US" sz="4000" dirty="0"/>
              <a:t>vs</a:t>
            </a:r>
            <a:r>
              <a:rPr lang="el-GR" sz="4000" dirty="0"/>
              <a:t>. Καινοτομία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Δημιουργικότητα:</a:t>
            </a:r>
          </a:p>
          <a:p>
            <a:pPr lvl="1"/>
            <a:r>
              <a:rPr lang="el-GR" dirty="0"/>
              <a:t>ικανότητα αξιοποίησης της φαντασίας για δημιουργία πρωτότυπων ιδεών</a:t>
            </a:r>
          </a:p>
          <a:p>
            <a:endParaRPr lang="el-GR" sz="1000" dirty="0"/>
          </a:p>
          <a:p>
            <a:r>
              <a:rPr lang="el-GR" dirty="0"/>
              <a:t>Καινοτομία:</a:t>
            </a:r>
          </a:p>
          <a:p>
            <a:pPr lvl="1"/>
            <a:r>
              <a:rPr lang="el-GR" dirty="0"/>
              <a:t>προσπάθεια δημιουργίας νέου προϊόντος / υπηρεσίας, ώστε να προσφέρει κάτι που θα έχει εμπορική αξία</a:t>
            </a:r>
          </a:p>
          <a:p>
            <a:endParaRPr lang="el-GR" sz="1000" dirty="0"/>
          </a:p>
          <a:p>
            <a:r>
              <a:rPr lang="el-GR" b="1" dirty="0"/>
              <a:t>Δημιουργία αξίας για τον πελάτη</a:t>
            </a:r>
          </a:p>
        </p:txBody>
      </p:sp>
      <p:sp>
        <p:nvSpPr>
          <p:cNvPr id="4" name="TextBox 3">
            <a:extLst>
              <a:ext uri="{FF2B5EF4-FFF2-40B4-BE49-F238E27FC236}">
                <a16:creationId xmlns:a16="http://schemas.microsoft.com/office/drawing/2014/main" id="{5EDDFA63-D1BF-4349-CA6F-20C4E7205C57}"/>
              </a:ext>
            </a:extLst>
          </p:cNvPr>
          <p:cNvSpPr txBox="1"/>
          <p:nvPr/>
        </p:nvSpPr>
        <p:spPr>
          <a:xfrm>
            <a:off x="4367808" y="2481932"/>
            <a:ext cx="2232248" cy="914400"/>
          </a:xfrm>
          <a:prstGeom prst="rect">
            <a:avLst/>
          </a:prstGeom>
        </p:spPr>
        <p:txBody>
          <a:bodyPr vert="horz" wrap="none" lIns="91440" tIns="45720" rIns="91440" bIns="45720" rtlCol="0" anchor="ctr">
            <a:normAutofit/>
          </a:bodyPr>
          <a:lstStyle/>
          <a:p>
            <a:r>
              <a:rPr lang="el-GR" sz="2400" b="1" dirty="0">
                <a:solidFill>
                  <a:srgbClr val="FF0000"/>
                </a:solidFill>
              </a:rPr>
              <a:t>Εφεύρεση</a:t>
            </a:r>
          </a:p>
        </p:txBody>
      </p:sp>
    </p:spTree>
    <p:extLst>
      <p:ext uri="{BB962C8B-B14F-4D97-AF65-F5344CB8AC3E}">
        <p14:creationId xmlns:p14="http://schemas.microsoft.com/office/powerpoint/2010/main" val="9413770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randombar(horizont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randombar(horizontal)">
                                      <p:cBhvr>
                                        <p:cTn id="12" dur="500"/>
                                        <p:tgtEl>
                                          <p:spTgt spid="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randombar(horizont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randombar(horizontal)">
                                      <p:cBhvr>
                                        <p:cTn id="2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D83D0-7D4C-3FD4-0AF4-2248986116F2}"/>
              </a:ext>
            </a:extLst>
          </p:cNvPr>
          <p:cNvSpPr>
            <a:spLocks noGrp="1"/>
          </p:cNvSpPr>
          <p:nvPr>
            <p:ph type="title"/>
          </p:nvPr>
        </p:nvSpPr>
        <p:spPr/>
        <p:txBody>
          <a:bodyPr>
            <a:normAutofit/>
          </a:bodyPr>
          <a:lstStyle/>
          <a:p>
            <a:r>
              <a:rPr lang="el-GR" sz="4000" dirty="0"/>
              <a:t>Υπόδειγμα </a:t>
            </a:r>
            <a:r>
              <a:rPr lang="en-US" sz="4000" dirty="0"/>
              <a:t>IDEATE</a:t>
            </a:r>
          </a:p>
        </p:txBody>
      </p:sp>
      <p:sp>
        <p:nvSpPr>
          <p:cNvPr id="3" name="Content Placeholder 2">
            <a:extLst>
              <a:ext uri="{FF2B5EF4-FFF2-40B4-BE49-F238E27FC236}">
                <a16:creationId xmlns:a16="http://schemas.microsoft.com/office/drawing/2014/main" id="{79735C6C-8139-6CED-E1B5-065BA85A3B8E}"/>
              </a:ext>
            </a:extLst>
          </p:cNvPr>
          <p:cNvSpPr>
            <a:spLocks noGrp="1"/>
          </p:cNvSpPr>
          <p:nvPr>
            <p:ph sz="half" idx="1"/>
          </p:nvPr>
        </p:nvSpPr>
        <p:spPr/>
        <p:txBody>
          <a:bodyPr>
            <a:normAutofit/>
          </a:bodyPr>
          <a:lstStyle/>
          <a:p>
            <a:pPr marL="0" indent="0">
              <a:buNone/>
            </a:pPr>
            <a:r>
              <a:rPr lang="el-GR" sz="2400" dirty="0"/>
              <a:t>1. Εντοπισμός: ανάπτυξη ικανότητας εντοπισμού νέων ιδεών </a:t>
            </a:r>
          </a:p>
          <a:p>
            <a:pPr marL="0" indent="0">
              <a:buNone/>
            </a:pPr>
            <a:r>
              <a:rPr lang="el-GR" sz="2400" dirty="0"/>
              <a:t>2. Ανακάλυψη: ενεργός αναζήτηση νέων ευκαιριών</a:t>
            </a:r>
          </a:p>
          <a:p>
            <a:pPr marL="0" indent="0">
              <a:buNone/>
            </a:pPr>
            <a:r>
              <a:rPr lang="el-GR" sz="2400" dirty="0"/>
              <a:t>3. Εξέλιξη: εξέλιξη αρχικών ευκαιριών με την προσθήκη χρήσιμων χαρακτηριστικών</a:t>
            </a:r>
          </a:p>
          <a:p>
            <a:pPr marL="457200" indent="-457200">
              <a:buAutoNum type="arabicPeriod"/>
            </a:pPr>
            <a:endParaRPr lang="el-GR" sz="2400" dirty="0"/>
          </a:p>
          <a:p>
            <a:pPr marL="457200" indent="-457200">
              <a:buAutoNum type="arabicPeriod"/>
            </a:pPr>
            <a:endParaRPr lang="en-US" sz="2400" dirty="0"/>
          </a:p>
        </p:txBody>
      </p:sp>
      <p:sp>
        <p:nvSpPr>
          <p:cNvPr id="4" name="Content Placeholder 3">
            <a:extLst>
              <a:ext uri="{FF2B5EF4-FFF2-40B4-BE49-F238E27FC236}">
                <a16:creationId xmlns:a16="http://schemas.microsoft.com/office/drawing/2014/main" id="{9A9E5495-98FB-E121-FBAA-96789DD28576}"/>
              </a:ext>
            </a:extLst>
          </p:cNvPr>
          <p:cNvSpPr>
            <a:spLocks noGrp="1"/>
          </p:cNvSpPr>
          <p:nvPr>
            <p:ph sz="half" idx="2"/>
          </p:nvPr>
        </p:nvSpPr>
        <p:spPr/>
        <p:txBody>
          <a:bodyPr>
            <a:normAutofit/>
          </a:bodyPr>
          <a:lstStyle/>
          <a:p>
            <a:pPr marL="0" indent="0">
              <a:buNone/>
            </a:pPr>
            <a:r>
              <a:rPr lang="el-GR" sz="2400" dirty="0"/>
              <a:t>4. Πρόβλεψη: πρόβλεψη μελλοντικών αναγκών μέσα από την προσεκτική έρευνα του περιβάλλοντος</a:t>
            </a:r>
          </a:p>
          <a:p>
            <a:pPr marL="0" indent="0">
              <a:buNone/>
            </a:pPr>
            <a:r>
              <a:rPr lang="el-GR" sz="2400" dirty="0"/>
              <a:t>5. Προσδιορισμός αγοράς – στόχου: προσδιορισμός συγκεκριμένου τμήματος της αγοράς στο οποίο στοχεύουμε</a:t>
            </a:r>
          </a:p>
          <a:p>
            <a:pPr marL="0" indent="0">
              <a:buNone/>
            </a:pPr>
            <a:r>
              <a:rPr lang="el-GR" sz="2400" dirty="0"/>
              <a:t>6. Αξιολόγηση ευκαιριών: αξιολόγηση καθεμιάς από τις ευκαιρίες που εντοπίστηκαν </a:t>
            </a:r>
            <a:endParaRPr lang="en-US" sz="2400" dirty="0"/>
          </a:p>
        </p:txBody>
      </p:sp>
    </p:spTree>
    <p:extLst>
      <p:ext uri="{BB962C8B-B14F-4D97-AF65-F5344CB8AC3E}">
        <p14:creationId xmlns:p14="http://schemas.microsoft.com/office/powerpoint/2010/main" val="1166016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a:xfrm>
            <a:off x="609600" y="274637"/>
            <a:ext cx="10972800" cy="1325563"/>
          </a:xfrm>
        </p:spPr>
        <p:txBody>
          <a:bodyPr>
            <a:noAutofit/>
          </a:bodyPr>
          <a:lstStyle/>
          <a:p>
            <a:r>
              <a:rPr lang="el-GR" sz="4000" dirty="0"/>
              <a:t>Γιατί δημιουργούν οι άνθρωποι νέες επιχειρήσεις;</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700808"/>
            <a:ext cx="10972800" cy="4425356"/>
          </a:xfrm>
        </p:spPr>
        <p:txBody>
          <a:bodyPr>
            <a:normAutofit/>
          </a:bodyPr>
          <a:lstStyle/>
          <a:p>
            <a:r>
              <a:rPr lang="el-GR" dirty="0"/>
              <a:t>Κατέχουν μια τεχνολογία που πιστεύουν ότι μπορούν να αξιοποιήσουν (</a:t>
            </a:r>
            <a:r>
              <a:rPr lang="en-US" dirty="0"/>
              <a:t>technology push</a:t>
            </a:r>
            <a:r>
              <a:rPr lang="el-GR" dirty="0"/>
              <a:t>, </a:t>
            </a:r>
            <a:r>
              <a:rPr lang="el-GR" dirty="0">
                <a:solidFill>
                  <a:srgbClr val="FF0000"/>
                </a:solidFill>
              </a:rPr>
              <a:t>3Μ, διαδίκτυο</a:t>
            </a:r>
            <a:r>
              <a:rPr lang="en-US" dirty="0"/>
              <a:t>)</a:t>
            </a:r>
            <a:endParaRPr lang="el-GR" dirty="0"/>
          </a:p>
          <a:p>
            <a:endParaRPr lang="en-US" sz="1000" dirty="0"/>
          </a:p>
          <a:p>
            <a:r>
              <a:rPr lang="el-GR" dirty="0"/>
              <a:t>Έχουν μια ιδέα (αναφερόμαστε στο </a:t>
            </a:r>
            <a:r>
              <a:rPr lang="en-US" dirty="0"/>
              <a:t>market pull</a:t>
            </a:r>
            <a:r>
              <a:rPr lang="el-GR" dirty="0"/>
              <a:t> και ΟΧΙ στο «έχω μια ιδέα…»</a:t>
            </a:r>
            <a:r>
              <a:rPr lang="en-US" dirty="0"/>
              <a:t>)</a:t>
            </a:r>
            <a:endParaRPr lang="el-GR" dirty="0"/>
          </a:p>
          <a:p>
            <a:endParaRPr lang="el-GR" sz="1000" dirty="0"/>
          </a:p>
          <a:p>
            <a:r>
              <a:rPr lang="el-GR" dirty="0"/>
              <a:t>Έχουν πάθος να γίνουν επιχειρηματίες</a:t>
            </a:r>
          </a:p>
        </p:txBody>
      </p:sp>
    </p:spTree>
    <p:extLst>
      <p:ext uri="{BB962C8B-B14F-4D97-AF65-F5344CB8AC3E}">
        <p14:creationId xmlns:p14="http://schemas.microsoft.com/office/powerpoint/2010/main" val="8545069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randombar(horizontal)">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randombar(horizontal)">
                                      <p:cBhvr>
                                        <p:cTn id="1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Εντοπισμός επιχειρηματικών ευκαιριών</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1</a:t>
            </a:r>
            <a:r>
              <a:rPr lang="el-GR" baseline="30000" dirty="0"/>
              <a:t>ο</a:t>
            </a:r>
            <a:r>
              <a:rPr lang="el-GR" dirty="0"/>
              <a:t> βήμα: εντοπισμός υπάρχοντος προβλήματος ή πραγματικής ανάγκης</a:t>
            </a:r>
          </a:p>
          <a:p>
            <a:r>
              <a:rPr lang="el-GR" dirty="0"/>
              <a:t>2</a:t>
            </a:r>
            <a:r>
              <a:rPr lang="el-GR" baseline="30000" dirty="0"/>
              <a:t>ο</a:t>
            </a:r>
            <a:r>
              <a:rPr lang="el-GR" dirty="0"/>
              <a:t> βήμα: δημιουργία της ευκαιρίας, δλδ. πρόταση επίλυσης του προβλήματος ή κάλυψης της ανάγκης</a:t>
            </a:r>
          </a:p>
          <a:p>
            <a:r>
              <a:rPr lang="el-GR" dirty="0"/>
              <a:t>Ιδέες συνήθως έρχονται από εκεί που τις περιμένουμε</a:t>
            </a:r>
          </a:p>
          <a:p>
            <a:r>
              <a:rPr lang="el-GR" dirty="0"/>
              <a:t>Χρήσιμες οι προσωπικές εμπειρίες, δυσκολίες και προβλήματα</a:t>
            </a:r>
          </a:p>
          <a:p>
            <a:r>
              <a:rPr lang="el-GR" dirty="0"/>
              <a:t>Δες το συνηθισμένο από ασυνήθιστη οπτική</a:t>
            </a:r>
          </a:p>
          <a:p>
            <a:r>
              <a:rPr lang="el-GR" dirty="0"/>
              <a:t>Σύνδεσε φαινομενικά ασύνδετα πράγματα</a:t>
            </a:r>
          </a:p>
          <a:p>
            <a:r>
              <a:rPr lang="el-GR" dirty="0"/>
              <a:t>Φρόντισε οι γνωριμίες σου να είναι άτομα διαφορετικά από σένα</a:t>
            </a:r>
            <a:endParaRPr lang="el-GR" b="1" dirty="0"/>
          </a:p>
        </p:txBody>
      </p:sp>
      <p:sp>
        <p:nvSpPr>
          <p:cNvPr id="3" name="TextBox 2">
            <a:extLst>
              <a:ext uri="{FF2B5EF4-FFF2-40B4-BE49-F238E27FC236}">
                <a16:creationId xmlns:a16="http://schemas.microsoft.com/office/drawing/2014/main" id="{173ABB6A-593A-61F7-5393-D58DED1FE765}"/>
              </a:ext>
            </a:extLst>
          </p:cNvPr>
          <p:cNvSpPr txBox="1"/>
          <p:nvPr/>
        </p:nvSpPr>
        <p:spPr>
          <a:xfrm>
            <a:off x="10344472" y="5668962"/>
            <a:ext cx="914400" cy="914400"/>
          </a:xfrm>
          <a:prstGeom prst="rect">
            <a:avLst/>
          </a:prstGeom>
        </p:spPr>
        <p:txBody>
          <a:bodyPr vert="horz" wrap="none" lIns="91440" tIns="45720" rIns="91440" bIns="45720" rtlCol="0" anchor="ctr">
            <a:normAutofit/>
          </a:bodyPr>
          <a:lstStyle/>
          <a:p>
            <a:r>
              <a:rPr lang="en-US" dirty="0"/>
              <a:t>Allen, 2023</a:t>
            </a:r>
            <a:endParaRPr lang="el-GR" dirty="0"/>
          </a:p>
        </p:txBody>
      </p:sp>
    </p:spTree>
    <p:extLst>
      <p:ext uri="{BB962C8B-B14F-4D97-AF65-F5344CB8AC3E}">
        <p14:creationId xmlns:p14="http://schemas.microsoft.com/office/powerpoint/2010/main" val="26585028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randombar(horizont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randombar(horizontal)">
                                      <p:cBhvr>
                                        <p:cTn id="12" dur="500"/>
                                        <p:tgtEl>
                                          <p:spTgt spid="8">
                                            <p:txEl>
                                              <p:pRg st="2" end="2"/>
                                            </p:txEl>
                                          </p:spTgt>
                                        </p:tgtEl>
                                      </p:cBhvr>
                                    </p:animEffect>
                                  </p:childTnLst>
                                </p:cTn>
                              </p:par>
                            </p:childTnLst>
                          </p:cTn>
                        </p:par>
                        <p:par>
                          <p:cTn id="13" fill="hold">
                            <p:stCondLst>
                              <p:cond delay="500"/>
                            </p:stCondLst>
                            <p:childTnLst>
                              <p:par>
                                <p:cTn id="14" presetID="14" presetClass="entr" presetSubtype="10" fill="hold" nodeType="after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randombar(horizontal)">
                                      <p:cBhvr>
                                        <p:cTn id="16" dur="500"/>
                                        <p:tgtEl>
                                          <p:spTgt spid="8">
                                            <p:txEl>
                                              <p:pRg st="3" end="3"/>
                                            </p:txEl>
                                          </p:spTgt>
                                        </p:tgtEl>
                                      </p:cBhvr>
                                    </p:animEffect>
                                  </p:childTnLst>
                                </p:cTn>
                              </p:par>
                            </p:childTnLst>
                          </p:cTn>
                        </p:par>
                        <p:par>
                          <p:cTn id="17" fill="hold">
                            <p:stCondLst>
                              <p:cond delay="1000"/>
                            </p:stCondLst>
                            <p:childTnLst>
                              <p:par>
                                <p:cTn id="18" presetID="14" presetClass="entr" presetSubtype="10" fill="hold" nodeType="afterEffect">
                                  <p:stCondLst>
                                    <p:cond delay="0"/>
                                  </p:stCondLst>
                                  <p:childTnLst>
                                    <p:set>
                                      <p:cBhvr>
                                        <p:cTn id="19" dur="1" fill="hold">
                                          <p:stCondLst>
                                            <p:cond delay="0"/>
                                          </p:stCondLst>
                                        </p:cTn>
                                        <p:tgtEl>
                                          <p:spTgt spid="8">
                                            <p:txEl>
                                              <p:pRg st="4" end="4"/>
                                            </p:txEl>
                                          </p:spTgt>
                                        </p:tgtEl>
                                        <p:attrNameLst>
                                          <p:attrName>style.visibility</p:attrName>
                                        </p:attrNameLst>
                                      </p:cBhvr>
                                      <p:to>
                                        <p:strVal val="visible"/>
                                      </p:to>
                                    </p:set>
                                    <p:animEffect transition="in" filter="randombar(horizontal)">
                                      <p:cBhvr>
                                        <p:cTn id="20" dur="500"/>
                                        <p:tgtEl>
                                          <p:spTgt spid="8">
                                            <p:txEl>
                                              <p:pRg st="4" end="4"/>
                                            </p:txEl>
                                          </p:spTgt>
                                        </p:tgtEl>
                                      </p:cBhvr>
                                    </p:animEffect>
                                  </p:childTnLst>
                                </p:cTn>
                              </p:par>
                            </p:childTnLst>
                          </p:cTn>
                        </p:par>
                        <p:par>
                          <p:cTn id="21" fill="hold">
                            <p:stCondLst>
                              <p:cond delay="1500"/>
                            </p:stCondLst>
                            <p:childTnLst>
                              <p:par>
                                <p:cTn id="22" presetID="14" presetClass="entr" presetSubtype="10" fill="hold" nodeType="after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randombar(horizontal)">
                                      <p:cBhvr>
                                        <p:cTn id="24" dur="500"/>
                                        <p:tgtEl>
                                          <p:spTgt spid="8">
                                            <p:txEl>
                                              <p:pRg st="5" end="5"/>
                                            </p:txEl>
                                          </p:spTgt>
                                        </p:tgtEl>
                                      </p:cBhvr>
                                    </p:animEffect>
                                  </p:childTnLst>
                                </p:cTn>
                              </p:par>
                            </p:childTnLst>
                          </p:cTn>
                        </p:par>
                        <p:par>
                          <p:cTn id="25" fill="hold">
                            <p:stCondLst>
                              <p:cond delay="2000"/>
                            </p:stCondLst>
                            <p:childTnLst>
                              <p:par>
                                <p:cTn id="26" presetID="14" presetClass="entr" presetSubtype="10" fill="hold" nodeType="afterEffect">
                                  <p:stCondLst>
                                    <p:cond delay="0"/>
                                  </p:stCondLst>
                                  <p:childTnLst>
                                    <p:set>
                                      <p:cBhvr>
                                        <p:cTn id="27" dur="1" fill="hold">
                                          <p:stCondLst>
                                            <p:cond delay="0"/>
                                          </p:stCondLst>
                                        </p:cTn>
                                        <p:tgtEl>
                                          <p:spTgt spid="8">
                                            <p:txEl>
                                              <p:pRg st="6" end="6"/>
                                            </p:txEl>
                                          </p:spTgt>
                                        </p:tgtEl>
                                        <p:attrNameLst>
                                          <p:attrName>style.visibility</p:attrName>
                                        </p:attrNameLst>
                                      </p:cBhvr>
                                      <p:to>
                                        <p:strVal val="visible"/>
                                      </p:to>
                                    </p:set>
                                    <p:animEffect transition="in" filter="randombar(horizontal)">
                                      <p:cBhvr>
                                        <p:cTn id="28"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a:xfrm>
            <a:off x="609600" y="274637"/>
            <a:ext cx="10972800" cy="1325563"/>
          </a:xfrm>
        </p:spPr>
        <p:txBody>
          <a:bodyPr>
            <a:noAutofit/>
          </a:bodyPr>
          <a:lstStyle/>
          <a:p>
            <a:r>
              <a:rPr lang="el-GR" sz="4000" dirty="0"/>
              <a:t>Εντοπισμός επιχειρηματικών ευκαιριών (συνέχεια)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Βρες χώρο να σκέφτεσαι ελεύθερα</a:t>
            </a:r>
          </a:p>
          <a:p>
            <a:r>
              <a:rPr lang="el-GR" dirty="0"/>
              <a:t>Παίξε, και με παιδιά</a:t>
            </a:r>
          </a:p>
          <a:p>
            <a:r>
              <a:rPr lang="el-GR" dirty="0"/>
              <a:t>Σκέψου αντίστροφα</a:t>
            </a:r>
          </a:p>
          <a:p>
            <a:r>
              <a:rPr lang="el-GR" dirty="0"/>
              <a:t>Βρες νέες χρήσεις για πράγματα που ήδη υπάρχουν</a:t>
            </a:r>
          </a:p>
          <a:p>
            <a:r>
              <a:rPr lang="el-GR" dirty="0"/>
              <a:t>Ψάξε για ευκαιρίες</a:t>
            </a:r>
          </a:p>
          <a:p>
            <a:pPr lvl="1"/>
            <a:r>
              <a:rPr lang="el-GR" dirty="0"/>
              <a:t>στην αποτυχία</a:t>
            </a:r>
          </a:p>
          <a:p>
            <a:pPr lvl="1"/>
            <a:r>
              <a:rPr lang="el-GR" dirty="0"/>
              <a:t>σε κοινότητες ατόμων που υποεκπροσωπούνται</a:t>
            </a:r>
          </a:p>
          <a:p>
            <a:pPr lvl="1"/>
            <a:r>
              <a:rPr lang="el-GR" dirty="0"/>
              <a:t>σε πράγματα που κανονικά δεν συνδυάζονται</a:t>
            </a:r>
          </a:p>
        </p:txBody>
      </p:sp>
      <p:sp>
        <p:nvSpPr>
          <p:cNvPr id="3" name="TextBox 2">
            <a:extLst>
              <a:ext uri="{FF2B5EF4-FFF2-40B4-BE49-F238E27FC236}">
                <a16:creationId xmlns:a16="http://schemas.microsoft.com/office/drawing/2014/main" id="{E2B2228D-87A1-70FD-6D75-A920789674BF}"/>
              </a:ext>
            </a:extLst>
          </p:cNvPr>
          <p:cNvSpPr txBox="1"/>
          <p:nvPr/>
        </p:nvSpPr>
        <p:spPr>
          <a:xfrm>
            <a:off x="10344472" y="5668962"/>
            <a:ext cx="914400" cy="914400"/>
          </a:xfrm>
          <a:prstGeom prst="rect">
            <a:avLst/>
          </a:prstGeom>
        </p:spPr>
        <p:txBody>
          <a:bodyPr vert="horz" wrap="none" lIns="91440" tIns="45720" rIns="91440" bIns="45720" rtlCol="0" anchor="ctr">
            <a:normAutofit/>
          </a:bodyPr>
          <a:lstStyle/>
          <a:p>
            <a:r>
              <a:rPr lang="en-US" dirty="0"/>
              <a:t>Allen, 2023</a:t>
            </a:r>
            <a:endParaRPr lang="el-GR" dirty="0"/>
          </a:p>
        </p:txBody>
      </p:sp>
    </p:spTree>
    <p:extLst>
      <p:ext uri="{BB962C8B-B14F-4D97-AF65-F5344CB8AC3E}">
        <p14:creationId xmlns:p14="http://schemas.microsoft.com/office/powerpoint/2010/main" val="28445182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randombar(horizontal)">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randombar(horizontal)">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randombar(horizontal)">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randombar(horizontal)">
                                      <p:cBhvr>
                                        <p:cTn id="22" dur="500"/>
                                        <p:tgtEl>
                                          <p:spTgt spid="8">
                                            <p:txEl>
                                              <p:pRg st="4" end="4"/>
                                            </p:txEl>
                                          </p:spTgt>
                                        </p:tgtEl>
                                      </p:cBhvr>
                                    </p:animEffect>
                                  </p:childTnLst>
                                </p:cTn>
                              </p:par>
                              <p:par>
                                <p:cTn id="23" presetID="14" presetClass="entr" presetSubtype="10" fill="hold" nodeType="with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Effect transition="in" filter="randombar(horizontal)">
                                      <p:cBhvr>
                                        <p:cTn id="25" dur="500"/>
                                        <p:tgtEl>
                                          <p:spTgt spid="8">
                                            <p:txEl>
                                              <p:pRg st="5" end="5"/>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8">
                                            <p:txEl>
                                              <p:pRg st="6" end="6"/>
                                            </p:txEl>
                                          </p:spTgt>
                                        </p:tgtEl>
                                        <p:attrNameLst>
                                          <p:attrName>style.visibility</p:attrName>
                                        </p:attrNameLst>
                                      </p:cBhvr>
                                      <p:to>
                                        <p:strVal val="visible"/>
                                      </p:to>
                                    </p:set>
                                    <p:animEffect transition="in" filter="randombar(horizontal)">
                                      <p:cBhvr>
                                        <p:cTn id="28" dur="500"/>
                                        <p:tgtEl>
                                          <p:spTgt spid="8">
                                            <p:txEl>
                                              <p:pRg st="6" end="6"/>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animEffect transition="in" filter="randombar(horizontal)">
                                      <p:cBhvr>
                                        <p:cTn id="31"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4. Προθέσεις πίσω από</a:t>
            </a:r>
            <a:br>
              <a:rPr lang="el-GR" sz="4400" dirty="0"/>
            </a:br>
            <a:r>
              <a:rPr lang="el-GR" sz="4400" dirty="0"/>
              <a:t>τις επιχειρηματικές προσπάθειες</a:t>
            </a:r>
          </a:p>
        </p:txBody>
      </p:sp>
    </p:spTree>
    <p:extLst>
      <p:ext uri="{BB962C8B-B14F-4D97-AF65-F5344CB8AC3E}">
        <p14:creationId xmlns:p14="http://schemas.microsoft.com/office/powerpoint/2010/main" val="211885835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t>Σκοποί  ενότητας</a:t>
            </a:r>
          </a:p>
        </p:txBody>
      </p:sp>
      <p:sp>
        <p:nvSpPr>
          <p:cNvPr id="3" name="Content Placeholder 2"/>
          <p:cNvSpPr>
            <a:spLocks noGrp="1"/>
          </p:cNvSpPr>
          <p:nvPr>
            <p:ph idx="1"/>
          </p:nvPr>
        </p:nvSpPr>
        <p:spPr/>
        <p:txBody>
          <a:bodyPr/>
          <a:lstStyle/>
          <a:p>
            <a:r>
              <a:rPr lang="el-GR" sz="2800" dirty="0"/>
              <a:t>Στην ενότητα αυτή θα συζητηθούν:</a:t>
            </a:r>
          </a:p>
          <a:p>
            <a:pPr lvl="1"/>
            <a:r>
              <a:rPr lang="el-GR" sz="2400" dirty="0"/>
              <a:t>Τι είναι επιχειρηματικότητα και γιατί είναι σημαντική</a:t>
            </a:r>
          </a:p>
          <a:p>
            <a:pPr lvl="1"/>
            <a:r>
              <a:rPr lang="el-GR" sz="2400" dirty="0"/>
              <a:t>Η σχέση των ΜΜΕ με την επιχειρηματικότητα</a:t>
            </a:r>
          </a:p>
          <a:p>
            <a:pPr lvl="1"/>
            <a:r>
              <a:rPr lang="el-GR" sz="2400" dirty="0"/>
              <a:t>Η ιδέα, η επιχειρηματική ευκαιρία και ο εντοπισμός της</a:t>
            </a:r>
          </a:p>
          <a:p>
            <a:pPr lvl="1"/>
            <a:r>
              <a:rPr lang="el-GR" sz="2400" dirty="0"/>
              <a:t>Οι προθέσεις πίσω από τις επιχειρηματικές ευκαιρίες</a:t>
            </a:r>
          </a:p>
          <a:p>
            <a:pPr lvl="1"/>
            <a:r>
              <a:rPr lang="el-GR" sz="2400" dirty="0"/>
              <a:t>Μύθοι και στερεότυπα σχετικά με την επιχειρηματικότητα</a:t>
            </a:r>
          </a:p>
        </p:txBody>
      </p:sp>
    </p:spTree>
    <p:extLst>
      <p:ext uri="{BB962C8B-B14F-4D97-AF65-F5344CB8AC3E}">
        <p14:creationId xmlns:p14="http://schemas.microsoft.com/office/powerpoint/2010/main" val="2061497464"/>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Autofit/>
          </a:bodyPr>
          <a:lstStyle/>
          <a:p>
            <a:r>
              <a:rPr lang="el-GR" sz="4000" dirty="0"/>
              <a:t>Ποιες οι προθέσεις σου για</a:t>
            </a:r>
            <a:br>
              <a:rPr lang="el-GR" sz="4000" dirty="0"/>
            </a:br>
            <a:r>
              <a:rPr lang="el-GR" sz="4000" dirty="0"/>
              <a:t>να ξεκινήσεις μια επιχείρηση;</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Η δημιουργία κέρδους;</a:t>
            </a:r>
          </a:p>
          <a:p>
            <a:pPr lvl="1"/>
            <a:r>
              <a:rPr lang="el-GR" dirty="0"/>
              <a:t>Έρχεται μέσα από την καλή εξυπηρέτηση των αναγκών κάποιων πελατών</a:t>
            </a:r>
          </a:p>
          <a:p>
            <a:endParaRPr lang="el-GR" sz="1000" dirty="0"/>
          </a:p>
          <a:p>
            <a:r>
              <a:rPr lang="el-GR" dirty="0"/>
              <a:t>Απαντάμε με ερωτήματα:</a:t>
            </a:r>
          </a:p>
          <a:p>
            <a:pPr lvl="1"/>
            <a:r>
              <a:rPr lang="el-GR" dirty="0"/>
              <a:t>Επιδιώκεις οικονομική ασφάλεια;</a:t>
            </a:r>
          </a:p>
          <a:p>
            <a:pPr lvl="1"/>
            <a:r>
              <a:rPr lang="el-GR" dirty="0"/>
              <a:t>Πώς θα επηρεάσει την προσωπική σου ζωή;</a:t>
            </a:r>
          </a:p>
          <a:p>
            <a:pPr lvl="1"/>
            <a:r>
              <a:rPr lang="el-GR" dirty="0"/>
              <a:t>Είσαι σε επαρκώς καλή φυσική κατάσταση;</a:t>
            </a:r>
          </a:p>
          <a:p>
            <a:pPr lvl="1"/>
            <a:r>
              <a:rPr lang="el-GR" dirty="0"/>
              <a:t>Με ποιες πλευρές του επιχειρείν αισθάνεσαι άνετα (</a:t>
            </a:r>
            <a:r>
              <a:rPr lang="en-US" dirty="0">
                <a:solidFill>
                  <a:srgbClr val="FF0000"/>
                </a:solidFill>
              </a:rPr>
              <a:t>Honda</a:t>
            </a:r>
            <a:r>
              <a:rPr lang="en-US" dirty="0"/>
              <a:t>)</a:t>
            </a:r>
            <a:r>
              <a:rPr lang="el-GR" dirty="0"/>
              <a:t>;</a:t>
            </a:r>
          </a:p>
          <a:p>
            <a:pPr lvl="1"/>
            <a:r>
              <a:rPr lang="el-GR" dirty="0"/>
              <a:t>Πώς αισθάνεσαι για την πιθανή μεγέθυνση της επιχείρησής σου;</a:t>
            </a:r>
          </a:p>
        </p:txBody>
      </p:sp>
    </p:spTree>
    <p:extLst>
      <p:ext uri="{BB962C8B-B14F-4D97-AF65-F5344CB8AC3E}">
        <p14:creationId xmlns:p14="http://schemas.microsoft.com/office/powerpoint/2010/main" val="30859123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randombar(horizontal)">
                                      <p:cBhvr>
                                        <p:cTn id="7" dur="500"/>
                                        <p:tgtEl>
                                          <p:spTgt spid="8">
                                            <p:txEl>
                                              <p:pRg st="3" end="3"/>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8">
                                            <p:txEl>
                                              <p:pRg st="4" end="4"/>
                                            </p:txEl>
                                          </p:spTgt>
                                        </p:tgtEl>
                                        <p:attrNameLst>
                                          <p:attrName>style.visibility</p:attrName>
                                        </p:attrNameLst>
                                      </p:cBhvr>
                                      <p:to>
                                        <p:strVal val="visible"/>
                                      </p:to>
                                    </p:set>
                                    <p:animEffect transition="in" filter="randombar(horizontal)">
                                      <p:cBhvr>
                                        <p:cTn id="10" dur="500"/>
                                        <p:tgtEl>
                                          <p:spTgt spid="8">
                                            <p:txEl>
                                              <p:pRg st="4" end="4"/>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8">
                                            <p:txEl>
                                              <p:pRg st="5" end="5"/>
                                            </p:txEl>
                                          </p:spTgt>
                                        </p:tgtEl>
                                        <p:attrNameLst>
                                          <p:attrName>style.visibility</p:attrName>
                                        </p:attrNameLst>
                                      </p:cBhvr>
                                      <p:to>
                                        <p:strVal val="visible"/>
                                      </p:to>
                                    </p:set>
                                    <p:animEffect transition="in" filter="randombar(horizontal)">
                                      <p:cBhvr>
                                        <p:cTn id="13" dur="500"/>
                                        <p:tgtEl>
                                          <p:spTgt spid="8">
                                            <p:txEl>
                                              <p:pRg st="5" end="5"/>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8">
                                            <p:txEl>
                                              <p:pRg st="6" end="6"/>
                                            </p:txEl>
                                          </p:spTgt>
                                        </p:tgtEl>
                                        <p:attrNameLst>
                                          <p:attrName>style.visibility</p:attrName>
                                        </p:attrNameLst>
                                      </p:cBhvr>
                                      <p:to>
                                        <p:strVal val="visible"/>
                                      </p:to>
                                    </p:set>
                                    <p:animEffect transition="in" filter="randombar(horizontal)">
                                      <p:cBhvr>
                                        <p:cTn id="16" dur="500"/>
                                        <p:tgtEl>
                                          <p:spTgt spid="8">
                                            <p:txEl>
                                              <p:pRg st="6" end="6"/>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animEffect transition="in" filter="randombar(horizontal)">
                                      <p:cBhvr>
                                        <p:cTn id="19" dur="500"/>
                                        <p:tgtEl>
                                          <p:spTgt spid="8">
                                            <p:txEl>
                                              <p:pRg st="7" end="7"/>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8">
                                            <p:txEl>
                                              <p:pRg st="8" end="8"/>
                                            </p:txEl>
                                          </p:spTgt>
                                        </p:tgtEl>
                                        <p:attrNameLst>
                                          <p:attrName>style.visibility</p:attrName>
                                        </p:attrNameLst>
                                      </p:cBhvr>
                                      <p:to>
                                        <p:strVal val="visible"/>
                                      </p:to>
                                    </p:set>
                                    <p:animEffect transition="in" filter="randombar(horizontal)">
                                      <p:cBhvr>
                                        <p:cTn id="22"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5. Μύθοι και στερεότυπα</a:t>
            </a:r>
            <a:br>
              <a:rPr lang="el-GR" sz="4400" dirty="0"/>
            </a:br>
            <a:r>
              <a:rPr lang="el-GR" sz="4400" dirty="0"/>
              <a:t>για την επιχειρηματικότητα</a:t>
            </a:r>
          </a:p>
        </p:txBody>
      </p:sp>
    </p:spTree>
    <p:extLst>
      <p:ext uri="{BB962C8B-B14F-4D97-AF65-F5344CB8AC3E}">
        <p14:creationId xmlns:p14="http://schemas.microsoft.com/office/powerpoint/2010/main" val="824172419"/>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Μύθοι για την επιχειρηματικότητα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Οι επιχειρηματίες:</a:t>
            </a:r>
          </a:p>
          <a:p>
            <a:endParaRPr lang="el-GR" sz="1000" dirty="0"/>
          </a:p>
          <a:p>
            <a:pPr lvl="1"/>
            <a:r>
              <a:rPr lang="el-GR" dirty="0"/>
              <a:t>είναι έξυπνοι άνθρωποι με πολλά επιτεύγματα</a:t>
            </a:r>
          </a:p>
          <a:p>
            <a:pPr lvl="1"/>
            <a:r>
              <a:rPr lang="el-GR" dirty="0"/>
              <a:t>αγαπούν τον κίνδυνο</a:t>
            </a:r>
          </a:p>
          <a:p>
            <a:pPr lvl="1"/>
            <a:r>
              <a:rPr lang="el-GR" dirty="0"/>
              <a:t>είναι χαρισματικοί</a:t>
            </a:r>
          </a:p>
          <a:p>
            <a:pPr lvl="1"/>
            <a:r>
              <a:rPr lang="el-GR" dirty="0"/>
              <a:t>δρουν και πετυχαίνουν μόνοι τους</a:t>
            </a:r>
          </a:p>
          <a:p>
            <a:pPr lvl="1"/>
            <a:r>
              <a:rPr lang="el-GR" dirty="0"/>
              <a:t>δεν είναι πειθαρχημένοι άνθρωποι</a:t>
            </a:r>
          </a:p>
        </p:txBody>
      </p:sp>
    </p:spTree>
    <p:extLst>
      <p:ext uri="{BB962C8B-B14F-4D97-AF65-F5344CB8AC3E}">
        <p14:creationId xmlns:p14="http://schemas.microsoft.com/office/powerpoint/2010/main" val="36758243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randombar(horizontal)">
                                      <p:cBhvr>
                                        <p:cTn id="7" dur="5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randombar(horizontal)">
                                      <p:cBhvr>
                                        <p:cTn id="12" dur="500"/>
                                        <p:tgtEl>
                                          <p:spTgt spid="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randombar(horizontal)">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randombar(horizontal)">
                                      <p:cBhvr>
                                        <p:cTn id="22" dur="500"/>
                                        <p:tgtEl>
                                          <p:spTgt spid="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randombar(horizontal)">
                                      <p:cBhvr>
                                        <p:cTn id="27"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Στερεότυπα για την επιχειρηματικότητα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Χρειάζεσαι πολλά χρήματα για να ξεκινήσεις</a:t>
            </a:r>
          </a:p>
          <a:p>
            <a:endParaRPr lang="el-GR" sz="1000" dirty="0"/>
          </a:p>
          <a:p>
            <a:r>
              <a:rPr lang="el-GR" dirty="0"/>
              <a:t>Για να γίνεις επιχειρηματίας χρειάζεσαι μια σπουδαία ιδέα</a:t>
            </a:r>
          </a:p>
          <a:p>
            <a:endParaRPr lang="el-GR" sz="1000" dirty="0"/>
          </a:p>
          <a:p>
            <a:r>
              <a:rPr lang="el-GR" dirty="0"/>
              <a:t>Χρειάζεται να είσαι νέος για να γίνεις επιχειρηματίας</a:t>
            </a:r>
          </a:p>
        </p:txBody>
      </p:sp>
    </p:spTree>
    <p:extLst>
      <p:ext uri="{BB962C8B-B14F-4D97-AF65-F5344CB8AC3E}">
        <p14:creationId xmlns:p14="http://schemas.microsoft.com/office/powerpoint/2010/main" val="2821227046"/>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Σύνοψη</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normAutofit/>
          </a:bodyPr>
          <a:lstStyle/>
          <a:p>
            <a:r>
              <a:rPr lang="el-GR" dirty="0"/>
              <a:t>Επιχειρηματικότητα: αβεβαιότητα και κίνδυνος</a:t>
            </a:r>
          </a:p>
          <a:p>
            <a:endParaRPr lang="el-GR" sz="1000" dirty="0"/>
          </a:p>
          <a:p>
            <a:r>
              <a:rPr lang="el-GR" dirty="0"/>
              <a:t>Οι επιχειρηματίες ΔΕΝ αγνοούν τον κίνδυνο</a:t>
            </a:r>
          </a:p>
          <a:p>
            <a:endParaRPr lang="el-GR" sz="1000" dirty="0"/>
          </a:p>
          <a:p>
            <a:r>
              <a:rPr lang="el-GR" dirty="0"/>
              <a:t>Το επιχειρείν περιστρέφεται γύρω από τη δημιουργία αξίας για τον πελάτη</a:t>
            </a:r>
          </a:p>
          <a:p>
            <a:endParaRPr lang="el-GR" sz="1000" dirty="0"/>
          </a:p>
          <a:p>
            <a:r>
              <a:rPr lang="el-GR" dirty="0"/>
              <a:t>Είναι σημαντική η προσήλωση σε μια καλή επιχειρηματική ιδέα και ευκαιρία και η συγκρότηση ομάδας με συμπληρωματικές ικανότητες</a:t>
            </a:r>
          </a:p>
        </p:txBody>
      </p:sp>
    </p:spTree>
    <p:extLst>
      <p:ext uri="{BB962C8B-B14F-4D97-AF65-F5344CB8AC3E}">
        <p14:creationId xmlns:p14="http://schemas.microsoft.com/office/powerpoint/2010/main" val="35683456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Αναφορές (1)</a:t>
            </a:r>
          </a:p>
        </p:txBody>
      </p:sp>
      <p:sp>
        <p:nvSpPr>
          <p:cNvPr id="3" name="Θέση περιεχομένου 2"/>
          <p:cNvSpPr>
            <a:spLocks noGrp="1"/>
          </p:cNvSpPr>
          <p:nvPr>
            <p:ph idx="1"/>
          </p:nvPr>
        </p:nvSpPr>
        <p:spPr/>
        <p:txBody>
          <a:bodyPr>
            <a:normAutofit/>
          </a:bodyPr>
          <a:lstStyle/>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Allen, K. (2023). Entrepreneurship for dummies. 2</a:t>
            </a:r>
            <a:r>
              <a:rPr lang="en-US" sz="1800" baseline="30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nd</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ed. Wiley.</a:t>
            </a:r>
            <a:endPar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Aulet</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B. (2013). Six Myths of Entrepreneurship. MIT 15.390 New Enterprises, Spring,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https://tinyurl.com/3y6es868</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Babu, V. &amp;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Hisrich</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R. (2023). Negotiation for Entrepreneurship: Achieving a Successful Outcome. Anthem Press</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Burns</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(2020). Επιχειρηματικότητα και Μικρές Επιχειρήσεις: εκκίνηση, ανάπτυξη και ωριμότητα. Κλειδάριθμος</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πρωτότυπο</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Springer).</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businessfitness.biz (2021).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https://tinyurl.com/yvm3jt7r</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spcBef>
                <a:spcPts val="600"/>
              </a:spcBef>
              <a:spcAft>
                <a:spcPts val="6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Deakins, D.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και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Freel</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M. (2017).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Επιχειρηματικότητα &amp; Μικρές Επιχειρήσεις.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Rosili</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(πρωτότυπο,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McGraw</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Hill</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2400" dirty="0"/>
          </a:p>
        </p:txBody>
      </p:sp>
    </p:spTree>
    <p:extLst>
      <p:ext uri="{BB962C8B-B14F-4D97-AF65-F5344CB8AC3E}">
        <p14:creationId xmlns:p14="http://schemas.microsoft.com/office/powerpoint/2010/main" val="309892140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Αναφορές (2)</a:t>
            </a:r>
          </a:p>
        </p:txBody>
      </p:sp>
      <p:sp>
        <p:nvSpPr>
          <p:cNvPr id="3" name="Θέση περιεχομένου 2"/>
          <p:cNvSpPr>
            <a:spLocks noGrp="1"/>
          </p:cNvSpPr>
          <p:nvPr>
            <p:ph idx="1"/>
          </p:nvPr>
        </p:nvSpPr>
        <p:spPr/>
        <p:txBody>
          <a:bodyPr>
            <a:normAutofit/>
          </a:bodyPr>
          <a:lstStyle/>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Diaan</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-Yi Lin, Sruthi </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Namratha</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Rayavarapu</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Karim </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Tadjeddine</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&amp; </a:t>
            </a:r>
            <a:r>
              <a:rPr lang="en-US"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Rebbecca</a:t>
            </a:r>
            <a:r>
              <a:rPr lang="en-U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Yeoh, (2022). </a:t>
            </a:r>
            <a:r>
              <a:rPr lang="en-US" sz="180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Small and medium-size enterprises are facing compounding challenges. Governments and other institutions worldwide are launching programs to provide them the advisory support needed to meet the moment. McKinsey &amp; Company, </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https://tinyurl.com/4w9hfhjw</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European Commission. SME Definition.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a:t>
            </a:r>
            <a:r>
              <a:rPr lang="en-US" sz="18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tinyurl</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com</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/33</a:t>
            </a:r>
            <a:r>
              <a:rPr lang="en-US" sz="18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puhyrf</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Fayolle</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(2019). Επιχειρηματικότητα: θεωρία και πρακτική, πρακτικές εφαρμογές για να μάθετε το επιχειρείν. Προπομπός</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Jones, O., Macpherson, A.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και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Jayawarna</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 (2023). Resourcing the Start-up Business: creating dynamic entrepreneurial learning capabilities, Routledge</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more</a:t>
            </a:r>
            <a:r>
              <a:rPr lang="en-US" sz="18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business</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.com. How to Evaluate Potential Business Opportunities.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5"/>
              </a:rPr>
              <a:t>https://tinyurl.com/53rx6kcx</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l-GR" sz="2400" dirty="0"/>
          </a:p>
        </p:txBody>
      </p:sp>
    </p:spTree>
    <p:extLst>
      <p:ext uri="{BB962C8B-B14F-4D97-AF65-F5344CB8AC3E}">
        <p14:creationId xmlns:p14="http://schemas.microsoft.com/office/powerpoint/2010/main" val="1946217232"/>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Αναφορές (3)</a:t>
            </a:r>
          </a:p>
        </p:txBody>
      </p:sp>
      <p:sp>
        <p:nvSpPr>
          <p:cNvPr id="3" name="Θέση περιεχομένου 2"/>
          <p:cNvSpPr>
            <a:spLocks noGrp="1"/>
          </p:cNvSpPr>
          <p:nvPr>
            <p:ph idx="1"/>
          </p:nvPr>
        </p:nvSpPr>
        <p:spPr/>
        <p:txBody>
          <a:bodyPr>
            <a:normAutofit/>
          </a:bodyPr>
          <a:lstStyle/>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Neck, H., Neck, C. &amp; Murray, E. (2020).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Επιχειρηματικότητα: νοοτροπία και πρακτική. Κριτική (πρωτότυπο,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SAGE</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Storey</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Greene</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F</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Χασσίδ, Ι. και Φαφαλιού, Ε. (2011). Επιχειρηματικότητα για μικρές και μεσαίες επιχειρήσεις. Κριτική (πρωτότυπο,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Pearson</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ΙΜΕ ΓΣΕΒΕΕ, Ινστιτούτο Μικρών Επιχειρήσεων ΓΣΕΒΕΕ. (2019). Έκθεση ΙΜΕ ΓΣΕΒΕΕ 2019 για τις μικρομεσαίες επιχειρήσεις. ΙΜΕ ΓΣΕΒΕΕ.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a:t>
            </a:r>
            <a:r>
              <a:rPr lang="en-US" sz="18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tinyurl</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com</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/3</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y</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54</a:t>
            </a:r>
            <a:r>
              <a:rPr lang="en-US" sz="18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rr</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3</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b</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Κόντη, Δ. (2022). Έως 9 υπαλλήλους το 96% των εταιρειών. Καθημερινή.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https</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a:t>
            </a:r>
            <a:r>
              <a:rPr lang="en-US" sz="18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tinyurl</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com</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/4</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m</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5</a:t>
            </a:r>
            <a:r>
              <a:rPr lang="en-US" sz="1800" u="sng" dirty="0" err="1">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vnyu</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4"/>
              </a:rPr>
              <a:t>8</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Παπαγεωργίου, Λ. (2018).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Startups</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από την ιδέα στην παγκόσμια αγορά. Φερενίκη.</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Χατζηκωνσταντίνου, Γ. και Γωνιάδης, Η. (2009). Επιχειρηματικότητα και καινοτομία: από την ίδρυση στη διοίκηση και στην επιβίωση της νέας επιχείρησης.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Gutenberg</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2400" dirty="0"/>
          </a:p>
        </p:txBody>
      </p:sp>
    </p:spTree>
    <p:extLst>
      <p:ext uri="{BB962C8B-B14F-4D97-AF65-F5344CB8AC3E}">
        <p14:creationId xmlns:p14="http://schemas.microsoft.com/office/powerpoint/2010/main" val="1600512163"/>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a:t>Τέλος Ενότητας</a:t>
            </a:r>
          </a:p>
        </p:txBody>
      </p:sp>
    </p:spTree>
    <p:extLst>
      <p:ext uri="{BB962C8B-B14F-4D97-AF65-F5344CB8AC3E}">
        <p14:creationId xmlns:p14="http://schemas.microsoft.com/office/powerpoint/2010/main" val="21280202"/>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Χρηματοδότηση</a:t>
            </a:r>
          </a:p>
        </p:txBody>
      </p:sp>
      <p:sp>
        <p:nvSpPr>
          <p:cNvPr id="3" name="Content Placeholder 2"/>
          <p:cNvSpPr>
            <a:spLocks noGrp="1"/>
          </p:cNvSpPr>
          <p:nvPr>
            <p:ph idx="1"/>
          </p:nvPr>
        </p:nvSpPr>
        <p:spPr>
          <a:xfrm>
            <a:off x="1981200" y="1340769"/>
            <a:ext cx="8229600" cy="3456383"/>
          </a:xfrm>
        </p:spPr>
        <p:txBody>
          <a:bodyPr>
            <a:normAutofit/>
          </a:bodyPr>
          <a:lstStyle/>
          <a:p>
            <a:r>
              <a:rPr lang="el-GR" sz="2000" dirty="0"/>
              <a:t>Το παρόν εκπαιδευτικό υλικό (κείμενο, εικόνες, διαγράμματα, κλπ.) έχει αναπτυχθεί στο πλαίσιο της Πράξης «Υποστήριξη Δράσεων Στήριξης της Επιχειρηματικότητας, Καινοτομίας και Ωρίμανσης για την Αξιοποίηση της Ερευνητικής Δραστηριότητας και των Νέων Προϊόντων και Υπηρεσιών που αναπτύσσονται στο Πανεπιστήμιο Πατρών» - «ΜΕΤΩΝ, ΜΙS 5132546».</a:t>
            </a:r>
          </a:p>
          <a:p>
            <a:r>
              <a:rPr lang="el-GR" sz="2000" dirty="0"/>
              <a:t>Η πράξη «ΜΕΤΩΝ» υλοποιείται στο πλαίσιο του Ε.Π. «ΑΝΑΠΤΥΞΗ ΑΝΘΡΩΠΙΝΟΥ ΔΥΝΑΜΙΚΟΥ, ΕΚΠΑΙΔΕΥΣΗ &amp; ΔΙΑ ΒΙΟΥ ΜΑΘΗΣΗ» και συγχρηματοδοτείται από την Ευρωπαϊκή Ένωση (Ευρωπαϊκό Κοινωνικό Ταμείο) και από Εθνικούς πόρους.</a:t>
            </a:r>
          </a:p>
        </p:txBody>
      </p:sp>
      <p:pic>
        <p:nvPicPr>
          <p:cNvPr id="4" name="Εικόνα 2">
            <a:extLst>
              <a:ext uri="{FF2B5EF4-FFF2-40B4-BE49-F238E27FC236}">
                <a16:creationId xmlns:a16="http://schemas.microsoft.com/office/drawing/2014/main" id="{7E55EEEC-4B1F-D962-1385-E682500AB89E}"/>
              </a:ext>
            </a:extLst>
          </p:cNvPr>
          <p:cNvPicPr>
            <a:picLocks noChangeAspect="1"/>
          </p:cNvPicPr>
          <p:nvPr/>
        </p:nvPicPr>
        <p:blipFill>
          <a:blip r:embed="rId3"/>
          <a:stretch>
            <a:fillRect/>
          </a:stretch>
        </p:blipFill>
        <p:spPr>
          <a:xfrm>
            <a:off x="3946525" y="4941168"/>
            <a:ext cx="4298950" cy="699135"/>
          </a:xfrm>
          <a:prstGeom prst="rect">
            <a:avLst/>
          </a:prstGeom>
        </p:spPr>
      </p:pic>
    </p:spTree>
    <p:extLst>
      <p:ext uri="{BB962C8B-B14F-4D97-AF65-F5344CB8AC3E}">
        <p14:creationId xmlns:p14="http://schemas.microsoft.com/office/powerpoint/2010/main" val="380645845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t>Περιεχόμενα ενότητας</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l-GR" sz="2800" dirty="0"/>
              <a:t>Η έννοια της επιχειρηματικότητας</a:t>
            </a:r>
          </a:p>
          <a:p>
            <a:pPr marL="514350" indent="-514350">
              <a:buFont typeface="+mj-lt"/>
              <a:buAutoNum type="arabicPeriod"/>
            </a:pPr>
            <a:r>
              <a:rPr lang="el-GR" sz="2800" dirty="0"/>
              <a:t>Η σπουδαιότητα των μικρομεσαίων επιχειρήσεων (ΜΜΕ)</a:t>
            </a:r>
          </a:p>
          <a:p>
            <a:pPr marL="514350" indent="-514350">
              <a:buFont typeface="+mj-lt"/>
              <a:buAutoNum type="arabicPeriod"/>
            </a:pPr>
            <a:r>
              <a:rPr lang="el-GR" sz="2800" dirty="0"/>
              <a:t>Ιδέες, επιχειρηματικές ευκαιρίες και ο εντοπισμός τους</a:t>
            </a:r>
          </a:p>
          <a:p>
            <a:pPr marL="514350" indent="-514350">
              <a:buFont typeface="+mj-lt"/>
              <a:buAutoNum type="arabicPeriod"/>
            </a:pPr>
            <a:r>
              <a:rPr lang="el-GR" sz="2800" dirty="0"/>
              <a:t>Προθέσεις πίσω από τις επιχειρηματικές προσπάθειες</a:t>
            </a:r>
          </a:p>
          <a:p>
            <a:pPr marL="514350" indent="-514350">
              <a:buFont typeface="+mj-lt"/>
              <a:buAutoNum type="arabicPeriod"/>
            </a:pPr>
            <a:r>
              <a:rPr lang="el-GR" sz="2800" dirty="0"/>
              <a:t>Μύθοι και στερεότυπα για την επιχειρηματικότητα</a:t>
            </a:r>
          </a:p>
        </p:txBody>
      </p:sp>
    </p:spTree>
    <p:extLst>
      <p:ext uri="{BB962C8B-B14F-4D97-AF65-F5344CB8AC3E}">
        <p14:creationId xmlns:p14="http://schemas.microsoft.com/office/powerpoint/2010/main" val="3038295241"/>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a:t>Σημειώματα</a:t>
            </a:r>
          </a:p>
        </p:txBody>
      </p:sp>
    </p:spTree>
    <p:extLst>
      <p:ext uri="{BB962C8B-B14F-4D97-AF65-F5344CB8AC3E}">
        <p14:creationId xmlns:p14="http://schemas.microsoft.com/office/powerpoint/2010/main" val="2248574790"/>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74638"/>
            <a:ext cx="9144000" cy="1143000"/>
          </a:xfrm>
        </p:spPr>
        <p:txBody>
          <a:bodyPr>
            <a:noAutofit/>
          </a:bodyPr>
          <a:lstStyle/>
          <a:p>
            <a:r>
              <a:rPr lang="el-GR" dirty="0"/>
              <a:t>Σημείωμα Ιστορικού Εκδόσεων</a:t>
            </a:r>
            <a:r>
              <a:rPr lang="en-US" dirty="0"/>
              <a:t> </a:t>
            </a:r>
            <a:r>
              <a:rPr lang="el-GR" dirty="0"/>
              <a:t>Έργου</a:t>
            </a:r>
          </a:p>
        </p:txBody>
      </p:sp>
      <p:sp>
        <p:nvSpPr>
          <p:cNvPr id="5" name="Content Placeholder 4"/>
          <p:cNvSpPr>
            <a:spLocks noGrp="1"/>
          </p:cNvSpPr>
          <p:nvPr>
            <p:ph idx="1"/>
          </p:nvPr>
        </p:nvSpPr>
        <p:spPr>
          <a:xfrm>
            <a:off x="1758220" y="1556793"/>
            <a:ext cx="8586252" cy="4525963"/>
          </a:xfrm>
        </p:spPr>
        <p:txBody>
          <a:bodyPr>
            <a:normAutofit/>
          </a:bodyPr>
          <a:lstStyle/>
          <a:p>
            <a:pPr marL="0" indent="0">
              <a:buNone/>
            </a:pPr>
            <a:r>
              <a:rPr lang="el-GR" sz="2000" dirty="0"/>
              <a:t>Το παρόν έργο αποτελεί την έκδοση 1.0</a:t>
            </a:r>
          </a:p>
        </p:txBody>
      </p:sp>
    </p:spTree>
    <p:extLst>
      <p:ext uri="{BB962C8B-B14F-4D97-AF65-F5344CB8AC3E}">
        <p14:creationId xmlns:p14="http://schemas.microsoft.com/office/powerpoint/2010/main" val="1160571439"/>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Αναφοράς</a:t>
            </a:r>
          </a:p>
        </p:txBody>
      </p:sp>
      <p:sp>
        <p:nvSpPr>
          <p:cNvPr id="3" name="Content Placeholder 2"/>
          <p:cNvSpPr>
            <a:spLocks noGrp="1"/>
          </p:cNvSpPr>
          <p:nvPr>
            <p:ph idx="1"/>
          </p:nvPr>
        </p:nvSpPr>
        <p:spPr/>
        <p:txBody>
          <a:bodyPr>
            <a:normAutofit/>
          </a:bodyPr>
          <a:lstStyle/>
          <a:p>
            <a:pPr marL="0" indent="0">
              <a:buNone/>
            </a:pPr>
            <a:r>
              <a:rPr lang="el-GR" sz="2000" dirty="0"/>
              <a:t>Copyright Πανεπιστήμιο Πατρών, </a:t>
            </a:r>
            <a:r>
              <a:rPr lang="el-GR" sz="2000" b="1" dirty="0"/>
              <a:t>Απόστολος Ραφαηλίδης</a:t>
            </a:r>
            <a:r>
              <a:rPr lang="el-GR" sz="2000" dirty="0"/>
              <a:t>, 2023. Έκδοση: 1.0. Πάτρα 2023. Διαθέσιμο από τη δικτυακή διεύθυνση: </a:t>
            </a:r>
            <a:r>
              <a:rPr lang="el-GR" sz="2000" dirty="0">
                <a:hlinkClick r:id="rId3"/>
              </a:rPr>
              <a:t>https://eclass.upatras.gr/ </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62272"/>
            <a:ext cx="8229600" cy="1143000"/>
          </a:xfrm>
        </p:spPr>
        <p:txBody>
          <a:bodyPr>
            <a:normAutofit/>
          </a:bodyPr>
          <a:lstStyle/>
          <a:p>
            <a:r>
              <a:rPr lang="el-GR" dirty="0"/>
              <a:t>Σημείωμα Αδειοδότησης</a:t>
            </a:r>
          </a:p>
        </p:txBody>
      </p:sp>
      <p:sp>
        <p:nvSpPr>
          <p:cNvPr id="3" name="Content Placeholder 2"/>
          <p:cNvSpPr>
            <a:spLocks noGrp="1"/>
          </p:cNvSpPr>
          <p:nvPr>
            <p:ph idx="1"/>
          </p:nvPr>
        </p:nvSpPr>
        <p:spPr>
          <a:xfrm>
            <a:off x="1631504" y="764705"/>
            <a:ext cx="8928992" cy="1440159"/>
          </a:xfrm>
        </p:spPr>
        <p:txBody>
          <a:bodyPr>
            <a:noAutofit/>
          </a:bodyPr>
          <a:lstStyle/>
          <a:p>
            <a:pPr marL="0" indent="0">
              <a:buNone/>
            </a:pPr>
            <a:r>
              <a:rPr lang="el-GR" sz="20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1670" y="2357922"/>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631504" y="2852936"/>
            <a:ext cx="9036496" cy="3456384"/>
          </a:xfrm>
          <a:prstGeom prst="rect">
            <a:avLst/>
          </a:prstGeom>
        </p:spPr>
        <p:txBody>
          <a:bodyPr vert="horz" wrap="square" lIns="91440" tIns="45720" rIns="91440" bIns="45720" rtlCol="0" anchor="ctr">
            <a:normAutofit/>
          </a:bodyPr>
          <a:lstStyle/>
          <a:p>
            <a:r>
              <a:rPr lang="el-GR" dirty="0"/>
              <a:t>[1] </a:t>
            </a:r>
            <a:r>
              <a:rPr lang="el-GR" dirty="0">
                <a:hlinkClick r:id="rId3"/>
              </a:rPr>
              <a:t>http://creativecommons.org/licenses/by-nc-sa/4.0/</a:t>
            </a:r>
            <a:r>
              <a:rPr lang="el-GR" dirty="0"/>
              <a:t> </a:t>
            </a:r>
            <a:endParaRPr lang="en-US" dirty="0"/>
          </a:p>
          <a:p>
            <a:endParaRPr lang="el-GR" dirty="0"/>
          </a:p>
          <a:p>
            <a:r>
              <a:rPr lang="el-GR" dirty="0"/>
              <a:t>Ως </a:t>
            </a:r>
            <a:r>
              <a:rPr lang="el-GR" b="1" dirty="0"/>
              <a:t>Μη Εμπορική</a:t>
            </a:r>
            <a:r>
              <a:rPr lang="el-GR" dirty="0"/>
              <a:t> ορίζεται η χρήση:</a:t>
            </a:r>
          </a:p>
          <a:p>
            <a:pPr marL="34290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a:buFont typeface="Arial" panose="020B0604020202020204" pitchFamily="34" charset="0"/>
              <a:buChar char="•"/>
            </a:pPr>
            <a:endParaRPr lang="el-GR" dirty="0"/>
          </a:p>
          <a:p>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2623648333"/>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dirty="0"/>
              <a:t>Οποιαδήποτε 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a:t>η </a:t>
            </a:r>
            <a:r>
              <a:rPr lang="en-US" sz="2000" dirty="0" err="1"/>
              <a:t>δήλωση</a:t>
            </a:r>
            <a:r>
              <a:rPr lang="en-US" sz="2000" dirty="0"/>
              <a:t> </a:t>
            </a:r>
            <a:r>
              <a:rPr lang="el-GR" sz="2000" dirty="0" err="1"/>
              <a:t>Δ</a:t>
            </a:r>
            <a:r>
              <a:rPr lang="en-US" sz="2000" dirty="0"/>
              <a:t>ια</a:t>
            </a:r>
            <a:r>
              <a:rPr lang="en-US" sz="2000" dirty="0" err="1"/>
              <a:t>τήρησης</a:t>
            </a:r>
            <a:r>
              <a:rPr lang="en-US" sz="2000" dirty="0"/>
              <a:t> Σημειωμάτων</a:t>
            </a:r>
            <a:endParaRPr lang="el-GR" sz="2000" dirty="0"/>
          </a:p>
          <a:p>
            <a:pPr lvl="1">
              <a:buFont typeface="Wingdings" panose="05000000000000000000" pitchFamily="2" charset="2"/>
              <a:buChar char="§"/>
            </a:pPr>
            <a:r>
              <a:rPr lang="el-GR" sz="2000" dirty="0"/>
              <a:t>το Σημείωμα Χρήσης Έργων Τρίτων (εφόσον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a:bodyPr>
          <a:lstStyle/>
          <a:p>
            <a:r>
              <a:rPr lang="el-GR" sz="4400" dirty="0"/>
              <a:t>1. Η έννοια της επιχειρηματικότητας</a:t>
            </a:r>
          </a:p>
        </p:txBody>
      </p:sp>
    </p:spTree>
    <p:extLst>
      <p:ext uri="{BB962C8B-B14F-4D97-AF65-F5344CB8AC3E}">
        <p14:creationId xmlns:p14="http://schemas.microsoft.com/office/powerpoint/2010/main" val="155227346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602B-590E-32DD-CD7F-798CB842B1BA}"/>
              </a:ext>
            </a:extLst>
          </p:cNvPr>
          <p:cNvSpPr>
            <a:spLocks noGrp="1"/>
          </p:cNvSpPr>
          <p:nvPr>
            <p:ph type="title"/>
          </p:nvPr>
        </p:nvSpPr>
        <p:spPr/>
        <p:txBody>
          <a:bodyPr>
            <a:normAutofit/>
          </a:bodyPr>
          <a:lstStyle/>
          <a:p>
            <a:r>
              <a:rPr lang="el-GR" sz="4000" dirty="0"/>
              <a:t>Επιχειρηματικότητα – επιχειρηματίας</a:t>
            </a:r>
            <a:endParaRPr lang="en-US" sz="4000" dirty="0"/>
          </a:p>
        </p:txBody>
      </p:sp>
      <p:sp>
        <p:nvSpPr>
          <p:cNvPr id="3" name="Content Placeholder 2">
            <a:extLst>
              <a:ext uri="{FF2B5EF4-FFF2-40B4-BE49-F238E27FC236}">
                <a16:creationId xmlns:a16="http://schemas.microsoft.com/office/drawing/2014/main" id="{A44FB382-6461-2476-8F81-20017868BBCE}"/>
              </a:ext>
            </a:extLst>
          </p:cNvPr>
          <p:cNvSpPr>
            <a:spLocks noGrp="1"/>
          </p:cNvSpPr>
          <p:nvPr>
            <p:ph idx="1"/>
          </p:nvPr>
        </p:nvSpPr>
        <p:spPr/>
        <p:txBody>
          <a:bodyPr>
            <a:normAutofit/>
          </a:bodyPr>
          <a:lstStyle/>
          <a:p>
            <a:r>
              <a:rPr lang="el-GR" sz="2800" dirty="0"/>
              <a:t>Σε τι είδους περιβάλλον δραστηριοποιείται μια επιχείρηση;</a:t>
            </a:r>
          </a:p>
          <a:p>
            <a:r>
              <a:rPr lang="el-GR" sz="2800" dirty="0"/>
              <a:t>Τι σημαίνει «επιχειρηματίας»;</a:t>
            </a:r>
          </a:p>
          <a:p>
            <a:pPr lvl="1"/>
            <a:r>
              <a:rPr lang="el-GR" sz="2400" dirty="0"/>
              <a:t>Αυτός που δημιουργεί κάτι νέο, διαφορετικό, που αλλάζει αξίες, που δημιουργεί θέση εργασίας για τον ίδιο και για άλλους</a:t>
            </a:r>
          </a:p>
          <a:p>
            <a:r>
              <a:rPr lang="el-GR" sz="2800" dirty="0"/>
              <a:t>Τι σημαίνει «επιχειρηματικότητα»</a:t>
            </a:r>
            <a:r>
              <a:rPr lang="en-US" sz="2800" dirty="0"/>
              <a:t> (</a:t>
            </a:r>
            <a:r>
              <a:rPr lang="en-US" sz="2800" i="1" dirty="0"/>
              <a:t>entrepreneurship</a:t>
            </a:r>
            <a:r>
              <a:rPr lang="en-US" sz="2800" dirty="0"/>
              <a:t>)</a:t>
            </a:r>
            <a:r>
              <a:rPr lang="el-GR" sz="2800" dirty="0"/>
              <a:t>;</a:t>
            </a:r>
          </a:p>
          <a:p>
            <a:pPr lvl="1"/>
            <a:r>
              <a:rPr lang="el-GR" sz="2400" dirty="0"/>
              <a:t>Δημιουργία μας νέας οικονομικής οντότητας που επικεντρώνεται σε νεωτεριστικό προϊόν ή υπηρεσία ή σε κάτι που διαφέρει σημαντικά από τα υπάρχοντα, που έχει αξία για τους πελάτες</a:t>
            </a:r>
          </a:p>
          <a:p>
            <a:r>
              <a:rPr lang="el-GR" sz="2800" dirty="0"/>
              <a:t>Τι σημαίνει «καινοτομία»;</a:t>
            </a:r>
            <a:endParaRPr lang="en-US" sz="2800" dirty="0"/>
          </a:p>
        </p:txBody>
      </p:sp>
    </p:spTree>
    <p:extLst>
      <p:ext uri="{BB962C8B-B14F-4D97-AF65-F5344CB8AC3E}">
        <p14:creationId xmlns:p14="http://schemas.microsoft.com/office/powerpoint/2010/main" val="1362769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602B-590E-32DD-CD7F-798CB842B1BA}"/>
              </a:ext>
            </a:extLst>
          </p:cNvPr>
          <p:cNvSpPr>
            <a:spLocks noGrp="1"/>
          </p:cNvSpPr>
          <p:nvPr>
            <p:ph type="title"/>
          </p:nvPr>
        </p:nvSpPr>
        <p:spPr/>
        <p:txBody>
          <a:bodyPr>
            <a:normAutofit/>
          </a:bodyPr>
          <a:lstStyle/>
          <a:p>
            <a:r>
              <a:rPr lang="el-GR" sz="4000" dirty="0"/>
              <a:t>Είδη επιχειρηματικότητας</a:t>
            </a:r>
            <a:endParaRPr lang="en-US" sz="4000" dirty="0"/>
          </a:p>
        </p:txBody>
      </p:sp>
      <p:sp>
        <p:nvSpPr>
          <p:cNvPr id="3" name="Content Placeholder 2">
            <a:extLst>
              <a:ext uri="{FF2B5EF4-FFF2-40B4-BE49-F238E27FC236}">
                <a16:creationId xmlns:a16="http://schemas.microsoft.com/office/drawing/2014/main" id="{A44FB382-6461-2476-8F81-20017868BBCE}"/>
              </a:ext>
            </a:extLst>
          </p:cNvPr>
          <p:cNvSpPr>
            <a:spLocks noGrp="1"/>
          </p:cNvSpPr>
          <p:nvPr>
            <p:ph idx="1"/>
          </p:nvPr>
        </p:nvSpPr>
        <p:spPr/>
        <p:txBody>
          <a:bodyPr>
            <a:normAutofit/>
          </a:bodyPr>
          <a:lstStyle/>
          <a:p>
            <a:r>
              <a:rPr lang="el-GR" sz="2800" dirty="0"/>
              <a:t>Ενδοεταιρική επιχειρηματικότητα</a:t>
            </a:r>
            <a:r>
              <a:rPr lang="en-US" sz="2800" dirty="0"/>
              <a:t> (</a:t>
            </a:r>
            <a:r>
              <a:rPr lang="en-US" sz="2800" i="1" dirty="0"/>
              <a:t>intrapreneurship</a:t>
            </a:r>
            <a:r>
              <a:rPr lang="en-US" sz="2800" dirty="0"/>
              <a:t>)</a:t>
            </a:r>
            <a:endParaRPr lang="el-GR" sz="2800" dirty="0"/>
          </a:p>
          <a:p>
            <a:r>
              <a:rPr lang="el-GR" sz="2800" dirty="0"/>
              <a:t>Η «απλή» επιχειρηματικότητα αναφέρεται σε επιχειρηματική:</a:t>
            </a:r>
          </a:p>
          <a:p>
            <a:pPr lvl="1"/>
            <a:r>
              <a:rPr lang="el-GR" sz="2400" dirty="0"/>
              <a:t>Τόλμη (</a:t>
            </a:r>
            <a:r>
              <a:rPr lang="en-US" sz="2400" i="1" dirty="0"/>
              <a:t>venture</a:t>
            </a:r>
            <a:r>
              <a:rPr lang="en-US" sz="2400" dirty="0"/>
              <a:t>)</a:t>
            </a:r>
            <a:endParaRPr lang="el-GR" sz="2400" dirty="0"/>
          </a:p>
          <a:p>
            <a:pPr lvl="1"/>
            <a:r>
              <a:rPr lang="el-GR" sz="2400" dirty="0"/>
              <a:t>Αποτίμηση</a:t>
            </a:r>
            <a:r>
              <a:rPr lang="en-US" sz="2400" dirty="0"/>
              <a:t> (</a:t>
            </a:r>
            <a:r>
              <a:rPr lang="en-US" sz="2400" i="1" dirty="0"/>
              <a:t>valorization</a:t>
            </a:r>
            <a:r>
              <a:rPr lang="en-US" sz="2400" dirty="0"/>
              <a:t>)</a:t>
            </a:r>
            <a:endParaRPr lang="el-GR" sz="2400" dirty="0"/>
          </a:p>
          <a:p>
            <a:pPr lvl="1"/>
            <a:r>
              <a:rPr lang="el-GR" sz="2400" dirty="0"/>
              <a:t>Μίμηση</a:t>
            </a:r>
            <a:r>
              <a:rPr lang="en-US" sz="2400" dirty="0"/>
              <a:t> (</a:t>
            </a:r>
            <a:r>
              <a:rPr lang="en-US" sz="2400" i="1" dirty="0"/>
              <a:t>imitation</a:t>
            </a:r>
            <a:r>
              <a:rPr lang="en-US" sz="2400" dirty="0"/>
              <a:t>)</a:t>
            </a:r>
            <a:endParaRPr lang="el-GR" sz="2400" dirty="0"/>
          </a:p>
          <a:p>
            <a:pPr lvl="1"/>
            <a:r>
              <a:rPr lang="el-GR" sz="2400" dirty="0"/>
              <a:t>Αναπαραγωγή</a:t>
            </a:r>
            <a:r>
              <a:rPr lang="en-US" sz="2400" dirty="0"/>
              <a:t> (</a:t>
            </a:r>
            <a:r>
              <a:rPr lang="en-US" sz="2400" i="1" dirty="0"/>
              <a:t>reproduction</a:t>
            </a:r>
            <a:r>
              <a:rPr lang="en-US" sz="2400" dirty="0"/>
              <a:t>)</a:t>
            </a:r>
          </a:p>
          <a:p>
            <a:r>
              <a:rPr lang="el-GR" sz="2800" dirty="0"/>
              <a:t>Επιχειρηματικότητα ΜΜΕ (</a:t>
            </a:r>
            <a:r>
              <a:rPr lang="en-US" sz="2800" i="1" dirty="0"/>
              <a:t>lifestyle businesses</a:t>
            </a:r>
            <a:r>
              <a:rPr lang="en-US" sz="2800" dirty="0"/>
              <a:t>)</a:t>
            </a:r>
            <a:endParaRPr lang="el-GR" sz="2800" dirty="0"/>
          </a:p>
          <a:p>
            <a:r>
              <a:rPr lang="el-GR" sz="2800" dirty="0"/>
              <a:t>Επιχειρηματικότητα με μοχλό την καινοτομία</a:t>
            </a:r>
            <a:r>
              <a:rPr lang="en-US" sz="2800" dirty="0"/>
              <a:t> (</a:t>
            </a:r>
            <a:r>
              <a:rPr lang="en-US" sz="2800" i="1" dirty="0"/>
              <a:t>entrepreneurial firms</a:t>
            </a:r>
            <a:r>
              <a:rPr lang="en-US" sz="2800" dirty="0"/>
              <a:t>)</a:t>
            </a:r>
            <a:endParaRPr lang="el-GR" sz="2800" dirty="0"/>
          </a:p>
        </p:txBody>
      </p:sp>
    </p:spTree>
    <p:extLst>
      <p:ext uri="{BB962C8B-B14F-4D97-AF65-F5344CB8AC3E}">
        <p14:creationId xmlns:p14="http://schemas.microsoft.com/office/powerpoint/2010/main" val="8865236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6" dur="500"/>
                                        <p:tgtEl>
                                          <p:spTgt spid="3">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Γιατί είναι σημαντική η επιχειρηματικότητα;</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lstStyle/>
          <a:p>
            <a:r>
              <a:rPr lang="el-GR" dirty="0"/>
              <a:t>Σε ατομικό επίπεδο:</a:t>
            </a:r>
          </a:p>
          <a:p>
            <a:pPr lvl="1"/>
            <a:r>
              <a:rPr lang="el-GR" dirty="0"/>
              <a:t>Αυτοαπασχόληση, βελτίωση ατομικού – οικογενειακού εισοδήματος, κάλυψη προσωπικών αναγκών, φιλοδοξιών, στόχων</a:t>
            </a:r>
          </a:p>
          <a:p>
            <a:endParaRPr lang="el-GR" sz="1000" dirty="0"/>
          </a:p>
          <a:p>
            <a:r>
              <a:rPr lang="el-GR" dirty="0"/>
              <a:t>Σε κοινωνικό επίπεδο:</a:t>
            </a:r>
          </a:p>
          <a:p>
            <a:pPr lvl="1"/>
            <a:r>
              <a:rPr lang="el-GR" dirty="0"/>
              <a:t>Εφόσον επιτύχει, δημιουργείται νέα αξία για την κοινωνία</a:t>
            </a:r>
          </a:p>
          <a:p>
            <a:pPr lvl="1"/>
            <a:r>
              <a:rPr lang="el-GR" dirty="0"/>
              <a:t>Αν πρόκειται για καινοτομία, η κοινωνία αποκτά δυνατότητες που δεν υπήρχαν</a:t>
            </a:r>
          </a:p>
        </p:txBody>
      </p:sp>
    </p:spTree>
    <p:extLst>
      <p:ext uri="{BB962C8B-B14F-4D97-AF65-F5344CB8AC3E}">
        <p14:creationId xmlns:p14="http://schemas.microsoft.com/office/powerpoint/2010/main" val="267481442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a:bodyPr>
          <a:lstStyle/>
          <a:p>
            <a:r>
              <a:rPr lang="el-GR" sz="4400" dirty="0"/>
              <a:t>2. Η σπουδαιότητα των ΜΜΕ</a:t>
            </a:r>
          </a:p>
        </p:txBody>
      </p:sp>
    </p:spTree>
    <p:extLst>
      <p:ext uri="{BB962C8B-B14F-4D97-AF65-F5344CB8AC3E}">
        <p14:creationId xmlns:p14="http://schemas.microsoft.com/office/powerpoint/2010/main" val="157955685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Σχέση επιχειρηματικότητας με τις ΜΜΕ</a:t>
            </a:r>
            <a:endParaRPr lang="en-US" sz="4000" dirty="0"/>
          </a:p>
        </p:txBody>
      </p:sp>
      <p:sp>
        <p:nvSpPr>
          <p:cNvPr id="8" name="Content Placeholder 7">
            <a:extLst>
              <a:ext uri="{FF2B5EF4-FFF2-40B4-BE49-F238E27FC236}">
                <a16:creationId xmlns:a16="http://schemas.microsoft.com/office/drawing/2014/main" id="{40B68DCC-F1C8-175C-CA5A-2FD296A53B72}"/>
              </a:ext>
            </a:extLst>
          </p:cNvPr>
          <p:cNvSpPr>
            <a:spLocks noGrp="1"/>
          </p:cNvSpPr>
          <p:nvPr>
            <p:ph sz="half" idx="2"/>
          </p:nvPr>
        </p:nvSpPr>
        <p:spPr>
          <a:xfrm>
            <a:off x="609600" y="1600201"/>
            <a:ext cx="10972800" cy="4525963"/>
          </a:xfrm>
        </p:spPr>
        <p:txBody>
          <a:bodyPr/>
          <a:lstStyle/>
          <a:p>
            <a:r>
              <a:rPr lang="el-GR" dirty="0"/>
              <a:t>Οι νέες επιχειρήσεις δεν «γεννιούνται» μεγάλες</a:t>
            </a:r>
          </a:p>
          <a:p>
            <a:r>
              <a:rPr lang="el-GR" dirty="0"/>
              <a:t>Το τι σημαίνει ΜΜΕ χρήζει διευκρίνισης</a:t>
            </a:r>
            <a:r>
              <a:rPr lang="en-US" dirty="0"/>
              <a:t>. </a:t>
            </a:r>
            <a:r>
              <a:rPr lang="el-GR" dirty="0"/>
              <a:t>Μεσαίες:</a:t>
            </a:r>
          </a:p>
          <a:p>
            <a:pPr lvl="1"/>
            <a:r>
              <a:rPr lang="el-GR" dirty="0"/>
              <a:t>Σε αριθμό εργαζομένων μέχρι και 250 άτομα</a:t>
            </a:r>
          </a:p>
          <a:p>
            <a:pPr lvl="1"/>
            <a:r>
              <a:rPr lang="el-GR" dirty="0"/>
              <a:t>Σε ετήσιο κύκλο εργασιών μέχρι και 50€ εκ.</a:t>
            </a:r>
          </a:p>
          <a:p>
            <a:endParaRPr lang="el-GR" sz="1000" dirty="0"/>
          </a:p>
          <a:p>
            <a:r>
              <a:rPr lang="el-GR" dirty="0"/>
              <a:t>Κάποια πράγματα είναι σχετικά</a:t>
            </a:r>
          </a:p>
          <a:p>
            <a:endParaRPr lang="el-GR" sz="1000" dirty="0"/>
          </a:p>
          <a:p>
            <a:r>
              <a:rPr lang="el-GR" dirty="0"/>
              <a:t>Περί το 99% του συνολικού αριθμού των επιχειρήσεων στις χώρες του ΟΟΣΑ είναι ΜΜΕ, παρέχοντας το 70% των θέσεων εργασίας</a:t>
            </a:r>
          </a:p>
          <a:p>
            <a:endParaRPr lang="el-GR" dirty="0"/>
          </a:p>
        </p:txBody>
      </p:sp>
    </p:spTree>
    <p:extLst>
      <p:ext uri="{BB962C8B-B14F-4D97-AF65-F5344CB8AC3E}">
        <p14:creationId xmlns:p14="http://schemas.microsoft.com/office/powerpoint/2010/main" val="3331420733"/>
      </p:ext>
    </p:extLst>
  </p:cSld>
  <p:clrMapOvr>
    <a:masterClrMapping/>
  </p:clrMapOvr>
  <p:transition spd="slow">
    <p:wipe/>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2147</TotalTime>
  <Words>1925</Words>
  <Application>Microsoft Office PowerPoint</Application>
  <PresentationFormat>Widescreen</PresentationFormat>
  <Paragraphs>275</Paragraphs>
  <Slides>34</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Θέμα του Office</vt:lpstr>
      <vt:lpstr>ΜΕΤΩΝ</vt:lpstr>
      <vt:lpstr>Σκοποί  ενότητας</vt:lpstr>
      <vt:lpstr>Περιεχόμενα ενότητας</vt:lpstr>
      <vt:lpstr>1. Η έννοια της επιχειρηματικότητας</vt:lpstr>
      <vt:lpstr>Επιχειρηματικότητα – επιχειρηματίας</vt:lpstr>
      <vt:lpstr>Είδη επιχειρηματικότητας</vt:lpstr>
      <vt:lpstr>Γιατί είναι σημαντική η επιχειρηματικότητα;</vt:lpstr>
      <vt:lpstr>2. Η σπουδαιότητα των ΜΜΕ</vt:lpstr>
      <vt:lpstr>Σχέση επιχειρηματικότητας με τις ΜΜΕ</vt:lpstr>
      <vt:lpstr>ΜΜΕ στην Ελλάδα</vt:lpstr>
      <vt:lpstr>ΜΜΕ στην Ελλάδα (συνέχεια)</vt:lpstr>
      <vt:lpstr>3. Ιδέες, επιχειρηματικές ευκαιρίες και ο εντοπισμός τους</vt:lpstr>
      <vt:lpstr>Ιδέα vs. Ευκαιρία</vt:lpstr>
      <vt:lpstr>Δημιουργικότητα vs. Καινοτομία</vt:lpstr>
      <vt:lpstr>Υπόδειγμα IDEATE</vt:lpstr>
      <vt:lpstr>Γιατί δημιουργούν οι άνθρωποι νέες επιχειρήσεις;</vt:lpstr>
      <vt:lpstr>Εντοπισμός επιχειρηματικών ευκαιριών</vt:lpstr>
      <vt:lpstr>Εντοπισμός επιχειρηματικών ευκαιριών (συνέχεια)</vt:lpstr>
      <vt:lpstr>4. Προθέσεις πίσω από τις επιχειρηματικές προσπάθειες</vt:lpstr>
      <vt:lpstr>Ποιες οι προθέσεις σου για να ξεκινήσεις μια επιχείρηση;</vt:lpstr>
      <vt:lpstr>5. Μύθοι και στερεότυπα για την επιχειρηματικότητα</vt:lpstr>
      <vt:lpstr>Μύθοι για την επιχειρηματικότητα</vt:lpstr>
      <vt:lpstr>Στερεότυπα για την επιχειρηματικότητα</vt:lpstr>
      <vt:lpstr>Σύνοψη</vt:lpstr>
      <vt:lpstr>Αναφορές (1)</vt:lpstr>
      <vt:lpstr>Αναφορές (2)</vt:lpstr>
      <vt:lpstr>Αναφορές (3)</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Apostolos Rafailidis</cp:lastModifiedBy>
  <cp:revision>268</cp:revision>
  <dcterms:created xsi:type="dcterms:W3CDTF">2012-09-06T09:03:05Z</dcterms:created>
  <dcterms:modified xsi:type="dcterms:W3CDTF">2023-06-20T05:49:02Z</dcterms:modified>
</cp:coreProperties>
</file>