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7" r:id="rId2"/>
    <p:sldMasterId id="2147483739" r:id="rId3"/>
    <p:sldMasterId id="2147483752" r:id="rId4"/>
    <p:sldMasterId id="2147483765" r:id="rId5"/>
  </p:sldMasterIdLst>
  <p:notesMasterIdLst>
    <p:notesMasterId r:id="rId16"/>
  </p:notesMasterIdLst>
  <p:sldIdLst>
    <p:sldId id="256" r:id="rId6"/>
    <p:sldId id="257" r:id="rId7"/>
    <p:sldId id="269" r:id="rId8"/>
    <p:sldId id="271" r:id="rId9"/>
    <p:sldId id="272" r:id="rId10"/>
    <p:sldId id="273" r:id="rId11"/>
    <p:sldId id="274" r:id="rId12"/>
    <p:sldId id="267" r:id="rId13"/>
    <p:sldId id="266" r:id="rId14"/>
    <p:sldId id="27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FF00"/>
    <a:srgbClr val="FF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68" autoAdjust="0"/>
    <p:restoredTop sz="94614" autoAdjust="0"/>
  </p:normalViewPr>
  <p:slideViewPr>
    <p:cSldViewPr>
      <p:cViewPr varScale="1">
        <p:scale>
          <a:sx n="74" d="100"/>
          <a:sy n="74" d="100"/>
        </p:scale>
        <p:origin x="1158" y="33"/>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notesViewPr>
    <p:cSldViewPr>
      <p:cViewPr varScale="1">
        <p:scale>
          <a:sx n="57" d="100"/>
          <a:sy n="57" d="100"/>
        </p:scale>
        <p:origin x="-247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D1FC4D-15ED-4B2B-AC1A-0A17187CCE2F}" type="doc">
      <dgm:prSet loTypeId="urn:microsoft.com/office/officeart/2005/8/layout/orgChart1" loCatId="hierarchy" qsTypeId="urn:microsoft.com/office/officeart/2005/8/quickstyle/simple1" qsCatId="simple" csTypeId="urn:microsoft.com/office/officeart/2005/8/colors/accent1_2" csCatId="accent1" phldr="1"/>
      <dgm:spPr/>
    </dgm:pt>
    <dgm:pt modelId="{8AF16857-E9E1-4E95-B3B5-E626AC8803F9}">
      <dgm:prSet custT="1"/>
      <dgm:spPr>
        <a:solidFill>
          <a:srgbClr val="00B0F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chemeClr val="tx1"/>
              </a:solidFill>
              <a:effectLst/>
              <a:latin typeface="Times New Roman" pitchFamily="18" charset="0"/>
            </a:rPr>
            <a:t>Τα πεδία εργασίας</a:t>
          </a:r>
          <a:r>
            <a:rPr kumimoji="0" lang="el-GR" sz="2400" b="0" i="0" u="none" strike="noStrike" cap="none" normalizeH="0" baseline="0" dirty="0">
              <a:ln>
                <a:noFill/>
              </a:ln>
              <a:solidFill>
                <a:schemeClr val="tx1"/>
              </a:solidFill>
              <a:effectLst/>
              <a:latin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a:ln>
              <a:noFill/>
            </a:ln>
            <a:solidFill>
              <a:schemeClr val="tx1"/>
            </a:solidFill>
            <a:effectLst/>
            <a:latin typeface="Times New Roman" pitchFamily="18" charset="0"/>
          </a:endParaRPr>
        </a:p>
      </dgm:t>
    </dgm:pt>
    <dgm:pt modelId="{67C24ABD-FC30-4E9A-B9F6-2661B5972E04}" type="parTrans" cxnId="{0FEBEAFD-0C6C-4DEB-9F8F-8914DDDF8464}">
      <dgm:prSet/>
      <dgm:spPr/>
      <dgm:t>
        <a:bodyPr/>
        <a:lstStyle/>
        <a:p>
          <a:endParaRPr lang="el-GR"/>
        </a:p>
      </dgm:t>
    </dgm:pt>
    <dgm:pt modelId="{F141B0DD-E5F6-4DC9-86B9-FB4A85A403DC}" type="sibTrans" cxnId="{0FEBEAFD-0C6C-4DEB-9F8F-8914DDDF8464}">
      <dgm:prSet/>
      <dgm:spPr/>
      <dgm:t>
        <a:bodyPr/>
        <a:lstStyle/>
        <a:p>
          <a:endParaRPr lang="el-GR"/>
        </a:p>
      </dgm:t>
    </dgm:pt>
    <dgm:pt modelId="{822C38C6-F0CE-40CE-BB84-B5239F49C52C}">
      <dgm:prSet/>
      <dgm:spPr>
        <a:solidFill>
          <a:srgbClr val="92D05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rPr>
            <a:t>Θερμικά φαινόμενα</a:t>
          </a:r>
        </a:p>
      </dgm:t>
    </dgm:pt>
    <dgm:pt modelId="{9C079C67-F918-4A6E-9B40-424898573095}" type="parTrans" cxnId="{D8331FDD-D175-4CE3-8D1B-EBB05BF84CA3}">
      <dgm:prSet/>
      <dgm:spPr/>
      <dgm:t>
        <a:bodyPr/>
        <a:lstStyle/>
        <a:p>
          <a:endParaRPr lang="el-GR"/>
        </a:p>
      </dgm:t>
    </dgm:pt>
    <dgm:pt modelId="{B108B9EB-9D36-4FB2-B516-48DB3E284BD5}" type="sibTrans" cxnId="{D8331FDD-D175-4CE3-8D1B-EBB05BF84CA3}">
      <dgm:prSet/>
      <dgm:spPr/>
      <dgm:t>
        <a:bodyPr/>
        <a:lstStyle/>
        <a:p>
          <a:endParaRPr lang="el-GR"/>
        </a:p>
      </dgm:t>
    </dgm:pt>
    <dgm:pt modelId="{CA55FAE5-C968-4AC8-BF0C-C5FAA5F8D332}">
      <dgm:prSet/>
      <dgm:spPr>
        <a:solidFill>
          <a:srgbClr val="FF66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rPr>
            <a:t>Φαινόμενα Οπτικής</a:t>
          </a:r>
        </a:p>
      </dgm:t>
    </dgm:pt>
    <dgm:pt modelId="{61B7B737-9000-46DD-B81B-056ED9C12DD9}" type="parTrans" cxnId="{F6D35AE6-44B6-40A8-8D3D-B6380D0C54A5}">
      <dgm:prSet/>
      <dgm:spPr/>
      <dgm:t>
        <a:bodyPr/>
        <a:lstStyle/>
        <a:p>
          <a:endParaRPr lang="el-GR"/>
        </a:p>
      </dgm:t>
    </dgm:pt>
    <dgm:pt modelId="{132D681C-85F2-4A46-9832-09A1DB61DC1B}" type="sibTrans" cxnId="{F6D35AE6-44B6-40A8-8D3D-B6380D0C54A5}">
      <dgm:prSet/>
      <dgm:spPr/>
      <dgm:t>
        <a:bodyPr/>
        <a:lstStyle/>
        <a:p>
          <a:endParaRPr lang="el-GR"/>
        </a:p>
      </dgm:t>
    </dgm:pt>
    <dgm:pt modelId="{5B7641B4-2693-46E4-B025-81233DF067BC}">
      <dgm:prSet/>
      <dgm:spPr>
        <a:solidFill>
          <a:srgbClr val="FFFF0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Times New Roman" pitchFamily="18" charset="0"/>
            </a:rPr>
            <a:t>Μηχανικά φαινόμενα</a:t>
          </a:r>
        </a:p>
      </dgm:t>
    </dgm:pt>
    <dgm:pt modelId="{803BF83A-B637-4D8D-9033-C88260568954}" type="parTrans" cxnId="{335798EF-9D5E-4DBA-89EE-3280221B0396}">
      <dgm:prSet/>
      <dgm:spPr/>
      <dgm:t>
        <a:bodyPr/>
        <a:lstStyle/>
        <a:p>
          <a:endParaRPr lang="el-GR"/>
        </a:p>
      </dgm:t>
    </dgm:pt>
    <dgm:pt modelId="{52396766-C459-4FAF-AC84-FCE9158174CA}" type="sibTrans" cxnId="{335798EF-9D5E-4DBA-89EE-3280221B0396}">
      <dgm:prSet/>
      <dgm:spPr/>
      <dgm:t>
        <a:bodyPr/>
        <a:lstStyle/>
        <a:p>
          <a:endParaRPr lang="el-GR"/>
        </a:p>
      </dgm:t>
    </dgm:pt>
    <dgm:pt modelId="{DB1190B6-76FC-4DF8-BC58-2D98BCF9AF8A}">
      <dgm:prSet/>
      <dgm:spPr>
        <a:solidFill>
          <a:srgbClr val="FF0066"/>
        </a:solidFill>
      </dgm:spPr>
      <dgm:t>
        <a:bodyPr/>
        <a:lstStyle/>
        <a:p>
          <a:pPr>
            <a:lnSpc>
              <a:spcPct val="100000"/>
            </a:lnSpc>
            <a:spcAft>
              <a:spcPts val="0"/>
            </a:spcAft>
          </a:pPr>
          <a:r>
            <a:rPr kumimoji="0" lang="el-GR" b="0" i="0" u="none" strike="noStrike" cap="none" normalizeH="0" baseline="0" dirty="0">
              <a:ln>
                <a:noFill/>
              </a:ln>
              <a:solidFill>
                <a:schemeClr val="tx1"/>
              </a:solidFill>
              <a:effectLst/>
              <a:latin typeface="Times New Roman" pitchFamily="18" charset="0"/>
            </a:rPr>
            <a:t>Στοιχειώδη φαινόμενα Αστρονομίας</a:t>
          </a:r>
        </a:p>
      </dgm:t>
    </dgm:pt>
    <dgm:pt modelId="{4E0C55D6-3255-4E75-8076-540609FE0156}" type="sibTrans" cxnId="{F18AF58D-3E33-4625-91DF-5D085FAD4EDA}">
      <dgm:prSet/>
      <dgm:spPr/>
      <dgm:t>
        <a:bodyPr/>
        <a:lstStyle/>
        <a:p>
          <a:endParaRPr lang="el-GR"/>
        </a:p>
      </dgm:t>
    </dgm:pt>
    <dgm:pt modelId="{733EBF56-D922-4B4A-B554-A42ADEC52445}" type="parTrans" cxnId="{F18AF58D-3E33-4625-91DF-5D085FAD4EDA}">
      <dgm:prSet/>
      <dgm:spPr/>
      <dgm:t>
        <a:bodyPr/>
        <a:lstStyle/>
        <a:p>
          <a:endParaRPr lang="el-GR"/>
        </a:p>
      </dgm:t>
    </dgm:pt>
    <dgm:pt modelId="{650EB218-A84F-4B56-832F-A3366752D140}" type="pres">
      <dgm:prSet presAssocID="{1CD1FC4D-15ED-4B2B-AC1A-0A17187CCE2F}" presName="hierChild1" presStyleCnt="0">
        <dgm:presLayoutVars>
          <dgm:orgChart val="1"/>
          <dgm:chPref val="1"/>
          <dgm:dir/>
          <dgm:animOne val="branch"/>
          <dgm:animLvl val="lvl"/>
          <dgm:resizeHandles/>
        </dgm:presLayoutVars>
      </dgm:prSet>
      <dgm:spPr/>
    </dgm:pt>
    <dgm:pt modelId="{E97C13CE-1C81-413D-93B3-FD7A677F1F94}" type="pres">
      <dgm:prSet presAssocID="{8AF16857-E9E1-4E95-B3B5-E626AC8803F9}" presName="hierRoot1" presStyleCnt="0">
        <dgm:presLayoutVars>
          <dgm:hierBranch/>
        </dgm:presLayoutVars>
      </dgm:prSet>
      <dgm:spPr/>
    </dgm:pt>
    <dgm:pt modelId="{EBB846A8-C6B9-4913-96AB-33FCC529360E}" type="pres">
      <dgm:prSet presAssocID="{8AF16857-E9E1-4E95-B3B5-E626AC8803F9}" presName="rootComposite1" presStyleCnt="0"/>
      <dgm:spPr/>
    </dgm:pt>
    <dgm:pt modelId="{C1542B74-1D03-4DC3-9000-03F906BBE0EC}" type="pres">
      <dgm:prSet presAssocID="{8AF16857-E9E1-4E95-B3B5-E626AC8803F9}" presName="rootText1" presStyleLbl="node0" presStyleIdx="0" presStyleCnt="1" custScaleX="270941" custScaleY="164724">
        <dgm:presLayoutVars>
          <dgm:chPref val="3"/>
        </dgm:presLayoutVars>
      </dgm:prSet>
      <dgm:spPr/>
    </dgm:pt>
    <dgm:pt modelId="{C5E751CD-0F68-4BCA-8FC7-F04ACE3E30D3}" type="pres">
      <dgm:prSet presAssocID="{8AF16857-E9E1-4E95-B3B5-E626AC8803F9}" presName="rootConnector1" presStyleLbl="node1" presStyleIdx="0" presStyleCnt="0"/>
      <dgm:spPr/>
    </dgm:pt>
    <dgm:pt modelId="{EC6A9132-F666-48BF-8FE8-367C14DE1C61}" type="pres">
      <dgm:prSet presAssocID="{8AF16857-E9E1-4E95-B3B5-E626AC8803F9}" presName="hierChild2" presStyleCnt="0"/>
      <dgm:spPr/>
    </dgm:pt>
    <dgm:pt modelId="{C0D33EB0-0025-4578-BFD5-3CA38ADF4C13}" type="pres">
      <dgm:prSet presAssocID="{9C079C67-F918-4A6E-9B40-424898573095}" presName="Name35" presStyleLbl="parChTrans1D2" presStyleIdx="0" presStyleCnt="4"/>
      <dgm:spPr/>
    </dgm:pt>
    <dgm:pt modelId="{91110CDD-1CF9-46E9-B85B-8AD4EBCE0CF5}" type="pres">
      <dgm:prSet presAssocID="{822C38C6-F0CE-40CE-BB84-B5239F49C52C}" presName="hierRoot2" presStyleCnt="0">
        <dgm:presLayoutVars>
          <dgm:hierBranch/>
        </dgm:presLayoutVars>
      </dgm:prSet>
      <dgm:spPr/>
    </dgm:pt>
    <dgm:pt modelId="{1F049889-7E41-4A58-B019-60FAE8B1680D}" type="pres">
      <dgm:prSet presAssocID="{822C38C6-F0CE-40CE-BB84-B5239F49C52C}" presName="rootComposite" presStyleCnt="0"/>
      <dgm:spPr/>
    </dgm:pt>
    <dgm:pt modelId="{B47FD54C-C661-44E4-B08B-408A355972BA}" type="pres">
      <dgm:prSet presAssocID="{822C38C6-F0CE-40CE-BB84-B5239F49C52C}" presName="rootText" presStyleLbl="node2" presStyleIdx="0" presStyleCnt="4" custScaleY="287122">
        <dgm:presLayoutVars>
          <dgm:chPref val="3"/>
        </dgm:presLayoutVars>
      </dgm:prSet>
      <dgm:spPr/>
    </dgm:pt>
    <dgm:pt modelId="{26FC298F-8B53-427E-BFDC-09BA1247DF4B}" type="pres">
      <dgm:prSet presAssocID="{822C38C6-F0CE-40CE-BB84-B5239F49C52C}" presName="rootConnector" presStyleLbl="node2" presStyleIdx="0" presStyleCnt="4"/>
      <dgm:spPr/>
    </dgm:pt>
    <dgm:pt modelId="{7B349181-00A6-4CBA-A9B1-454773D49217}" type="pres">
      <dgm:prSet presAssocID="{822C38C6-F0CE-40CE-BB84-B5239F49C52C}" presName="hierChild4" presStyleCnt="0"/>
      <dgm:spPr/>
    </dgm:pt>
    <dgm:pt modelId="{877AB834-87FE-4D85-9537-6849631A51DB}" type="pres">
      <dgm:prSet presAssocID="{822C38C6-F0CE-40CE-BB84-B5239F49C52C}" presName="hierChild5" presStyleCnt="0"/>
      <dgm:spPr/>
    </dgm:pt>
    <dgm:pt modelId="{AA1DBA54-EAE4-467E-A931-8A8431BF7460}" type="pres">
      <dgm:prSet presAssocID="{61B7B737-9000-46DD-B81B-056ED9C12DD9}" presName="Name35" presStyleLbl="parChTrans1D2" presStyleIdx="1" presStyleCnt="4"/>
      <dgm:spPr/>
    </dgm:pt>
    <dgm:pt modelId="{AFB7C701-B81B-42E6-93F0-4DB9E7A3BA50}" type="pres">
      <dgm:prSet presAssocID="{CA55FAE5-C968-4AC8-BF0C-C5FAA5F8D332}" presName="hierRoot2" presStyleCnt="0">
        <dgm:presLayoutVars>
          <dgm:hierBranch/>
        </dgm:presLayoutVars>
      </dgm:prSet>
      <dgm:spPr/>
    </dgm:pt>
    <dgm:pt modelId="{0779BE5E-E745-4BC6-BC2C-3FB91EF3F588}" type="pres">
      <dgm:prSet presAssocID="{CA55FAE5-C968-4AC8-BF0C-C5FAA5F8D332}" presName="rootComposite" presStyleCnt="0"/>
      <dgm:spPr/>
    </dgm:pt>
    <dgm:pt modelId="{18D84FCB-4E2D-4B37-9C3A-3D94F0F4F57A}" type="pres">
      <dgm:prSet presAssocID="{CA55FAE5-C968-4AC8-BF0C-C5FAA5F8D332}" presName="rootText" presStyleLbl="node2" presStyleIdx="1" presStyleCnt="4" custScaleY="287121">
        <dgm:presLayoutVars>
          <dgm:chPref val="3"/>
        </dgm:presLayoutVars>
      </dgm:prSet>
      <dgm:spPr/>
    </dgm:pt>
    <dgm:pt modelId="{A34CF789-C949-453C-BBDE-163CD088E46D}" type="pres">
      <dgm:prSet presAssocID="{CA55FAE5-C968-4AC8-BF0C-C5FAA5F8D332}" presName="rootConnector" presStyleLbl="node2" presStyleIdx="1" presStyleCnt="4"/>
      <dgm:spPr/>
    </dgm:pt>
    <dgm:pt modelId="{FC8EADDA-B042-453F-93FE-718B7CF4C0B2}" type="pres">
      <dgm:prSet presAssocID="{CA55FAE5-C968-4AC8-BF0C-C5FAA5F8D332}" presName="hierChild4" presStyleCnt="0"/>
      <dgm:spPr/>
    </dgm:pt>
    <dgm:pt modelId="{937E8479-2D4E-4424-8D1B-FE26754EA5B6}" type="pres">
      <dgm:prSet presAssocID="{CA55FAE5-C968-4AC8-BF0C-C5FAA5F8D332}" presName="hierChild5" presStyleCnt="0"/>
      <dgm:spPr/>
    </dgm:pt>
    <dgm:pt modelId="{8349B924-76EB-4BA6-93DB-104835F23291}" type="pres">
      <dgm:prSet presAssocID="{733EBF56-D922-4B4A-B554-A42ADEC52445}" presName="Name35" presStyleLbl="parChTrans1D2" presStyleIdx="2" presStyleCnt="4"/>
      <dgm:spPr/>
    </dgm:pt>
    <dgm:pt modelId="{60D8867F-188A-4D05-A733-430952A42892}" type="pres">
      <dgm:prSet presAssocID="{DB1190B6-76FC-4DF8-BC58-2D98BCF9AF8A}" presName="hierRoot2" presStyleCnt="0">
        <dgm:presLayoutVars>
          <dgm:hierBranch val="init"/>
        </dgm:presLayoutVars>
      </dgm:prSet>
      <dgm:spPr/>
    </dgm:pt>
    <dgm:pt modelId="{FD485FEB-C7C4-4CCA-9D54-AC13223CDA2A}" type="pres">
      <dgm:prSet presAssocID="{DB1190B6-76FC-4DF8-BC58-2D98BCF9AF8A}" presName="rootComposite" presStyleCnt="0"/>
      <dgm:spPr/>
    </dgm:pt>
    <dgm:pt modelId="{B31C0C29-9C3B-489F-B793-91156C8EC659}" type="pres">
      <dgm:prSet presAssocID="{DB1190B6-76FC-4DF8-BC58-2D98BCF9AF8A}" presName="rootText" presStyleLbl="node2" presStyleIdx="2" presStyleCnt="4" custScaleY="281902">
        <dgm:presLayoutVars>
          <dgm:chPref val="3"/>
        </dgm:presLayoutVars>
      </dgm:prSet>
      <dgm:spPr/>
    </dgm:pt>
    <dgm:pt modelId="{A28DC6E6-38C4-4418-A46F-C7A373F969E0}" type="pres">
      <dgm:prSet presAssocID="{DB1190B6-76FC-4DF8-BC58-2D98BCF9AF8A}" presName="rootConnector" presStyleLbl="node2" presStyleIdx="2" presStyleCnt="4"/>
      <dgm:spPr/>
    </dgm:pt>
    <dgm:pt modelId="{9409BDF8-3608-4D84-82D4-1D9167F1744B}" type="pres">
      <dgm:prSet presAssocID="{DB1190B6-76FC-4DF8-BC58-2D98BCF9AF8A}" presName="hierChild4" presStyleCnt="0"/>
      <dgm:spPr/>
    </dgm:pt>
    <dgm:pt modelId="{E9FE5921-39AF-47DD-BDB2-6E7950C1CC8C}" type="pres">
      <dgm:prSet presAssocID="{DB1190B6-76FC-4DF8-BC58-2D98BCF9AF8A}" presName="hierChild5" presStyleCnt="0"/>
      <dgm:spPr/>
    </dgm:pt>
    <dgm:pt modelId="{2F2E4409-C8A1-427D-9DC8-80E2507F214F}" type="pres">
      <dgm:prSet presAssocID="{803BF83A-B637-4D8D-9033-C88260568954}" presName="Name35" presStyleLbl="parChTrans1D2" presStyleIdx="3" presStyleCnt="4"/>
      <dgm:spPr/>
    </dgm:pt>
    <dgm:pt modelId="{AF4975C5-589D-44D6-8BD4-64E38D3D6666}" type="pres">
      <dgm:prSet presAssocID="{5B7641B4-2693-46E4-B025-81233DF067BC}" presName="hierRoot2" presStyleCnt="0">
        <dgm:presLayoutVars>
          <dgm:hierBranch/>
        </dgm:presLayoutVars>
      </dgm:prSet>
      <dgm:spPr/>
    </dgm:pt>
    <dgm:pt modelId="{6CA750AA-2D1B-4D72-8A9C-BFC17F179EF6}" type="pres">
      <dgm:prSet presAssocID="{5B7641B4-2693-46E4-B025-81233DF067BC}" presName="rootComposite" presStyleCnt="0"/>
      <dgm:spPr/>
    </dgm:pt>
    <dgm:pt modelId="{70DBF946-780E-4139-801C-2CF274BFB04B}" type="pres">
      <dgm:prSet presAssocID="{5B7641B4-2693-46E4-B025-81233DF067BC}" presName="rootText" presStyleLbl="node2" presStyleIdx="3" presStyleCnt="4" custScaleY="281901">
        <dgm:presLayoutVars>
          <dgm:chPref val="3"/>
        </dgm:presLayoutVars>
      </dgm:prSet>
      <dgm:spPr/>
    </dgm:pt>
    <dgm:pt modelId="{5BBE8376-B542-422D-BBBA-20E717433A44}" type="pres">
      <dgm:prSet presAssocID="{5B7641B4-2693-46E4-B025-81233DF067BC}" presName="rootConnector" presStyleLbl="node2" presStyleIdx="3" presStyleCnt="4"/>
      <dgm:spPr/>
    </dgm:pt>
    <dgm:pt modelId="{5FFFE418-0DD1-43A3-9625-2906B0F13919}" type="pres">
      <dgm:prSet presAssocID="{5B7641B4-2693-46E4-B025-81233DF067BC}" presName="hierChild4" presStyleCnt="0"/>
      <dgm:spPr/>
    </dgm:pt>
    <dgm:pt modelId="{37BF8834-7527-4AD3-8934-1B4F6DA5356E}" type="pres">
      <dgm:prSet presAssocID="{5B7641B4-2693-46E4-B025-81233DF067BC}" presName="hierChild5" presStyleCnt="0"/>
      <dgm:spPr/>
    </dgm:pt>
    <dgm:pt modelId="{0B27D9FB-B0E6-48BA-AA4C-F7BF85710339}" type="pres">
      <dgm:prSet presAssocID="{8AF16857-E9E1-4E95-B3B5-E626AC8803F9}" presName="hierChild3" presStyleCnt="0"/>
      <dgm:spPr/>
    </dgm:pt>
  </dgm:ptLst>
  <dgm:cxnLst>
    <dgm:cxn modelId="{24B39A07-981B-40E1-AB92-7A4A049D7ABE}" type="presOf" srcId="{CA55FAE5-C968-4AC8-BF0C-C5FAA5F8D332}" destId="{18D84FCB-4E2D-4B37-9C3A-3D94F0F4F57A}" srcOrd="0" destOrd="0" presId="urn:microsoft.com/office/officeart/2005/8/layout/orgChart1"/>
    <dgm:cxn modelId="{44677C08-3CEB-46EF-A1A4-7E7C1E9B5954}" type="presOf" srcId="{9C079C67-F918-4A6E-9B40-424898573095}" destId="{C0D33EB0-0025-4578-BFD5-3CA38ADF4C13}" srcOrd="0" destOrd="0" presId="urn:microsoft.com/office/officeart/2005/8/layout/orgChart1"/>
    <dgm:cxn modelId="{534D6F0F-370D-4C6C-B2F0-F97D834C1C63}" type="presOf" srcId="{803BF83A-B637-4D8D-9033-C88260568954}" destId="{2F2E4409-C8A1-427D-9DC8-80E2507F214F}" srcOrd="0" destOrd="0" presId="urn:microsoft.com/office/officeart/2005/8/layout/orgChart1"/>
    <dgm:cxn modelId="{A2B84512-6613-4A47-AADD-9A1E11BF201F}" type="presOf" srcId="{1CD1FC4D-15ED-4B2B-AC1A-0A17187CCE2F}" destId="{650EB218-A84F-4B56-832F-A3366752D140}" srcOrd="0" destOrd="0" presId="urn:microsoft.com/office/officeart/2005/8/layout/orgChart1"/>
    <dgm:cxn modelId="{83A8F872-8865-4B9F-8A51-25C27C715011}" type="presOf" srcId="{DB1190B6-76FC-4DF8-BC58-2D98BCF9AF8A}" destId="{A28DC6E6-38C4-4418-A46F-C7A373F969E0}" srcOrd="1" destOrd="0" presId="urn:microsoft.com/office/officeart/2005/8/layout/orgChart1"/>
    <dgm:cxn modelId="{55C1AF78-1F0C-44CA-ACA5-3668F025A94B}" type="presOf" srcId="{8AF16857-E9E1-4E95-B3B5-E626AC8803F9}" destId="{C5E751CD-0F68-4BCA-8FC7-F04ACE3E30D3}" srcOrd="1" destOrd="0" presId="urn:microsoft.com/office/officeart/2005/8/layout/orgChart1"/>
    <dgm:cxn modelId="{8D3C4885-C600-4264-856A-1F255FAC050F}" type="presOf" srcId="{733EBF56-D922-4B4A-B554-A42ADEC52445}" destId="{8349B924-76EB-4BA6-93DB-104835F23291}" srcOrd="0" destOrd="0" presId="urn:microsoft.com/office/officeart/2005/8/layout/orgChart1"/>
    <dgm:cxn modelId="{F18AF58D-3E33-4625-91DF-5D085FAD4EDA}" srcId="{8AF16857-E9E1-4E95-B3B5-E626AC8803F9}" destId="{DB1190B6-76FC-4DF8-BC58-2D98BCF9AF8A}" srcOrd="2" destOrd="0" parTransId="{733EBF56-D922-4B4A-B554-A42ADEC52445}" sibTransId="{4E0C55D6-3255-4E75-8076-540609FE0156}"/>
    <dgm:cxn modelId="{F5E1EF91-1BB2-4BCC-B940-DAD0B1A5B2C2}" type="presOf" srcId="{61B7B737-9000-46DD-B81B-056ED9C12DD9}" destId="{AA1DBA54-EAE4-467E-A931-8A8431BF7460}" srcOrd="0" destOrd="0" presId="urn:microsoft.com/office/officeart/2005/8/layout/orgChart1"/>
    <dgm:cxn modelId="{A7D3399B-F779-4916-B574-BB8D1960C6ED}" type="presOf" srcId="{5B7641B4-2693-46E4-B025-81233DF067BC}" destId="{70DBF946-780E-4139-801C-2CF274BFB04B}" srcOrd="0" destOrd="0" presId="urn:microsoft.com/office/officeart/2005/8/layout/orgChart1"/>
    <dgm:cxn modelId="{219776C4-46C3-4B8A-B472-1D80154F67EB}" type="presOf" srcId="{DB1190B6-76FC-4DF8-BC58-2D98BCF9AF8A}" destId="{B31C0C29-9C3B-489F-B793-91156C8EC659}" srcOrd="0" destOrd="0" presId="urn:microsoft.com/office/officeart/2005/8/layout/orgChart1"/>
    <dgm:cxn modelId="{5C87C6C8-1E58-4198-9232-91D15F365692}" type="presOf" srcId="{822C38C6-F0CE-40CE-BB84-B5239F49C52C}" destId="{B47FD54C-C661-44E4-B08B-408A355972BA}" srcOrd="0" destOrd="0" presId="urn:microsoft.com/office/officeart/2005/8/layout/orgChart1"/>
    <dgm:cxn modelId="{F34F61CC-47A2-43D7-AFF3-701770FD00A1}" type="presOf" srcId="{8AF16857-E9E1-4E95-B3B5-E626AC8803F9}" destId="{C1542B74-1D03-4DC3-9000-03F906BBE0EC}" srcOrd="0" destOrd="0" presId="urn:microsoft.com/office/officeart/2005/8/layout/orgChart1"/>
    <dgm:cxn modelId="{694659D7-ECFC-4955-8F6C-AD174A08503B}" type="presOf" srcId="{CA55FAE5-C968-4AC8-BF0C-C5FAA5F8D332}" destId="{A34CF789-C949-453C-BBDE-163CD088E46D}" srcOrd="1" destOrd="0" presId="urn:microsoft.com/office/officeart/2005/8/layout/orgChart1"/>
    <dgm:cxn modelId="{D8331FDD-D175-4CE3-8D1B-EBB05BF84CA3}" srcId="{8AF16857-E9E1-4E95-B3B5-E626AC8803F9}" destId="{822C38C6-F0CE-40CE-BB84-B5239F49C52C}" srcOrd="0" destOrd="0" parTransId="{9C079C67-F918-4A6E-9B40-424898573095}" sibTransId="{B108B9EB-9D36-4FB2-B516-48DB3E284BD5}"/>
    <dgm:cxn modelId="{F6D35AE6-44B6-40A8-8D3D-B6380D0C54A5}" srcId="{8AF16857-E9E1-4E95-B3B5-E626AC8803F9}" destId="{CA55FAE5-C968-4AC8-BF0C-C5FAA5F8D332}" srcOrd="1" destOrd="0" parTransId="{61B7B737-9000-46DD-B81B-056ED9C12DD9}" sibTransId="{132D681C-85F2-4A46-9832-09A1DB61DC1B}"/>
    <dgm:cxn modelId="{F7C503EB-F08D-4965-A25B-B44A7192958D}" type="presOf" srcId="{5B7641B4-2693-46E4-B025-81233DF067BC}" destId="{5BBE8376-B542-422D-BBBA-20E717433A44}" srcOrd="1" destOrd="0" presId="urn:microsoft.com/office/officeart/2005/8/layout/orgChart1"/>
    <dgm:cxn modelId="{443695EF-30D4-4659-90C2-7388E9B4AC0A}" type="presOf" srcId="{822C38C6-F0CE-40CE-BB84-B5239F49C52C}" destId="{26FC298F-8B53-427E-BFDC-09BA1247DF4B}" srcOrd="1" destOrd="0" presId="urn:microsoft.com/office/officeart/2005/8/layout/orgChart1"/>
    <dgm:cxn modelId="{335798EF-9D5E-4DBA-89EE-3280221B0396}" srcId="{8AF16857-E9E1-4E95-B3B5-E626AC8803F9}" destId="{5B7641B4-2693-46E4-B025-81233DF067BC}" srcOrd="3" destOrd="0" parTransId="{803BF83A-B637-4D8D-9033-C88260568954}" sibTransId="{52396766-C459-4FAF-AC84-FCE9158174CA}"/>
    <dgm:cxn modelId="{0FEBEAFD-0C6C-4DEB-9F8F-8914DDDF8464}" srcId="{1CD1FC4D-15ED-4B2B-AC1A-0A17187CCE2F}" destId="{8AF16857-E9E1-4E95-B3B5-E626AC8803F9}" srcOrd="0" destOrd="0" parTransId="{67C24ABD-FC30-4E9A-B9F6-2661B5972E04}" sibTransId="{F141B0DD-E5F6-4DC9-86B9-FB4A85A403DC}"/>
    <dgm:cxn modelId="{2F3BDC92-5AB7-463D-B645-037E1C06510E}" type="presParOf" srcId="{650EB218-A84F-4B56-832F-A3366752D140}" destId="{E97C13CE-1C81-413D-93B3-FD7A677F1F94}" srcOrd="0" destOrd="0" presId="urn:microsoft.com/office/officeart/2005/8/layout/orgChart1"/>
    <dgm:cxn modelId="{94355352-69CE-41C7-BD9C-E426C4F2CDC6}" type="presParOf" srcId="{E97C13CE-1C81-413D-93B3-FD7A677F1F94}" destId="{EBB846A8-C6B9-4913-96AB-33FCC529360E}" srcOrd="0" destOrd="0" presId="urn:microsoft.com/office/officeart/2005/8/layout/orgChart1"/>
    <dgm:cxn modelId="{9CCF8A6F-F63A-4FB4-B7B5-F907E2ACCACB}" type="presParOf" srcId="{EBB846A8-C6B9-4913-96AB-33FCC529360E}" destId="{C1542B74-1D03-4DC3-9000-03F906BBE0EC}" srcOrd="0" destOrd="0" presId="urn:microsoft.com/office/officeart/2005/8/layout/orgChart1"/>
    <dgm:cxn modelId="{963BF6F6-DA2D-4DA0-99AC-0D82F0BE9F36}" type="presParOf" srcId="{EBB846A8-C6B9-4913-96AB-33FCC529360E}" destId="{C5E751CD-0F68-4BCA-8FC7-F04ACE3E30D3}" srcOrd="1" destOrd="0" presId="urn:microsoft.com/office/officeart/2005/8/layout/orgChart1"/>
    <dgm:cxn modelId="{14798904-692C-4D66-AF98-C66ED34317A5}" type="presParOf" srcId="{E97C13CE-1C81-413D-93B3-FD7A677F1F94}" destId="{EC6A9132-F666-48BF-8FE8-367C14DE1C61}" srcOrd="1" destOrd="0" presId="urn:microsoft.com/office/officeart/2005/8/layout/orgChart1"/>
    <dgm:cxn modelId="{6B893602-DF58-4722-AA23-1C54BD4B9CBA}" type="presParOf" srcId="{EC6A9132-F666-48BF-8FE8-367C14DE1C61}" destId="{C0D33EB0-0025-4578-BFD5-3CA38ADF4C13}" srcOrd="0" destOrd="0" presId="urn:microsoft.com/office/officeart/2005/8/layout/orgChart1"/>
    <dgm:cxn modelId="{04D8F5C4-1B97-4E4F-B15A-C4B103A165D5}" type="presParOf" srcId="{EC6A9132-F666-48BF-8FE8-367C14DE1C61}" destId="{91110CDD-1CF9-46E9-B85B-8AD4EBCE0CF5}" srcOrd="1" destOrd="0" presId="urn:microsoft.com/office/officeart/2005/8/layout/orgChart1"/>
    <dgm:cxn modelId="{77537EB2-FF11-4BF2-B6B7-F224BFF44B5E}" type="presParOf" srcId="{91110CDD-1CF9-46E9-B85B-8AD4EBCE0CF5}" destId="{1F049889-7E41-4A58-B019-60FAE8B1680D}" srcOrd="0" destOrd="0" presId="urn:microsoft.com/office/officeart/2005/8/layout/orgChart1"/>
    <dgm:cxn modelId="{2CC50C80-13D4-46BF-A27E-5CEAC23F7EAB}" type="presParOf" srcId="{1F049889-7E41-4A58-B019-60FAE8B1680D}" destId="{B47FD54C-C661-44E4-B08B-408A355972BA}" srcOrd="0" destOrd="0" presId="urn:microsoft.com/office/officeart/2005/8/layout/orgChart1"/>
    <dgm:cxn modelId="{313F09C9-F31B-4FA7-A0F6-7C89D854AC69}" type="presParOf" srcId="{1F049889-7E41-4A58-B019-60FAE8B1680D}" destId="{26FC298F-8B53-427E-BFDC-09BA1247DF4B}" srcOrd="1" destOrd="0" presId="urn:microsoft.com/office/officeart/2005/8/layout/orgChart1"/>
    <dgm:cxn modelId="{C2387F05-EE25-4150-889B-E875237E3F3B}" type="presParOf" srcId="{91110CDD-1CF9-46E9-B85B-8AD4EBCE0CF5}" destId="{7B349181-00A6-4CBA-A9B1-454773D49217}" srcOrd="1" destOrd="0" presId="urn:microsoft.com/office/officeart/2005/8/layout/orgChart1"/>
    <dgm:cxn modelId="{3055B1C7-DE52-45CF-AEF5-ECEDD08EB5B8}" type="presParOf" srcId="{91110CDD-1CF9-46E9-B85B-8AD4EBCE0CF5}" destId="{877AB834-87FE-4D85-9537-6849631A51DB}" srcOrd="2" destOrd="0" presId="urn:microsoft.com/office/officeart/2005/8/layout/orgChart1"/>
    <dgm:cxn modelId="{00F376E9-6886-42FF-9629-B0ABD066D2F1}" type="presParOf" srcId="{EC6A9132-F666-48BF-8FE8-367C14DE1C61}" destId="{AA1DBA54-EAE4-467E-A931-8A8431BF7460}" srcOrd="2" destOrd="0" presId="urn:microsoft.com/office/officeart/2005/8/layout/orgChart1"/>
    <dgm:cxn modelId="{B8E83536-687C-40F3-BA5B-46A9D7340BE5}" type="presParOf" srcId="{EC6A9132-F666-48BF-8FE8-367C14DE1C61}" destId="{AFB7C701-B81B-42E6-93F0-4DB9E7A3BA50}" srcOrd="3" destOrd="0" presId="urn:microsoft.com/office/officeart/2005/8/layout/orgChart1"/>
    <dgm:cxn modelId="{FC259D76-FF3D-4113-AD53-6BB08EE7A1D5}" type="presParOf" srcId="{AFB7C701-B81B-42E6-93F0-4DB9E7A3BA50}" destId="{0779BE5E-E745-4BC6-BC2C-3FB91EF3F588}" srcOrd="0" destOrd="0" presId="urn:microsoft.com/office/officeart/2005/8/layout/orgChart1"/>
    <dgm:cxn modelId="{ECBD8505-2AAC-43DC-89D6-01BCB3CA8A6E}" type="presParOf" srcId="{0779BE5E-E745-4BC6-BC2C-3FB91EF3F588}" destId="{18D84FCB-4E2D-4B37-9C3A-3D94F0F4F57A}" srcOrd="0" destOrd="0" presId="urn:microsoft.com/office/officeart/2005/8/layout/orgChart1"/>
    <dgm:cxn modelId="{E206742D-1527-474B-A45D-9385962765E5}" type="presParOf" srcId="{0779BE5E-E745-4BC6-BC2C-3FB91EF3F588}" destId="{A34CF789-C949-453C-BBDE-163CD088E46D}" srcOrd="1" destOrd="0" presId="urn:microsoft.com/office/officeart/2005/8/layout/orgChart1"/>
    <dgm:cxn modelId="{2321313A-D2C5-4AF6-B26A-FD9B6BE9E6E3}" type="presParOf" srcId="{AFB7C701-B81B-42E6-93F0-4DB9E7A3BA50}" destId="{FC8EADDA-B042-453F-93FE-718B7CF4C0B2}" srcOrd="1" destOrd="0" presId="urn:microsoft.com/office/officeart/2005/8/layout/orgChart1"/>
    <dgm:cxn modelId="{3FF38EF6-8EB8-486F-9BF8-001A1BD27E80}" type="presParOf" srcId="{AFB7C701-B81B-42E6-93F0-4DB9E7A3BA50}" destId="{937E8479-2D4E-4424-8D1B-FE26754EA5B6}" srcOrd="2" destOrd="0" presId="urn:microsoft.com/office/officeart/2005/8/layout/orgChart1"/>
    <dgm:cxn modelId="{A4CE3E2B-2749-449C-988A-B3C0882E4745}" type="presParOf" srcId="{EC6A9132-F666-48BF-8FE8-367C14DE1C61}" destId="{8349B924-76EB-4BA6-93DB-104835F23291}" srcOrd="4" destOrd="0" presId="urn:microsoft.com/office/officeart/2005/8/layout/orgChart1"/>
    <dgm:cxn modelId="{DE483643-BB77-425F-A465-DFF8E6951E90}" type="presParOf" srcId="{EC6A9132-F666-48BF-8FE8-367C14DE1C61}" destId="{60D8867F-188A-4D05-A733-430952A42892}" srcOrd="5" destOrd="0" presId="urn:microsoft.com/office/officeart/2005/8/layout/orgChart1"/>
    <dgm:cxn modelId="{5FA105A0-AEE7-488C-8263-653901519AAA}" type="presParOf" srcId="{60D8867F-188A-4D05-A733-430952A42892}" destId="{FD485FEB-C7C4-4CCA-9D54-AC13223CDA2A}" srcOrd="0" destOrd="0" presId="urn:microsoft.com/office/officeart/2005/8/layout/orgChart1"/>
    <dgm:cxn modelId="{D6F375A6-7E03-4398-99A2-2A28558F39AB}" type="presParOf" srcId="{FD485FEB-C7C4-4CCA-9D54-AC13223CDA2A}" destId="{B31C0C29-9C3B-489F-B793-91156C8EC659}" srcOrd="0" destOrd="0" presId="urn:microsoft.com/office/officeart/2005/8/layout/orgChart1"/>
    <dgm:cxn modelId="{276D0CCB-747E-4B0C-BC21-1C63D9AE3194}" type="presParOf" srcId="{FD485FEB-C7C4-4CCA-9D54-AC13223CDA2A}" destId="{A28DC6E6-38C4-4418-A46F-C7A373F969E0}" srcOrd="1" destOrd="0" presId="urn:microsoft.com/office/officeart/2005/8/layout/orgChart1"/>
    <dgm:cxn modelId="{24545BFD-6534-4C50-87CF-D9C8C6A1139C}" type="presParOf" srcId="{60D8867F-188A-4D05-A733-430952A42892}" destId="{9409BDF8-3608-4D84-82D4-1D9167F1744B}" srcOrd="1" destOrd="0" presId="urn:microsoft.com/office/officeart/2005/8/layout/orgChart1"/>
    <dgm:cxn modelId="{B8B00168-08C8-4C37-9006-62A3911253F1}" type="presParOf" srcId="{60D8867F-188A-4D05-A733-430952A42892}" destId="{E9FE5921-39AF-47DD-BDB2-6E7950C1CC8C}" srcOrd="2" destOrd="0" presId="urn:microsoft.com/office/officeart/2005/8/layout/orgChart1"/>
    <dgm:cxn modelId="{00FDAC82-4695-4434-93F9-79B4F07C348E}" type="presParOf" srcId="{EC6A9132-F666-48BF-8FE8-367C14DE1C61}" destId="{2F2E4409-C8A1-427D-9DC8-80E2507F214F}" srcOrd="6" destOrd="0" presId="urn:microsoft.com/office/officeart/2005/8/layout/orgChart1"/>
    <dgm:cxn modelId="{B39CEDDE-9E4A-4E44-A240-90932F7842F0}" type="presParOf" srcId="{EC6A9132-F666-48BF-8FE8-367C14DE1C61}" destId="{AF4975C5-589D-44D6-8BD4-64E38D3D6666}" srcOrd="7" destOrd="0" presId="urn:microsoft.com/office/officeart/2005/8/layout/orgChart1"/>
    <dgm:cxn modelId="{C352DF05-7408-4E64-89C8-E28C60F856DA}" type="presParOf" srcId="{AF4975C5-589D-44D6-8BD4-64E38D3D6666}" destId="{6CA750AA-2D1B-4D72-8A9C-BFC17F179EF6}" srcOrd="0" destOrd="0" presId="urn:microsoft.com/office/officeart/2005/8/layout/orgChart1"/>
    <dgm:cxn modelId="{FE5E36F9-7663-4A40-AD3B-4D9C47F50DD3}" type="presParOf" srcId="{6CA750AA-2D1B-4D72-8A9C-BFC17F179EF6}" destId="{70DBF946-780E-4139-801C-2CF274BFB04B}" srcOrd="0" destOrd="0" presId="urn:microsoft.com/office/officeart/2005/8/layout/orgChart1"/>
    <dgm:cxn modelId="{3DB52622-921A-4BD1-88D8-E59B3E715C6C}" type="presParOf" srcId="{6CA750AA-2D1B-4D72-8A9C-BFC17F179EF6}" destId="{5BBE8376-B542-422D-BBBA-20E717433A44}" srcOrd="1" destOrd="0" presId="urn:microsoft.com/office/officeart/2005/8/layout/orgChart1"/>
    <dgm:cxn modelId="{25CA2AC3-147E-4923-8024-0143D0FB4C34}" type="presParOf" srcId="{AF4975C5-589D-44D6-8BD4-64E38D3D6666}" destId="{5FFFE418-0DD1-43A3-9625-2906B0F13919}" srcOrd="1" destOrd="0" presId="urn:microsoft.com/office/officeart/2005/8/layout/orgChart1"/>
    <dgm:cxn modelId="{F6CD4875-2FB0-435B-9102-8CD4E9628B77}" type="presParOf" srcId="{AF4975C5-589D-44D6-8BD4-64E38D3D6666}" destId="{37BF8834-7527-4AD3-8934-1B4F6DA5356E}" srcOrd="2" destOrd="0" presId="urn:microsoft.com/office/officeart/2005/8/layout/orgChart1"/>
    <dgm:cxn modelId="{449C90DF-E8E0-401B-8ECE-7C2D3158E848}" type="presParOf" srcId="{E97C13CE-1C81-413D-93B3-FD7A677F1F94}" destId="{0B27D9FB-B0E6-48BA-AA4C-F7BF8571033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2E4409-C8A1-427D-9DC8-80E2507F214F}">
      <dsp:nvSpPr>
        <dsp:cNvPr id="0" name=""/>
        <dsp:cNvSpPr/>
      </dsp:nvSpPr>
      <dsp:spPr>
        <a:xfrm>
          <a:off x="3852069" y="2089135"/>
          <a:ext cx="3016964" cy="349070"/>
        </a:xfrm>
        <a:custGeom>
          <a:avLst/>
          <a:gdLst/>
          <a:ahLst/>
          <a:cxnLst/>
          <a:rect l="0" t="0" r="0" b="0"/>
          <a:pathLst>
            <a:path>
              <a:moveTo>
                <a:pt x="0" y="0"/>
              </a:moveTo>
              <a:lnTo>
                <a:pt x="0" y="174535"/>
              </a:lnTo>
              <a:lnTo>
                <a:pt x="3016964" y="174535"/>
              </a:lnTo>
              <a:lnTo>
                <a:pt x="3016964" y="3490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49B924-76EB-4BA6-93DB-104835F23291}">
      <dsp:nvSpPr>
        <dsp:cNvPr id="0" name=""/>
        <dsp:cNvSpPr/>
      </dsp:nvSpPr>
      <dsp:spPr>
        <a:xfrm>
          <a:off x="3852069" y="2089135"/>
          <a:ext cx="1005654" cy="349070"/>
        </a:xfrm>
        <a:custGeom>
          <a:avLst/>
          <a:gdLst/>
          <a:ahLst/>
          <a:cxnLst/>
          <a:rect l="0" t="0" r="0" b="0"/>
          <a:pathLst>
            <a:path>
              <a:moveTo>
                <a:pt x="0" y="0"/>
              </a:moveTo>
              <a:lnTo>
                <a:pt x="0" y="174535"/>
              </a:lnTo>
              <a:lnTo>
                <a:pt x="1005654" y="174535"/>
              </a:lnTo>
              <a:lnTo>
                <a:pt x="1005654" y="3490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1DBA54-EAE4-467E-A931-8A8431BF7460}">
      <dsp:nvSpPr>
        <dsp:cNvPr id="0" name=""/>
        <dsp:cNvSpPr/>
      </dsp:nvSpPr>
      <dsp:spPr>
        <a:xfrm>
          <a:off x="2846414" y="2089135"/>
          <a:ext cx="1005654" cy="349070"/>
        </a:xfrm>
        <a:custGeom>
          <a:avLst/>
          <a:gdLst/>
          <a:ahLst/>
          <a:cxnLst/>
          <a:rect l="0" t="0" r="0" b="0"/>
          <a:pathLst>
            <a:path>
              <a:moveTo>
                <a:pt x="1005654" y="0"/>
              </a:moveTo>
              <a:lnTo>
                <a:pt x="1005654" y="174535"/>
              </a:lnTo>
              <a:lnTo>
                <a:pt x="0" y="174535"/>
              </a:lnTo>
              <a:lnTo>
                <a:pt x="0" y="3490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D33EB0-0025-4578-BFD5-3CA38ADF4C13}">
      <dsp:nvSpPr>
        <dsp:cNvPr id="0" name=""/>
        <dsp:cNvSpPr/>
      </dsp:nvSpPr>
      <dsp:spPr>
        <a:xfrm>
          <a:off x="835104" y="2089135"/>
          <a:ext cx="3016964" cy="349070"/>
        </a:xfrm>
        <a:custGeom>
          <a:avLst/>
          <a:gdLst/>
          <a:ahLst/>
          <a:cxnLst/>
          <a:rect l="0" t="0" r="0" b="0"/>
          <a:pathLst>
            <a:path>
              <a:moveTo>
                <a:pt x="3016964" y="0"/>
              </a:moveTo>
              <a:lnTo>
                <a:pt x="3016964" y="174535"/>
              </a:lnTo>
              <a:lnTo>
                <a:pt x="0" y="174535"/>
              </a:lnTo>
              <a:lnTo>
                <a:pt x="0" y="3490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42B74-1D03-4DC3-9000-03F906BBE0EC}">
      <dsp:nvSpPr>
        <dsp:cNvPr id="0" name=""/>
        <dsp:cNvSpPr/>
      </dsp:nvSpPr>
      <dsp:spPr>
        <a:xfrm>
          <a:off x="1600225" y="720081"/>
          <a:ext cx="4503687" cy="1369053"/>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800" b="0" i="0" u="none" strike="noStrike" kern="1200" cap="none" normalizeH="0" baseline="0" dirty="0">
              <a:ln>
                <a:noFill/>
              </a:ln>
              <a:solidFill>
                <a:schemeClr val="tx1"/>
              </a:solidFill>
              <a:effectLst/>
              <a:latin typeface="Times New Roman" pitchFamily="18" charset="0"/>
            </a:rPr>
            <a:t>Τα πεδία εργασίας</a:t>
          </a:r>
          <a:r>
            <a:rPr kumimoji="0" lang="el-GR" sz="2400" b="0" i="0" u="none" strike="noStrike" kern="1200" cap="none" normalizeH="0" baseline="0" dirty="0">
              <a:ln>
                <a:noFill/>
              </a:ln>
              <a:solidFill>
                <a:schemeClr val="tx1"/>
              </a:solidFill>
              <a:effectLst/>
              <a:latin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400" b="0" i="0" u="none" strike="noStrike" kern="1200" cap="none" normalizeH="0" baseline="0" dirty="0">
            <a:ln>
              <a:noFill/>
            </a:ln>
            <a:solidFill>
              <a:schemeClr val="tx1"/>
            </a:solidFill>
            <a:effectLst/>
            <a:latin typeface="Times New Roman" pitchFamily="18" charset="0"/>
          </a:endParaRPr>
        </a:p>
      </dsp:txBody>
      <dsp:txXfrm>
        <a:off x="1600225" y="720081"/>
        <a:ext cx="4503687" cy="1369053"/>
      </dsp:txXfrm>
    </dsp:sp>
    <dsp:sp modelId="{B47FD54C-C661-44E4-B08B-408A355972BA}">
      <dsp:nvSpPr>
        <dsp:cNvPr id="0" name=""/>
        <dsp:cNvSpPr/>
      </dsp:nvSpPr>
      <dsp:spPr>
        <a:xfrm>
          <a:off x="3985" y="2438205"/>
          <a:ext cx="1662239" cy="2386327"/>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kern="1200" cap="none" normalizeH="0" baseline="0" dirty="0">
              <a:ln>
                <a:noFill/>
              </a:ln>
              <a:solidFill>
                <a:schemeClr val="tx1"/>
              </a:solidFill>
              <a:effectLst/>
              <a:latin typeface="Times New Roman" pitchFamily="18" charset="0"/>
            </a:rPr>
            <a:t>Θερμικά φαινόμενα</a:t>
          </a:r>
        </a:p>
      </dsp:txBody>
      <dsp:txXfrm>
        <a:off x="3985" y="2438205"/>
        <a:ext cx="1662239" cy="2386327"/>
      </dsp:txXfrm>
    </dsp:sp>
    <dsp:sp modelId="{18D84FCB-4E2D-4B37-9C3A-3D94F0F4F57A}">
      <dsp:nvSpPr>
        <dsp:cNvPr id="0" name=""/>
        <dsp:cNvSpPr/>
      </dsp:nvSpPr>
      <dsp:spPr>
        <a:xfrm>
          <a:off x="2015294" y="2438205"/>
          <a:ext cx="1662239" cy="2386318"/>
        </a:xfrm>
        <a:prstGeom prst="rect">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kern="1200" cap="none" normalizeH="0" baseline="0" dirty="0">
              <a:ln>
                <a:noFill/>
              </a:ln>
              <a:solidFill>
                <a:schemeClr val="tx1"/>
              </a:solidFill>
              <a:effectLst/>
              <a:latin typeface="Times New Roman" pitchFamily="18" charset="0"/>
            </a:rPr>
            <a:t>Φαινόμενα Οπτικής</a:t>
          </a:r>
        </a:p>
      </dsp:txBody>
      <dsp:txXfrm>
        <a:off x="2015294" y="2438205"/>
        <a:ext cx="1662239" cy="2386318"/>
      </dsp:txXfrm>
    </dsp:sp>
    <dsp:sp modelId="{B31C0C29-9C3B-489F-B793-91156C8EC659}">
      <dsp:nvSpPr>
        <dsp:cNvPr id="0" name=""/>
        <dsp:cNvSpPr/>
      </dsp:nvSpPr>
      <dsp:spPr>
        <a:xfrm>
          <a:off x="4026604" y="2438205"/>
          <a:ext cx="1662239" cy="2342942"/>
        </a:xfrm>
        <a:prstGeom prst="rect">
          <a:avLst/>
        </a:prstGeom>
        <a:solidFill>
          <a:srgbClr val="FF00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100000"/>
            </a:lnSpc>
            <a:spcBef>
              <a:spcPct val="0"/>
            </a:spcBef>
            <a:spcAft>
              <a:spcPts val="0"/>
            </a:spcAft>
            <a:buNone/>
          </a:pPr>
          <a:r>
            <a:rPr kumimoji="0" lang="el-GR" sz="2400" b="0" i="0" u="none" strike="noStrike" kern="1200" cap="none" normalizeH="0" baseline="0" dirty="0">
              <a:ln>
                <a:noFill/>
              </a:ln>
              <a:solidFill>
                <a:schemeClr val="tx1"/>
              </a:solidFill>
              <a:effectLst/>
              <a:latin typeface="Times New Roman" pitchFamily="18" charset="0"/>
            </a:rPr>
            <a:t>Στοιχειώδη φαινόμενα Αστρονομίας</a:t>
          </a:r>
        </a:p>
      </dsp:txBody>
      <dsp:txXfrm>
        <a:off x="4026604" y="2438205"/>
        <a:ext cx="1662239" cy="2342942"/>
      </dsp:txXfrm>
    </dsp:sp>
    <dsp:sp modelId="{70DBF946-780E-4139-801C-2CF274BFB04B}">
      <dsp:nvSpPr>
        <dsp:cNvPr id="0" name=""/>
        <dsp:cNvSpPr/>
      </dsp:nvSpPr>
      <dsp:spPr>
        <a:xfrm>
          <a:off x="6037913" y="2438205"/>
          <a:ext cx="1662239" cy="2342934"/>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0" i="0" u="none" strike="noStrike" kern="1200" cap="none" normalizeH="0" baseline="0" dirty="0">
              <a:ln>
                <a:noFill/>
              </a:ln>
              <a:solidFill>
                <a:schemeClr val="tx1"/>
              </a:solidFill>
              <a:effectLst/>
              <a:latin typeface="Times New Roman" pitchFamily="18" charset="0"/>
            </a:rPr>
            <a:t>Μηχανικά φαινόμενα</a:t>
          </a:r>
        </a:p>
      </dsp:txBody>
      <dsp:txXfrm>
        <a:off x="6037913" y="2438205"/>
        <a:ext cx="1662239" cy="23429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276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266CCEB-1E48-487E-BE8F-4C39B2D23EA7}" type="slidenum">
              <a:rPr lang="el-GR"/>
              <a:pPr>
                <a:defRPr/>
              </a:pPr>
              <a:t>‹#›</a:t>
            </a:fld>
            <a:endParaRPr lang="el-GR"/>
          </a:p>
        </p:txBody>
      </p:sp>
    </p:spTree>
    <p:extLst>
      <p:ext uri="{BB962C8B-B14F-4D97-AF65-F5344CB8AC3E}">
        <p14:creationId xmlns:p14="http://schemas.microsoft.com/office/powerpoint/2010/main" val="1217150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07E6CC2-DF0C-4878-8CF2-C8701A272688}" type="slidenum">
              <a:rPr lang="el-GR" sz="1200" smtClean="0"/>
              <a:pPr eaLnBrk="1" hangingPunct="1"/>
              <a:t>2</a:t>
            </a:fld>
            <a:endParaRPr lang="el-GR" sz="12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l-GR"/>
          </a:p>
        </p:txBody>
      </p:sp>
    </p:spTree>
    <p:extLst>
      <p:ext uri="{BB962C8B-B14F-4D97-AF65-F5344CB8AC3E}">
        <p14:creationId xmlns:p14="http://schemas.microsoft.com/office/powerpoint/2010/main" val="1486694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3175" y="2438400"/>
            <a:ext cx="9147175" cy="1063625"/>
            <a:chOff x="-2" y="1536"/>
            <a:chExt cx="5762" cy="670"/>
          </a:xfrm>
        </p:grpSpPr>
        <p:grpSp>
          <p:nvGrpSpPr>
            <p:cNvPr id="5" name="Group 3"/>
            <p:cNvGrpSpPr>
              <a:grpSpLocks/>
            </p:cNvGrpSpPr>
            <p:nvPr/>
          </p:nvGrpSpPr>
          <p:grpSpPr bwMode="auto">
            <a:xfrm flipH="1">
              <a:off x="-2" y="1562"/>
              <a:ext cx="5762" cy="638"/>
              <a:chOff x="-2" y="1562"/>
              <a:chExt cx="5762" cy="638"/>
            </a:xfrm>
          </p:grpSpPr>
          <p:sp>
            <p:nvSpPr>
              <p:cNvPr id="8" name="Freeform 4"/>
              <p:cNvSpPr>
                <a:spLocks/>
              </p:cNvSpPr>
              <p:nvPr/>
            </p:nvSpPr>
            <p:spPr bwMode="ltGray">
              <a:xfrm rot="-5400000">
                <a:off x="2559" y="-993"/>
                <a:ext cx="624" cy="5745"/>
              </a:xfrm>
              <a:custGeom>
                <a:avLst/>
                <a:gdLst>
                  <a:gd name="T0" fmla="*/ 0 w 1000"/>
                  <a:gd name="T1" fmla="*/ 0 h 720"/>
                  <a:gd name="T2" fmla="*/ 0 w 1000"/>
                  <a:gd name="T3" fmla="*/ 23287198 h 720"/>
                  <a:gd name="T4" fmla="*/ 95 w 1000"/>
                  <a:gd name="T5" fmla="*/ 23287198 h 720"/>
                  <a:gd name="T6" fmla="*/ 95 w 1000"/>
                  <a:gd name="T7" fmla="*/ 0 h 720"/>
                  <a:gd name="T8" fmla="*/ 0 w 1000"/>
                  <a:gd name="T9" fmla="*/ 0 h 7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9" name="Freeform 5"/>
              <p:cNvSpPr>
                <a:spLocks/>
              </p:cNvSpPr>
              <p:nvPr/>
            </p:nvSpPr>
            <p:spPr bwMode="ltGray">
              <a:xfrm rot="-5400000">
                <a:off x="1323" y="1669"/>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 name="Freeform 6"/>
              <p:cNvSpPr>
                <a:spLocks/>
              </p:cNvSpPr>
              <p:nvPr/>
            </p:nvSpPr>
            <p:spPr bwMode="ltGray">
              <a:xfrm rot="-5400000">
                <a:off x="982" y="1669"/>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1" name="Freeform 7"/>
              <p:cNvSpPr>
                <a:spLocks/>
              </p:cNvSpPr>
              <p:nvPr/>
            </p:nvSpPr>
            <p:spPr bwMode="ltGray">
              <a:xfrm rot="-5400000">
                <a:off x="-57" y="1752"/>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12" name="Freeform 8"/>
              <p:cNvSpPr>
                <a:spLocks/>
              </p:cNvSpPr>
              <p:nvPr/>
            </p:nvSpPr>
            <p:spPr bwMode="ltGray">
              <a:xfrm rot="-5400000">
                <a:off x="664" y="1733"/>
                <a:ext cx="624" cy="294"/>
              </a:xfrm>
              <a:custGeom>
                <a:avLst/>
                <a:gdLst>
                  <a:gd name="T0" fmla="*/ 0 w 624"/>
                  <a:gd name="T1" fmla="*/ 0 h 317"/>
                  <a:gd name="T2" fmla="*/ 0 w 624"/>
                  <a:gd name="T3" fmla="*/ 186 h 317"/>
                  <a:gd name="T4" fmla="*/ 624 w 624"/>
                  <a:gd name="T5" fmla="*/ 186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3" name="Freeform 9"/>
              <p:cNvSpPr>
                <a:spLocks/>
              </p:cNvSpPr>
              <p:nvPr/>
            </p:nvSpPr>
            <p:spPr bwMode="ltGray">
              <a:xfrm rot="-5400000">
                <a:off x="442" y="1699"/>
                <a:ext cx="624" cy="362"/>
              </a:xfrm>
              <a:custGeom>
                <a:avLst/>
                <a:gdLst>
                  <a:gd name="T0" fmla="*/ 0 w 624"/>
                  <a:gd name="T1" fmla="*/ 0 h 272"/>
                  <a:gd name="T2" fmla="*/ 0 w 624"/>
                  <a:gd name="T3" fmla="*/ 1135 h 272"/>
                  <a:gd name="T4" fmla="*/ 240 w 624"/>
                  <a:gd name="T5" fmla="*/ 1002 h 272"/>
                  <a:gd name="T6" fmla="*/ 624 w 624"/>
                  <a:gd name="T7" fmla="*/ 1135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4" name="Freeform 10"/>
              <p:cNvSpPr>
                <a:spLocks/>
              </p:cNvSpPr>
              <p:nvPr/>
            </p:nvSpPr>
            <p:spPr bwMode="ltGray">
              <a:xfrm rot="-5400000">
                <a:off x="156" y="1726"/>
                <a:ext cx="632" cy="315"/>
              </a:xfrm>
              <a:custGeom>
                <a:avLst/>
                <a:gdLst>
                  <a:gd name="T0" fmla="*/ 8 w 632"/>
                  <a:gd name="T1" fmla="*/ 23 h 362"/>
                  <a:gd name="T2" fmla="*/ 8 w 632"/>
                  <a:gd name="T3" fmla="*/ 158 h 362"/>
                  <a:gd name="T4" fmla="*/ 248 w 632"/>
                  <a:gd name="T5" fmla="*/ 158 h 362"/>
                  <a:gd name="T6" fmla="*/ 632 w 632"/>
                  <a:gd name="T7" fmla="*/ 158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5" name="Freeform 11"/>
              <p:cNvSpPr>
                <a:spLocks/>
              </p:cNvSpPr>
              <p:nvPr/>
            </p:nvSpPr>
            <p:spPr bwMode="ltGray">
              <a:xfrm rot="-5400000">
                <a:off x="3211" y="1664"/>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6" name="Freeform 12"/>
              <p:cNvSpPr>
                <a:spLocks/>
              </p:cNvSpPr>
              <p:nvPr/>
            </p:nvSpPr>
            <p:spPr bwMode="ltGray">
              <a:xfrm rot="-5400000">
                <a:off x="2870" y="1664"/>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7" name="Freeform 13"/>
              <p:cNvSpPr>
                <a:spLocks/>
              </p:cNvSpPr>
              <p:nvPr/>
            </p:nvSpPr>
            <p:spPr bwMode="ltGray">
              <a:xfrm rot="-5400000">
                <a:off x="1830" y="1747"/>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18" name="Freeform 14"/>
              <p:cNvSpPr>
                <a:spLocks/>
              </p:cNvSpPr>
              <p:nvPr/>
            </p:nvSpPr>
            <p:spPr bwMode="ltGray">
              <a:xfrm rot="-5400000">
                <a:off x="2551" y="1728"/>
                <a:ext cx="624" cy="294"/>
              </a:xfrm>
              <a:custGeom>
                <a:avLst/>
                <a:gdLst>
                  <a:gd name="T0" fmla="*/ 0 w 624"/>
                  <a:gd name="T1" fmla="*/ 0 h 317"/>
                  <a:gd name="T2" fmla="*/ 0 w 624"/>
                  <a:gd name="T3" fmla="*/ 186 h 317"/>
                  <a:gd name="T4" fmla="*/ 624 w 624"/>
                  <a:gd name="T5" fmla="*/ 186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9" name="Freeform 15"/>
              <p:cNvSpPr>
                <a:spLocks/>
              </p:cNvSpPr>
              <p:nvPr/>
            </p:nvSpPr>
            <p:spPr bwMode="ltGray">
              <a:xfrm rot="-5400000">
                <a:off x="2330" y="1694"/>
                <a:ext cx="624" cy="361"/>
              </a:xfrm>
              <a:custGeom>
                <a:avLst/>
                <a:gdLst>
                  <a:gd name="T0" fmla="*/ 0 w 624"/>
                  <a:gd name="T1" fmla="*/ 0 h 272"/>
                  <a:gd name="T2" fmla="*/ 0 w 624"/>
                  <a:gd name="T3" fmla="*/ 1120 h 272"/>
                  <a:gd name="T4" fmla="*/ 240 w 624"/>
                  <a:gd name="T5" fmla="*/ 989 h 272"/>
                  <a:gd name="T6" fmla="*/ 624 w 624"/>
                  <a:gd name="T7" fmla="*/ 1120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0" name="Freeform 16"/>
              <p:cNvSpPr>
                <a:spLocks/>
              </p:cNvSpPr>
              <p:nvPr/>
            </p:nvSpPr>
            <p:spPr bwMode="ltGray">
              <a:xfrm rot="-5400000">
                <a:off x="2043" y="1721"/>
                <a:ext cx="632" cy="316"/>
              </a:xfrm>
              <a:custGeom>
                <a:avLst/>
                <a:gdLst>
                  <a:gd name="T0" fmla="*/ 8 w 632"/>
                  <a:gd name="T1" fmla="*/ 23 h 362"/>
                  <a:gd name="T2" fmla="*/ 8 w 632"/>
                  <a:gd name="T3" fmla="*/ 161 h 362"/>
                  <a:gd name="T4" fmla="*/ 248 w 632"/>
                  <a:gd name="T5" fmla="*/ 161 h 362"/>
                  <a:gd name="T6" fmla="*/ 632 w 632"/>
                  <a:gd name="T7" fmla="*/ 161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1" name="Freeform 17"/>
              <p:cNvSpPr>
                <a:spLocks/>
              </p:cNvSpPr>
              <p:nvPr/>
            </p:nvSpPr>
            <p:spPr bwMode="ltGray">
              <a:xfrm rot="-5400000">
                <a:off x="4077" y="1669"/>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2" name="Freeform 18"/>
              <p:cNvSpPr>
                <a:spLocks/>
              </p:cNvSpPr>
              <p:nvPr/>
            </p:nvSpPr>
            <p:spPr bwMode="ltGray">
              <a:xfrm rot="-5400000">
                <a:off x="3736" y="1669"/>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3" name="Freeform 19"/>
              <p:cNvSpPr>
                <a:spLocks/>
              </p:cNvSpPr>
              <p:nvPr/>
            </p:nvSpPr>
            <p:spPr bwMode="ltGray">
              <a:xfrm rot="-5400000">
                <a:off x="4584" y="1747"/>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24"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5" name="Freeform 21"/>
              <p:cNvSpPr>
                <a:spLocks/>
              </p:cNvSpPr>
              <p:nvPr/>
            </p:nvSpPr>
            <p:spPr bwMode="ltGray">
              <a:xfrm rot="-5400000">
                <a:off x="5084" y="1694"/>
                <a:ext cx="624" cy="361"/>
              </a:xfrm>
              <a:custGeom>
                <a:avLst/>
                <a:gdLst>
                  <a:gd name="T0" fmla="*/ 0 w 624"/>
                  <a:gd name="T1" fmla="*/ 0 h 272"/>
                  <a:gd name="T2" fmla="*/ 0 w 624"/>
                  <a:gd name="T3" fmla="*/ 1120 h 272"/>
                  <a:gd name="T4" fmla="*/ 240 w 624"/>
                  <a:gd name="T5" fmla="*/ 989 h 272"/>
                  <a:gd name="T6" fmla="*/ 624 w 624"/>
                  <a:gd name="T7" fmla="*/ 1120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26" name="Freeform 22"/>
              <p:cNvSpPr>
                <a:spLocks/>
              </p:cNvSpPr>
              <p:nvPr/>
            </p:nvSpPr>
            <p:spPr bwMode="ltGray">
              <a:xfrm rot="-5400000">
                <a:off x="4797" y="1721"/>
                <a:ext cx="632" cy="316"/>
              </a:xfrm>
              <a:custGeom>
                <a:avLst/>
                <a:gdLst>
                  <a:gd name="T0" fmla="*/ 8 w 632"/>
                  <a:gd name="T1" fmla="*/ 23 h 362"/>
                  <a:gd name="T2" fmla="*/ 8 w 632"/>
                  <a:gd name="T3" fmla="*/ 161 h 362"/>
                  <a:gd name="T4" fmla="*/ 248 w 632"/>
                  <a:gd name="T5" fmla="*/ 161 h 362"/>
                  <a:gd name="T6" fmla="*/ 632 w 632"/>
                  <a:gd name="T7" fmla="*/ 161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grpSp>
        <p:sp>
          <p:nvSpPr>
            <p:cNvPr id="6" name="Freeform 23"/>
            <p:cNvSpPr>
              <a:spLocks/>
            </p:cNvSpPr>
            <p:nvPr/>
          </p:nvSpPr>
          <p:spPr bwMode="ltGray">
            <a:xfrm flipH="1">
              <a:off x="-2" y="1536"/>
              <a:ext cx="5762" cy="412"/>
            </a:xfrm>
            <a:custGeom>
              <a:avLst/>
              <a:gdLst>
                <a:gd name="T0" fmla="*/ 0 w 5762"/>
                <a:gd name="T1" fmla="*/ 276 h 385"/>
                <a:gd name="T2" fmla="*/ 5762 w 5762"/>
                <a:gd name="T3" fmla="*/ 263 h 385"/>
                <a:gd name="T4" fmla="*/ 5762 w 5762"/>
                <a:gd name="T5" fmla="*/ 4 h 385"/>
                <a:gd name="T6" fmla="*/ 0 w 5762"/>
                <a:gd name="T7" fmla="*/ 0 h 385"/>
                <a:gd name="T8" fmla="*/ 0 w 5762"/>
                <a:gd name="T9" fmla="*/ 276 h 3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7" name="Freeform 24"/>
            <p:cNvSpPr>
              <a:spLocks/>
            </p:cNvSpPr>
            <p:nvPr/>
          </p:nvSpPr>
          <p:spPr bwMode="ltGray">
            <a:xfrm flipH="1">
              <a:off x="-2" y="2017"/>
              <a:ext cx="5761" cy="189"/>
            </a:xfrm>
            <a:custGeom>
              <a:avLst/>
              <a:gdLst>
                <a:gd name="T0" fmla="*/ 0 w 5761"/>
                <a:gd name="T1" fmla="*/ 28 h 189"/>
                <a:gd name="T2" fmla="*/ 5761 w 5761"/>
                <a:gd name="T3" fmla="*/ 0 h 189"/>
                <a:gd name="T4" fmla="*/ 5761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a:noFill/>
            </a:ln>
            <a:effectLst/>
            <a:extLst>
              <a:ext uri="{91240B29-F687-4F45-9708-019B960494DF}">
                <a14:hiddenLine xmlns:a14="http://schemas.microsoft.com/office/drawing/2010/main" w="9525" cap="flat">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grpSp>
      <p:sp>
        <p:nvSpPr>
          <p:cNvPr id="4121" name="Rectangle 25"/>
          <p:cNvSpPr>
            <a:spLocks noGrp="1" noChangeArrowheads="1"/>
          </p:cNvSpPr>
          <p:nvPr>
            <p:ph type="ctrTitle"/>
          </p:nvPr>
        </p:nvSpPr>
        <p:spPr>
          <a:xfrm>
            <a:off x="1173163" y="-898525"/>
            <a:ext cx="7772400" cy="3382963"/>
          </a:xfrm>
        </p:spPr>
        <p:txBody>
          <a:bodyPr anchor="b">
            <a:spAutoFit/>
          </a:bodyPr>
          <a:lstStyle>
            <a:lvl1pPr>
              <a:defRPr sz="7200"/>
            </a:lvl1pPr>
          </a:lstStyle>
          <a:p>
            <a:pPr lvl="0"/>
            <a:r>
              <a:rPr lang="el-GR" noProof="0"/>
              <a:t>Κάντε κλικ για να επεξεργαστείτε τον τίτλο</a:t>
            </a:r>
          </a:p>
        </p:txBody>
      </p:sp>
      <p:sp>
        <p:nvSpPr>
          <p:cNvPr id="4122" name="Rectangle 26"/>
          <p:cNvSpPr>
            <a:spLocks noGrp="1" noChangeArrowheads="1"/>
          </p:cNvSpPr>
          <p:nvPr>
            <p:ph type="subTitle" idx="1"/>
          </p:nvPr>
        </p:nvSpPr>
        <p:spPr>
          <a:xfrm>
            <a:off x="1166813" y="3886200"/>
            <a:ext cx="6400800" cy="1752600"/>
          </a:xfrm>
        </p:spPr>
        <p:txBody>
          <a:bodyPr/>
          <a:lstStyle>
            <a:lvl1pPr marL="0" indent="0">
              <a:buFont typeface="Wingdings" pitchFamily="2" charset="2"/>
              <a:buNone/>
              <a:defRPr sz="4000"/>
            </a:lvl1pPr>
          </a:lstStyle>
          <a:p>
            <a:pPr lvl="0"/>
            <a:r>
              <a:rPr lang="el-GR" noProof="0"/>
              <a:t>Κάντε κλικ για να επεξεργαστείτε τον υπότιτλο του υποδείγματος</a:t>
            </a:r>
          </a:p>
        </p:txBody>
      </p:sp>
      <p:sp>
        <p:nvSpPr>
          <p:cNvPr id="27" name="Rectangle 27"/>
          <p:cNvSpPr>
            <a:spLocks noGrp="1" noChangeArrowheads="1"/>
          </p:cNvSpPr>
          <p:nvPr>
            <p:ph type="dt" sz="half" idx="10"/>
          </p:nvPr>
        </p:nvSpPr>
        <p:spPr>
          <a:xfrm>
            <a:off x="1166813" y="6248400"/>
            <a:ext cx="1905000" cy="457200"/>
          </a:xfrm>
        </p:spPr>
        <p:txBody>
          <a:bodyPr/>
          <a:lstStyle>
            <a:lvl1pPr>
              <a:defRPr>
                <a:solidFill>
                  <a:srgbClr val="000000"/>
                </a:solidFill>
              </a:defRPr>
            </a:lvl1pPr>
          </a:lstStyle>
          <a:p>
            <a:pPr>
              <a:defRPr/>
            </a:pPr>
            <a:endParaRPr lang="el-GR"/>
          </a:p>
        </p:txBody>
      </p:sp>
      <p:sp>
        <p:nvSpPr>
          <p:cNvPr id="28" name="Rectangle 28"/>
          <p:cNvSpPr>
            <a:spLocks noGrp="1" noChangeArrowheads="1"/>
          </p:cNvSpPr>
          <p:nvPr>
            <p:ph type="ftr" sz="quarter" idx="11"/>
          </p:nvPr>
        </p:nvSpPr>
        <p:spPr/>
        <p:txBody>
          <a:bodyPr/>
          <a:lstStyle>
            <a:lvl1pPr>
              <a:defRPr>
                <a:solidFill>
                  <a:srgbClr val="000000"/>
                </a:solidFill>
              </a:defRPr>
            </a:lvl1pPr>
          </a:lstStyle>
          <a:p>
            <a:pPr>
              <a:defRPr/>
            </a:pPr>
            <a:endParaRPr lang="el-GR"/>
          </a:p>
        </p:txBody>
      </p:sp>
      <p:sp>
        <p:nvSpPr>
          <p:cNvPr id="29" name="Rectangle 29"/>
          <p:cNvSpPr>
            <a:spLocks noGrp="1" noChangeArrowheads="1"/>
          </p:cNvSpPr>
          <p:nvPr>
            <p:ph type="sldNum" sz="quarter" idx="12"/>
          </p:nvPr>
        </p:nvSpPr>
        <p:spPr/>
        <p:txBody>
          <a:bodyPr/>
          <a:lstStyle>
            <a:lvl1pPr>
              <a:defRPr>
                <a:solidFill>
                  <a:srgbClr val="000000"/>
                </a:solidFill>
              </a:defRPr>
            </a:lvl1pPr>
          </a:lstStyle>
          <a:p>
            <a:pPr>
              <a:defRPr/>
            </a:pPr>
            <a:fld id="{752C09F1-48F6-42D6-9C19-E733C178ADEA}" type="slidenum">
              <a:rPr lang="el-GR"/>
              <a:pPr>
                <a:defRPr/>
              </a:pPr>
              <a:t>‹#›</a:t>
            </a:fld>
            <a:endParaRPr lang="el-GR"/>
          </a:p>
        </p:txBody>
      </p:sp>
    </p:spTree>
    <p:extLst>
      <p:ext uri="{BB962C8B-B14F-4D97-AF65-F5344CB8AC3E}">
        <p14:creationId xmlns:p14="http://schemas.microsoft.com/office/powerpoint/2010/main" val="1378676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AB6CE911-47C5-4316-B9AB-90F4C18E5831}" type="slidenum">
              <a:rPr lang="el-GR"/>
              <a:pPr>
                <a:defRPr/>
              </a:pPr>
              <a:t>‹#›</a:t>
            </a:fld>
            <a:endParaRPr lang="el-GR"/>
          </a:p>
        </p:txBody>
      </p:sp>
    </p:spTree>
    <p:extLst>
      <p:ext uri="{BB962C8B-B14F-4D97-AF65-F5344CB8AC3E}">
        <p14:creationId xmlns:p14="http://schemas.microsoft.com/office/powerpoint/2010/main" val="2258548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7002463" y="457200"/>
            <a:ext cx="1943100" cy="563880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1173163" y="457200"/>
            <a:ext cx="5676900" cy="56388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BFA593A6-4543-4CBA-8026-9C30041FC58A}" type="slidenum">
              <a:rPr lang="el-GR"/>
              <a:pPr>
                <a:defRPr/>
              </a:pPr>
              <a:t>‹#›</a:t>
            </a:fld>
            <a:endParaRPr lang="el-GR"/>
          </a:p>
        </p:txBody>
      </p:sp>
    </p:spTree>
    <p:extLst>
      <p:ext uri="{BB962C8B-B14F-4D97-AF65-F5344CB8AC3E}">
        <p14:creationId xmlns:p14="http://schemas.microsoft.com/office/powerpoint/2010/main" val="4078464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Τίτλος 1"/>
          <p:cNvSpPr>
            <a:spLocks noGrp="1"/>
          </p:cNvSpPr>
          <p:nvPr>
            <p:ph type="title"/>
          </p:nvPr>
        </p:nvSpPr>
        <p:spPr>
          <a:xfrm>
            <a:off x="1173163" y="457200"/>
            <a:ext cx="7772400" cy="1143000"/>
          </a:xfrm>
        </p:spPr>
        <p:txBody>
          <a:bodyPr/>
          <a:lstStyle/>
          <a:p>
            <a:r>
              <a:rPr lang="el-GR"/>
              <a:t>Στυλ κύριου τίτλου</a:t>
            </a:r>
          </a:p>
        </p:txBody>
      </p:sp>
      <p:sp>
        <p:nvSpPr>
          <p:cNvPr id="3" name="Θέση SmartArt 2"/>
          <p:cNvSpPr>
            <a:spLocks noGrp="1"/>
          </p:cNvSpPr>
          <p:nvPr>
            <p:ph type="dgm" idx="1"/>
          </p:nvPr>
        </p:nvSpPr>
        <p:spPr>
          <a:xfrm>
            <a:off x="1173163" y="1981200"/>
            <a:ext cx="7772400" cy="4114800"/>
          </a:xfrm>
        </p:spPr>
        <p:txBody>
          <a:bodyPr/>
          <a:lstStyle/>
          <a:p>
            <a:pPr lvl="0"/>
            <a:endParaRPr lang="el-GR" noProof="0"/>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9695DF1D-C8C4-4BF3-B821-5946546EB1F9}" type="slidenum">
              <a:rPr lang="el-GR"/>
              <a:pPr>
                <a:defRPr/>
              </a:pPr>
              <a:t>‹#›</a:t>
            </a:fld>
            <a:endParaRPr lang="el-GR"/>
          </a:p>
        </p:txBody>
      </p:sp>
    </p:spTree>
    <p:extLst>
      <p:ext uri="{BB962C8B-B14F-4D97-AF65-F5344CB8AC3E}">
        <p14:creationId xmlns:p14="http://schemas.microsoft.com/office/powerpoint/2010/main" val="1225969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Στυλ κύριου υπότιτλου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7C5993-EBF3-4995-9816-C8D9B8308F97}"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1191420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EEA13D1-ACCC-48C1-9A0C-7A519371EC81}"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4148249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6CAC86-B973-42E5-B911-27182217AD4E}"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4174942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1D00B7D-7E23-496E-B94A-48FEF0A0264B}"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570402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4183EBA-2B82-49D3-8B04-27B47BA6FEE2}"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1558533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6640EFC-708B-4120-83F0-035BAD7C80B2}"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42493595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C5F57D6-D3B0-4DC1-BDF4-F06C82A2FD0E}"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85503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CFE08926-CE39-4506-9FE6-225B9A323EA8}" type="slidenum">
              <a:rPr lang="el-GR"/>
              <a:pPr>
                <a:defRPr/>
              </a:pPr>
              <a:t>‹#›</a:t>
            </a:fld>
            <a:endParaRPr lang="el-GR"/>
          </a:p>
        </p:txBody>
      </p:sp>
    </p:spTree>
    <p:extLst>
      <p:ext uri="{BB962C8B-B14F-4D97-AF65-F5344CB8AC3E}">
        <p14:creationId xmlns:p14="http://schemas.microsoft.com/office/powerpoint/2010/main" val="2506728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555127-E92C-4675-ADF7-46CAF1657C14}"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1943098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BBF271-4A6F-4EB3-BEE6-AF1A2845278D}"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1115030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16D3FD6-A2FC-4121-8107-051364F78267}"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49510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62DEC4-EC13-4A55-934C-82CC41CD9CDE}"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2020663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806191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509877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14592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414911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693625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0677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Rectangle 27"/>
          <p:cNvSpPr>
            <a:spLocks noGrp="1" noChangeArrowheads="1"/>
          </p:cNvSpPr>
          <p:nvPr>
            <p:ph type="dt" sz="half" idx="10"/>
          </p:nvPr>
        </p:nvSpPr>
        <p:spPr>
          <a:ln/>
        </p:spPr>
        <p:txBody>
          <a:bodyPr/>
          <a:lstStyle>
            <a:lvl1pPr>
              <a:defRPr/>
            </a:lvl1pPr>
          </a:lstStyle>
          <a:p>
            <a:pPr>
              <a:defRPr/>
            </a:pPr>
            <a:endParaRPr lang="el-G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p>
        </p:txBody>
      </p:sp>
      <p:sp>
        <p:nvSpPr>
          <p:cNvPr id="6" name="Rectangle 29"/>
          <p:cNvSpPr>
            <a:spLocks noGrp="1" noChangeArrowheads="1"/>
          </p:cNvSpPr>
          <p:nvPr>
            <p:ph type="sldNum" sz="quarter" idx="12"/>
          </p:nvPr>
        </p:nvSpPr>
        <p:spPr>
          <a:ln/>
        </p:spPr>
        <p:txBody>
          <a:bodyPr/>
          <a:lstStyle>
            <a:lvl1pPr>
              <a:defRPr/>
            </a:lvl1pPr>
          </a:lstStyle>
          <a:p>
            <a:pPr>
              <a:defRPr/>
            </a:pPr>
            <a:fld id="{B1E053A9-D2C8-436D-92D2-357B9EC65A2E}" type="slidenum">
              <a:rPr lang="el-GR"/>
              <a:pPr>
                <a:defRPr/>
              </a:pPr>
              <a:t>‹#›</a:t>
            </a:fld>
            <a:endParaRPr lang="el-GR"/>
          </a:p>
        </p:txBody>
      </p:sp>
    </p:spTree>
    <p:extLst>
      <p:ext uri="{BB962C8B-B14F-4D97-AF65-F5344CB8AC3E}">
        <p14:creationId xmlns:p14="http://schemas.microsoft.com/office/powerpoint/2010/main" val="36897724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734679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805120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213249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058290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970786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dgm">
  <p:cSld name="Τίτλος και Διάγραμμα ή Οργανόγραμμα">
    <p:spTree>
      <p:nvGrpSpPr>
        <p:cNvPr id="1" name=""/>
        <p:cNvGrpSpPr/>
        <p:nvPr/>
      </p:nvGrpSpPr>
      <p:grpSpPr>
        <a:xfrm>
          <a:off x="0" y="0"/>
          <a:ext cx="0" cy="0"/>
          <a:chOff x="0" y="0"/>
          <a:chExt cx="0" cy="0"/>
        </a:xfrm>
      </p:grpSpPr>
      <p:sp>
        <p:nvSpPr>
          <p:cNvPr id="2" name="Τίτλος 1"/>
          <p:cNvSpPr>
            <a:spLocks noGrp="1"/>
          </p:cNvSpPr>
          <p:nvPr>
            <p:ph type="title"/>
          </p:nvPr>
        </p:nvSpPr>
        <p:spPr>
          <a:xfrm>
            <a:off x="1173163" y="457200"/>
            <a:ext cx="7772400" cy="1143000"/>
          </a:xfrm>
        </p:spPr>
        <p:txBody>
          <a:bodyPr/>
          <a:lstStyle/>
          <a:p>
            <a:r>
              <a:rPr lang="el-GR"/>
              <a:t>Στυλ κύριου τίτλου</a:t>
            </a:r>
          </a:p>
        </p:txBody>
      </p:sp>
      <p:sp>
        <p:nvSpPr>
          <p:cNvPr id="3" name="Θέση SmartArt 2"/>
          <p:cNvSpPr>
            <a:spLocks noGrp="1"/>
          </p:cNvSpPr>
          <p:nvPr>
            <p:ph type="dgm" idx="1"/>
          </p:nvPr>
        </p:nvSpPr>
        <p:spPr>
          <a:xfrm>
            <a:off x="1173163" y="1981200"/>
            <a:ext cx="7772400" cy="4114800"/>
          </a:xfrm>
        </p:spPr>
        <p:txBody>
          <a:bodyPr/>
          <a:lstStyle/>
          <a:p>
            <a:pPr lvl="0"/>
            <a:endParaRPr lang="el-GR" noProof="0"/>
          </a:p>
        </p:txBody>
      </p:sp>
      <p:sp>
        <p:nvSpPr>
          <p:cNvPr id="4" name="Rectangle 27"/>
          <p:cNvSpPr>
            <a:spLocks noGrp="1" noChangeArrowheads="1"/>
          </p:cNvSpPr>
          <p:nvPr>
            <p:ph type="dt" sz="half" idx="10"/>
          </p:nvPr>
        </p:nvSpPr>
        <p:spPr>
          <a:ln/>
        </p:spPr>
        <p:txBody>
          <a:bodyPr/>
          <a:lstStyle>
            <a:lvl1pPr>
              <a:defRPr/>
            </a:lvl1pPr>
          </a:lstStyle>
          <a:p>
            <a:pPr>
              <a:defRPr/>
            </a:pPr>
            <a:endParaRPr lang="el-GR">
              <a:solidFill>
                <a:prstClr val="black">
                  <a:tint val="75000"/>
                </a:prstClr>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9695DF1D-C8C4-4BF3-B821-5946546EB1F9}"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9912921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066378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150580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374408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7124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11731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51355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95A377D5-DA1F-40B0-9DFE-ADC4C6966DBE}" type="slidenum">
              <a:rPr lang="el-GR"/>
              <a:pPr>
                <a:defRPr/>
              </a:pPr>
              <a:t>‹#›</a:t>
            </a:fld>
            <a:endParaRPr lang="el-GR"/>
          </a:p>
        </p:txBody>
      </p:sp>
    </p:spTree>
    <p:extLst>
      <p:ext uri="{BB962C8B-B14F-4D97-AF65-F5344CB8AC3E}">
        <p14:creationId xmlns:p14="http://schemas.microsoft.com/office/powerpoint/2010/main" val="18187314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489416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651580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2415982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173980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721984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641142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1281071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dgm">
  <p:cSld name="Τίτλος και Διάγραμμα ή Οργανόγραμμα">
    <p:spTree>
      <p:nvGrpSpPr>
        <p:cNvPr id="1" name=""/>
        <p:cNvGrpSpPr/>
        <p:nvPr/>
      </p:nvGrpSpPr>
      <p:grpSpPr>
        <a:xfrm>
          <a:off x="0" y="0"/>
          <a:ext cx="0" cy="0"/>
          <a:chOff x="0" y="0"/>
          <a:chExt cx="0" cy="0"/>
        </a:xfrm>
      </p:grpSpPr>
      <p:sp>
        <p:nvSpPr>
          <p:cNvPr id="2" name="Τίτλος 1"/>
          <p:cNvSpPr>
            <a:spLocks noGrp="1"/>
          </p:cNvSpPr>
          <p:nvPr>
            <p:ph type="title"/>
          </p:nvPr>
        </p:nvSpPr>
        <p:spPr>
          <a:xfrm>
            <a:off x="1173163" y="457200"/>
            <a:ext cx="7772400" cy="1143000"/>
          </a:xfrm>
        </p:spPr>
        <p:txBody>
          <a:bodyPr/>
          <a:lstStyle/>
          <a:p>
            <a:r>
              <a:rPr lang="el-GR"/>
              <a:t>Στυλ κύριου τίτλου</a:t>
            </a:r>
          </a:p>
        </p:txBody>
      </p:sp>
      <p:sp>
        <p:nvSpPr>
          <p:cNvPr id="3" name="Θέση SmartArt 2"/>
          <p:cNvSpPr>
            <a:spLocks noGrp="1"/>
          </p:cNvSpPr>
          <p:nvPr>
            <p:ph type="dgm" idx="1"/>
          </p:nvPr>
        </p:nvSpPr>
        <p:spPr>
          <a:xfrm>
            <a:off x="1173163" y="1981200"/>
            <a:ext cx="7772400" cy="4114800"/>
          </a:xfrm>
        </p:spPr>
        <p:txBody>
          <a:bodyPr/>
          <a:lstStyle/>
          <a:p>
            <a:pPr lvl="0"/>
            <a:endParaRPr lang="el-GR" noProof="0"/>
          </a:p>
        </p:txBody>
      </p:sp>
      <p:sp>
        <p:nvSpPr>
          <p:cNvPr id="4" name="Rectangle 27"/>
          <p:cNvSpPr>
            <a:spLocks noGrp="1" noChangeArrowheads="1"/>
          </p:cNvSpPr>
          <p:nvPr>
            <p:ph type="dt" sz="half" idx="10"/>
          </p:nvPr>
        </p:nvSpPr>
        <p:spPr>
          <a:ln/>
        </p:spPr>
        <p:txBody>
          <a:bodyPr/>
          <a:lstStyle>
            <a:lvl1pPr>
              <a:defRPr/>
            </a:lvl1pPr>
          </a:lstStyle>
          <a:p>
            <a:pPr>
              <a:defRPr/>
            </a:pPr>
            <a:endParaRPr lang="el-GR">
              <a:solidFill>
                <a:prstClr val="black">
                  <a:tint val="75000"/>
                </a:prstClr>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9695DF1D-C8C4-4BF3-B821-5946546EB1F9}"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1708657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413695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08130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27"/>
          <p:cNvSpPr>
            <a:spLocks noGrp="1" noChangeArrowheads="1"/>
          </p:cNvSpPr>
          <p:nvPr>
            <p:ph type="dt" sz="half" idx="10"/>
          </p:nvPr>
        </p:nvSpPr>
        <p:spPr>
          <a:ln/>
        </p:spPr>
        <p:txBody>
          <a:bodyPr/>
          <a:lstStyle>
            <a:lvl1pPr>
              <a:defRPr/>
            </a:lvl1pPr>
          </a:lstStyle>
          <a:p>
            <a:pPr>
              <a:defRPr/>
            </a:pPr>
            <a:endParaRPr lang="el-GR"/>
          </a:p>
        </p:txBody>
      </p:sp>
      <p:sp>
        <p:nvSpPr>
          <p:cNvPr id="8" name="Rectangle 28"/>
          <p:cNvSpPr>
            <a:spLocks noGrp="1" noChangeArrowheads="1"/>
          </p:cNvSpPr>
          <p:nvPr>
            <p:ph type="ftr" sz="quarter" idx="11"/>
          </p:nvPr>
        </p:nvSpPr>
        <p:spPr>
          <a:ln/>
        </p:spPr>
        <p:txBody>
          <a:bodyPr/>
          <a:lstStyle>
            <a:lvl1pPr>
              <a:defRPr/>
            </a:lvl1pPr>
          </a:lstStyle>
          <a:p>
            <a:pPr>
              <a:defRPr/>
            </a:pPr>
            <a:endParaRPr lang="el-GR"/>
          </a:p>
        </p:txBody>
      </p:sp>
      <p:sp>
        <p:nvSpPr>
          <p:cNvPr id="9" name="Rectangle 29"/>
          <p:cNvSpPr>
            <a:spLocks noGrp="1" noChangeArrowheads="1"/>
          </p:cNvSpPr>
          <p:nvPr>
            <p:ph type="sldNum" sz="quarter" idx="12"/>
          </p:nvPr>
        </p:nvSpPr>
        <p:spPr>
          <a:ln/>
        </p:spPr>
        <p:txBody>
          <a:bodyPr/>
          <a:lstStyle>
            <a:lvl1pPr>
              <a:defRPr/>
            </a:lvl1pPr>
          </a:lstStyle>
          <a:p>
            <a:pPr>
              <a:defRPr/>
            </a:pPr>
            <a:fld id="{5C6F4BEC-F820-45CB-88EB-1ACA150CC34A}" type="slidenum">
              <a:rPr lang="el-GR"/>
              <a:pPr>
                <a:defRPr/>
              </a:pPr>
              <a:t>‹#›</a:t>
            </a:fld>
            <a:endParaRPr lang="el-GR"/>
          </a:p>
        </p:txBody>
      </p:sp>
    </p:spTree>
    <p:extLst>
      <p:ext uri="{BB962C8B-B14F-4D97-AF65-F5344CB8AC3E}">
        <p14:creationId xmlns:p14="http://schemas.microsoft.com/office/powerpoint/2010/main" val="169108817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605799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319292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701237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707768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324760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462692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57082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381575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F4974-2289-4228-9595-E37C30368FA1}" type="datetimeFigureOut">
              <a:rPr lang="el-GR">
                <a:solidFill>
                  <a:prstClr val="black">
                    <a:tint val="75000"/>
                  </a:prstClr>
                </a:solidFill>
              </a:rPr>
              <a:pPr/>
              <a:t>6/3/2023</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8E350AB3-BB98-40BB-B6B5-F30BA9C66088}" type="slidenum">
              <a:rPr lang="el-GR">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8119084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dgm">
  <p:cSld name="Τίτλος και Διάγραμμα ή Οργανόγραμμα">
    <p:spTree>
      <p:nvGrpSpPr>
        <p:cNvPr id="1" name=""/>
        <p:cNvGrpSpPr/>
        <p:nvPr/>
      </p:nvGrpSpPr>
      <p:grpSpPr>
        <a:xfrm>
          <a:off x="0" y="0"/>
          <a:ext cx="0" cy="0"/>
          <a:chOff x="0" y="0"/>
          <a:chExt cx="0" cy="0"/>
        </a:xfrm>
      </p:grpSpPr>
      <p:sp>
        <p:nvSpPr>
          <p:cNvPr id="2" name="Τίτλος 1"/>
          <p:cNvSpPr>
            <a:spLocks noGrp="1"/>
          </p:cNvSpPr>
          <p:nvPr>
            <p:ph type="title"/>
          </p:nvPr>
        </p:nvSpPr>
        <p:spPr>
          <a:xfrm>
            <a:off x="1173163" y="457200"/>
            <a:ext cx="7772400" cy="1143000"/>
          </a:xfrm>
        </p:spPr>
        <p:txBody>
          <a:bodyPr/>
          <a:lstStyle/>
          <a:p>
            <a:r>
              <a:rPr lang="el-GR"/>
              <a:t>Στυλ κύριου τίτλου</a:t>
            </a:r>
          </a:p>
        </p:txBody>
      </p:sp>
      <p:sp>
        <p:nvSpPr>
          <p:cNvPr id="3" name="Θέση SmartArt 2"/>
          <p:cNvSpPr>
            <a:spLocks noGrp="1"/>
          </p:cNvSpPr>
          <p:nvPr>
            <p:ph type="dgm" idx="1"/>
          </p:nvPr>
        </p:nvSpPr>
        <p:spPr>
          <a:xfrm>
            <a:off x="1173163" y="1981200"/>
            <a:ext cx="7772400" cy="4114800"/>
          </a:xfrm>
        </p:spPr>
        <p:txBody>
          <a:bodyPr/>
          <a:lstStyle/>
          <a:p>
            <a:pPr lvl="0"/>
            <a:endParaRPr lang="el-GR" noProof="0"/>
          </a:p>
        </p:txBody>
      </p:sp>
      <p:sp>
        <p:nvSpPr>
          <p:cNvPr id="4" name="Rectangle 27"/>
          <p:cNvSpPr>
            <a:spLocks noGrp="1" noChangeArrowheads="1"/>
          </p:cNvSpPr>
          <p:nvPr>
            <p:ph type="dt" sz="half" idx="10"/>
          </p:nvPr>
        </p:nvSpPr>
        <p:spPr>
          <a:ln/>
        </p:spPr>
        <p:txBody>
          <a:bodyPr/>
          <a:lstStyle>
            <a:lvl1pPr>
              <a:defRPr/>
            </a:lvl1pPr>
          </a:lstStyle>
          <a:p>
            <a:pPr>
              <a:defRPr/>
            </a:pPr>
            <a:endParaRPr lang="el-GR">
              <a:solidFill>
                <a:prstClr val="black">
                  <a:tint val="75000"/>
                </a:prstClr>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l-GR">
              <a:solidFill>
                <a:prstClr val="black">
                  <a:tint val="75000"/>
                </a:prstClr>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9695DF1D-C8C4-4BF3-B821-5946546EB1F9}"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086764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27"/>
          <p:cNvSpPr>
            <a:spLocks noGrp="1" noChangeArrowheads="1"/>
          </p:cNvSpPr>
          <p:nvPr>
            <p:ph type="dt" sz="half" idx="10"/>
          </p:nvPr>
        </p:nvSpPr>
        <p:spPr>
          <a:ln/>
        </p:spPr>
        <p:txBody>
          <a:bodyPr/>
          <a:lstStyle>
            <a:lvl1pPr>
              <a:defRPr/>
            </a:lvl1pPr>
          </a:lstStyle>
          <a:p>
            <a:pPr>
              <a:defRPr/>
            </a:pPr>
            <a:endParaRPr lang="el-GR"/>
          </a:p>
        </p:txBody>
      </p:sp>
      <p:sp>
        <p:nvSpPr>
          <p:cNvPr id="4" name="Rectangle 28"/>
          <p:cNvSpPr>
            <a:spLocks noGrp="1" noChangeArrowheads="1"/>
          </p:cNvSpPr>
          <p:nvPr>
            <p:ph type="ftr" sz="quarter" idx="11"/>
          </p:nvPr>
        </p:nvSpPr>
        <p:spPr>
          <a:ln/>
        </p:spPr>
        <p:txBody>
          <a:bodyPr/>
          <a:lstStyle>
            <a:lvl1pPr>
              <a:defRPr/>
            </a:lvl1pPr>
          </a:lstStyle>
          <a:p>
            <a:pPr>
              <a:defRPr/>
            </a:pPr>
            <a:endParaRPr lang="el-GR"/>
          </a:p>
        </p:txBody>
      </p:sp>
      <p:sp>
        <p:nvSpPr>
          <p:cNvPr id="5" name="Rectangle 29"/>
          <p:cNvSpPr>
            <a:spLocks noGrp="1" noChangeArrowheads="1"/>
          </p:cNvSpPr>
          <p:nvPr>
            <p:ph type="sldNum" sz="quarter" idx="12"/>
          </p:nvPr>
        </p:nvSpPr>
        <p:spPr>
          <a:ln/>
        </p:spPr>
        <p:txBody>
          <a:bodyPr/>
          <a:lstStyle>
            <a:lvl1pPr>
              <a:defRPr/>
            </a:lvl1pPr>
          </a:lstStyle>
          <a:p>
            <a:pPr>
              <a:defRPr/>
            </a:pPr>
            <a:fld id="{F552AE50-F940-4DD7-9743-D95A245616C4}" type="slidenum">
              <a:rPr lang="el-GR"/>
              <a:pPr>
                <a:defRPr/>
              </a:pPr>
              <a:t>‹#›</a:t>
            </a:fld>
            <a:endParaRPr lang="el-GR"/>
          </a:p>
        </p:txBody>
      </p:sp>
    </p:spTree>
    <p:extLst>
      <p:ext uri="{BB962C8B-B14F-4D97-AF65-F5344CB8AC3E}">
        <p14:creationId xmlns:p14="http://schemas.microsoft.com/office/powerpoint/2010/main" val="3719947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l-GR"/>
          </a:p>
        </p:txBody>
      </p:sp>
      <p:sp>
        <p:nvSpPr>
          <p:cNvPr id="3" name="Rectangle 28"/>
          <p:cNvSpPr>
            <a:spLocks noGrp="1" noChangeArrowheads="1"/>
          </p:cNvSpPr>
          <p:nvPr>
            <p:ph type="ftr" sz="quarter" idx="11"/>
          </p:nvPr>
        </p:nvSpPr>
        <p:spPr>
          <a:ln/>
        </p:spPr>
        <p:txBody>
          <a:bodyPr/>
          <a:lstStyle>
            <a:lvl1pPr>
              <a:defRPr/>
            </a:lvl1pPr>
          </a:lstStyle>
          <a:p>
            <a:pPr>
              <a:defRPr/>
            </a:pPr>
            <a:endParaRPr lang="el-GR"/>
          </a:p>
        </p:txBody>
      </p:sp>
      <p:sp>
        <p:nvSpPr>
          <p:cNvPr id="4" name="Rectangle 29"/>
          <p:cNvSpPr>
            <a:spLocks noGrp="1" noChangeArrowheads="1"/>
          </p:cNvSpPr>
          <p:nvPr>
            <p:ph type="sldNum" sz="quarter" idx="12"/>
          </p:nvPr>
        </p:nvSpPr>
        <p:spPr>
          <a:ln/>
        </p:spPr>
        <p:txBody>
          <a:bodyPr/>
          <a:lstStyle>
            <a:lvl1pPr>
              <a:defRPr/>
            </a:lvl1pPr>
          </a:lstStyle>
          <a:p>
            <a:pPr>
              <a:defRPr/>
            </a:pPr>
            <a:fld id="{D7AF371E-5366-419A-8F31-A3455DEC58F8}" type="slidenum">
              <a:rPr lang="el-GR"/>
              <a:pPr>
                <a:defRPr/>
              </a:pPr>
              <a:t>‹#›</a:t>
            </a:fld>
            <a:endParaRPr lang="el-GR"/>
          </a:p>
        </p:txBody>
      </p:sp>
    </p:spTree>
    <p:extLst>
      <p:ext uri="{BB962C8B-B14F-4D97-AF65-F5344CB8AC3E}">
        <p14:creationId xmlns:p14="http://schemas.microsoft.com/office/powerpoint/2010/main" val="3737975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099F9AA6-3E75-494D-A0D2-8FADD5878866}" type="slidenum">
              <a:rPr lang="el-GR"/>
              <a:pPr>
                <a:defRPr/>
              </a:pPr>
              <a:t>‹#›</a:t>
            </a:fld>
            <a:endParaRPr lang="el-GR"/>
          </a:p>
        </p:txBody>
      </p:sp>
    </p:spTree>
    <p:extLst>
      <p:ext uri="{BB962C8B-B14F-4D97-AF65-F5344CB8AC3E}">
        <p14:creationId xmlns:p14="http://schemas.microsoft.com/office/powerpoint/2010/main" val="99888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Rectangle 27"/>
          <p:cNvSpPr>
            <a:spLocks noGrp="1" noChangeArrowheads="1"/>
          </p:cNvSpPr>
          <p:nvPr>
            <p:ph type="dt" sz="half" idx="10"/>
          </p:nvPr>
        </p:nvSpPr>
        <p:spPr>
          <a:ln/>
        </p:spPr>
        <p:txBody>
          <a:bodyPr/>
          <a:lstStyle>
            <a:lvl1pPr>
              <a:defRPr/>
            </a:lvl1pPr>
          </a:lstStyle>
          <a:p>
            <a:pPr>
              <a:defRPr/>
            </a:pPr>
            <a:endParaRPr lang="el-GR"/>
          </a:p>
        </p:txBody>
      </p:sp>
      <p:sp>
        <p:nvSpPr>
          <p:cNvPr id="6" name="Rectangle 28"/>
          <p:cNvSpPr>
            <a:spLocks noGrp="1" noChangeArrowheads="1"/>
          </p:cNvSpPr>
          <p:nvPr>
            <p:ph type="ftr" sz="quarter" idx="11"/>
          </p:nvPr>
        </p:nvSpPr>
        <p:spPr>
          <a:ln/>
        </p:spPr>
        <p:txBody>
          <a:bodyPr/>
          <a:lstStyle>
            <a:lvl1pPr>
              <a:defRPr/>
            </a:lvl1pPr>
          </a:lstStyle>
          <a:p>
            <a:pPr>
              <a:defRPr/>
            </a:pPr>
            <a:endParaRPr lang="el-GR"/>
          </a:p>
        </p:txBody>
      </p:sp>
      <p:sp>
        <p:nvSpPr>
          <p:cNvPr id="7" name="Rectangle 29"/>
          <p:cNvSpPr>
            <a:spLocks noGrp="1" noChangeArrowheads="1"/>
          </p:cNvSpPr>
          <p:nvPr>
            <p:ph type="sldNum" sz="quarter" idx="12"/>
          </p:nvPr>
        </p:nvSpPr>
        <p:spPr>
          <a:ln/>
        </p:spPr>
        <p:txBody>
          <a:bodyPr/>
          <a:lstStyle>
            <a:lvl1pPr>
              <a:defRPr/>
            </a:lvl1pPr>
          </a:lstStyle>
          <a:p>
            <a:pPr>
              <a:defRPr/>
            </a:pPr>
            <a:fld id="{918941C0-FC87-466A-A88C-7833110A8908}" type="slidenum">
              <a:rPr lang="el-GR"/>
              <a:pPr>
                <a:defRPr/>
              </a:pPr>
              <a:t>‹#›</a:t>
            </a:fld>
            <a:endParaRPr lang="el-GR"/>
          </a:p>
        </p:txBody>
      </p:sp>
    </p:spTree>
    <p:extLst>
      <p:ext uri="{BB962C8B-B14F-4D97-AF65-F5344CB8AC3E}">
        <p14:creationId xmlns:p14="http://schemas.microsoft.com/office/powerpoint/2010/main" val="3954148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4763"/>
            <a:ext cx="1063625" cy="6858001"/>
            <a:chOff x="0" y="-3"/>
            <a:chExt cx="670" cy="4320"/>
          </a:xfrm>
        </p:grpSpPr>
        <p:grpSp>
          <p:nvGrpSpPr>
            <p:cNvPr id="1032" name="Group 3"/>
            <p:cNvGrpSpPr>
              <a:grpSpLocks/>
            </p:cNvGrpSpPr>
            <p:nvPr/>
          </p:nvGrpSpPr>
          <p:grpSpPr bwMode="auto">
            <a:xfrm rot="16200000" flipH="1">
              <a:off x="-1815" y="1838"/>
              <a:ext cx="4320" cy="638"/>
              <a:chOff x="-2" y="1562"/>
              <a:chExt cx="5762" cy="638"/>
            </a:xfrm>
          </p:grpSpPr>
          <p:sp>
            <p:nvSpPr>
              <p:cNvPr id="1035" name="Freeform 4"/>
              <p:cNvSpPr>
                <a:spLocks/>
              </p:cNvSpPr>
              <p:nvPr/>
            </p:nvSpPr>
            <p:spPr bwMode="ltGray">
              <a:xfrm rot="-5400000">
                <a:off x="2559" y="-993"/>
                <a:ext cx="624" cy="5745"/>
              </a:xfrm>
              <a:custGeom>
                <a:avLst/>
                <a:gdLst>
                  <a:gd name="T0" fmla="*/ 0 w 1000"/>
                  <a:gd name="T1" fmla="*/ 0 h 720"/>
                  <a:gd name="T2" fmla="*/ 0 w 1000"/>
                  <a:gd name="T3" fmla="*/ 23287198 h 720"/>
                  <a:gd name="T4" fmla="*/ 95 w 1000"/>
                  <a:gd name="T5" fmla="*/ 23287198 h 720"/>
                  <a:gd name="T6" fmla="*/ 95 w 1000"/>
                  <a:gd name="T7" fmla="*/ 0 h 720"/>
                  <a:gd name="T8" fmla="*/ 0 w 1000"/>
                  <a:gd name="T9" fmla="*/ 0 h 7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0" h="720">
                    <a:moveTo>
                      <a:pt x="0" y="0"/>
                    </a:moveTo>
                    <a:lnTo>
                      <a:pt x="0" y="720"/>
                    </a:lnTo>
                    <a:lnTo>
                      <a:pt x="1000" y="720"/>
                    </a:lnTo>
                    <a:lnTo>
                      <a:pt x="1000" y="0"/>
                    </a:lnTo>
                    <a:lnTo>
                      <a:pt x="0" y="0"/>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36" name="Freeform 5"/>
              <p:cNvSpPr>
                <a:spLocks/>
              </p:cNvSpPr>
              <p:nvPr/>
            </p:nvSpPr>
            <p:spPr bwMode="ltGray">
              <a:xfrm rot="-5400000">
                <a:off x="1323" y="1669"/>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37" name="Freeform 6"/>
              <p:cNvSpPr>
                <a:spLocks/>
              </p:cNvSpPr>
              <p:nvPr/>
            </p:nvSpPr>
            <p:spPr bwMode="ltGray">
              <a:xfrm rot="-5400000">
                <a:off x="982" y="1669"/>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38" name="Freeform 7"/>
              <p:cNvSpPr>
                <a:spLocks/>
              </p:cNvSpPr>
              <p:nvPr/>
            </p:nvSpPr>
            <p:spPr bwMode="ltGray">
              <a:xfrm rot="-5400000">
                <a:off x="-57" y="1752"/>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1039" name="Freeform 8"/>
              <p:cNvSpPr>
                <a:spLocks/>
              </p:cNvSpPr>
              <p:nvPr/>
            </p:nvSpPr>
            <p:spPr bwMode="ltGray">
              <a:xfrm rot="-5400000">
                <a:off x="664" y="1733"/>
                <a:ext cx="624" cy="294"/>
              </a:xfrm>
              <a:custGeom>
                <a:avLst/>
                <a:gdLst>
                  <a:gd name="T0" fmla="*/ 0 w 624"/>
                  <a:gd name="T1" fmla="*/ 0 h 317"/>
                  <a:gd name="T2" fmla="*/ 0 w 624"/>
                  <a:gd name="T3" fmla="*/ 186 h 317"/>
                  <a:gd name="T4" fmla="*/ 624 w 624"/>
                  <a:gd name="T5" fmla="*/ 186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0" name="Freeform 9"/>
              <p:cNvSpPr>
                <a:spLocks/>
              </p:cNvSpPr>
              <p:nvPr/>
            </p:nvSpPr>
            <p:spPr bwMode="ltGray">
              <a:xfrm rot="-5400000">
                <a:off x="442" y="1699"/>
                <a:ext cx="624" cy="362"/>
              </a:xfrm>
              <a:custGeom>
                <a:avLst/>
                <a:gdLst>
                  <a:gd name="T0" fmla="*/ 0 w 624"/>
                  <a:gd name="T1" fmla="*/ 0 h 272"/>
                  <a:gd name="T2" fmla="*/ 0 w 624"/>
                  <a:gd name="T3" fmla="*/ 1135 h 272"/>
                  <a:gd name="T4" fmla="*/ 240 w 624"/>
                  <a:gd name="T5" fmla="*/ 1002 h 272"/>
                  <a:gd name="T6" fmla="*/ 624 w 624"/>
                  <a:gd name="T7" fmla="*/ 1135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1" name="Freeform 10"/>
              <p:cNvSpPr>
                <a:spLocks/>
              </p:cNvSpPr>
              <p:nvPr/>
            </p:nvSpPr>
            <p:spPr bwMode="ltGray">
              <a:xfrm rot="-5400000">
                <a:off x="156" y="1726"/>
                <a:ext cx="632" cy="315"/>
              </a:xfrm>
              <a:custGeom>
                <a:avLst/>
                <a:gdLst>
                  <a:gd name="T0" fmla="*/ 8 w 632"/>
                  <a:gd name="T1" fmla="*/ 23 h 362"/>
                  <a:gd name="T2" fmla="*/ 8 w 632"/>
                  <a:gd name="T3" fmla="*/ 158 h 362"/>
                  <a:gd name="T4" fmla="*/ 248 w 632"/>
                  <a:gd name="T5" fmla="*/ 158 h 362"/>
                  <a:gd name="T6" fmla="*/ 632 w 632"/>
                  <a:gd name="T7" fmla="*/ 158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2" name="Freeform 11"/>
              <p:cNvSpPr>
                <a:spLocks/>
              </p:cNvSpPr>
              <p:nvPr/>
            </p:nvSpPr>
            <p:spPr bwMode="ltGray">
              <a:xfrm rot="-5400000">
                <a:off x="3211" y="1664"/>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3" name="Freeform 12"/>
              <p:cNvSpPr>
                <a:spLocks/>
              </p:cNvSpPr>
              <p:nvPr/>
            </p:nvSpPr>
            <p:spPr bwMode="ltGray">
              <a:xfrm rot="-5400000">
                <a:off x="2870" y="1664"/>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4" name="Freeform 13"/>
              <p:cNvSpPr>
                <a:spLocks/>
              </p:cNvSpPr>
              <p:nvPr/>
            </p:nvSpPr>
            <p:spPr bwMode="ltGray">
              <a:xfrm rot="-5400000">
                <a:off x="1830" y="1747"/>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1045" name="Freeform 14"/>
              <p:cNvSpPr>
                <a:spLocks/>
              </p:cNvSpPr>
              <p:nvPr/>
            </p:nvSpPr>
            <p:spPr bwMode="ltGray">
              <a:xfrm rot="-5400000">
                <a:off x="2551" y="1728"/>
                <a:ext cx="624" cy="294"/>
              </a:xfrm>
              <a:custGeom>
                <a:avLst/>
                <a:gdLst>
                  <a:gd name="T0" fmla="*/ 0 w 624"/>
                  <a:gd name="T1" fmla="*/ 0 h 317"/>
                  <a:gd name="T2" fmla="*/ 0 w 624"/>
                  <a:gd name="T3" fmla="*/ 186 h 317"/>
                  <a:gd name="T4" fmla="*/ 624 w 624"/>
                  <a:gd name="T5" fmla="*/ 186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6" name="Freeform 15"/>
              <p:cNvSpPr>
                <a:spLocks/>
              </p:cNvSpPr>
              <p:nvPr/>
            </p:nvSpPr>
            <p:spPr bwMode="ltGray">
              <a:xfrm rot="-5400000">
                <a:off x="2330" y="1694"/>
                <a:ext cx="624" cy="361"/>
              </a:xfrm>
              <a:custGeom>
                <a:avLst/>
                <a:gdLst>
                  <a:gd name="T0" fmla="*/ 0 w 624"/>
                  <a:gd name="T1" fmla="*/ 0 h 272"/>
                  <a:gd name="T2" fmla="*/ 0 w 624"/>
                  <a:gd name="T3" fmla="*/ 1120 h 272"/>
                  <a:gd name="T4" fmla="*/ 240 w 624"/>
                  <a:gd name="T5" fmla="*/ 989 h 272"/>
                  <a:gd name="T6" fmla="*/ 624 w 624"/>
                  <a:gd name="T7" fmla="*/ 1120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7" name="Freeform 16"/>
              <p:cNvSpPr>
                <a:spLocks/>
              </p:cNvSpPr>
              <p:nvPr/>
            </p:nvSpPr>
            <p:spPr bwMode="ltGray">
              <a:xfrm rot="-5400000">
                <a:off x="2043" y="1721"/>
                <a:ext cx="632" cy="316"/>
              </a:xfrm>
              <a:custGeom>
                <a:avLst/>
                <a:gdLst>
                  <a:gd name="T0" fmla="*/ 8 w 632"/>
                  <a:gd name="T1" fmla="*/ 23 h 362"/>
                  <a:gd name="T2" fmla="*/ 8 w 632"/>
                  <a:gd name="T3" fmla="*/ 161 h 362"/>
                  <a:gd name="T4" fmla="*/ 248 w 632"/>
                  <a:gd name="T5" fmla="*/ 161 h 362"/>
                  <a:gd name="T6" fmla="*/ 632 w 632"/>
                  <a:gd name="T7" fmla="*/ 161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8" name="Freeform 17"/>
              <p:cNvSpPr>
                <a:spLocks/>
              </p:cNvSpPr>
              <p:nvPr/>
            </p:nvSpPr>
            <p:spPr bwMode="ltGray">
              <a:xfrm rot="-5400000">
                <a:off x="4077" y="1669"/>
                <a:ext cx="624" cy="421"/>
              </a:xfrm>
              <a:custGeom>
                <a:avLst/>
                <a:gdLst>
                  <a:gd name="T0" fmla="*/ 0 w 624"/>
                  <a:gd name="T1" fmla="*/ 0 h 317"/>
                  <a:gd name="T2" fmla="*/ 0 w 624"/>
                  <a:gd name="T3" fmla="*/ 1122 h 317"/>
                  <a:gd name="T4" fmla="*/ 624 w 624"/>
                  <a:gd name="T5" fmla="*/ 1122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49" name="Freeform 18"/>
              <p:cNvSpPr>
                <a:spLocks/>
              </p:cNvSpPr>
              <p:nvPr/>
            </p:nvSpPr>
            <p:spPr bwMode="ltGray">
              <a:xfrm rot="-5400000">
                <a:off x="3736" y="1669"/>
                <a:ext cx="624" cy="422"/>
              </a:xfrm>
              <a:custGeom>
                <a:avLst/>
                <a:gdLst>
                  <a:gd name="T0" fmla="*/ 0 w 624"/>
                  <a:gd name="T1" fmla="*/ 0 h 317"/>
                  <a:gd name="T2" fmla="*/ 0 w 624"/>
                  <a:gd name="T3" fmla="*/ 1138 h 317"/>
                  <a:gd name="T4" fmla="*/ 624 w 624"/>
                  <a:gd name="T5" fmla="*/ 1138 h 317"/>
                  <a:gd name="T6" fmla="*/ 624 w 624"/>
                  <a:gd name="T7" fmla="*/ 0 h 317"/>
                  <a:gd name="T8" fmla="*/ 0 w 624"/>
                  <a:gd name="T9" fmla="*/ 0 h 3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50" name="Freeform 19"/>
              <p:cNvSpPr>
                <a:spLocks/>
              </p:cNvSpPr>
              <p:nvPr/>
            </p:nvSpPr>
            <p:spPr bwMode="ltGray">
              <a:xfrm rot="-5400000">
                <a:off x="4584" y="1747"/>
                <a:ext cx="624" cy="255"/>
              </a:xfrm>
              <a:custGeom>
                <a:avLst/>
                <a:gdLst>
                  <a:gd name="T0" fmla="*/ 0 w 624"/>
                  <a:gd name="T1" fmla="*/ 8 h 370"/>
                  <a:gd name="T2" fmla="*/ 0 w 624"/>
                  <a:gd name="T3" fmla="*/ 50 h 370"/>
                  <a:gd name="T4" fmla="*/ 624 w 624"/>
                  <a:gd name="T5" fmla="*/ 50 h 370"/>
                  <a:gd name="T6" fmla="*/ 624 w 624"/>
                  <a:gd name="T7" fmla="*/ 8 h 370"/>
                  <a:gd name="T8" fmla="*/ 384 w 624"/>
                  <a:gd name="T9" fmla="*/ 1 h 370"/>
                  <a:gd name="T10" fmla="*/ 0 w 624"/>
                  <a:gd name="T11" fmla="*/ 8 h 37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a:noFill/>
              </a:ln>
              <a:extLst>
                <a:ext uri="{91240B29-F687-4F45-9708-019B960494DF}">
                  <a14:hiddenLine xmlns:a14="http://schemas.microsoft.com/office/drawing/2010/main" w="9525">
                    <a:solidFill>
                      <a:schemeClr val="tx2"/>
                    </a:solidFill>
                    <a:round/>
                    <a:headEnd/>
                    <a:tailEnd/>
                  </a14:hiddenLine>
                </a:ext>
              </a:extLst>
            </p:spPr>
            <p:txBody>
              <a:bodyPr wrap="none" anchor="ctr"/>
              <a:lstStyle/>
              <a:p>
                <a:endParaRPr lang="el-GR"/>
              </a:p>
            </p:txBody>
          </p:sp>
          <p:sp>
            <p:nvSpPr>
              <p:cNvPr id="1051" name="Freeform 20"/>
              <p:cNvSpPr>
                <a:spLocks/>
              </p:cNvSpPr>
              <p:nvPr/>
            </p:nvSpPr>
            <p:spPr bwMode="ltGray">
              <a:xfrm>
                <a:off x="5469" y="1562"/>
                <a:ext cx="291" cy="625"/>
              </a:xfrm>
              <a:custGeom>
                <a:avLst/>
                <a:gdLst>
                  <a:gd name="T0" fmla="*/ 0 w 291"/>
                  <a:gd name="T1" fmla="*/ 624 h 625"/>
                  <a:gd name="T2" fmla="*/ 291 w 291"/>
                  <a:gd name="T3" fmla="*/ 625 h 625"/>
                  <a:gd name="T4" fmla="*/ 291 w 291"/>
                  <a:gd name="T5" fmla="*/ 6 h 625"/>
                  <a:gd name="T6" fmla="*/ 0 w 291"/>
                  <a:gd name="T7" fmla="*/ 0 h 625"/>
                  <a:gd name="T8" fmla="*/ 0 w 291"/>
                  <a:gd name="T9" fmla="*/ 624 h 6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52" name="Freeform 21"/>
              <p:cNvSpPr>
                <a:spLocks/>
              </p:cNvSpPr>
              <p:nvPr/>
            </p:nvSpPr>
            <p:spPr bwMode="ltGray">
              <a:xfrm rot="-5400000">
                <a:off x="5084" y="1694"/>
                <a:ext cx="624" cy="361"/>
              </a:xfrm>
              <a:custGeom>
                <a:avLst/>
                <a:gdLst>
                  <a:gd name="T0" fmla="*/ 0 w 624"/>
                  <a:gd name="T1" fmla="*/ 0 h 272"/>
                  <a:gd name="T2" fmla="*/ 0 w 624"/>
                  <a:gd name="T3" fmla="*/ 1120 h 272"/>
                  <a:gd name="T4" fmla="*/ 240 w 624"/>
                  <a:gd name="T5" fmla="*/ 989 h 272"/>
                  <a:gd name="T6" fmla="*/ 624 w 624"/>
                  <a:gd name="T7" fmla="*/ 1120 h 272"/>
                  <a:gd name="T8" fmla="*/ 624 w 624"/>
                  <a:gd name="T9" fmla="*/ 0 h 272"/>
                  <a:gd name="T10" fmla="*/ 0 w 624"/>
                  <a:gd name="T11" fmla="*/ 0 h 27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sp>
            <p:nvSpPr>
              <p:cNvPr id="1053" name="Freeform 22"/>
              <p:cNvSpPr>
                <a:spLocks/>
              </p:cNvSpPr>
              <p:nvPr/>
            </p:nvSpPr>
            <p:spPr bwMode="ltGray">
              <a:xfrm rot="-5400000">
                <a:off x="4797" y="1721"/>
                <a:ext cx="632" cy="316"/>
              </a:xfrm>
              <a:custGeom>
                <a:avLst/>
                <a:gdLst>
                  <a:gd name="T0" fmla="*/ 8 w 632"/>
                  <a:gd name="T1" fmla="*/ 23 h 362"/>
                  <a:gd name="T2" fmla="*/ 8 w 632"/>
                  <a:gd name="T3" fmla="*/ 161 h 362"/>
                  <a:gd name="T4" fmla="*/ 248 w 632"/>
                  <a:gd name="T5" fmla="*/ 161 h 362"/>
                  <a:gd name="T6" fmla="*/ 632 w 632"/>
                  <a:gd name="T7" fmla="*/ 161 h 362"/>
                  <a:gd name="T8" fmla="*/ 632 w 632"/>
                  <a:gd name="T9" fmla="*/ 23 h 362"/>
                  <a:gd name="T10" fmla="*/ 104 w 632"/>
                  <a:gd name="T11" fmla="*/ 23 h 362"/>
                  <a:gd name="T12" fmla="*/ 8 w 632"/>
                  <a:gd name="T13" fmla="*/ 23 h 3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l-GR"/>
              </a:p>
            </p:txBody>
          </p:sp>
        </p:grpSp>
        <p:sp>
          <p:nvSpPr>
            <p:cNvPr id="1033" name="Freeform 23"/>
            <p:cNvSpPr>
              <a:spLocks/>
            </p:cNvSpPr>
            <p:nvPr/>
          </p:nvSpPr>
          <p:spPr bwMode="ltGray">
            <a:xfrm rot="16200000" flipH="1">
              <a:off x="-1954" y="1951"/>
              <a:ext cx="4320" cy="412"/>
            </a:xfrm>
            <a:custGeom>
              <a:avLst/>
              <a:gdLst>
                <a:gd name="T0" fmla="*/ 0 w 5762"/>
                <a:gd name="T1" fmla="*/ 276 h 385"/>
                <a:gd name="T2" fmla="*/ 1365 w 5762"/>
                <a:gd name="T3" fmla="*/ 263 h 385"/>
                <a:gd name="T4" fmla="*/ 1365 w 5762"/>
                <a:gd name="T5" fmla="*/ 4 h 385"/>
                <a:gd name="T6" fmla="*/ 0 w 5762"/>
                <a:gd name="T7" fmla="*/ 0 h 385"/>
                <a:gd name="T8" fmla="*/ 0 w 5762"/>
                <a:gd name="T9" fmla="*/ 276 h 3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0" scaled="1"/>
            </a:gradFill>
            <a:ln>
              <a:noFill/>
            </a:ln>
            <a:effectLst/>
            <a:extLst>
              <a:ext uri="{91240B29-F687-4F45-9708-019B960494DF}">
                <a14:hiddenLine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1034" name="Freeform 24"/>
            <p:cNvSpPr>
              <a:spLocks/>
            </p:cNvSpPr>
            <p:nvPr/>
          </p:nvSpPr>
          <p:spPr bwMode="ltGray">
            <a:xfrm rot="16200000" flipH="1">
              <a:off x="-1584" y="2062"/>
              <a:ext cx="4319" cy="189"/>
            </a:xfrm>
            <a:custGeom>
              <a:avLst/>
              <a:gdLst>
                <a:gd name="T0" fmla="*/ 0 w 5761"/>
                <a:gd name="T1" fmla="*/ 28 h 189"/>
                <a:gd name="T2" fmla="*/ 1364 w 5761"/>
                <a:gd name="T3" fmla="*/ 0 h 189"/>
                <a:gd name="T4" fmla="*/ 1364 w 5761"/>
                <a:gd name="T5" fmla="*/ 189 h 189"/>
                <a:gd name="T6" fmla="*/ 1 w 5761"/>
                <a:gd name="T7" fmla="*/ 189 h 189"/>
                <a:gd name="T8" fmla="*/ 0 w 5761"/>
                <a:gd name="T9" fmla="*/ 28 h 1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0" scaled="1"/>
            </a:gradFill>
            <a:ln>
              <a:noFill/>
            </a:ln>
            <a:effectLst/>
            <a:extLst>
              <a:ext uri="{91240B29-F687-4F45-9708-019B960494DF}">
                <a14:hiddenLine xmlns:a14="http://schemas.microsoft.com/office/drawing/2010/main" w="9525" cap="flat">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grpSp>
      <p:sp>
        <p:nvSpPr>
          <p:cNvPr id="1027" name="Rectangle 25"/>
          <p:cNvSpPr>
            <a:spLocks noGrp="1" noChangeArrowheads="1"/>
          </p:cNvSpPr>
          <p:nvPr>
            <p:ph type="title"/>
          </p:nvPr>
        </p:nvSpPr>
        <p:spPr bwMode="auto">
          <a:xfrm>
            <a:off x="1173163"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a:t>
            </a:r>
          </a:p>
        </p:txBody>
      </p:sp>
      <p:sp>
        <p:nvSpPr>
          <p:cNvPr id="1028" name="Rectangle 26"/>
          <p:cNvSpPr>
            <a:spLocks noGrp="1" noChangeArrowheads="1"/>
          </p:cNvSpPr>
          <p:nvPr>
            <p:ph type="body" idx="1"/>
          </p:nvPr>
        </p:nvSpPr>
        <p:spPr bwMode="auto">
          <a:xfrm>
            <a:off x="1173163"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099" name="Rectangle 27"/>
          <p:cNvSpPr>
            <a:spLocks noGrp="1" noChangeArrowheads="1"/>
          </p:cNvSpPr>
          <p:nvPr>
            <p:ph type="dt" sz="half" idx="2"/>
          </p:nvPr>
        </p:nvSpPr>
        <p:spPr bwMode="auto">
          <a:xfrm>
            <a:off x="1173163" y="6265863"/>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latin typeface="+mn-lt"/>
              </a:defRPr>
            </a:lvl1pPr>
          </a:lstStyle>
          <a:p>
            <a:pPr>
              <a:defRPr/>
            </a:pPr>
            <a:endParaRPr lang="el-GR"/>
          </a:p>
        </p:txBody>
      </p:sp>
      <p:sp>
        <p:nvSpPr>
          <p:cNvPr id="3100" name="Rectangle 28"/>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latin typeface="+mn-lt"/>
              </a:defRPr>
            </a:lvl1pPr>
          </a:lstStyle>
          <a:p>
            <a:pPr>
              <a:defRPr/>
            </a:pPr>
            <a:endParaRPr lang="el-GR"/>
          </a:p>
        </p:txBody>
      </p:sp>
      <p:sp>
        <p:nvSpPr>
          <p:cNvPr id="3101" name="Rectangle 29"/>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latin typeface="+mn-lt"/>
              </a:defRPr>
            </a:lvl1pPr>
          </a:lstStyle>
          <a:p>
            <a:pPr>
              <a:defRPr/>
            </a:pPr>
            <a:fld id="{1D71B2CD-F8F8-404C-B2E6-DF5A42181179}"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l-GR">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l-GR">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BF80CA0-69C1-4067-B661-490B8AF1B0E8}" type="slidenum">
              <a:rPr lang="el-GR">
                <a:solidFill>
                  <a:srgbClr val="000000"/>
                </a:solidFill>
              </a:rPr>
              <a:pPr>
                <a:defRPr/>
              </a:pPr>
              <a:t>‹#›</a:t>
            </a:fld>
            <a:endParaRPr lang="el-GR">
              <a:solidFill>
                <a:srgbClr val="000000"/>
              </a:solidFill>
            </a:endParaRPr>
          </a:p>
        </p:txBody>
      </p:sp>
    </p:spTree>
    <p:extLst>
      <p:ext uri="{BB962C8B-B14F-4D97-AF65-F5344CB8AC3E}">
        <p14:creationId xmlns:p14="http://schemas.microsoft.com/office/powerpoint/2010/main" val="18750114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781F4974-2289-4228-9595-E37C30368FA1}" type="datetimeFigureOut">
              <a:rPr lang="el-GR">
                <a:solidFill>
                  <a:prstClr val="black">
                    <a:tint val="75000"/>
                  </a:prstClr>
                </a:solidFill>
                <a:latin typeface="Calibri"/>
              </a:rPr>
              <a:pPr fontAlgn="auto">
                <a:spcBef>
                  <a:spcPts val="0"/>
                </a:spcBef>
                <a:spcAft>
                  <a:spcPts val="0"/>
                </a:spcAft>
              </a:pPr>
              <a:t>6/3/2023</a:t>
            </a:fld>
            <a:endParaRPr lang="el-GR">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l-GR">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E350AB3-BB98-40BB-B6B5-F30BA9C66088}" type="slidenum">
              <a:rPr lang="el-GR">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4056903380"/>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781F4974-2289-4228-9595-E37C30368FA1}" type="datetimeFigureOut">
              <a:rPr lang="el-GR">
                <a:solidFill>
                  <a:prstClr val="black">
                    <a:tint val="75000"/>
                  </a:prstClr>
                </a:solidFill>
                <a:latin typeface="Calibri"/>
              </a:rPr>
              <a:pPr fontAlgn="auto">
                <a:spcBef>
                  <a:spcPts val="0"/>
                </a:spcBef>
                <a:spcAft>
                  <a:spcPts val="0"/>
                </a:spcAft>
              </a:pPr>
              <a:t>6/3/2023</a:t>
            </a:fld>
            <a:endParaRPr lang="el-GR">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l-GR">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E350AB3-BB98-40BB-B6B5-F30BA9C66088}" type="slidenum">
              <a:rPr lang="el-GR">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172660215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781F4974-2289-4228-9595-E37C30368FA1}" type="datetimeFigureOut">
              <a:rPr lang="el-GR">
                <a:solidFill>
                  <a:prstClr val="black">
                    <a:tint val="75000"/>
                  </a:prstClr>
                </a:solidFill>
                <a:latin typeface="Calibri"/>
              </a:rPr>
              <a:pPr fontAlgn="auto">
                <a:spcBef>
                  <a:spcPts val="0"/>
                </a:spcBef>
                <a:spcAft>
                  <a:spcPts val="0"/>
                </a:spcAft>
              </a:pPr>
              <a:t>6/3/2023</a:t>
            </a:fld>
            <a:endParaRPr lang="el-GR">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l-GR">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8E350AB3-BB98-40BB-B6B5-F30BA9C66088}" type="slidenum">
              <a:rPr lang="el-GR">
                <a:solidFill>
                  <a:prstClr val="black">
                    <a:tint val="75000"/>
                  </a:prstClr>
                </a:solidFill>
                <a:latin typeface="Calibri"/>
              </a:rPr>
              <a:pPr fontAlgn="auto">
                <a:spcBef>
                  <a:spcPts val="0"/>
                </a:spcBef>
                <a:spcAft>
                  <a:spcPts val="0"/>
                </a:spcAft>
              </a:pPr>
              <a:t>‹#›</a:t>
            </a:fld>
            <a:endParaRPr lang="el-GR">
              <a:solidFill>
                <a:prstClr val="black">
                  <a:tint val="75000"/>
                </a:prstClr>
              </a:solidFill>
              <a:latin typeface="Calibri"/>
            </a:endParaRPr>
          </a:p>
        </p:txBody>
      </p:sp>
    </p:spTree>
    <p:extLst>
      <p:ext uri="{BB962C8B-B14F-4D97-AF65-F5344CB8AC3E}">
        <p14:creationId xmlns:p14="http://schemas.microsoft.com/office/powerpoint/2010/main" val="123389494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066800" y="609600"/>
            <a:ext cx="7772400" cy="560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l-GR" sz="4000" b="1" dirty="0"/>
          </a:p>
          <a:p>
            <a:pPr algn="ctr"/>
            <a:r>
              <a:rPr lang="el-GR" sz="3600" b="1" dirty="0">
                <a:solidFill>
                  <a:srgbClr val="C00000"/>
                </a:solidFill>
              </a:rPr>
              <a:t>Δραστηριότητες από τον κόσμο της Φυσικής για το Νηπιαγωγείο</a:t>
            </a:r>
            <a:endParaRPr lang="el-GR" sz="3600" dirty="0">
              <a:solidFill>
                <a:srgbClr val="C00000"/>
              </a:solidFill>
            </a:endParaRPr>
          </a:p>
          <a:p>
            <a:pPr algn="ctr" eaLnBrk="0" hangingPunct="0"/>
            <a:endParaRPr lang="en-US" dirty="0"/>
          </a:p>
          <a:p>
            <a:pPr algn="ctr" eaLnBrk="0" hangingPunct="0"/>
            <a:r>
              <a:rPr lang="el-GR" sz="3200" dirty="0" err="1"/>
              <a:t>Γ΄</a:t>
            </a:r>
            <a:r>
              <a:rPr lang="el-GR" sz="3200" dirty="0"/>
              <a:t> Έτος</a:t>
            </a:r>
          </a:p>
          <a:p>
            <a:pPr eaLnBrk="0" hangingPunct="0"/>
            <a:endParaRPr lang="el-GR" sz="3200" dirty="0"/>
          </a:p>
          <a:p>
            <a:pPr algn="ctr" eaLnBrk="0" hangingPunct="0"/>
            <a:r>
              <a:rPr lang="el-GR" sz="3200" dirty="0">
                <a:solidFill>
                  <a:srgbClr val="002060"/>
                </a:solidFill>
                <a:cs typeface="Times New Roman" pitchFamily="18" charset="0"/>
              </a:rPr>
              <a:t>Τμήμα Επιστημών της Εκπαίδευσης </a:t>
            </a:r>
            <a:endParaRPr lang="el-GR" sz="3200" dirty="0">
              <a:solidFill>
                <a:srgbClr val="002060"/>
              </a:solidFill>
            </a:endParaRPr>
          </a:p>
          <a:p>
            <a:pPr algn="ctr" eaLnBrk="0" hangingPunct="0"/>
            <a:r>
              <a:rPr lang="el-GR" sz="3200" dirty="0">
                <a:solidFill>
                  <a:srgbClr val="002060"/>
                </a:solidFill>
                <a:cs typeface="Times New Roman" pitchFamily="18" charset="0"/>
              </a:rPr>
              <a:t>και της Αγωγής στην Προσχολική Ηλικία </a:t>
            </a:r>
          </a:p>
          <a:p>
            <a:pPr algn="ctr" eaLnBrk="0" hangingPunct="0"/>
            <a:endParaRPr lang="el-GR" sz="3200" dirty="0">
              <a:solidFill>
                <a:srgbClr val="002060"/>
              </a:solidFill>
              <a:cs typeface="Times New Roman" pitchFamily="18" charset="0"/>
            </a:endParaRPr>
          </a:p>
          <a:p>
            <a:pPr algn="ctr" eaLnBrk="0" hangingPunct="0"/>
            <a:r>
              <a:rPr lang="el-GR" sz="3200" dirty="0">
                <a:solidFill>
                  <a:srgbClr val="002060"/>
                </a:solidFill>
                <a:cs typeface="Times New Roman" pitchFamily="18" charset="0"/>
              </a:rPr>
              <a:t>Πανεπιστήμιο Πατρών</a:t>
            </a:r>
          </a:p>
          <a:p>
            <a:pPr eaLnBrk="0" hangingPunct="0"/>
            <a:endParaRPr lang="el-GR" sz="3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73163" y="188913"/>
            <a:ext cx="7772400" cy="863600"/>
          </a:xfrm>
        </p:spPr>
        <p:txBody>
          <a:bodyPr/>
          <a:lstStyle/>
          <a:p>
            <a:pPr algn="ctr" eaLnBrk="1" hangingPunct="1">
              <a:defRPr/>
            </a:pPr>
            <a:r>
              <a:rPr lang="el-GR" sz="3200" b="1" dirty="0">
                <a:effectLst>
                  <a:outerShdw blurRad="38100" dist="38100" dir="2700000" algn="tl">
                    <a:srgbClr val="000000">
                      <a:alpha val="43137"/>
                    </a:srgbClr>
                  </a:outerShdw>
                </a:effectLst>
              </a:rPr>
              <a:t>Διαδικασίες για τη διεξαγωγή του μαθήματος </a:t>
            </a:r>
          </a:p>
        </p:txBody>
      </p:sp>
      <p:sp>
        <p:nvSpPr>
          <p:cNvPr id="7171" name="Rectangle 3"/>
          <p:cNvSpPr>
            <a:spLocks noGrp="1" noChangeArrowheads="1"/>
          </p:cNvSpPr>
          <p:nvPr>
            <p:ph type="body" idx="1"/>
          </p:nvPr>
        </p:nvSpPr>
        <p:spPr>
          <a:xfrm>
            <a:off x="1173163" y="1341438"/>
            <a:ext cx="7772400" cy="4754562"/>
          </a:xfrm>
        </p:spPr>
        <p:txBody>
          <a:bodyPr/>
          <a:lstStyle/>
          <a:p>
            <a:pPr eaLnBrk="1" hangingPunct="1">
              <a:defRPr/>
            </a:pPr>
            <a:r>
              <a:rPr lang="el-GR" sz="2400" dirty="0">
                <a:latin typeface="Times New Roman" pitchFamily="18" charset="0"/>
              </a:rPr>
              <a:t>Παρουσίαση και σχολιασμός βασικών χαρακτηριστικών ενός αντικειμένου εργασίας</a:t>
            </a:r>
          </a:p>
          <a:p>
            <a:pPr marL="1244600" eaLnBrk="1" hangingPunct="1">
              <a:buFont typeface="Wingdings" pitchFamily="2" charset="2"/>
              <a:buChar char="Ø"/>
              <a:defRPr/>
            </a:pPr>
            <a:r>
              <a:rPr lang="el-GR" sz="2000" dirty="0">
                <a:latin typeface="Times New Roman" pitchFamily="18" charset="0"/>
              </a:rPr>
              <a:t>Το αντικείμενο</a:t>
            </a:r>
          </a:p>
          <a:p>
            <a:pPr marL="1244600" eaLnBrk="1" hangingPunct="1">
              <a:buFont typeface="Wingdings" pitchFamily="2" charset="2"/>
              <a:buChar char="Ø"/>
              <a:defRPr/>
            </a:pPr>
            <a:r>
              <a:rPr lang="el-GR" sz="2000" dirty="0">
                <a:latin typeface="Times New Roman" pitchFamily="18" charset="0"/>
              </a:rPr>
              <a:t>Οι δυσκολίες των παιδιών</a:t>
            </a:r>
          </a:p>
          <a:p>
            <a:pPr marL="1244600" eaLnBrk="1" hangingPunct="1">
              <a:buFont typeface="Wingdings" pitchFamily="2" charset="2"/>
              <a:buChar char="Ø"/>
              <a:defRPr/>
            </a:pPr>
            <a:r>
              <a:rPr lang="el-GR" sz="2000" dirty="0">
                <a:latin typeface="Times New Roman" pitchFamily="18" charset="0"/>
              </a:rPr>
              <a:t>Στόχοι</a:t>
            </a:r>
          </a:p>
          <a:p>
            <a:pPr marL="1244600" eaLnBrk="1" hangingPunct="1">
              <a:buFont typeface="Wingdings" pitchFamily="2" charset="2"/>
              <a:buChar char="Ø"/>
              <a:defRPr/>
            </a:pPr>
            <a:r>
              <a:rPr lang="el-GR" sz="2000" dirty="0">
                <a:latin typeface="Times New Roman" pitchFamily="18" charset="0"/>
              </a:rPr>
              <a:t>Υλικά</a:t>
            </a:r>
          </a:p>
          <a:p>
            <a:pPr marL="1244600" eaLnBrk="1" hangingPunct="1">
              <a:buFont typeface="Wingdings" pitchFamily="2" charset="2"/>
              <a:buChar char="Ø"/>
              <a:defRPr/>
            </a:pPr>
            <a:r>
              <a:rPr lang="el-GR" sz="2000" dirty="0">
                <a:latin typeface="Times New Roman" pitchFamily="18" charset="0"/>
              </a:rPr>
              <a:t>Δραστηριότητες</a:t>
            </a:r>
          </a:p>
          <a:p>
            <a:pPr marL="1244600" eaLnBrk="1" hangingPunct="1">
              <a:buFont typeface="Wingdings" pitchFamily="2" charset="2"/>
              <a:buChar char="Ø"/>
              <a:defRPr/>
            </a:pPr>
            <a:r>
              <a:rPr lang="el-GR" sz="2000" dirty="0">
                <a:latin typeface="Times New Roman" pitchFamily="18" charset="0"/>
              </a:rPr>
              <a:t>Αξιολόγηση</a:t>
            </a:r>
          </a:p>
          <a:p>
            <a:pPr eaLnBrk="1" hangingPunct="1">
              <a:defRPr/>
            </a:pPr>
            <a:r>
              <a:rPr lang="el-GR" sz="2400">
                <a:latin typeface="Times New Roman" pitchFamily="18" charset="0"/>
              </a:rPr>
              <a:t>Δημιουργία ομάδων </a:t>
            </a:r>
            <a:r>
              <a:rPr lang="el-GR" sz="2400" dirty="0">
                <a:latin typeface="Times New Roman" pitchFamily="18" charset="0"/>
              </a:rPr>
              <a:t>για ανάπτυξη δραστηριοτήτων</a:t>
            </a:r>
          </a:p>
          <a:p>
            <a:pPr marL="1323975" eaLnBrk="1" hangingPunct="1">
              <a:buFont typeface="Wingdings" pitchFamily="2" charset="2"/>
              <a:buChar char="Ø"/>
              <a:defRPr/>
            </a:pPr>
            <a:r>
              <a:rPr lang="el-GR" sz="2000" dirty="0">
                <a:latin typeface="Times New Roman" pitchFamily="18" charset="0"/>
              </a:rPr>
              <a:t>Μελέτη του Αναλυτικού Προγράμματος</a:t>
            </a:r>
          </a:p>
          <a:p>
            <a:pPr marL="1323975" eaLnBrk="1" hangingPunct="1">
              <a:buFont typeface="Wingdings" pitchFamily="2" charset="2"/>
              <a:buChar char="Ø"/>
              <a:defRPr/>
            </a:pPr>
            <a:r>
              <a:rPr lang="el-GR" sz="2000" dirty="0">
                <a:latin typeface="Times New Roman" pitchFamily="18" charset="0"/>
              </a:rPr>
              <a:t>Αναζήτηση προτάσεων και παιδαγωγικού υλικού</a:t>
            </a:r>
          </a:p>
          <a:p>
            <a:pPr marL="1323975" eaLnBrk="1" hangingPunct="1">
              <a:buFont typeface="Wingdings" pitchFamily="2" charset="2"/>
              <a:buChar char="Ø"/>
              <a:defRPr/>
            </a:pPr>
            <a:r>
              <a:rPr lang="el-GR" sz="2000" dirty="0">
                <a:latin typeface="Times New Roman" pitchFamily="18" charset="0"/>
              </a:rPr>
              <a:t>Συγκρότηση προτάσεων δραστηριοτήτων</a:t>
            </a:r>
          </a:p>
          <a:p>
            <a:pPr marL="0" indent="0" eaLnBrk="1" hangingPunct="1">
              <a:buNone/>
              <a:defRPr/>
            </a:pPr>
            <a:endParaRPr lang="el-GR" sz="2000" dirty="0">
              <a:latin typeface="Times New Roman" pitchFamily="18" charset="0"/>
            </a:endParaRPr>
          </a:p>
        </p:txBody>
      </p:sp>
      <p:sp>
        <p:nvSpPr>
          <p:cNvPr id="6148" name="Rectangle 4"/>
          <p:cNvSpPr>
            <a:spLocks noChangeArrowheads="1"/>
          </p:cNvSpPr>
          <p:nvPr/>
        </p:nvSpPr>
        <p:spPr bwMode="auto">
          <a:xfrm>
            <a:off x="1143000" y="4419600"/>
            <a:ext cx="7696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l-GR" sz="2800">
              <a:solidFill>
                <a:schemeClr val="tx2"/>
              </a:solidFill>
            </a:endParaRPr>
          </a:p>
        </p:txBody>
      </p:sp>
    </p:spTree>
    <p:extLst>
      <p:ext uri="{BB962C8B-B14F-4D97-AF65-F5344CB8AC3E}">
        <p14:creationId xmlns:p14="http://schemas.microsoft.com/office/powerpoint/2010/main" val="7020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1173163" y="115888"/>
            <a:ext cx="7772400" cy="865187"/>
          </a:xfrm>
        </p:spPr>
        <p:txBody>
          <a:bodyPr/>
          <a:lstStyle/>
          <a:p>
            <a:pPr algn="ctr" eaLnBrk="1" hangingPunct="1">
              <a:defRPr/>
            </a:pPr>
            <a:r>
              <a:rPr lang="el-GR" sz="3200" b="1" dirty="0">
                <a:solidFill>
                  <a:schemeClr val="tx2">
                    <a:lumMod val="75000"/>
                  </a:schemeClr>
                </a:solidFill>
                <a:effectLst>
                  <a:outerShdw blurRad="38100" dist="38100" dir="2700000" algn="tl">
                    <a:srgbClr val="000000">
                      <a:alpha val="43137"/>
                    </a:srgbClr>
                  </a:outerShdw>
                </a:effectLst>
              </a:rPr>
              <a:t>Η μετάβαση από τη θεωρία στο σχεδιασμό δραστηριοτήτων </a:t>
            </a:r>
          </a:p>
        </p:txBody>
      </p:sp>
      <p:sp>
        <p:nvSpPr>
          <p:cNvPr id="26627" name="Rectangle 1027"/>
          <p:cNvSpPr>
            <a:spLocks noGrp="1" noChangeArrowheads="1"/>
          </p:cNvSpPr>
          <p:nvPr>
            <p:ph type="body" idx="1"/>
          </p:nvPr>
        </p:nvSpPr>
        <p:spPr>
          <a:xfrm>
            <a:off x="1173163" y="1484784"/>
            <a:ext cx="7772400" cy="4608041"/>
          </a:xfrm>
        </p:spPr>
        <p:txBody>
          <a:bodyPr/>
          <a:lstStyle/>
          <a:p>
            <a:pPr marL="0" indent="0" algn="ctr" eaLnBrk="1" hangingPunct="1">
              <a:lnSpc>
                <a:spcPct val="90000"/>
              </a:lnSpc>
              <a:buFont typeface="Wingdings" pitchFamily="2" charset="2"/>
              <a:buNone/>
              <a:defRPr/>
            </a:pPr>
            <a:r>
              <a:rPr lang="el-GR" dirty="0">
                <a:solidFill>
                  <a:srgbClr val="0070C0"/>
                </a:solidFill>
                <a:latin typeface="Times New Roman" pitchFamily="18" charset="0"/>
              </a:rPr>
              <a:t>Τα συνήθη ζητήματα</a:t>
            </a:r>
          </a:p>
          <a:p>
            <a:pPr marL="0" indent="0" algn="ctr" eaLnBrk="1" hangingPunct="1">
              <a:lnSpc>
                <a:spcPct val="90000"/>
              </a:lnSpc>
              <a:buFont typeface="Wingdings" pitchFamily="2" charset="2"/>
              <a:buNone/>
              <a:defRPr/>
            </a:pPr>
            <a:endParaRPr lang="el-GR" sz="900" dirty="0">
              <a:latin typeface="Times New Roman" pitchFamily="18" charset="0"/>
            </a:endParaRPr>
          </a:p>
          <a:p>
            <a:pPr eaLnBrk="1" hangingPunct="1">
              <a:lnSpc>
                <a:spcPct val="90000"/>
              </a:lnSpc>
              <a:defRPr/>
            </a:pPr>
            <a:r>
              <a:rPr lang="el-GR" sz="2800" dirty="0">
                <a:latin typeface="Times New Roman" pitchFamily="18" charset="0"/>
              </a:rPr>
              <a:t>Εμπειρική (…μήπως και </a:t>
            </a:r>
            <a:r>
              <a:rPr lang="el-GR" sz="2800" dirty="0" err="1">
                <a:latin typeface="Times New Roman" pitchFamily="18" charset="0"/>
              </a:rPr>
              <a:t>εμπειριστική</a:t>
            </a:r>
            <a:r>
              <a:rPr lang="el-GR" sz="2800" dirty="0">
                <a:latin typeface="Times New Roman" pitchFamily="18" charset="0"/>
              </a:rPr>
              <a:t>;) ή ευκαιριακή σύλληψη του ζητήματος</a:t>
            </a:r>
          </a:p>
          <a:p>
            <a:pPr eaLnBrk="1" hangingPunct="1">
              <a:lnSpc>
                <a:spcPct val="90000"/>
              </a:lnSpc>
              <a:defRPr/>
            </a:pPr>
            <a:r>
              <a:rPr lang="el-GR" sz="2800" dirty="0">
                <a:latin typeface="Times New Roman" pitchFamily="18" charset="0"/>
              </a:rPr>
              <a:t>Απλοϊκή προσέγγιση σύνθετων ζητημάτων</a:t>
            </a:r>
          </a:p>
          <a:p>
            <a:pPr eaLnBrk="1" hangingPunct="1">
              <a:lnSpc>
                <a:spcPct val="90000"/>
              </a:lnSpc>
              <a:defRPr/>
            </a:pPr>
            <a:r>
              <a:rPr lang="el-GR" sz="2800" dirty="0">
                <a:latin typeface="Times New Roman" pitchFamily="18" charset="0"/>
              </a:rPr>
              <a:t>Αποστάσεις από τη σχετική έρευνα</a:t>
            </a:r>
          </a:p>
          <a:p>
            <a:pPr eaLnBrk="1" hangingPunct="1">
              <a:lnSpc>
                <a:spcPct val="90000"/>
              </a:lnSpc>
              <a:defRPr/>
            </a:pPr>
            <a:r>
              <a:rPr lang="el-GR" sz="2800" dirty="0">
                <a:latin typeface="Times New Roman" pitchFamily="18" charset="0"/>
              </a:rPr>
              <a:t>Η ιδιαίτερη βαρύτητα των Αναλυτικών Προγραμμάτων στην ελληνική πραγματικότητα</a:t>
            </a:r>
          </a:p>
          <a:p>
            <a:pPr eaLnBrk="1" hangingPunct="1">
              <a:lnSpc>
                <a:spcPct val="90000"/>
              </a:lnSpc>
              <a:defRPr/>
            </a:pPr>
            <a:endParaRPr lang="el-GR" sz="2800" dirty="0">
              <a:latin typeface="Times New Roman" pitchFamily="18" charset="0"/>
            </a:endParaRPr>
          </a:p>
          <a:p>
            <a:pPr eaLnBrk="1" hangingPunct="1">
              <a:lnSpc>
                <a:spcPct val="90000"/>
              </a:lnSpc>
              <a:defRPr/>
            </a:pPr>
            <a:r>
              <a:rPr lang="el-GR" sz="2800" dirty="0">
                <a:solidFill>
                  <a:srgbClr val="C00000"/>
                </a:solidFill>
                <a:latin typeface="Times New Roman" pitchFamily="18" charset="0"/>
              </a:rPr>
              <a:t>Ο διδακτικός μετασχηματισμός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6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62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6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6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8" name="Oval 18"/>
          <p:cNvSpPr>
            <a:spLocks noChangeArrowheads="1"/>
          </p:cNvSpPr>
          <p:nvPr/>
        </p:nvSpPr>
        <p:spPr bwMode="auto">
          <a:xfrm>
            <a:off x="971550" y="2354263"/>
            <a:ext cx="1925638" cy="1076325"/>
          </a:xfrm>
          <a:prstGeom prst="ellipse">
            <a:avLst/>
          </a:prstGeom>
          <a:solidFill>
            <a:srgbClr val="FFFFFF"/>
          </a:solidFill>
          <a:ln w="9525">
            <a:solidFill>
              <a:srgbClr val="000000"/>
            </a:solidFill>
            <a:round/>
            <a:headEnd/>
            <a:tailEnd/>
          </a:ln>
        </p:spPr>
        <p:txBody>
          <a:bodyPr/>
          <a:lstStyle/>
          <a:p>
            <a:pPr algn="ctr"/>
            <a:r>
              <a:rPr lang="el-GR" sz="1400">
                <a:solidFill>
                  <a:srgbClr val="000000"/>
                </a:solidFill>
              </a:rPr>
              <a:t>Ε</a:t>
            </a:r>
            <a:r>
              <a:rPr lang="el-GR" sz="1400">
                <a:solidFill>
                  <a:srgbClr val="000000"/>
                </a:solidFill>
                <a:cs typeface="Times New Roman" pitchFamily="18" charset="0"/>
              </a:rPr>
              <a:t>πιστημονική γνώση</a:t>
            </a:r>
            <a:endParaRPr lang="el-GR" sz="1400">
              <a:solidFill>
                <a:srgbClr val="000000"/>
              </a:solidFill>
            </a:endParaRPr>
          </a:p>
          <a:p>
            <a:pPr eaLnBrk="0" hangingPunct="0"/>
            <a:endParaRPr lang="el-GR" sz="1400">
              <a:solidFill>
                <a:srgbClr val="000000"/>
              </a:solidFill>
            </a:endParaRPr>
          </a:p>
        </p:txBody>
      </p:sp>
      <p:sp>
        <p:nvSpPr>
          <p:cNvPr id="30737" name="Oval 17"/>
          <p:cNvSpPr>
            <a:spLocks noChangeArrowheads="1"/>
          </p:cNvSpPr>
          <p:nvPr/>
        </p:nvSpPr>
        <p:spPr bwMode="auto">
          <a:xfrm>
            <a:off x="3967163" y="2354263"/>
            <a:ext cx="1711325" cy="1076325"/>
          </a:xfrm>
          <a:prstGeom prst="ellipse">
            <a:avLst/>
          </a:prstGeom>
          <a:solidFill>
            <a:srgbClr val="FFFFFF"/>
          </a:solidFill>
          <a:ln w="9525">
            <a:solidFill>
              <a:srgbClr val="000000"/>
            </a:solidFill>
            <a:round/>
            <a:headEnd/>
            <a:tailEnd/>
          </a:ln>
        </p:spPr>
        <p:txBody>
          <a:bodyPr/>
          <a:lstStyle/>
          <a:p>
            <a:pPr algn="ctr"/>
            <a:r>
              <a:rPr lang="el-GR" sz="1400">
                <a:solidFill>
                  <a:srgbClr val="000000"/>
                </a:solidFill>
              </a:rPr>
              <a:t>Δ</a:t>
            </a:r>
            <a:r>
              <a:rPr lang="el-GR" sz="1400">
                <a:solidFill>
                  <a:srgbClr val="000000"/>
                </a:solidFill>
                <a:cs typeface="Times New Roman" pitchFamily="18" charset="0"/>
              </a:rPr>
              <a:t>ιδακτέα γνώση</a:t>
            </a:r>
            <a:endParaRPr lang="el-GR" sz="1400">
              <a:solidFill>
                <a:srgbClr val="000000"/>
              </a:solidFill>
            </a:endParaRPr>
          </a:p>
          <a:p>
            <a:pPr eaLnBrk="0" hangingPunct="0"/>
            <a:endParaRPr lang="el-GR" sz="1400">
              <a:solidFill>
                <a:srgbClr val="000000"/>
              </a:solidFill>
            </a:endParaRPr>
          </a:p>
        </p:txBody>
      </p:sp>
      <p:sp>
        <p:nvSpPr>
          <p:cNvPr id="30736" name="Oval 16"/>
          <p:cNvSpPr>
            <a:spLocks noChangeArrowheads="1"/>
          </p:cNvSpPr>
          <p:nvPr/>
        </p:nvSpPr>
        <p:spPr bwMode="auto">
          <a:xfrm>
            <a:off x="6748463" y="2406650"/>
            <a:ext cx="1711325" cy="850900"/>
          </a:xfrm>
          <a:prstGeom prst="ellipse">
            <a:avLst/>
          </a:prstGeom>
          <a:solidFill>
            <a:srgbClr val="FFFFFF"/>
          </a:solidFill>
          <a:ln w="9525">
            <a:solidFill>
              <a:srgbClr val="000000"/>
            </a:solidFill>
            <a:round/>
            <a:headEnd/>
            <a:tailEnd/>
          </a:ln>
        </p:spPr>
        <p:txBody>
          <a:bodyPr/>
          <a:lstStyle/>
          <a:p>
            <a:pPr algn="ctr"/>
            <a:r>
              <a:rPr lang="el-GR" sz="1400">
                <a:solidFill>
                  <a:srgbClr val="000000"/>
                </a:solidFill>
              </a:rPr>
              <a:t>Δ</a:t>
            </a:r>
            <a:r>
              <a:rPr lang="el-GR" sz="1400">
                <a:solidFill>
                  <a:srgbClr val="000000"/>
                </a:solidFill>
                <a:cs typeface="Times New Roman" pitchFamily="18" charset="0"/>
              </a:rPr>
              <a:t>ιδαχθείσα γνώση</a:t>
            </a:r>
            <a:endParaRPr lang="el-GR" sz="1400">
              <a:solidFill>
                <a:srgbClr val="000000"/>
              </a:solidFill>
            </a:endParaRPr>
          </a:p>
          <a:p>
            <a:pPr eaLnBrk="0" hangingPunct="0"/>
            <a:endParaRPr lang="el-GR" sz="1400">
              <a:solidFill>
                <a:srgbClr val="000000"/>
              </a:solidFill>
            </a:endParaRPr>
          </a:p>
        </p:txBody>
      </p:sp>
      <p:sp>
        <p:nvSpPr>
          <p:cNvPr id="30735" name="Text Box 15"/>
          <p:cNvSpPr txBox="1">
            <a:spLocks noChangeArrowheads="1"/>
          </p:cNvSpPr>
          <p:nvPr/>
        </p:nvSpPr>
        <p:spPr bwMode="auto">
          <a:xfrm>
            <a:off x="2897188" y="2354263"/>
            <a:ext cx="1284287" cy="1125537"/>
          </a:xfrm>
          <a:prstGeom prst="rect">
            <a:avLst/>
          </a:prstGeom>
          <a:noFill/>
          <a:ln>
            <a:noFill/>
          </a:ln>
          <a:extLst>
            <a:ext uri="{909E8E84-426E-40DD-AFC4-6F175D3DCCD1}">
              <a14:hiddenFill xmlns:a14="http://schemas.microsoft.com/office/drawing/2010/main">
                <a:solidFill>
                  <a:srgbClr val="FFFFFF">
                    <a:alpha val="50195"/>
                  </a:srgbClr>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sz="1400">
                <a:solidFill>
                  <a:srgbClr val="000000"/>
                </a:solidFill>
                <a:cs typeface="Times New Roman" pitchFamily="18" charset="0"/>
              </a:rPr>
              <a:t>εξωτερικός </a:t>
            </a:r>
            <a:endParaRPr lang="el-GR" sz="1400">
              <a:solidFill>
                <a:srgbClr val="000000"/>
              </a:solidFill>
            </a:endParaRPr>
          </a:p>
          <a:p>
            <a:pPr algn="ctr"/>
            <a:endParaRPr lang="el-GR" sz="1400">
              <a:solidFill>
                <a:srgbClr val="000000"/>
              </a:solidFill>
            </a:endParaRPr>
          </a:p>
          <a:p>
            <a:pPr algn="ctr"/>
            <a:r>
              <a:rPr lang="el-GR" sz="1400">
                <a:solidFill>
                  <a:srgbClr val="000000"/>
                </a:solidFill>
                <a:cs typeface="Times New Roman" pitchFamily="18" charset="0"/>
              </a:rPr>
              <a:t>μετασχη-ματισμός</a:t>
            </a:r>
            <a:endParaRPr lang="el-GR" sz="1400">
              <a:solidFill>
                <a:srgbClr val="000000"/>
              </a:solidFill>
            </a:endParaRPr>
          </a:p>
        </p:txBody>
      </p:sp>
      <p:sp>
        <p:nvSpPr>
          <p:cNvPr id="30734" name="Text Box 14"/>
          <p:cNvSpPr txBox="1">
            <a:spLocks noChangeArrowheads="1"/>
          </p:cNvSpPr>
          <p:nvPr/>
        </p:nvSpPr>
        <p:spPr bwMode="auto">
          <a:xfrm>
            <a:off x="5678488" y="2128838"/>
            <a:ext cx="1069975" cy="1801812"/>
          </a:xfrm>
          <a:prstGeom prst="rect">
            <a:avLst/>
          </a:prstGeom>
          <a:noFill/>
          <a:ln>
            <a:noFill/>
          </a:ln>
          <a:extLst>
            <a:ext uri="{909E8E84-426E-40DD-AFC4-6F175D3DCCD1}">
              <a14:hiddenFill xmlns:a14="http://schemas.microsoft.com/office/drawing/2010/main">
                <a:solidFill>
                  <a:srgbClr val="FFFFFF">
                    <a:alpha val="50195"/>
                  </a:srgbClr>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endParaRPr lang="el-GR" sz="1400">
              <a:solidFill>
                <a:srgbClr val="000000"/>
              </a:solidFill>
            </a:endParaRPr>
          </a:p>
          <a:p>
            <a:pPr algn="ctr" eaLnBrk="1" hangingPunct="1"/>
            <a:r>
              <a:rPr lang="el-GR" sz="1400">
                <a:solidFill>
                  <a:srgbClr val="000000"/>
                </a:solidFill>
                <a:cs typeface="Times New Roman" pitchFamily="18" charset="0"/>
              </a:rPr>
              <a:t>εσωτερικός </a:t>
            </a:r>
            <a:endParaRPr lang="el-GR" sz="1400">
              <a:solidFill>
                <a:srgbClr val="000000"/>
              </a:solidFill>
            </a:endParaRPr>
          </a:p>
          <a:p>
            <a:pPr algn="ctr"/>
            <a:endParaRPr lang="el-GR" sz="1400">
              <a:solidFill>
                <a:srgbClr val="000000"/>
              </a:solidFill>
            </a:endParaRPr>
          </a:p>
          <a:p>
            <a:pPr algn="ctr"/>
            <a:r>
              <a:rPr lang="el-GR" sz="1400">
                <a:solidFill>
                  <a:srgbClr val="000000"/>
                </a:solidFill>
                <a:cs typeface="Times New Roman" pitchFamily="18" charset="0"/>
              </a:rPr>
              <a:t>μετασχη-ματισμός</a:t>
            </a:r>
            <a:endParaRPr lang="el-GR" sz="1400">
              <a:solidFill>
                <a:srgbClr val="000000"/>
              </a:solidFill>
            </a:endParaRPr>
          </a:p>
        </p:txBody>
      </p:sp>
      <p:sp>
        <p:nvSpPr>
          <p:cNvPr id="30733" name="Text Box 13"/>
          <p:cNvSpPr txBox="1">
            <a:spLocks noChangeArrowheads="1"/>
          </p:cNvSpPr>
          <p:nvPr/>
        </p:nvSpPr>
        <p:spPr bwMode="auto">
          <a:xfrm>
            <a:off x="1612900" y="765175"/>
            <a:ext cx="3424238" cy="900113"/>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sz="1400">
                <a:solidFill>
                  <a:srgbClr val="000000"/>
                </a:solidFill>
                <a:cs typeface="Times New Roman" pitchFamily="18" charset="0"/>
              </a:rPr>
              <a:t>Νοόσφαιρα: ερευνητές</a:t>
            </a:r>
            <a:r>
              <a:rPr lang="el-GR" sz="1400">
                <a:solidFill>
                  <a:srgbClr val="000000"/>
                </a:solidFill>
              </a:rPr>
              <a:t>/τριες</a:t>
            </a:r>
            <a:r>
              <a:rPr lang="el-GR" sz="1400">
                <a:solidFill>
                  <a:srgbClr val="000000"/>
                </a:solidFill>
                <a:cs typeface="Times New Roman" pitchFamily="18" charset="0"/>
              </a:rPr>
              <a:t>, συγγραφείς Αναλυτικών Προγραμμάτων, συγγραφείς βιβλίων, κλπ.</a:t>
            </a:r>
            <a:endParaRPr lang="el-GR" sz="1400">
              <a:solidFill>
                <a:srgbClr val="000000"/>
              </a:solidFill>
            </a:endParaRPr>
          </a:p>
        </p:txBody>
      </p:sp>
      <p:sp>
        <p:nvSpPr>
          <p:cNvPr id="30732" name="Text Box 12"/>
          <p:cNvSpPr txBox="1">
            <a:spLocks noChangeArrowheads="1"/>
          </p:cNvSpPr>
          <p:nvPr/>
        </p:nvSpPr>
        <p:spPr bwMode="auto">
          <a:xfrm>
            <a:off x="5464175" y="765175"/>
            <a:ext cx="1711325" cy="676275"/>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sz="1400">
                <a:solidFill>
                  <a:srgbClr val="000000"/>
                </a:solidFill>
                <a:cs typeface="Times New Roman" pitchFamily="18" charset="0"/>
              </a:rPr>
              <a:t>Εκπαιδευτικ</a:t>
            </a:r>
            <a:r>
              <a:rPr lang="el-GR" sz="1400">
                <a:solidFill>
                  <a:srgbClr val="000000"/>
                </a:solidFill>
              </a:rPr>
              <a:t>οί</a:t>
            </a:r>
          </a:p>
          <a:p>
            <a:pPr algn="ctr" eaLnBrk="1" hangingPunct="1"/>
            <a:r>
              <a:rPr lang="el-GR" sz="1400">
                <a:solidFill>
                  <a:srgbClr val="000000"/>
                </a:solidFill>
              </a:rPr>
              <a:t>και</a:t>
            </a:r>
          </a:p>
          <a:p>
            <a:pPr algn="ctr" eaLnBrk="1" hangingPunct="1"/>
            <a:r>
              <a:rPr lang="el-GR" sz="1400">
                <a:solidFill>
                  <a:srgbClr val="000000"/>
                </a:solidFill>
              </a:rPr>
              <a:t>μαθητές/τριες </a:t>
            </a:r>
          </a:p>
          <a:p>
            <a:pPr algn="ctr" eaLnBrk="1" hangingPunct="1"/>
            <a:endParaRPr lang="el-GR" sz="1400">
              <a:solidFill>
                <a:srgbClr val="000000"/>
              </a:solidFill>
            </a:endParaRPr>
          </a:p>
        </p:txBody>
      </p:sp>
      <p:sp>
        <p:nvSpPr>
          <p:cNvPr id="30731" name="Text Box 11"/>
          <p:cNvSpPr txBox="1">
            <a:spLocks noChangeArrowheads="1"/>
          </p:cNvSpPr>
          <p:nvPr/>
        </p:nvSpPr>
        <p:spPr bwMode="auto">
          <a:xfrm rot="10800000" flipV="1">
            <a:off x="1612900" y="4400550"/>
            <a:ext cx="3424238" cy="900113"/>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sz="1400">
                <a:solidFill>
                  <a:srgbClr val="000000"/>
                </a:solidFill>
                <a:cs typeface="Times New Roman" pitchFamily="18" charset="0"/>
              </a:rPr>
              <a:t>Αξιοποίηση των ευρημάτων της έρευνας </a:t>
            </a:r>
            <a:r>
              <a:rPr lang="el-GR" sz="1400">
                <a:solidFill>
                  <a:srgbClr val="000000"/>
                </a:solidFill>
              </a:rPr>
              <a:t>στη</a:t>
            </a:r>
            <a:r>
              <a:rPr lang="el-GR" sz="1400">
                <a:solidFill>
                  <a:srgbClr val="000000"/>
                </a:solidFill>
                <a:cs typeface="Times New Roman" pitchFamily="18" charset="0"/>
              </a:rPr>
              <a:t> Διδακτική των Φυσικών Επιστημών</a:t>
            </a:r>
            <a:r>
              <a:rPr lang="el-GR" sz="1400">
                <a:solidFill>
                  <a:srgbClr val="000000"/>
                </a:solidFill>
              </a:rPr>
              <a:t> για τις νοητικές παραστάσεις, τα εμπόδια και τα νοητικά μοντέλα των μαθητών/τριών</a:t>
            </a:r>
            <a:r>
              <a:rPr lang="en-US" sz="1400">
                <a:solidFill>
                  <a:srgbClr val="000000"/>
                </a:solidFill>
              </a:rPr>
              <a:t> </a:t>
            </a:r>
            <a:r>
              <a:rPr lang="el-GR" sz="1400">
                <a:solidFill>
                  <a:srgbClr val="000000"/>
                </a:solidFill>
              </a:rPr>
              <a:t>κλπ</a:t>
            </a:r>
          </a:p>
        </p:txBody>
      </p:sp>
      <p:sp>
        <p:nvSpPr>
          <p:cNvPr id="30730" name="Text Box 10"/>
          <p:cNvSpPr txBox="1">
            <a:spLocks noChangeArrowheads="1"/>
          </p:cNvSpPr>
          <p:nvPr/>
        </p:nvSpPr>
        <p:spPr bwMode="auto">
          <a:xfrm rot="10800000" flipV="1">
            <a:off x="5249863" y="4400550"/>
            <a:ext cx="2139950" cy="900113"/>
          </a:xfrm>
          <a:prstGeom prst="rect">
            <a:avLst/>
          </a:prstGeom>
          <a:solidFill>
            <a:srgbClr val="FFFFFF"/>
          </a:solidFill>
          <a:ln w="9525">
            <a:solidFill>
              <a:srgbClr val="000000"/>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l-GR" sz="1400">
                <a:solidFill>
                  <a:srgbClr val="000000"/>
                </a:solidFill>
                <a:cs typeface="Times New Roman" pitchFamily="18" charset="0"/>
              </a:rPr>
              <a:t>Αλληλεπιδράσεις μαθητών/τριών και εκπαιδευτικών</a:t>
            </a:r>
            <a:endParaRPr lang="el-GR" sz="1400">
              <a:solidFill>
                <a:srgbClr val="000000"/>
              </a:solidFill>
            </a:endParaRPr>
          </a:p>
        </p:txBody>
      </p:sp>
      <p:sp>
        <p:nvSpPr>
          <p:cNvPr id="30729" name="Line 9"/>
          <p:cNvSpPr>
            <a:spLocks noChangeShapeType="1"/>
          </p:cNvSpPr>
          <p:nvPr/>
        </p:nvSpPr>
        <p:spPr bwMode="auto">
          <a:xfrm>
            <a:off x="3324225" y="1674813"/>
            <a:ext cx="0" cy="6762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30728" name="Line 8"/>
          <p:cNvSpPr>
            <a:spLocks noChangeShapeType="1"/>
          </p:cNvSpPr>
          <p:nvPr/>
        </p:nvSpPr>
        <p:spPr bwMode="auto">
          <a:xfrm flipV="1">
            <a:off x="3324225" y="3489325"/>
            <a:ext cx="0" cy="9017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30727" name="Line 7"/>
          <p:cNvSpPr>
            <a:spLocks noChangeShapeType="1"/>
          </p:cNvSpPr>
          <p:nvPr/>
        </p:nvSpPr>
        <p:spPr bwMode="auto">
          <a:xfrm>
            <a:off x="6319838" y="1450975"/>
            <a:ext cx="0" cy="6746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30726" name="Line 6"/>
          <p:cNvSpPr>
            <a:spLocks noChangeShapeType="1"/>
          </p:cNvSpPr>
          <p:nvPr/>
        </p:nvSpPr>
        <p:spPr bwMode="auto">
          <a:xfrm flipV="1">
            <a:off x="6319838" y="3489325"/>
            <a:ext cx="0" cy="9017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30725" name="Line 5"/>
          <p:cNvSpPr>
            <a:spLocks noChangeShapeType="1"/>
          </p:cNvSpPr>
          <p:nvPr/>
        </p:nvSpPr>
        <p:spPr bwMode="auto">
          <a:xfrm>
            <a:off x="2897188" y="2811463"/>
            <a:ext cx="10699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30724" name="Line 4"/>
          <p:cNvSpPr>
            <a:spLocks noChangeShapeType="1"/>
          </p:cNvSpPr>
          <p:nvPr/>
        </p:nvSpPr>
        <p:spPr bwMode="auto">
          <a:xfrm>
            <a:off x="5678488" y="2811463"/>
            <a:ext cx="106997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solidFill>
                <a:srgbClr val="000000"/>
              </a:solidFill>
            </a:endParaRPr>
          </a:p>
        </p:txBody>
      </p:sp>
      <p:sp>
        <p:nvSpPr>
          <p:cNvPr id="7185" name="Rectangle 19"/>
          <p:cNvSpPr>
            <a:spLocks noChangeArrowheads="1"/>
          </p:cNvSpPr>
          <p:nvPr/>
        </p:nvSpPr>
        <p:spPr bwMode="auto">
          <a:xfrm>
            <a:off x="0" y="333375"/>
            <a:ext cx="9144000" cy="496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l-GR">
              <a:solidFill>
                <a:srgbClr val="000000"/>
              </a:solidFill>
            </a:endParaRPr>
          </a:p>
        </p:txBody>
      </p:sp>
      <p:sp>
        <p:nvSpPr>
          <p:cNvPr id="7186" name="Rectangle 29"/>
          <p:cNvSpPr>
            <a:spLocks noChangeArrowheads="1"/>
          </p:cNvSpPr>
          <p:nvPr/>
        </p:nvSpPr>
        <p:spPr bwMode="auto">
          <a:xfrm>
            <a:off x="539750" y="5504374"/>
            <a:ext cx="8208963"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br>
              <a:rPr lang="el-GR" sz="900" dirty="0">
                <a:solidFill>
                  <a:srgbClr val="000000"/>
                </a:solidFill>
              </a:rPr>
            </a:br>
            <a:endParaRPr lang="el-GR" dirty="0">
              <a:solidFill>
                <a:srgbClr val="000000"/>
              </a:solidFill>
            </a:endParaRPr>
          </a:p>
          <a:p>
            <a:pPr algn="ctr" eaLnBrk="0" hangingPunct="0"/>
            <a:r>
              <a:rPr lang="el-GR" b="1" dirty="0">
                <a:solidFill>
                  <a:srgbClr val="C00000"/>
                </a:solidFill>
                <a:cs typeface="Times New Roman" pitchFamily="18" charset="0"/>
              </a:rPr>
              <a:t>Οι φάσεις του διδακτικού μετασχηματισμού</a:t>
            </a:r>
            <a:endParaRPr lang="el-GR" dirty="0">
              <a:solidFill>
                <a:srgbClr val="C00000"/>
              </a:solidFill>
            </a:endParaRPr>
          </a:p>
          <a:p>
            <a:pPr eaLnBrk="0" hangingPunct="0"/>
            <a:endParaRPr lang="el-GR" dirty="0">
              <a:solidFill>
                <a:srgbClr val="000000"/>
              </a:solidFill>
            </a:endParaRPr>
          </a:p>
        </p:txBody>
      </p:sp>
    </p:spTree>
    <p:extLst>
      <p:ext uri="{BB962C8B-B14F-4D97-AF65-F5344CB8AC3E}">
        <p14:creationId xmlns:p14="http://schemas.microsoft.com/office/powerpoint/2010/main" val="1685549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38"/>
                                        </p:tgtEl>
                                        <p:attrNameLst>
                                          <p:attrName>style.visibility</p:attrName>
                                        </p:attrNameLst>
                                      </p:cBhvr>
                                      <p:to>
                                        <p:strVal val="visible"/>
                                      </p:to>
                                    </p:set>
                                    <p:animEffect transition="in" filter="blinds(horizontal)">
                                      <p:cBhvr>
                                        <p:cTn id="7" dur="500"/>
                                        <p:tgtEl>
                                          <p:spTgt spid="307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33"/>
                                        </p:tgtEl>
                                        <p:attrNameLst>
                                          <p:attrName>style.visibility</p:attrName>
                                        </p:attrNameLst>
                                      </p:cBhvr>
                                      <p:to>
                                        <p:strVal val="visible"/>
                                      </p:to>
                                    </p:set>
                                    <p:animEffect transition="in" filter="blinds(horizontal)">
                                      <p:cBhvr>
                                        <p:cTn id="12" dur="500"/>
                                        <p:tgtEl>
                                          <p:spTgt spid="307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31"/>
                                        </p:tgtEl>
                                        <p:attrNameLst>
                                          <p:attrName>style.visibility</p:attrName>
                                        </p:attrNameLst>
                                      </p:cBhvr>
                                      <p:to>
                                        <p:strVal val="visible"/>
                                      </p:to>
                                    </p:set>
                                    <p:animEffect transition="in" filter="blinds(horizontal)">
                                      <p:cBhvr>
                                        <p:cTn id="17" dur="500"/>
                                        <p:tgtEl>
                                          <p:spTgt spid="307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37"/>
                                        </p:tgtEl>
                                        <p:attrNameLst>
                                          <p:attrName>style.visibility</p:attrName>
                                        </p:attrNameLst>
                                      </p:cBhvr>
                                      <p:to>
                                        <p:strVal val="visible"/>
                                      </p:to>
                                    </p:set>
                                    <p:animEffect transition="in" filter="blinds(horizontal)">
                                      <p:cBhvr>
                                        <p:cTn id="22" dur="500"/>
                                        <p:tgtEl>
                                          <p:spTgt spid="3073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0725"/>
                                        </p:tgtEl>
                                        <p:attrNameLst>
                                          <p:attrName>style.visibility</p:attrName>
                                        </p:attrNameLst>
                                      </p:cBhvr>
                                      <p:to>
                                        <p:strVal val="visible"/>
                                      </p:to>
                                    </p:set>
                                    <p:animEffect transition="in" filter="blinds(horizontal)">
                                      <p:cBhvr>
                                        <p:cTn id="25" dur="500"/>
                                        <p:tgtEl>
                                          <p:spTgt spid="3072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30735">
                                            <p:txEl>
                                              <p:pRg st="2" end="2"/>
                                            </p:txEl>
                                          </p:spTgt>
                                        </p:tgtEl>
                                        <p:attrNameLst>
                                          <p:attrName>style.visibility</p:attrName>
                                        </p:attrNameLst>
                                      </p:cBhvr>
                                      <p:to>
                                        <p:strVal val="visible"/>
                                      </p:to>
                                    </p:set>
                                    <p:animEffect transition="in" filter="blinds(horizontal)">
                                      <p:cBhvr>
                                        <p:cTn id="30" dur="500"/>
                                        <p:tgtEl>
                                          <p:spTgt spid="30735">
                                            <p:txEl>
                                              <p:pRg st="2" end="2"/>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30735">
                                            <p:txEl>
                                              <p:pRg st="0" end="0"/>
                                            </p:txEl>
                                          </p:spTgt>
                                        </p:tgtEl>
                                        <p:attrNameLst>
                                          <p:attrName>style.visibility</p:attrName>
                                        </p:attrNameLst>
                                      </p:cBhvr>
                                      <p:to>
                                        <p:strVal val="visible"/>
                                      </p:to>
                                    </p:set>
                                    <p:animEffect transition="in" filter="blinds(horizontal)">
                                      <p:cBhvr>
                                        <p:cTn id="33" dur="500"/>
                                        <p:tgtEl>
                                          <p:spTgt spid="30735">
                                            <p:txEl>
                                              <p:pRg st="0" end="0"/>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0729"/>
                                        </p:tgtEl>
                                        <p:attrNameLst>
                                          <p:attrName>style.visibility</p:attrName>
                                        </p:attrNameLst>
                                      </p:cBhvr>
                                      <p:to>
                                        <p:strVal val="visible"/>
                                      </p:to>
                                    </p:set>
                                    <p:animEffect transition="in" filter="blinds(horizontal)">
                                      <p:cBhvr>
                                        <p:cTn id="36" dur="500"/>
                                        <p:tgtEl>
                                          <p:spTgt spid="3072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0728"/>
                                        </p:tgtEl>
                                        <p:attrNameLst>
                                          <p:attrName>style.visibility</p:attrName>
                                        </p:attrNameLst>
                                      </p:cBhvr>
                                      <p:to>
                                        <p:strVal val="visible"/>
                                      </p:to>
                                    </p:set>
                                    <p:animEffect transition="in" filter="blinds(horizontal)">
                                      <p:cBhvr>
                                        <p:cTn id="39" dur="500"/>
                                        <p:tgtEl>
                                          <p:spTgt spid="3072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0732"/>
                                        </p:tgtEl>
                                        <p:attrNameLst>
                                          <p:attrName>style.visibility</p:attrName>
                                        </p:attrNameLst>
                                      </p:cBhvr>
                                      <p:to>
                                        <p:strVal val="visible"/>
                                      </p:to>
                                    </p:set>
                                    <p:animEffect transition="in" filter="blinds(horizontal)">
                                      <p:cBhvr>
                                        <p:cTn id="44" dur="500"/>
                                        <p:tgtEl>
                                          <p:spTgt spid="3073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30730"/>
                                        </p:tgtEl>
                                        <p:attrNameLst>
                                          <p:attrName>style.visibility</p:attrName>
                                        </p:attrNameLst>
                                      </p:cBhvr>
                                      <p:to>
                                        <p:strVal val="visible"/>
                                      </p:to>
                                    </p:set>
                                    <p:animEffect transition="in" filter="blinds(horizontal)">
                                      <p:cBhvr>
                                        <p:cTn id="49" dur="500"/>
                                        <p:tgtEl>
                                          <p:spTgt spid="3073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30736"/>
                                        </p:tgtEl>
                                        <p:attrNameLst>
                                          <p:attrName>style.visibility</p:attrName>
                                        </p:attrNameLst>
                                      </p:cBhvr>
                                      <p:to>
                                        <p:strVal val="visible"/>
                                      </p:to>
                                    </p:set>
                                    <p:animEffect transition="in" filter="blinds(horizontal)">
                                      <p:cBhvr>
                                        <p:cTn id="54" dur="500"/>
                                        <p:tgtEl>
                                          <p:spTgt spid="30736"/>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30724"/>
                                        </p:tgtEl>
                                        <p:attrNameLst>
                                          <p:attrName>style.visibility</p:attrName>
                                        </p:attrNameLst>
                                      </p:cBhvr>
                                      <p:to>
                                        <p:strVal val="visible"/>
                                      </p:to>
                                    </p:set>
                                    <p:animEffect transition="in" filter="blinds(horizontal)">
                                      <p:cBhvr>
                                        <p:cTn id="57" dur="500"/>
                                        <p:tgtEl>
                                          <p:spTgt spid="3072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0734"/>
                                        </p:tgtEl>
                                        <p:attrNameLst>
                                          <p:attrName>style.visibility</p:attrName>
                                        </p:attrNameLst>
                                      </p:cBhvr>
                                      <p:to>
                                        <p:strVal val="visible"/>
                                      </p:to>
                                    </p:set>
                                    <p:animEffect transition="in" filter="blinds(horizontal)">
                                      <p:cBhvr>
                                        <p:cTn id="62" dur="500"/>
                                        <p:tgtEl>
                                          <p:spTgt spid="30734"/>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30727"/>
                                        </p:tgtEl>
                                        <p:attrNameLst>
                                          <p:attrName>style.visibility</p:attrName>
                                        </p:attrNameLst>
                                      </p:cBhvr>
                                      <p:to>
                                        <p:strVal val="visible"/>
                                      </p:to>
                                    </p:set>
                                    <p:animEffect transition="in" filter="blinds(horizontal)">
                                      <p:cBhvr>
                                        <p:cTn id="65" dur="500"/>
                                        <p:tgtEl>
                                          <p:spTgt spid="30727"/>
                                        </p:tgtEl>
                                      </p:cBhvr>
                                    </p:animEffect>
                                  </p:childTnLst>
                                </p:cTn>
                              </p:par>
                              <p:par>
                                <p:cTn id="66" presetID="3" presetClass="entr" presetSubtype="10" fill="hold" grpId="0" nodeType="withEffect">
                                  <p:stCondLst>
                                    <p:cond delay="0"/>
                                  </p:stCondLst>
                                  <p:childTnLst>
                                    <p:set>
                                      <p:cBhvr>
                                        <p:cTn id="67" dur="1" fill="hold">
                                          <p:stCondLst>
                                            <p:cond delay="0"/>
                                          </p:stCondLst>
                                        </p:cTn>
                                        <p:tgtEl>
                                          <p:spTgt spid="30726"/>
                                        </p:tgtEl>
                                        <p:attrNameLst>
                                          <p:attrName>style.visibility</p:attrName>
                                        </p:attrNameLst>
                                      </p:cBhvr>
                                      <p:to>
                                        <p:strVal val="visible"/>
                                      </p:to>
                                    </p:set>
                                    <p:animEffect transition="in" filter="blinds(horizontal)">
                                      <p:cBhvr>
                                        <p:cTn id="68" dur="5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8" grpId="0" animBg="1"/>
      <p:bldP spid="30737" grpId="0" animBg="1"/>
      <p:bldP spid="30736" grpId="0" animBg="1"/>
      <p:bldP spid="30734" grpId="0"/>
      <p:bldP spid="30733" grpId="0" animBg="1"/>
      <p:bldP spid="30732" grpId="0" animBg="1"/>
      <p:bldP spid="30731" grpId="0" animBg="1"/>
      <p:bldP spid="30730" grpId="0" animBg="1"/>
      <p:bldP spid="30729" grpId="0" animBg="1"/>
      <p:bldP spid="30728" grpId="0" animBg="1"/>
      <p:bldP spid="30727" grpId="0" animBg="1"/>
      <p:bldP spid="30726" grpId="0" animBg="1"/>
      <p:bldP spid="30725" grpId="0" animBg="1"/>
      <p:bldP spid="3072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199"/>
            <a:ext cx="8229600" cy="1143000"/>
          </a:xfrm>
        </p:spPr>
        <p:txBody>
          <a:bodyPr>
            <a:normAutofit fontScale="90000"/>
          </a:bodyPr>
          <a:lstStyle/>
          <a:p>
            <a:pPr algn="l"/>
            <a:r>
              <a:rPr lang="el-GR" sz="4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σύγχρονη ελληνική πραγματικότητα</a:t>
            </a:r>
            <a:br>
              <a:rPr lang="el-G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l-GR" sz="31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Δ.Ε.Π.Π.Σ. για το νηπιαγωγείο (2002, σ. 588)</a:t>
            </a:r>
          </a:p>
        </p:txBody>
      </p:sp>
      <p:sp>
        <p:nvSpPr>
          <p:cNvPr id="3" name="Content Placeholder 2"/>
          <p:cNvSpPr>
            <a:spLocks noGrp="1"/>
          </p:cNvSpPr>
          <p:nvPr>
            <p:ph idx="1"/>
          </p:nvPr>
        </p:nvSpPr>
        <p:spPr>
          <a:xfrm>
            <a:off x="467544" y="1556792"/>
            <a:ext cx="8507288" cy="4853136"/>
          </a:xfrm>
        </p:spPr>
        <p:txBody>
          <a:bodyPr>
            <a:noAutofit/>
          </a:bodyPr>
          <a:lstStyle/>
          <a:p>
            <a:pPr marL="0" indent="0" algn="just">
              <a:buNone/>
            </a:pPr>
            <a:r>
              <a:rPr lang="el-GR" sz="1800" b="1" dirty="0">
                <a:latin typeface="Times New Roman" panose="02020603050405020304" pitchFamily="18" charset="0"/>
                <a:cs typeface="Times New Roman" panose="02020603050405020304" pitchFamily="18" charset="0"/>
              </a:rPr>
              <a:t>Γ. ΠΑΙΔΙ ΚΑΙ ΠΕΡΙΒΑΛΛΟΝ: ΠΡΟΓΡΑΜΜΑ ΣΧΕΔΙΑΣΜΟΥ ΚΑΙ ΑΝΑΠΤΥΞΗΣ ΔΡΑΣΤΗΡΙΟΤΗΤΩΝ ΜΕΛΕΤΗΣ ΠΕΡΙΒΑΛΛΟΝΤΟΣ ΓΙΑ ΤΟ ΝΗΠΙΑΓΩΓΕΙΟ </a:t>
            </a:r>
          </a:p>
          <a:p>
            <a:pPr marL="0" indent="0" algn="just">
              <a:buNone/>
            </a:pPr>
            <a:endParaRPr lang="el-GR" sz="1800" dirty="0">
              <a:latin typeface="Times New Roman" panose="02020603050405020304" pitchFamily="18" charset="0"/>
              <a:cs typeface="Times New Roman" panose="02020603050405020304" pitchFamily="18" charset="0"/>
            </a:endParaRPr>
          </a:p>
          <a:p>
            <a:pPr marL="400050" lvl="1" indent="0" algn="just">
              <a:buNone/>
            </a:pPr>
            <a:r>
              <a:rPr lang="el-GR" sz="1800" b="1" dirty="0">
                <a:latin typeface="Times New Roman" panose="02020603050405020304" pitchFamily="18" charset="0"/>
                <a:cs typeface="Times New Roman" panose="02020603050405020304" pitchFamily="18" charset="0"/>
              </a:rPr>
              <a:t>ii. ΦΥΣΙΚΟ ΠΕΡΙΒΑΛΛΟΝ ΚΑΙ ΑΛΛΗΛΕΠΙΔΡΑΣΗ </a:t>
            </a:r>
          </a:p>
          <a:p>
            <a:pPr marL="400050" lvl="1" indent="0" algn="just">
              <a:buNone/>
            </a:pPr>
            <a:endParaRPr lang="el-GR" sz="1800" b="1" dirty="0">
              <a:latin typeface="Times New Roman" panose="02020603050405020304" pitchFamily="18" charset="0"/>
              <a:cs typeface="Times New Roman" panose="02020603050405020304" pitchFamily="18" charset="0"/>
            </a:endParaRPr>
          </a:p>
          <a:p>
            <a:pPr marL="0" indent="0" algn="just">
              <a:buNone/>
            </a:pPr>
            <a:r>
              <a:rPr lang="el-GR" sz="1600" dirty="0">
                <a:latin typeface="Times New Roman" panose="02020603050405020304" pitchFamily="18" charset="0"/>
                <a:cs typeface="Times New Roman" panose="02020603050405020304" pitchFamily="18" charset="0"/>
              </a:rPr>
              <a:t>«</a:t>
            </a:r>
            <a:r>
              <a:rPr lang="el-GR" sz="1600" i="1" dirty="0">
                <a:latin typeface="Times New Roman" panose="02020603050405020304" pitchFamily="18" charset="0"/>
                <a:cs typeface="Times New Roman" panose="02020603050405020304" pitchFamily="18" charset="0"/>
              </a:rPr>
              <a:t>Τα μικρά παιδιά </a:t>
            </a:r>
            <a:r>
              <a:rPr lang="el-GR" sz="1600" b="1" i="1" dirty="0">
                <a:solidFill>
                  <a:srgbClr val="009999"/>
                </a:solidFill>
                <a:latin typeface="Times New Roman" panose="02020603050405020304" pitchFamily="18" charset="0"/>
                <a:cs typeface="Times New Roman" panose="02020603050405020304" pitchFamily="18" charset="0"/>
              </a:rPr>
              <a:t>«ανακαλύπτουν» </a:t>
            </a:r>
            <a:r>
              <a:rPr lang="el-GR" sz="1600" i="1" dirty="0">
                <a:latin typeface="Times New Roman" panose="02020603050405020304" pitchFamily="18" charset="0"/>
                <a:cs typeface="Times New Roman" panose="02020603050405020304" pitchFamily="18" charset="0"/>
              </a:rPr>
              <a:t>τον κόσμο με την κίνηση, την </a:t>
            </a:r>
            <a:r>
              <a:rPr lang="el-GR" sz="1600" b="1" i="1" dirty="0">
                <a:solidFill>
                  <a:srgbClr val="009999"/>
                </a:solidFill>
                <a:latin typeface="Times New Roman" panose="02020603050405020304" pitchFamily="18" charset="0"/>
                <a:cs typeface="Times New Roman" panose="02020603050405020304" pitchFamily="18" charset="0"/>
              </a:rPr>
              <a:t>εξερεύνηση </a:t>
            </a:r>
            <a:r>
              <a:rPr lang="el-GR" sz="1600" i="1" dirty="0">
                <a:latin typeface="Times New Roman" panose="02020603050405020304" pitchFamily="18" charset="0"/>
                <a:cs typeface="Times New Roman" panose="02020603050405020304" pitchFamily="18" charset="0"/>
              </a:rPr>
              <a:t>και την </a:t>
            </a:r>
            <a:r>
              <a:rPr lang="el-GR" sz="1600" b="1" i="1" dirty="0">
                <a:solidFill>
                  <a:srgbClr val="009999"/>
                </a:solidFill>
                <a:latin typeface="Times New Roman" panose="02020603050405020304" pitchFamily="18" charset="0"/>
                <a:cs typeface="Times New Roman" panose="02020603050405020304" pitchFamily="18" charset="0"/>
              </a:rPr>
              <a:t>αλληλεπίδραση</a:t>
            </a:r>
            <a:r>
              <a:rPr lang="el-GR" sz="1600" i="1" dirty="0">
                <a:latin typeface="Times New Roman" panose="02020603050405020304" pitchFamily="18" charset="0"/>
                <a:cs typeface="Times New Roman" panose="02020603050405020304" pitchFamily="18" charset="0"/>
              </a:rPr>
              <a:t>. Χρησιμοποιούν αρχικά τις αισθήσεις τους, κάνουν υποθέσεις, προσπαθούν να γνωρίσουν τον κόσμο. Διακρίνουν ομοιότητες και διαφορές, αντιλαμβάνονται σχέσεις αλληλεξάρτησης, προσπαθούν να ερμηνεύσουν φαινόμενα και αλλαγές που συμβαίνουν γύρω τους. Μοιράζονται τις γνώσεις τους με τους άλλους, ανταλλάσσουν ιδέες και τροποποιούν τις απόψεις τους. Η </a:t>
            </a:r>
            <a:r>
              <a:rPr lang="el-GR" sz="1600" b="1" i="1" dirty="0">
                <a:solidFill>
                  <a:srgbClr val="009999"/>
                </a:solidFill>
                <a:latin typeface="Times New Roman" panose="02020603050405020304" pitchFamily="18" charset="0"/>
                <a:cs typeface="Times New Roman" panose="02020603050405020304" pitchFamily="18" charset="0"/>
              </a:rPr>
              <a:t>προσωπική παρατήρηση </a:t>
            </a:r>
            <a:r>
              <a:rPr lang="el-GR" sz="1600" i="1" dirty="0">
                <a:latin typeface="Times New Roman" panose="02020603050405020304" pitchFamily="18" charset="0"/>
                <a:cs typeface="Times New Roman" panose="02020603050405020304" pitchFamily="18" charset="0"/>
              </a:rPr>
              <a:t>και η </a:t>
            </a:r>
            <a:r>
              <a:rPr lang="el-GR" sz="1600" b="1" i="1" dirty="0">
                <a:solidFill>
                  <a:srgbClr val="009999"/>
                </a:solidFill>
                <a:latin typeface="Times New Roman" panose="02020603050405020304" pitchFamily="18" charset="0"/>
                <a:cs typeface="Times New Roman" panose="02020603050405020304" pitchFamily="18" charset="0"/>
              </a:rPr>
              <a:t>περιέργεια </a:t>
            </a:r>
            <a:r>
              <a:rPr lang="el-GR" sz="1600" i="1" dirty="0">
                <a:latin typeface="Times New Roman" panose="02020603050405020304" pitchFamily="18" charset="0"/>
                <a:cs typeface="Times New Roman" panose="02020603050405020304" pitchFamily="18" charset="0"/>
              </a:rPr>
              <a:t>για την προέλευση, την κατασκευή, τη μορφή, τη λειτουργία και τη χρήση των πραγμάτων είναι οι κινητήριες δυνάμεις [… ]. </a:t>
            </a:r>
            <a:r>
              <a:rPr lang="el-GR" sz="1600" b="1" i="1" dirty="0">
                <a:solidFill>
                  <a:srgbClr val="009999"/>
                </a:solidFill>
                <a:latin typeface="Times New Roman" panose="02020603050405020304" pitchFamily="18" charset="0"/>
                <a:cs typeface="Times New Roman" panose="02020603050405020304" pitchFamily="18" charset="0"/>
              </a:rPr>
              <a:t>Παίζουν</a:t>
            </a:r>
            <a:r>
              <a:rPr lang="el-GR" sz="1600" i="1" dirty="0">
                <a:latin typeface="Times New Roman" panose="02020603050405020304" pitchFamily="18" charset="0"/>
                <a:cs typeface="Times New Roman" panose="02020603050405020304" pitchFamily="18" charset="0"/>
              </a:rPr>
              <a:t> με το νερό, το χώμα κλπ και μαθαίνουν για τα χαρακτηριστικά του φυσικού περιβάλλοντος. </a:t>
            </a:r>
            <a:r>
              <a:rPr lang="el-GR" sz="1600" b="1" i="1" dirty="0">
                <a:solidFill>
                  <a:srgbClr val="009999"/>
                </a:solidFill>
                <a:latin typeface="Times New Roman" panose="02020603050405020304" pitchFamily="18" charset="0"/>
                <a:cs typeface="Times New Roman" panose="02020603050405020304" pitchFamily="18" charset="0"/>
              </a:rPr>
              <a:t>Ρωτούν</a:t>
            </a:r>
            <a:r>
              <a:rPr lang="el-GR" sz="1600" i="1" dirty="0">
                <a:latin typeface="Times New Roman" panose="02020603050405020304" pitchFamily="18" charset="0"/>
                <a:cs typeface="Times New Roman" panose="02020603050405020304" pitchFamily="18" charset="0"/>
              </a:rPr>
              <a:t> για τον καιρό, για τα καιρικά φαινόμενα και την επίδρασή τους στο περιβάλλον. Ενδιαφέρονται για τον τεχνικό κόσμο. </a:t>
            </a:r>
            <a:r>
              <a:rPr lang="el-GR" sz="1600" b="1" i="1" dirty="0">
                <a:solidFill>
                  <a:srgbClr val="009999"/>
                </a:solidFill>
                <a:latin typeface="Times New Roman" panose="02020603050405020304" pitchFamily="18" charset="0"/>
                <a:cs typeface="Times New Roman" panose="02020603050405020304" pitchFamily="18" charset="0"/>
              </a:rPr>
              <a:t>Θέτουν ερωτήσεις </a:t>
            </a:r>
            <a:r>
              <a:rPr lang="el-GR" sz="1600" i="1" dirty="0">
                <a:latin typeface="Times New Roman" panose="02020603050405020304" pitchFamily="18" charset="0"/>
                <a:cs typeface="Times New Roman" panose="02020603050405020304" pitchFamily="18" charset="0"/>
              </a:rPr>
              <a:t>για τα αντικείμενα και τις ιδιότητες. Με την παρατήρηση αναζητούν πληροφορίες από διάφορες πηγές. </a:t>
            </a:r>
            <a:r>
              <a:rPr lang="el-GR" sz="1600" b="1" i="1" dirty="0">
                <a:solidFill>
                  <a:srgbClr val="009999"/>
                </a:solidFill>
                <a:latin typeface="Times New Roman" panose="02020603050405020304" pitchFamily="18" charset="0"/>
                <a:cs typeface="Times New Roman" panose="02020603050405020304" pitchFamily="18" charset="0"/>
              </a:rPr>
              <a:t>Σχεδιάζουν και πραγματοποιούν έρευνες και απλά πειράματα</a:t>
            </a:r>
            <a:r>
              <a:rPr lang="el-GR" sz="1600" i="1" dirty="0">
                <a:latin typeface="Times New Roman" panose="02020603050405020304" pitchFamily="18" charset="0"/>
                <a:cs typeface="Times New Roman" panose="02020603050405020304" pitchFamily="18" charset="0"/>
              </a:rPr>
              <a:t>. Ενδιαφέρονται να </a:t>
            </a:r>
            <a:r>
              <a:rPr lang="el-GR" sz="1600" b="1" i="1" dirty="0">
                <a:solidFill>
                  <a:srgbClr val="009999"/>
                </a:solidFill>
                <a:latin typeface="Times New Roman" panose="02020603050405020304" pitchFamily="18" charset="0"/>
                <a:cs typeface="Times New Roman" panose="02020603050405020304" pitchFamily="18" charset="0"/>
              </a:rPr>
              <a:t>χρησιμοποιούν εργαλεία</a:t>
            </a:r>
            <a:r>
              <a:rPr lang="el-GR" sz="1600" i="1" dirty="0">
                <a:latin typeface="Times New Roman" panose="02020603050405020304" pitchFamily="18" charset="0"/>
                <a:cs typeface="Times New Roman" panose="02020603050405020304" pitchFamily="18" charset="0"/>
              </a:rPr>
              <a:t>, να μετρούν, να κόβουν, να συνδέουν, να διαλύουν, να </a:t>
            </a:r>
            <a:r>
              <a:rPr lang="el-GR" sz="1600" b="1" i="1" dirty="0">
                <a:solidFill>
                  <a:srgbClr val="009999"/>
                </a:solidFill>
                <a:latin typeface="Times New Roman" panose="02020603050405020304" pitchFamily="18" charset="0"/>
                <a:cs typeface="Times New Roman" panose="02020603050405020304" pitchFamily="18" charset="0"/>
              </a:rPr>
              <a:t>χρησιμοποιούν όργανα </a:t>
            </a:r>
            <a:r>
              <a:rPr lang="el-GR" sz="1600" i="1" dirty="0">
                <a:latin typeface="Times New Roman" panose="02020603050405020304" pitchFamily="18" charset="0"/>
                <a:cs typeface="Times New Roman" panose="02020603050405020304" pitchFamily="18" charset="0"/>
              </a:rPr>
              <a:t>όπως για παράδειγμα μαγνήτες, μικροσκόπια κ.ά. Στο Νηπιαγωγείο τα παιδιά μαθαίνουν για το φυσικό περιβάλλον με την </a:t>
            </a:r>
            <a:r>
              <a:rPr lang="el-GR" sz="1600" b="1" i="1" dirty="0">
                <a:solidFill>
                  <a:srgbClr val="009999"/>
                </a:solidFill>
                <a:latin typeface="Times New Roman" panose="02020603050405020304" pitchFamily="18" charset="0"/>
                <a:cs typeface="Times New Roman" panose="02020603050405020304" pitchFamily="18" charset="0"/>
              </a:rPr>
              <a:t>παρατήρηση και τη διερεύνηση</a:t>
            </a:r>
            <a:r>
              <a:rPr lang="el-GR"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09601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fontScale="90000"/>
          </a:bodyPr>
          <a:lstStyle/>
          <a:p>
            <a:pPr algn="l"/>
            <a: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σύγχρονη ελληνική πραγματικότητα</a:t>
            </a:r>
            <a:b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l-GR"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Πιλοτικό Πρόγραμμα Σπουδών Νηπιαγωγείου (2014)</a:t>
            </a:r>
            <a:endParaRPr lang="el-GR" dirty="0">
              <a:solidFill>
                <a:srgbClr val="0070C0"/>
              </a:solidFill>
              <a:latin typeface="Times New Roman" panose="02020603050405020304" pitchFamily="18" charset="0"/>
              <a:cs typeface="Times New Roman" panose="02020603050405020304"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7850739" cy="4933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2032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l-GR" sz="4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σύγχρονη ελληνική πραγματικότητα</a:t>
            </a:r>
            <a:br>
              <a:rPr lang="el-GR" sz="4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Πιλοτικό Πρόγραμμα: </a:t>
            </a:r>
            <a:b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l-GR" sz="31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Πρόγραμμα Σπουδών Νηπιαγωγείου (2014, σ. 81)</a:t>
            </a:r>
            <a:endParaRPr lang="el-GR" sz="36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endParaRPr lang="el-GR" i="1" dirty="0"/>
          </a:p>
          <a:p>
            <a:pPr marL="0" indent="0" algn="just">
              <a:lnSpc>
                <a:spcPct val="120000"/>
              </a:lnSpc>
              <a:buNone/>
            </a:pPr>
            <a:r>
              <a:rPr lang="el-GR" i="1" dirty="0">
                <a:latin typeface="Times New Roman" panose="02020603050405020304" pitchFamily="18" charset="0"/>
                <a:cs typeface="Times New Roman" panose="02020603050405020304" pitchFamily="18" charset="0"/>
              </a:rPr>
              <a:t>«Η ενασχόληση των παιδιών προσχολικής ηλικίας με τις Φυσικές Επιστήμες συμβάλλει α) στην αξιοποίηση της περιέργειας και του εσωτερικού κινήτρου που έχουν τα μικρά παιδιά για τη διερεύνηση του κόσμου που τα περιβάλλει, β) στην υποστήριξη του </a:t>
            </a:r>
            <a:r>
              <a:rPr lang="el-GR" b="1" i="1" dirty="0">
                <a:solidFill>
                  <a:srgbClr val="009999"/>
                </a:solidFill>
                <a:latin typeface="Times New Roman" panose="02020603050405020304" pitchFamily="18" charset="0"/>
                <a:cs typeface="Times New Roman" panose="02020603050405020304" pitchFamily="18" charset="0"/>
              </a:rPr>
              <a:t>επιστημονικού «</a:t>
            </a:r>
            <a:r>
              <a:rPr lang="el-GR" b="1" i="1" dirty="0" err="1">
                <a:solidFill>
                  <a:srgbClr val="009999"/>
                </a:solidFill>
                <a:latin typeface="Times New Roman" panose="02020603050405020304" pitchFamily="18" charset="0"/>
                <a:cs typeface="Times New Roman" panose="02020603050405020304" pitchFamily="18" charset="0"/>
              </a:rPr>
              <a:t>γραμματισμού</a:t>
            </a:r>
            <a:r>
              <a:rPr lang="el-GR" b="1" i="1" dirty="0">
                <a:solidFill>
                  <a:srgbClr val="009999"/>
                </a:solidFill>
                <a:latin typeface="Times New Roman" panose="02020603050405020304" pitchFamily="18" charset="0"/>
                <a:cs typeface="Times New Roman" panose="02020603050405020304" pitchFamily="18" charset="0"/>
              </a:rPr>
              <a:t>» </a:t>
            </a:r>
            <a:r>
              <a:rPr lang="el-GR" i="1" dirty="0">
                <a:latin typeface="Times New Roman" panose="02020603050405020304" pitchFamily="18" charset="0"/>
                <a:cs typeface="Times New Roman" panose="02020603050405020304" pitchFamily="18" charset="0"/>
              </a:rPr>
              <a:t>ώστε να μπορούν να διερευνούν συστηματικά και να κατανοούν βασικές λειτουργίες, να επιλύουν προβλήματα, να διαμορφώνουν κριτική στάση και να λαμβάνουν αποφάσεις που υποστηρίζουν την ανάδειξη της αλληλεξάρτησης επιστήμης, τεχνολογίας και κοινωνίας, γ) στην ανάπτυξη </a:t>
            </a:r>
            <a:r>
              <a:rPr lang="el-GR" b="1" i="1" dirty="0">
                <a:solidFill>
                  <a:srgbClr val="009999"/>
                </a:solidFill>
                <a:latin typeface="Times New Roman" panose="02020603050405020304" pitchFamily="18" charset="0"/>
                <a:cs typeface="Times New Roman" panose="02020603050405020304" pitchFamily="18" charset="0"/>
              </a:rPr>
              <a:t>θετικής στάσης απέναντι στην επιστήμη, στην οργάνωση των εμπειριών με συστηματικό τρόπο, και στη συνειδητοποίηση ότι η επιστήμη αποτελεί πολιτισμικό προϊόν σε διαρκή εξέλιξη.</a:t>
            </a:r>
            <a:r>
              <a:rPr lang="el-GR"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73100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l-GR" sz="4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Στη σύγχρονη ελληνική πραγματικότητα</a:t>
            </a:r>
            <a:br>
              <a:rPr lang="el-GR" sz="4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Πιλοτικό Πρόγραμμα: </a:t>
            </a:r>
            <a:r>
              <a:rPr lang="el-GR" sz="31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Πρόγραμμα Σπουδών Νηπιαγωγείου (2023, ΦΕΚ, σ. 6456)</a:t>
            </a:r>
            <a:endParaRPr lang="el-GR" sz="36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141168"/>
          </a:xfrm>
        </p:spPr>
        <p:txBody>
          <a:bodyPr>
            <a:normAutofit fontScale="25000" lnSpcReduction="20000"/>
          </a:bodyPr>
          <a:lstStyle/>
          <a:p>
            <a:pPr marL="0" indent="0" algn="just">
              <a:buNone/>
            </a:pPr>
            <a:endParaRPr lang="el-GR" i="1" dirty="0"/>
          </a:p>
          <a:p>
            <a:pPr marL="0" indent="0" algn="just">
              <a:lnSpc>
                <a:spcPct val="120000"/>
              </a:lnSpc>
              <a:buNone/>
            </a:pPr>
            <a:r>
              <a:rPr lang="el-GR" sz="6800" i="1" dirty="0">
                <a:latin typeface="Times New Roman" panose="02020603050405020304" pitchFamily="18" charset="0"/>
                <a:cs typeface="Times New Roman" panose="02020603050405020304" pitchFamily="18" charset="0"/>
              </a:rPr>
              <a:t>«Η Θεματική Ενότητα των Φυσικών Επιστημών περιλαμβάνει αντιπροσωπευτικά μαθησιακά αντικείμενα και διαρθρώνεται στις εξής τρεις (3) </a:t>
            </a:r>
            <a:r>
              <a:rPr lang="el-GR" sz="6800" i="1" dirty="0" err="1">
                <a:latin typeface="Times New Roman" panose="02020603050405020304" pitchFamily="18" charset="0"/>
                <a:cs typeface="Times New Roman" panose="02020603050405020304" pitchFamily="18" charset="0"/>
              </a:rPr>
              <a:t>υποενότητες</a:t>
            </a:r>
            <a:r>
              <a:rPr lang="el-GR" sz="6800" i="1" dirty="0">
                <a:latin typeface="Times New Roman" panose="02020603050405020304" pitchFamily="18" charset="0"/>
                <a:cs typeface="Times New Roman" panose="02020603050405020304" pitchFamily="18" charset="0"/>
              </a:rPr>
              <a:t>:</a:t>
            </a:r>
          </a:p>
          <a:p>
            <a:pPr marL="0" indent="0" algn="just">
              <a:lnSpc>
                <a:spcPct val="120000"/>
              </a:lnSpc>
              <a:buNone/>
            </a:pPr>
            <a:r>
              <a:rPr lang="el-GR" sz="6800" i="1" dirty="0">
                <a:latin typeface="Times New Roman" panose="02020603050405020304" pitchFamily="18" charset="0"/>
                <a:cs typeface="Times New Roman" panose="02020603050405020304" pitchFamily="18" charset="0"/>
              </a:rPr>
              <a:t>α) Ζωντανοί Οργανισμοί. Στοχεύει: i. στην αναγνώριση των ζωντανών και μη ζωντανών οργανισμών, </a:t>
            </a:r>
            <a:r>
              <a:rPr lang="el-GR" sz="6800" i="1" dirty="0" err="1">
                <a:latin typeface="Times New Roman" panose="02020603050405020304" pitchFamily="18" charset="0"/>
                <a:cs typeface="Times New Roman" panose="02020603050405020304" pitchFamily="18" charset="0"/>
              </a:rPr>
              <a:t>ii</a:t>
            </a:r>
            <a:r>
              <a:rPr lang="el-GR" sz="6800" i="1" dirty="0">
                <a:latin typeface="Times New Roman" panose="02020603050405020304" pitchFamily="18" charset="0"/>
                <a:cs typeface="Times New Roman" panose="02020603050405020304" pitchFamily="18" charset="0"/>
              </a:rPr>
              <a:t>. στη διάκριση των χαρακτηριστικών των ζωντανών οργανισμών, </a:t>
            </a:r>
            <a:r>
              <a:rPr lang="el-GR" sz="6800" i="1" dirty="0" err="1">
                <a:latin typeface="Times New Roman" panose="02020603050405020304" pitchFamily="18" charset="0"/>
                <a:cs typeface="Times New Roman" panose="02020603050405020304" pitchFamily="18" charset="0"/>
              </a:rPr>
              <a:t>iii</a:t>
            </a:r>
            <a:r>
              <a:rPr lang="el-GR" sz="6800" i="1" dirty="0">
                <a:latin typeface="Times New Roman" panose="02020603050405020304" pitchFamily="18" charset="0"/>
                <a:cs typeface="Times New Roman" panose="02020603050405020304" pitchFamily="18" charset="0"/>
              </a:rPr>
              <a:t>. στον προσδιορισμό του ενδιαιτήματος και του ρόλου του στην προσαρμογή των ζωντανών οργανισμών.</a:t>
            </a:r>
          </a:p>
          <a:p>
            <a:pPr marL="0" indent="0" algn="just">
              <a:lnSpc>
                <a:spcPct val="120000"/>
              </a:lnSpc>
              <a:buNone/>
            </a:pPr>
            <a:endParaRPr lang="el-GR" sz="6800" i="1" dirty="0">
              <a:latin typeface="Times New Roman" panose="02020603050405020304" pitchFamily="18" charset="0"/>
              <a:cs typeface="Times New Roman" panose="02020603050405020304" pitchFamily="18" charset="0"/>
            </a:endParaRPr>
          </a:p>
          <a:p>
            <a:pPr marL="0" indent="0" algn="just">
              <a:lnSpc>
                <a:spcPct val="120000"/>
              </a:lnSpc>
              <a:buNone/>
            </a:pPr>
            <a:r>
              <a:rPr lang="el-GR" sz="6800" i="1" dirty="0">
                <a:latin typeface="Times New Roman" panose="02020603050405020304" pitchFamily="18" charset="0"/>
                <a:cs typeface="Times New Roman" panose="02020603050405020304" pitchFamily="18" charset="0"/>
              </a:rPr>
              <a:t>β) Ύλη και Φαινόμενα. Στοχεύει: i. στην αναγνώριση των μορφολογικών χαρακτηριστικών και των ιδιοτήτων των αντικειμένων, </a:t>
            </a:r>
            <a:r>
              <a:rPr lang="el-GR" sz="6800" i="1" dirty="0" err="1">
                <a:latin typeface="Times New Roman" panose="02020603050405020304" pitchFamily="18" charset="0"/>
                <a:cs typeface="Times New Roman" panose="02020603050405020304" pitchFamily="18" charset="0"/>
              </a:rPr>
              <a:t>ii</a:t>
            </a:r>
            <a:r>
              <a:rPr lang="el-GR" sz="6800" i="1" dirty="0">
                <a:latin typeface="Times New Roman" panose="02020603050405020304" pitchFamily="18" charset="0"/>
                <a:cs typeface="Times New Roman" panose="02020603050405020304" pitchFamily="18" charset="0"/>
              </a:rPr>
              <a:t>. στην κατανόηση του φυσικού κόσμου και των διαφόρων μεταβολών της ύλης, </a:t>
            </a:r>
            <a:r>
              <a:rPr lang="el-GR" sz="6800" i="1" dirty="0" err="1">
                <a:latin typeface="Times New Roman" panose="02020603050405020304" pitchFamily="18" charset="0"/>
                <a:cs typeface="Times New Roman" panose="02020603050405020304" pitchFamily="18" charset="0"/>
              </a:rPr>
              <a:t>iii</a:t>
            </a:r>
            <a:r>
              <a:rPr lang="el-GR" sz="6800" i="1" dirty="0">
                <a:latin typeface="Times New Roman" panose="02020603050405020304" pitchFamily="18" charset="0"/>
                <a:cs typeface="Times New Roman" panose="02020603050405020304" pitchFamily="18" charset="0"/>
              </a:rPr>
              <a:t>. στην</a:t>
            </a:r>
          </a:p>
          <a:p>
            <a:pPr marL="0" indent="0" algn="just">
              <a:lnSpc>
                <a:spcPct val="120000"/>
              </a:lnSpc>
              <a:buNone/>
            </a:pPr>
            <a:r>
              <a:rPr lang="el-GR" sz="6800" i="1" dirty="0">
                <a:latin typeface="Times New Roman" panose="02020603050405020304" pitchFamily="18" charset="0"/>
                <a:cs typeface="Times New Roman" panose="02020603050405020304" pitchFamily="18" charset="0"/>
              </a:rPr>
              <a:t>κατανόηση των φυσικών φαινομένων και των τρόπων που επενεργούν οι δυνάμεις.</a:t>
            </a:r>
          </a:p>
          <a:p>
            <a:pPr marL="0" indent="0" algn="just">
              <a:lnSpc>
                <a:spcPct val="120000"/>
              </a:lnSpc>
              <a:buNone/>
            </a:pPr>
            <a:endParaRPr lang="el-GR" sz="6800" i="1" dirty="0">
              <a:latin typeface="Times New Roman" panose="02020603050405020304" pitchFamily="18" charset="0"/>
              <a:cs typeface="Times New Roman" panose="02020603050405020304" pitchFamily="18" charset="0"/>
            </a:endParaRPr>
          </a:p>
          <a:p>
            <a:pPr marL="0" indent="0" algn="just">
              <a:lnSpc>
                <a:spcPct val="120000"/>
              </a:lnSpc>
              <a:buNone/>
            </a:pPr>
            <a:r>
              <a:rPr lang="el-GR" sz="6800" i="1" dirty="0">
                <a:latin typeface="Times New Roman" panose="02020603050405020304" pitchFamily="18" charset="0"/>
                <a:cs typeface="Times New Roman" panose="02020603050405020304" pitchFamily="18" charset="0"/>
              </a:rPr>
              <a:t>γ) Γη-Πλανητικό Σύστημα και Διάστημα. Στοχεύει: i. Στο να αντιλαμβάνονται τα παιδιά τη θέση και την υπόσταση της Γης, ως μέρος του πλανητικού μας συστήματος,</a:t>
            </a:r>
          </a:p>
          <a:p>
            <a:pPr marL="0" indent="0" algn="just">
              <a:lnSpc>
                <a:spcPct val="120000"/>
              </a:lnSpc>
              <a:buNone/>
            </a:pPr>
            <a:r>
              <a:rPr lang="el-GR" sz="6800" i="1" dirty="0" err="1">
                <a:latin typeface="Times New Roman" panose="02020603050405020304" pitchFamily="18" charset="0"/>
                <a:cs typeface="Times New Roman" panose="02020603050405020304" pitchFamily="18" charset="0"/>
              </a:rPr>
              <a:t>ii</a:t>
            </a:r>
            <a:r>
              <a:rPr lang="el-GR" sz="6800" i="1" dirty="0">
                <a:latin typeface="Times New Roman" panose="02020603050405020304" pitchFamily="18" charset="0"/>
                <a:cs typeface="Times New Roman" panose="02020603050405020304" pitchFamily="18" charset="0"/>
              </a:rPr>
              <a:t>. στο να αντιλαμβάνονται τη θέση και την κίνηση της Γης στο πλανητικό μας σύστημα και να κάνουν τις απαραίτητες συνδέσεις με την εναλλαγή μέρας-νύχτας και την εναλλαγή εποχών, </a:t>
            </a:r>
            <a:r>
              <a:rPr lang="el-GR" sz="6800" i="1" dirty="0" err="1">
                <a:latin typeface="Times New Roman" panose="02020603050405020304" pitchFamily="18" charset="0"/>
                <a:cs typeface="Times New Roman" panose="02020603050405020304" pitchFamily="18" charset="0"/>
              </a:rPr>
              <a:t>iii</a:t>
            </a:r>
            <a:r>
              <a:rPr lang="el-GR" sz="6800" i="1" dirty="0">
                <a:latin typeface="Times New Roman" panose="02020603050405020304" pitchFamily="18" charset="0"/>
                <a:cs typeface="Times New Roman" panose="02020603050405020304" pitchFamily="18" charset="0"/>
              </a:rPr>
              <a:t>. στο να διακρίνουν τα καιρικά φαινόμενα και να αντιλαμβάνονται την επίδρασή τους στους οργανισμούς.</a:t>
            </a:r>
            <a:r>
              <a:rPr lang="el-GR" sz="6800" b="1" i="1" dirty="0">
                <a:solidFill>
                  <a:srgbClr val="009999"/>
                </a:solidFill>
                <a:latin typeface="Times New Roman" panose="02020603050405020304" pitchFamily="18" charset="0"/>
                <a:cs typeface="Times New Roman" panose="02020603050405020304" pitchFamily="18" charset="0"/>
              </a:rPr>
              <a:t> </a:t>
            </a:r>
            <a:r>
              <a:rPr lang="el-GR" sz="6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99769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173163" y="188913"/>
            <a:ext cx="7772400" cy="863600"/>
          </a:xfrm>
        </p:spPr>
        <p:txBody>
          <a:bodyPr/>
          <a:lstStyle/>
          <a:p>
            <a:pPr algn="ctr" eaLnBrk="1" hangingPunct="1">
              <a:defRPr/>
            </a:pPr>
            <a:r>
              <a:rPr lang="el-GR" sz="3200" b="1" dirty="0">
                <a:effectLst>
                  <a:outerShdw blurRad="38100" dist="38100" dir="2700000" algn="tl">
                    <a:srgbClr val="000000">
                      <a:alpha val="43137"/>
                    </a:srgbClr>
                  </a:outerShdw>
                </a:effectLst>
              </a:rPr>
              <a:t>Η κατασκευή δραστηριοτήτων </a:t>
            </a:r>
          </a:p>
        </p:txBody>
      </p:sp>
      <p:sp>
        <p:nvSpPr>
          <p:cNvPr id="7171" name="Rectangle 3"/>
          <p:cNvSpPr>
            <a:spLocks noGrp="1" noChangeArrowheads="1"/>
          </p:cNvSpPr>
          <p:nvPr>
            <p:ph type="body" idx="1"/>
          </p:nvPr>
        </p:nvSpPr>
        <p:spPr>
          <a:xfrm>
            <a:off x="1173163" y="1341438"/>
            <a:ext cx="7772400" cy="4754562"/>
          </a:xfrm>
        </p:spPr>
        <p:txBody>
          <a:bodyPr/>
          <a:lstStyle/>
          <a:p>
            <a:pPr marL="0" indent="0" algn="ctr" eaLnBrk="1" hangingPunct="1">
              <a:buFont typeface="Wingdings" pitchFamily="2" charset="2"/>
              <a:buNone/>
              <a:defRPr/>
            </a:pPr>
            <a:r>
              <a:rPr lang="el-GR" sz="2800" dirty="0">
                <a:solidFill>
                  <a:srgbClr val="0070C0"/>
                </a:solidFill>
                <a:latin typeface="Times New Roman" pitchFamily="18" charset="0"/>
              </a:rPr>
              <a:t>Θεμελιώδη χαρακτηριστικά</a:t>
            </a:r>
          </a:p>
          <a:p>
            <a:pPr marL="0" indent="0" algn="ctr" eaLnBrk="1" hangingPunct="1">
              <a:buFont typeface="Wingdings" pitchFamily="2" charset="2"/>
              <a:buNone/>
              <a:defRPr/>
            </a:pPr>
            <a:endParaRPr lang="el-GR" sz="2800" dirty="0">
              <a:solidFill>
                <a:srgbClr val="0070C0"/>
              </a:solidFill>
              <a:latin typeface="Times New Roman" pitchFamily="18" charset="0"/>
            </a:endParaRPr>
          </a:p>
          <a:p>
            <a:pPr eaLnBrk="1" hangingPunct="1">
              <a:defRPr/>
            </a:pPr>
            <a:r>
              <a:rPr lang="el-GR" sz="2800" dirty="0">
                <a:latin typeface="Times New Roman" pitchFamily="18" charset="0"/>
              </a:rPr>
              <a:t>Συμφωνία με τα βασικά θεωρητικά ρεύματα για τη μάθηση</a:t>
            </a:r>
          </a:p>
          <a:p>
            <a:pPr eaLnBrk="1" hangingPunct="1">
              <a:defRPr/>
            </a:pPr>
            <a:r>
              <a:rPr lang="el-GR" sz="2800" dirty="0">
                <a:latin typeface="Times New Roman" pitchFamily="18" charset="0"/>
              </a:rPr>
              <a:t>Αναφορά στην έρευνα για τη μάθηση και τη διδασκαλία</a:t>
            </a:r>
          </a:p>
          <a:p>
            <a:pPr eaLnBrk="1" hangingPunct="1">
              <a:defRPr/>
            </a:pPr>
            <a:r>
              <a:rPr lang="el-GR" sz="2800" dirty="0">
                <a:latin typeface="Times New Roman" pitchFamily="18" charset="0"/>
              </a:rPr>
              <a:t>Αναλυτικό Πρόγραμμα</a:t>
            </a:r>
          </a:p>
          <a:p>
            <a:pPr eaLnBrk="1" hangingPunct="1">
              <a:defRPr/>
            </a:pPr>
            <a:r>
              <a:rPr lang="el-GR" sz="2800" dirty="0">
                <a:latin typeface="Times New Roman" pitchFamily="18" charset="0"/>
              </a:rPr>
              <a:t>Προσαρμογή στις τοπικές συνθήκες </a:t>
            </a:r>
          </a:p>
          <a:p>
            <a:pPr eaLnBrk="1" hangingPunct="1">
              <a:defRPr/>
            </a:pPr>
            <a:r>
              <a:rPr lang="el-GR" sz="2800" dirty="0">
                <a:latin typeface="Times New Roman" pitchFamily="18" charset="0"/>
              </a:rPr>
              <a:t>Διεθνής εμπειρία</a:t>
            </a:r>
          </a:p>
        </p:txBody>
      </p:sp>
      <p:sp>
        <p:nvSpPr>
          <p:cNvPr id="6148" name="Rectangle 4"/>
          <p:cNvSpPr>
            <a:spLocks noChangeArrowheads="1"/>
          </p:cNvSpPr>
          <p:nvPr/>
        </p:nvSpPr>
        <p:spPr bwMode="auto">
          <a:xfrm>
            <a:off x="1143000" y="4419600"/>
            <a:ext cx="7696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l-GR" sz="28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173163" y="188913"/>
            <a:ext cx="7772400" cy="719137"/>
          </a:xfrm>
        </p:spPr>
        <p:txBody>
          <a:bodyPr/>
          <a:lstStyle/>
          <a:p>
            <a:pPr algn="ctr" eaLnBrk="1" hangingPunct="1">
              <a:defRPr/>
            </a:pPr>
            <a:r>
              <a:rPr lang="el-GR" sz="3200" b="1" dirty="0">
                <a:effectLst>
                  <a:outerShdw blurRad="38100" dist="38100" dir="2700000" algn="tl">
                    <a:srgbClr val="000000">
                      <a:alpha val="43137"/>
                    </a:srgbClr>
                  </a:outerShdw>
                </a:effectLst>
              </a:rPr>
              <a:t>Το μάθημα: η διαδικασία</a:t>
            </a:r>
          </a:p>
        </p:txBody>
      </p:sp>
      <p:graphicFrame>
        <p:nvGraphicFramePr>
          <p:cNvPr id="2" name="Διάγραμμα 1"/>
          <p:cNvGraphicFramePr/>
          <p:nvPr>
            <p:extLst>
              <p:ext uri="{D42A27DB-BD31-4B8C-83A1-F6EECF244321}">
                <p14:modId xmlns:p14="http://schemas.microsoft.com/office/powerpoint/2010/main" val="1747765779"/>
              </p:ext>
            </p:extLst>
          </p:nvPr>
        </p:nvGraphicFramePr>
        <p:xfrm>
          <a:off x="1171575" y="980728"/>
          <a:ext cx="7704138" cy="5544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80">
                                          <p:stCondLst>
                                            <p:cond delay="0"/>
                                          </p:stCondLst>
                                        </p:cTn>
                                        <p:tgtEl>
                                          <p:spTgt spid="2"/>
                                        </p:tgtEl>
                                      </p:cBhvr>
                                    </p:animEffect>
                                    <p:anim calcmode="lin" valueType="num">
                                      <p:cBhvr>
                                        <p:cTn id="1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7" dur="26">
                                          <p:stCondLst>
                                            <p:cond delay="650"/>
                                          </p:stCondLst>
                                        </p:cTn>
                                        <p:tgtEl>
                                          <p:spTgt spid="2"/>
                                        </p:tgtEl>
                                      </p:cBhvr>
                                      <p:to x="100000" y="60000"/>
                                    </p:animScale>
                                    <p:animScale>
                                      <p:cBhvr>
                                        <p:cTn id="18" dur="166" decel="50000">
                                          <p:stCondLst>
                                            <p:cond delay="676"/>
                                          </p:stCondLst>
                                        </p:cTn>
                                        <p:tgtEl>
                                          <p:spTgt spid="2"/>
                                        </p:tgtEl>
                                      </p:cBhvr>
                                      <p:to x="100000" y="100000"/>
                                    </p:animScale>
                                    <p:animScale>
                                      <p:cBhvr>
                                        <p:cTn id="19" dur="26">
                                          <p:stCondLst>
                                            <p:cond delay="1312"/>
                                          </p:stCondLst>
                                        </p:cTn>
                                        <p:tgtEl>
                                          <p:spTgt spid="2"/>
                                        </p:tgtEl>
                                      </p:cBhvr>
                                      <p:to x="100000" y="80000"/>
                                    </p:animScale>
                                    <p:animScale>
                                      <p:cBhvr>
                                        <p:cTn id="20" dur="166" decel="50000">
                                          <p:stCondLst>
                                            <p:cond delay="1338"/>
                                          </p:stCondLst>
                                        </p:cTn>
                                        <p:tgtEl>
                                          <p:spTgt spid="2"/>
                                        </p:tgtEl>
                                      </p:cBhvr>
                                      <p:to x="100000" y="100000"/>
                                    </p:animScale>
                                    <p:animScale>
                                      <p:cBhvr>
                                        <p:cTn id="21" dur="26">
                                          <p:stCondLst>
                                            <p:cond delay="1642"/>
                                          </p:stCondLst>
                                        </p:cTn>
                                        <p:tgtEl>
                                          <p:spTgt spid="2"/>
                                        </p:tgtEl>
                                      </p:cBhvr>
                                      <p:to x="100000" y="90000"/>
                                    </p:animScale>
                                    <p:animScale>
                                      <p:cBhvr>
                                        <p:cTn id="22" dur="166" decel="50000">
                                          <p:stCondLst>
                                            <p:cond delay="1668"/>
                                          </p:stCondLst>
                                        </p:cTn>
                                        <p:tgtEl>
                                          <p:spTgt spid="2"/>
                                        </p:tgtEl>
                                      </p:cBhvr>
                                      <p:to x="100000" y="100000"/>
                                    </p:animScale>
                                    <p:animScale>
                                      <p:cBhvr>
                                        <p:cTn id="23" dur="26">
                                          <p:stCondLst>
                                            <p:cond delay="1808"/>
                                          </p:stCondLst>
                                        </p:cTn>
                                        <p:tgtEl>
                                          <p:spTgt spid="2"/>
                                        </p:tgtEl>
                                      </p:cBhvr>
                                      <p:to x="100000" y="95000"/>
                                    </p:animScale>
                                    <p:animScale>
                                      <p:cBhvr>
                                        <p:cTn id="2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Graphic spid="2" grpId="1">
        <p:bldAsOne/>
      </p:bldGraphic>
    </p:bldLst>
  </p:timing>
</p:sld>
</file>

<file path=ppt/theme/theme1.xml><?xml version="1.0" encoding="utf-8"?>
<a:theme xmlns:a="http://schemas.openxmlformats.org/drawingml/2006/main" name="Γραβάτα">
  <a:themeElements>
    <a:clrScheme name="Γραβάτα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Γραβάτα">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Γραβάτα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Γραβάτα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Γραβάτα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Γραβάτα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Γραβάτα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Γραβάτα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Designs\Γραβάτα.pot</Template>
  <TotalTime>2300</TotalTime>
  <Words>840</Words>
  <Application>Microsoft Office PowerPoint</Application>
  <PresentationFormat>Προβολή στην οθόνη (4:3)</PresentationFormat>
  <Paragraphs>83</Paragraphs>
  <Slides>10</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5</vt:i4>
      </vt:variant>
      <vt:variant>
        <vt:lpstr>Τίτλοι διαφανειών</vt:lpstr>
      </vt:variant>
      <vt:variant>
        <vt:i4>10</vt:i4>
      </vt:variant>
    </vt:vector>
  </HeadingPairs>
  <TitlesOfParts>
    <vt:vector size="19" baseType="lpstr">
      <vt:lpstr>Arial</vt:lpstr>
      <vt:lpstr>Calibri</vt:lpstr>
      <vt:lpstr>Times New Roman</vt:lpstr>
      <vt:lpstr>Wingdings</vt:lpstr>
      <vt:lpstr>Γραβάτα</vt:lpstr>
      <vt:lpstr>Προεπιλεγμένη σχεδίαση</vt:lpstr>
      <vt:lpstr>1_Office Theme</vt:lpstr>
      <vt:lpstr>2_Office Theme</vt:lpstr>
      <vt:lpstr>3_Office Theme</vt:lpstr>
      <vt:lpstr>Παρουσίαση του PowerPoint</vt:lpstr>
      <vt:lpstr>Η μετάβαση από τη θεωρία στο σχεδιασμό δραστηριοτήτων </vt:lpstr>
      <vt:lpstr>Παρουσίαση του PowerPoint</vt:lpstr>
      <vt:lpstr>Στη σύγχρονη ελληνική πραγματικότητα Δ.Ε.Π.Π.Σ. για το νηπιαγωγείο (2002, σ. 588)</vt:lpstr>
      <vt:lpstr>Στη σύγχρονη ελληνική πραγματικότητα Πιλοτικό Πρόγραμμα Σπουδών Νηπιαγωγείου (2014)</vt:lpstr>
      <vt:lpstr>Στη σύγχρονη ελληνική πραγματικότητα Πιλοτικό Πρόγραμμα:  Πρόγραμμα Σπουδών Νηπιαγωγείου (2014, σ. 81)</vt:lpstr>
      <vt:lpstr>Στη σύγχρονη ελληνική πραγματικότητα Πιλοτικό Πρόγραμμα: Πρόγραμμα Σπουδών Νηπιαγωγείου (2023, ΦΕΚ, σ. 6456)</vt:lpstr>
      <vt:lpstr>Η κατασκευή δραστηριοτήτων </vt:lpstr>
      <vt:lpstr>Το μάθημα: η διαδικασία</vt:lpstr>
      <vt:lpstr>Διαδικασίες για τη διεξαγωγή του μαθήματος </vt:lpstr>
    </vt:vector>
  </TitlesOfParts>
  <Company>Πανεπιστήμιο Πστρών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Κώστας Ραβάνης</dc:creator>
  <cp:lastModifiedBy>Ραβάνης Κωνσταντίνος</cp:lastModifiedBy>
  <cp:revision>231</cp:revision>
  <cp:lastPrinted>1601-01-01T00:00:00Z</cp:lastPrinted>
  <dcterms:created xsi:type="dcterms:W3CDTF">2005-05-02T08:21:39Z</dcterms:created>
  <dcterms:modified xsi:type="dcterms:W3CDTF">2023-03-06T05:22:05Z</dcterms:modified>
</cp:coreProperties>
</file>