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395B7-221C-4ED2-A65C-065367FFC977}"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D9BB2-D78E-4A31-AD90-410ECF2D6DA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FB8D0-5C21-4D87-B07D-AAB75836A1B4}" type="slidenum">
              <a:rPr lang="el-GR"/>
              <a:pPr/>
              <a:t>15</a:t>
            </a:fld>
            <a:endParaRPr lang="el-G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B73591F-94F2-42E3-97EB-EA710B31317C}"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50BFA67-EEBC-49DD-8F2D-E29355AC696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3591F-94F2-42E3-97EB-EA710B31317C}"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BFA67-EEBC-49DD-8F2D-E29355AC696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ΈΡΕΥΝΑ ΜΑΡΚΕΤΙΝΓΚ</a:t>
            </a:r>
            <a:endParaRPr lang="el-GR" dirty="0">
              <a:solidFill>
                <a:srgbClr val="5075BC"/>
              </a:solidFill>
            </a:endParaRPr>
          </a:p>
        </p:txBody>
      </p:sp>
      <p:sp>
        <p:nvSpPr>
          <p:cNvPr id="3" name="Υπότιτλος 2"/>
          <p:cNvSpPr>
            <a:spLocks noGrp="1"/>
          </p:cNvSpPr>
          <p:nvPr>
            <p:ph type="subTitle" idx="1"/>
          </p:nvPr>
        </p:nvSpPr>
        <p:spPr>
          <a:xfrm>
            <a:off x="611560" y="3356992"/>
            <a:ext cx="7848872" cy="2952328"/>
          </a:xfrm>
        </p:spPr>
        <p:txBody>
          <a:bodyPr>
            <a:noAutofit/>
          </a:bodyPr>
          <a:lstStyle/>
          <a:p>
            <a:r>
              <a:rPr lang="el-GR" b="1" dirty="0">
                <a:solidFill>
                  <a:schemeClr val="tx1"/>
                </a:solidFill>
                <a:latin typeface="+mj-lt"/>
                <a:ea typeface="+mj-ea"/>
                <a:cs typeface="+mj-cs"/>
              </a:rPr>
              <a:t>Ενότητα </a:t>
            </a:r>
            <a:r>
              <a:rPr lang="en-US" b="1" dirty="0">
                <a:solidFill>
                  <a:schemeClr val="tx1"/>
                </a:solidFill>
                <a:latin typeface="+mj-lt"/>
                <a:ea typeface="+mj-ea"/>
                <a:cs typeface="+mj-cs"/>
              </a:rPr>
              <a:t>3</a:t>
            </a:r>
            <a:r>
              <a:rPr lang="el-GR" sz="2800" b="1" dirty="0" smtClean="0">
                <a:solidFill>
                  <a:schemeClr val="tx1"/>
                </a:solidFill>
                <a:latin typeface="+mj-lt"/>
                <a:ea typeface="+mj-ea"/>
                <a:cs typeface="+mj-cs"/>
              </a:rPr>
              <a:t>: </a:t>
            </a:r>
            <a:r>
              <a:rPr lang="el-GR" b="1" dirty="0" smtClean="0">
                <a:solidFill>
                  <a:schemeClr val="tx1"/>
                </a:solidFill>
              </a:rPr>
              <a:t>ΔΙΑΔΙΚΑΣΙΑ ΣΧΕΔΙΑΣΜΟΥ, </a:t>
            </a:r>
            <a:r>
              <a:rPr lang="el-GR" sz="3000" b="1" dirty="0" smtClean="0">
                <a:solidFill>
                  <a:schemeClr val="tx1"/>
                </a:solidFill>
              </a:rPr>
              <a:t>ΚΑΤΑΣΚΕΥΗΣ ΚΑΙ ΧΟΡΗΓΗΣΗΣ </a:t>
            </a:r>
            <a:r>
              <a:rPr lang="el-GR" sz="2800" b="1" dirty="0" smtClean="0">
                <a:solidFill>
                  <a:schemeClr val="tx1"/>
                </a:solidFill>
              </a:rPr>
              <a:t>ΕΡΩΤΗΜΑΤΟΛΟΓΙΩΝ</a:t>
            </a:r>
            <a:endParaRPr lang="el-GR" sz="3000" b="1" dirty="0" smtClean="0">
              <a:solidFill>
                <a:schemeClr val="tx1"/>
              </a:solidFill>
            </a:endParaRPr>
          </a:p>
          <a:p>
            <a:r>
              <a:rPr lang="el-GR" sz="2600" b="1" dirty="0" err="1" smtClean="0">
                <a:solidFill>
                  <a:schemeClr val="tx1"/>
                </a:solidFill>
              </a:rPr>
              <a:t>Θεοφανίδης</a:t>
            </a:r>
            <a:r>
              <a:rPr lang="el-GR" sz="2600" b="1" dirty="0" smtClean="0">
                <a:solidFill>
                  <a:schemeClr val="tx1"/>
                </a:solidFill>
              </a:rPr>
              <a:t> Φαίδων</a:t>
            </a:r>
          </a:p>
          <a:p>
            <a:r>
              <a:rPr lang="el-GR" sz="2600" b="1" dirty="0" smtClean="0">
                <a:solidFill>
                  <a:schemeClr val="tx1"/>
                </a:solidFill>
              </a:rPr>
              <a:t>Σχολή Κοινωνικών Επιστημών</a:t>
            </a:r>
          </a:p>
          <a:p>
            <a:r>
              <a:rPr lang="el-GR" sz="2400" b="1" dirty="0" smtClean="0">
                <a:solidFill>
                  <a:schemeClr val="tx1"/>
                </a:solidFill>
              </a:rPr>
              <a:t>Τμήμα Διοίκησης Επιχειρήσεων</a:t>
            </a:r>
            <a:endParaRPr lang="en-US" sz="24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l-GR"/>
              <a:t>ΑΣΚΗΣΗ</a:t>
            </a:r>
          </a:p>
        </p:txBody>
      </p:sp>
      <p:pic>
        <p:nvPicPr>
          <p:cNvPr id="43012" name="Picture 4" descr="σάρωση003"/>
          <p:cNvPicPr>
            <a:picLocks noGrp="1" noChangeAspect="1" noChangeArrowheads="1"/>
          </p:cNvPicPr>
          <p:nvPr>
            <p:ph type="body" idx="1"/>
          </p:nvPr>
        </p:nvPicPr>
        <p:blipFill>
          <a:blip r:embed="rId2" cstate="print"/>
          <a:srcRect/>
          <a:stretch>
            <a:fillRect/>
          </a:stretch>
        </p:blipFill>
        <p:spPr>
          <a:xfrm rot="60000">
            <a:off x="231775" y="1266825"/>
            <a:ext cx="8729663" cy="4968875"/>
          </a:xfrm>
          <a:noFill/>
          <a:ln/>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237312"/>
            <a:ext cx="726005" cy="6206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274638"/>
            <a:ext cx="8229600" cy="490537"/>
          </a:xfrm>
        </p:spPr>
        <p:txBody>
          <a:bodyPr>
            <a:normAutofit fontScale="90000"/>
          </a:bodyPr>
          <a:lstStyle/>
          <a:p>
            <a:r>
              <a:rPr lang="el-GR" sz="4000"/>
              <a:t>Φύση απαντήσεων</a:t>
            </a:r>
          </a:p>
        </p:txBody>
      </p:sp>
      <p:sp>
        <p:nvSpPr>
          <p:cNvPr id="37891" name="Rectangle 3"/>
          <p:cNvSpPr>
            <a:spLocks noGrp="1" noChangeArrowheads="1"/>
          </p:cNvSpPr>
          <p:nvPr>
            <p:ph type="body" idx="1"/>
          </p:nvPr>
        </p:nvSpPr>
        <p:spPr>
          <a:xfrm>
            <a:off x="323850" y="836613"/>
            <a:ext cx="8640763" cy="5289550"/>
          </a:xfrm>
        </p:spPr>
        <p:txBody>
          <a:bodyPr/>
          <a:lstStyle/>
          <a:p>
            <a:pPr>
              <a:lnSpc>
                <a:spcPct val="80000"/>
              </a:lnSpc>
            </a:pPr>
            <a:r>
              <a:rPr lang="el-GR" sz="2400"/>
              <a:t>Λεκτικές περιγραφές, π.χ. «τραπεζικά στεγαστικά δάνεια».</a:t>
            </a:r>
          </a:p>
          <a:p>
            <a:pPr>
              <a:lnSpc>
                <a:spcPct val="80000"/>
              </a:lnSpc>
            </a:pPr>
            <a:r>
              <a:rPr lang="el-GR" sz="2400"/>
              <a:t>Επίθετα ή επιθετικοί προσδιορισμοί, Π.χ. «καλό, γλυκό, ικανοποιητικό», με ιδιαίτερη έμφαση και συχνότητα χρήσης του συγκριτικού και υπερθετικού βαθμού τους, Π.χ. «καλύτερος, πολύ ικανοποιητικός» κ.λπ.</a:t>
            </a:r>
          </a:p>
          <a:p>
            <a:pPr>
              <a:lnSpc>
                <a:spcPct val="80000"/>
              </a:lnSpc>
            </a:pPr>
            <a:r>
              <a:rPr lang="el-GR" sz="2400"/>
              <a:t>Ουσιαστικά ή επωνυμίες που αντιστοιχούν σε προϊόντα ή σε μάρκες, Π.χ. «αυτοκίνητο, Toyota». </a:t>
            </a:r>
          </a:p>
          <a:p>
            <a:pPr>
              <a:lnSpc>
                <a:spcPct val="80000"/>
              </a:lnSpc>
            </a:pPr>
            <a:r>
              <a:rPr lang="el-GR" sz="2400"/>
              <a:t>Ρήματα, Π.χ. «συμφωνώ - διαφωνώ, ισχύει - δεν ισχύει» κ.ά.</a:t>
            </a:r>
          </a:p>
          <a:p>
            <a:pPr>
              <a:lnSpc>
                <a:spcPct val="80000"/>
              </a:lnSpc>
            </a:pPr>
            <a:r>
              <a:rPr lang="el-GR" sz="2400"/>
              <a:t>Αριθμοί ή αριθμητικοί προσδιορισμοί ποσοτικών μεγεθών (π.χ. «ποσότητες αγοράς, χρόνος αγοράς, τιμές αγοράς» ) ή αξιολόγησης - βαθμολόγησης προϊόντων, επιχειρήσεων ή δραστηριοτήτων (π.χ. «10ς, 20ς, 30ς» κλπ.). Επίσης, ποσοστά («10%, 20%, ...100%»).</a:t>
            </a:r>
          </a:p>
          <a:p>
            <a:pPr>
              <a:lnSpc>
                <a:spcPct val="80000"/>
              </a:lnSpc>
            </a:pPr>
            <a:r>
              <a:rPr lang="el-GR" sz="2400"/>
              <a:t>Επιρρήματα, όπως ποσοτικά, χρονικά, καθώς και άλλες λεκτικές περιγραφές ή εκφράσεις με ποσοτική έννοια ή αριθμητική υπόσταση (π.χ. πολύ-λίγο, πριν-μετά).</a:t>
            </a:r>
          </a:p>
          <a:p>
            <a:pPr>
              <a:lnSpc>
                <a:spcPct val="80000"/>
              </a:lnSpc>
            </a:pPr>
            <a:endParaRPr lang="el-GR" sz="24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l-GR" sz="4000" b="0"/>
              <a:t>Κλίμακες Μέτρησης</a:t>
            </a:r>
          </a:p>
        </p:txBody>
      </p:sp>
      <p:sp>
        <p:nvSpPr>
          <p:cNvPr id="14339" name="Rectangle 3"/>
          <p:cNvSpPr>
            <a:spLocks noGrp="1" noChangeArrowheads="1"/>
          </p:cNvSpPr>
          <p:nvPr>
            <p:ph type="body" idx="1"/>
          </p:nvPr>
        </p:nvSpPr>
        <p:spPr>
          <a:xfrm>
            <a:off x="457200" y="1412875"/>
            <a:ext cx="8229600" cy="4713288"/>
          </a:xfrm>
        </p:spPr>
        <p:txBody>
          <a:bodyPr/>
          <a:lstStyle/>
          <a:p>
            <a:pPr marL="609600" indent="-609600" algn="just">
              <a:lnSpc>
                <a:spcPct val="80000"/>
              </a:lnSpc>
              <a:buFontTx/>
              <a:buAutoNum type="arabicPeriod"/>
            </a:pPr>
            <a:r>
              <a:rPr lang="el-GR" sz="2600" b="1"/>
              <a:t>Ονοματικές ή κατηγoρίας</a:t>
            </a:r>
            <a:r>
              <a:rPr lang="el-GR" sz="2600"/>
              <a:t>: Οι αριθμοί εκφράζουν κατηγoρίες, ονόματα, χαρακτηριστικά ή ιδιότητες, χωρίς καμία ένδειξη τάξης, μεγέθους, κατάταξης, αξιολόγησης ή προτίμησης. Π.χ. ΝΑΙ = 1, ΟΧΙ = 2, ΑΣΠΡΟΣ = 1, ΜΑΥΡΟΣ = 2, ΜΠΛΕ = 3.</a:t>
            </a:r>
          </a:p>
          <a:p>
            <a:pPr marL="609600" indent="-609600" algn="just">
              <a:lnSpc>
                <a:spcPct val="80000"/>
              </a:lnSpc>
              <a:buFontTx/>
              <a:buAutoNum type="arabicPeriod"/>
            </a:pPr>
            <a:r>
              <a:rPr lang="el-GR" sz="2600" b="1"/>
              <a:t>Τάξης ή κατάταξης:</a:t>
            </a:r>
            <a:r>
              <a:rPr lang="el-GR" sz="2600"/>
              <a:t> Αντιπροσωπεύουν σειρά τάξης ή κατάταξης (10ς, 20ς, 30ς κτλ.). Δεν εγγυώνται ισότητα διαστήματος, δηλαδή δεν ξέρουμε ο πρώτος σε κατάταξη πόσο μεγαλύτερος, καλύτερος, προτιμότερος κ.λπ. είναι σε σχέση με τους υπόλοιπους. Θα μπορούσαν όλοι να είναι πολύ κοντά ο ένας με τον άλλον, ή θα μπορούσαν να απέχουν μεγάλη απόσταση μεταξύ τους.</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274638"/>
            <a:ext cx="8229600" cy="346075"/>
          </a:xfrm>
        </p:spPr>
        <p:txBody>
          <a:bodyPr>
            <a:normAutofit fontScale="90000"/>
          </a:bodyPr>
          <a:lstStyle/>
          <a:p>
            <a:pPr marL="838200" indent="-838200"/>
            <a:r>
              <a:rPr lang="el-GR" sz="3600" b="0"/>
              <a:t>Κλίμακες Μέτρησης (συνέχεια)</a:t>
            </a:r>
          </a:p>
        </p:txBody>
      </p:sp>
      <p:sp>
        <p:nvSpPr>
          <p:cNvPr id="15365" name="Rectangle 5"/>
          <p:cNvSpPr>
            <a:spLocks noGrp="1" noChangeArrowheads="1"/>
          </p:cNvSpPr>
          <p:nvPr>
            <p:ph type="body" idx="1"/>
          </p:nvPr>
        </p:nvSpPr>
        <p:spPr>
          <a:xfrm>
            <a:off x="457200" y="908050"/>
            <a:ext cx="8229600" cy="5218113"/>
          </a:xfrm>
        </p:spPr>
        <p:txBody>
          <a:bodyPr/>
          <a:lstStyle/>
          <a:p>
            <a:pPr algn="just">
              <a:lnSpc>
                <a:spcPct val="80000"/>
              </a:lnSpc>
              <a:buFont typeface="Wingdings" pitchFamily="2" charset="2"/>
              <a:buNone/>
            </a:pPr>
            <a:r>
              <a:rPr lang="el-GR" sz="2400"/>
              <a:t>3. </a:t>
            </a:r>
            <a:r>
              <a:rPr lang="el-GR" sz="2400" b="1"/>
              <a:t>Διαστήματος:</a:t>
            </a:r>
            <a:r>
              <a:rPr lang="el-GR" sz="2400"/>
              <a:t> στις περιπτώσεις όπου χρησιμοποιούνται διαστήματα μέτρησης, είτε για ποσότητες είτε για αξιολογήσεις, π.χ. της γεύσης και εφόσον υπάρχει ισότητα διαστήματος μεταξύ των υποδιαιρέσεων της κλίμακας, π.χ. με τη χρήση των κατάλληλων λεκτικών προσδιορισμών, όπως ποσοτικών επιρρημάτων, οι αντίστοιχες κλίμακες μέτρησης ονομάζονται διαστήματος. Σε αυτές τις μετρήσεις, δεν υπάρχει ο αντικειμενικός προσδιορισμός του μηδενός, και γι' αυτόν τον λόγο, είναι δύσκολη έως αδύνατη η απόλυτη ποσοτική σύγκριση των απαντήσεων των ερωτώμενων. Αν κάποιος έχει απαντήσει την υποδιαίρεση 3 μιας κλίμακας συμφωνίας από «διαφωνώ πλήρως =1» μέχρι «συμφωνώ πλήρως=6» και κάποιος άλλος έχει απαντήσει την υποδιαίρεση 6, δεν μπορούμε να πούμε ότι ο δεύτερος συμφωνεί </a:t>
            </a:r>
            <a:r>
              <a:rPr lang="el-GR" sz="2400" i="1"/>
              <a:t>διπλάσια </a:t>
            </a:r>
            <a:r>
              <a:rPr lang="el-GR" sz="2400"/>
              <a:t>από τον πρώτο, παρά μόνο ότι ο δεύτερος συμφωνεί </a:t>
            </a:r>
            <a:r>
              <a:rPr lang="el-GR" sz="2400" i="1"/>
              <a:t>τρία διαστήuατα της κλίμακας περισσότερο </a:t>
            </a:r>
            <a:r>
              <a:rPr lang="el-GR" sz="2400"/>
              <a:t>από τον πρώτο.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274638"/>
            <a:ext cx="8229600" cy="417512"/>
          </a:xfrm>
        </p:spPr>
        <p:txBody>
          <a:bodyPr>
            <a:normAutofit fontScale="90000"/>
          </a:bodyPr>
          <a:lstStyle/>
          <a:p>
            <a:pPr marL="838200" indent="-838200"/>
            <a:r>
              <a:rPr lang="el-GR" sz="3600" b="0"/>
              <a:t>Κλίμακες Μέτρησης (συνέχεια)</a:t>
            </a:r>
          </a:p>
        </p:txBody>
      </p:sp>
      <p:sp>
        <p:nvSpPr>
          <p:cNvPr id="16387" name="Rectangle 3"/>
          <p:cNvSpPr>
            <a:spLocks noGrp="1" noChangeArrowheads="1"/>
          </p:cNvSpPr>
          <p:nvPr>
            <p:ph type="body" idx="1"/>
          </p:nvPr>
        </p:nvSpPr>
        <p:spPr>
          <a:xfrm>
            <a:off x="457200" y="765175"/>
            <a:ext cx="8507413" cy="5360988"/>
          </a:xfrm>
        </p:spPr>
        <p:txBody>
          <a:bodyPr>
            <a:normAutofit lnSpcReduction="10000"/>
          </a:bodyPr>
          <a:lstStyle/>
          <a:p>
            <a:pPr marL="609600" indent="-609600" algn="just">
              <a:lnSpc>
                <a:spcPct val="80000"/>
              </a:lnSpc>
              <a:buFont typeface="Wingdings" pitchFamily="2" charset="2"/>
              <a:buNone/>
            </a:pPr>
            <a:r>
              <a:rPr lang="el-GR" sz="2400" b="1"/>
              <a:t>4. Λόγου ή αναλογίας:</a:t>
            </a:r>
            <a:r>
              <a:rPr lang="el-GR" sz="2400"/>
              <a:t> Τέτοιες μεταβλητές-μετρήσεις είναι</a:t>
            </a:r>
          </a:p>
          <a:p>
            <a:pPr marL="609600" indent="-609600" algn="just">
              <a:lnSpc>
                <a:spcPct val="80000"/>
              </a:lnSpc>
              <a:buFont typeface="Wingdings" pitchFamily="2" charset="2"/>
              <a:buNone/>
            </a:pPr>
            <a:r>
              <a:rPr lang="el-GR" sz="2400"/>
              <a:t>ποσότητες, ποσά, μήκη, τιμές, ηλικίες, εισοδήματα, χρόνος </a:t>
            </a:r>
          </a:p>
          <a:p>
            <a:pPr marL="609600" indent="-609600" algn="just">
              <a:lnSpc>
                <a:spcPct val="80000"/>
              </a:lnSpc>
              <a:buFont typeface="Wingdings" pitchFamily="2" charset="2"/>
              <a:buNone/>
            </a:pPr>
            <a:r>
              <a:rPr lang="el-GR" sz="2400"/>
              <a:t>και άλλες φυσικές μετρήσεις, υπό την προϋπόθεση ότι </a:t>
            </a:r>
          </a:p>
          <a:p>
            <a:pPr marL="609600" indent="-609600" algn="just">
              <a:lnSpc>
                <a:spcPct val="80000"/>
              </a:lnSpc>
              <a:buFont typeface="Wingdings" pitchFamily="2" charset="2"/>
              <a:buNone/>
            </a:pPr>
            <a:r>
              <a:rPr lang="el-GR" sz="2400"/>
              <a:t>μετριούνται σε απόλυτες μονάδες της φυσικής τους</a:t>
            </a:r>
          </a:p>
          <a:p>
            <a:pPr marL="609600" indent="-609600" algn="just">
              <a:lnSpc>
                <a:spcPct val="80000"/>
              </a:lnSpc>
              <a:buFont typeface="Wingdings" pitchFamily="2" charset="2"/>
              <a:buNone/>
            </a:pPr>
            <a:r>
              <a:rPr lang="el-GR" sz="2400"/>
              <a:t>μέτρησης, π.χ. «κατανάλωση σόδας σε κουτάκι κατά την </a:t>
            </a:r>
          </a:p>
          <a:p>
            <a:pPr marL="609600" indent="-609600" algn="just">
              <a:lnSpc>
                <a:spcPct val="80000"/>
              </a:lnSpc>
              <a:buFont typeface="Wingdings" pitchFamily="2" charset="2"/>
              <a:buNone/>
            </a:pPr>
            <a:r>
              <a:rPr lang="el-GR" sz="2400"/>
              <a:t>προηγούμενη εβδομάδα: 3 κουτάκια». Εάν, όμως, η </a:t>
            </a:r>
          </a:p>
          <a:p>
            <a:pPr marL="609600" indent="-609600" algn="just">
              <a:lnSpc>
                <a:spcPct val="80000"/>
              </a:lnSpc>
              <a:buFont typeface="Wingdings" pitchFamily="2" charset="2"/>
              <a:buNone/>
            </a:pPr>
            <a:r>
              <a:rPr lang="el-GR" sz="2400"/>
              <a:t>απάντηση δίνεται σε διαστήματα ποσοτήτων, π.χ. «1-5, 6-</a:t>
            </a:r>
          </a:p>
          <a:p>
            <a:pPr marL="609600" indent="-609600" algn="just">
              <a:lnSpc>
                <a:spcPct val="80000"/>
              </a:lnSpc>
              <a:buFont typeface="Wingdings" pitchFamily="2" charset="2"/>
              <a:buNone/>
            </a:pPr>
            <a:r>
              <a:rPr lang="el-GR" sz="2400"/>
              <a:t>10, 11-15 κουτάκια σόδας», τότε δεν πρόκειται για </a:t>
            </a:r>
          </a:p>
          <a:p>
            <a:pPr marL="609600" indent="-609600" algn="just">
              <a:lnSpc>
                <a:spcPct val="80000"/>
              </a:lnSpc>
              <a:buFont typeface="Wingdings" pitchFamily="2" charset="2"/>
              <a:buNone/>
            </a:pPr>
            <a:r>
              <a:rPr lang="el-GR" sz="2400"/>
              <a:t>μέτρηση λόγου, αλλά για μέτρηση διαστήματος. Εδώ</a:t>
            </a:r>
          </a:p>
          <a:p>
            <a:pPr marL="609600" indent="-609600" algn="just">
              <a:lnSpc>
                <a:spcPct val="80000"/>
              </a:lnSpc>
              <a:buFont typeface="Wingdings" pitchFamily="2" charset="2"/>
              <a:buNone/>
            </a:pPr>
            <a:r>
              <a:rPr lang="el-GR" sz="2400"/>
              <a:t>υπάρχει ο αντικειμενικός προσδιορισμός του μηδενός, π.χ. </a:t>
            </a:r>
          </a:p>
          <a:p>
            <a:pPr marL="609600" indent="-609600" algn="just">
              <a:lnSpc>
                <a:spcPct val="80000"/>
              </a:lnSpc>
              <a:buFont typeface="Wingdings" pitchFamily="2" charset="2"/>
              <a:buNone/>
            </a:pPr>
            <a:r>
              <a:rPr lang="el-GR" sz="2400"/>
              <a:t>κάποιος ερωτώμενος μπορεί να απαντήσει «0 κατανάλωση </a:t>
            </a:r>
          </a:p>
          <a:p>
            <a:pPr marL="609600" indent="-609600" algn="just">
              <a:lnSpc>
                <a:spcPct val="80000"/>
              </a:lnSpc>
              <a:buFont typeface="Wingdings" pitchFamily="2" charset="2"/>
              <a:buNone/>
            </a:pPr>
            <a:r>
              <a:rPr lang="el-GR" sz="2400"/>
              <a:t>σόδας». Αυτό συνεπάγεται ότι μπορούμε να πούμε πως ένας </a:t>
            </a:r>
          </a:p>
          <a:p>
            <a:pPr marL="609600" indent="-609600" algn="just">
              <a:lnSpc>
                <a:spcPct val="80000"/>
              </a:lnSpc>
              <a:buFont typeface="Wingdings" pitchFamily="2" charset="2"/>
              <a:buNone/>
            </a:pPr>
            <a:r>
              <a:rPr lang="el-GR" sz="2400"/>
              <a:t>ερωτώμενος που απάντησε ότι «κατανάλωσε 6 κουτάκια </a:t>
            </a:r>
          </a:p>
          <a:p>
            <a:pPr marL="609600" indent="-609600" algn="just">
              <a:lnSpc>
                <a:spcPct val="80000"/>
              </a:lnSpc>
              <a:buFont typeface="Wingdings" pitchFamily="2" charset="2"/>
              <a:buNone/>
            </a:pPr>
            <a:r>
              <a:rPr lang="el-GR" sz="2400"/>
              <a:t>σόδας» είχε ακριβώς διπλάσια κατανάλωση από κάποιον </a:t>
            </a:r>
          </a:p>
          <a:p>
            <a:pPr marL="609600" indent="-609600" algn="just">
              <a:lnSpc>
                <a:spcPct val="80000"/>
              </a:lnSpc>
              <a:buFont typeface="Wingdings" pitchFamily="2" charset="2"/>
              <a:buNone/>
            </a:pPr>
            <a:r>
              <a:rPr lang="el-GR" sz="2400"/>
              <a:t>άλλον που απάντησε ότι «κατανάλωσε 3 κουτάκια σόδας».</a:t>
            </a:r>
            <a:r>
              <a:rPr lang="el-GR"/>
              <a:t> </a:t>
            </a:r>
            <a:endParaRPr lang="el-GR" sz="2400"/>
          </a:p>
          <a:p>
            <a:pPr marL="609600" indent="-609600" algn="just">
              <a:lnSpc>
                <a:spcPct val="80000"/>
              </a:lnSpc>
              <a:buFont typeface="Wingdings" pitchFamily="2" charset="2"/>
              <a:buNone/>
            </a:pPr>
            <a:endParaRPr lang="el-GR" sz="2400"/>
          </a:p>
          <a:p>
            <a:pPr marL="609600" indent="-609600" algn="just">
              <a:lnSpc>
                <a:spcPct val="80000"/>
              </a:lnSpc>
              <a:buFont typeface="Wingdings" pitchFamily="2" charset="2"/>
              <a:buNone/>
            </a:pPr>
            <a:endParaRPr lang="el-GR" sz="20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sz="4000"/>
              <a:t>CASE STUDY 3</a:t>
            </a:r>
            <a:endParaRPr lang="el-GR" sz="4000"/>
          </a:p>
        </p:txBody>
      </p:sp>
      <p:sp>
        <p:nvSpPr>
          <p:cNvPr id="20483" name="Rectangle 3"/>
          <p:cNvSpPr>
            <a:spLocks noGrp="1" noChangeArrowheads="1"/>
          </p:cNvSpPr>
          <p:nvPr>
            <p:ph type="body" idx="1"/>
          </p:nvPr>
        </p:nvSpPr>
        <p:spPr/>
        <p:txBody>
          <a:bodyPr/>
          <a:lstStyle/>
          <a:p>
            <a:pPr marL="609600" indent="-609600">
              <a:buFont typeface="Wingdings" pitchFamily="2" charset="2"/>
              <a:buNone/>
            </a:pPr>
            <a:r>
              <a:rPr lang="el-GR"/>
              <a:t>Για το </a:t>
            </a:r>
            <a:r>
              <a:rPr lang="en-US"/>
              <a:t>Case Study 3 </a:t>
            </a:r>
            <a:r>
              <a:rPr lang="el-GR"/>
              <a:t>βλ. το σχετικό αρχείο.</a:t>
            </a:r>
          </a:p>
          <a:p>
            <a:pPr marL="609600" indent="-609600">
              <a:buFont typeface="Wingdings" pitchFamily="2" charset="2"/>
              <a:buNone/>
            </a:pPr>
            <a:endParaRPr lang="el-GR"/>
          </a:p>
          <a:p>
            <a:pPr marL="609600" indent="-609600">
              <a:buFont typeface="Wingdings" pitchFamily="2" charset="2"/>
              <a:buNone/>
            </a:pPr>
            <a:r>
              <a:rPr lang="el-GR" sz="2000"/>
              <a:t>Βιβλιογραφία</a:t>
            </a:r>
          </a:p>
          <a:p>
            <a:pPr marL="609600" indent="-609600">
              <a:buFontTx/>
              <a:buAutoNum type="arabicPeriod"/>
            </a:pPr>
            <a:r>
              <a:rPr lang="el-GR" sz="2000"/>
              <a:t>Κουρεμένος Αθ. (1992), Μάρκετινγκ ΙΙ: Έρευνα Αγοράς, Ελληνικό Ανοικτό Πανεπιστήμιο, Τόμος Γ, Πάτρα 2001.</a:t>
            </a:r>
          </a:p>
        </p:txBody>
      </p:sp>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Έρευνα Μάρκετινγκ» </a:t>
            </a:r>
            <a:r>
              <a:rPr lang="vi-VN" dirty="0" smtClean="0">
                <a:latin typeface="+mj-lt"/>
              </a:rPr>
              <a:t>Έκδοση: 1.0. Πάτρα 2015. Διαθέσιμο από τη δικτυακή </a:t>
            </a:r>
            <a:r>
              <a:rPr lang="vi-VN" smtClean="0">
                <a:latin typeface="+mj-lt"/>
              </a:rPr>
              <a:t>διεύθυνση</a:t>
            </a:r>
            <a:r>
              <a:rPr lang="vi-VN" smtClean="0">
                <a:latin typeface="+mj-lt"/>
              </a:rPr>
              <a:t>: https://eclass.upatras.gr/courses/BMA448/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38064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62364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l-GR" dirty="0"/>
          </a:p>
        </p:txBody>
      </p:sp>
      <p:sp>
        <p:nvSpPr>
          <p:cNvPr id="3" name="2 - Θέση περιεχομένου"/>
          <p:cNvSpPr>
            <a:spLocks noGrp="1"/>
          </p:cNvSpPr>
          <p:nvPr>
            <p:ph idx="1"/>
          </p:nvPr>
        </p:nvSpPr>
        <p:spPr>
          <a:xfrm>
            <a:off x="457200" y="1124744"/>
            <a:ext cx="8229600" cy="5040560"/>
          </a:xfrm>
        </p:spPr>
        <p:txBody>
          <a:bodyPr>
            <a:normAutofit/>
          </a:bodyPr>
          <a:lstStyle/>
          <a:p>
            <a:r>
              <a:rPr lang="el-GR" dirty="0" smtClean="0"/>
              <a:t>Σημασία , σ</a:t>
            </a:r>
            <a:r>
              <a:rPr lang="el-GR" b="0" dirty="0" smtClean="0"/>
              <a:t>τάδια σχεδιασμού και κατασκευής του ερωτηματολογίου</a:t>
            </a:r>
          </a:p>
          <a:p>
            <a:r>
              <a:rPr lang="el-GR" b="0" dirty="0" smtClean="0"/>
              <a:t>Χορήγηση του ερωτηματολογίου-συλλογή και ανάλυση δεδομένων</a:t>
            </a:r>
          </a:p>
          <a:p>
            <a:r>
              <a:rPr lang="el-GR" b="0" dirty="0" smtClean="0"/>
              <a:t>Δόμηση Ερωτηματολογίου</a:t>
            </a:r>
          </a:p>
          <a:p>
            <a:r>
              <a:rPr lang="el-GR" b="0" dirty="0" smtClean="0"/>
              <a:t>Εξωγενείς παράγοντες που επηρεάζουν τη συμπλήρωση, φύση απαντήσεων και κλίμακες μέτρησης</a:t>
            </a:r>
          </a:p>
          <a:p>
            <a:r>
              <a:rPr lang="el-GR" dirty="0" smtClean="0"/>
              <a:t>Ασκήσεις , </a:t>
            </a:r>
            <a:r>
              <a:rPr lang="en-US" dirty="0" smtClean="0"/>
              <a:t>Case study 3</a:t>
            </a:r>
            <a:endParaRPr lang="el-GR" b="0" dirty="0" smtClean="0"/>
          </a:p>
          <a:p>
            <a:endParaRPr lang="el-GR" b="0" dirty="0" smtClean="0"/>
          </a:p>
          <a:p>
            <a:endParaRPr lang="el-GR" b="0" dirty="0" smtClean="0"/>
          </a:p>
          <a:p>
            <a:endParaRPr lang="el-GR" dirty="0" smtClean="0"/>
          </a:p>
          <a:p>
            <a:endParaRPr lang="el-GR" dirty="0" smtClean="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l-GR" sz="4000" b="0"/>
              <a:t>ΣΗΜΑΣΙΑ ΕΡΩΤΗΜΑΤΟΛΟΓΙΟΥ</a:t>
            </a:r>
          </a:p>
        </p:txBody>
      </p:sp>
      <p:sp>
        <p:nvSpPr>
          <p:cNvPr id="5123" name="Rectangle 3"/>
          <p:cNvSpPr>
            <a:spLocks noGrp="1" noChangeArrowheads="1"/>
          </p:cNvSpPr>
          <p:nvPr>
            <p:ph type="body" idx="1"/>
          </p:nvPr>
        </p:nvSpPr>
        <p:spPr>
          <a:xfrm>
            <a:off x="457200" y="1341438"/>
            <a:ext cx="8229600" cy="4784725"/>
          </a:xfrm>
        </p:spPr>
        <p:txBody>
          <a:bodyPr/>
          <a:lstStyle/>
          <a:p>
            <a:pPr algn="just">
              <a:lnSpc>
                <a:spcPct val="80000"/>
              </a:lnSpc>
              <a:buFont typeface="Wingdings" pitchFamily="2" charset="2"/>
              <a:buNone/>
            </a:pPr>
            <a:r>
              <a:rPr lang="el-GR" sz="1800"/>
              <a:t>	</a:t>
            </a:r>
            <a:r>
              <a:rPr lang="el-GR" sz="2600"/>
              <a:t>Το ερωτηματολόγιο αποτελεί απαραίτητο εργαλείο του ερευνητή ΜΚΤ και θεμελιώδες επιστημονικό όργανο μέτρησης της έρευνας μάρκετινγκ. Όπως όλα τα επιστημονικά όργανα μέτρησης, θα πρέπει να δίνει μετρήσεις και στοιχεία που να διακρίνονται, μεταξύ άλλων, από </a:t>
            </a:r>
            <a:r>
              <a:rPr lang="el-GR" sz="2600" b="1"/>
              <a:t>πληρότητα, ακρίβεια, σταθερότητα, επαναληψιμότητα, χρησιμότητα και εφαρμοσιμότητα.</a:t>
            </a:r>
            <a:r>
              <a:rPr lang="el-GR" sz="2600"/>
              <a:t> Ένα ερωτηματολόγιο θα πρέπει να έχει </a:t>
            </a:r>
            <a:r>
              <a:rPr lang="el-GR" sz="2600" b="1"/>
              <a:t>θεματολογικό περιεχόμενο</a:t>
            </a:r>
            <a:r>
              <a:rPr lang="el-GR" sz="2600"/>
              <a:t> που να αντιστοιχεί πλήρως στις </a:t>
            </a:r>
            <a:r>
              <a:rPr lang="el-GR" sz="2600" b="1"/>
              <a:t>πληροφοριακές ανάγκες</a:t>
            </a:r>
            <a:r>
              <a:rPr lang="el-GR" sz="2600"/>
              <a:t> των διαστάσεων του προβλήματος-προβληματισμού και να καλύπτει απόλυτα τους γενικότερους και ειδικότερους </a:t>
            </a:r>
            <a:r>
              <a:rPr lang="el-GR" sz="2600" b="1"/>
              <a:t>στόχους της έρευνας</a:t>
            </a:r>
            <a:r>
              <a:rPr lang="el-GR" sz="2600"/>
              <a:t>, υπό τους δεδομένους περιορισμούς χρόνου και πόρων. </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fontScale="90000"/>
          </a:bodyPr>
          <a:lstStyle/>
          <a:p>
            <a:r>
              <a:rPr lang="el-GR" sz="3600" b="0"/>
              <a:t>Στάδια σχεδιασμού και κατασκευής του ερωτηματολογίου</a:t>
            </a:r>
            <a:endParaRPr lang="el-GR" sz="3600"/>
          </a:p>
        </p:txBody>
      </p:sp>
      <p:sp>
        <p:nvSpPr>
          <p:cNvPr id="32771" name="Rectangle 3"/>
          <p:cNvSpPr>
            <a:spLocks noGrp="1" noChangeArrowheads="1"/>
          </p:cNvSpPr>
          <p:nvPr>
            <p:ph type="body" idx="1"/>
          </p:nvPr>
        </p:nvSpPr>
        <p:spPr>
          <a:xfrm>
            <a:off x="457200" y="1484313"/>
            <a:ext cx="8435975" cy="4641850"/>
          </a:xfrm>
        </p:spPr>
        <p:txBody>
          <a:bodyPr>
            <a:normAutofit lnSpcReduction="10000"/>
          </a:bodyPr>
          <a:lstStyle/>
          <a:p>
            <a:pPr algn="just">
              <a:buFont typeface="Wingdings" pitchFamily="2" charset="2"/>
              <a:buNone/>
            </a:pPr>
            <a:r>
              <a:rPr lang="el-GR" sz="2400"/>
              <a:t>1. Προκαταρκτική έρευνα και θεματολογική οριοθέτηση του περιεχομένου του ερωτηματολογίου.</a:t>
            </a:r>
          </a:p>
          <a:p>
            <a:pPr algn="just">
              <a:buFont typeface="Wingdings" pitchFamily="2" charset="2"/>
              <a:buNone/>
            </a:pPr>
            <a:r>
              <a:rPr lang="el-GR" sz="2400"/>
              <a:t>2.  Κατασκευή σχεδίου ερωτηματολογίου.</a:t>
            </a:r>
          </a:p>
          <a:p>
            <a:pPr algn="just">
              <a:buFont typeface="Wingdings" pitchFamily="2" charset="2"/>
              <a:buNone/>
            </a:pPr>
            <a:r>
              <a:rPr lang="el-GR" sz="2400"/>
              <a:t>3. Δοκιμή του σχεδίου ερωτηματολογίου σε μικρό δείγμα, παρόμοιο με το δείγμα στο οποίο θα χορηγηθεί το τελικό ερωτηματολόγιο.</a:t>
            </a:r>
          </a:p>
          <a:p>
            <a:pPr algn="just">
              <a:buFont typeface="Wingdings" pitchFamily="2" charset="2"/>
              <a:buNone/>
            </a:pPr>
            <a:r>
              <a:rPr lang="el-GR" sz="2400"/>
              <a:t>4. Αλλαγές - διορθώσεις.</a:t>
            </a:r>
          </a:p>
          <a:p>
            <a:pPr algn="just">
              <a:buFont typeface="Wingdings" pitchFamily="2" charset="2"/>
              <a:buNone/>
            </a:pPr>
            <a:r>
              <a:rPr lang="el-GR" sz="2400"/>
              <a:t>5. Κατασκευή τελικού ερωτηματολογίου.</a:t>
            </a:r>
          </a:p>
          <a:p>
            <a:pPr algn="just">
              <a:buFont typeface="Wingdings" pitchFamily="2" charset="2"/>
              <a:buNone/>
            </a:pPr>
            <a:r>
              <a:rPr lang="el-GR" sz="2400"/>
              <a:t>6. Σύνταξη και αποστολή «εισαγωγικής επιστολής» ή άλλης μορφής προκαταρκτική επικοινωνία με τα επιλεγέντα μέλη του δείγματος, με την οποία τους εξηγείται ο λόγος διεξαγωγής της έρευνας και τους ζητείται συνεργασία.</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normAutofit fontScale="90000"/>
          </a:bodyPr>
          <a:lstStyle/>
          <a:p>
            <a:r>
              <a:rPr lang="el-GR" sz="3600" b="0"/>
              <a:t>Χορήγηση του ερωτηματολογίου-συλλογή και ανάλυση δεδομένων</a:t>
            </a:r>
          </a:p>
        </p:txBody>
      </p:sp>
      <p:sp>
        <p:nvSpPr>
          <p:cNvPr id="6147" name="Rectangle 3"/>
          <p:cNvSpPr>
            <a:spLocks noGrp="1" noChangeArrowheads="1"/>
          </p:cNvSpPr>
          <p:nvPr>
            <p:ph type="body" idx="1"/>
          </p:nvPr>
        </p:nvSpPr>
        <p:spPr/>
        <p:txBody>
          <a:bodyPr/>
          <a:lstStyle/>
          <a:p>
            <a:pPr marL="609600" indent="-609600" algn="just">
              <a:lnSpc>
                <a:spcPct val="80000"/>
              </a:lnSpc>
              <a:buFont typeface="Wingdings" pitchFamily="2" charset="2"/>
              <a:buNone/>
            </a:pPr>
            <a:r>
              <a:rPr lang="el-GR" sz="2200"/>
              <a:t>7. Χορήγηση ερωτηματολογίων για άμεση συμπλήρωση (περίπτωση προσωπικής ή τηλεφωνικής μεθόδου συλλογής) ή για μεταγενέστερη (περίπτωση ταχυδρομικής μεθόδου συλλογής).</a:t>
            </a:r>
          </a:p>
          <a:p>
            <a:pPr marL="609600" indent="-609600" algn="just">
              <a:lnSpc>
                <a:spcPct val="80000"/>
              </a:lnSpc>
              <a:buFont typeface="Wingdings" pitchFamily="2" charset="2"/>
              <a:buNone/>
            </a:pPr>
            <a:r>
              <a:rPr lang="el-GR" sz="2200"/>
              <a:t>8. Αποστολή υπομνήσεων (κυρίως σε ταχυδρομική χορήγηση του ερωτηματολογίου) ή επαναληπτική επαφή και προσέγγιση αυτών που δεν ανταποκρίθηκαν</a:t>
            </a:r>
          </a:p>
          <a:p>
            <a:pPr marL="609600" indent="-609600" algn="just">
              <a:lnSpc>
                <a:spcPct val="80000"/>
              </a:lnSpc>
              <a:buFont typeface="Wingdings" pitchFamily="2" charset="2"/>
              <a:buNone/>
            </a:pPr>
            <a:r>
              <a:rPr lang="el-GR" sz="2200"/>
              <a:t>9. Επιστροφή ερωτηματολογίων.</a:t>
            </a:r>
          </a:p>
          <a:p>
            <a:pPr marL="609600" indent="-609600" algn="just">
              <a:lnSpc>
                <a:spcPct val="80000"/>
              </a:lnSpc>
              <a:buFont typeface="Wingdings" pitchFamily="2" charset="2"/>
              <a:buNone/>
            </a:pPr>
            <a:r>
              <a:rPr lang="el-GR" sz="2200"/>
              <a:t>10. 'Έλεγχος της ποιότητας των απαντήσεων.</a:t>
            </a:r>
          </a:p>
          <a:p>
            <a:pPr marL="609600" indent="-609600" algn="just">
              <a:lnSpc>
                <a:spcPct val="80000"/>
              </a:lnSpc>
              <a:buFont typeface="Wingdings" pitchFamily="2" charset="2"/>
              <a:buNone/>
            </a:pPr>
            <a:r>
              <a:rPr lang="el-GR" sz="2200"/>
              <a:t>11. Κωδικοποίηση και προετοιμασία στοιχείων για είσοδο στον Ηλεκτρονικό Υπολογιστή.</a:t>
            </a:r>
            <a:r>
              <a:rPr lang="el-GR" sz="2200" i="1"/>
              <a:t> </a:t>
            </a:r>
            <a:r>
              <a:rPr lang="el-GR" sz="2200"/>
              <a:t>Η κωδικοποίηση των στοιχείων, δηλαδή η αντιστοίχιση όλων των δυνατών απαντήσεων του ερωτηματολογίου με αριθμητικούς ή αλφαβητικούς κωδικούς στις περισσότερες περιπτώσεις γίνεται στη φάση της κατασκευής του  ερωτηματολογίου (προκωδικοποίηση).</a:t>
            </a:r>
          </a:p>
          <a:p>
            <a:pPr marL="609600" indent="-609600" algn="just">
              <a:lnSpc>
                <a:spcPct val="80000"/>
              </a:lnSpc>
              <a:buFont typeface="Wingdings" pitchFamily="2" charset="2"/>
              <a:buNone/>
            </a:pPr>
            <a:r>
              <a:rPr lang="el-GR" sz="2200"/>
              <a:t>12. Ανάλυση στοιχείων.</a:t>
            </a:r>
          </a:p>
          <a:p>
            <a:pPr marL="609600" indent="-609600" algn="just">
              <a:lnSpc>
                <a:spcPct val="80000"/>
              </a:lnSpc>
              <a:buFontTx/>
              <a:buAutoNum type="arabicPeriod"/>
            </a:pPr>
            <a:endParaRPr lang="el-GR" sz="22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274638"/>
            <a:ext cx="8229600" cy="633412"/>
          </a:xfrm>
        </p:spPr>
        <p:txBody>
          <a:bodyPr/>
          <a:lstStyle/>
          <a:p>
            <a:r>
              <a:rPr lang="el-GR" sz="3000" b="0"/>
              <a:t>ΑΣΚΗΣΗ</a:t>
            </a:r>
          </a:p>
        </p:txBody>
      </p:sp>
      <p:sp>
        <p:nvSpPr>
          <p:cNvPr id="29699" name="Rectangle 3"/>
          <p:cNvSpPr>
            <a:spLocks noGrp="1" noChangeArrowheads="1"/>
          </p:cNvSpPr>
          <p:nvPr>
            <p:ph type="body" idx="1"/>
          </p:nvPr>
        </p:nvSpPr>
        <p:spPr>
          <a:xfrm>
            <a:off x="457200" y="981075"/>
            <a:ext cx="8229600" cy="5145088"/>
          </a:xfrm>
        </p:spPr>
        <p:txBody>
          <a:bodyPr>
            <a:normAutofit lnSpcReduction="10000"/>
          </a:bodyPr>
          <a:lstStyle/>
          <a:p>
            <a:pPr algn="just">
              <a:buFont typeface="Wingdings" pitchFamily="2" charset="2"/>
              <a:buNone/>
            </a:pPr>
            <a:r>
              <a:rPr lang="el-GR" sz="2800"/>
              <a:t>Κάντε μια έρευνα μεταξύ των πελατών στο σαλόνι ενός ξενοδοχείου, για να διαπιστώσετε εάν έχετε ρυθμίσει κατάλληλα τη θερμοκρασία του κλιματιστικού, και θέστε στους πελάτες σας την ακόλουθη ερώτηση:</a:t>
            </a:r>
            <a:endParaRPr lang="el-GR" sz="2800" i="1"/>
          </a:p>
          <a:p>
            <a:pPr algn="just"/>
            <a:r>
              <a:rPr lang="el-GR" sz="2800" i="1"/>
              <a:t>Θεωρείτε ικανοποιητική τη ρύθμιση της θερμοκρασίας; Ναι </a:t>
            </a:r>
            <a:r>
              <a:rPr lang="el-GR" sz="2800"/>
              <a:t>/ </a:t>
            </a:r>
            <a:r>
              <a:rPr lang="el-GR" sz="2800" i="1"/>
              <a:t>Όχι</a:t>
            </a:r>
            <a:r>
              <a:rPr lang="el-GR" sz="2800"/>
              <a:t> </a:t>
            </a:r>
          </a:p>
          <a:p>
            <a:pPr algn="just">
              <a:buFont typeface="Wingdings" pitchFamily="2" charset="2"/>
              <a:buNone/>
            </a:pPr>
            <a:r>
              <a:rPr lang="el-GR" sz="2800"/>
              <a:t>Ποια από τα ακόλουθα κριτήρια κατασκευής ενός ερωτηματολογίου θεωρείτε ότι πληροί αυτή η ερώτηση και γιατί; Πληρότητα; Ακρίβεια; Σταθερότητα; Επαναληψιμότητα;  Χρησιμότητα;  Εφαρμοσιμότητα;  Κανένα;</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274638"/>
            <a:ext cx="8229600" cy="633412"/>
          </a:xfrm>
        </p:spPr>
        <p:txBody>
          <a:bodyPr>
            <a:normAutofit fontScale="90000"/>
          </a:bodyPr>
          <a:lstStyle/>
          <a:p>
            <a:r>
              <a:rPr lang="el-GR" sz="4000" b="0"/>
              <a:t>Δόμηση Ερωτηματολογίου</a:t>
            </a:r>
          </a:p>
        </p:txBody>
      </p:sp>
      <p:sp>
        <p:nvSpPr>
          <p:cNvPr id="31747" name="Rectangle 3"/>
          <p:cNvSpPr>
            <a:spLocks noGrp="1" noChangeArrowheads="1"/>
          </p:cNvSpPr>
          <p:nvPr>
            <p:ph type="body" idx="1"/>
          </p:nvPr>
        </p:nvSpPr>
        <p:spPr>
          <a:xfrm>
            <a:off x="179388" y="981075"/>
            <a:ext cx="8713787" cy="5256213"/>
          </a:xfrm>
        </p:spPr>
        <p:txBody>
          <a:bodyPr/>
          <a:lstStyle/>
          <a:p>
            <a:pPr marL="609600" indent="-609600" algn="just">
              <a:lnSpc>
                <a:spcPct val="80000"/>
              </a:lnSpc>
              <a:buFontTx/>
              <a:buAutoNum type="arabicPeriod"/>
            </a:pPr>
            <a:r>
              <a:rPr lang="el-GR" sz="2400"/>
              <a:t>Οι πρώτες ερωτήσεις θα πρέπει να είναι απλές, αντικειμενικές και ενδιαφέρουσες, ώστε να βοηθούν στη θετική εντύπωση και προδιάθεση για συμπλήρωση.</a:t>
            </a:r>
            <a:endParaRPr lang="en-US" sz="2400"/>
          </a:p>
          <a:p>
            <a:pPr marL="609600" indent="-609600" algn="just">
              <a:lnSpc>
                <a:spcPct val="80000"/>
              </a:lnSpc>
              <a:buFontTx/>
              <a:buAutoNum type="arabicPeriod"/>
            </a:pPr>
            <a:r>
              <a:rPr lang="el-GR" sz="2400"/>
              <a:t>Οι υπόλοιπες ερωτήσεις θα πρέπει να ακολουθούν μια λογική ακολουθία, ώστε να εξασφαλίζεται θεματική, νοηματική και λειτουργική ροή στη διαδικασία συμπλήρωσης.</a:t>
            </a:r>
            <a:endParaRPr lang="en-US" sz="2400"/>
          </a:p>
          <a:p>
            <a:pPr marL="609600" indent="-609600" algn="just">
              <a:lnSpc>
                <a:spcPct val="80000"/>
              </a:lnSpc>
              <a:buFontTx/>
              <a:buAutoNum type="arabicPeriod"/>
            </a:pPr>
            <a:r>
              <a:rPr lang="el-GR" sz="2400"/>
              <a:t>Προσωπικές, πολύπλοκες ή ενοχλητικές ερωτήσεις θα πρέπει να τοποθετούνται προς το τέλος του ερωτηματολογίου.</a:t>
            </a:r>
            <a:endParaRPr lang="en-US" sz="2400"/>
          </a:p>
          <a:p>
            <a:pPr marL="609600" indent="-609600" algn="just">
              <a:lnSpc>
                <a:spcPct val="80000"/>
              </a:lnSpc>
              <a:buFontTx/>
              <a:buAutoNum type="arabicPeriod"/>
            </a:pPr>
            <a:r>
              <a:rPr lang="el-GR" sz="2400"/>
              <a:t>Αποφυγή διφορούμενων λέξεων (π.χ. «οικογένεια»)</a:t>
            </a:r>
            <a:r>
              <a:rPr lang="en-US" sz="2400"/>
              <a:t>.</a:t>
            </a:r>
          </a:p>
          <a:p>
            <a:pPr marL="609600" indent="-609600" algn="just">
              <a:lnSpc>
                <a:spcPct val="80000"/>
              </a:lnSpc>
              <a:buFontTx/>
              <a:buAutoNum type="arabicPeriod"/>
            </a:pPr>
            <a:r>
              <a:rPr lang="el-GR" sz="2400"/>
              <a:t>Αποφυγή συναισθηματικών ή συμβολικών λέξεων</a:t>
            </a:r>
            <a:r>
              <a:rPr lang="en-US" sz="2400"/>
              <a:t>.</a:t>
            </a:r>
          </a:p>
          <a:p>
            <a:pPr marL="609600" indent="-609600" algn="just">
              <a:lnSpc>
                <a:spcPct val="80000"/>
              </a:lnSpc>
              <a:buFontTx/>
              <a:buAutoNum type="arabicPeriod"/>
            </a:pPr>
            <a:r>
              <a:rPr lang="el-GR" sz="2400"/>
              <a:t>Αποφυγή ασαφειών στην ερώτηση (π.χ. «εισόδημα»)</a:t>
            </a:r>
            <a:endParaRPr lang="en-US" sz="2400"/>
          </a:p>
          <a:p>
            <a:pPr marL="609600" indent="-609600" algn="just">
              <a:lnSpc>
                <a:spcPct val="80000"/>
              </a:lnSpc>
              <a:buFontTx/>
              <a:buAutoNum type="arabicPeriod"/>
            </a:pPr>
            <a:r>
              <a:rPr lang="el-GR" sz="2400"/>
              <a:t>Αποφυγή εξεζητημένων, ξενόγλωσσων ή τεχνικών λέξεων</a:t>
            </a:r>
            <a:r>
              <a:rPr lang="el-GR" sz="1400"/>
              <a:t> </a:t>
            </a:r>
          </a:p>
          <a:p>
            <a:pPr marL="609600" indent="-609600" algn="just">
              <a:lnSpc>
                <a:spcPct val="80000"/>
              </a:lnSpc>
              <a:buFontTx/>
              <a:buNone/>
            </a:pPr>
            <a:r>
              <a:rPr lang="el-GR" sz="2400"/>
              <a:t>8. 	Αποφυγή κατευθυνόμενων ερωτήσεων.</a:t>
            </a:r>
            <a:endParaRPr lang="en-US" sz="2400"/>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l-GR"/>
              <a:t>ΑΣΚΗΣΗ</a:t>
            </a:r>
          </a:p>
        </p:txBody>
      </p:sp>
      <p:pic>
        <p:nvPicPr>
          <p:cNvPr id="41988" name="Picture 4" descr="σάρωση002"/>
          <p:cNvPicPr>
            <a:picLocks noGrp="1" noChangeAspect="1" noChangeArrowheads="1"/>
          </p:cNvPicPr>
          <p:nvPr>
            <p:ph type="body" idx="1"/>
          </p:nvPr>
        </p:nvPicPr>
        <p:blipFill>
          <a:blip r:embed="rId2" cstate="print"/>
          <a:srcRect/>
          <a:stretch>
            <a:fillRect/>
          </a:stretch>
        </p:blipFill>
        <p:spPr>
          <a:xfrm rot="120000">
            <a:off x="250825" y="1484313"/>
            <a:ext cx="8642350" cy="4465637"/>
          </a:xfrm>
          <a:noFill/>
          <a:ln/>
        </p:spPr>
      </p:pic>
      <p:pic>
        <p:nvPicPr>
          <p:cNvPr id="6"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274638"/>
            <a:ext cx="8229600" cy="922337"/>
          </a:xfrm>
        </p:spPr>
        <p:txBody>
          <a:bodyPr>
            <a:normAutofit fontScale="90000"/>
          </a:bodyPr>
          <a:lstStyle/>
          <a:p>
            <a:r>
              <a:rPr lang="el-GR" sz="4000" b="0"/>
              <a:t>Εξωγενείς παράγοντες που επηρεάζουν τη συμπλήρωση</a:t>
            </a:r>
          </a:p>
        </p:txBody>
      </p:sp>
      <p:sp>
        <p:nvSpPr>
          <p:cNvPr id="13317" name="Rectangle 5"/>
          <p:cNvSpPr>
            <a:spLocks noGrp="1" noChangeArrowheads="1"/>
          </p:cNvSpPr>
          <p:nvPr>
            <p:ph type="body" idx="1"/>
          </p:nvPr>
        </p:nvSpPr>
        <p:spPr>
          <a:xfrm>
            <a:off x="179388" y="1268413"/>
            <a:ext cx="8713787" cy="4857750"/>
          </a:xfrm>
        </p:spPr>
        <p:txBody>
          <a:bodyPr>
            <a:normAutofit lnSpcReduction="10000"/>
          </a:bodyPr>
          <a:lstStyle/>
          <a:p>
            <a:r>
              <a:rPr lang="el-GR" sz="2400"/>
              <a:t>Ο περιορισμένος χρόνος ή η βιασύνη του ερωτώμενου.</a:t>
            </a:r>
          </a:p>
          <a:p>
            <a:r>
              <a:rPr lang="el-GR" sz="2400"/>
              <a:t>Η ξαφνική εμφάνιση ή η τηλεφωνική κλήση τρίτων ατόμων.</a:t>
            </a:r>
          </a:p>
          <a:p>
            <a:r>
              <a:rPr lang="el-GR" sz="2400"/>
              <a:t>Η προτεραιότητα σε λιγότερο ή περισσότερο επείγουσες δραστηριότητες, με τις οποίες ο ερωτώμενος ασχολείται στη φάση της προσέγγισής του. </a:t>
            </a:r>
          </a:p>
          <a:p>
            <a:r>
              <a:rPr lang="el-GR" sz="2400"/>
              <a:t>Η καχυποψία ως προς τους πραγματικούς σκοπούς της έρευνας ή τις προθέσεις του ερευνητή.</a:t>
            </a:r>
          </a:p>
          <a:p>
            <a:r>
              <a:rPr lang="el-GR" sz="2400"/>
              <a:t>Το ενδιαφέρον ή η ευαισθησία ως προς το θέμα ή τα προϊόντα - υπηρεσίες που πραγματεύεται η έρευνα. </a:t>
            </a:r>
          </a:p>
          <a:p>
            <a:r>
              <a:rPr lang="el-GR" sz="2400"/>
              <a:t>Ο τόπος και ο περιβάλλων χώρος, όπου γίνεται η προσωπική συνέντευξη.</a:t>
            </a:r>
          </a:p>
          <a:p>
            <a:r>
              <a:rPr lang="el-GR" sz="2400"/>
              <a:t>Τεχνικά προβλήματα, π.χ. η διακοπή της τηλεφωνικής σύνδεσης.</a:t>
            </a:r>
          </a:p>
        </p:txBody>
      </p:sp>
      <p:pic>
        <p:nvPicPr>
          <p:cNvPr id="6"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1338</Words>
  <Application>Microsoft Office PowerPoint</Application>
  <PresentationFormat>Προβολή στην οθόνη (4:3)</PresentationFormat>
  <Paragraphs>106</Paragraphs>
  <Slides>18</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ΈΡΕΥΝΑ ΜΑΡΚΕΤΙΝΓΚ</vt:lpstr>
      <vt:lpstr>Σκοποί ενότητας</vt:lpstr>
      <vt:lpstr>ΣΗΜΑΣΙΑ ΕΡΩΤΗΜΑΤΟΛΟΓΙΟΥ</vt:lpstr>
      <vt:lpstr>Στάδια σχεδιασμού και κατασκευής του ερωτηματολογίου</vt:lpstr>
      <vt:lpstr>Χορήγηση του ερωτηματολογίου-συλλογή και ανάλυση δεδομένων</vt:lpstr>
      <vt:lpstr>ΑΣΚΗΣΗ</vt:lpstr>
      <vt:lpstr>Δόμηση Ερωτηματολογίου</vt:lpstr>
      <vt:lpstr>ΑΣΚΗΣΗ</vt:lpstr>
      <vt:lpstr>Εξωγενείς παράγοντες που επηρεάζουν τη συμπλήρωση</vt:lpstr>
      <vt:lpstr>ΑΣΚΗΣΗ</vt:lpstr>
      <vt:lpstr>Φύση απαντήσεων</vt:lpstr>
      <vt:lpstr>Κλίμακες Μέτρησης</vt:lpstr>
      <vt:lpstr>Κλίμακες Μέτρησης (συνέχεια)</vt:lpstr>
      <vt:lpstr>Κλίμακες Μέτρησης (συνέχεια)</vt:lpstr>
      <vt:lpstr>CASE STUDY 3</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ΈΡΕΥΝΑ ΜΑΡΚΕΤΙΝΓΚ</dc:title>
  <dc:creator>elena</dc:creator>
  <cp:lastModifiedBy>elena</cp:lastModifiedBy>
  <cp:revision>7</cp:revision>
  <dcterms:created xsi:type="dcterms:W3CDTF">2015-09-04T09:37:55Z</dcterms:created>
  <dcterms:modified xsi:type="dcterms:W3CDTF">2015-09-20T19:19:44Z</dcterms:modified>
</cp:coreProperties>
</file>