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5" r:id="rId2"/>
    <p:sldId id="261" r:id="rId3"/>
    <p:sldId id="308" r:id="rId4"/>
    <p:sldId id="323" r:id="rId5"/>
    <p:sldId id="309" r:id="rId6"/>
    <p:sldId id="310" r:id="rId7"/>
    <p:sldId id="311" r:id="rId8"/>
    <p:sldId id="312" r:id="rId9"/>
    <p:sldId id="314" r:id="rId10"/>
    <p:sldId id="315" r:id="rId11"/>
    <p:sldId id="316" r:id="rId12"/>
    <p:sldId id="317" r:id="rId13"/>
    <p:sldId id="318" r:id="rId14"/>
    <p:sldId id="280" r:id="rId15"/>
    <p:sldId id="290" r:id="rId16"/>
    <p:sldId id="295" r:id="rId17"/>
    <p:sldId id="299" r:id="rId18"/>
    <p:sldId id="292" r:id="rId19"/>
    <p:sldId id="291" r:id="rId20"/>
    <p:sldId id="294" r:id="rId21"/>
    <p:sldId id="293" r:id="rId22"/>
    <p:sldId id="34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7" d="100"/>
          <a:sy n="117" d="100"/>
        </p:scale>
        <p:origin x="-15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kern="0" dirty="0" smtClean="0">
                <a:latin typeface="+mn-lt"/>
              </a:rPr>
              <a:t>Φάσεις πολύ χαμηλού βαθμού μεταμόρφωσης</a:t>
            </a:r>
            <a: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sz="3600" dirty="0">
              <a:latin typeface="+mn-lt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000" dirty="0" smtClean="0">
                <a:sym typeface="Wingdings" pitchFamily="2" charset="2"/>
              </a:rPr>
              <a:t>Άρα </a:t>
            </a:r>
            <a:r>
              <a:rPr lang="el-GR" sz="2000" dirty="0" err="1" smtClean="0">
                <a:sym typeface="Wingdings" pitchFamily="2" charset="2"/>
              </a:rPr>
              <a:t>ζεολιθικές</a:t>
            </a:r>
            <a:r>
              <a:rPr lang="el-GR" sz="2000" dirty="0" smtClean="0">
                <a:sym typeface="Wingdings" pitchFamily="2" charset="2"/>
              </a:rPr>
              <a:t> και μη </a:t>
            </a:r>
            <a:r>
              <a:rPr lang="el-GR" sz="2000" dirty="0" err="1" smtClean="0">
                <a:sym typeface="Wingdings" pitchFamily="2" charset="2"/>
              </a:rPr>
              <a:t>ζεολιθικές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l-GR" sz="2000" dirty="0" err="1" smtClean="0">
                <a:sym typeface="Wingdings" pitchFamily="2" charset="2"/>
              </a:rPr>
              <a:t>παραγενέσεις</a:t>
            </a:r>
            <a:r>
              <a:rPr lang="el-GR" sz="2000" dirty="0" smtClean="0">
                <a:sym typeface="Wingdings" pitchFamily="2" charset="2"/>
              </a:rPr>
              <a:t> μπορούν να σχηματίζονται στις ίδιες Ρ-Τ συνθήκες, ανάλογα με τις τιμές των χημικών δυναμικών του Η</a:t>
            </a:r>
            <a:r>
              <a:rPr lang="el-GR" sz="2000" baseline="-25000" dirty="0" smtClean="0">
                <a:sym typeface="Wingdings" pitchFamily="2" charset="2"/>
              </a:rPr>
              <a:t>2</a:t>
            </a:r>
            <a:r>
              <a:rPr lang="el-GR" sz="2000" dirty="0" smtClean="0">
                <a:sym typeface="Wingdings" pitchFamily="2" charset="2"/>
              </a:rPr>
              <a:t>Ο και του CO</a:t>
            </a:r>
            <a:r>
              <a:rPr lang="el-GR" sz="2000" baseline="-25000" dirty="0" smtClean="0">
                <a:sym typeface="Wingdings" pitchFamily="2" charset="2"/>
              </a:rPr>
              <a:t>2</a:t>
            </a:r>
            <a:r>
              <a:rPr lang="el-GR" sz="2000" dirty="0" smtClean="0">
                <a:sym typeface="Wingdings" pitchFamily="2" charset="2"/>
              </a:rPr>
              <a:t>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000" dirty="0" smtClean="0">
                <a:sym typeface="Wingdings" pitchFamily="2" charset="2"/>
              </a:rPr>
              <a:t>Υψηλές τιμές του χημικού δυναμικού του CΟ</a:t>
            </a:r>
            <a:r>
              <a:rPr lang="el-GR" sz="2000" baseline="-25000" dirty="0" smtClean="0">
                <a:sym typeface="Wingdings" pitchFamily="2" charset="2"/>
              </a:rPr>
              <a:t>2</a:t>
            </a:r>
            <a:r>
              <a:rPr lang="el-GR" sz="2000" dirty="0" smtClean="0">
                <a:sym typeface="Wingdings" pitchFamily="2" charset="2"/>
              </a:rPr>
              <a:t> τείνουν να αποσυνθέσουν τους </a:t>
            </a:r>
            <a:r>
              <a:rPr lang="el-GR" sz="2000" dirty="0" err="1" smtClean="0">
                <a:sym typeface="Wingdings" pitchFamily="2" charset="2"/>
              </a:rPr>
              <a:t>Ca</a:t>
            </a:r>
            <a:r>
              <a:rPr lang="el-GR" sz="2000" dirty="0" smtClean="0">
                <a:sym typeface="Wingdings" pitchFamily="2" charset="2"/>
              </a:rPr>
              <a:t>-</a:t>
            </a:r>
            <a:r>
              <a:rPr lang="el-GR" sz="2000" dirty="0" err="1" smtClean="0">
                <a:sym typeface="Wingdings" pitchFamily="2" charset="2"/>
              </a:rPr>
              <a:t>ούχους</a:t>
            </a:r>
            <a:r>
              <a:rPr lang="el-GR" sz="2000" dirty="0" smtClean="0">
                <a:sym typeface="Wingdings" pitchFamily="2" charset="2"/>
              </a:rPr>
              <a:t> ζεόλιθους και να δημιουργήσουν ανθρακικές </a:t>
            </a:r>
            <a:r>
              <a:rPr lang="el-GR" sz="2000" dirty="0" err="1" smtClean="0">
                <a:sym typeface="Wingdings" pitchFamily="2" charset="2"/>
              </a:rPr>
              <a:t>πηλιτικές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l-GR" sz="2000" dirty="0" err="1" smtClean="0">
                <a:sym typeface="Wingdings" pitchFamily="2" charset="2"/>
              </a:rPr>
              <a:t>παραγενέσεις</a:t>
            </a:r>
            <a:r>
              <a:rPr lang="el-GR" sz="2000" dirty="0" smtClean="0">
                <a:sym typeface="Wingdings" pitchFamily="2" charset="2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000" dirty="0" smtClean="0">
                <a:sym typeface="Wingdings" pitchFamily="2" charset="2"/>
              </a:rPr>
              <a:t>ενώ υψηλές τιμές χημικού δυναμικού του Η</a:t>
            </a:r>
            <a:r>
              <a:rPr lang="el-GR" sz="2000" baseline="-25000" dirty="0" smtClean="0">
                <a:sym typeface="Wingdings" pitchFamily="2" charset="2"/>
              </a:rPr>
              <a:t>2</a:t>
            </a:r>
            <a:r>
              <a:rPr lang="el-GR" sz="2000" dirty="0" smtClean="0">
                <a:sym typeface="Wingdings" pitchFamily="2" charset="2"/>
              </a:rPr>
              <a:t>Ο τείνουν να δημιουργήσουν </a:t>
            </a:r>
            <a:r>
              <a:rPr lang="el-GR" sz="2000" dirty="0" err="1" smtClean="0">
                <a:sym typeface="Wingdings" pitchFamily="2" charset="2"/>
              </a:rPr>
              <a:t>Ca</a:t>
            </a:r>
            <a:r>
              <a:rPr lang="el-GR" sz="2000" dirty="0" smtClean="0">
                <a:sym typeface="Wingdings" pitchFamily="2" charset="2"/>
              </a:rPr>
              <a:t>-</a:t>
            </a:r>
            <a:r>
              <a:rPr lang="el-GR" sz="2000" dirty="0" err="1" smtClean="0">
                <a:sym typeface="Wingdings" pitchFamily="2" charset="2"/>
              </a:rPr>
              <a:t>ούχους</a:t>
            </a:r>
            <a:r>
              <a:rPr lang="el-GR" sz="2000" dirty="0" smtClean="0">
                <a:sym typeface="Wingdings" pitchFamily="2" charset="2"/>
              </a:rPr>
              <a:t> ζεόλιθους.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000" dirty="0" smtClean="0">
                <a:sym typeface="Wingdings" pitchFamily="2" charset="2"/>
              </a:rPr>
              <a:t>Η </a:t>
            </a:r>
            <a:r>
              <a:rPr lang="el-GR" sz="2000" dirty="0" err="1" smtClean="0">
                <a:sym typeface="Wingdings" pitchFamily="2" charset="2"/>
              </a:rPr>
              <a:t>ζεολιθική</a:t>
            </a:r>
            <a:r>
              <a:rPr lang="el-GR" sz="2000" dirty="0" smtClean="0">
                <a:sym typeface="Wingdings" pitchFamily="2" charset="2"/>
              </a:rPr>
              <a:t> φάση περιλαμβάνει επομένως, όχι μόνο πετρώματα με </a:t>
            </a:r>
            <a:r>
              <a:rPr lang="el-GR" sz="2000" dirty="0" err="1" smtClean="0">
                <a:sym typeface="Wingdings" pitchFamily="2" charset="2"/>
              </a:rPr>
              <a:t>ζεόλιθο+χαλαζία</a:t>
            </a:r>
            <a:r>
              <a:rPr lang="el-GR" sz="2000" dirty="0" smtClean="0">
                <a:sym typeface="Wingdings" pitchFamily="2" charset="2"/>
              </a:rPr>
              <a:t>, αλλά και χωρικά συνδεδεμένα με αυτά πετρώματα που στερούνται </a:t>
            </a:r>
            <a:r>
              <a:rPr lang="el-GR" sz="2000" dirty="0" err="1" smtClean="0">
                <a:sym typeface="Wingdings" pitchFamily="2" charset="2"/>
              </a:rPr>
              <a:t>ζεολίθων</a:t>
            </a:r>
            <a:endParaRPr lang="el-GR" sz="2000" dirty="0" smtClean="0"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000" dirty="0" smtClean="0">
                <a:sym typeface="Wingdings" pitchFamily="2" charset="2"/>
              </a:rPr>
              <a:t>Τα τελευταία, δεν έχουν ζεόλιθους λόγω της απουσίας Na</a:t>
            </a:r>
            <a:r>
              <a:rPr lang="el-GR" sz="2000" baseline="-25000" dirty="0" smtClean="0">
                <a:sym typeface="Wingdings" pitchFamily="2" charset="2"/>
              </a:rPr>
              <a:t>2</a:t>
            </a:r>
            <a:r>
              <a:rPr lang="el-GR" sz="2000" dirty="0" smtClean="0">
                <a:sym typeface="Wingdings" pitchFamily="2" charset="2"/>
              </a:rPr>
              <a:t>O και </a:t>
            </a:r>
            <a:r>
              <a:rPr lang="el-GR" sz="2000" dirty="0" err="1" smtClean="0">
                <a:sym typeface="Wingdings" pitchFamily="2" charset="2"/>
              </a:rPr>
              <a:t>CaO</a:t>
            </a:r>
            <a:r>
              <a:rPr lang="el-GR" sz="2000" dirty="0" smtClean="0">
                <a:sym typeface="Wingdings" pitchFamily="2" charset="2"/>
              </a:rPr>
              <a:t> από το αρχικό πέτρωμα και του υψηλού χημικού δυναμικού του CO2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err="1" smtClean="0">
                <a:latin typeface="+mn-lt"/>
              </a:rPr>
              <a:t>Πρενιτική</a:t>
            </a:r>
            <a:r>
              <a:rPr lang="el-GR" kern="0" dirty="0" smtClean="0">
                <a:latin typeface="+mn-lt"/>
              </a:rPr>
              <a:t> – </a:t>
            </a:r>
            <a:r>
              <a:rPr lang="el-GR" kern="0" dirty="0" err="1" smtClean="0">
                <a:latin typeface="+mn-lt"/>
              </a:rPr>
              <a:t>πουμπελλυϊτική</a:t>
            </a:r>
            <a:r>
              <a:rPr lang="el-GR" kern="0" dirty="0" smtClean="0">
                <a:latin typeface="+mn-lt"/>
              </a:rPr>
              <a:t> φάση</a:t>
            </a:r>
            <a: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1305342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Μερικές τυπικές </a:t>
            </a:r>
            <a:r>
              <a:rPr lang="el-GR" sz="2400" dirty="0" err="1" smtClean="0"/>
              <a:t>παραγενέσεις</a:t>
            </a:r>
            <a:r>
              <a:rPr lang="el-GR" sz="2400" dirty="0" smtClean="0"/>
              <a:t> αυτής της φάσης είναι:</a:t>
            </a:r>
          </a:p>
          <a:p>
            <a:pPr marL="360363" indent="-360363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Χαλαζίας + </a:t>
            </a:r>
            <a:r>
              <a:rPr lang="el-GR" sz="2400" dirty="0" err="1" smtClean="0"/>
              <a:t>αλβίτης</a:t>
            </a:r>
            <a:r>
              <a:rPr lang="el-GR" sz="2400" dirty="0" smtClean="0"/>
              <a:t> + </a:t>
            </a:r>
            <a:r>
              <a:rPr lang="el-GR" sz="2400" dirty="0" err="1" smtClean="0">
                <a:sym typeface="Wingdings" pitchFamily="2" charset="2"/>
              </a:rPr>
              <a:t>πουμπελλυΐτης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smtClean="0"/>
              <a:t>+ </a:t>
            </a:r>
            <a:r>
              <a:rPr lang="el-GR" sz="2400" dirty="0" err="1" smtClean="0"/>
              <a:t>πρενίτης</a:t>
            </a:r>
            <a:r>
              <a:rPr lang="el-GR" sz="2400" dirty="0" smtClean="0"/>
              <a:t> + </a:t>
            </a:r>
            <a:r>
              <a:rPr lang="el-GR" sz="2400" dirty="0" err="1" smtClean="0"/>
              <a:t>χλωρίτης</a:t>
            </a:r>
            <a:r>
              <a:rPr lang="el-GR" sz="2400" dirty="0" smtClean="0"/>
              <a:t> + </a:t>
            </a:r>
            <a:r>
              <a:rPr lang="el-GR" sz="2400" dirty="0" err="1" smtClean="0"/>
              <a:t>τιτανίτης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π.χ. σε πολλούς</a:t>
            </a:r>
          </a:p>
          <a:p>
            <a:pPr marL="342900" indent="17463">
              <a:spcAft>
                <a:spcPts val="1200"/>
              </a:spcAft>
            </a:pPr>
            <a:r>
              <a:rPr lang="el-GR" sz="2400" dirty="0" err="1" smtClean="0"/>
              <a:t>μεταγραουβάκες</a:t>
            </a:r>
            <a:r>
              <a:rPr lang="el-GR" sz="24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dirty="0" err="1" smtClean="0"/>
              <a:t>Αλβίτης</a:t>
            </a:r>
            <a:r>
              <a:rPr lang="el-GR" sz="2400" dirty="0" smtClean="0"/>
              <a:t> + </a:t>
            </a:r>
            <a:r>
              <a:rPr lang="el-GR" sz="2400" dirty="0" err="1" smtClean="0"/>
              <a:t>επίδουτο</a:t>
            </a:r>
            <a:r>
              <a:rPr lang="el-GR" sz="2400" dirty="0" smtClean="0"/>
              <a:t> + </a:t>
            </a:r>
            <a:r>
              <a:rPr lang="el-GR" sz="2400" dirty="0" err="1" smtClean="0">
                <a:sym typeface="Wingdings" pitchFamily="2" charset="2"/>
              </a:rPr>
              <a:t>πουμπελλυΐτης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smtClean="0"/>
              <a:t>+ </a:t>
            </a:r>
            <a:r>
              <a:rPr lang="el-GR" sz="2400" dirty="0" err="1" smtClean="0"/>
              <a:t>χλωρίτης</a:t>
            </a:r>
            <a:r>
              <a:rPr lang="el-GR" sz="2400" dirty="0" smtClean="0"/>
              <a:t> + αιματίτης + </a:t>
            </a:r>
            <a:r>
              <a:rPr lang="el-GR" sz="2400" dirty="0" err="1" smtClean="0"/>
              <a:t>τιτανίτης</a:t>
            </a:r>
            <a:r>
              <a:rPr lang="el-GR" sz="2400" dirty="0" smtClean="0"/>
              <a:t> + χαλαζίας </a:t>
            </a:r>
          </a:p>
          <a:p>
            <a:pPr marL="342900" indent="17463">
              <a:spcAft>
                <a:spcPts val="1200"/>
              </a:spcAft>
            </a:pPr>
            <a:r>
              <a:rPr lang="en-US" sz="2400" dirty="0" smtClean="0"/>
              <a:t>(</a:t>
            </a:r>
            <a:r>
              <a:rPr lang="el-GR" sz="2400" dirty="0" smtClean="0"/>
              <a:t>π.χ. σε </a:t>
            </a:r>
            <a:r>
              <a:rPr lang="el-GR" sz="2400" dirty="0" err="1" smtClean="0"/>
              <a:t>ματαβασίτες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Χαλαζίας + </a:t>
            </a:r>
            <a:r>
              <a:rPr lang="el-GR" sz="2400" dirty="0" err="1" smtClean="0"/>
              <a:t>αλβίτης</a:t>
            </a:r>
            <a:r>
              <a:rPr lang="el-GR" sz="2400" dirty="0" smtClean="0"/>
              <a:t> + </a:t>
            </a:r>
            <a:r>
              <a:rPr lang="el-GR" sz="2400" dirty="0" err="1" smtClean="0"/>
              <a:t>επίδοτο</a:t>
            </a:r>
            <a:r>
              <a:rPr lang="el-GR" sz="2400" dirty="0" smtClean="0"/>
              <a:t>+ </a:t>
            </a:r>
            <a:r>
              <a:rPr lang="el-GR" sz="2400" dirty="0" err="1" smtClean="0"/>
              <a:t>πρενίτης</a:t>
            </a:r>
            <a:r>
              <a:rPr lang="el-GR" sz="2400" dirty="0" smtClean="0"/>
              <a:t> + </a:t>
            </a:r>
            <a:r>
              <a:rPr lang="el-GR" sz="2400" dirty="0" err="1" smtClean="0">
                <a:sym typeface="Wingdings" pitchFamily="2" charset="2"/>
              </a:rPr>
              <a:t>πουμπελλυΐτης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smtClean="0"/>
              <a:t>+</a:t>
            </a:r>
            <a:r>
              <a:rPr lang="el-GR" sz="2400" dirty="0" err="1" smtClean="0"/>
              <a:t>χλωρίτης</a:t>
            </a:r>
            <a:r>
              <a:rPr lang="el-GR" sz="2400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Χαλαζίας + </a:t>
            </a:r>
            <a:r>
              <a:rPr lang="el-GR" sz="2400" dirty="0" err="1" smtClean="0"/>
              <a:t>αλβίτης</a:t>
            </a:r>
            <a:r>
              <a:rPr lang="el-GR" sz="2400" dirty="0" smtClean="0"/>
              <a:t> + </a:t>
            </a:r>
            <a:r>
              <a:rPr lang="el-GR" sz="2400" dirty="0" err="1" smtClean="0"/>
              <a:t>πρενίτης</a:t>
            </a:r>
            <a:r>
              <a:rPr lang="el-GR" sz="2400" dirty="0" smtClean="0"/>
              <a:t> + </a:t>
            </a:r>
            <a:r>
              <a:rPr lang="en-US" sz="2400" dirty="0" smtClean="0"/>
              <a:t>(</a:t>
            </a:r>
            <a:r>
              <a:rPr lang="el-GR" sz="2400" dirty="0" err="1" smtClean="0"/>
              <a:t>αδραντίτης</a:t>
            </a:r>
            <a:r>
              <a:rPr lang="el-GR" sz="2400" dirty="0" smtClean="0"/>
              <a:t>- </a:t>
            </a:r>
            <a:r>
              <a:rPr lang="el-GR" sz="2400" dirty="0" err="1" smtClean="0"/>
              <a:t>γροσσουλάριος</a:t>
            </a:r>
            <a:r>
              <a:rPr lang="en-US" sz="2400" dirty="0" smtClean="0"/>
              <a:t>)</a:t>
            </a:r>
            <a:r>
              <a:rPr lang="el-GR" sz="2400" dirty="0" smtClean="0"/>
              <a:t> + </a:t>
            </a:r>
            <a:r>
              <a:rPr lang="el-GR" sz="2400" dirty="0" err="1" smtClean="0"/>
              <a:t>χλωρίτης</a:t>
            </a:r>
            <a:r>
              <a:rPr lang="el-GR" sz="2400" dirty="0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err="1" smtClean="0">
                <a:latin typeface="+mn-lt"/>
              </a:rPr>
              <a:t>Πουμπελλυϊτική</a:t>
            </a:r>
            <a:r>
              <a:rPr lang="el-GR" kern="0" dirty="0" smtClean="0">
                <a:latin typeface="+mn-lt"/>
              </a:rPr>
              <a:t> - </a:t>
            </a:r>
            <a:r>
              <a:rPr lang="el-GR" kern="0" dirty="0" err="1" smtClean="0">
                <a:latin typeface="+mn-lt"/>
              </a:rPr>
              <a:t>ακτινολιθική</a:t>
            </a:r>
            <a:r>
              <a:rPr lang="el-GR" kern="0" dirty="0" smtClean="0">
                <a:latin typeface="+mn-lt"/>
              </a:rPr>
              <a:t> φάση</a:t>
            </a:r>
            <a:br>
              <a:rPr lang="el-GR" kern="0" dirty="0" smtClean="0">
                <a:latin typeface="+mn-lt"/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spcAft>
                <a:spcPts val="3000"/>
              </a:spcAft>
              <a:buClr>
                <a:schemeClr val="tx1"/>
              </a:buClr>
            </a:pPr>
            <a:r>
              <a:rPr lang="el-GR" sz="2400" dirty="0" smtClean="0">
                <a:sym typeface="Wingdings" pitchFamily="2" charset="2"/>
              </a:rPr>
              <a:t>Σε χαμηλότερους βαθμούς:</a:t>
            </a:r>
            <a:br>
              <a:rPr lang="el-GR" sz="2400" dirty="0" smtClean="0">
                <a:sym typeface="Wingdings" pitchFamily="2" charset="2"/>
              </a:rPr>
            </a:br>
            <a:r>
              <a:rPr lang="el-GR" sz="2400" dirty="0" err="1" smtClean="0">
                <a:sym typeface="Wingdings" pitchFamily="2" charset="2"/>
              </a:rPr>
              <a:t>πουμπελλυΐτης+χλωρίτης+ακτινόλιθος</a:t>
            </a:r>
            <a:r>
              <a:rPr lang="el-GR" sz="2400" dirty="0" smtClean="0">
                <a:sym typeface="Wingdings" pitchFamily="2" charset="2"/>
              </a:rPr>
              <a:t> (± αιματίτης)</a:t>
            </a:r>
          </a:p>
          <a:p>
            <a:pPr marL="355600" indent="-355600">
              <a:spcAft>
                <a:spcPts val="3000"/>
              </a:spcAft>
              <a:buClr>
                <a:schemeClr val="tx1"/>
              </a:buClr>
            </a:pPr>
            <a:r>
              <a:rPr lang="el-GR" sz="2400" dirty="0" smtClean="0">
                <a:sym typeface="Wingdings" pitchFamily="2" charset="2"/>
              </a:rPr>
              <a:t>Σε υψηλότερους βαθμούς:</a:t>
            </a:r>
            <a:br>
              <a:rPr lang="el-GR" sz="2400" dirty="0" smtClean="0">
                <a:sym typeface="Wingdings" pitchFamily="2" charset="2"/>
              </a:rPr>
            </a:b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err="1" smtClean="0">
                <a:sym typeface="Wingdings" pitchFamily="2" charset="2"/>
              </a:rPr>
              <a:t>πουμπελλυΐτης+χλωρίτης+ακτινόλιθος</a:t>
            </a:r>
            <a:r>
              <a:rPr lang="el-GR" sz="2400" dirty="0" smtClean="0">
                <a:sym typeface="Wingdings" pitchFamily="2" charset="2"/>
              </a:rPr>
              <a:t> (± </a:t>
            </a:r>
            <a:r>
              <a:rPr lang="el-GR" sz="2400" dirty="0" err="1" smtClean="0">
                <a:sym typeface="Wingdings" pitchFamily="2" charset="2"/>
              </a:rPr>
              <a:t>επίδοτο</a:t>
            </a:r>
            <a:r>
              <a:rPr lang="el-GR" sz="2400" dirty="0" smtClean="0">
                <a:sym typeface="Wingdings" pitchFamily="2" charset="2"/>
              </a:rPr>
              <a:t>)</a:t>
            </a:r>
          </a:p>
          <a:p>
            <a:pPr marL="287338" indent="-287338">
              <a:spcBef>
                <a:spcPts val="600"/>
              </a:spcBef>
              <a:buClr>
                <a:schemeClr val="tx1"/>
              </a:buClr>
            </a:pPr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err="1" smtClean="0">
                <a:latin typeface="+mn-lt"/>
              </a:rPr>
              <a:t>Πουμπελλυϊτική</a:t>
            </a:r>
            <a:r>
              <a:rPr lang="el-GR" kern="0" dirty="0" smtClean="0">
                <a:latin typeface="+mn-lt"/>
              </a:rPr>
              <a:t> - </a:t>
            </a:r>
            <a:r>
              <a:rPr lang="el-GR" kern="0" dirty="0" err="1" smtClean="0">
                <a:latin typeface="+mn-lt"/>
              </a:rPr>
              <a:t>ακτινολιθική</a:t>
            </a:r>
            <a:r>
              <a:rPr lang="el-GR" kern="0" dirty="0" smtClean="0">
                <a:latin typeface="+mn-lt"/>
              </a:rPr>
              <a:t> φάση</a:t>
            </a:r>
            <a: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412776"/>
            <a:ext cx="8229600" cy="4896544"/>
          </a:xfrm>
        </p:spPr>
        <p:txBody>
          <a:bodyPr>
            <a:noAutofit/>
          </a:bodyPr>
          <a:lstStyle/>
          <a:p>
            <a:pPr marL="273050" indent="-2730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200" dirty="0" err="1" smtClean="0">
                <a:sym typeface="Wingdings" pitchFamily="2" charset="2"/>
              </a:rPr>
              <a:t>πουμπελλυΐτης</a:t>
            </a:r>
            <a:r>
              <a:rPr lang="el-GR" sz="2200" dirty="0" smtClean="0">
                <a:sym typeface="Wingdings" pitchFamily="2" charset="2"/>
              </a:rPr>
              <a:t> </a:t>
            </a:r>
            <a:r>
              <a:rPr lang="el-GR" sz="2200" dirty="0" smtClean="0"/>
              <a:t>+ </a:t>
            </a:r>
            <a:r>
              <a:rPr lang="el-GR" sz="2200" dirty="0" err="1" smtClean="0"/>
              <a:t>χλωρίτης</a:t>
            </a:r>
            <a:r>
              <a:rPr lang="el-GR" sz="2200" dirty="0" smtClean="0"/>
              <a:t> + χαλαζίας </a:t>
            </a:r>
            <a:br>
              <a:rPr lang="el-GR" sz="2200" dirty="0" smtClean="0"/>
            </a:br>
            <a:r>
              <a:rPr lang="el-GR" sz="2200" dirty="0" smtClean="0"/>
              <a:t>                     = </a:t>
            </a:r>
            <a:r>
              <a:rPr lang="el-GR" sz="2200" dirty="0" err="1" smtClean="0"/>
              <a:t>επίδοτο</a:t>
            </a:r>
            <a:r>
              <a:rPr lang="el-GR" sz="2200" dirty="0" smtClean="0"/>
              <a:t> + </a:t>
            </a:r>
            <a:r>
              <a:rPr lang="el-GR" sz="2200" dirty="0" err="1" smtClean="0"/>
              <a:t>ακτινόλιθος</a:t>
            </a:r>
            <a:r>
              <a:rPr lang="el-GR" sz="2200" dirty="0" smtClean="0"/>
              <a:t> +Η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Ο (Ρ=7</a:t>
            </a:r>
            <a:r>
              <a:rPr lang="en-US" sz="2200" dirty="0" smtClean="0"/>
              <a:t>kb</a:t>
            </a:r>
            <a:r>
              <a:rPr lang="el-GR" sz="2200" dirty="0" smtClean="0"/>
              <a:t>,370±</a:t>
            </a:r>
            <a:r>
              <a:rPr lang="en-US" sz="2200" dirty="0" smtClean="0"/>
              <a:t>20°C</a:t>
            </a:r>
            <a:r>
              <a:rPr lang="el-GR" sz="2200" dirty="0" smtClean="0"/>
              <a:t>)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200" dirty="0" smtClean="0"/>
              <a:t>Η διάσπαση του </a:t>
            </a:r>
            <a:r>
              <a:rPr lang="en-US" sz="2200" dirty="0" smtClean="0"/>
              <a:t>Mg-Al</a:t>
            </a:r>
            <a:r>
              <a:rPr lang="el-GR" sz="2200" dirty="0" smtClean="0"/>
              <a:t>-</a:t>
            </a:r>
            <a:r>
              <a:rPr lang="en-US" sz="2200" dirty="0" smtClean="0"/>
              <a:t>pump</a:t>
            </a:r>
            <a:r>
              <a:rPr lang="el-GR" sz="2200" dirty="0" smtClean="0"/>
              <a:t> σε </a:t>
            </a:r>
            <a:r>
              <a:rPr lang="el-GR" sz="2200" dirty="0" err="1" smtClean="0"/>
              <a:t>κλινοζωϊσίτη</a:t>
            </a:r>
            <a:r>
              <a:rPr lang="el-GR" sz="2200" dirty="0" smtClean="0"/>
              <a:t>, γρανάτη και </a:t>
            </a:r>
            <a:r>
              <a:rPr lang="el-GR" sz="2200" dirty="0" err="1" smtClean="0"/>
              <a:t>χλωρίτη</a:t>
            </a:r>
            <a:r>
              <a:rPr lang="el-GR" sz="2200" dirty="0" smtClean="0"/>
              <a:t> τοποθετείται στους </a:t>
            </a:r>
            <a:r>
              <a:rPr lang="en-US" sz="2200" dirty="0" smtClean="0"/>
              <a:t>380°C </a:t>
            </a:r>
            <a:r>
              <a:rPr lang="el-GR" sz="2200" dirty="0" smtClean="0"/>
              <a:t>(στην ίδια πίεση) </a:t>
            </a:r>
            <a:endParaRPr lang="en-US" sz="2200" dirty="0" smtClean="0"/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200" dirty="0" smtClean="0"/>
              <a:t>Πετρώματα της </a:t>
            </a:r>
            <a:r>
              <a:rPr lang="el-GR" sz="2200" dirty="0" err="1" smtClean="0"/>
              <a:t>πουμπελλυϊτικής</a:t>
            </a:r>
            <a:r>
              <a:rPr lang="el-GR" sz="2200" dirty="0" smtClean="0"/>
              <a:t> - </a:t>
            </a:r>
            <a:r>
              <a:rPr lang="el-GR" sz="2200" dirty="0" err="1" smtClean="0"/>
              <a:t>ακτινολιθικής</a:t>
            </a:r>
            <a:r>
              <a:rPr lang="el-GR" sz="2200" dirty="0" smtClean="0"/>
              <a:t> φάσης έχουν βρεθεί εντός </a:t>
            </a:r>
            <a:r>
              <a:rPr lang="el-GR" sz="2200" dirty="0" err="1" smtClean="0"/>
              <a:t>μεταπηλιτικών</a:t>
            </a:r>
            <a:r>
              <a:rPr lang="el-GR" sz="2200" dirty="0" smtClean="0"/>
              <a:t> πετρωμάτων με κρυσταλλικότητα του </a:t>
            </a:r>
            <a:r>
              <a:rPr lang="el-GR" sz="2200" dirty="0" err="1" smtClean="0"/>
              <a:t>ιλλίτη</a:t>
            </a:r>
            <a:r>
              <a:rPr lang="el-GR" sz="2200" dirty="0" smtClean="0"/>
              <a:t> που αντιστοιχεί στα όρια της </a:t>
            </a:r>
            <a:r>
              <a:rPr lang="el-GR" sz="2200" dirty="0" err="1" smtClean="0"/>
              <a:t>Ανχιζώνης</a:t>
            </a:r>
            <a:r>
              <a:rPr lang="el-GR" sz="2200" dirty="0" smtClean="0"/>
              <a:t>- </a:t>
            </a:r>
            <a:r>
              <a:rPr lang="el-GR" sz="2200" dirty="0" err="1" smtClean="0"/>
              <a:t>Επιζώνης</a:t>
            </a:r>
            <a:r>
              <a:rPr lang="el-GR" sz="2200" dirty="0" smtClean="0"/>
              <a:t> (Ελβετικές Άλπεις). </a:t>
            </a:r>
            <a:endParaRPr lang="en-US" sz="2200" dirty="0" smtClean="0"/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200" dirty="0" smtClean="0"/>
              <a:t>Στοιχεία από ρευστά εγκλείσματα και </a:t>
            </a:r>
            <a:r>
              <a:rPr lang="el-GR" sz="2200" dirty="0" err="1" smtClean="0"/>
              <a:t>ανακλαστικότητα</a:t>
            </a:r>
            <a:r>
              <a:rPr lang="el-GR" sz="2200" dirty="0" smtClean="0"/>
              <a:t> του άνθρακα </a:t>
            </a:r>
            <a:r>
              <a:rPr lang="en-US" sz="2200" dirty="0" smtClean="0"/>
              <a:t>(Frey, </a:t>
            </a:r>
            <a:r>
              <a:rPr lang="el-GR" sz="2200" dirty="0" smtClean="0"/>
              <a:t>1980) δείχνουν ότι αυτό το όριο δεν είναι χαμηλότερο των </a:t>
            </a:r>
            <a:r>
              <a:rPr lang="en-US" sz="2200" dirty="0" smtClean="0"/>
              <a:t>270°C </a:t>
            </a:r>
            <a:r>
              <a:rPr lang="el-GR" sz="2200" dirty="0" smtClean="0"/>
              <a:t>και 1.2 </a:t>
            </a:r>
            <a:r>
              <a:rPr lang="en-US" sz="2200" dirty="0" smtClean="0"/>
              <a:t>kb. 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200" dirty="0" smtClean="0"/>
              <a:t>Οι συνθήκες λοιπόν για τις </a:t>
            </a:r>
            <a:r>
              <a:rPr lang="el-GR" sz="2200" dirty="0" err="1" smtClean="0"/>
              <a:t>παραγενέσεις</a:t>
            </a:r>
            <a:r>
              <a:rPr lang="el-GR" sz="2200" dirty="0" smtClean="0"/>
              <a:t> αυτής της φάσης θα πρέπει γενικά να θεωρούνται ως </a:t>
            </a:r>
            <a:r>
              <a:rPr lang="en-US" sz="2200" dirty="0" smtClean="0"/>
              <a:t>300-350°C </a:t>
            </a:r>
            <a:r>
              <a:rPr lang="el-GR" sz="2200" dirty="0" smtClean="0"/>
              <a:t>σε πιέσεις αρκετών </a:t>
            </a:r>
            <a:r>
              <a:rPr lang="en-US" sz="2200" dirty="0" smtClean="0"/>
              <a:t>kb.</a:t>
            </a:r>
            <a:endParaRPr lang="el-GR" sz="2200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Πανεπιστήμιο </a:t>
            </a:r>
            <a:r>
              <a:rPr lang="el-GR" sz="2000" b="1" smtClean="0"/>
              <a:t>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/>
              <a:t>ΦΑΣΕΙΣ ΜΕΤΑΜΟΡΦΩΣΗΣ ΕΠΑΦΗΣ</a:t>
            </a:r>
            <a:br>
              <a:rPr lang="el-GR" sz="2800" dirty="0" smtClean="0"/>
            </a:br>
            <a:r>
              <a:rPr lang="el-GR" sz="2800" dirty="0" smtClean="0"/>
              <a:t> ΦΑΣΕΙΣ ΠΟΛΥ ΧΑΜΗΛΟΥ ΒΑΘΜΟΥ ΜΕΤΑΜΟΡΦΩΣΗΣ</a:t>
            </a:r>
            <a:r>
              <a:rPr lang="el-GR" sz="2800" i="1" dirty="0" smtClean="0"/>
              <a:t/>
            </a:r>
            <a:br>
              <a:rPr lang="el-GR" sz="2800" i="1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 </a:t>
            </a:r>
            <a:endParaRPr lang="el-GR" sz="2800" i="1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n-US" sz="2000" dirty="0" smtClean="0"/>
              <a:t>&lt; https://commons.wikimedia.org/wiki/File:Metamorfe_facies.jpg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n-US" sz="2000" dirty="0" smtClean="0"/>
              <a:t>&lt;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4: </a:t>
            </a:r>
            <a:r>
              <a:rPr lang="en-US" sz="2000" dirty="0" smtClean="0"/>
              <a:t>&lt;</a:t>
            </a:r>
            <a:r>
              <a:rPr lang="it-IT" sz="2000" dirty="0" smtClean="0"/>
              <a:t> http://www.virtualmicroscope.org/content/andalusite-cordierite-hornfels 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it-IT" sz="2000" dirty="0" smtClean="0"/>
              <a:t> http://www.virtualmicroscope.org/rock_sample?asset=tom6/index.html?x=11.03&amp;y=5.38&amp;zoom=0&amp;s=0&amp;rot=2&amp;deg=41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 http://www.virtualmicroscope.org/rock_sample?asset=tom6/index.html?x=11.03&amp;y=5.38&amp;zoom=0&amp;s=0&amp;rot=1&amp;deg=0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7: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&lt;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8: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&lt;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9: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&lt; https://commons.wikimedia.org/wiki/File:Metamorfe_facies.jpg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kern="0" dirty="0" smtClean="0">
                <a:latin typeface="+mn-lt"/>
              </a:rPr>
              <a:t>Φάσεις πολύ χαμηλού βαθμού μεταμόρφωσης</a:t>
            </a:r>
            <a: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sz="36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dirty="0" smtClean="0">
                <a:sym typeface="Wingdings" pitchFamily="2" charset="2"/>
              </a:rPr>
              <a:t>Διεργασίες συνήθεις στο ανώτερο τμήμα του φλοιού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dirty="0" smtClean="0">
                <a:sym typeface="Wingdings" pitchFamily="2" charset="2"/>
              </a:rPr>
              <a:t>Παρατηρούνται σε πετρώματα διαφόρων γεωτεκτονικών περιβαλλόντων (</a:t>
            </a:r>
            <a:r>
              <a:rPr lang="el-GR" sz="2400" dirty="0" err="1" smtClean="0">
                <a:sym typeface="Wingdings" pitchFamily="2" charset="2"/>
              </a:rPr>
              <a:t>θαπτικής</a:t>
            </a:r>
            <a:r>
              <a:rPr lang="el-GR" sz="2400" dirty="0" smtClean="0">
                <a:sym typeface="Wingdings" pitchFamily="2" charset="2"/>
              </a:rPr>
              <a:t>, υδροθερμικής, θερμικής, </a:t>
            </a:r>
            <a:r>
              <a:rPr lang="el-GR" sz="2400" dirty="0" err="1" smtClean="0">
                <a:sym typeface="Wingdings" pitchFamily="2" charset="2"/>
              </a:rPr>
              <a:t>ωκεάνειου</a:t>
            </a:r>
            <a:r>
              <a:rPr lang="el-GR" sz="2400" dirty="0" smtClean="0">
                <a:sym typeface="Wingdings" pitchFamily="2" charset="2"/>
              </a:rPr>
              <a:t> πυθμένα, κατάδυσης </a:t>
            </a:r>
            <a:r>
              <a:rPr lang="el-GR" sz="2400" dirty="0" err="1" smtClean="0">
                <a:sym typeface="Wingdings" pitchFamily="2" charset="2"/>
              </a:rPr>
              <a:t>λιθ</a:t>
            </a:r>
            <a:r>
              <a:rPr lang="el-GR" sz="2400" dirty="0" smtClean="0">
                <a:sym typeface="Wingdings" pitchFamily="2" charset="2"/>
              </a:rPr>
              <a:t>. Πλακών)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dirty="0" smtClean="0">
                <a:sym typeface="Wingdings" pitchFamily="2" charset="2"/>
              </a:rPr>
              <a:t>Με εξαίρεση τα τελευταία: έλλειψη διαπεραστικής παραμόρφωσης,  σταθερότητα χημικής σύστασης, διατήρηση στοιχείων των μητρικών τους πετρωμάτων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dirty="0" smtClean="0">
                <a:sym typeface="Wingdings" pitchFamily="2" charset="2"/>
              </a:rPr>
              <a:t>Οι συστηματικές και προβλεπόμενες αλλαγές των </a:t>
            </a:r>
            <a:r>
              <a:rPr lang="el-GR" sz="2400" dirty="0" err="1" smtClean="0">
                <a:sym typeface="Wingdings" pitchFamily="2" charset="2"/>
              </a:rPr>
              <a:t>παραγενέσεων</a:t>
            </a:r>
            <a:r>
              <a:rPr lang="el-GR" sz="2400" dirty="0" smtClean="0">
                <a:sym typeface="Wingdings" pitchFamily="2" charset="2"/>
              </a:rPr>
              <a:t> → ισορροπία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μεταμορφικών φάσεων</a:t>
            </a:r>
            <a:endParaRPr lang="el-GR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Picture 2" descr="Εικόνα 9: Οι μεταμορφικές φάσεις&#10;File:Metamorfe facies.jpg&#10;https://commons.wikimedia.org/wiki/File:Metamorfe_fac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122" y="1628775"/>
            <a:ext cx="5756456" cy="438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kern="0" dirty="0" smtClean="0">
                <a:latin typeface="+mn-lt"/>
              </a:rPr>
              <a:t>Φάσεις πολύ χαμηλού βαθμού μεταμόρφωσης</a:t>
            </a:r>
            <a: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sz="36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Η διάκριση των φάσεων βασίζεται κυρίως σε </a:t>
            </a:r>
            <a:r>
              <a:rPr lang="el-GR" dirty="0" err="1" smtClean="0">
                <a:sym typeface="Wingdings" pitchFamily="2" charset="2"/>
              </a:rPr>
              <a:t>μεταβασαλτικές</a:t>
            </a:r>
            <a:r>
              <a:rPr lang="el-GR" dirty="0" smtClean="0">
                <a:sym typeface="Wingdings" pitchFamily="2" charset="2"/>
              </a:rPr>
              <a:t>-</a:t>
            </a:r>
            <a:r>
              <a:rPr lang="el-GR" dirty="0" err="1" smtClean="0">
                <a:sym typeface="Wingdings" pitchFamily="2" charset="2"/>
              </a:rPr>
              <a:t>μεταανδεσιτικές</a:t>
            </a:r>
            <a:r>
              <a:rPr lang="el-GR" dirty="0" smtClean="0">
                <a:sym typeface="Wingdings" pitchFamily="2" charset="2"/>
              </a:rPr>
              <a:t> συστάσεις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err="1" smtClean="0">
                <a:sym typeface="Wingdings" pitchFamily="2" charset="2"/>
              </a:rPr>
              <a:t>Μεταπηλίτες</a:t>
            </a:r>
            <a:r>
              <a:rPr lang="el-GR" dirty="0" smtClean="0">
                <a:sym typeface="Wingdings" pitchFamily="2" charset="2"/>
              </a:rPr>
              <a:t>: </a:t>
            </a:r>
            <a:br>
              <a:rPr lang="el-GR" dirty="0" smtClean="0">
                <a:sym typeface="Wingdings" pitchFamily="2" charset="2"/>
              </a:rPr>
            </a:br>
            <a:r>
              <a:rPr lang="el-GR" dirty="0" err="1" smtClean="0">
                <a:sym typeface="Wingdings" pitchFamily="2" charset="2"/>
              </a:rPr>
              <a:t>ιλλίτης</a:t>
            </a:r>
            <a:r>
              <a:rPr lang="el-GR" dirty="0" smtClean="0">
                <a:sym typeface="Wingdings" pitchFamily="2" charset="2"/>
              </a:rPr>
              <a:t> + </a:t>
            </a:r>
            <a:r>
              <a:rPr lang="el-GR" dirty="0" err="1" smtClean="0">
                <a:sym typeface="Wingdings" pitchFamily="2" charset="2"/>
              </a:rPr>
              <a:t>χλωρίτης</a:t>
            </a:r>
            <a:r>
              <a:rPr lang="el-GR" dirty="0" smtClean="0">
                <a:sym typeface="Wingdings" pitchFamily="2" charset="2"/>
              </a:rPr>
              <a:t> + χαλαζίας ± </a:t>
            </a:r>
            <a:r>
              <a:rPr lang="el-GR" dirty="0" err="1" smtClean="0">
                <a:sym typeface="Wingdings" pitchFamily="2" charset="2"/>
              </a:rPr>
              <a:t>άστριοι</a:t>
            </a:r>
            <a:r>
              <a:rPr lang="el-GR" dirty="0" smtClean="0">
                <a:sym typeface="Wingdings" pitchFamily="2" charset="2"/>
              </a:rPr>
              <a:t> ± ανθρακικά </a:t>
            </a:r>
            <a:r>
              <a:rPr lang="el-GR" dirty="0" err="1" smtClean="0">
                <a:sym typeface="Wingdings" pitchFamily="2" charset="2"/>
              </a:rPr>
              <a:t>ορυκ</a:t>
            </a:r>
            <a:r>
              <a:rPr lang="el-GR" dirty="0" smtClean="0">
                <a:sym typeface="Wingdings" pitchFamily="2" charset="2"/>
              </a:rPr>
              <a:t>.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err="1" smtClean="0">
                <a:sym typeface="Wingdings" pitchFamily="2" charset="2"/>
              </a:rPr>
              <a:t>Μεταβασάλτες</a:t>
            </a:r>
            <a:r>
              <a:rPr lang="el-GR" dirty="0" smtClean="0">
                <a:sym typeface="Wingdings" pitchFamily="2" charset="2"/>
              </a:rPr>
              <a:t>: συνδυασμός </a:t>
            </a:r>
            <a:r>
              <a:rPr lang="en-US" dirty="0" smtClean="0">
                <a:sym typeface="Wingdings" pitchFamily="2" charset="2"/>
              </a:rPr>
              <a:t>Ca-Al-</a:t>
            </a:r>
            <a:r>
              <a:rPr lang="el-GR" dirty="0" smtClean="0">
                <a:sym typeface="Wingdings" pitchFamily="2" charset="2"/>
              </a:rPr>
              <a:t>πυριτικά ορυκτά (</a:t>
            </a:r>
            <a:r>
              <a:rPr lang="en-US" dirty="0" smtClean="0">
                <a:sym typeface="Wingdings" pitchFamily="2" charset="2"/>
              </a:rPr>
              <a:t>Ca-</a:t>
            </a:r>
            <a:r>
              <a:rPr lang="el-GR" dirty="0" err="1" smtClean="0">
                <a:sym typeface="Wingdings" pitchFamily="2" charset="2"/>
              </a:rPr>
              <a:t>ούχοι</a:t>
            </a:r>
            <a:r>
              <a:rPr lang="el-GR" dirty="0" smtClean="0">
                <a:sym typeface="Wingdings" pitchFamily="2" charset="2"/>
              </a:rPr>
              <a:t> ζεόλιθοι, </a:t>
            </a:r>
            <a:r>
              <a:rPr lang="el-GR" dirty="0" err="1" smtClean="0">
                <a:sym typeface="Wingdings" pitchFamily="2" charset="2"/>
              </a:rPr>
              <a:t>πρενίτης</a:t>
            </a:r>
            <a:r>
              <a:rPr lang="el-GR" dirty="0" smtClean="0">
                <a:sym typeface="Wingdings" pitchFamily="2" charset="2"/>
              </a:rPr>
              <a:t>, </a:t>
            </a:r>
            <a:r>
              <a:rPr lang="el-GR" dirty="0" err="1" smtClean="0">
                <a:sym typeface="Wingdings" pitchFamily="2" charset="2"/>
              </a:rPr>
              <a:t>πουμπελλυΐτης</a:t>
            </a:r>
            <a:r>
              <a:rPr lang="el-GR" dirty="0" smtClean="0">
                <a:sym typeface="Wingdings" pitchFamily="2" charset="2"/>
              </a:rPr>
              <a:t>, </a:t>
            </a:r>
            <a:r>
              <a:rPr lang="el-GR" dirty="0" err="1" smtClean="0">
                <a:sym typeface="Wingdings" pitchFamily="2" charset="2"/>
              </a:rPr>
              <a:t>επίδοτο</a:t>
            </a:r>
            <a:r>
              <a:rPr lang="el-GR" dirty="0" smtClean="0">
                <a:sym typeface="Wingdings" pitchFamily="2" charset="2"/>
              </a:rPr>
              <a:t>, </a:t>
            </a:r>
            <a:r>
              <a:rPr lang="el-GR" dirty="0" err="1" smtClean="0">
                <a:sym typeface="Wingdings" pitchFamily="2" charset="2"/>
              </a:rPr>
              <a:t>ακτινόλιθος</a:t>
            </a:r>
            <a:r>
              <a:rPr lang="el-GR" dirty="0" smtClean="0">
                <a:sym typeface="Wingdings" pitchFamily="2" charset="2"/>
              </a:rPr>
              <a:t>, </a:t>
            </a:r>
            <a:r>
              <a:rPr lang="el-GR" dirty="0" err="1" smtClean="0">
                <a:sym typeface="Wingdings" pitchFamily="2" charset="2"/>
              </a:rPr>
              <a:t>λωζονίτης</a:t>
            </a:r>
            <a:r>
              <a:rPr lang="el-GR" dirty="0" smtClean="0">
                <a:sym typeface="Wingdings" pitchFamily="2" charset="2"/>
              </a:rPr>
              <a:t>) με χαλαζία, </a:t>
            </a:r>
            <a:r>
              <a:rPr lang="el-GR" dirty="0" err="1" smtClean="0">
                <a:sym typeface="Wingdings" pitchFamily="2" charset="2"/>
              </a:rPr>
              <a:t>αλβίτη</a:t>
            </a:r>
            <a:r>
              <a:rPr lang="el-GR" dirty="0" smtClean="0">
                <a:sym typeface="Wingdings" pitchFamily="2" charset="2"/>
              </a:rPr>
              <a:t>, </a:t>
            </a:r>
            <a:r>
              <a:rPr lang="el-GR" dirty="0" err="1" smtClean="0">
                <a:sym typeface="Wingdings" pitchFamily="2" charset="2"/>
              </a:rPr>
              <a:t>χλωρίτη</a:t>
            </a:r>
            <a:endParaRPr lang="el-GR" dirty="0" smtClean="0">
              <a:sym typeface="Wingdings" pitchFamily="2" charset="2"/>
            </a:endParaRP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Συστηματικές αλλαγές στη σύσταση και στις </a:t>
            </a:r>
            <a:r>
              <a:rPr lang="el-GR" dirty="0" err="1" smtClean="0">
                <a:sym typeface="Wingdings" pitchFamily="2" charset="2"/>
              </a:rPr>
              <a:t>παραγενέσεις</a:t>
            </a:r>
            <a:r>
              <a:rPr lang="el-GR" dirty="0" smtClean="0">
                <a:sym typeface="Wingdings" pitchFamily="2" charset="2"/>
              </a:rPr>
              <a:t> ορυκτών → μεταβολή </a:t>
            </a:r>
            <a:r>
              <a:rPr lang="en-US" dirty="0" smtClean="0">
                <a:sym typeface="Wingdings" pitchFamily="2" charset="2"/>
              </a:rPr>
              <a:t>P,T </a:t>
            </a:r>
            <a:r>
              <a:rPr lang="el-GR" dirty="0" smtClean="0">
                <a:sym typeface="Wingdings" pitchFamily="2" charset="2"/>
              </a:rPr>
              <a:t>η/και χημικού δυναμικού ρευστών φάσεων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Αυτές οι συστηματικές μεταβολές οφείλονται σε συνεχείς/ασυνεχείς αντιδράσεις → Πετρογενετικό δίκτυο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err="1" smtClean="0">
                <a:latin typeface="+mn-lt"/>
              </a:rPr>
              <a:t>Ζεολιθική</a:t>
            </a:r>
            <a:r>
              <a:rPr lang="el-GR" kern="0" dirty="0" smtClean="0">
                <a:latin typeface="+mn-lt"/>
              </a:rPr>
              <a:t> φάση</a:t>
            </a:r>
            <a:br>
              <a:rPr lang="el-GR" kern="0" dirty="0" smtClean="0">
                <a:latin typeface="+mn-lt"/>
              </a:rPr>
            </a:br>
            <a:r>
              <a:rPr lang="el-GR" kern="0" dirty="0" smtClean="0">
                <a:latin typeface="+mn-lt"/>
              </a:rPr>
              <a:t/>
            </a:r>
            <a:br>
              <a:rPr lang="el-GR" kern="0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800" dirty="0" err="1" smtClean="0">
                <a:sym typeface="Wingdings" pitchFamily="2" charset="2"/>
              </a:rPr>
              <a:t>Ανάλκιμο</a:t>
            </a:r>
            <a:r>
              <a:rPr lang="el-GR" sz="2800" dirty="0" smtClean="0">
                <a:sym typeface="Wingdings" pitchFamily="2" charset="2"/>
              </a:rPr>
              <a:t>, </a:t>
            </a:r>
            <a:r>
              <a:rPr lang="el-GR" sz="2800" dirty="0" err="1" smtClean="0">
                <a:sym typeface="Wingdings" pitchFamily="2" charset="2"/>
              </a:rPr>
              <a:t>λωμοντίτης</a:t>
            </a:r>
            <a:r>
              <a:rPr lang="el-GR" sz="2800" dirty="0" smtClean="0">
                <a:sym typeface="Wingdings" pitchFamily="2" charset="2"/>
              </a:rPr>
              <a:t>, </a:t>
            </a:r>
            <a:r>
              <a:rPr lang="el-GR" sz="2800" dirty="0" err="1" smtClean="0">
                <a:sym typeface="Wingdings" pitchFamily="2" charset="2"/>
              </a:rPr>
              <a:t>χεουλαντίτης</a:t>
            </a:r>
            <a:r>
              <a:rPr lang="el-GR" sz="2800" dirty="0" smtClean="0">
                <a:sym typeface="Wingdings" pitchFamily="2" charset="2"/>
              </a:rPr>
              <a:t>, </a:t>
            </a:r>
            <a:r>
              <a:rPr lang="el-GR" sz="2800" dirty="0" err="1" smtClean="0">
                <a:sym typeface="Wingdings" pitchFamily="2" charset="2"/>
              </a:rPr>
              <a:t>βαϊρακίτης</a:t>
            </a:r>
            <a:r>
              <a:rPr lang="el-GR" sz="2800" dirty="0" smtClean="0">
                <a:sym typeface="Wingdings" pitchFamily="2" charset="2"/>
              </a:rPr>
              <a:t>, χαλαζίας κ.ά. </a:t>
            </a:r>
            <a:r>
              <a:rPr lang="en-US" sz="2800" dirty="0" smtClean="0">
                <a:sym typeface="Wingdings" pitchFamily="2" charset="2"/>
              </a:rPr>
              <a:t>Na-Ca-Al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l-GR" sz="2800" dirty="0" err="1" smtClean="0">
                <a:sym typeface="Wingdings" pitchFamily="2" charset="2"/>
              </a:rPr>
              <a:t>υδροπυριτικά</a:t>
            </a:r>
            <a:r>
              <a:rPr lang="el-GR" sz="2800" dirty="0" smtClean="0">
                <a:sym typeface="Wingdings" pitchFamily="2" charset="2"/>
              </a:rPr>
              <a:t> ορυκτά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Χαρακτηριστικό: η ατελής </a:t>
            </a:r>
            <a:r>
              <a:rPr lang="el-GR" sz="2800" dirty="0" err="1" smtClean="0">
                <a:sym typeface="Wingdings" pitchFamily="2" charset="2"/>
              </a:rPr>
              <a:t>ανακρυστάλλωση</a:t>
            </a:r>
            <a:endParaRPr lang="el-GR" sz="2800" dirty="0" smtClean="0">
              <a:sym typeface="Wingdings" pitchFamily="2" charset="2"/>
            </a:endParaRP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Θα πρέπει τα ιστολογικά χαρακτηριστικά να επιτρέπουν αρκούντως την κυκλοφορία ρευστών και τη διαθεσιμότητά τους για μεγάλο χρονικό διάστημα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Συνεπώς σχηματίζονται συνήθως σε ρωγμές, πόρους ή κοιλότητες και απαντώνται συχνά σε φλέβες</a:t>
            </a:r>
          </a:p>
          <a:p>
            <a:pPr>
              <a:spcBef>
                <a:spcPts val="0"/>
              </a:spcBef>
            </a:pPr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err="1" smtClean="0">
                <a:latin typeface="+mn-lt"/>
              </a:rPr>
              <a:t>Ζεολιθική</a:t>
            </a:r>
            <a:r>
              <a:rPr lang="el-GR" kern="0" dirty="0" smtClean="0">
                <a:latin typeface="+mn-lt"/>
              </a:rPr>
              <a:t> φάση</a:t>
            </a:r>
            <a:br>
              <a:rPr lang="el-GR" kern="0" dirty="0" smtClean="0">
                <a:latin typeface="+mn-lt"/>
              </a:rPr>
            </a:br>
            <a:r>
              <a:rPr lang="el-GR" kern="0" dirty="0" smtClean="0">
                <a:latin typeface="+mn-lt"/>
              </a:rPr>
              <a:t/>
            </a:r>
            <a:br>
              <a:rPr lang="el-GR" kern="0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lvl="1" indent="-355600">
              <a:spcAft>
                <a:spcPts val="1800"/>
              </a:spcAft>
              <a:buClr>
                <a:srgbClr val="800000"/>
              </a:buClr>
              <a:buNone/>
            </a:pPr>
            <a:r>
              <a:rPr lang="el-GR" dirty="0" smtClean="0">
                <a:sym typeface="Wingdings" pitchFamily="2" charset="2"/>
              </a:rPr>
              <a:t>Που απαντώνται:</a:t>
            </a:r>
          </a:p>
          <a:p>
            <a:pPr marL="355600" lvl="1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dirty="0" smtClean="0">
                <a:sym typeface="Wingdings" pitchFamily="2" charset="2"/>
              </a:rPr>
              <a:t>Σε παχιές ακολουθίες ιζηματογενών πετρωμάτων πλούσιων σε κλαστικά </a:t>
            </a:r>
            <a:r>
              <a:rPr lang="el-GR" dirty="0" err="1" smtClean="0">
                <a:sym typeface="Wingdings" pitchFamily="2" charset="2"/>
              </a:rPr>
              <a:t>πλαγιόκλαστα</a:t>
            </a:r>
            <a:r>
              <a:rPr lang="el-GR" dirty="0" smtClean="0">
                <a:sym typeface="Wingdings" pitchFamily="2" charset="2"/>
              </a:rPr>
              <a:t> και/ή ηφαιστειακών θραυσμάτων που μεταμορφώθηκαν σε συνθήκες </a:t>
            </a:r>
            <a:r>
              <a:rPr lang="el-GR" dirty="0" err="1" smtClean="0">
                <a:sym typeface="Wingdings" pitchFamily="2" charset="2"/>
              </a:rPr>
              <a:t>θαπτικής</a:t>
            </a:r>
            <a:r>
              <a:rPr lang="el-GR" dirty="0" smtClean="0">
                <a:sym typeface="Wingdings" pitchFamily="2" charset="2"/>
              </a:rPr>
              <a:t> μεταμόρφωσης</a:t>
            </a:r>
          </a:p>
          <a:p>
            <a:pPr marL="355600" lvl="1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dirty="0" smtClean="0">
                <a:sym typeface="Wingdings" pitchFamily="2" charset="2"/>
              </a:rPr>
              <a:t>Σε περιοχές ενεργών γεωθερμικών πεδίων</a:t>
            </a:r>
          </a:p>
          <a:p>
            <a:pPr marL="355600" lvl="1" indent="-3556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dirty="0" smtClean="0">
                <a:sym typeface="Wingdings" pitchFamily="2" charset="2"/>
              </a:rPr>
              <a:t>Σε περιοχές μεταμόρφωσης του </a:t>
            </a:r>
            <a:r>
              <a:rPr lang="el-GR" dirty="0" err="1" smtClean="0">
                <a:sym typeface="Wingdings" pitchFamily="2" charset="2"/>
              </a:rPr>
              <a:t>ωκεάνειου</a:t>
            </a:r>
            <a:r>
              <a:rPr lang="el-GR" dirty="0" smtClean="0">
                <a:sym typeface="Wingdings" pitchFamily="2" charset="2"/>
              </a:rPr>
              <a:t> φλοιού, κοντά σε </a:t>
            </a:r>
            <a:r>
              <a:rPr lang="el-GR" dirty="0" err="1" smtClean="0">
                <a:sym typeface="Wingdings" pitchFamily="2" charset="2"/>
              </a:rPr>
              <a:t>μεσοωκεάνειες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dirty="0" err="1" smtClean="0">
                <a:sym typeface="Wingdings" pitchFamily="2" charset="2"/>
              </a:rPr>
              <a:t>ράχεις</a:t>
            </a:r>
            <a:endParaRPr lang="el-GR" dirty="0" smtClean="0">
              <a:sym typeface="Wingdings" pitchFamily="2" charset="2"/>
            </a:endParaRP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latin typeface="+mn-lt"/>
              </a:rPr>
              <a:t>Φάσεις πολύ χαμηλού βαθμού μεταμόρφωσης</a:t>
            </a:r>
            <a: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dirty="0">
              <a:latin typeface="+mn-lt"/>
            </a:endParaRPr>
          </a:p>
        </p:txBody>
      </p:sp>
      <p:grpSp>
        <p:nvGrpSpPr>
          <p:cNvPr id="11" name="10 - Ομάδα"/>
          <p:cNvGrpSpPr/>
          <p:nvPr/>
        </p:nvGrpSpPr>
        <p:grpSpPr>
          <a:xfrm>
            <a:off x="1071538" y="1728782"/>
            <a:ext cx="6429420" cy="1185858"/>
            <a:chOff x="928662" y="1728782"/>
            <a:chExt cx="6429420" cy="1185858"/>
          </a:xfrm>
        </p:grpSpPr>
        <p:sp>
          <p:nvSpPr>
            <p:cNvPr id="15" name="14 - TextBox"/>
            <p:cNvSpPr txBox="1"/>
            <p:nvPr/>
          </p:nvSpPr>
          <p:spPr>
            <a:xfrm>
              <a:off x="928662" y="1728782"/>
              <a:ext cx="642942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dirty="0" smtClean="0"/>
                <a:t>CaAl</a:t>
              </a:r>
              <a:r>
                <a:rPr lang="en-US" baseline="-25000" dirty="0" smtClean="0"/>
                <a:t>2</a:t>
              </a:r>
              <a:r>
                <a:rPr lang="en-US" dirty="0" smtClean="0"/>
                <a:t>Si</a:t>
              </a:r>
              <a:r>
                <a:rPr lang="en-US" baseline="-25000" dirty="0" smtClean="0"/>
                <a:t>7</a:t>
              </a:r>
              <a:r>
                <a:rPr lang="en-US" dirty="0" smtClean="0"/>
                <a:t>O1</a:t>
              </a:r>
              <a:r>
                <a:rPr lang="en-US" baseline="-25000" dirty="0" smtClean="0"/>
                <a:t>8</a:t>
              </a:r>
              <a:r>
                <a:rPr lang="en-US" dirty="0" smtClean="0"/>
                <a:t>.6H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 ↔CaAl</a:t>
              </a:r>
              <a:r>
                <a:rPr lang="en-US" baseline="-25000" dirty="0" smtClean="0"/>
                <a:t>2</a:t>
              </a:r>
              <a:r>
                <a:rPr lang="en-US" dirty="0" smtClean="0"/>
                <a:t>Si</a:t>
              </a:r>
              <a:r>
                <a:rPr lang="en-US" baseline="-25000" dirty="0" smtClean="0"/>
                <a:t>4</a:t>
              </a:r>
              <a:r>
                <a:rPr lang="en-US" dirty="0" smtClean="0"/>
                <a:t>O</a:t>
              </a:r>
              <a:r>
                <a:rPr lang="en-US" baseline="-25000" dirty="0" smtClean="0"/>
                <a:t>12</a:t>
              </a:r>
              <a:r>
                <a:rPr lang="en-US" dirty="0" smtClean="0"/>
                <a:t>.4H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 + 3SiO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+ 2H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l-GR" dirty="0" smtClean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1142976" y="2000240"/>
              <a:ext cx="5072098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dirty="0" smtClean="0"/>
                <a:t>     </a:t>
              </a:r>
              <a:r>
                <a:rPr lang="el-GR" dirty="0" err="1" smtClean="0"/>
                <a:t>Χεουλαντίτης</a:t>
              </a:r>
              <a:r>
                <a:rPr lang="el-GR" dirty="0" smtClean="0"/>
                <a:t>              </a:t>
              </a:r>
              <a:r>
                <a:rPr lang="en-US" dirty="0" smtClean="0"/>
                <a:t>   </a:t>
              </a:r>
              <a:r>
                <a:rPr lang="el-GR" dirty="0" smtClean="0"/>
                <a:t> </a:t>
              </a:r>
              <a:r>
                <a:rPr lang="el-GR" dirty="0" err="1" smtClean="0"/>
                <a:t>λωμοντίτης</a:t>
              </a:r>
              <a:r>
                <a:rPr lang="el-GR" dirty="0" smtClean="0"/>
                <a:t>      </a:t>
              </a:r>
              <a:r>
                <a:rPr lang="en-US" dirty="0" smtClean="0"/>
                <a:t>   </a:t>
              </a:r>
              <a:r>
                <a:rPr lang="el-GR" dirty="0" smtClean="0"/>
                <a:t>χαλαζίας </a:t>
              </a:r>
            </a:p>
          </p:txBody>
        </p:sp>
      </p:grpSp>
      <p:grpSp>
        <p:nvGrpSpPr>
          <p:cNvPr id="12" name="11 - Ομάδα"/>
          <p:cNvGrpSpPr/>
          <p:nvPr/>
        </p:nvGrpSpPr>
        <p:grpSpPr>
          <a:xfrm>
            <a:off x="1857356" y="2786058"/>
            <a:ext cx="5143536" cy="1214446"/>
            <a:chOff x="1500166" y="2643182"/>
            <a:chExt cx="5143536" cy="1214446"/>
          </a:xfrm>
        </p:grpSpPr>
        <p:sp>
          <p:nvSpPr>
            <p:cNvPr id="17" name="16 - TextBox"/>
            <p:cNvSpPr txBox="1"/>
            <p:nvPr/>
          </p:nvSpPr>
          <p:spPr>
            <a:xfrm>
              <a:off x="1714480" y="2643182"/>
              <a:ext cx="4929222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2000" dirty="0" smtClean="0"/>
                <a:t>NaAlSi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</a:t>
              </a:r>
              <a:r>
                <a:rPr lang="en-US" sz="2000" baseline="-25000" dirty="0" smtClean="0"/>
                <a:t>6</a:t>
              </a:r>
              <a:r>
                <a:rPr lang="en-US" sz="2000" dirty="0" smtClean="0"/>
                <a:t>.H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 + SiO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↔ NaAlSi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O</a:t>
              </a:r>
              <a:r>
                <a:rPr lang="en-US" sz="2000" baseline="-25000" dirty="0" smtClean="0"/>
                <a:t>8 </a:t>
              </a:r>
              <a:r>
                <a:rPr lang="en-US" sz="2000" dirty="0" smtClean="0"/>
                <a:t>+ 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</a:t>
              </a:r>
              <a:r>
                <a:rPr lang="el-GR" sz="2000" dirty="0" smtClean="0"/>
                <a:t>   </a:t>
              </a: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500166" y="2943228"/>
              <a:ext cx="4572032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l-GR" dirty="0" err="1" smtClean="0"/>
                <a:t>Ανάλκιμο</a:t>
              </a:r>
              <a:r>
                <a:rPr lang="el-GR" dirty="0" smtClean="0"/>
                <a:t>       χαλαζίας      </a:t>
              </a:r>
              <a:r>
                <a:rPr lang="el-GR" dirty="0" err="1" smtClean="0"/>
                <a:t>αλβίτης</a:t>
              </a:r>
              <a:endParaRPr lang="el-GR" dirty="0" smtClean="0"/>
            </a:p>
          </p:txBody>
        </p:sp>
      </p:grpSp>
      <p:grpSp>
        <p:nvGrpSpPr>
          <p:cNvPr id="10" name="9 - Ομάδα"/>
          <p:cNvGrpSpPr/>
          <p:nvPr/>
        </p:nvGrpSpPr>
        <p:grpSpPr>
          <a:xfrm>
            <a:off x="857224" y="3929066"/>
            <a:ext cx="7072362" cy="1200152"/>
            <a:chOff x="857224" y="4157674"/>
            <a:chExt cx="7072362" cy="1200152"/>
          </a:xfrm>
        </p:grpSpPr>
        <p:sp>
          <p:nvSpPr>
            <p:cNvPr id="19" name="18 - TextBox"/>
            <p:cNvSpPr txBox="1"/>
            <p:nvPr/>
          </p:nvSpPr>
          <p:spPr>
            <a:xfrm>
              <a:off x="857224" y="4157674"/>
              <a:ext cx="7072362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2000" dirty="0" smtClean="0"/>
                <a:t>CaAl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Si</a:t>
              </a:r>
              <a:r>
                <a:rPr lang="en-US" sz="2000" baseline="-25000" dirty="0" smtClean="0"/>
                <a:t>4</a:t>
              </a:r>
              <a:r>
                <a:rPr lang="en-US" sz="2000" dirty="0" smtClean="0"/>
                <a:t>O</a:t>
              </a:r>
              <a:r>
                <a:rPr lang="en-US" sz="2000" baseline="-25000" dirty="0" smtClean="0"/>
                <a:t>12</a:t>
              </a:r>
              <a:r>
                <a:rPr lang="en-US" sz="2000" dirty="0" smtClean="0"/>
                <a:t>.4H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 + CaCO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↔ Ca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Al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Si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O</a:t>
              </a:r>
              <a:r>
                <a:rPr lang="en-US" sz="2000" baseline="-25000" dirty="0" smtClean="0"/>
                <a:t>10</a:t>
              </a:r>
              <a:r>
                <a:rPr lang="en-US" sz="2000" dirty="0" smtClean="0"/>
                <a:t> (OH)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+ SiO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+H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 + CO</a:t>
              </a:r>
              <a:r>
                <a:rPr lang="en-US" sz="2000" baseline="-25000" dirty="0" smtClean="0"/>
                <a:t>2</a:t>
              </a:r>
              <a:endParaRPr lang="el-GR" sz="2000" baseline="-25000" dirty="0" smtClean="0"/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857224" y="4443426"/>
              <a:ext cx="7072362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dirty="0" err="1" smtClean="0"/>
                <a:t>Λωμοντίτης</a:t>
              </a:r>
              <a:r>
                <a:rPr lang="el-GR" dirty="0" smtClean="0"/>
                <a:t>       </a:t>
              </a:r>
              <a:r>
                <a:rPr lang="en-US" dirty="0" smtClean="0"/>
                <a:t>    </a:t>
              </a:r>
              <a:r>
                <a:rPr lang="el-GR" dirty="0" smtClean="0"/>
                <a:t>ασβεστίτης       </a:t>
              </a:r>
              <a:r>
                <a:rPr lang="el-GR" dirty="0" err="1" smtClean="0"/>
                <a:t>πρενίτης</a:t>
              </a:r>
              <a:r>
                <a:rPr lang="el-GR" dirty="0" smtClean="0"/>
                <a:t>                    χαλαζίας </a:t>
              </a:r>
            </a:p>
          </p:txBody>
        </p:sp>
      </p:grp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kern="0" dirty="0" smtClean="0">
                <a:latin typeface="+mn-lt"/>
              </a:rPr>
              <a:t>Φάσεις πολύ χαμηλού βαθμού μεταμόρφωσης</a:t>
            </a:r>
            <a: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sz="3600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42844" y="2428868"/>
            <a:ext cx="8786842" cy="1714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sz="2000" dirty="0" err="1" smtClean="0"/>
              <a:t>Χεουλαντίτης</a:t>
            </a:r>
            <a:r>
              <a:rPr lang="el-GR" sz="2000" dirty="0" smtClean="0"/>
              <a:t> +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</a:t>
            </a:r>
            <a:r>
              <a:rPr lang="el-GR" sz="2000" dirty="0" smtClean="0"/>
              <a:t>ασβεστίτης + </a:t>
            </a:r>
            <a:r>
              <a:rPr lang="el-GR" sz="2000" dirty="0" err="1" smtClean="0"/>
              <a:t>καολινίτης</a:t>
            </a:r>
            <a:r>
              <a:rPr lang="el-GR" sz="2000" dirty="0" smtClean="0"/>
              <a:t> + 5 χαλαζίας + 4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pPr algn="ctr"/>
            <a:endParaRPr lang="el-GR" sz="2000" dirty="0" smtClean="0"/>
          </a:p>
          <a:p>
            <a:pPr algn="ctr"/>
            <a:r>
              <a:rPr lang="el-GR" sz="2000" dirty="0" err="1" smtClean="0"/>
              <a:t>Χεουλαντίτης</a:t>
            </a:r>
            <a:r>
              <a:rPr lang="el-GR" sz="2000" dirty="0" smtClean="0"/>
              <a:t> +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</a:t>
            </a:r>
            <a:r>
              <a:rPr lang="el-GR" sz="2000" dirty="0" smtClean="0"/>
              <a:t>ασβεστίτης + </a:t>
            </a:r>
            <a:r>
              <a:rPr lang="el-GR" sz="2000" dirty="0" err="1" smtClean="0"/>
              <a:t>πυροφυλλίτης</a:t>
            </a:r>
            <a:r>
              <a:rPr lang="el-GR" sz="2000" dirty="0" smtClean="0"/>
              <a:t> + 3 χαλαζίας + 5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pPr algn="ctr"/>
            <a:endParaRPr lang="el-GR" sz="2000" dirty="0" smtClean="0"/>
          </a:p>
          <a:p>
            <a:pPr algn="ctr"/>
            <a:r>
              <a:rPr lang="el-GR" sz="2000" dirty="0" err="1" smtClean="0"/>
              <a:t>Λωμοντίτης</a:t>
            </a:r>
            <a:r>
              <a:rPr lang="el-GR" sz="2000" dirty="0" smtClean="0"/>
              <a:t> +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</a:t>
            </a:r>
            <a:r>
              <a:rPr lang="el-GR" sz="2000" dirty="0" smtClean="0"/>
              <a:t>ασβεστίτης + </a:t>
            </a:r>
            <a:r>
              <a:rPr lang="el-GR" sz="2000" dirty="0" err="1" smtClean="0"/>
              <a:t>καολινίτης</a:t>
            </a:r>
            <a:r>
              <a:rPr lang="el-GR" sz="2000" dirty="0" smtClean="0"/>
              <a:t> + 2 χαλαζίας + 2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pPr algn="ctr"/>
            <a:endParaRPr lang="el-GR" sz="2000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9688</TotalTime>
  <Words>842</Words>
  <Application>Microsoft Office PowerPoint</Application>
  <PresentationFormat>On-screen Show (4:3)</PresentationFormat>
  <Paragraphs>119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Θέμα του Office</vt:lpstr>
      <vt:lpstr>ΠΕΤΡΟΛΟΓΙΑ ΜΑΓΜΑΤΙΚΩΝ &amp; ΜΕΤΑΜΟΡΦΩΜΕΝΩΝ ΠΕΤΡΩΜΑΤΩΝ </vt:lpstr>
      <vt:lpstr>   ΦΑΣΕΙΣ ΜΕΤΑΜΟΡΦΩΣΗΣ ΕΠΑΦΗΣ  ΦΑΣΕΙΣ ΠΟΛΥ ΧΑΜΗΛΟΥ ΒΑΘΜΟΥ ΜΕΤΑΜΟΡΦΩΣΗΣ   </vt:lpstr>
      <vt:lpstr> Φάσεις πολύ χαμηλού βαθμού μεταμόρφωσης </vt:lpstr>
      <vt:lpstr>Διάγραμμα μεταμορφικών φάσεων</vt:lpstr>
      <vt:lpstr>  Φάσεις πολύ χαμηλού βαθμού μεταμόρφωσης  </vt:lpstr>
      <vt:lpstr>  Ζεολιθική φάση  </vt:lpstr>
      <vt:lpstr>  Ζεολιθική φάση  </vt:lpstr>
      <vt:lpstr> Φάσεις πολύ χαμηλού βαθμού μεταμόρφωσης </vt:lpstr>
      <vt:lpstr> Φάσεις πολύ χαμηλού βαθμού μεταμόρφωσης </vt:lpstr>
      <vt:lpstr>  Φάσεις πολύ χαμηλού βαθμού μεταμόρφωσης  </vt:lpstr>
      <vt:lpstr>  Πρενιτική – πουμπελλυϊτική φάση  </vt:lpstr>
      <vt:lpstr>  Πουμπελλυϊτική - ακτινολιθική φάση  </vt:lpstr>
      <vt:lpstr>  Πουμπελλυϊτική - ακτινολιθική φάση 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(1/2)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529</cp:revision>
  <dcterms:created xsi:type="dcterms:W3CDTF">2012-09-06T09:03:05Z</dcterms:created>
  <dcterms:modified xsi:type="dcterms:W3CDTF">2015-09-09T09:01:18Z</dcterms:modified>
</cp:coreProperties>
</file>