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A20A-CFF3-4A60-9B14-3FFE50AEF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87B92-22BC-4058-B4C5-F83942007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0EE76E6-F6BD-4A82-942F-A9353425F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t="22059" r="13022" b="14958"/>
          <a:stretch/>
        </p:blipFill>
        <p:spPr>
          <a:xfrm>
            <a:off x="138773" y="6068624"/>
            <a:ext cx="1871002" cy="678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D959D-2C48-46F2-B50D-FA966EFE2A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2078" y="5648622"/>
            <a:ext cx="2314575" cy="840004"/>
          </a:xfrm>
          <a:prstGeom prst="rect">
            <a:avLst/>
          </a:prstGeom>
        </p:spPr>
      </p:pic>
      <p:pic>
        <p:nvPicPr>
          <p:cNvPr id="9" name="Immagine 10" descr="ttp://eacea.ec.europa.eu/img/visuals/erasmus/jpeg/LogosBeneficairesErasmus+LEFT_ES.jpg">
            <a:extLst>
              <a:ext uri="{FF2B5EF4-FFF2-40B4-BE49-F238E27FC236}">
                <a16:creationId xmlns:a16="http://schemas.microsoft.com/office/drawing/2014/main" id="{E5606C5A-AD03-41AD-89C4-9AF57073D60E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5" t="7829" b="8515"/>
          <a:stretch/>
        </p:blipFill>
        <p:spPr bwMode="auto">
          <a:xfrm>
            <a:off x="9382125" y="5966365"/>
            <a:ext cx="2671102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D96354-A68E-4037-BFE4-AA19FB7101AD}"/>
              </a:ext>
            </a:extLst>
          </p:cNvPr>
          <p:cNvSpPr/>
          <p:nvPr userDrawn="1"/>
        </p:nvSpPr>
        <p:spPr>
          <a:xfrm>
            <a:off x="3142719" y="6408019"/>
            <a:ext cx="523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Knowledge Hub </a:t>
            </a:r>
            <a:r>
              <a:rPr lang="es-E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Medio Ambiente y Cambio </a:t>
            </a:r>
            <a:r>
              <a:rPr lang="es-E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Climatico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70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C53F-8CDE-4125-80EE-62846952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DCBA9-DCD9-4558-81C4-F5C9A4D1B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0970-64FF-4CC3-AE65-838DF36B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8879B-C124-4F14-8745-5B1B288D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3398B-6E37-4C87-905F-65C14219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8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9D262-D360-4A36-A810-6206729DD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933A2-C475-482D-8A86-5B9C65FC6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CC19-A07B-4FF8-B365-F72D73E5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91C4D-55FE-436E-99B6-7679F2A3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8DCAD-0FD1-41FD-A2A1-E1A08A51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EA0E-639D-405D-97D9-0CE1DC7F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845A4-919A-488D-B1E6-0C438A1A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29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3DADCE-E5D2-4BCD-A188-CF10D738A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t="22059" r="13022" b="14958"/>
          <a:stretch/>
        </p:blipFill>
        <p:spPr>
          <a:xfrm>
            <a:off x="138773" y="6068624"/>
            <a:ext cx="1871002" cy="678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2C5A33-3187-413C-BE70-C0C1CF7E5F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2078" y="5648622"/>
            <a:ext cx="2314575" cy="840004"/>
          </a:xfrm>
          <a:prstGeom prst="rect">
            <a:avLst/>
          </a:prstGeom>
        </p:spPr>
      </p:pic>
      <p:pic>
        <p:nvPicPr>
          <p:cNvPr id="9" name="Immagine 10" descr="ttp://eacea.ec.europa.eu/img/visuals/erasmus/jpeg/LogosBeneficairesErasmus+LEFT_ES.jpg">
            <a:extLst>
              <a:ext uri="{FF2B5EF4-FFF2-40B4-BE49-F238E27FC236}">
                <a16:creationId xmlns:a16="http://schemas.microsoft.com/office/drawing/2014/main" id="{92FB250E-C836-4D73-B9B1-2D16C75CCA37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5" t="7829" b="8515"/>
          <a:stretch/>
        </p:blipFill>
        <p:spPr bwMode="auto">
          <a:xfrm>
            <a:off x="9382125" y="5966365"/>
            <a:ext cx="2671102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33E1AF-A183-4912-A9AB-4F8F87EC13CF}"/>
              </a:ext>
            </a:extLst>
          </p:cNvPr>
          <p:cNvSpPr/>
          <p:nvPr userDrawn="1"/>
        </p:nvSpPr>
        <p:spPr>
          <a:xfrm>
            <a:off x="3142719" y="6408019"/>
            <a:ext cx="523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Knowledge Hub </a:t>
            </a:r>
            <a:r>
              <a:rPr lang="es-E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Medio Ambiente y Cambio </a:t>
            </a:r>
            <a:r>
              <a:rPr lang="es-E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Climatico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32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4CF2-E112-4332-89C5-6AA30E68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C3FC8-7C12-45E0-89C1-77B72E895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2867D-C2FF-4501-84BF-9716ACAD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BF433-6794-429F-80C0-708AE508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A8DAA-A3AD-4235-B240-7E393602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06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B15B-142C-43A2-B974-EC036199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10E55-6FD7-423A-851D-1103DF752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8951A-00D6-4630-8E85-5C0700C03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0DB80-683A-4BC6-AB75-A5B7048B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95811-5DC1-4105-838D-ED229697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23D20-3806-4A17-B792-74F09623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F2D9-6E2D-4C2C-BDA8-BA693AE5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11876-A1E9-46F3-8978-452D0B748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C8C91-F098-4164-BE1F-03E9933B2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FCAE9D-0527-4323-8488-286462F19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0695F-72ED-4DFF-900C-1D5C247E2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9FFBC-4B47-4ADF-B92B-73AD4CE8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223D03-B46D-4A17-8155-8697CA2D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D17E9-2236-4810-B2B2-927C6FC3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3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FDF1-DFB2-4BBA-BEE1-B0D727A3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3DEF4-5F60-4872-B8D8-DEEDCC66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2888A-2521-47D0-97CE-9DB90054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240C4-454D-411C-950D-FA2A5B05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0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4F46D-3E75-427D-BBA7-80E73DE8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26773-6D7C-424D-842E-3BA4EC59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A825E-C7D3-409D-AB80-91A02CDC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6563-AD19-4123-8B5B-E72ED073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FD4D4-18E6-4F0E-98B0-D714D53D7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F16C4-88F5-4E0B-A76F-5A7FE5562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70321-DA43-49C0-9D9A-0A9A87A4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E3FC5-874C-4C70-A294-6BEC68F7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5D1C4-296F-48C5-87E3-F32684A9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5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A7F5-BBF4-4E4D-8BEA-3CD4F890E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BB52A-BBD6-481E-BA15-F5FE8F691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CF351-8278-4F60-BCA2-547C83BB6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80125-F1B4-4822-8E52-9E8D1DD1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6F8C7-E06F-4317-9261-3787EA1F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9FBBD-C254-4E15-88DA-FBD7E98C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6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51406-2161-4066-86B6-9A2EF546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CDCAB-F08A-450C-BBD1-A76CEA75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6F891-DAC4-44A0-A480-A43AC3684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C354-877D-43A9-A94B-F6A1BCE47A6D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2CB55-EE83-465E-AC6F-F479EC6D0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B291F-AC2F-4CF5-9DEE-55570B553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2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E126-8C0C-4FE2-B5C8-612DD498F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Economics and the Environment:</a:t>
            </a:r>
            <a:br>
              <a:rPr lang="en-US" dirty="0"/>
            </a:br>
            <a:r>
              <a:rPr lang="en-US" sz="4400" dirty="0"/>
              <a:t>Part 1 – A brief introduction to economics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CF6E0-7740-43AF-A21A-CB44613FF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78163"/>
            <a:ext cx="9144000" cy="1655762"/>
          </a:xfrm>
        </p:spPr>
        <p:txBody>
          <a:bodyPr/>
          <a:lstStyle/>
          <a:p>
            <a:r>
              <a:rPr lang="en-US" dirty="0"/>
              <a:t>Dimitris Skuras</a:t>
            </a:r>
          </a:p>
          <a:p>
            <a:r>
              <a:rPr lang="en-US" dirty="0"/>
              <a:t>Professor, Department of Economics, </a:t>
            </a:r>
          </a:p>
          <a:p>
            <a:r>
              <a:rPr lang="en-US" dirty="0"/>
              <a:t>University of Patras, Greece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08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949C-DBAA-43A6-87A7-64BBE5E2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25"/>
            <a:ext cx="10515600" cy="911291"/>
          </a:xfrm>
        </p:spPr>
        <p:txBody>
          <a:bodyPr/>
          <a:lstStyle/>
          <a:p>
            <a:pPr algn="ctr"/>
            <a:r>
              <a:rPr lang="en-US" dirty="0"/>
              <a:t>Economic Resources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34D2-1DB3-44D9-B714-5471BE594E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005805"/>
            <a:ext cx="1514475" cy="555625"/>
          </a:xfrm>
        </p:spPr>
        <p:txBody>
          <a:bodyPr/>
          <a:lstStyle/>
          <a:p>
            <a:r>
              <a:rPr lang="en-US" dirty="0"/>
              <a:t>Capital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C37A5-8D30-4193-8989-17FF23493A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867" y="1524001"/>
            <a:ext cx="1044238" cy="1064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86CF0C-93F5-41D0-9236-530043860E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061" y="1564479"/>
            <a:ext cx="1665623" cy="1110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85E50-0901-498E-AE4C-39F8F2B586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215" y="1564479"/>
            <a:ext cx="1458328" cy="109374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E54B3F-C5BB-4A16-80F6-5548E70DD754}"/>
              </a:ext>
            </a:extLst>
          </p:cNvPr>
          <p:cNvSpPr txBox="1">
            <a:spLocks/>
          </p:cNvSpPr>
          <p:nvPr/>
        </p:nvSpPr>
        <p:spPr>
          <a:xfrm>
            <a:off x="838196" y="3345534"/>
            <a:ext cx="1514475" cy="55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Labour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FAB53BA-9922-4C88-B026-D0FC9F84E47C}"/>
              </a:ext>
            </a:extLst>
          </p:cNvPr>
          <p:cNvSpPr txBox="1">
            <a:spLocks/>
          </p:cNvSpPr>
          <p:nvPr/>
        </p:nvSpPr>
        <p:spPr>
          <a:xfrm>
            <a:off x="838197" y="4872248"/>
            <a:ext cx="1514475" cy="55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F596B9-49DE-41C0-A14A-779E92FE35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633" y="2804319"/>
            <a:ext cx="1915778" cy="1230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01327F-C949-4EA9-A798-800BB69FD2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932" y="4516054"/>
            <a:ext cx="1452871" cy="1089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4DEDC3-8F90-4DB5-A9F5-E2A1B3CA4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199" y="4444123"/>
            <a:ext cx="1603117" cy="12089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45811B-1CAC-4359-8583-A57C13EA27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0215" y="4444123"/>
            <a:ext cx="1567690" cy="11615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DD61A9-874D-48DC-A47A-81CA7DF343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6061" y="2804319"/>
            <a:ext cx="4481844" cy="14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0BDB-E60C-4A3E-BDB5-479EE89A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environment?</a:t>
            </a:r>
            <a:br>
              <a:rPr lang="en-US" dirty="0"/>
            </a:br>
            <a:r>
              <a:rPr lang="en-US" sz="3200" dirty="0"/>
              <a:t>everything that surrounds us</a:t>
            </a:r>
            <a:endParaRPr lang="en-GB" sz="3200" dirty="0"/>
          </a:p>
        </p:txBody>
      </p:sp>
      <p:pic>
        <p:nvPicPr>
          <p:cNvPr id="1026" name="Picture 2" descr="ÎÏÎ¿ÏÎ­Î»ÎµÏÎ¼Î± ÎµÎ¹ÎºÏÎ½Î±Ï Î³Î¹Î± iron ore mine">
            <a:extLst>
              <a:ext uri="{FF2B5EF4-FFF2-40B4-BE49-F238E27FC236}">
                <a16:creationId xmlns:a16="http://schemas.microsoft.com/office/drawing/2014/main" id="{B3AD5937-82F3-4714-9731-64F2009C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0" y="2769267"/>
            <a:ext cx="2328776" cy="15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6B2C04-D5F5-4367-BA3E-DC646847AA36}"/>
              </a:ext>
            </a:extLst>
          </p:cNvPr>
          <p:cNvSpPr txBox="1"/>
          <p:nvPr/>
        </p:nvSpPr>
        <p:spPr>
          <a:xfrm>
            <a:off x="384660" y="4300006"/>
            <a:ext cx="230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Iron Ore Mine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20D84-A5EB-4CC8-B505-06E7A54B9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291" y="2769266"/>
            <a:ext cx="2720030" cy="15300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C76BE9-83B8-44DD-A004-12FE6ECFDC35}"/>
              </a:ext>
            </a:extLst>
          </p:cNvPr>
          <p:cNvSpPr txBox="1"/>
          <p:nvPr/>
        </p:nvSpPr>
        <p:spPr>
          <a:xfrm>
            <a:off x="6206331" y="4299283"/>
            <a:ext cx="272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Steel Industry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0667B6-9263-43B3-828F-523915D00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036" y="2769266"/>
            <a:ext cx="2291655" cy="15300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D70709-CFC0-48AF-A0EA-B083A3AAAA1A}"/>
              </a:ext>
            </a:extLst>
          </p:cNvPr>
          <p:cNvSpPr txBox="1"/>
          <p:nvPr/>
        </p:nvSpPr>
        <p:spPr>
          <a:xfrm>
            <a:off x="3304494" y="4307485"/>
            <a:ext cx="230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Energy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D56E8A-AA0D-4B13-9BAF-F7408A7C347E}"/>
              </a:ext>
            </a:extLst>
          </p:cNvPr>
          <p:cNvSpPr txBox="1"/>
          <p:nvPr/>
        </p:nvSpPr>
        <p:spPr>
          <a:xfrm>
            <a:off x="2807371" y="3145484"/>
            <a:ext cx="368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+</a:t>
            </a:r>
            <a:endParaRPr lang="en-GB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35BE4-38F1-4379-ACCB-4A77B7957CEE}"/>
              </a:ext>
            </a:extLst>
          </p:cNvPr>
          <p:cNvSpPr txBox="1"/>
          <p:nvPr/>
        </p:nvSpPr>
        <p:spPr>
          <a:xfrm>
            <a:off x="5717052" y="3145484"/>
            <a:ext cx="368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=</a:t>
            </a:r>
            <a:endParaRPr lang="en-GB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19F7F-9038-492C-9E68-F77EE89FF046}"/>
              </a:ext>
            </a:extLst>
          </p:cNvPr>
          <p:cNvSpPr txBox="1"/>
          <p:nvPr/>
        </p:nvSpPr>
        <p:spPr>
          <a:xfrm>
            <a:off x="9056062" y="3145483"/>
            <a:ext cx="368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→</a:t>
            </a:r>
            <a:endParaRPr lang="en-GB" sz="4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AFCF28-9340-4FA4-B52C-488B23280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382" y="2769266"/>
            <a:ext cx="2291656" cy="15389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8B012F4-E3E3-48A1-AABF-21DCED59FB2C}"/>
              </a:ext>
            </a:extLst>
          </p:cNvPr>
          <p:cNvSpPr txBox="1"/>
          <p:nvPr/>
        </p:nvSpPr>
        <p:spPr>
          <a:xfrm>
            <a:off x="9637382" y="4299283"/>
            <a:ext cx="229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 Industry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5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0" grpId="0"/>
      <p:bldP spid="9" grpId="0"/>
      <p:bldP spid="13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84AD-E6EA-4E51-8B6B-638529E3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58" y="156579"/>
            <a:ext cx="10515600" cy="846054"/>
          </a:xfrm>
        </p:spPr>
        <p:txBody>
          <a:bodyPr>
            <a:normAutofit fontScale="90000"/>
          </a:bodyPr>
          <a:lstStyle/>
          <a:p>
            <a:r>
              <a:rPr lang="en-US" dirty="0"/>
              <a:t>Production, Consumption and the Environment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ECB59C-2EA9-4EA6-9868-8697B3609ADD}"/>
              </a:ext>
            </a:extLst>
          </p:cNvPr>
          <p:cNvSpPr txBox="1">
            <a:spLocks/>
          </p:cNvSpPr>
          <p:nvPr/>
        </p:nvSpPr>
        <p:spPr>
          <a:xfrm rot="16200000">
            <a:off x="52137" y="3269718"/>
            <a:ext cx="1514475" cy="55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Production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8663BE-F3DD-4207-8B2B-A8764A4224FA}"/>
              </a:ext>
            </a:extLst>
          </p:cNvPr>
          <p:cNvSpPr txBox="1">
            <a:spLocks/>
          </p:cNvSpPr>
          <p:nvPr/>
        </p:nvSpPr>
        <p:spPr>
          <a:xfrm rot="5400000">
            <a:off x="8713940" y="3370996"/>
            <a:ext cx="1646822" cy="55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Consumption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D31F3E-C401-4D50-92DE-5AC849431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82" y="1042071"/>
            <a:ext cx="2352876" cy="1325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17CA9C-B461-4B22-9546-9BA67DE63E52}"/>
              </a:ext>
            </a:extLst>
          </p:cNvPr>
          <p:cNvSpPr txBox="1"/>
          <p:nvPr/>
        </p:nvSpPr>
        <p:spPr>
          <a:xfrm>
            <a:off x="1700461" y="1410488"/>
            <a:ext cx="141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Solid Wastes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D73C0E-05DA-45F7-AE5C-1C58490FF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882" y="2673419"/>
            <a:ext cx="2352876" cy="1325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90E1B5-8AC7-4D8B-AF81-DA1B19516422}"/>
              </a:ext>
            </a:extLst>
          </p:cNvPr>
          <p:cNvSpPr txBox="1"/>
          <p:nvPr/>
        </p:nvSpPr>
        <p:spPr>
          <a:xfrm>
            <a:off x="1644964" y="3325643"/>
            <a:ext cx="152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Liquid Wastes</a:t>
            </a:r>
            <a:endParaRPr lang="el-GR" dirty="0"/>
          </a:p>
          <a:p>
            <a:pPr algn="ctr"/>
            <a:r>
              <a:rPr lang="el-GR" dirty="0"/>
              <a:t>(</a:t>
            </a:r>
            <a:r>
              <a:rPr lang="en-US" dirty="0"/>
              <a:t>Effluents)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F18FC8-2F9E-4DEC-A718-F4919875B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882" y="4304768"/>
            <a:ext cx="2337157" cy="13088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76D4BF-94C0-428F-95F7-64EB9F864CE4}"/>
              </a:ext>
            </a:extLst>
          </p:cNvPr>
          <p:cNvSpPr txBox="1"/>
          <p:nvPr/>
        </p:nvSpPr>
        <p:spPr>
          <a:xfrm>
            <a:off x="1589469" y="4884596"/>
            <a:ext cx="152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Gas Emissions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D4D477-3872-4DCD-AE37-F52EFFA43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695" y="1035967"/>
            <a:ext cx="2219446" cy="13316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64F4AE-F551-47EF-ADF2-69E16498E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947" y="2531893"/>
            <a:ext cx="2042036" cy="1529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4F91C1-B37D-4188-9699-34A54EA6C5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0695" y="4284700"/>
            <a:ext cx="2342468" cy="131178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A602762-F5F5-40DE-9939-70A887E4998D}"/>
              </a:ext>
            </a:extLst>
          </p:cNvPr>
          <p:cNvSpPr txBox="1">
            <a:spLocks/>
          </p:cNvSpPr>
          <p:nvPr/>
        </p:nvSpPr>
        <p:spPr>
          <a:xfrm rot="5400000">
            <a:off x="4888205" y="3147755"/>
            <a:ext cx="2207043" cy="5556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Environment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787630-8A96-4A1E-9712-3A8374164890}"/>
              </a:ext>
            </a:extLst>
          </p:cNvPr>
          <p:cNvSpPr/>
          <p:nvPr/>
        </p:nvSpPr>
        <p:spPr>
          <a:xfrm>
            <a:off x="3112166" y="906379"/>
            <a:ext cx="5662866" cy="4780547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2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2" grpId="0"/>
      <p:bldP spid="1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56D8CA-29ED-409D-90FF-EDDC19A77369}"/>
              </a:ext>
            </a:extLst>
          </p:cNvPr>
          <p:cNvSpPr txBox="1"/>
          <p:nvPr/>
        </p:nvSpPr>
        <p:spPr>
          <a:xfrm>
            <a:off x="2703094" y="80211"/>
            <a:ext cx="6785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Demand</a:t>
            </a:r>
            <a:endParaRPr lang="en-GB" sz="4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5A4749-9F25-4E15-9C31-5E6601261E17}"/>
              </a:ext>
            </a:extLst>
          </p:cNvPr>
          <p:cNvGrpSpPr/>
          <p:nvPr/>
        </p:nvGrpSpPr>
        <p:grpSpPr>
          <a:xfrm>
            <a:off x="164053" y="-474268"/>
            <a:ext cx="7002319" cy="5606242"/>
            <a:chOff x="164053" y="-474268"/>
            <a:chExt cx="7002319" cy="5606242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E273D3FC-85AD-48EC-B8D6-AEADCAC392DD}"/>
                </a:ext>
              </a:extLst>
            </p:cNvPr>
            <p:cNvSpPr/>
            <p:nvPr/>
          </p:nvSpPr>
          <p:spPr>
            <a:xfrm rot="10497203">
              <a:off x="1458288" y="-474268"/>
              <a:ext cx="5708084" cy="4851806"/>
            </a:xfrm>
            <a:prstGeom prst="arc">
              <a:avLst>
                <a:gd name="adj1" fmla="val 17121034"/>
                <a:gd name="adj2" fmla="val 51843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C3AB583-C16E-4C8E-A0A4-D0CEE8C9E976}"/>
                </a:ext>
              </a:extLst>
            </p:cNvPr>
            <p:cNvCxnSpPr>
              <a:cxnSpLocks/>
            </p:cNvCxnSpPr>
            <p:nvPr/>
          </p:nvCxnSpPr>
          <p:spPr>
            <a:xfrm>
              <a:off x="1210905" y="1663979"/>
              <a:ext cx="0" cy="3029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D326C4A-21B9-4382-9EAC-D6A77FFBAB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5265" y="4701327"/>
              <a:ext cx="28227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2CE442-270F-45A7-BCAC-7FFEF5E8F676}"/>
                </a:ext>
              </a:extLst>
            </p:cNvPr>
            <p:cNvSpPr txBox="1"/>
            <p:nvPr/>
          </p:nvSpPr>
          <p:spPr>
            <a:xfrm>
              <a:off x="164053" y="1757898"/>
              <a:ext cx="10528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Price (€)</a:t>
              </a:r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F25FDB-8B45-4CD1-8691-269A7E7E1714}"/>
                </a:ext>
              </a:extLst>
            </p:cNvPr>
            <p:cNvSpPr txBox="1"/>
            <p:nvPr/>
          </p:nvSpPr>
          <p:spPr>
            <a:xfrm>
              <a:off x="2999942" y="4644167"/>
              <a:ext cx="1529022" cy="487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Quantity</a:t>
              </a:r>
              <a:endParaRPr lang="en-GB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A42F7F-59E9-4AC4-9319-FE30CA261266}"/>
                </a:ext>
              </a:extLst>
            </p:cNvPr>
            <p:cNvCxnSpPr/>
            <p:nvPr/>
          </p:nvCxnSpPr>
          <p:spPr>
            <a:xfrm>
              <a:off x="1210905" y="2797543"/>
              <a:ext cx="41818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FDB2D5-5DD3-42CA-98F0-82C792453A3E}"/>
                </a:ext>
              </a:extLst>
            </p:cNvPr>
            <p:cNvCxnSpPr/>
            <p:nvPr/>
          </p:nvCxnSpPr>
          <p:spPr>
            <a:xfrm>
              <a:off x="1629092" y="2797543"/>
              <a:ext cx="0" cy="190692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7A4F49-E072-4DE5-9B60-6B6AEAEA552A}"/>
                </a:ext>
              </a:extLst>
            </p:cNvPr>
            <p:cNvSpPr txBox="1"/>
            <p:nvPr/>
          </p:nvSpPr>
          <p:spPr>
            <a:xfrm>
              <a:off x="761328" y="2526898"/>
              <a:ext cx="504810" cy="40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GB" sz="1400" baseline="-25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6CDC4-A605-43A9-B09F-EE181AAEC84D}"/>
                </a:ext>
              </a:extLst>
            </p:cNvPr>
            <p:cNvSpPr txBox="1"/>
            <p:nvPr/>
          </p:nvSpPr>
          <p:spPr>
            <a:xfrm>
              <a:off x="1454734" y="4666807"/>
              <a:ext cx="504810" cy="40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en-GB" sz="1400" baseline="-25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FA7B97-F636-40C5-8969-F947154C5FE0}"/>
                </a:ext>
              </a:extLst>
            </p:cNvPr>
            <p:cNvSpPr txBox="1"/>
            <p:nvPr/>
          </p:nvSpPr>
          <p:spPr>
            <a:xfrm>
              <a:off x="761328" y="3310817"/>
              <a:ext cx="504810" cy="40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2</a:t>
              </a:r>
              <a:endParaRPr lang="en-GB" sz="1400" baseline="-25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BFB8B1-F369-40AA-89BC-A0754E02B0B6}"/>
                </a:ext>
              </a:extLst>
            </p:cNvPr>
            <p:cNvSpPr txBox="1"/>
            <p:nvPr/>
          </p:nvSpPr>
          <p:spPr>
            <a:xfrm>
              <a:off x="1951998" y="4657598"/>
              <a:ext cx="504810" cy="40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q</a:t>
              </a:r>
              <a:r>
                <a:rPr lang="en-US" sz="1400" baseline="-25000" dirty="0"/>
                <a:t>2</a:t>
              </a:r>
              <a:endParaRPr lang="en-GB" sz="1400" baseline="-25000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65AC10-1669-4DE1-BA1D-4095FBAC8D55}"/>
                </a:ext>
              </a:extLst>
            </p:cNvPr>
            <p:cNvCxnSpPr/>
            <p:nvPr/>
          </p:nvCxnSpPr>
          <p:spPr>
            <a:xfrm>
              <a:off x="1205265" y="3571241"/>
              <a:ext cx="94092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457F6C-C596-4537-A186-4FBB6F99754F}"/>
                </a:ext>
              </a:extLst>
            </p:cNvPr>
            <p:cNvCxnSpPr/>
            <p:nvPr/>
          </p:nvCxnSpPr>
          <p:spPr>
            <a:xfrm>
              <a:off x="2162916" y="3574385"/>
              <a:ext cx="0" cy="111738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383478-4203-4002-9BEA-7AA883D2D3EB}"/>
                </a:ext>
              </a:extLst>
            </p:cNvPr>
            <p:cNvSpPr txBox="1"/>
            <p:nvPr/>
          </p:nvSpPr>
          <p:spPr>
            <a:xfrm>
              <a:off x="1419997" y="1631336"/>
              <a:ext cx="531971" cy="40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</a:t>
              </a:r>
              <a:r>
                <a:rPr lang="en-US" sz="1400" baseline="-25000" dirty="0"/>
                <a:t>0</a:t>
              </a:r>
              <a:endParaRPr lang="en-GB" sz="1400" baseline="-25000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33D1A1-AA08-43CC-81CD-65553797F8BC}"/>
                </a:ext>
              </a:extLst>
            </p:cNvPr>
            <p:cNvSpPr/>
            <p:nvPr/>
          </p:nvSpPr>
          <p:spPr>
            <a:xfrm>
              <a:off x="1598000" y="2058277"/>
              <a:ext cx="66386" cy="415141"/>
            </a:xfrm>
            <a:custGeom>
              <a:avLst/>
              <a:gdLst>
                <a:gd name="connsiteX0" fmla="*/ 3873 w 80073"/>
                <a:gd name="connsiteY0" fmla="*/ 0 h 300037"/>
                <a:gd name="connsiteX1" fmla="*/ 8635 w 80073"/>
                <a:gd name="connsiteY1" fmla="*/ 142875 h 300037"/>
                <a:gd name="connsiteX2" fmla="*/ 80073 w 80073"/>
                <a:gd name="connsiteY2" fmla="*/ 300037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73" h="300037">
                  <a:moveTo>
                    <a:pt x="3873" y="0"/>
                  </a:moveTo>
                  <a:cubicBezTo>
                    <a:pt x="-96" y="46434"/>
                    <a:pt x="-4065" y="92869"/>
                    <a:pt x="8635" y="142875"/>
                  </a:cubicBezTo>
                  <a:cubicBezTo>
                    <a:pt x="21335" y="192881"/>
                    <a:pt x="60229" y="264318"/>
                    <a:pt x="80073" y="300037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CB7194-311C-461C-9F0F-BA1E5491CBD4}"/>
              </a:ext>
            </a:extLst>
          </p:cNvPr>
          <p:cNvGrpSpPr/>
          <p:nvPr/>
        </p:nvGrpSpPr>
        <p:grpSpPr>
          <a:xfrm>
            <a:off x="1198985" y="-776066"/>
            <a:ext cx="6582746" cy="5844389"/>
            <a:chOff x="1198985" y="-776066"/>
            <a:chExt cx="6582746" cy="584438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5C4063-240B-4741-B0AC-76410EAE5F44}"/>
                </a:ext>
              </a:extLst>
            </p:cNvPr>
            <p:cNvSpPr txBox="1"/>
            <p:nvPr/>
          </p:nvSpPr>
          <p:spPr>
            <a:xfrm>
              <a:off x="2209432" y="4661817"/>
              <a:ext cx="535217" cy="40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q</a:t>
              </a:r>
              <a:r>
                <a:rPr lang="en-US" sz="1400" baseline="30000" dirty="0"/>
                <a:t>’</a:t>
              </a:r>
              <a:r>
                <a:rPr lang="en-US" sz="1400" baseline="-25000" dirty="0"/>
                <a:t>1</a:t>
              </a:r>
              <a:endParaRPr lang="en-GB" sz="1400" baseline="-25000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BE7F5FE-B925-4F9C-8E87-2E4AB8AEB7A5}"/>
                </a:ext>
              </a:extLst>
            </p:cNvPr>
            <p:cNvGrpSpPr/>
            <p:nvPr/>
          </p:nvGrpSpPr>
          <p:grpSpPr>
            <a:xfrm>
              <a:off x="1198985" y="-776066"/>
              <a:ext cx="6582746" cy="5480538"/>
              <a:chOff x="1198985" y="-776066"/>
              <a:chExt cx="6582746" cy="5480538"/>
            </a:xfrm>
          </p:grpSpPr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A751C84B-2ED1-4321-87AF-7AF569AF41BB}"/>
                  </a:ext>
                </a:extLst>
              </p:cNvPr>
              <p:cNvSpPr/>
              <p:nvPr/>
            </p:nvSpPr>
            <p:spPr>
              <a:xfrm rot="10497203">
                <a:off x="2073647" y="-776066"/>
                <a:ext cx="5708084" cy="4851806"/>
              </a:xfrm>
              <a:prstGeom prst="arc">
                <a:avLst>
                  <a:gd name="adj1" fmla="val 17770314"/>
                  <a:gd name="adj2" fmla="val 6660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5733921-5D98-42BB-9DD4-1E760AE0B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8985" y="2796136"/>
                <a:ext cx="120228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F733D5-206B-4695-9939-D1D034C77F31}"/>
                  </a:ext>
                </a:extLst>
              </p:cNvPr>
              <p:cNvSpPr txBox="1"/>
              <p:nvPr/>
            </p:nvSpPr>
            <p:spPr>
              <a:xfrm>
                <a:off x="2035357" y="1614196"/>
                <a:ext cx="531971" cy="40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</a:t>
                </a:r>
                <a:r>
                  <a:rPr lang="en-US" sz="1400" baseline="-25000" dirty="0"/>
                  <a:t>1</a:t>
                </a:r>
                <a:endParaRPr lang="en-GB" sz="1400" baseline="-25000" dirty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923F657-80B7-41C8-87DE-49B26E3C82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1274" y="2797543"/>
                <a:ext cx="0" cy="19069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3C9BEBE9-DF2E-4225-9CE6-1A1F4DC90F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2889" y="3008099"/>
                <a:ext cx="43067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E82C177-9193-4AB6-960B-4EBB5F188B61}"/>
              </a:ext>
            </a:extLst>
          </p:cNvPr>
          <p:cNvSpPr txBox="1"/>
          <p:nvPr/>
        </p:nvSpPr>
        <p:spPr>
          <a:xfrm>
            <a:off x="4980938" y="1509713"/>
            <a:ext cx="667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Changes in prices change the quantity and cause movements ALONG the curve</a:t>
            </a:r>
            <a:endParaRPr lang="en-GB" sz="2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0B0B28-F809-40A6-AD23-BDC20A97F9C8}"/>
              </a:ext>
            </a:extLst>
          </p:cNvPr>
          <p:cNvSpPr txBox="1"/>
          <p:nvPr/>
        </p:nvSpPr>
        <p:spPr>
          <a:xfrm>
            <a:off x="4980939" y="2765823"/>
            <a:ext cx="6672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demand curve can be shifted by changes in: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Consumer preferences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Prices of related goods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Expectations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size of the market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0719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56D8CA-29ED-409D-90FF-EDDC19A77369}"/>
              </a:ext>
            </a:extLst>
          </p:cNvPr>
          <p:cNvSpPr txBox="1"/>
          <p:nvPr/>
        </p:nvSpPr>
        <p:spPr>
          <a:xfrm>
            <a:off x="2703094" y="80211"/>
            <a:ext cx="6785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Supply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F2E0E6-3BAF-450A-9DFA-FE691C58EE15}"/>
              </a:ext>
            </a:extLst>
          </p:cNvPr>
          <p:cNvGrpSpPr/>
          <p:nvPr/>
        </p:nvGrpSpPr>
        <p:grpSpPr>
          <a:xfrm>
            <a:off x="-625770" y="-1545882"/>
            <a:ext cx="5029673" cy="6649851"/>
            <a:chOff x="-625770" y="-1545882"/>
            <a:chExt cx="5029673" cy="6649851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E273D3FC-85AD-48EC-B8D6-AEADCAC392DD}"/>
                </a:ext>
              </a:extLst>
            </p:cNvPr>
            <p:cNvSpPr/>
            <p:nvPr/>
          </p:nvSpPr>
          <p:spPr>
            <a:xfrm rot="5243803">
              <a:off x="-1053910" y="-1117742"/>
              <a:ext cx="5708085" cy="4851806"/>
            </a:xfrm>
            <a:prstGeom prst="arc">
              <a:avLst>
                <a:gd name="adj1" fmla="val 17121034"/>
                <a:gd name="adj2" fmla="val 51843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5733921-5D98-42BB-9DD4-1E760AE0B917}"/>
                </a:ext>
              </a:extLst>
            </p:cNvPr>
            <p:cNvCxnSpPr>
              <a:cxnSpLocks/>
            </p:cNvCxnSpPr>
            <p:nvPr/>
          </p:nvCxnSpPr>
          <p:spPr>
            <a:xfrm>
              <a:off x="2915093" y="3310817"/>
              <a:ext cx="64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F733D5-206B-4695-9939-D1D034C77F31}"/>
                </a:ext>
              </a:extLst>
            </p:cNvPr>
            <p:cNvSpPr txBox="1"/>
            <p:nvPr/>
          </p:nvSpPr>
          <p:spPr>
            <a:xfrm>
              <a:off x="3871932" y="1663978"/>
              <a:ext cx="531971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23F657-80B7-41C8-87DE-49B26E3C82DC}"/>
                </a:ext>
              </a:extLst>
            </p:cNvPr>
            <p:cNvCxnSpPr>
              <a:cxnSpLocks/>
            </p:cNvCxnSpPr>
            <p:nvPr/>
          </p:nvCxnSpPr>
          <p:spPr>
            <a:xfrm>
              <a:off x="3556918" y="3310725"/>
              <a:ext cx="0" cy="140400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5C4063-240B-4741-B0AC-76410EAE5F44}"/>
                </a:ext>
              </a:extLst>
            </p:cNvPr>
            <p:cNvSpPr txBox="1"/>
            <p:nvPr/>
          </p:nvSpPr>
          <p:spPr>
            <a:xfrm>
              <a:off x="3364543" y="4697463"/>
              <a:ext cx="535217" cy="40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’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C9BEBE9-DF2E-4225-9CE6-1A1F4DC90FDF}"/>
                </a:ext>
              </a:extLst>
            </p:cNvPr>
            <p:cNvCxnSpPr>
              <a:cxnSpLocks/>
            </p:cNvCxnSpPr>
            <p:nvPr/>
          </p:nvCxnSpPr>
          <p:spPr>
            <a:xfrm>
              <a:off x="3374665" y="2849758"/>
              <a:ext cx="43067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E82C177-9193-4AB6-960B-4EBB5F188B61}"/>
              </a:ext>
            </a:extLst>
          </p:cNvPr>
          <p:cNvSpPr txBox="1"/>
          <p:nvPr/>
        </p:nvSpPr>
        <p:spPr>
          <a:xfrm>
            <a:off x="4980938" y="1425734"/>
            <a:ext cx="667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in prices change the quantity and cause movements ALONG the curve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0B0B28-F809-40A6-AD23-BDC20A97F9C8}"/>
              </a:ext>
            </a:extLst>
          </p:cNvPr>
          <p:cNvSpPr txBox="1"/>
          <p:nvPr/>
        </p:nvSpPr>
        <p:spPr>
          <a:xfrm>
            <a:off x="4980939" y="2513886"/>
            <a:ext cx="66723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supply curve can be shifted by changes in: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price of the factors of production and of intermediary goods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The technology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Expectations</a:t>
            </a:r>
          </a:p>
          <a:p>
            <a:pPr marL="457200" lvl="0" indent="-457200">
              <a:buFont typeface="+mj-lt"/>
              <a:buAutoNum type="arabicPeriod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size of the market in terms of number of producers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</a:rPr>
              <a:t>The policy as concerns subsidies or taxes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DA3269-7FB0-40FE-B3FF-3967F8B38A2A}"/>
              </a:ext>
            </a:extLst>
          </p:cNvPr>
          <p:cNvGrpSpPr/>
          <p:nvPr/>
        </p:nvGrpSpPr>
        <p:grpSpPr>
          <a:xfrm>
            <a:off x="-827759" y="-1938663"/>
            <a:ext cx="5983256" cy="7073684"/>
            <a:chOff x="-827759" y="-1938663"/>
            <a:chExt cx="5983256" cy="70736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9B271-1E65-4351-8EA2-4046BA4860C8}"/>
                </a:ext>
              </a:extLst>
            </p:cNvPr>
            <p:cNvGrpSpPr/>
            <p:nvPr/>
          </p:nvGrpSpPr>
          <p:grpSpPr>
            <a:xfrm>
              <a:off x="-827759" y="-1938663"/>
              <a:ext cx="5983256" cy="7073684"/>
              <a:chOff x="-827759" y="-1938663"/>
              <a:chExt cx="5983256" cy="7073684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FF08410E-54EE-46F2-95AD-D80C5EABB64A}"/>
                  </a:ext>
                </a:extLst>
              </p:cNvPr>
              <p:cNvGrpSpPr/>
              <p:nvPr/>
            </p:nvGrpSpPr>
            <p:grpSpPr>
              <a:xfrm>
                <a:off x="164056" y="1663978"/>
                <a:ext cx="4991441" cy="3471043"/>
                <a:chOff x="164056" y="1663978"/>
                <a:chExt cx="4991441" cy="3471043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AC3AB583-C16E-4C8E-A0A4-D0CEE8C9E9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0908" y="1663978"/>
                  <a:ext cx="0" cy="30298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FD326C4A-21B9-4382-9EAC-D6A77FFBAB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05268" y="4701327"/>
                  <a:ext cx="282276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72CE442-270F-45A7-BCAC-7FFEF5E8F676}"/>
                    </a:ext>
                  </a:extLst>
                </p:cNvPr>
                <p:cNvSpPr txBox="1"/>
                <p:nvPr/>
              </p:nvSpPr>
              <p:spPr>
                <a:xfrm>
                  <a:off x="164056" y="1757897"/>
                  <a:ext cx="1052860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Price (€)</a:t>
                  </a: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2F25FDB-8B45-4CD1-8691-269A7E7E1714}"/>
                    </a:ext>
                  </a:extLst>
                </p:cNvPr>
                <p:cNvSpPr txBox="1"/>
                <p:nvPr/>
              </p:nvSpPr>
              <p:spPr>
                <a:xfrm>
                  <a:off x="3626475" y="4647214"/>
                  <a:ext cx="1529022" cy="4878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Quantity</a:t>
                  </a: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15FDB2D5-5DD3-42CA-98F0-82C792453A3E}"/>
                    </a:ext>
                  </a:extLst>
                </p:cNvPr>
                <p:cNvCxnSpPr/>
                <p:nvPr/>
              </p:nvCxnSpPr>
              <p:spPr>
                <a:xfrm>
                  <a:off x="2888727" y="3307337"/>
                  <a:ext cx="0" cy="1404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7A4F49-E072-4DE5-9B60-6B6AEAEA552A}"/>
                    </a:ext>
                  </a:extLst>
                </p:cNvPr>
                <p:cNvSpPr txBox="1"/>
                <p:nvPr/>
              </p:nvSpPr>
              <p:spPr>
                <a:xfrm>
                  <a:off x="894896" y="3112321"/>
                  <a:ext cx="504810" cy="4065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</a:t>
                  </a:r>
                  <a:r>
                    <a:rPr kumimoji="0" 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  <a:endParaRPr kumimoji="0" lang="en-GB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506CDC4-A605-43A9-B09F-EE181AAEC84D}"/>
                    </a:ext>
                  </a:extLst>
                </p:cNvPr>
                <p:cNvSpPr txBox="1"/>
                <p:nvPr/>
              </p:nvSpPr>
              <p:spPr>
                <a:xfrm>
                  <a:off x="2718013" y="4671809"/>
                  <a:ext cx="504810" cy="4065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</a:t>
                  </a:r>
                  <a:r>
                    <a:rPr kumimoji="0" 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  <a:endParaRPr kumimoji="0" lang="en-GB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0FA7B97-F636-40C5-8969-F947154C5FE0}"/>
                    </a:ext>
                  </a:extLst>
                </p:cNvPr>
                <p:cNvSpPr txBox="1"/>
                <p:nvPr/>
              </p:nvSpPr>
              <p:spPr>
                <a:xfrm>
                  <a:off x="888943" y="3373185"/>
                  <a:ext cx="504810" cy="4065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</a:t>
                  </a:r>
                  <a:r>
                    <a:rPr kumimoji="0" 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  <a:endParaRPr kumimoji="0" lang="en-GB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4BFB8B1-F369-40AA-89BC-A0754E02B0B6}"/>
                    </a:ext>
                  </a:extLst>
                </p:cNvPr>
                <p:cNvSpPr txBox="1"/>
                <p:nvPr/>
              </p:nvSpPr>
              <p:spPr>
                <a:xfrm>
                  <a:off x="2298561" y="4670607"/>
                  <a:ext cx="504810" cy="4065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</a:t>
                  </a:r>
                  <a:r>
                    <a:rPr kumimoji="0" 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  <a:endParaRPr kumimoji="0" lang="en-GB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F65AC10-1669-4DE1-BA1D-4095FBAC8D55}"/>
                    </a:ext>
                  </a:extLst>
                </p:cNvPr>
                <p:cNvCxnSpPr/>
                <p:nvPr/>
              </p:nvCxnSpPr>
              <p:spPr>
                <a:xfrm>
                  <a:off x="1242589" y="3571240"/>
                  <a:ext cx="12240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B2457F6C-C596-4537-A186-4FBB6F99754F}"/>
                    </a:ext>
                  </a:extLst>
                </p:cNvPr>
                <p:cNvCxnSpPr/>
                <p:nvPr/>
              </p:nvCxnSpPr>
              <p:spPr>
                <a:xfrm>
                  <a:off x="2473688" y="3583946"/>
                  <a:ext cx="0" cy="11173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E383478-4203-4002-9BEA-7AA883D2D3EB}"/>
                    </a:ext>
                  </a:extLst>
                </p:cNvPr>
                <p:cNvSpPr txBox="1"/>
                <p:nvPr/>
              </p:nvSpPr>
              <p:spPr>
                <a:xfrm>
                  <a:off x="3319002" y="1675409"/>
                  <a:ext cx="531970" cy="307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dirty="0">
                      <a:solidFill>
                        <a:prstClr val="black"/>
                      </a:solidFill>
                      <a:latin typeface="Calibri" panose="020F0502020204030204"/>
                    </a:rPr>
                    <a:t>S</a:t>
                  </a:r>
                  <a:r>
                    <a:rPr kumimoji="0" 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  <a:endParaRPr kumimoji="0" lang="en-GB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0533D1A1-AA08-43CC-81CD-65553797F8BC}"/>
                    </a:ext>
                  </a:extLst>
                </p:cNvPr>
                <p:cNvSpPr/>
                <p:nvPr/>
              </p:nvSpPr>
              <p:spPr>
                <a:xfrm rot="15664593">
                  <a:off x="2072571" y="3559019"/>
                  <a:ext cx="66386" cy="415141"/>
                </a:xfrm>
                <a:custGeom>
                  <a:avLst/>
                  <a:gdLst>
                    <a:gd name="connsiteX0" fmla="*/ 3873 w 80073"/>
                    <a:gd name="connsiteY0" fmla="*/ 0 h 300037"/>
                    <a:gd name="connsiteX1" fmla="*/ 8635 w 80073"/>
                    <a:gd name="connsiteY1" fmla="*/ 142875 h 300037"/>
                    <a:gd name="connsiteX2" fmla="*/ 80073 w 80073"/>
                    <a:gd name="connsiteY2" fmla="*/ 300037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073" h="300037">
                      <a:moveTo>
                        <a:pt x="3873" y="0"/>
                      </a:moveTo>
                      <a:cubicBezTo>
                        <a:pt x="-96" y="46434"/>
                        <a:pt x="-4065" y="92869"/>
                        <a:pt x="8635" y="142875"/>
                      </a:cubicBezTo>
                      <a:cubicBezTo>
                        <a:pt x="21335" y="192881"/>
                        <a:pt x="60229" y="264318"/>
                        <a:pt x="80073" y="300037"/>
                      </a:cubicBezTo>
                    </a:path>
                  </a:pathLst>
                </a:custGeom>
                <a:noFill/>
                <a:ln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6447C9BB-3535-4C5A-9E93-D390F9ADA51C}"/>
                  </a:ext>
                </a:extLst>
              </p:cNvPr>
              <p:cNvSpPr/>
              <p:nvPr/>
            </p:nvSpPr>
            <p:spPr>
              <a:xfrm rot="5165962">
                <a:off x="-1317250" y="-1449172"/>
                <a:ext cx="5708085" cy="4729103"/>
              </a:xfrm>
              <a:prstGeom prst="arc">
                <a:avLst>
                  <a:gd name="adj1" fmla="val 17690100"/>
                  <a:gd name="adj2" fmla="val 26752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E12AEE6-F3B2-484E-8F7D-D68AE2026770}"/>
                </a:ext>
              </a:extLst>
            </p:cNvPr>
            <p:cNvCxnSpPr>
              <a:cxnSpLocks/>
            </p:cNvCxnSpPr>
            <p:nvPr/>
          </p:nvCxnSpPr>
          <p:spPr>
            <a:xfrm>
              <a:off x="1173375" y="3313921"/>
              <a:ext cx="17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920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56D8CA-29ED-409D-90FF-EDDC19A77369}"/>
              </a:ext>
            </a:extLst>
          </p:cNvPr>
          <p:cNvSpPr txBox="1"/>
          <p:nvPr/>
        </p:nvSpPr>
        <p:spPr>
          <a:xfrm>
            <a:off x="2703094" y="80211"/>
            <a:ext cx="6785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Equilibrium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E82C177-9193-4AB6-960B-4EBB5F188B61}"/>
              </a:ext>
            </a:extLst>
          </p:cNvPr>
          <p:cNvSpPr txBox="1"/>
          <p:nvPr/>
        </p:nvSpPr>
        <p:spPr>
          <a:xfrm>
            <a:off x="4980938" y="900879"/>
            <a:ext cx="66723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price p*, quantity q* is demanded and supplied and the market for the good clears, i.e., consumers find and buy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the quantities they want and producers bring to the market exactly the same quantities.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If the price was at p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or p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the market would be in disequilibrium.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price p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consumers would demand quantities 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excess of what is produced. The market would create shortages.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At price p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producers would produce quantities q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in excess of what is demanded by consumers. The market would create surpluses.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B5ED04-CE71-4005-9744-A497FB68E48F}"/>
              </a:ext>
            </a:extLst>
          </p:cNvPr>
          <p:cNvGrpSpPr/>
          <p:nvPr/>
        </p:nvGrpSpPr>
        <p:grpSpPr>
          <a:xfrm>
            <a:off x="-827759" y="-1938663"/>
            <a:ext cx="8609490" cy="7073685"/>
            <a:chOff x="-827759" y="-1938663"/>
            <a:chExt cx="8609490" cy="707368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5733921-5D98-42BB-9DD4-1E760AE0B917}"/>
                </a:ext>
              </a:extLst>
            </p:cNvPr>
            <p:cNvCxnSpPr>
              <a:cxnSpLocks/>
            </p:cNvCxnSpPr>
            <p:nvPr/>
          </p:nvCxnSpPr>
          <p:spPr>
            <a:xfrm>
              <a:off x="1216918" y="3338811"/>
              <a:ext cx="1619999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F733D5-206B-4695-9939-D1D034C77F31}"/>
                </a:ext>
              </a:extLst>
            </p:cNvPr>
            <p:cNvSpPr txBox="1"/>
            <p:nvPr/>
          </p:nvSpPr>
          <p:spPr>
            <a:xfrm>
              <a:off x="3871932" y="1663979"/>
              <a:ext cx="531970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C3AB583-C16E-4C8E-A0A4-D0CEE8C9E976}"/>
                </a:ext>
              </a:extLst>
            </p:cNvPr>
            <p:cNvCxnSpPr>
              <a:cxnSpLocks/>
            </p:cNvCxnSpPr>
            <p:nvPr/>
          </p:nvCxnSpPr>
          <p:spPr>
            <a:xfrm>
              <a:off x="1210908" y="1663979"/>
              <a:ext cx="0" cy="3029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D326C4A-21B9-4382-9EAC-D6A77FFBAB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5268" y="4701328"/>
              <a:ext cx="28227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2CE442-270F-45A7-BCAC-7FFEF5E8F676}"/>
                </a:ext>
              </a:extLst>
            </p:cNvPr>
            <p:cNvSpPr txBox="1"/>
            <p:nvPr/>
          </p:nvSpPr>
          <p:spPr>
            <a:xfrm>
              <a:off x="164056" y="1757898"/>
              <a:ext cx="105286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Price (€)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F25FDB-8B45-4CD1-8691-269A7E7E1714}"/>
                </a:ext>
              </a:extLst>
            </p:cNvPr>
            <p:cNvSpPr txBox="1"/>
            <p:nvPr/>
          </p:nvSpPr>
          <p:spPr>
            <a:xfrm>
              <a:off x="3626475" y="4647215"/>
              <a:ext cx="1529022" cy="487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Quantity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FDB2D5-5DD3-42CA-98F0-82C792453A3E}"/>
                </a:ext>
              </a:extLst>
            </p:cNvPr>
            <p:cNvCxnSpPr/>
            <p:nvPr/>
          </p:nvCxnSpPr>
          <p:spPr>
            <a:xfrm>
              <a:off x="2823412" y="3353986"/>
              <a:ext cx="0" cy="1368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7A4F49-E072-4DE5-9B60-6B6AEAEA552A}"/>
                </a:ext>
              </a:extLst>
            </p:cNvPr>
            <p:cNvSpPr txBox="1"/>
            <p:nvPr/>
          </p:nvSpPr>
          <p:spPr>
            <a:xfrm>
              <a:off x="894896" y="3112322"/>
              <a:ext cx="504810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6CDC4-A605-43A9-B09F-EE181AAEC84D}"/>
                </a:ext>
              </a:extLst>
            </p:cNvPr>
            <p:cNvSpPr txBox="1"/>
            <p:nvPr/>
          </p:nvSpPr>
          <p:spPr>
            <a:xfrm>
              <a:off x="2718013" y="4671810"/>
              <a:ext cx="504810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q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FA7B97-F636-40C5-8969-F947154C5FE0}"/>
                </a:ext>
              </a:extLst>
            </p:cNvPr>
            <p:cNvSpPr txBox="1"/>
            <p:nvPr/>
          </p:nvSpPr>
          <p:spPr>
            <a:xfrm>
              <a:off x="876875" y="3484246"/>
              <a:ext cx="504810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lang="en-US" sz="1400" baseline="-2500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65AC10-1669-4DE1-BA1D-4095FBAC8D55}"/>
                </a:ext>
              </a:extLst>
            </p:cNvPr>
            <p:cNvCxnSpPr/>
            <p:nvPr/>
          </p:nvCxnSpPr>
          <p:spPr>
            <a:xfrm>
              <a:off x="1216914" y="3680964"/>
              <a:ext cx="2052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6447C9BB-3535-4C5A-9E93-D390F9ADA51C}"/>
                </a:ext>
              </a:extLst>
            </p:cNvPr>
            <p:cNvSpPr/>
            <p:nvPr/>
          </p:nvSpPr>
          <p:spPr>
            <a:xfrm rot="5165962">
              <a:off x="-1317250" y="-1449172"/>
              <a:ext cx="5708085" cy="4729103"/>
            </a:xfrm>
            <a:prstGeom prst="arc">
              <a:avLst>
                <a:gd name="adj1" fmla="val 17690100"/>
                <a:gd name="adj2" fmla="val 26752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71A322BC-2DA1-4CE3-8BB3-DDECB4DB4BEA}"/>
                </a:ext>
              </a:extLst>
            </p:cNvPr>
            <p:cNvSpPr/>
            <p:nvPr/>
          </p:nvSpPr>
          <p:spPr>
            <a:xfrm rot="10497203">
              <a:off x="2073647" y="-776066"/>
              <a:ext cx="5708084" cy="4851806"/>
            </a:xfrm>
            <a:prstGeom prst="arc">
              <a:avLst>
                <a:gd name="adj1" fmla="val 17770314"/>
                <a:gd name="adj2" fmla="val 666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B6347A-D95D-40AB-9256-8E20C4F1C9C9}"/>
                </a:ext>
              </a:extLst>
            </p:cNvPr>
            <p:cNvSpPr txBox="1"/>
            <p:nvPr/>
          </p:nvSpPr>
          <p:spPr>
            <a:xfrm>
              <a:off x="2035357" y="1614196"/>
              <a:ext cx="531971" cy="40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</a:t>
              </a:r>
              <a:r>
                <a:rPr lang="en-US" sz="1400" baseline="-25000" dirty="0"/>
                <a:t>1</a:t>
              </a:r>
              <a:endParaRPr lang="en-GB" sz="1400" baseline="-250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868FA13-5A33-435B-BF9C-9B71D6A6382F}"/>
                </a:ext>
              </a:extLst>
            </p:cNvPr>
            <p:cNvSpPr txBox="1"/>
            <p:nvPr/>
          </p:nvSpPr>
          <p:spPr>
            <a:xfrm>
              <a:off x="892057" y="2517878"/>
              <a:ext cx="504810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0ABB3EC-5D1D-486C-8499-2A65B579CAD8}"/>
                </a:ext>
              </a:extLst>
            </p:cNvPr>
            <p:cNvCxnSpPr/>
            <p:nvPr/>
          </p:nvCxnSpPr>
          <p:spPr>
            <a:xfrm>
              <a:off x="1245702" y="2715933"/>
              <a:ext cx="216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A379CE-1EB5-4E2C-934D-D6BC8F7FFACC}"/>
                </a:ext>
              </a:extLst>
            </p:cNvPr>
            <p:cNvSpPr/>
            <p:nvPr/>
          </p:nvSpPr>
          <p:spPr>
            <a:xfrm>
              <a:off x="2658841" y="3206921"/>
              <a:ext cx="336284" cy="2877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77CF73-62DD-42B7-B55D-12DEF63551BC}"/>
              </a:ext>
            </a:extLst>
          </p:cNvPr>
          <p:cNvGrpSpPr/>
          <p:nvPr/>
        </p:nvGrpSpPr>
        <p:grpSpPr>
          <a:xfrm>
            <a:off x="2176128" y="3680964"/>
            <a:ext cx="1116002" cy="574334"/>
            <a:chOff x="2176128" y="3680964"/>
            <a:chExt cx="1116002" cy="574334"/>
          </a:xfrm>
        </p:grpSpPr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0BB43AC2-4331-44C4-98B6-C3F0BC75E15F}"/>
                </a:ext>
              </a:extLst>
            </p:cNvPr>
            <p:cNvSpPr/>
            <p:nvPr/>
          </p:nvSpPr>
          <p:spPr>
            <a:xfrm rot="16200000">
              <a:off x="2556729" y="3303051"/>
              <a:ext cx="354801" cy="1116000"/>
            </a:xfrm>
            <a:prstGeom prst="leftBrace">
              <a:avLst>
                <a:gd name="adj1" fmla="val 8333"/>
                <a:gd name="adj2" fmla="val 5224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246785-D77C-40F6-9DBD-05018F3BCD54}"/>
                </a:ext>
              </a:extLst>
            </p:cNvPr>
            <p:cNvSpPr txBox="1"/>
            <p:nvPr/>
          </p:nvSpPr>
          <p:spPr>
            <a:xfrm>
              <a:off x="2493669" y="3947521"/>
              <a:ext cx="405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D1ADADA-D0D0-42A8-9476-91E967B9FD06}"/>
                </a:ext>
              </a:extLst>
            </p:cNvPr>
            <p:cNvCxnSpPr/>
            <p:nvPr/>
          </p:nvCxnSpPr>
          <p:spPr>
            <a:xfrm>
              <a:off x="2176128" y="3680964"/>
              <a:ext cx="1116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99F9C96-F994-497C-8F12-75FFE661144D}"/>
              </a:ext>
            </a:extLst>
          </p:cNvPr>
          <p:cNvGrpSpPr/>
          <p:nvPr/>
        </p:nvGrpSpPr>
        <p:grpSpPr>
          <a:xfrm>
            <a:off x="2328876" y="2116291"/>
            <a:ext cx="1080000" cy="599644"/>
            <a:chOff x="2328876" y="2116291"/>
            <a:chExt cx="1080000" cy="5996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BFB8B1-F369-40AA-89BC-A0754E02B0B6}"/>
                </a:ext>
              </a:extLst>
            </p:cNvPr>
            <p:cNvSpPr txBox="1"/>
            <p:nvPr/>
          </p:nvSpPr>
          <p:spPr>
            <a:xfrm>
              <a:off x="2703094" y="2116291"/>
              <a:ext cx="405798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6A9DCC8E-1DA5-4113-B1B4-74090647D71E}"/>
                </a:ext>
              </a:extLst>
            </p:cNvPr>
            <p:cNvSpPr/>
            <p:nvPr/>
          </p:nvSpPr>
          <p:spPr>
            <a:xfrm rot="5400000">
              <a:off x="2731403" y="2038462"/>
              <a:ext cx="274946" cy="1080000"/>
            </a:xfrm>
            <a:prstGeom prst="leftBrace">
              <a:avLst>
                <a:gd name="adj1" fmla="val 8333"/>
                <a:gd name="adj2" fmla="val 5224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2B9E08-5ECB-43D7-A040-E92090F883B2}"/>
                </a:ext>
              </a:extLst>
            </p:cNvPr>
            <p:cNvCxnSpPr/>
            <p:nvPr/>
          </p:nvCxnSpPr>
          <p:spPr>
            <a:xfrm>
              <a:off x="2341579" y="2715935"/>
              <a:ext cx="106412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56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589819-C4C5-482B-BA05-161FE67F6837}"/>
              </a:ext>
            </a:extLst>
          </p:cNvPr>
          <p:cNvSpPr txBox="1"/>
          <p:nvPr/>
        </p:nvSpPr>
        <p:spPr>
          <a:xfrm>
            <a:off x="2703094" y="80211"/>
            <a:ext cx="6785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Markets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10FE57-4D8A-4F0A-A1D9-11ACDE8EA946}"/>
              </a:ext>
            </a:extLst>
          </p:cNvPr>
          <p:cNvGrpSpPr/>
          <p:nvPr/>
        </p:nvGrpSpPr>
        <p:grpSpPr>
          <a:xfrm>
            <a:off x="1395662" y="1005316"/>
            <a:ext cx="3096127" cy="4082716"/>
            <a:chOff x="401051" y="981253"/>
            <a:chExt cx="3096127" cy="408271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8EE4434-48C6-4F53-AFA3-11D4B7089C25}"/>
                </a:ext>
              </a:extLst>
            </p:cNvPr>
            <p:cNvGrpSpPr/>
            <p:nvPr/>
          </p:nvGrpSpPr>
          <p:grpSpPr>
            <a:xfrm>
              <a:off x="401051" y="981253"/>
              <a:ext cx="3096127" cy="4082716"/>
              <a:chOff x="75698" y="417095"/>
              <a:chExt cx="3096127" cy="408271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D8A24B-C922-4327-93EE-48961DCFF8DE}"/>
                  </a:ext>
                </a:extLst>
              </p:cNvPr>
              <p:cNvGrpSpPr/>
              <p:nvPr/>
            </p:nvGrpSpPr>
            <p:grpSpPr>
              <a:xfrm>
                <a:off x="216568" y="617621"/>
                <a:ext cx="2895600" cy="1354054"/>
                <a:chOff x="216568" y="617621"/>
                <a:chExt cx="2895600" cy="1354054"/>
              </a:xfrm>
            </p:grpSpPr>
            <p:pic>
              <p:nvPicPr>
                <p:cNvPr id="6" name="Graphic 5" descr="Family with two children">
                  <a:extLst>
                    <a:ext uri="{FF2B5EF4-FFF2-40B4-BE49-F238E27FC236}">
                      <a16:creationId xmlns:a16="http://schemas.microsoft.com/office/drawing/2014/main" id="{2C81C066-5480-4D85-B9D1-B3C16D8490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359" y="911209"/>
                  <a:ext cx="1060466" cy="1060466"/>
                </a:xfrm>
                <a:prstGeom prst="rect">
                  <a:avLst/>
                </a:prstGeom>
              </p:spPr>
            </p:pic>
            <p:pic>
              <p:nvPicPr>
                <p:cNvPr id="8" name="Graphic 7" descr="Team">
                  <a:extLst>
                    <a:ext uri="{FF2B5EF4-FFF2-40B4-BE49-F238E27FC236}">
                      <a16:creationId xmlns:a16="http://schemas.microsoft.com/office/drawing/2014/main" id="{21511C18-25EE-4FA8-BDA8-B403248E9D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7825" y="911208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3182664-C247-4E39-8C12-7FA71B375977}"/>
                    </a:ext>
                  </a:extLst>
                </p:cNvPr>
                <p:cNvSpPr txBox="1"/>
                <p:nvPr/>
              </p:nvSpPr>
              <p:spPr>
                <a:xfrm>
                  <a:off x="216568" y="617621"/>
                  <a:ext cx="2895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Consumer</a:t>
                  </a:r>
                  <a:endParaRPr lang="en-GB" dirty="0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8012B5C-4633-405A-9340-BA3438461DEC}"/>
                    </a:ext>
                  </a:extLst>
                </p:cNvPr>
                <p:cNvSpPr/>
                <p:nvPr/>
              </p:nvSpPr>
              <p:spPr>
                <a:xfrm>
                  <a:off x="216568" y="617621"/>
                  <a:ext cx="2542674" cy="13540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5B22617-1C1E-4A5D-A9F5-EE431A52B625}"/>
                  </a:ext>
                </a:extLst>
              </p:cNvPr>
              <p:cNvGrpSpPr/>
              <p:nvPr/>
            </p:nvGrpSpPr>
            <p:grpSpPr>
              <a:xfrm>
                <a:off x="216568" y="2574758"/>
                <a:ext cx="2895600" cy="1354054"/>
                <a:chOff x="216568" y="2574758"/>
                <a:chExt cx="2895600" cy="1354054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4A0D203C-8148-4FF3-A4FC-987FC292E288}"/>
                    </a:ext>
                  </a:extLst>
                </p:cNvPr>
                <p:cNvGrpSpPr/>
                <p:nvPr/>
              </p:nvGrpSpPr>
              <p:grpSpPr>
                <a:xfrm>
                  <a:off x="216568" y="2574758"/>
                  <a:ext cx="2895600" cy="1354054"/>
                  <a:chOff x="216568" y="617621"/>
                  <a:chExt cx="2895600" cy="1354054"/>
                </a:xfrm>
              </p:grpSpPr>
              <p:pic>
                <p:nvPicPr>
                  <p:cNvPr id="15" name="Graphic 14" descr="Team">
                    <a:extLst>
                      <a:ext uri="{FF2B5EF4-FFF2-40B4-BE49-F238E27FC236}">
                        <a16:creationId xmlns:a16="http://schemas.microsoft.com/office/drawing/2014/main" id="{C449C0EB-18CA-4DB9-B3FD-18D3CA9AEC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47825" y="911208"/>
                    <a:ext cx="914400" cy="914400"/>
                  </a:xfrm>
                  <a:prstGeom prst="rect">
                    <a:avLst/>
                  </a:prstGeom>
                </p:spPr>
              </p:pic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BC01564-3041-4E7E-8D1A-CF9D5EEAFB79}"/>
                      </a:ext>
                    </a:extLst>
                  </p:cNvPr>
                  <p:cNvSpPr txBox="1"/>
                  <p:nvPr/>
                </p:nvSpPr>
                <p:spPr>
                  <a:xfrm>
                    <a:off x="216568" y="617621"/>
                    <a:ext cx="28956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Producer</a:t>
                    </a:r>
                    <a:endParaRPr lang="en-GB" dirty="0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104041C3-B78E-49DC-8758-0D499EB421DC}"/>
                      </a:ext>
                    </a:extLst>
                  </p:cNvPr>
                  <p:cNvSpPr/>
                  <p:nvPr/>
                </p:nvSpPr>
                <p:spPr>
                  <a:xfrm>
                    <a:off x="216568" y="617621"/>
                    <a:ext cx="2542674" cy="135405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pic>
              <p:nvPicPr>
                <p:cNvPr id="18" name="Graphic 17" descr="Team">
                  <a:extLst>
                    <a:ext uri="{FF2B5EF4-FFF2-40B4-BE49-F238E27FC236}">
                      <a16:creationId xmlns:a16="http://schemas.microsoft.com/office/drawing/2014/main" id="{EAF9D54A-A183-43D2-A3FC-87DCCABEA7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362" y="2868345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891EB6A-E69B-4118-9AA8-2460FBD85F74}"/>
                  </a:ext>
                </a:extLst>
              </p:cNvPr>
              <p:cNvGrpSpPr/>
              <p:nvPr/>
            </p:nvGrpSpPr>
            <p:grpSpPr>
              <a:xfrm>
                <a:off x="75698" y="417095"/>
                <a:ext cx="3096127" cy="4082716"/>
                <a:chOff x="75698" y="417095"/>
                <a:chExt cx="3096127" cy="4082716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78D4B41-2ACD-42F0-9C6C-6773D1174C5D}"/>
                    </a:ext>
                  </a:extLst>
                </p:cNvPr>
                <p:cNvSpPr/>
                <p:nvPr/>
              </p:nvSpPr>
              <p:spPr>
                <a:xfrm>
                  <a:off x="75698" y="417095"/>
                  <a:ext cx="3096127" cy="408271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915CD2F-ABB1-4C37-A06C-6CD53A5353E6}"/>
                    </a:ext>
                  </a:extLst>
                </p:cNvPr>
                <p:cNvSpPr txBox="1"/>
                <p:nvPr/>
              </p:nvSpPr>
              <p:spPr>
                <a:xfrm>
                  <a:off x="272716" y="4074695"/>
                  <a:ext cx="25426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Regulating Institutions</a:t>
                  </a:r>
                  <a:endParaRPr lang="en-GB" dirty="0"/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DF2B21-E666-40BD-9BE3-ECA6832946D6}"/>
                </a:ext>
              </a:extLst>
            </p:cNvPr>
            <p:cNvSpPr txBox="1"/>
            <p:nvPr/>
          </p:nvSpPr>
          <p:spPr>
            <a:xfrm>
              <a:off x="401051" y="2653279"/>
              <a:ext cx="2542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buy-sell-exchange</a:t>
              </a:r>
              <a:endParaRPr lang="en-GB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4EE8E2E-F0D5-4F45-A8BE-BD71C3D09CB3}"/>
              </a:ext>
            </a:extLst>
          </p:cNvPr>
          <p:cNvSpPr txBox="1"/>
          <p:nvPr/>
        </p:nvSpPr>
        <p:spPr>
          <a:xfrm>
            <a:off x="6335629" y="2523435"/>
            <a:ext cx="45489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Types of Markets</a:t>
            </a:r>
            <a:r>
              <a:rPr lang="en-US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Perfect Competition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Monopoly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Monopolistic Competition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Oligopoly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Monopsony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Oligopsony</a:t>
            </a:r>
            <a:endParaRPr lang="en-GB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CFB7A0-7A0B-48A0-B2F5-A46FBD97053D}"/>
              </a:ext>
            </a:extLst>
          </p:cNvPr>
          <p:cNvSpPr txBox="1"/>
          <p:nvPr/>
        </p:nvSpPr>
        <p:spPr>
          <a:xfrm>
            <a:off x="6335629" y="1183467"/>
            <a:ext cx="6890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Market Efficiency</a:t>
            </a:r>
            <a:r>
              <a:rPr lang="en-US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Production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Allocative efficiency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08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23EE-E57C-4B76-84C4-D9C3E7E7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Marginal Private Costs and Benefits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77477C-FBD4-4741-BE54-A49CB908EDDD}"/>
              </a:ext>
            </a:extLst>
          </p:cNvPr>
          <p:cNvCxnSpPr/>
          <p:nvPr/>
        </p:nvCxnSpPr>
        <p:spPr>
          <a:xfrm>
            <a:off x="2667000" y="1504950"/>
            <a:ext cx="0" cy="381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2BE69C-67E0-45D9-8A2A-06474B0FDD9F}"/>
              </a:ext>
            </a:extLst>
          </p:cNvPr>
          <p:cNvCxnSpPr>
            <a:cxnSpLocks/>
          </p:cNvCxnSpPr>
          <p:nvPr/>
        </p:nvCxnSpPr>
        <p:spPr>
          <a:xfrm flipH="1">
            <a:off x="2666123" y="5320341"/>
            <a:ext cx="42471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6C641A-0F8C-42AB-8EFA-98E4F09CEA42}"/>
              </a:ext>
            </a:extLst>
          </p:cNvPr>
          <p:cNvSpPr/>
          <p:nvPr/>
        </p:nvSpPr>
        <p:spPr>
          <a:xfrm rot="19988641">
            <a:off x="3621486" y="2737290"/>
            <a:ext cx="2499561" cy="963587"/>
          </a:xfrm>
          <a:custGeom>
            <a:avLst/>
            <a:gdLst>
              <a:gd name="connsiteX0" fmla="*/ 0 w 3514725"/>
              <a:gd name="connsiteY0" fmla="*/ 771525 h 1324109"/>
              <a:gd name="connsiteX1" fmla="*/ 657225 w 3514725"/>
              <a:gd name="connsiteY1" fmla="*/ 1295400 h 1324109"/>
              <a:gd name="connsiteX2" fmla="*/ 3514725 w 3514725"/>
              <a:gd name="connsiteY2" fmla="*/ 0 h 132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4725" h="1324109">
                <a:moveTo>
                  <a:pt x="0" y="771525"/>
                </a:moveTo>
                <a:cubicBezTo>
                  <a:pt x="35719" y="1097756"/>
                  <a:pt x="71438" y="1423987"/>
                  <a:pt x="657225" y="1295400"/>
                </a:cubicBezTo>
                <a:cubicBezTo>
                  <a:pt x="1243012" y="1166813"/>
                  <a:pt x="3054350" y="239712"/>
                  <a:pt x="3514725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12700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18BA0-0D86-4738-8B5A-2D995DD1396B}"/>
              </a:ext>
            </a:extLst>
          </p:cNvPr>
          <p:cNvSpPr txBox="1"/>
          <p:nvPr/>
        </p:nvSpPr>
        <p:spPr>
          <a:xfrm>
            <a:off x="1696077" y="1499559"/>
            <a:ext cx="105286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 (€)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1981B-EA62-4E88-8557-A76877781758}"/>
              </a:ext>
            </a:extLst>
          </p:cNvPr>
          <p:cNvSpPr txBox="1"/>
          <p:nvPr/>
        </p:nvSpPr>
        <p:spPr>
          <a:xfrm>
            <a:off x="5944559" y="5314950"/>
            <a:ext cx="1529022" cy="48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82720-50CA-4659-834F-B78938499C06}"/>
              </a:ext>
            </a:extLst>
          </p:cNvPr>
          <p:cNvSpPr txBox="1"/>
          <p:nvPr/>
        </p:nvSpPr>
        <p:spPr>
          <a:xfrm>
            <a:off x="6550491" y="2049833"/>
            <a:ext cx="65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ATC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B9812-F3CF-473A-A8EF-F2793612C2E7}"/>
              </a:ext>
            </a:extLst>
          </p:cNvPr>
          <p:cNvSpPr txBox="1"/>
          <p:nvPr/>
        </p:nvSpPr>
        <p:spPr>
          <a:xfrm>
            <a:off x="8100390" y="2095999"/>
            <a:ext cx="34490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ATC = Average Total Cost</a:t>
            </a:r>
          </a:p>
          <a:p>
            <a:r>
              <a:rPr lang="en-US" dirty="0"/>
              <a:t>MC  = Marginal Cost</a:t>
            </a:r>
          </a:p>
          <a:p>
            <a:r>
              <a:rPr lang="en-US" dirty="0"/>
              <a:t>MR  = Marginal Revenue</a:t>
            </a:r>
          </a:p>
          <a:p>
            <a:endParaRPr lang="en-US" dirty="0"/>
          </a:p>
          <a:p>
            <a:r>
              <a:rPr lang="en-US" dirty="0"/>
              <a:t>The equilibrium rule:</a:t>
            </a:r>
          </a:p>
          <a:p>
            <a:r>
              <a:rPr lang="en-US" dirty="0"/>
              <a:t>MR = MC </a:t>
            </a:r>
          </a:p>
          <a:p>
            <a:r>
              <a:rPr lang="en-US" dirty="0"/>
              <a:t>Marginal Revenue = Marginal Cost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111C374-4D39-437B-8EB7-44C572BD1EE3}"/>
              </a:ext>
            </a:extLst>
          </p:cNvPr>
          <p:cNvSpPr/>
          <p:nvPr/>
        </p:nvSpPr>
        <p:spPr>
          <a:xfrm>
            <a:off x="3625516" y="2414337"/>
            <a:ext cx="3064042" cy="804746"/>
          </a:xfrm>
          <a:custGeom>
            <a:avLst/>
            <a:gdLst>
              <a:gd name="connsiteX0" fmla="*/ 0 w 3064042"/>
              <a:gd name="connsiteY0" fmla="*/ 208547 h 804746"/>
              <a:gd name="connsiteX1" fmla="*/ 1475874 w 3064042"/>
              <a:gd name="connsiteY1" fmla="*/ 802105 h 804746"/>
              <a:gd name="connsiteX2" fmla="*/ 3064042 w 3064042"/>
              <a:gd name="connsiteY2" fmla="*/ 0 h 80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4042" h="804746">
                <a:moveTo>
                  <a:pt x="0" y="208547"/>
                </a:moveTo>
                <a:cubicBezTo>
                  <a:pt x="482600" y="522705"/>
                  <a:pt x="965201" y="836863"/>
                  <a:pt x="1475874" y="802105"/>
                </a:cubicBezTo>
                <a:cubicBezTo>
                  <a:pt x="1986547" y="767347"/>
                  <a:pt x="2525294" y="383673"/>
                  <a:pt x="306404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7BD05-A73C-4DF6-B7C7-1C4049DDA6BC}"/>
              </a:ext>
            </a:extLst>
          </p:cNvPr>
          <p:cNvSpPr txBox="1"/>
          <p:nvPr/>
        </p:nvSpPr>
        <p:spPr>
          <a:xfrm>
            <a:off x="5617432" y="1911333"/>
            <a:ext cx="65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DBDE0A-B168-4AC9-891E-2C3B0956BABA}"/>
              </a:ext>
            </a:extLst>
          </p:cNvPr>
          <p:cNvCxnSpPr/>
          <p:nvPr/>
        </p:nvCxnSpPr>
        <p:spPr>
          <a:xfrm flipH="1">
            <a:off x="2666122" y="3223845"/>
            <a:ext cx="414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C45A267-6906-4C7A-9930-3C8B021C1282}"/>
              </a:ext>
            </a:extLst>
          </p:cNvPr>
          <p:cNvSpPr txBox="1"/>
          <p:nvPr/>
        </p:nvSpPr>
        <p:spPr>
          <a:xfrm>
            <a:off x="5801784" y="2926136"/>
            <a:ext cx="125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Price=MR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ABAB0E-4F44-4D76-992A-CD06D9D0E4D6}"/>
              </a:ext>
            </a:extLst>
          </p:cNvPr>
          <p:cNvCxnSpPr>
            <a:cxnSpLocks/>
          </p:cNvCxnSpPr>
          <p:nvPr/>
        </p:nvCxnSpPr>
        <p:spPr>
          <a:xfrm flipH="1">
            <a:off x="5036348" y="3221204"/>
            <a:ext cx="3134" cy="209850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D76A995-6B41-469D-BCD6-B4F2C28548A7}"/>
              </a:ext>
            </a:extLst>
          </p:cNvPr>
          <p:cNvSpPr txBox="1"/>
          <p:nvPr/>
        </p:nvSpPr>
        <p:spPr>
          <a:xfrm>
            <a:off x="4876806" y="5319452"/>
            <a:ext cx="31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6908F4-21C6-4C8E-884E-FDC9D573544E}"/>
              </a:ext>
            </a:extLst>
          </p:cNvPr>
          <p:cNvSpPr txBox="1"/>
          <p:nvPr/>
        </p:nvSpPr>
        <p:spPr>
          <a:xfrm>
            <a:off x="2290956" y="3000451"/>
            <a:ext cx="31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99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356</Words>
  <Application>Microsoft Office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Economics and the Environment: Part 1 – A brief introduction to economics</vt:lpstr>
      <vt:lpstr>Economic Resources</vt:lpstr>
      <vt:lpstr>What is environment? everything that surrounds us</vt:lpstr>
      <vt:lpstr>Production, Consumption and the Environment</vt:lpstr>
      <vt:lpstr>PowerPoint Presentation</vt:lpstr>
      <vt:lpstr>PowerPoint Presentation</vt:lpstr>
      <vt:lpstr>PowerPoint Presentation</vt:lpstr>
      <vt:lpstr>PowerPoint Presentation</vt:lpstr>
      <vt:lpstr>Marginal Private Costs and Benefits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and the Environment</dc:title>
  <dc:creator>Dimitris Skuras</dc:creator>
  <cp:lastModifiedBy>Dimitris Skuras</cp:lastModifiedBy>
  <cp:revision>52</cp:revision>
  <dcterms:created xsi:type="dcterms:W3CDTF">2018-07-08T16:34:21Z</dcterms:created>
  <dcterms:modified xsi:type="dcterms:W3CDTF">2018-08-04T17:53:32Z</dcterms:modified>
</cp:coreProperties>
</file>