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257" r:id="rId2"/>
    <p:sldId id="258" r:id="rId3"/>
    <p:sldId id="259" r:id="rId4"/>
    <p:sldId id="332"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 id="281" r:id="rId45"/>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94660"/>
  </p:normalViewPr>
  <p:slideViewPr>
    <p:cSldViewPr>
      <p:cViewPr>
        <p:scale>
          <a:sx n="75" d="100"/>
          <a:sy n="75" d="100"/>
        </p:scale>
        <p:origin x="-2664" y="-8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7/21/2015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A30B8B-5AAF-4C26-B579-822464F16F1C}" type="slidenum">
              <a:rPr lang="en-GB" smtClean="0"/>
              <a:pPr>
                <a:spcBef>
                  <a:spcPct val="0"/>
                </a:spcBef>
              </a:pPr>
              <a:t>10</a:t>
            </a:fld>
            <a:endParaRPr lang="en-GB" smtClean="0"/>
          </a:p>
        </p:txBody>
      </p:sp>
    </p:spTree>
    <p:extLst>
      <p:ext uri="{BB962C8B-B14F-4D97-AF65-F5344CB8AC3E}">
        <p14:creationId xmlns:p14="http://schemas.microsoft.com/office/powerpoint/2010/main" val="3351090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092A97-891B-4AE1-8B5E-1058778F96AC}" type="slidenum">
              <a:rPr lang="en-GB" smtClean="0"/>
              <a:pPr>
                <a:spcBef>
                  <a:spcPct val="0"/>
                </a:spcBef>
              </a:pPr>
              <a:t>11</a:t>
            </a:fld>
            <a:endParaRPr lang="en-GB" smtClean="0"/>
          </a:p>
        </p:txBody>
      </p:sp>
    </p:spTree>
    <p:extLst>
      <p:ext uri="{BB962C8B-B14F-4D97-AF65-F5344CB8AC3E}">
        <p14:creationId xmlns:p14="http://schemas.microsoft.com/office/powerpoint/2010/main" val="3711822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1956AF-F4C6-4BAC-87C1-3C6C275F099B}" type="slidenum">
              <a:rPr lang="en-GB" smtClean="0"/>
              <a:pPr>
                <a:spcBef>
                  <a:spcPct val="0"/>
                </a:spcBef>
              </a:pPr>
              <a:t>12</a:t>
            </a:fld>
            <a:endParaRPr lang="en-GB" smtClean="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1671003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02C0DAC-AD9C-431D-A374-5928FF0ABB0C}" type="slidenum">
              <a:rPr lang="en-GB" smtClean="0"/>
              <a:pPr>
                <a:spcBef>
                  <a:spcPct val="0"/>
                </a:spcBef>
              </a:pPr>
              <a:t>13</a:t>
            </a:fld>
            <a:endParaRPr lang="en-GB" smtClean="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1712379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2DD8A3-CA1F-4415-8E59-9B517AE758B5}" type="slidenum">
              <a:rPr lang="en-GB" smtClean="0"/>
              <a:pPr>
                <a:spcBef>
                  <a:spcPct val="0"/>
                </a:spcBef>
              </a:pPr>
              <a:t>14</a:t>
            </a:fld>
            <a:endParaRPr lang="en-GB"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1400119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FF2CD6-75AD-4EC6-B86E-8C3541F2CC19}" type="slidenum">
              <a:rPr lang="en-GB" smtClean="0"/>
              <a:pPr>
                <a:spcBef>
                  <a:spcPct val="0"/>
                </a:spcBef>
              </a:pPr>
              <a:t>15</a:t>
            </a:fld>
            <a:endParaRPr lang="en-GB"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3551494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4D741F-02C1-4DF0-8959-DEA511C08531}" type="slidenum">
              <a:rPr lang="en-GB" smtClean="0"/>
              <a:pPr>
                <a:spcBef>
                  <a:spcPct val="0"/>
                </a:spcBef>
              </a:pPr>
              <a:t>16</a:t>
            </a:fld>
            <a:endParaRPr lang="en-GB"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908038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CD06E5-2D6C-4518-9D1E-638468E5980F}" type="slidenum">
              <a:rPr lang="en-GB" smtClean="0"/>
              <a:pPr>
                <a:spcBef>
                  <a:spcPct val="0"/>
                </a:spcBef>
              </a:pPr>
              <a:t>17</a:t>
            </a:fld>
            <a:endParaRPr lang="en-GB"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892178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D02965-79A4-407A-ABAC-9DFD58094B51}" type="slidenum">
              <a:rPr lang="en-GB" smtClean="0"/>
              <a:pPr>
                <a:spcBef>
                  <a:spcPct val="0"/>
                </a:spcBef>
              </a:pPr>
              <a:t>18</a:t>
            </a:fld>
            <a:endParaRPr lang="en-GB"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3746166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662DBC-364F-4B43-847E-2A53AB8B45D9}" type="slidenum">
              <a:rPr lang="en-GB" smtClean="0"/>
              <a:pPr>
                <a:spcBef>
                  <a:spcPct val="0"/>
                </a:spcBef>
              </a:pPr>
              <a:t>19</a:t>
            </a:fld>
            <a:endParaRPr lang="en-GB"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385516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7982F1-2564-4103-8475-B4EAEC514C94}" type="slidenum">
              <a:rPr lang="en-GB" smtClean="0"/>
              <a:pPr>
                <a:spcBef>
                  <a:spcPct val="0"/>
                </a:spcBef>
              </a:pPr>
              <a:t>20</a:t>
            </a:fld>
            <a:endParaRPr lang="en-GB"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131045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738D2D-297F-4F61-AD73-AEC977AEA0AF}" type="slidenum">
              <a:rPr lang="en-GB" smtClean="0"/>
              <a:pPr>
                <a:spcBef>
                  <a:spcPct val="0"/>
                </a:spcBef>
              </a:pPr>
              <a:t>21</a:t>
            </a:fld>
            <a:endParaRPr lang="en-GB"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4294447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D1BEE4-3C13-46ED-92FE-BBC417140AE4}" type="slidenum">
              <a:rPr lang="en-GB" smtClean="0"/>
              <a:pPr>
                <a:spcBef>
                  <a:spcPct val="0"/>
                </a:spcBef>
              </a:pPr>
              <a:t>22</a:t>
            </a:fld>
            <a:endParaRPr lang="en-GB"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1160063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7D91CC-E9D2-4078-A12D-7F9BBF7C9DFF}" type="slidenum">
              <a:rPr lang="en-GB" smtClean="0"/>
              <a:pPr>
                <a:spcBef>
                  <a:spcPct val="0"/>
                </a:spcBef>
              </a:pPr>
              <a:t>23</a:t>
            </a:fld>
            <a:endParaRPr lang="en-GB"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315830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050D7E-0B7D-494A-809C-3C4B2646D6D9}" type="slidenum">
              <a:rPr lang="en-GB" smtClean="0"/>
              <a:pPr>
                <a:spcBef>
                  <a:spcPct val="0"/>
                </a:spcBef>
              </a:pPr>
              <a:t>24</a:t>
            </a:fld>
            <a:endParaRPr lang="en-GB"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2485017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D2E643-0F78-493A-B57E-D2F939BFD50D}" type="slidenum">
              <a:rPr lang="en-GB" smtClean="0"/>
              <a:pPr>
                <a:spcBef>
                  <a:spcPct val="0"/>
                </a:spcBef>
              </a:pPr>
              <a:t>25</a:t>
            </a:fld>
            <a:endParaRPr lang="en-GB" smtClean="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1836737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DF5AAD-1F26-4DA5-A2BA-781214CC337F}" type="slidenum">
              <a:rPr lang="en-GB" smtClean="0"/>
              <a:pPr>
                <a:spcBef>
                  <a:spcPct val="0"/>
                </a:spcBef>
              </a:pPr>
              <a:t>26</a:t>
            </a:fld>
            <a:endParaRPr lang="en-GB" smtClean="0"/>
          </a:p>
        </p:txBody>
      </p:sp>
    </p:spTree>
    <p:extLst>
      <p:ext uri="{BB962C8B-B14F-4D97-AF65-F5344CB8AC3E}">
        <p14:creationId xmlns:p14="http://schemas.microsoft.com/office/powerpoint/2010/main" val="2860531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71046F-CE80-4803-A76C-59674A3EFD4B}" type="slidenum">
              <a:rPr lang="en-GB" smtClean="0"/>
              <a:pPr>
                <a:spcBef>
                  <a:spcPct val="0"/>
                </a:spcBef>
              </a:pPr>
              <a:t>27</a:t>
            </a:fld>
            <a:endParaRPr lang="en-GB" smtClean="0"/>
          </a:p>
        </p:txBody>
      </p:sp>
    </p:spTree>
    <p:extLst>
      <p:ext uri="{BB962C8B-B14F-4D97-AF65-F5344CB8AC3E}">
        <p14:creationId xmlns:p14="http://schemas.microsoft.com/office/powerpoint/2010/main" val="3062768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8136AB-B485-492F-82EA-A10E945F74B8}" type="slidenum">
              <a:rPr lang="en-GB" smtClean="0"/>
              <a:pPr>
                <a:spcBef>
                  <a:spcPct val="0"/>
                </a:spcBef>
              </a:pPr>
              <a:t>28</a:t>
            </a:fld>
            <a:endParaRPr lang="en-GB"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38495834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DE47FF-D717-4143-B94C-826F46CE5855}" type="slidenum">
              <a:rPr lang="en-GB" smtClean="0"/>
              <a:pPr>
                <a:spcBef>
                  <a:spcPct val="0"/>
                </a:spcBef>
              </a:pPr>
              <a:t>29</a:t>
            </a:fld>
            <a:endParaRPr lang="en-GB"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4211074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BF7377-2568-4DAE-8B4F-4C316B59C719}" type="slidenum">
              <a:rPr lang="en-GB" smtClean="0"/>
              <a:pPr>
                <a:spcBef>
                  <a:spcPct val="0"/>
                </a:spcBef>
              </a:pPr>
              <a:t>30</a:t>
            </a:fld>
            <a:endParaRPr lang="en-GB"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1083207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1418E3-6C86-43D0-80BA-F890CD812902}" type="slidenum">
              <a:rPr lang="en-GB" smtClean="0"/>
              <a:pPr>
                <a:spcBef>
                  <a:spcPct val="0"/>
                </a:spcBef>
              </a:pPr>
              <a:t>31</a:t>
            </a:fld>
            <a:endParaRPr lang="en-GB"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2472663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BB27C7-3A71-481F-A5C0-D8A5054271B1}" type="slidenum">
              <a:rPr lang="en-GB" smtClean="0"/>
              <a:pPr>
                <a:spcBef>
                  <a:spcPct val="0"/>
                </a:spcBef>
              </a:pPr>
              <a:t>32</a:t>
            </a:fld>
            <a:endParaRPr lang="en-GB"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3446866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965B57-D856-4C3A-B434-3347A31ECFDB}" type="slidenum">
              <a:rPr lang="en-GB" smtClean="0"/>
              <a:pPr>
                <a:spcBef>
                  <a:spcPct val="0"/>
                </a:spcBef>
              </a:pPr>
              <a:t>33</a:t>
            </a:fld>
            <a:endParaRPr lang="en-GB"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34408531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5648B7-071D-4CF0-A3DF-5EC7359B335A}" type="slidenum">
              <a:rPr lang="en-GB" smtClean="0"/>
              <a:pPr>
                <a:spcBef>
                  <a:spcPct val="0"/>
                </a:spcBef>
              </a:pPr>
              <a:t>34</a:t>
            </a:fld>
            <a:endParaRPr lang="en-GB" smtClean="0"/>
          </a:p>
        </p:txBody>
      </p:sp>
    </p:spTree>
    <p:extLst>
      <p:ext uri="{BB962C8B-B14F-4D97-AF65-F5344CB8AC3E}">
        <p14:creationId xmlns:p14="http://schemas.microsoft.com/office/powerpoint/2010/main" val="1255171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1315F77-1635-4014-977B-0354677C59F4}" type="slidenum">
              <a:rPr lang="en-GB" smtClean="0"/>
              <a:pPr>
                <a:spcBef>
                  <a:spcPct val="0"/>
                </a:spcBef>
              </a:pPr>
              <a:t>35</a:t>
            </a:fld>
            <a:endParaRPr lang="en-GB"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768156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2DD27A-6B48-44FC-9FFB-531234233F9D}" type="slidenum">
              <a:rPr lang="en-GB" smtClean="0"/>
              <a:pPr>
                <a:spcBef>
                  <a:spcPct val="0"/>
                </a:spcBef>
              </a:pPr>
              <a:t>36</a:t>
            </a:fld>
            <a:endParaRPr lang="en-GB"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28026446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140599-905F-49CB-99C9-DA79BA29D261}" type="slidenum">
              <a:rPr lang="en-GB" smtClean="0"/>
              <a:pPr>
                <a:spcBef>
                  <a:spcPct val="0"/>
                </a:spcBef>
              </a:pPr>
              <a:t>37</a:t>
            </a:fld>
            <a:endParaRPr lang="en-GB" smtClean="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21388879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836E09-B699-4E79-B36C-827FE605F569}" type="slidenum">
              <a:rPr lang="en-GB" smtClean="0"/>
              <a:pPr>
                <a:spcBef>
                  <a:spcPct val="0"/>
                </a:spcBef>
              </a:pPr>
              <a:t>38</a:t>
            </a:fld>
            <a:endParaRPr lang="en-GB" smtClean="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8033978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E7B7E3-4EB4-451A-A99A-A324B52CFEC4}" type="slidenum">
              <a:rPr lang="en-GB" smtClean="0"/>
              <a:pPr>
                <a:spcBef>
                  <a:spcPct val="0"/>
                </a:spcBef>
              </a:pPr>
              <a:t>39</a:t>
            </a:fld>
            <a:endParaRPr lang="en-GB"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383269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37660498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5EA200-DB78-4C88-8C1A-F1D0A8FCC0C4}" type="slidenum">
              <a:rPr lang="en-GB" smtClean="0"/>
              <a:pPr>
                <a:spcBef>
                  <a:spcPct val="0"/>
                </a:spcBef>
              </a:pPr>
              <a:t>5</a:t>
            </a:fld>
            <a:endParaRPr lang="en-GB" smtClean="0"/>
          </a:p>
        </p:txBody>
      </p:sp>
    </p:spTree>
    <p:extLst>
      <p:ext uri="{BB962C8B-B14F-4D97-AF65-F5344CB8AC3E}">
        <p14:creationId xmlns:p14="http://schemas.microsoft.com/office/powerpoint/2010/main" val="383044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8321E9-8876-400D-8C7D-376AE317989F}" type="slidenum">
              <a:rPr lang="en-GB" smtClean="0"/>
              <a:pPr>
                <a:spcBef>
                  <a:spcPct val="0"/>
                </a:spcBef>
              </a:pPr>
              <a:t>6</a:t>
            </a:fld>
            <a:endParaRPr lang="en-GB" smtClean="0"/>
          </a:p>
        </p:txBody>
      </p:sp>
    </p:spTree>
    <p:extLst>
      <p:ext uri="{BB962C8B-B14F-4D97-AF65-F5344CB8AC3E}">
        <p14:creationId xmlns:p14="http://schemas.microsoft.com/office/powerpoint/2010/main" val="2217159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84C34E-4041-4A38-AAA6-844D57F32FD3}" type="slidenum">
              <a:rPr lang="en-GB" smtClean="0"/>
              <a:pPr>
                <a:spcBef>
                  <a:spcPct val="0"/>
                </a:spcBef>
              </a:pPr>
              <a:t>7</a:t>
            </a:fld>
            <a:endParaRPr lang="en-GB" smtClean="0"/>
          </a:p>
        </p:txBody>
      </p:sp>
    </p:spTree>
    <p:extLst>
      <p:ext uri="{BB962C8B-B14F-4D97-AF65-F5344CB8AC3E}">
        <p14:creationId xmlns:p14="http://schemas.microsoft.com/office/powerpoint/2010/main" val="1853943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4DA0FE-0B3A-478C-B348-3C78AB7CC906}" type="slidenum">
              <a:rPr lang="en-GB" smtClean="0"/>
              <a:pPr>
                <a:spcBef>
                  <a:spcPct val="0"/>
                </a:spcBef>
              </a:pPr>
              <a:t>8</a:t>
            </a:fld>
            <a:endParaRPr lang="en-GB" smtClean="0"/>
          </a:p>
        </p:txBody>
      </p:sp>
    </p:spTree>
    <p:extLst>
      <p:ext uri="{BB962C8B-B14F-4D97-AF65-F5344CB8AC3E}">
        <p14:creationId xmlns:p14="http://schemas.microsoft.com/office/powerpoint/2010/main" val="4198736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753811-985C-49A2-AC92-1876D416E640}" type="slidenum">
              <a:rPr lang="en-GB" smtClean="0"/>
              <a:pPr>
                <a:spcBef>
                  <a:spcPct val="0"/>
                </a:spcBef>
              </a:pPr>
              <a:t>9</a:t>
            </a:fld>
            <a:endParaRPr lang="en-GB" smtClean="0"/>
          </a:p>
        </p:txBody>
      </p:sp>
    </p:spTree>
    <p:extLst>
      <p:ext uri="{BB962C8B-B14F-4D97-AF65-F5344CB8AC3E}">
        <p14:creationId xmlns:p14="http://schemas.microsoft.com/office/powerpoint/2010/main" val="1923050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182688" y="2017713"/>
            <a:ext cx="7772400" cy="4114800"/>
          </a:xfrm>
        </p:spPr>
        <p:txBody>
          <a:bodyPr>
            <a:normAutofit/>
          </a:bodyPr>
          <a:lstStyle/>
          <a:p>
            <a:pPr lvl="0"/>
            <a:endParaRPr lang="en-GB" noProof="0"/>
          </a:p>
        </p:txBody>
      </p:sp>
    </p:spTree>
    <p:extLst>
      <p:ext uri="{BB962C8B-B14F-4D97-AF65-F5344CB8AC3E}">
        <p14:creationId xmlns:p14="http://schemas.microsoft.com/office/powerpoint/2010/main" val="17599998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226473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pic>
        <p:nvPicPr>
          <p:cNvPr id="7" name="Picture 2" descr="D:\PhD Files\ecedu.voulgari.gr\archive\icte_logo_2.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 id="2147483687" r:id="rId14"/>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958975"/>
            <a:ext cx="7772400" cy="1470025"/>
          </a:xfrm>
        </p:spPr>
        <p:txBody>
          <a:bodyPr/>
          <a:lstStyle/>
          <a:p>
            <a:r>
              <a:rPr lang="el-GR" dirty="0" smtClean="0"/>
              <a:t>Τίτλος Μαθήματος</a:t>
            </a:r>
            <a:endParaRPr lang="el-GR" dirty="0"/>
          </a:p>
        </p:txBody>
      </p:sp>
      <p:sp>
        <p:nvSpPr>
          <p:cNvPr id="3" name="Υπότιτλος 2"/>
          <p:cNvSpPr>
            <a:spLocks noGrp="1"/>
          </p:cNvSpPr>
          <p:nvPr>
            <p:ph type="subTitle" idx="1"/>
          </p:nvPr>
        </p:nvSpPr>
        <p:spPr>
          <a:xfrm>
            <a:off x="683568" y="3124200"/>
            <a:ext cx="7776864" cy="2467494"/>
          </a:xfrm>
        </p:spPr>
        <p:txBody>
          <a:bodyPr>
            <a:noAutofit/>
          </a:bodyPr>
          <a:lstStyle/>
          <a:p>
            <a:r>
              <a:rPr lang="el-GR" sz="2800" b="1" dirty="0"/>
              <a:t>Ενότητα 3</a:t>
            </a:r>
            <a:r>
              <a:rPr lang="en-US" sz="2800" b="1" dirty="0" smtClean="0"/>
              <a:t> </a:t>
            </a:r>
            <a:r>
              <a:rPr lang="el-GR" sz="2800" b="1" dirty="0" smtClean="0"/>
              <a:t>:</a:t>
            </a:r>
            <a:r>
              <a:rPr lang="en-US" sz="2800" dirty="0" smtClean="0"/>
              <a:t> </a:t>
            </a:r>
            <a:r>
              <a:rPr lang="el-GR" sz="2800" dirty="0" smtClean="0"/>
              <a:t> Φάσεις, Μοντέλα και Παιδαγωγικές Προσεγγίσεις Ένταξης των ΤΠΕ στην Εκπαίδευση</a:t>
            </a:r>
            <a:endParaRPr lang="en-US" sz="2800" dirty="0" smtClean="0"/>
          </a:p>
          <a:p>
            <a:endParaRPr lang="en-US" sz="2800" dirty="0" smtClean="0"/>
          </a:p>
          <a:p>
            <a:r>
              <a:rPr lang="el-GR" sz="2800" dirty="0" smtClean="0"/>
              <a:t>Βασίλειος </a:t>
            </a:r>
            <a:r>
              <a:rPr lang="el-GR" sz="2800" dirty="0" smtClean="0"/>
              <a:t>Κόμης</a:t>
            </a:r>
          </a:p>
          <a:p>
            <a:r>
              <a:rPr lang="el-GR" sz="2800"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679727"/>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9680" y="5859288"/>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Autofit/>
          </a:bodyPr>
          <a:lstStyle/>
          <a:p>
            <a:pPr eaLnBrk="1" fontAlgn="auto" hangingPunct="1">
              <a:spcAft>
                <a:spcPts val="0"/>
              </a:spcAft>
              <a:defRPr/>
            </a:pPr>
            <a:r>
              <a:rPr lang="el-GR" sz="4000" dirty="0"/>
              <a:t>Οι διάφορες φάσεις της εισαγωγής και της ένταξης (1)</a:t>
            </a:r>
            <a:endParaRPr lang="en-GB" sz="4000" dirty="0"/>
          </a:p>
        </p:txBody>
      </p:sp>
      <p:sp>
        <p:nvSpPr>
          <p:cNvPr id="3" name="Content Placeholder 2"/>
          <p:cNvSpPr>
            <a:spLocks noGrp="1"/>
          </p:cNvSpPr>
          <p:nvPr>
            <p:ph idx="1"/>
          </p:nvPr>
        </p:nvSpPr>
        <p:spPr/>
        <p:txBody>
          <a:bodyPr/>
          <a:lstStyle/>
          <a:p>
            <a:pPr eaLnBrk="1" hangingPunct="1"/>
            <a:r>
              <a:rPr lang="el-GR" dirty="0" smtClean="0"/>
              <a:t>Με χρονολογική σειρά</a:t>
            </a:r>
          </a:p>
          <a:p>
            <a:pPr lvl="1" eaLnBrk="1" hangingPunct="1"/>
            <a:r>
              <a:rPr lang="el-GR" dirty="0" smtClean="0"/>
              <a:t>Η περίοδος της </a:t>
            </a:r>
            <a:r>
              <a:rPr lang="el-GR" b="1" i="1" dirty="0" smtClean="0"/>
              <a:t>εκπαιδευτικής τεχνολογίας</a:t>
            </a:r>
            <a:r>
              <a:rPr lang="el-GR" dirty="0" smtClean="0"/>
              <a:t> και των διδακτικών μηχανών (πριν το 1970),</a:t>
            </a:r>
            <a:endParaRPr lang="en-GB" dirty="0" smtClean="0"/>
          </a:p>
          <a:p>
            <a:pPr lvl="1" eaLnBrk="1" hangingPunct="1"/>
            <a:r>
              <a:rPr lang="el-GR" dirty="0" smtClean="0"/>
              <a:t>η </a:t>
            </a:r>
            <a:r>
              <a:rPr lang="el-GR" b="1" i="1" dirty="0" smtClean="0"/>
              <a:t>πληροφορική προσέγγιση</a:t>
            </a:r>
            <a:r>
              <a:rPr lang="el-GR" dirty="0" smtClean="0"/>
              <a:t> (1970-1980), </a:t>
            </a:r>
            <a:endParaRPr lang="en-GB" dirty="0" smtClean="0"/>
          </a:p>
          <a:p>
            <a:pPr lvl="1" eaLnBrk="1" hangingPunct="1"/>
            <a:r>
              <a:rPr lang="el-GR" dirty="0" smtClean="0"/>
              <a:t>η</a:t>
            </a:r>
            <a:r>
              <a:rPr lang="el-GR" b="1" dirty="0" smtClean="0"/>
              <a:t> </a:t>
            </a:r>
            <a:r>
              <a:rPr lang="el-GR" b="1" i="1" dirty="0" smtClean="0"/>
              <a:t>πληροφορική ως μέσο </a:t>
            </a:r>
            <a:r>
              <a:rPr lang="el-GR" i="1" dirty="0" smtClean="0"/>
              <a:t>και</a:t>
            </a:r>
            <a:r>
              <a:rPr lang="el-GR" b="1" i="1" dirty="0" smtClean="0"/>
              <a:t> ως αντικείμενο εκπαίδευσης</a:t>
            </a:r>
            <a:r>
              <a:rPr lang="el-GR" dirty="0" smtClean="0"/>
              <a:t> (1980-1989), </a:t>
            </a:r>
            <a:endParaRPr lang="en-GB" dirty="0" smtClean="0"/>
          </a:p>
          <a:p>
            <a:pPr lvl="1" eaLnBrk="1" hangingPunct="1"/>
            <a:r>
              <a:rPr lang="el-GR" dirty="0" smtClean="0"/>
              <a:t>οι</a:t>
            </a:r>
            <a:r>
              <a:rPr lang="el-GR" b="1" dirty="0" smtClean="0"/>
              <a:t> </a:t>
            </a:r>
            <a:r>
              <a:rPr lang="el-GR" b="1" i="1" dirty="0" smtClean="0"/>
              <a:t>τεχνολογίες της πληροφορικής και των επικοινωνιών ως μέσο</a:t>
            </a:r>
            <a:r>
              <a:rPr lang="el-GR" i="1" dirty="0" smtClean="0"/>
              <a:t> </a:t>
            </a:r>
            <a:r>
              <a:rPr lang="el-GR" b="1" i="1" dirty="0" smtClean="0"/>
              <a:t>διδασκαλίας και μάθησης</a:t>
            </a:r>
            <a:r>
              <a:rPr lang="el-GR" dirty="0" smtClean="0"/>
              <a:t> (μετά το 1990). </a:t>
            </a:r>
            <a:endParaRPr lang="en-GB" dirty="0" smtClean="0"/>
          </a:p>
          <a:p>
            <a:pPr eaLnBrk="1" hangingPunct="1"/>
            <a:endParaRPr lang="en-GB" dirty="0" smtClean="0"/>
          </a:p>
        </p:txBody>
      </p:sp>
    </p:spTree>
    <p:extLst>
      <p:ext uri="{BB962C8B-B14F-4D97-AF65-F5344CB8AC3E}">
        <p14:creationId xmlns:p14="http://schemas.microsoft.com/office/powerpoint/2010/main" val="3398457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pPr>
              <a:defRPr/>
            </a:pPr>
            <a:r>
              <a:rPr lang="el-GR" dirty="0"/>
              <a:t>Οι διάφορες φάσεις της εισαγωγής και της ένταξης (2)</a:t>
            </a:r>
            <a:endParaRPr lang="en-GB" dirty="0"/>
          </a:p>
        </p:txBody>
      </p: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1500188"/>
            <a:ext cx="7215187"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520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pPr eaLnBrk="1" fontAlgn="auto" hangingPunct="1">
              <a:spcBef>
                <a:spcPts val="500"/>
              </a:spcBef>
              <a:spcAft>
                <a:spcPts val="500"/>
              </a:spcAft>
              <a:defRPr/>
            </a:pPr>
            <a:r>
              <a:rPr lang="el-GR" dirty="0"/>
              <a:t>Πρώτη Φάση (πριν το 1970) 	</a:t>
            </a:r>
            <a:r>
              <a:rPr lang="el-GR" dirty="0">
                <a:solidFill>
                  <a:schemeClr val="tx1"/>
                </a:solidFill>
              </a:rPr>
              <a:t/>
            </a:r>
            <a:br>
              <a:rPr lang="el-GR" dirty="0">
                <a:solidFill>
                  <a:schemeClr val="tx1"/>
                </a:solidFill>
              </a:rPr>
            </a:br>
            <a:endParaRPr lang="en-US" i="1" dirty="0">
              <a:solidFill>
                <a:schemeClr val="tx2">
                  <a:satMod val="130000"/>
                </a:schemeClr>
              </a:solidFill>
            </a:endParaRPr>
          </a:p>
        </p:txBody>
      </p:sp>
      <p:sp>
        <p:nvSpPr>
          <p:cNvPr id="56323" name="Rectangle 3"/>
          <p:cNvSpPr>
            <a:spLocks noGrp="1" noChangeArrowheads="1"/>
          </p:cNvSpPr>
          <p:nvPr>
            <p:ph type="body" idx="1"/>
          </p:nvPr>
        </p:nvSpPr>
        <p:spPr>
          <a:xfrm>
            <a:off x="457200" y="1417638"/>
            <a:ext cx="8229600" cy="4708525"/>
          </a:xfrm>
        </p:spPr>
        <p:txBody>
          <a:bodyPr>
            <a:noAutofit/>
          </a:bodyPr>
          <a:lstStyle/>
          <a:p>
            <a:pPr marL="365760" indent="-283464" eaLnBrk="1" fontAlgn="auto" hangingPunct="1">
              <a:spcAft>
                <a:spcPts val="0"/>
              </a:spcAft>
              <a:buFont typeface="Wingdings" pitchFamily="2" charset="2"/>
              <a:buNone/>
              <a:defRPr/>
            </a:pPr>
            <a:r>
              <a:rPr lang="el-GR" dirty="0" smtClean="0"/>
              <a:t>Πρόδρομος όλων των σταδίων που σχετίζονται με την ένταξη των υπολογιστών και των ΤΠΕ στην εκπαίδευση (</a:t>
            </a:r>
            <a:r>
              <a:rPr lang="el-GR" b="1" i="1" dirty="0" smtClean="0"/>
              <a:t>εισαγωγική φάση</a:t>
            </a:r>
            <a:r>
              <a:rPr lang="el-GR" dirty="0" smtClean="0"/>
              <a:t>)</a:t>
            </a:r>
            <a:r>
              <a:rPr lang="el-GR" b="1" i="1" dirty="0" smtClean="0"/>
              <a:t> </a:t>
            </a:r>
          </a:p>
          <a:p>
            <a:pPr marL="365760" indent="-283464" eaLnBrk="1" fontAlgn="auto" hangingPunct="1">
              <a:spcAft>
                <a:spcPts val="0"/>
              </a:spcAft>
              <a:buFont typeface="Wingdings" pitchFamily="2" charset="2"/>
              <a:buNone/>
              <a:defRPr/>
            </a:pPr>
            <a:r>
              <a:rPr lang="el-GR" b="1" i="1" dirty="0" smtClean="0"/>
              <a:t>Η περίοδος της εκπαιδευτικής τεχνολογίας</a:t>
            </a:r>
            <a:r>
              <a:rPr lang="el-GR" dirty="0" smtClean="0"/>
              <a:t> </a:t>
            </a:r>
          </a:p>
          <a:p>
            <a:pPr marL="365760" indent="-283464" eaLnBrk="1" fontAlgn="auto" hangingPunct="1">
              <a:spcAft>
                <a:spcPts val="0"/>
              </a:spcAft>
              <a:buFont typeface="Wingdings" pitchFamily="2" charset="2"/>
              <a:buNone/>
              <a:defRPr/>
            </a:pPr>
            <a:r>
              <a:rPr lang="el-GR" i="1" dirty="0" smtClean="0"/>
              <a:t>Μέσα </a:t>
            </a:r>
            <a:r>
              <a:rPr lang="el-GR" i="1" dirty="0"/>
              <a:t>(</a:t>
            </a:r>
            <a:r>
              <a:rPr lang="el-GR" i="1" dirty="0" err="1"/>
              <a:t>Media</a:t>
            </a:r>
            <a:r>
              <a:rPr lang="el-GR" i="1" dirty="0"/>
              <a:t>) και τεχνολογίες (πριν το 1970)</a:t>
            </a:r>
            <a:r>
              <a:rPr lang="el-GR" sz="2800" dirty="0"/>
              <a:t>	</a:t>
            </a:r>
            <a:r>
              <a:rPr lang="el-GR" sz="2800" dirty="0" smtClean="0"/>
              <a:t>π.χ</a:t>
            </a:r>
            <a:r>
              <a:rPr lang="el-GR" sz="2800" dirty="0"/>
              <a:t>. Κινηματογράφος, Ραδιόφωνο, Εκπαιδευτική τηλεόραση, κλπ</a:t>
            </a:r>
            <a:r>
              <a:rPr lang="el-GR" sz="2800" dirty="0" smtClean="0"/>
              <a:t>.</a:t>
            </a:r>
          </a:p>
          <a:p>
            <a:pPr marL="365760" indent="-283464" eaLnBrk="1" fontAlgn="auto" hangingPunct="1">
              <a:spcAft>
                <a:spcPts val="0"/>
              </a:spcAft>
              <a:buFont typeface="Wingdings 2"/>
              <a:buNone/>
              <a:defRPr/>
            </a:pPr>
            <a:r>
              <a:rPr lang="el-GR" dirty="0" smtClean="0"/>
              <a:t>Η περίοδος αυτή, που χαρακτηρίζεται από την προβληματική των </a:t>
            </a:r>
            <a:r>
              <a:rPr lang="el-GR" b="1" i="1" dirty="0" smtClean="0"/>
              <a:t>διδακτικών μηχανών</a:t>
            </a:r>
          </a:p>
        </p:txBody>
      </p:sp>
    </p:spTree>
    <p:extLst>
      <p:ext uri="{BB962C8B-B14F-4D97-AF65-F5344CB8AC3E}">
        <p14:creationId xmlns:p14="http://schemas.microsoft.com/office/powerpoint/2010/main" val="3379377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blinds(horizontal)">
                                      <p:cBhvr>
                                        <p:cTn id="7" dur="500"/>
                                        <p:tgtEl>
                                          <p:spTgt spid="56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blinds(horizontal)">
                                      <p:cBhvr>
                                        <p:cTn id="12" dur="500"/>
                                        <p:tgtEl>
                                          <p:spTgt spid="5632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animEffect transition="in" filter="blinds(horizontal)">
                                      <p:cBhvr>
                                        <p:cTn id="15" dur="500"/>
                                        <p:tgtEl>
                                          <p:spTgt spid="5632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6323">
                                            <p:txEl>
                                              <p:pRg st="3" end="3"/>
                                            </p:txEl>
                                          </p:spTgt>
                                        </p:tgtEl>
                                        <p:attrNameLst>
                                          <p:attrName>style.visibility</p:attrName>
                                        </p:attrNameLst>
                                      </p:cBhvr>
                                      <p:to>
                                        <p:strVal val="visible"/>
                                      </p:to>
                                    </p:set>
                                    <p:animEffect transition="in" filter="blinds(horizontal)">
                                      <p:cBhvr>
                                        <p:cTn id="20" dur="500"/>
                                        <p:tgtEl>
                                          <p:spTgt spid="563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lIns="92075" tIns="46038" rIns="92075" bIns="46038">
            <a:normAutofit/>
          </a:bodyPr>
          <a:lstStyle/>
          <a:p>
            <a:pPr algn="just" eaLnBrk="1" fontAlgn="auto" hangingPunct="1">
              <a:spcBef>
                <a:spcPts val="500"/>
              </a:spcBef>
              <a:spcAft>
                <a:spcPts val="500"/>
              </a:spcAft>
              <a:defRPr/>
            </a:pPr>
            <a:r>
              <a:rPr lang="el-GR" sz="4000" dirty="0"/>
              <a:t>Δεύτερη Φάση (1970-1980)</a:t>
            </a:r>
          </a:p>
        </p:txBody>
      </p:sp>
      <p:sp>
        <p:nvSpPr>
          <p:cNvPr id="4099" name="Rectangle 3"/>
          <p:cNvSpPr>
            <a:spLocks noGrp="1" noChangeArrowheads="1"/>
          </p:cNvSpPr>
          <p:nvPr>
            <p:ph type="body" idx="1"/>
          </p:nvPr>
        </p:nvSpPr>
        <p:spPr/>
        <p:txBody>
          <a:bodyPr lIns="92075" tIns="46038" rIns="92075" bIns="46038"/>
          <a:lstStyle/>
          <a:p>
            <a:pPr marL="514350" indent="-514350" eaLnBrk="1" hangingPunct="1">
              <a:buFont typeface="+mj-lt"/>
              <a:buAutoNum type="alphaUcPeriod"/>
            </a:pPr>
            <a:r>
              <a:rPr lang="el-GR" dirty="0" smtClean="0"/>
              <a:t>Μάθηση του Προγραμματισμού:</a:t>
            </a:r>
          </a:p>
          <a:p>
            <a:pPr marL="857250" lvl="1" indent="-457200"/>
            <a:r>
              <a:rPr lang="el-GR" dirty="0" smtClean="0"/>
              <a:t>Ο υπολογιστής και οι γλώσσες προγραμματισμού (γλώσσα </a:t>
            </a:r>
            <a:r>
              <a:rPr lang="en-GB" dirty="0" smtClean="0"/>
              <a:t>Logo &amp; Basic</a:t>
            </a:r>
            <a:r>
              <a:rPr lang="el-GR" dirty="0" smtClean="0"/>
              <a:t>)</a:t>
            </a:r>
          </a:p>
          <a:p>
            <a:pPr marL="514350" indent="-514350">
              <a:buFont typeface="+mj-lt"/>
              <a:buAutoNum type="alphaUcPeriod"/>
            </a:pPr>
            <a:r>
              <a:rPr lang="el-GR" dirty="0" smtClean="0"/>
              <a:t>Διδασκαλία </a:t>
            </a:r>
            <a:r>
              <a:rPr lang="el-GR" dirty="0"/>
              <a:t>με τη Βοήθεια Υπολογιστή: Ο υπολογιστής διδακτικό εργαλείο και εργαλείο μάθησης</a:t>
            </a:r>
          </a:p>
          <a:p>
            <a:pPr lvl="1" eaLnBrk="1" hangingPunct="1"/>
            <a:r>
              <a:rPr lang="el-GR" b="1" dirty="0" smtClean="0"/>
              <a:t>Πιλοτικές εφαρμογές</a:t>
            </a:r>
            <a:r>
              <a:rPr lang="el-GR" dirty="0" smtClean="0"/>
              <a:t> (κυρίως σε επίπεδο λυκείων) </a:t>
            </a:r>
          </a:p>
        </p:txBody>
      </p:sp>
    </p:spTree>
    <p:extLst>
      <p:ext uri="{BB962C8B-B14F-4D97-AF65-F5344CB8AC3E}">
        <p14:creationId xmlns:p14="http://schemas.microsoft.com/office/powerpoint/2010/main" val="2505273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Effect transition="in" filter="blinds(horizontal)">
                                      <p:cBhvr>
                                        <p:cTn id="7" dur="500"/>
                                        <p:tgtEl>
                                          <p:spTgt spid="4099">
                                            <p:txEl>
                                              <p:pRg st="2" end="2"/>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0"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042988" y="404813"/>
            <a:ext cx="7793037" cy="708025"/>
          </a:xfrm>
        </p:spPr>
        <p:txBody>
          <a:bodyPr>
            <a:normAutofit/>
          </a:bodyPr>
          <a:lstStyle/>
          <a:p>
            <a:pPr eaLnBrk="1" fontAlgn="auto" hangingPunct="1">
              <a:spcAft>
                <a:spcPts val="0"/>
              </a:spcAft>
              <a:defRPr/>
            </a:pPr>
            <a:r>
              <a:rPr lang="el-GR" sz="4000" dirty="0"/>
              <a:t>«Πληροφορική» προσέγγιση</a:t>
            </a:r>
            <a:endParaRPr lang="en-GB" sz="4000" dirty="0"/>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38" y="1193800"/>
            <a:ext cx="7704137"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4833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lIns="92075" tIns="46038" rIns="92075" bIns="46038"/>
          <a:lstStyle/>
          <a:p>
            <a:pPr eaLnBrk="1" fontAlgn="auto" hangingPunct="1">
              <a:spcBef>
                <a:spcPts val="500"/>
              </a:spcBef>
              <a:spcAft>
                <a:spcPts val="500"/>
              </a:spcAft>
              <a:defRPr/>
            </a:pPr>
            <a:r>
              <a:rPr lang="el-GR" sz="4000" dirty="0"/>
              <a:t>Η πληροφορική προσέγγιση </a:t>
            </a:r>
          </a:p>
        </p:txBody>
      </p:sp>
      <p:sp>
        <p:nvSpPr>
          <p:cNvPr id="5123" name="Rectangle 3"/>
          <p:cNvSpPr>
            <a:spLocks noGrp="1" noChangeArrowheads="1"/>
          </p:cNvSpPr>
          <p:nvPr>
            <p:ph type="body" idx="1"/>
          </p:nvPr>
        </p:nvSpPr>
        <p:spPr>
          <a:xfrm>
            <a:off x="457200" y="1628775"/>
            <a:ext cx="8791575" cy="4114800"/>
          </a:xfrm>
        </p:spPr>
        <p:txBody>
          <a:bodyPr lIns="92075" tIns="46038" rIns="92075" bIns="46038">
            <a:normAutofit lnSpcReduction="10000"/>
          </a:bodyPr>
          <a:lstStyle/>
          <a:p>
            <a:pPr eaLnBrk="1" hangingPunct="1"/>
            <a:r>
              <a:rPr lang="el-GR" dirty="0" smtClean="0"/>
              <a:t>Έμφαση στον προγραμματισμό</a:t>
            </a:r>
          </a:p>
          <a:p>
            <a:pPr eaLnBrk="1" hangingPunct="1"/>
            <a:r>
              <a:rPr lang="el-GR" dirty="0" smtClean="0"/>
              <a:t>Γλώσσα Προγραμματισμού </a:t>
            </a:r>
            <a:r>
              <a:rPr lang="fr-FR" dirty="0" smtClean="0"/>
              <a:t>B</a:t>
            </a:r>
            <a:r>
              <a:rPr lang="en-US" dirty="0" err="1" smtClean="0"/>
              <a:t>asic</a:t>
            </a:r>
            <a:r>
              <a:rPr lang="en-US" dirty="0" smtClean="0"/>
              <a:t> </a:t>
            </a:r>
            <a:r>
              <a:rPr lang="el-GR" dirty="0" smtClean="0"/>
              <a:t>για εκμάθηση του προγραμματισμού</a:t>
            </a:r>
          </a:p>
          <a:p>
            <a:pPr eaLnBrk="1" hangingPunct="1"/>
            <a:r>
              <a:rPr lang="el-GR" dirty="0" smtClean="0"/>
              <a:t>Εξάπλωση της γλώσσας και της θεωρίας της Γλώσσας </a:t>
            </a:r>
            <a:r>
              <a:rPr lang="en-US" dirty="0" smtClean="0"/>
              <a:t>Logo (</a:t>
            </a:r>
            <a:r>
              <a:rPr lang="el-GR" dirty="0" smtClean="0"/>
              <a:t>φτιαγμένη πάνω στις απόψεις του </a:t>
            </a:r>
            <a:r>
              <a:rPr lang="en-US" dirty="0" smtClean="0"/>
              <a:t>Piaget)</a:t>
            </a:r>
          </a:p>
          <a:p>
            <a:pPr lvl="1" eaLnBrk="1" hangingPunct="1"/>
            <a:r>
              <a:rPr lang="el-GR" dirty="0" smtClean="0"/>
              <a:t>Πιλοτική εισαγωγή (κυρίως στις μεγαλύτερες βαθμίδες της εκπαίδευσης)</a:t>
            </a:r>
          </a:p>
        </p:txBody>
      </p:sp>
    </p:spTree>
    <p:extLst>
      <p:ext uri="{BB962C8B-B14F-4D97-AF65-F5344CB8AC3E}">
        <p14:creationId xmlns:p14="http://schemas.microsoft.com/office/powerpoint/2010/main" val="1572800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blinds(horizontal)">
                                      <p:cBhvr>
                                        <p:cTn id="17" dur="500"/>
                                        <p:tgtEl>
                                          <p:spTgt spid="5123">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123">
                                            <p:txEl>
                                              <p:pRg st="3" end="3"/>
                                            </p:txEl>
                                          </p:spTgt>
                                        </p:tgtEl>
                                        <p:attrNameLst>
                                          <p:attrName>style.visibility</p:attrName>
                                        </p:attrNameLst>
                                      </p:cBhvr>
                                      <p:to>
                                        <p:strVal val="visible"/>
                                      </p:to>
                                    </p:set>
                                    <p:animEffect transition="in" filter="blinds(horizontal)">
                                      <p:cBhvr>
                                        <p:cTn id="20"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Autofit/>
          </a:bodyPr>
          <a:lstStyle/>
          <a:p>
            <a:pPr eaLnBrk="1" fontAlgn="auto" hangingPunct="1">
              <a:spcAft>
                <a:spcPts val="0"/>
              </a:spcAft>
              <a:defRPr/>
            </a:pPr>
            <a:r>
              <a:rPr lang="el-GR" sz="4000" dirty="0"/>
              <a:t>Διδασκαλία ή Μάθηση με τη </a:t>
            </a:r>
            <a:r>
              <a:rPr lang="el-GR" sz="4000" dirty="0" err="1"/>
              <a:t>Bοήθεια</a:t>
            </a:r>
            <a:r>
              <a:rPr lang="el-GR" sz="4000" dirty="0"/>
              <a:t> </a:t>
            </a:r>
            <a:r>
              <a:rPr lang="el-GR" sz="4000" dirty="0" err="1"/>
              <a:t>Yπολογιστή</a:t>
            </a:r>
            <a:r>
              <a:rPr lang="el-GR" sz="4000" dirty="0"/>
              <a:t> (1)</a:t>
            </a:r>
          </a:p>
        </p:txBody>
      </p:sp>
      <p:sp>
        <p:nvSpPr>
          <p:cNvPr id="58371" name="Rectangle 3"/>
          <p:cNvSpPr>
            <a:spLocks noGrp="1" noChangeArrowheads="1"/>
          </p:cNvSpPr>
          <p:nvPr>
            <p:ph type="body" idx="1"/>
          </p:nvPr>
        </p:nvSpPr>
        <p:spPr>
          <a:xfrm>
            <a:off x="457200" y="2017713"/>
            <a:ext cx="8497888" cy="4114800"/>
          </a:xfrm>
        </p:spPr>
        <p:txBody>
          <a:bodyPr/>
          <a:lstStyle/>
          <a:p>
            <a:pPr eaLnBrk="1" hangingPunct="1"/>
            <a:r>
              <a:rPr lang="el-GR" sz="2800" b="1" dirty="0" smtClean="0">
                <a:solidFill>
                  <a:srgbClr val="FF0000"/>
                </a:solidFill>
              </a:rPr>
              <a:t>Διδασκαλία</a:t>
            </a:r>
            <a:r>
              <a:rPr lang="el-GR" sz="2800" dirty="0" smtClean="0"/>
              <a:t> με τη Βοήθεια Υπολογιστή (</a:t>
            </a:r>
            <a:r>
              <a:rPr lang="el-GR" sz="2800" dirty="0" err="1" smtClean="0"/>
              <a:t>Δι.B.Y</a:t>
            </a:r>
            <a:r>
              <a:rPr lang="el-GR" sz="2800" dirty="0" smtClean="0"/>
              <a:t>.) - </a:t>
            </a:r>
            <a:r>
              <a:rPr lang="el-GR" sz="2800" b="1" dirty="0" smtClean="0"/>
              <a:t>Computer </a:t>
            </a:r>
            <a:r>
              <a:rPr lang="el-GR" sz="2800" b="1" dirty="0" err="1" smtClean="0"/>
              <a:t>Assisted</a:t>
            </a:r>
            <a:r>
              <a:rPr lang="el-GR" sz="2800" b="1" dirty="0" smtClean="0"/>
              <a:t> </a:t>
            </a:r>
            <a:r>
              <a:rPr lang="el-GR" sz="2800" b="1" dirty="0" err="1" smtClean="0"/>
              <a:t>Instruction</a:t>
            </a:r>
            <a:r>
              <a:rPr lang="el-GR" sz="2800" dirty="0" smtClean="0"/>
              <a:t> (CAI) </a:t>
            </a:r>
            <a:endParaRPr lang="en-GB" sz="2800" dirty="0" smtClean="0"/>
          </a:p>
          <a:p>
            <a:pPr lvl="1" eaLnBrk="1" hangingPunct="1"/>
            <a:r>
              <a:rPr lang="el-GR" sz="2400" dirty="0" smtClean="0"/>
              <a:t>Διδακτικά προγράμματα τύπου προγραμματισμένης διδασκαλίας</a:t>
            </a:r>
          </a:p>
          <a:p>
            <a:pPr eaLnBrk="1" hangingPunct="1"/>
            <a:r>
              <a:rPr lang="el-GR" sz="2800" b="1" dirty="0" smtClean="0">
                <a:solidFill>
                  <a:srgbClr val="FF0000"/>
                </a:solidFill>
              </a:rPr>
              <a:t>Μάθηση</a:t>
            </a:r>
            <a:r>
              <a:rPr lang="el-GR" sz="2800" b="1" dirty="0" smtClean="0"/>
              <a:t> με τη </a:t>
            </a:r>
            <a:r>
              <a:rPr lang="el-GR" sz="2800" b="1" dirty="0" err="1" smtClean="0"/>
              <a:t>Bοήθεια</a:t>
            </a:r>
            <a:r>
              <a:rPr lang="el-GR" sz="2800" b="1" dirty="0" smtClean="0"/>
              <a:t> </a:t>
            </a:r>
            <a:r>
              <a:rPr lang="el-GR" sz="2800" b="1" dirty="0" err="1" smtClean="0"/>
              <a:t>Yπολογιστή</a:t>
            </a:r>
            <a:r>
              <a:rPr lang="el-GR" sz="2800" b="1" dirty="0" smtClean="0"/>
              <a:t> </a:t>
            </a:r>
            <a:r>
              <a:rPr lang="el-GR" sz="2800" dirty="0" smtClean="0"/>
              <a:t>- </a:t>
            </a:r>
            <a:r>
              <a:rPr lang="el-GR" sz="2800" b="1" dirty="0" smtClean="0"/>
              <a:t>Computer </a:t>
            </a:r>
            <a:r>
              <a:rPr lang="el-GR" sz="2800" b="1" dirty="0" err="1" smtClean="0"/>
              <a:t>Assisted</a:t>
            </a:r>
            <a:r>
              <a:rPr lang="el-GR" sz="2800" b="1" dirty="0" smtClean="0"/>
              <a:t> </a:t>
            </a:r>
            <a:r>
              <a:rPr lang="el-GR" sz="2800" b="1" dirty="0" err="1" smtClean="0"/>
              <a:t>Learning</a:t>
            </a:r>
            <a:r>
              <a:rPr lang="el-GR" sz="2800" dirty="0" smtClean="0"/>
              <a:t> (CAL)</a:t>
            </a:r>
          </a:p>
          <a:p>
            <a:pPr lvl="1" eaLnBrk="1" hangingPunct="1"/>
            <a:r>
              <a:rPr lang="el-GR" sz="2400" dirty="0" smtClean="0"/>
              <a:t>Λογισμικά προσομοιώσεων </a:t>
            </a:r>
          </a:p>
        </p:txBody>
      </p:sp>
    </p:spTree>
    <p:extLst>
      <p:ext uri="{BB962C8B-B14F-4D97-AF65-F5344CB8AC3E}">
        <p14:creationId xmlns:p14="http://schemas.microsoft.com/office/powerpoint/2010/main" val="2562299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blinds(horizontal)">
                                      <p:cBhvr>
                                        <p:cTn id="7" dur="500"/>
                                        <p:tgtEl>
                                          <p:spTgt spid="5837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8371">
                                            <p:txEl>
                                              <p:pRg st="1" end="1"/>
                                            </p:txEl>
                                          </p:spTgt>
                                        </p:tgtEl>
                                        <p:attrNameLst>
                                          <p:attrName>style.visibility</p:attrName>
                                        </p:attrNameLst>
                                      </p:cBhvr>
                                      <p:to>
                                        <p:strVal val="visible"/>
                                      </p:to>
                                    </p:set>
                                    <p:animEffect transition="in" filter="blinds(horizontal)">
                                      <p:cBhvr>
                                        <p:cTn id="10" dur="500"/>
                                        <p:tgtEl>
                                          <p:spTgt spid="5837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animEffect transition="in" filter="blinds(horizontal)">
                                      <p:cBhvr>
                                        <p:cTn id="15" dur="500"/>
                                        <p:tgtEl>
                                          <p:spTgt spid="58371">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8371">
                                            <p:txEl>
                                              <p:pRg st="3" end="3"/>
                                            </p:txEl>
                                          </p:spTgt>
                                        </p:tgtEl>
                                        <p:attrNameLst>
                                          <p:attrName>style.visibility</p:attrName>
                                        </p:attrNameLst>
                                      </p:cBhvr>
                                      <p:to>
                                        <p:strVal val="visible"/>
                                      </p:to>
                                    </p:set>
                                    <p:animEffect transition="in" filter="blinds(horizontal)">
                                      <p:cBhvr>
                                        <p:cTn id="18" dur="500"/>
                                        <p:tgtEl>
                                          <p:spTgt spid="58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28600"/>
            <a:ext cx="8229600" cy="1143000"/>
          </a:xfrm>
        </p:spPr>
        <p:txBody>
          <a:bodyPr>
            <a:noAutofit/>
          </a:bodyPr>
          <a:lstStyle/>
          <a:p>
            <a:pPr eaLnBrk="1" fontAlgn="auto" hangingPunct="1">
              <a:spcAft>
                <a:spcPts val="0"/>
              </a:spcAft>
              <a:defRPr/>
            </a:pPr>
            <a:r>
              <a:rPr lang="el-GR" sz="4000" dirty="0"/>
              <a:t>Διδασκαλία ή Μάθηση με τη </a:t>
            </a:r>
            <a:r>
              <a:rPr lang="el-GR" sz="4000" dirty="0" err="1"/>
              <a:t>Bοήθεια</a:t>
            </a:r>
            <a:r>
              <a:rPr lang="el-GR" sz="4000" dirty="0"/>
              <a:t> </a:t>
            </a:r>
            <a:r>
              <a:rPr lang="el-GR" sz="4000" dirty="0" err="1"/>
              <a:t>Yπολογιστή</a:t>
            </a:r>
            <a:r>
              <a:rPr lang="el-GR" sz="4000" dirty="0"/>
              <a:t> (2) </a:t>
            </a:r>
          </a:p>
        </p:txBody>
      </p:sp>
      <p:sp>
        <p:nvSpPr>
          <p:cNvPr id="61443" name="Rectangle 3"/>
          <p:cNvSpPr>
            <a:spLocks noGrp="1" noChangeArrowheads="1"/>
          </p:cNvSpPr>
          <p:nvPr>
            <p:ph type="body" idx="1"/>
          </p:nvPr>
        </p:nvSpPr>
        <p:spPr>
          <a:xfrm>
            <a:off x="457200" y="1811338"/>
            <a:ext cx="8512175" cy="4114800"/>
          </a:xfrm>
        </p:spPr>
        <p:txBody>
          <a:bodyPr/>
          <a:lstStyle/>
          <a:p>
            <a:pPr eaLnBrk="1" hangingPunct="1"/>
            <a:r>
              <a:rPr lang="el-GR" sz="2800" dirty="0" smtClean="0"/>
              <a:t>H πλειονότητα των εκπαιδευτικών προγραμμάτων </a:t>
            </a:r>
            <a:r>
              <a:rPr lang="el-GR" sz="2800" dirty="0" err="1" smtClean="0"/>
              <a:t>Δι.B.Y</a:t>
            </a:r>
            <a:r>
              <a:rPr lang="el-GR" sz="2800" dirty="0" smtClean="0"/>
              <a:t>.</a:t>
            </a:r>
          </a:p>
          <a:p>
            <a:pPr lvl="1" eaLnBrk="1" hangingPunct="1"/>
            <a:r>
              <a:rPr lang="el-GR" sz="2400" b="1" dirty="0" smtClean="0"/>
              <a:t>προγράμματα καθοδήγησης </a:t>
            </a:r>
            <a:r>
              <a:rPr lang="el-GR" sz="2400" dirty="0" smtClean="0"/>
              <a:t>(</a:t>
            </a:r>
            <a:r>
              <a:rPr lang="en-GB" sz="2400" dirty="0" smtClean="0"/>
              <a:t>tutorials</a:t>
            </a:r>
            <a:r>
              <a:rPr lang="el-GR" sz="2400" dirty="0" smtClean="0"/>
              <a:t>) </a:t>
            </a:r>
            <a:r>
              <a:rPr lang="el-GR" sz="2400" b="1" dirty="0" smtClean="0"/>
              <a:t>και προγράμματα εξάσκησης και πρακτικής εφαρμογής</a:t>
            </a:r>
            <a:r>
              <a:rPr lang="el-GR" sz="2400" dirty="0" smtClean="0"/>
              <a:t> (</a:t>
            </a:r>
            <a:r>
              <a:rPr lang="el-GR" sz="2400" dirty="0" err="1" smtClean="0"/>
              <a:t>drill</a:t>
            </a:r>
            <a:r>
              <a:rPr lang="el-GR" sz="2400" dirty="0" smtClean="0"/>
              <a:t> and </a:t>
            </a:r>
            <a:r>
              <a:rPr lang="el-GR" sz="2400" dirty="0" err="1" smtClean="0"/>
              <a:t>practice</a:t>
            </a:r>
            <a:r>
              <a:rPr lang="el-GR" sz="2400" dirty="0" smtClean="0"/>
              <a:t>) </a:t>
            </a:r>
          </a:p>
          <a:p>
            <a:pPr eaLnBrk="1" hangingPunct="1"/>
            <a:r>
              <a:rPr lang="el-GR" sz="2800" dirty="0" smtClean="0"/>
              <a:t>Πολύ λίγα είναι αυτά που αφορούν εναλλακτικές εφαρμογές </a:t>
            </a:r>
          </a:p>
          <a:p>
            <a:pPr lvl="1" eaLnBrk="1" hangingPunct="1"/>
            <a:r>
              <a:rPr lang="el-GR" sz="2400" dirty="0" smtClean="0"/>
              <a:t>όπως λογισμικά </a:t>
            </a:r>
            <a:r>
              <a:rPr lang="el-GR" sz="2400" b="1" dirty="0" smtClean="0"/>
              <a:t>προσομοιώσεων</a:t>
            </a:r>
            <a:r>
              <a:rPr lang="el-GR" sz="2400" dirty="0" smtClean="0"/>
              <a:t> και </a:t>
            </a:r>
            <a:r>
              <a:rPr lang="el-GR" sz="2400" b="1" dirty="0" smtClean="0"/>
              <a:t>έμπειρα διδακτικά συστήματα</a:t>
            </a:r>
            <a:r>
              <a:rPr lang="el-GR" sz="2400" dirty="0" smtClean="0"/>
              <a:t> </a:t>
            </a:r>
          </a:p>
        </p:txBody>
      </p:sp>
    </p:spTree>
    <p:extLst>
      <p:ext uri="{BB962C8B-B14F-4D97-AF65-F5344CB8AC3E}">
        <p14:creationId xmlns:p14="http://schemas.microsoft.com/office/powerpoint/2010/main" val="4180358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blinds(horizontal)">
                                      <p:cBhvr>
                                        <p:cTn id="7" dur="500"/>
                                        <p:tgtEl>
                                          <p:spTgt spid="6144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443">
                                            <p:txEl>
                                              <p:pRg st="1" end="1"/>
                                            </p:txEl>
                                          </p:spTgt>
                                        </p:tgtEl>
                                        <p:attrNameLst>
                                          <p:attrName>style.visibility</p:attrName>
                                        </p:attrNameLst>
                                      </p:cBhvr>
                                      <p:to>
                                        <p:strVal val="visible"/>
                                      </p:to>
                                    </p:set>
                                    <p:animEffect transition="in" filter="blinds(horizontal)">
                                      <p:cBhvr>
                                        <p:cTn id="10" dur="500"/>
                                        <p:tgtEl>
                                          <p:spTgt spid="6144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animEffect transition="in" filter="blinds(horizontal)">
                                      <p:cBhvr>
                                        <p:cTn id="15" dur="500"/>
                                        <p:tgtEl>
                                          <p:spTgt spid="6144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1443">
                                            <p:txEl>
                                              <p:pRg st="3" end="3"/>
                                            </p:txEl>
                                          </p:spTgt>
                                        </p:tgtEl>
                                        <p:attrNameLst>
                                          <p:attrName>style.visibility</p:attrName>
                                        </p:attrNameLst>
                                      </p:cBhvr>
                                      <p:to>
                                        <p:strVal val="visible"/>
                                      </p:to>
                                    </p:set>
                                    <p:animEffect transition="in" filter="blinds(horizontal)">
                                      <p:cBhvr>
                                        <p:cTn id="18" dur="500"/>
                                        <p:tgtEl>
                                          <p:spTgt spid="61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lIns="92075" tIns="46038" rIns="92075" bIns="46038"/>
          <a:lstStyle/>
          <a:p>
            <a:pPr algn="just" eaLnBrk="1" fontAlgn="auto" hangingPunct="1">
              <a:spcBef>
                <a:spcPts val="500"/>
              </a:spcBef>
              <a:spcAft>
                <a:spcPts val="500"/>
              </a:spcAft>
              <a:defRPr/>
            </a:pPr>
            <a:r>
              <a:rPr lang="el-GR" dirty="0"/>
              <a:t>Τρίτη </a:t>
            </a:r>
            <a:r>
              <a:rPr lang="el-GR" dirty="0" smtClean="0"/>
              <a:t>Φάση (1980 -1990)</a:t>
            </a:r>
            <a:endParaRPr lang="el-GR" dirty="0"/>
          </a:p>
        </p:txBody>
      </p:sp>
      <p:sp>
        <p:nvSpPr>
          <p:cNvPr id="6147" name="Rectangle 3"/>
          <p:cNvSpPr>
            <a:spLocks noGrp="1" noChangeArrowheads="1"/>
          </p:cNvSpPr>
          <p:nvPr>
            <p:ph type="body" idx="1"/>
          </p:nvPr>
        </p:nvSpPr>
        <p:spPr/>
        <p:txBody>
          <a:bodyPr lIns="92075" tIns="46038" rIns="92075" bIns="46038"/>
          <a:lstStyle/>
          <a:p>
            <a:pPr eaLnBrk="1" hangingPunct="1"/>
            <a:r>
              <a:rPr lang="el-GR" dirty="0" smtClean="0"/>
              <a:t>Πληροφορική μέσο ή/και Πληροφορική αντικείμενο εκπαίδευσης (1980-1990)</a:t>
            </a:r>
          </a:p>
          <a:p>
            <a:pPr lvl="1" eaLnBrk="1" hangingPunct="1"/>
            <a:r>
              <a:rPr lang="el-GR" dirty="0" smtClean="0"/>
              <a:t>Εκπαιδευτικό λογισμικό διαφόρων τύπων </a:t>
            </a:r>
          </a:p>
          <a:p>
            <a:pPr lvl="1" eaLnBrk="1" hangingPunct="1"/>
            <a:r>
              <a:rPr lang="el-GR" dirty="0" smtClean="0"/>
              <a:t>Διδασκαλία της πληροφορικής	</a:t>
            </a:r>
          </a:p>
          <a:p>
            <a:pPr eaLnBrk="1" hangingPunct="1"/>
            <a:r>
              <a:rPr lang="el-GR" dirty="0" smtClean="0"/>
              <a:t>Από την εισαγωγή στην ένταξη</a:t>
            </a:r>
          </a:p>
          <a:p>
            <a:pPr lvl="1" eaLnBrk="1" hangingPunct="1"/>
            <a:r>
              <a:rPr lang="el-GR" dirty="0" smtClean="0"/>
              <a:t>Σταδιακή εξάπλωση σε όλες τις βαθμίδες και σε ευρεία κλίμακα</a:t>
            </a:r>
          </a:p>
          <a:p>
            <a:pPr marL="457200" lvl="1" indent="0" eaLnBrk="1" hangingPunct="1">
              <a:buNone/>
            </a:pPr>
            <a:endParaRPr lang="el-GR" dirty="0" smtClean="0"/>
          </a:p>
        </p:txBody>
      </p:sp>
    </p:spTree>
    <p:extLst>
      <p:ext uri="{BB962C8B-B14F-4D97-AF65-F5344CB8AC3E}">
        <p14:creationId xmlns:p14="http://schemas.microsoft.com/office/powerpoint/2010/main" val="782243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0" dur="500"/>
                                        <p:tgtEl>
                                          <p:spTgt spid="614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3" dur="500"/>
                                        <p:tgtEl>
                                          <p:spTgt spid="614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147">
                                            <p:txEl>
                                              <p:pRg st="3" end="3"/>
                                            </p:txEl>
                                          </p:spTgt>
                                        </p:tgtEl>
                                        <p:attrNameLst>
                                          <p:attrName>style.visibility</p:attrName>
                                        </p:attrNameLst>
                                      </p:cBhvr>
                                      <p:to>
                                        <p:strVal val="visible"/>
                                      </p:to>
                                    </p:set>
                                    <p:animEffect transition="in" filter="blinds(horizontal)">
                                      <p:cBhvr>
                                        <p:cTn id="18" dur="500"/>
                                        <p:tgtEl>
                                          <p:spTgt spid="6147">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147">
                                            <p:txEl>
                                              <p:pRg st="4" end="4"/>
                                            </p:txEl>
                                          </p:spTgt>
                                        </p:tgtEl>
                                        <p:attrNameLst>
                                          <p:attrName>style.visibility</p:attrName>
                                        </p:attrNameLst>
                                      </p:cBhvr>
                                      <p:to>
                                        <p:strVal val="visible"/>
                                      </p:to>
                                    </p:set>
                                    <p:animEffect transition="in" filter="blinds(horizontal)">
                                      <p:cBhvr>
                                        <p:cTn id="21"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404813"/>
            <a:ext cx="8078788" cy="795337"/>
          </a:xfrm>
        </p:spPr>
        <p:txBody>
          <a:bodyPr/>
          <a:lstStyle/>
          <a:p>
            <a:pPr eaLnBrk="1" fontAlgn="auto" hangingPunct="1">
              <a:spcAft>
                <a:spcPts val="0"/>
              </a:spcAft>
              <a:defRPr/>
            </a:pPr>
            <a:r>
              <a:rPr lang="el-GR" dirty="0"/>
              <a:t>Μέσο ή / και αντικείμενο</a:t>
            </a:r>
            <a:endParaRPr lang="en-GB" dirty="0"/>
          </a:p>
        </p:txBody>
      </p:sp>
      <p:pic>
        <p:nvPicPr>
          <p:cNvPr id="491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50" y="1200150"/>
            <a:ext cx="7704138"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27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8768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fontAlgn="auto" hangingPunct="1">
              <a:spcAft>
                <a:spcPts val="0"/>
              </a:spcAft>
              <a:defRPr/>
            </a:pPr>
            <a:r>
              <a:rPr lang="el-GR" sz="4000" dirty="0"/>
              <a:t>Πληροφορική για Όλους</a:t>
            </a:r>
          </a:p>
        </p:txBody>
      </p:sp>
      <p:sp>
        <p:nvSpPr>
          <p:cNvPr id="65539" name="Rectangle 3"/>
          <p:cNvSpPr>
            <a:spLocks noGrp="1" noChangeArrowheads="1"/>
          </p:cNvSpPr>
          <p:nvPr>
            <p:ph type="body" idx="1"/>
          </p:nvPr>
        </p:nvSpPr>
        <p:spPr/>
        <p:txBody>
          <a:bodyPr/>
          <a:lstStyle/>
          <a:p>
            <a:pPr eaLnBrk="1" hangingPunct="1">
              <a:lnSpc>
                <a:spcPct val="90000"/>
              </a:lnSpc>
            </a:pPr>
            <a:r>
              <a:rPr lang="el-GR" sz="2800" dirty="0" smtClean="0"/>
              <a:t>Σφαιρική προσέγγιση: προτείνει τους "</a:t>
            </a:r>
            <a:r>
              <a:rPr lang="el-GR" sz="2800" b="1" dirty="0" smtClean="0"/>
              <a:t>Υπολογιστές στα Σχολεία</a:t>
            </a:r>
            <a:r>
              <a:rPr lang="el-GR" sz="2800" dirty="0" smtClean="0"/>
              <a:t>" (</a:t>
            </a:r>
            <a:r>
              <a:rPr lang="el-GR" sz="2800" dirty="0" err="1" smtClean="0"/>
              <a:t>Micros</a:t>
            </a:r>
            <a:r>
              <a:rPr lang="el-GR" sz="2800" dirty="0" smtClean="0"/>
              <a:t> in </a:t>
            </a:r>
            <a:r>
              <a:rPr lang="el-GR" sz="2800" dirty="0" err="1" smtClean="0"/>
              <a:t>Schools</a:t>
            </a:r>
            <a:r>
              <a:rPr lang="el-GR" sz="2800" dirty="0" smtClean="0"/>
              <a:t>) στην Αγγλία, την "</a:t>
            </a:r>
            <a:r>
              <a:rPr lang="el-GR" sz="2800" b="1" dirty="0" smtClean="0"/>
              <a:t>Πληροφορική Για Όλους</a:t>
            </a:r>
            <a:r>
              <a:rPr lang="el-GR" sz="2800" dirty="0" smtClean="0"/>
              <a:t>" (</a:t>
            </a:r>
            <a:r>
              <a:rPr lang="el-GR" sz="2800" dirty="0" err="1" smtClean="0"/>
              <a:t>Informatique</a:t>
            </a:r>
            <a:r>
              <a:rPr lang="el-GR" sz="2800" dirty="0" smtClean="0"/>
              <a:t> </a:t>
            </a:r>
            <a:r>
              <a:rPr lang="el-GR" sz="2800" dirty="0" err="1" smtClean="0"/>
              <a:t>Pour</a:t>
            </a:r>
            <a:r>
              <a:rPr lang="el-GR" sz="2800" dirty="0" smtClean="0"/>
              <a:t> </a:t>
            </a:r>
            <a:r>
              <a:rPr lang="el-GR" sz="2800" dirty="0" err="1" smtClean="0"/>
              <a:t>Tous</a:t>
            </a:r>
            <a:r>
              <a:rPr lang="el-GR" sz="2800" dirty="0" smtClean="0"/>
              <a:t> - IPT) στη Γαλλία</a:t>
            </a:r>
          </a:p>
          <a:p>
            <a:pPr eaLnBrk="1" hangingPunct="1">
              <a:lnSpc>
                <a:spcPct val="90000"/>
              </a:lnSpc>
            </a:pPr>
            <a:r>
              <a:rPr lang="el-GR" sz="2800" dirty="0" smtClean="0"/>
              <a:t>Αντίστοιχα προγράμματα εισαγωγής των υπολογιστών εξελίσσονται στις ΗΠΑ και στις άλλες ανεπτυγμένες χώρες</a:t>
            </a:r>
          </a:p>
          <a:p>
            <a:pPr eaLnBrk="1" hangingPunct="1">
              <a:lnSpc>
                <a:spcPct val="90000"/>
              </a:lnSpc>
            </a:pPr>
            <a:r>
              <a:rPr lang="el-GR" sz="2800" dirty="0" smtClean="0"/>
              <a:t>Στις ΗΠΑ η εισαγωγή υπολογιστών στο σχολικό σύστημα προωθήθηκε από ερευνητές και εκπαιδευτικούς αλλά κυρίως από τη βιομηχανία και την αγορά. </a:t>
            </a:r>
          </a:p>
          <a:p>
            <a:pPr eaLnBrk="1" hangingPunct="1">
              <a:lnSpc>
                <a:spcPct val="90000"/>
              </a:lnSpc>
            </a:pPr>
            <a:endParaRPr lang="el-GR" sz="2400" dirty="0" smtClean="0"/>
          </a:p>
        </p:txBody>
      </p:sp>
    </p:spTree>
    <p:extLst>
      <p:ext uri="{BB962C8B-B14F-4D97-AF65-F5344CB8AC3E}">
        <p14:creationId xmlns:p14="http://schemas.microsoft.com/office/powerpoint/2010/main" val="639579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blinds(horizontal)">
                                      <p:cBhvr>
                                        <p:cTn id="7" dur="500"/>
                                        <p:tgtEl>
                                          <p:spTgt spid="65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blinds(horizontal)">
                                      <p:cBhvr>
                                        <p:cTn id="12" dur="500"/>
                                        <p:tgtEl>
                                          <p:spTgt spid="655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blinds(horizontal)">
                                      <p:cBhvr>
                                        <p:cTn id="17" dur="500"/>
                                        <p:tgtEl>
                                          <p:spTgt spid="65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pPr eaLnBrk="1" fontAlgn="auto" hangingPunct="1">
              <a:spcAft>
                <a:spcPts val="0"/>
              </a:spcAft>
              <a:defRPr/>
            </a:pPr>
            <a:r>
              <a:rPr lang="el-GR" dirty="0"/>
              <a:t>Περίοδος γενικευμένης </a:t>
            </a:r>
            <a:r>
              <a:rPr lang="el-GR" dirty="0" smtClean="0"/>
              <a:t>εισαγωγής: ένταξη</a:t>
            </a:r>
            <a:endParaRPr lang="el-GR" dirty="0"/>
          </a:p>
        </p:txBody>
      </p:sp>
      <p:sp>
        <p:nvSpPr>
          <p:cNvPr id="60419" name="Rectangle 3"/>
          <p:cNvSpPr>
            <a:spLocks noGrp="1" noChangeArrowheads="1"/>
          </p:cNvSpPr>
          <p:nvPr>
            <p:ph type="body" idx="1"/>
          </p:nvPr>
        </p:nvSpPr>
        <p:spPr>
          <a:xfrm>
            <a:off x="457200" y="1916113"/>
            <a:ext cx="8791575" cy="4114800"/>
          </a:xfrm>
        </p:spPr>
        <p:txBody>
          <a:bodyPr>
            <a:normAutofit/>
          </a:bodyPr>
          <a:lstStyle/>
          <a:p>
            <a:pPr marL="365760" indent="-283464" eaLnBrk="1" fontAlgn="auto" hangingPunct="1">
              <a:spcAft>
                <a:spcPts val="0"/>
              </a:spcAft>
              <a:buFont typeface="Wingdings 2"/>
              <a:buChar char=""/>
              <a:defRPr/>
            </a:pPr>
            <a:r>
              <a:rPr lang="el-GR" dirty="0"/>
              <a:t>Περίοδος γενικευμένης εισαγωγής </a:t>
            </a:r>
            <a:r>
              <a:rPr lang="el-GR" dirty="0" smtClean="0"/>
              <a:t>(αναφερόμαστε πλέον σε ένταξη) της </a:t>
            </a:r>
            <a:r>
              <a:rPr lang="el-GR" dirty="0"/>
              <a:t>πληροφορικής σε όλες τις βαθμίδες της εκπαίδευσης. </a:t>
            </a:r>
          </a:p>
          <a:p>
            <a:pPr marL="365760" indent="-283464" eaLnBrk="1" fontAlgn="auto" hangingPunct="1">
              <a:spcAft>
                <a:spcPts val="0"/>
              </a:spcAft>
              <a:buFont typeface="Wingdings 2"/>
              <a:buChar char=""/>
              <a:defRPr/>
            </a:pPr>
            <a:r>
              <a:rPr lang="el-GR" dirty="0"/>
              <a:t>Συνυφασμένη με τη αλματώδη εξέλιξη των προσωπικών υπολογιστών, της αντίστοιχης πτώσης των τιμών τους και τις ελπίδες που είχαν εναποτεθεί στην πληροφορική επανάσταση. </a:t>
            </a:r>
          </a:p>
          <a:p>
            <a:pPr marL="365760" indent="-283464" eaLnBrk="1" fontAlgn="auto" hangingPunct="1">
              <a:spcAft>
                <a:spcPts val="0"/>
              </a:spcAft>
              <a:buFont typeface="Wingdings 2"/>
              <a:buChar char=""/>
              <a:defRPr/>
            </a:pPr>
            <a:endParaRPr lang="el-GR" dirty="0"/>
          </a:p>
        </p:txBody>
      </p:sp>
    </p:spTree>
    <p:extLst>
      <p:ext uri="{BB962C8B-B14F-4D97-AF65-F5344CB8AC3E}">
        <p14:creationId xmlns:p14="http://schemas.microsoft.com/office/powerpoint/2010/main" val="323256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blinds(horizontal)">
                                      <p:cBhvr>
                                        <p:cTn id="7" dur="5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blinds(horizontal)">
                                      <p:cBhvr>
                                        <p:cTn id="12" dur="500"/>
                                        <p:tgtEl>
                                          <p:spTgt spid="60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lIns="92075" tIns="46038" rIns="92075" bIns="46038"/>
          <a:lstStyle/>
          <a:p>
            <a:pPr algn="just" eaLnBrk="1" fontAlgn="auto" hangingPunct="1">
              <a:spcBef>
                <a:spcPts val="500"/>
              </a:spcBef>
              <a:spcAft>
                <a:spcPts val="500"/>
              </a:spcAft>
              <a:defRPr/>
            </a:pPr>
            <a:r>
              <a:rPr lang="el-GR" dirty="0"/>
              <a:t>Τέταρτη </a:t>
            </a:r>
            <a:r>
              <a:rPr lang="el-GR" dirty="0" smtClean="0"/>
              <a:t>Φάση (μετά το 1990)</a:t>
            </a:r>
            <a:endParaRPr lang="el-GR" dirty="0"/>
          </a:p>
        </p:txBody>
      </p:sp>
      <p:sp>
        <p:nvSpPr>
          <p:cNvPr id="7171" name="Rectangle 3"/>
          <p:cNvSpPr>
            <a:spLocks noGrp="1" noChangeArrowheads="1"/>
          </p:cNvSpPr>
          <p:nvPr>
            <p:ph type="body" idx="1"/>
          </p:nvPr>
        </p:nvSpPr>
        <p:spPr/>
        <p:txBody>
          <a:bodyPr lIns="92075" tIns="46038" rIns="92075" bIns="46038"/>
          <a:lstStyle/>
          <a:p>
            <a:pPr eaLnBrk="1" hangingPunct="1"/>
            <a:r>
              <a:rPr lang="el-GR" i="1" dirty="0" smtClean="0"/>
              <a:t>Τεχνολογίες ως μέσο (μετά το 1990)</a:t>
            </a:r>
            <a:r>
              <a:rPr lang="el-GR" dirty="0" smtClean="0"/>
              <a:t>	</a:t>
            </a:r>
          </a:p>
          <a:p>
            <a:pPr eaLnBrk="1" hangingPunct="1"/>
            <a:r>
              <a:rPr lang="el-GR" dirty="0" smtClean="0"/>
              <a:t>Πολυμέσα – </a:t>
            </a:r>
            <a:r>
              <a:rPr lang="el-GR" dirty="0" err="1" smtClean="0"/>
              <a:t>υπερμέσα</a:t>
            </a:r>
            <a:endParaRPr lang="el-GR" dirty="0" smtClean="0"/>
          </a:p>
          <a:p>
            <a:pPr lvl="1" eaLnBrk="1" hangingPunct="1"/>
            <a:r>
              <a:rPr lang="el-GR" dirty="0" smtClean="0"/>
              <a:t>Προσομοιώσεις</a:t>
            </a:r>
            <a:endParaRPr lang="en-GB" dirty="0" smtClean="0"/>
          </a:p>
          <a:p>
            <a:pPr lvl="1" eaLnBrk="1" hangingPunct="1"/>
            <a:r>
              <a:rPr lang="el-GR" dirty="0" smtClean="0"/>
              <a:t>Εικονική πραγματικότητα</a:t>
            </a:r>
          </a:p>
          <a:p>
            <a:pPr lvl="1" eaLnBrk="1" hangingPunct="1"/>
            <a:r>
              <a:rPr lang="el-GR" dirty="0" smtClean="0"/>
              <a:t>Κινητές συσκευές </a:t>
            </a:r>
          </a:p>
          <a:p>
            <a:pPr eaLnBrk="1" hangingPunct="1"/>
            <a:r>
              <a:rPr lang="el-GR" dirty="0" smtClean="0"/>
              <a:t>Δίκτυα υπολογιστών</a:t>
            </a:r>
          </a:p>
          <a:p>
            <a:pPr lvl="1" eaLnBrk="1" hangingPunct="1"/>
            <a:r>
              <a:rPr lang="el-GR" dirty="0" smtClean="0"/>
              <a:t>Διαδίκτυο </a:t>
            </a:r>
            <a:endParaRPr lang="en-US" dirty="0" smtClean="0"/>
          </a:p>
          <a:p>
            <a:pPr lvl="1" eaLnBrk="1" hangingPunct="1"/>
            <a:r>
              <a:rPr lang="el-GR" dirty="0" smtClean="0"/>
              <a:t>Συνεργατικά περιβάλλοντα μάθησης</a:t>
            </a:r>
          </a:p>
        </p:txBody>
      </p:sp>
    </p:spTree>
    <p:extLst>
      <p:ext uri="{BB962C8B-B14F-4D97-AF65-F5344CB8AC3E}">
        <p14:creationId xmlns:p14="http://schemas.microsoft.com/office/powerpoint/2010/main" val="3337308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2" dur="500"/>
                                        <p:tgtEl>
                                          <p:spTgt spid="7171">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Effect transition="in" filter="blinds(horizontal)">
                                      <p:cBhvr>
                                        <p:cTn id="15" dur="500"/>
                                        <p:tgtEl>
                                          <p:spTgt spid="7171">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171">
                                            <p:txEl>
                                              <p:pRg st="3" end="3"/>
                                            </p:txEl>
                                          </p:spTgt>
                                        </p:tgtEl>
                                        <p:attrNameLst>
                                          <p:attrName>style.visibility</p:attrName>
                                        </p:attrNameLst>
                                      </p:cBhvr>
                                      <p:to>
                                        <p:strVal val="visible"/>
                                      </p:to>
                                    </p:set>
                                    <p:animEffect transition="in" filter="blinds(horizontal)">
                                      <p:cBhvr>
                                        <p:cTn id="18" dur="500"/>
                                        <p:tgtEl>
                                          <p:spTgt spid="7171">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blinds(horizontal)">
                                      <p:cBhvr>
                                        <p:cTn id="21" dur="500"/>
                                        <p:tgtEl>
                                          <p:spTgt spid="7171">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171">
                                            <p:txEl>
                                              <p:pRg st="5" end="5"/>
                                            </p:txEl>
                                          </p:spTgt>
                                        </p:tgtEl>
                                        <p:attrNameLst>
                                          <p:attrName>style.visibility</p:attrName>
                                        </p:attrNameLst>
                                      </p:cBhvr>
                                      <p:to>
                                        <p:strVal val="visible"/>
                                      </p:to>
                                    </p:set>
                                    <p:animEffect transition="in" filter="blinds(horizontal)">
                                      <p:cBhvr>
                                        <p:cTn id="26" dur="500"/>
                                        <p:tgtEl>
                                          <p:spTgt spid="7171">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7171">
                                            <p:txEl>
                                              <p:pRg st="6" end="6"/>
                                            </p:txEl>
                                          </p:spTgt>
                                        </p:tgtEl>
                                        <p:attrNameLst>
                                          <p:attrName>style.visibility</p:attrName>
                                        </p:attrNameLst>
                                      </p:cBhvr>
                                      <p:to>
                                        <p:strVal val="visible"/>
                                      </p:to>
                                    </p:set>
                                    <p:animEffect transition="in" filter="blinds(horizontal)">
                                      <p:cBhvr>
                                        <p:cTn id="29" dur="500"/>
                                        <p:tgtEl>
                                          <p:spTgt spid="7171">
                                            <p:txEl>
                                              <p:pRg st="6" end="6"/>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7171">
                                            <p:txEl>
                                              <p:pRg st="7" end="7"/>
                                            </p:txEl>
                                          </p:spTgt>
                                        </p:tgtEl>
                                        <p:attrNameLst>
                                          <p:attrName>style.visibility</p:attrName>
                                        </p:attrNameLst>
                                      </p:cBhvr>
                                      <p:to>
                                        <p:strVal val="visible"/>
                                      </p:to>
                                    </p:set>
                                    <p:animEffect transition="in" filter="blinds(horizontal)">
                                      <p:cBhvr>
                                        <p:cTn id="32" dur="5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350963" y="214313"/>
            <a:ext cx="7793037" cy="792162"/>
          </a:xfrm>
        </p:spPr>
        <p:txBody>
          <a:bodyPr/>
          <a:lstStyle/>
          <a:p>
            <a:pPr eaLnBrk="1" fontAlgn="auto" hangingPunct="1">
              <a:spcAft>
                <a:spcPts val="0"/>
              </a:spcAft>
              <a:defRPr/>
            </a:pPr>
            <a:r>
              <a:rPr lang="el-GR" dirty="0"/>
              <a:t>Οι υπολογιστές ως μέσο</a:t>
            </a:r>
            <a:endParaRPr lang="en-GB" dirty="0"/>
          </a:p>
        </p:txBody>
      </p:sp>
      <p:pic>
        <p:nvPicPr>
          <p:cNvPr id="573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98538"/>
            <a:ext cx="8353425"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009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066800" y="381000"/>
            <a:ext cx="7793038" cy="830263"/>
          </a:xfrm>
        </p:spPr>
        <p:txBody>
          <a:bodyPr/>
          <a:lstStyle/>
          <a:p>
            <a:pPr eaLnBrk="1" fontAlgn="auto" hangingPunct="1">
              <a:spcAft>
                <a:spcPts val="0"/>
              </a:spcAft>
              <a:defRPr/>
            </a:pPr>
            <a:r>
              <a:rPr lang="el-GR" dirty="0"/>
              <a:t>Φάσεις </a:t>
            </a:r>
            <a:r>
              <a:rPr lang="el-GR" dirty="0" smtClean="0"/>
              <a:t>– χρονολογική εξέλιξη</a:t>
            </a:r>
            <a:endParaRPr lang="en-GB" dirty="0"/>
          </a:p>
        </p:txBody>
      </p:sp>
      <p:grpSp>
        <p:nvGrpSpPr>
          <p:cNvPr id="59395" name="Group 519"/>
          <p:cNvGrpSpPr>
            <a:grpSpLocks/>
          </p:cNvGrpSpPr>
          <p:nvPr/>
        </p:nvGrpSpPr>
        <p:grpSpPr bwMode="auto">
          <a:xfrm>
            <a:off x="0" y="1524000"/>
            <a:ext cx="9144000" cy="4724400"/>
            <a:chOff x="0" y="0"/>
            <a:chExt cx="4129" cy="5250"/>
          </a:xfrm>
        </p:grpSpPr>
        <p:grpSp>
          <p:nvGrpSpPr>
            <p:cNvPr id="59398" name="Group 450"/>
            <p:cNvGrpSpPr>
              <a:grpSpLocks/>
            </p:cNvGrpSpPr>
            <p:nvPr/>
          </p:nvGrpSpPr>
          <p:grpSpPr bwMode="auto">
            <a:xfrm>
              <a:off x="0" y="0"/>
              <a:ext cx="882" cy="978"/>
              <a:chOff x="0" y="0"/>
              <a:chExt cx="882" cy="978"/>
            </a:xfrm>
          </p:grpSpPr>
          <p:sp>
            <p:nvSpPr>
              <p:cNvPr id="59501" name="Rectangle 414"/>
              <p:cNvSpPr>
                <a:spLocks noChangeArrowheads="1"/>
              </p:cNvSpPr>
              <p:nvPr/>
            </p:nvSpPr>
            <p:spPr bwMode="auto">
              <a:xfrm>
                <a:off x="43" y="0"/>
                <a:ext cx="796"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r>
                  <a:rPr lang="el-GR" sz="1600" b="1">
                    <a:latin typeface="Times New Roman" panose="02020603050405020304" pitchFamily="18" charset="0"/>
                  </a:rPr>
                  <a:t>Χαρακτηριστικά</a:t>
                </a:r>
                <a:endParaRPr lang="el-GR" sz="1600">
                  <a:latin typeface="Times New Roman" panose="02020603050405020304" pitchFamily="18" charset="0"/>
                </a:endParaRPr>
              </a:p>
              <a:p>
                <a:pPr eaLnBrk="1" hangingPunct="1">
                  <a:spcBef>
                    <a:spcPct val="0"/>
                  </a:spcBef>
                  <a:buClrTx/>
                  <a:buSzTx/>
                  <a:buFontTx/>
                  <a:buNone/>
                </a:pPr>
                <a:endParaRPr lang="en-GB" sz="1800">
                  <a:latin typeface="Times New Roman" panose="02020603050405020304" pitchFamily="18" charset="0"/>
                </a:endParaRPr>
              </a:p>
            </p:txBody>
          </p:sp>
          <p:sp>
            <p:nvSpPr>
              <p:cNvPr id="59502" name="Rectangle 449"/>
              <p:cNvSpPr>
                <a:spLocks noChangeArrowheads="1"/>
              </p:cNvSpPr>
              <p:nvPr/>
            </p:nvSpPr>
            <p:spPr bwMode="auto">
              <a:xfrm>
                <a:off x="0" y="0"/>
                <a:ext cx="882" cy="97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399" name="Group 452"/>
            <p:cNvGrpSpPr>
              <a:grpSpLocks/>
            </p:cNvGrpSpPr>
            <p:nvPr/>
          </p:nvGrpSpPr>
          <p:grpSpPr bwMode="auto">
            <a:xfrm>
              <a:off x="882" y="0"/>
              <a:ext cx="821" cy="978"/>
              <a:chOff x="882" y="0"/>
              <a:chExt cx="821" cy="978"/>
            </a:xfrm>
          </p:grpSpPr>
          <p:sp>
            <p:nvSpPr>
              <p:cNvPr id="59499" name="Rectangle 415"/>
              <p:cNvSpPr>
                <a:spLocks noChangeArrowheads="1"/>
              </p:cNvSpPr>
              <p:nvPr/>
            </p:nvSpPr>
            <p:spPr bwMode="auto">
              <a:xfrm>
                <a:off x="925" y="0"/>
                <a:ext cx="735"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b="1">
                    <a:latin typeface="Times New Roman" panose="02020603050405020304" pitchFamily="18" charset="0"/>
                  </a:rPr>
                  <a:t>Πρώτη Φάση</a:t>
                </a:r>
                <a:endParaRPr lang="en-US" sz="1800" b="1">
                  <a:latin typeface="Times New Roman" panose="02020603050405020304" pitchFamily="18" charset="0"/>
                </a:endParaRPr>
              </a:p>
              <a:p>
                <a:pPr eaLnBrk="1" hangingPunct="1">
                  <a:spcBef>
                    <a:spcPct val="0"/>
                  </a:spcBef>
                  <a:buClrTx/>
                  <a:buSzTx/>
                  <a:buFontTx/>
                  <a:buNone/>
                </a:pPr>
                <a:r>
                  <a:rPr lang="en-US" sz="1800" b="1">
                    <a:latin typeface="Times New Roman" panose="02020603050405020304" pitchFamily="18" charset="0"/>
                  </a:rPr>
                  <a:t>(</a:t>
                </a:r>
                <a:r>
                  <a:rPr lang="el-GR" sz="1800" b="1">
                    <a:latin typeface="Times New Roman" panose="02020603050405020304" pitchFamily="18" charset="0"/>
                  </a:rPr>
                  <a:t>πριν 1970</a:t>
                </a:r>
                <a:r>
                  <a:rPr lang="en-US" sz="1800" b="1">
                    <a:latin typeface="Times New Roman" panose="02020603050405020304" pitchFamily="18" charset="0"/>
                  </a:rPr>
                  <a:t>)</a:t>
                </a:r>
                <a:endParaRPr lang="el-GR" sz="1800">
                  <a:latin typeface="Times New Roman" panose="02020603050405020304" pitchFamily="18" charset="0"/>
                </a:endParaRPr>
              </a:p>
              <a:p>
                <a:pPr eaLnBrk="1" hangingPunct="1">
                  <a:spcBef>
                    <a:spcPct val="0"/>
                  </a:spcBef>
                  <a:buClrTx/>
                  <a:buSzTx/>
                  <a:buFontTx/>
                  <a:buNone/>
                </a:pPr>
                <a:endParaRPr lang="en-GB" sz="1800">
                  <a:latin typeface="Times New Roman" panose="02020603050405020304" pitchFamily="18" charset="0"/>
                </a:endParaRPr>
              </a:p>
            </p:txBody>
          </p:sp>
          <p:sp>
            <p:nvSpPr>
              <p:cNvPr id="59500" name="Rectangle 451"/>
              <p:cNvSpPr>
                <a:spLocks noChangeArrowheads="1"/>
              </p:cNvSpPr>
              <p:nvPr/>
            </p:nvSpPr>
            <p:spPr bwMode="auto">
              <a:xfrm>
                <a:off x="882" y="0"/>
                <a:ext cx="821" cy="97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00" name="Group 454"/>
            <p:cNvGrpSpPr>
              <a:grpSpLocks/>
            </p:cNvGrpSpPr>
            <p:nvPr/>
          </p:nvGrpSpPr>
          <p:grpSpPr bwMode="auto">
            <a:xfrm>
              <a:off x="1703" y="0"/>
              <a:ext cx="802" cy="978"/>
              <a:chOff x="1703" y="0"/>
              <a:chExt cx="802" cy="978"/>
            </a:xfrm>
          </p:grpSpPr>
          <p:sp>
            <p:nvSpPr>
              <p:cNvPr id="59497" name="Rectangle 416"/>
              <p:cNvSpPr>
                <a:spLocks noChangeArrowheads="1"/>
              </p:cNvSpPr>
              <p:nvPr/>
            </p:nvSpPr>
            <p:spPr bwMode="auto">
              <a:xfrm>
                <a:off x="1746" y="0"/>
                <a:ext cx="716"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b="1">
                    <a:latin typeface="Times New Roman" panose="02020603050405020304" pitchFamily="18" charset="0"/>
                  </a:rPr>
                  <a:t>Δεύτερη Φάση</a:t>
                </a:r>
                <a:endParaRPr lang="el-GR" sz="1800">
                  <a:latin typeface="Times New Roman" panose="02020603050405020304" pitchFamily="18" charset="0"/>
                </a:endParaRPr>
              </a:p>
              <a:p>
                <a:pPr eaLnBrk="1" hangingPunct="1">
                  <a:spcBef>
                    <a:spcPct val="0"/>
                  </a:spcBef>
                  <a:buClrTx/>
                  <a:buSzTx/>
                  <a:buFontTx/>
                  <a:buNone/>
                </a:pPr>
                <a:r>
                  <a:rPr lang="en-US" sz="1400" b="1"/>
                  <a:t>(</a:t>
                </a:r>
                <a:r>
                  <a:rPr lang="el-GR" sz="1400" b="1">
                    <a:latin typeface="Corbel" panose="020B0503020204020204" pitchFamily="34" charset="0"/>
                  </a:rPr>
                  <a:t>1970 -1980</a:t>
                </a:r>
                <a:r>
                  <a:rPr lang="en-US" sz="1400" b="1"/>
                  <a:t>)</a:t>
                </a:r>
                <a:endParaRPr lang="el-GR" sz="1400">
                  <a:latin typeface="Times New Roman" panose="02020603050405020304" pitchFamily="18" charset="0"/>
                </a:endParaRPr>
              </a:p>
              <a:p>
                <a:pPr eaLnBrk="1" hangingPunct="1">
                  <a:spcBef>
                    <a:spcPct val="0"/>
                  </a:spcBef>
                  <a:buClrTx/>
                  <a:buSzTx/>
                  <a:buFontTx/>
                  <a:buNone/>
                </a:pPr>
                <a:endParaRPr lang="en-GB" sz="1800">
                  <a:latin typeface="Times New Roman" panose="02020603050405020304" pitchFamily="18" charset="0"/>
                </a:endParaRPr>
              </a:p>
            </p:txBody>
          </p:sp>
          <p:sp>
            <p:nvSpPr>
              <p:cNvPr id="59498" name="Rectangle 453"/>
              <p:cNvSpPr>
                <a:spLocks noChangeArrowheads="1"/>
              </p:cNvSpPr>
              <p:nvPr/>
            </p:nvSpPr>
            <p:spPr bwMode="auto">
              <a:xfrm>
                <a:off x="1703" y="0"/>
                <a:ext cx="802" cy="97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01" name="Group 456"/>
            <p:cNvGrpSpPr>
              <a:grpSpLocks/>
            </p:cNvGrpSpPr>
            <p:nvPr/>
          </p:nvGrpSpPr>
          <p:grpSpPr bwMode="auto">
            <a:xfrm>
              <a:off x="2505" y="0"/>
              <a:ext cx="812" cy="978"/>
              <a:chOff x="2505" y="0"/>
              <a:chExt cx="812" cy="978"/>
            </a:xfrm>
          </p:grpSpPr>
          <p:sp>
            <p:nvSpPr>
              <p:cNvPr id="59495" name="Rectangle 417"/>
              <p:cNvSpPr>
                <a:spLocks noChangeArrowheads="1"/>
              </p:cNvSpPr>
              <p:nvPr/>
            </p:nvSpPr>
            <p:spPr bwMode="auto">
              <a:xfrm>
                <a:off x="2548" y="0"/>
                <a:ext cx="726"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b="1">
                    <a:latin typeface="Times New Roman" panose="02020603050405020304" pitchFamily="18" charset="0"/>
                  </a:rPr>
                  <a:t>Τρίτη Φάση</a:t>
                </a:r>
              </a:p>
              <a:p>
                <a:pPr eaLnBrk="1" hangingPunct="1">
                  <a:spcBef>
                    <a:spcPct val="0"/>
                  </a:spcBef>
                  <a:buClrTx/>
                  <a:buSzTx/>
                  <a:buFontTx/>
                  <a:buNone/>
                </a:pPr>
                <a:endParaRPr lang="el-GR" sz="1800">
                  <a:latin typeface="Times New Roman" panose="02020603050405020304" pitchFamily="18" charset="0"/>
                </a:endParaRPr>
              </a:p>
              <a:p>
                <a:pPr eaLnBrk="1" hangingPunct="1">
                  <a:spcBef>
                    <a:spcPct val="0"/>
                  </a:spcBef>
                  <a:buClrTx/>
                  <a:buSzTx/>
                  <a:buFontTx/>
                  <a:buNone/>
                </a:pPr>
                <a:r>
                  <a:rPr lang="en-US" sz="1400" b="1"/>
                  <a:t>(</a:t>
                </a:r>
                <a:r>
                  <a:rPr lang="el-GR" sz="1400" b="1">
                    <a:latin typeface="Corbel" panose="020B0503020204020204" pitchFamily="34" charset="0"/>
                  </a:rPr>
                  <a:t>1980 -1990</a:t>
                </a:r>
                <a:r>
                  <a:rPr lang="en-US" sz="1400" b="1"/>
                  <a:t>)</a:t>
                </a:r>
                <a:endParaRPr lang="el-GR" sz="1400">
                  <a:latin typeface="Corbel" panose="020B0503020204020204" pitchFamily="34" charset="0"/>
                </a:endParaRPr>
              </a:p>
              <a:p>
                <a:pPr eaLnBrk="1" hangingPunct="1">
                  <a:spcBef>
                    <a:spcPct val="0"/>
                  </a:spcBef>
                  <a:buClrTx/>
                  <a:buSzTx/>
                  <a:buFontTx/>
                  <a:buNone/>
                </a:pPr>
                <a:endParaRPr lang="en-GB" sz="1400">
                  <a:latin typeface="Times New Roman" panose="02020603050405020304" pitchFamily="18" charset="0"/>
                </a:endParaRPr>
              </a:p>
            </p:txBody>
          </p:sp>
          <p:sp>
            <p:nvSpPr>
              <p:cNvPr id="59496" name="Rectangle 455"/>
              <p:cNvSpPr>
                <a:spLocks noChangeArrowheads="1"/>
              </p:cNvSpPr>
              <p:nvPr/>
            </p:nvSpPr>
            <p:spPr bwMode="auto">
              <a:xfrm>
                <a:off x="2505" y="0"/>
                <a:ext cx="812" cy="97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02" name="Group 458"/>
            <p:cNvGrpSpPr>
              <a:grpSpLocks/>
            </p:cNvGrpSpPr>
            <p:nvPr/>
          </p:nvGrpSpPr>
          <p:grpSpPr bwMode="auto">
            <a:xfrm>
              <a:off x="3317" y="0"/>
              <a:ext cx="812" cy="978"/>
              <a:chOff x="3317" y="0"/>
              <a:chExt cx="812" cy="978"/>
            </a:xfrm>
          </p:grpSpPr>
          <p:sp>
            <p:nvSpPr>
              <p:cNvPr id="59493" name="Rectangle 418"/>
              <p:cNvSpPr>
                <a:spLocks noChangeArrowheads="1"/>
              </p:cNvSpPr>
              <p:nvPr/>
            </p:nvSpPr>
            <p:spPr bwMode="auto">
              <a:xfrm>
                <a:off x="3360" y="0"/>
                <a:ext cx="726"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b="1">
                    <a:latin typeface="Times New Roman" panose="02020603050405020304" pitchFamily="18" charset="0"/>
                  </a:rPr>
                  <a:t>Τέταρτη Φάση</a:t>
                </a:r>
              </a:p>
              <a:p>
                <a:pPr eaLnBrk="1" hangingPunct="1">
                  <a:spcBef>
                    <a:spcPct val="0"/>
                  </a:spcBef>
                  <a:buClrTx/>
                  <a:buSzTx/>
                  <a:buFontTx/>
                  <a:buNone/>
                </a:pPr>
                <a:r>
                  <a:rPr lang="en-US" sz="1400" b="1"/>
                  <a:t>(</a:t>
                </a:r>
                <a:r>
                  <a:rPr lang="el-GR" sz="1400" b="1">
                    <a:latin typeface="Corbel" panose="020B0503020204020204" pitchFamily="34" charset="0"/>
                  </a:rPr>
                  <a:t>1990 -</a:t>
                </a:r>
                <a:r>
                  <a:rPr lang="en-US" sz="1400" b="1"/>
                  <a:t>)</a:t>
                </a:r>
                <a:endParaRPr lang="el-GR" sz="1400">
                  <a:latin typeface="Corbel" panose="020B0503020204020204" pitchFamily="34" charset="0"/>
                </a:endParaRPr>
              </a:p>
              <a:p>
                <a:pPr eaLnBrk="1" hangingPunct="1">
                  <a:spcBef>
                    <a:spcPct val="0"/>
                  </a:spcBef>
                  <a:buClrTx/>
                  <a:buSzTx/>
                  <a:buFontTx/>
                  <a:buNone/>
                </a:pPr>
                <a:endParaRPr lang="el-GR" sz="1400">
                  <a:latin typeface="Times New Roman" panose="02020603050405020304" pitchFamily="18" charset="0"/>
                </a:endParaRPr>
              </a:p>
              <a:p>
                <a:pPr eaLnBrk="1" hangingPunct="1">
                  <a:spcBef>
                    <a:spcPct val="0"/>
                  </a:spcBef>
                  <a:buClrTx/>
                  <a:buSzTx/>
                  <a:buFontTx/>
                  <a:buNone/>
                </a:pPr>
                <a:endParaRPr lang="en-GB" sz="1800">
                  <a:latin typeface="Times New Roman" panose="02020603050405020304" pitchFamily="18" charset="0"/>
                </a:endParaRPr>
              </a:p>
            </p:txBody>
          </p:sp>
          <p:sp>
            <p:nvSpPr>
              <p:cNvPr id="59494" name="Rectangle 457"/>
              <p:cNvSpPr>
                <a:spLocks noChangeArrowheads="1"/>
              </p:cNvSpPr>
              <p:nvPr/>
            </p:nvSpPr>
            <p:spPr bwMode="auto">
              <a:xfrm>
                <a:off x="3317" y="0"/>
                <a:ext cx="812" cy="97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03" name="Group 460"/>
            <p:cNvGrpSpPr>
              <a:grpSpLocks/>
            </p:cNvGrpSpPr>
            <p:nvPr/>
          </p:nvGrpSpPr>
          <p:grpSpPr bwMode="auto">
            <a:xfrm>
              <a:off x="0" y="978"/>
              <a:ext cx="882" cy="606"/>
              <a:chOff x="0" y="978"/>
              <a:chExt cx="882" cy="606"/>
            </a:xfrm>
          </p:grpSpPr>
          <p:sp>
            <p:nvSpPr>
              <p:cNvPr id="59491" name="Rectangle 419"/>
              <p:cNvSpPr>
                <a:spLocks noChangeArrowheads="1"/>
              </p:cNvSpPr>
              <p:nvPr/>
            </p:nvSpPr>
            <p:spPr bwMode="auto">
              <a:xfrm>
                <a:off x="43" y="978"/>
                <a:ext cx="796"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600">
                    <a:latin typeface="Times New Roman" panose="02020603050405020304" pitchFamily="18" charset="0"/>
                  </a:rPr>
                  <a:t>Επίπεδο</a:t>
                </a:r>
              </a:p>
              <a:p>
                <a:pPr eaLnBrk="1" hangingPunct="1">
                  <a:spcBef>
                    <a:spcPct val="0"/>
                  </a:spcBef>
                  <a:buClrTx/>
                  <a:buSzTx/>
                  <a:buFontTx/>
                  <a:buNone/>
                </a:pPr>
                <a:endParaRPr lang="en-GB" sz="1800">
                  <a:latin typeface="Times New Roman" panose="02020603050405020304" pitchFamily="18" charset="0"/>
                </a:endParaRPr>
              </a:p>
            </p:txBody>
          </p:sp>
          <p:sp>
            <p:nvSpPr>
              <p:cNvPr id="59492" name="Rectangle 459"/>
              <p:cNvSpPr>
                <a:spLocks noChangeArrowheads="1"/>
              </p:cNvSpPr>
              <p:nvPr/>
            </p:nvSpPr>
            <p:spPr bwMode="auto">
              <a:xfrm>
                <a:off x="0" y="978"/>
                <a:ext cx="882" cy="606"/>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04" name="Group 462"/>
            <p:cNvGrpSpPr>
              <a:grpSpLocks/>
            </p:cNvGrpSpPr>
            <p:nvPr/>
          </p:nvGrpSpPr>
          <p:grpSpPr bwMode="auto">
            <a:xfrm>
              <a:off x="882" y="978"/>
              <a:ext cx="821" cy="606"/>
              <a:chOff x="882" y="978"/>
              <a:chExt cx="821" cy="606"/>
            </a:xfrm>
          </p:grpSpPr>
          <p:sp>
            <p:nvSpPr>
              <p:cNvPr id="59489" name="Rectangle 420"/>
              <p:cNvSpPr>
                <a:spLocks noChangeArrowheads="1"/>
              </p:cNvSpPr>
              <p:nvPr/>
            </p:nvSpPr>
            <p:spPr bwMode="auto">
              <a:xfrm>
                <a:off x="925" y="978"/>
                <a:ext cx="735"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600">
                    <a:latin typeface="Times New Roman" panose="02020603050405020304" pitchFamily="18" charset="0"/>
                  </a:rPr>
                  <a:t>γυμνάσια - λύκεια</a:t>
                </a:r>
              </a:p>
              <a:p>
                <a:pPr eaLnBrk="1" hangingPunct="1">
                  <a:spcBef>
                    <a:spcPct val="0"/>
                  </a:spcBef>
                  <a:buClrTx/>
                  <a:buSzTx/>
                  <a:buFontTx/>
                  <a:buNone/>
                </a:pPr>
                <a:endParaRPr lang="en-GB" sz="1600">
                  <a:latin typeface="Times New Roman" panose="02020603050405020304" pitchFamily="18" charset="0"/>
                </a:endParaRPr>
              </a:p>
            </p:txBody>
          </p:sp>
          <p:sp>
            <p:nvSpPr>
              <p:cNvPr id="59490" name="Rectangle 461"/>
              <p:cNvSpPr>
                <a:spLocks noChangeArrowheads="1"/>
              </p:cNvSpPr>
              <p:nvPr/>
            </p:nvSpPr>
            <p:spPr bwMode="auto">
              <a:xfrm>
                <a:off x="882" y="978"/>
                <a:ext cx="821" cy="606"/>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05" name="Group 464"/>
            <p:cNvGrpSpPr>
              <a:grpSpLocks/>
            </p:cNvGrpSpPr>
            <p:nvPr/>
          </p:nvGrpSpPr>
          <p:grpSpPr bwMode="auto">
            <a:xfrm>
              <a:off x="1703" y="978"/>
              <a:ext cx="802" cy="606"/>
              <a:chOff x="1703" y="978"/>
              <a:chExt cx="802" cy="606"/>
            </a:xfrm>
          </p:grpSpPr>
          <p:sp>
            <p:nvSpPr>
              <p:cNvPr id="59487" name="Rectangle 421"/>
              <p:cNvSpPr>
                <a:spLocks noChangeArrowheads="1"/>
              </p:cNvSpPr>
              <p:nvPr/>
            </p:nvSpPr>
            <p:spPr bwMode="auto">
              <a:xfrm>
                <a:off x="1746" y="978"/>
                <a:ext cx="716"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600">
                    <a:latin typeface="Times New Roman" panose="02020603050405020304" pitchFamily="18" charset="0"/>
                  </a:rPr>
                  <a:t>λύκειο</a:t>
                </a:r>
              </a:p>
              <a:p>
                <a:pPr eaLnBrk="1" hangingPunct="1">
                  <a:spcBef>
                    <a:spcPct val="0"/>
                  </a:spcBef>
                  <a:buClrTx/>
                  <a:buSzTx/>
                  <a:buFontTx/>
                  <a:buNone/>
                </a:pPr>
                <a:endParaRPr lang="en-GB" sz="1600">
                  <a:latin typeface="Times New Roman" panose="02020603050405020304" pitchFamily="18" charset="0"/>
                </a:endParaRPr>
              </a:p>
            </p:txBody>
          </p:sp>
          <p:sp>
            <p:nvSpPr>
              <p:cNvPr id="59488" name="Rectangle 463"/>
              <p:cNvSpPr>
                <a:spLocks noChangeArrowheads="1"/>
              </p:cNvSpPr>
              <p:nvPr/>
            </p:nvSpPr>
            <p:spPr bwMode="auto">
              <a:xfrm>
                <a:off x="1703" y="978"/>
                <a:ext cx="802" cy="606"/>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06" name="Group 466"/>
            <p:cNvGrpSpPr>
              <a:grpSpLocks/>
            </p:cNvGrpSpPr>
            <p:nvPr/>
          </p:nvGrpSpPr>
          <p:grpSpPr bwMode="auto">
            <a:xfrm>
              <a:off x="2505" y="978"/>
              <a:ext cx="812" cy="606"/>
              <a:chOff x="2505" y="978"/>
              <a:chExt cx="812" cy="606"/>
            </a:xfrm>
          </p:grpSpPr>
          <p:sp>
            <p:nvSpPr>
              <p:cNvPr id="59485" name="Rectangle 422"/>
              <p:cNvSpPr>
                <a:spLocks noChangeArrowheads="1"/>
              </p:cNvSpPr>
              <p:nvPr/>
            </p:nvSpPr>
            <p:spPr bwMode="auto">
              <a:xfrm>
                <a:off x="2548" y="978"/>
                <a:ext cx="726"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600">
                    <a:latin typeface="Times New Roman" panose="02020603050405020304" pitchFamily="18" charset="0"/>
                  </a:rPr>
                  <a:t>δημοτικά, γυμνάσια, λύκεια</a:t>
                </a:r>
              </a:p>
              <a:p>
                <a:pPr eaLnBrk="1" hangingPunct="1">
                  <a:spcBef>
                    <a:spcPct val="0"/>
                  </a:spcBef>
                  <a:buClrTx/>
                  <a:buSzTx/>
                  <a:buFontTx/>
                  <a:buNone/>
                </a:pPr>
                <a:endParaRPr lang="en-GB" sz="1600">
                  <a:latin typeface="Times New Roman" panose="02020603050405020304" pitchFamily="18" charset="0"/>
                </a:endParaRPr>
              </a:p>
            </p:txBody>
          </p:sp>
          <p:sp>
            <p:nvSpPr>
              <p:cNvPr id="59486" name="Rectangle 465"/>
              <p:cNvSpPr>
                <a:spLocks noChangeArrowheads="1"/>
              </p:cNvSpPr>
              <p:nvPr/>
            </p:nvSpPr>
            <p:spPr bwMode="auto">
              <a:xfrm>
                <a:off x="2505" y="978"/>
                <a:ext cx="812" cy="606"/>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07" name="Group 468"/>
            <p:cNvGrpSpPr>
              <a:grpSpLocks/>
            </p:cNvGrpSpPr>
            <p:nvPr/>
          </p:nvGrpSpPr>
          <p:grpSpPr bwMode="auto">
            <a:xfrm>
              <a:off x="3317" y="978"/>
              <a:ext cx="812" cy="606"/>
              <a:chOff x="3317" y="978"/>
              <a:chExt cx="812" cy="606"/>
            </a:xfrm>
          </p:grpSpPr>
          <p:sp>
            <p:nvSpPr>
              <p:cNvPr id="59483" name="Rectangle 423"/>
              <p:cNvSpPr>
                <a:spLocks noChangeArrowheads="1"/>
              </p:cNvSpPr>
              <p:nvPr/>
            </p:nvSpPr>
            <p:spPr bwMode="auto">
              <a:xfrm>
                <a:off x="3360" y="978"/>
                <a:ext cx="726"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600">
                    <a:latin typeface="Times New Roman" panose="02020603050405020304" pitchFamily="18" charset="0"/>
                  </a:rPr>
                  <a:t>όλα τα επίπεδα</a:t>
                </a:r>
              </a:p>
              <a:p>
                <a:pPr eaLnBrk="1" hangingPunct="1">
                  <a:spcBef>
                    <a:spcPct val="0"/>
                  </a:spcBef>
                  <a:buClrTx/>
                  <a:buSzTx/>
                  <a:buFontTx/>
                  <a:buNone/>
                </a:pPr>
                <a:endParaRPr lang="en-GB" sz="1800">
                  <a:latin typeface="Times New Roman" panose="02020603050405020304" pitchFamily="18" charset="0"/>
                </a:endParaRPr>
              </a:p>
            </p:txBody>
          </p:sp>
          <p:sp>
            <p:nvSpPr>
              <p:cNvPr id="59484" name="Rectangle 467"/>
              <p:cNvSpPr>
                <a:spLocks noChangeArrowheads="1"/>
              </p:cNvSpPr>
              <p:nvPr/>
            </p:nvSpPr>
            <p:spPr bwMode="auto">
              <a:xfrm>
                <a:off x="3317" y="978"/>
                <a:ext cx="812" cy="606"/>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08" name="Group 470"/>
            <p:cNvGrpSpPr>
              <a:grpSpLocks/>
            </p:cNvGrpSpPr>
            <p:nvPr/>
          </p:nvGrpSpPr>
          <p:grpSpPr bwMode="auto">
            <a:xfrm>
              <a:off x="0" y="1584"/>
              <a:ext cx="882" cy="606"/>
              <a:chOff x="0" y="1584"/>
              <a:chExt cx="882" cy="606"/>
            </a:xfrm>
          </p:grpSpPr>
          <p:sp>
            <p:nvSpPr>
              <p:cNvPr id="59481" name="Rectangle 424"/>
              <p:cNvSpPr>
                <a:spLocks noChangeArrowheads="1"/>
              </p:cNvSpPr>
              <p:nvPr/>
            </p:nvSpPr>
            <p:spPr bwMode="auto">
              <a:xfrm>
                <a:off x="43" y="1584"/>
                <a:ext cx="796"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600">
                    <a:latin typeface="Times New Roman" panose="02020603050405020304" pitchFamily="18" charset="0"/>
                  </a:rPr>
                  <a:t>Τύποι δράσης</a:t>
                </a:r>
              </a:p>
              <a:p>
                <a:pPr eaLnBrk="1" hangingPunct="1">
                  <a:spcBef>
                    <a:spcPct val="0"/>
                  </a:spcBef>
                  <a:buClrTx/>
                  <a:buSzTx/>
                  <a:buFontTx/>
                  <a:buNone/>
                </a:pPr>
                <a:endParaRPr lang="en-GB" sz="1800">
                  <a:latin typeface="Times New Roman" panose="02020603050405020304" pitchFamily="18" charset="0"/>
                </a:endParaRPr>
              </a:p>
            </p:txBody>
          </p:sp>
          <p:sp>
            <p:nvSpPr>
              <p:cNvPr id="59482" name="Rectangle 469"/>
              <p:cNvSpPr>
                <a:spLocks noChangeArrowheads="1"/>
              </p:cNvSpPr>
              <p:nvPr/>
            </p:nvSpPr>
            <p:spPr bwMode="auto">
              <a:xfrm>
                <a:off x="0" y="1584"/>
                <a:ext cx="882" cy="606"/>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09" name="Group 472"/>
            <p:cNvGrpSpPr>
              <a:grpSpLocks/>
            </p:cNvGrpSpPr>
            <p:nvPr/>
          </p:nvGrpSpPr>
          <p:grpSpPr bwMode="auto">
            <a:xfrm>
              <a:off x="882" y="1584"/>
              <a:ext cx="821" cy="606"/>
              <a:chOff x="882" y="1584"/>
              <a:chExt cx="821" cy="606"/>
            </a:xfrm>
          </p:grpSpPr>
          <p:sp>
            <p:nvSpPr>
              <p:cNvPr id="59479" name="Rectangle 425"/>
              <p:cNvSpPr>
                <a:spLocks noChangeArrowheads="1"/>
              </p:cNvSpPr>
              <p:nvPr/>
            </p:nvSpPr>
            <p:spPr bwMode="auto">
              <a:xfrm>
                <a:off x="925" y="1584"/>
                <a:ext cx="735"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600">
                    <a:latin typeface="Times New Roman" panose="02020603050405020304" pitchFamily="18" charset="0"/>
                  </a:rPr>
                  <a:t>πειραματισμοί</a:t>
                </a:r>
              </a:p>
              <a:p>
                <a:pPr eaLnBrk="1" hangingPunct="1">
                  <a:spcBef>
                    <a:spcPct val="0"/>
                  </a:spcBef>
                  <a:buClrTx/>
                  <a:buSzTx/>
                  <a:buFontTx/>
                  <a:buNone/>
                </a:pPr>
                <a:endParaRPr lang="en-GB" sz="1600">
                  <a:latin typeface="Times New Roman" panose="02020603050405020304" pitchFamily="18" charset="0"/>
                </a:endParaRPr>
              </a:p>
            </p:txBody>
          </p:sp>
          <p:sp>
            <p:nvSpPr>
              <p:cNvPr id="59480" name="Rectangle 471"/>
              <p:cNvSpPr>
                <a:spLocks noChangeArrowheads="1"/>
              </p:cNvSpPr>
              <p:nvPr/>
            </p:nvSpPr>
            <p:spPr bwMode="auto">
              <a:xfrm>
                <a:off x="882" y="1584"/>
                <a:ext cx="821" cy="606"/>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10" name="Group 474"/>
            <p:cNvGrpSpPr>
              <a:grpSpLocks/>
            </p:cNvGrpSpPr>
            <p:nvPr/>
          </p:nvGrpSpPr>
          <p:grpSpPr bwMode="auto">
            <a:xfrm>
              <a:off x="1703" y="1584"/>
              <a:ext cx="802" cy="606"/>
              <a:chOff x="1703" y="1584"/>
              <a:chExt cx="802" cy="606"/>
            </a:xfrm>
          </p:grpSpPr>
          <p:sp>
            <p:nvSpPr>
              <p:cNvPr id="59477" name="Rectangle 426"/>
              <p:cNvSpPr>
                <a:spLocks noChangeArrowheads="1"/>
              </p:cNvSpPr>
              <p:nvPr/>
            </p:nvSpPr>
            <p:spPr bwMode="auto">
              <a:xfrm>
                <a:off x="1746" y="1584"/>
                <a:ext cx="716"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600">
                    <a:latin typeface="Times New Roman" panose="02020603050405020304" pitchFamily="18" charset="0"/>
                  </a:rPr>
                  <a:t>έρευνες</a:t>
                </a:r>
              </a:p>
              <a:p>
                <a:pPr eaLnBrk="1" hangingPunct="1">
                  <a:spcBef>
                    <a:spcPct val="0"/>
                  </a:spcBef>
                  <a:buClrTx/>
                  <a:buSzTx/>
                  <a:buFontTx/>
                  <a:buNone/>
                </a:pPr>
                <a:endParaRPr lang="en-GB" sz="1800">
                  <a:latin typeface="Times New Roman" panose="02020603050405020304" pitchFamily="18" charset="0"/>
                </a:endParaRPr>
              </a:p>
            </p:txBody>
          </p:sp>
          <p:sp>
            <p:nvSpPr>
              <p:cNvPr id="59478" name="Rectangle 473"/>
              <p:cNvSpPr>
                <a:spLocks noChangeArrowheads="1"/>
              </p:cNvSpPr>
              <p:nvPr/>
            </p:nvSpPr>
            <p:spPr bwMode="auto">
              <a:xfrm>
                <a:off x="1703" y="1584"/>
                <a:ext cx="802" cy="606"/>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11" name="Group 476"/>
            <p:cNvGrpSpPr>
              <a:grpSpLocks/>
            </p:cNvGrpSpPr>
            <p:nvPr/>
          </p:nvGrpSpPr>
          <p:grpSpPr bwMode="auto">
            <a:xfrm>
              <a:off x="2505" y="1584"/>
              <a:ext cx="812" cy="606"/>
              <a:chOff x="2505" y="1584"/>
              <a:chExt cx="812" cy="606"/>
            </a:xfrm>
          </p:grpSpPr>
          <p:sp>
            <p:nvSpPr>
              <p:cNvPr id="59475" name="Rectangle 427"/>
              <p:cNvSpPr>
                <a:spLocks noChangeArrowheads="1"/>
              </p:cNvSpPr>
              <p:nvPr/>
            </p:nvSpPr>
            <p:spPr bwMode="auto">
              <a:xfrm>
                <a:off x="2548" y="1584"/>
                <a:ext cx="726"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200">
                    <a:latin typeface="Times New Roman" panose="02020603050405020304" pitchFamily="18" charset="0"/>
                  </a:rPr>
                  <a:t>ανάπτυξη προωθούμενη από το κράτος</a:t>
                </a:r>
              </a:p>
              <a:p>
                <a:pPr eaLnBrk="1" hangingPunct="1">
                  <a:spcBef>
                    <a:spcPct val="0"/>
                  </a:spcBef>
                  <a:buClrTx/>
                  <a:buSzTx/>
                  <a:buFontTx/>
                  <a:buNone/>
                </a:pPr>
                <a:endParaRPr lang="en-GB" sz="1200">
                  <a:latin typeface="Times New Roman" panose="02020603050405020304" pitchFamily="18" charset="0"/>
                </a:endParaRPr>
              </a:p>
            </p:txBody>
          </p:sp>
          <p:sp>
            <p:nvSpPr>
              <p:cNvPr id="59476" name="Rectangle 475"/>
              <p:cNvSpPr>
                <a:spLocks noChangeArrowheads="1"/>
              </p:cNvSpPr>
              <p:nvPr/>
            </p:nvSpPr>
            <p:spPr bwMode="auto">
              <a:xfrm>
                <a:off x="2505" y="1584"/>
                <a:ext cx="812" cy="606"/>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12" name="Group 478"/>
            <p:cNvGrpSpPr>
              <a:grpSpLocks/>
            </p:cNvGrpSpPr>
            <p:nvPr/>
          </p:nvGrpSpPr>
          <p:grpSpPr bwMode="auto">
            <a:xfrm>
              <a:off x="3317" y="1584"/>
              <a:ext cx="812" cy="606"/>
              <a:chOff x="3317" y="1584"/>
              <a:chExt cx="812" cy="606"/>
            </a:xfrm>
          </p:grpSpPr>
          <p:sp>
            <p:nvSpPr>
              <p:cNvPr id="59473" name="Rectangle 428"/>
              <p:cNvSpPr>
                <a:spLocks noChangeArrowheads="1"/>
              </p:cNvSpPr>
              <p:nvPr/>
            </p:nvSpPr>
            <p:spPr bwMode="auto">
              <a:xfrm>
                <a:off x="3360" y="1584"/>
                <a:ext cx="726"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400">
                    <a:latin typeface="Times New Roman" panose="02020603050405020304" pitchFamily="18" charset="0"/>
                  </a:rPr>
                  <a:t>τοπική δράση</a:t>
                </a:r>
              </a:p>
              <a:p>
                <a:pPr eaLnBrk="1" hangingPunct="1">
                  <a:spcBef>
                    <a:spcPct val="0"/>
                  </a:spcBef>
                  <a:buClrTx/>
                  <a:buSzTx/>
                  <a:buFontTx/>
                  <a:buNone/>
                </a:pPr>
                <a:endParaRPr lang="en-GB" sz="1400">
                  <a:latin typeface="Times New Roman" panose="02020603050405020304" pitchFamily="18" charset="0"/>
                </a:endParaRPr>
              </a:p>
            </p:txBody>
          </p:sp>
          <p:sp>
            <p:nvSpPr>
              <p:cNvPr id="59474" name="Rectangle 477"/>
              <p:cNvSpPr>
                <a:spLocks noChangeArrowheads="1"/>
              </p:cNvSpPr>
              <p:nvPr/>
            </p:nvSpPr>
            <p:spPr bwMode="auto">
              <a:xfrm>
                <a:off x="3317" y="1584"/>
                <a:ext cx="812" cy="606"/>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13" name="Group 480"/>
            <p:cNvGrpSpPr>
              <a:grpSpLocks/>
            </p:cNvGrpSpPr>
            <p:nvPr/>
          </p:nvGrpSpPr>
          <p:grpSpPr bwMode="auto">
            <a:xfrm>
              <a:off x="0" y="2190"/>
              <a:ext cx="882" cy="712"/>
              <a:chOff x="0" y="2190"/>
              <a:chExt cx="882" cy="712"/>
            </a:xfrm>
          </p:grpSpPr>
          <p:sp>
            <p:nvSpPr>
              <p:cNvPr id="59471" name="Rectangle 429"/>
              <p:cNvSpPr>
                <a:spLocks noChangeArrowheads="1"/>
              </p:cNvSpPr>
              <p:nvPr/>
            </p:nvSpPr>
            <p:spPr bwMode="auto">
              <a:xfrm>
                <a:off x="43" y="2190"/>
                <a:ext cx="796"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600">
                    <a:latin typeface="Times New Roman" panose="02020603050405020304" pitchFamily="18" charset="0"/>
                  </a:rPr>
                  <a:t>Προσανατολισμοί</a:t>
                </a:r>
              </a:p>
              <a:p>
                <a:pPr eaLnBrk="1" hangingPunct="1">
                  <a:spcBef>
                    <a:spcPct val="0"/>
                  </a:spcBef>
                  <a:buClrTx/>
                  <a:buSzTx/>
                  <a:buFontTx/>
                  <a:buNone/>
                </a:pPr>
                <a:endParaRPr lang="en-GB" sz="1800">
                  <a:latin typeface="Times New Roman" panose="02020603050405020304" pitchFamily="18" charset="0"/>
                </a:endParaRPr>
              </a:p>
            </p:txBody>
          </p:sp>
          <p:sp>
            <p:nvSpPr>
              <p:cNvPr id="59472" name="Rectangle 479"/>
              <p:cNvSpPr>
                <a:spLocks noChangeArrowheads="1"/>
              </p:cNvSpPr>
              <p:nvPr/>
            </p:nvSpPr>
            <p:spPr bwMode="auto">
              <a:xfrm>
                <a:off x="0" y="2190"/>
                <a:ext cx="882" cy="71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14" name="Group 482"/>
            <p:cNvGrpSpPr>
              <a:grpSpLocks/>
            </p:cNvGrpSpPr>
            <p:nvPr/>
          </p:nvGrpSpPr>
          <p:grpSpPr bwMode="auto">
            <a:xfrm>
              <a:off x="882" y="2190"/>
              <a:ext cx="821" cy="712"/>
              <a:chOff x="882" y="2190"/>
              <a:chExt cx="821" cy="712"/>
            </a:xfrm>
          </p:grpSpPr>
          <p:sp>
            <p:nvSpPr>
              <p:cNvPr id="59469" name="Rectangle 430"/>
              <p:cNvSpPr>
                <a:spLocks noChangeArrowheads="1"/>
              </p:cNvSpPr>
              <p:nvPr/>
            </p:nvSpPr>
            <p:spPr bwMode="auto">
              <a:xfrm>
                <a:off x="925" y="2190"/>
                <a:ext cx="735"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400">
                    <a:latin typeface="Times New Roman" panose="02020603050405020304" pitchFamily="18" charset="0"/>
                  </a:rPr>
                  <a:t>οπτικοακουστικά μέσα / προγραμ-ματισμένη διδασκαλία</a:t>
                </a:r>
              </a:p>
              <a:p>
                <a:pPr eaLnBrk="1" hangingPunct="1">
                  <a:spcBef>
                    <a:spcPct val="0"/>
                  </a:spcBef>
                  <a:buClrTx/>
                  <a:buSzTx/>
                  <a:buFontTx/>
                  <a:buNone/>
                </a:pPr>
                <a:endParaRPr lang="en-GB" sz="1800">
                  <a:latin typeface="Times New Roman" panose="02020603050405020304" pitchFamily="18" charset="0"/>
                </a:endParaRPr>
              </a:p>
            </p:txBody>
          </p:sp>
          <p:sp>
            <p:nvSpPr>
              <p:cNvPr id="59470" name="Rectangle 481"/>
              <p:cNvSpPr>
                <a:spLocks noChangeArrowheads="1"/>
              </p:cNvSpPr>
              <p:nvPr/>
            </p:nvSpPr>
            <p:spPr bwMode="auto">
              <a:xfrm>
                <a:off x="882" y="2190"/>
                <a:ext cx="821" cy="71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15" name="Group 484"/>
            <p:cNvGrpSpPr>
              <a:grpSpLocks/>
            </p:cNvGrpSpPr>
            <p:nvPr/>
          </p:nvGrpSpPr>
          <p:grpSpPr bwMode="auto">
            <a:xfrm>
              <a:off x="1703" y="2190"/>
              <a:ext cx="802" cy="712"/>
              <a:chOff x="1703" y="2190"/>
              <a:chExt cx="802" cy="712"/>
            </a:xfrm>
          </p:grpSpPr>
          <p:sp>
            <p:nvSpPr>
              <p:cNvPr id="59467" name="Rectangle 431"/>
              <p:cNvSpPr>
                <a:spLocks noChangeArrowheads="1"/>
              </p:cNvSpPr>
              <p:nvPr/>
            </p:nvSpPr>
            <p:spPr bwMode="auto">
              <a:xfrm>
                <a:off x="1746" y="2190"/>
                <a:ext cx="716"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600">
                    <a:latin typeface="Times New Roman" panose="02020603050405020304" pitchFamily="18" charset="0"/>
                  </a:rPr>
                  <a:t>Πληροφορική </a:t>
                </a:r>
                <a:r>
                  <a:rPr lang="el-GR" sz="1400">
                    <a:latin typeface="Times New Roman" panose="02020603050405020304" pitchFamily="18" charset="0"/>
                  </a:rPr>
                  <a:t>τρόπος</a:t>
                </a:r>
                <a:r>
                  <a:rPr lang="el-GR" sz="1600">
                    <a:latin typeface="Times New Roman" panose="02020603050405020304" pitchFamily="18" charset="0"/>
                  </a:rPr>
                  <a:t> σκέψης </a:t>
                </a:r>
              </a:p>
              <a:p>
                <a:pPr eaLnBrk="1" hangingPunct="1">
                  <a:spcBef>
                    <a:spcPct val="0"/>
                  </a:spcBef>
                  <a:buClrTx/>
                  <a:buSzTx/>
                  <a:buFontTx/>
                  <a:buNone/>
                </a:pPr>
                <a:endParaRPr lang="en-GB" sz="1600">
                  <a:latin typeface="Times New Roman" panose="02020603050405020304" pitchFamily="18" charset="0"/>
                </a:endParaRPr>
              </a:p>
            </p:txBody>
          </p:sp>
          <p:sp>
            <p:nvSpPr>
              <p:cNvPr id="59468" name="Rectangle 483"/>
              <p:cNvSpPr>
                <a:spLocks noChangeArrowheads="1"/>
              </p:cNvSpPr>
              <p:nvPr/>
            </p:nvSpPr>
            <p:spPr bwMode="auto">
              <a:xfrm>
                <a:off x="1703" y="2190"/>
                <a:ext cx="802" cy="71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16" name="Group 486"/>
            <p:cNvGrpSpPr>
              <a:grpSpLocks/>
            </p:cNvGrpSpPr>
            <p:nvPr/>
          </p:nvGrpSpPr>
          <p:grpSpPr bwMode="auto">
            <a:xfrm>
              <a:off x="2505" y="2190"/>
              <a:ext cx="812" cy="712"/>
              <a:chOff x="2505" y="2190"/>
              <a:chExt cx="812" cy="712"/>
            </a:xfrm>
          </p:grpSpPr>
          <p:sp>
            <p:nvSpPr>
              <p:cNvPr id="59465" name="Rectangle 432"/>
              <p:cNvSpPr>
                <a:spLocks noChangeArrowheads="1"/>
              </p:cNvSpPr>
              <p:nvPr/>
            </p:nvSpPr>
            <p:spPr bwMode="auto">
              <a:xfrm>
                <a:off x="2548" y="2190"/>
                <a:ext cx="726"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400">
                    <a:latin typeface="Times New Roman" panose="02020603050405020304" pitchFamily="18" charset="0"/>
                  </a:rPr>
                  <a:t>Πληροφορική: αντικείμενο ή μέσο;</a:t>
                </a:r>
              </a:p>
              <a:p>
                <a:pPr eaLnBrk="1" hangingPunct="1">
                  <a:spcBef>
                    <a:spcPct val="0"/>
                  </a:spcBef>
                  <a:buClrTx/>
                  <a:buSzTx/>
                  <a:buFontTx/>
                  <a:buNone/>
                </a:pPr>
                <a:endParaRPr lang="en-GB" sz="1400">
                  <a:latin typeface="Times New Roman" panose="02020603050405020304" pitchFamily="18" charset="0"/>
                </a:endParaRPr>
              </a:p>
            </p:txBody>
          </p:sp>
          <p:sp>
            <p:nvSpPr>
              <p:cNvPr id="59466" name="Rectangle 485"/>
              <p:cNvSpPr>
                <a:spLocks noChangeArrowheads="1"/>
              </p:cNvSpPr>
              <p:nvPr/>
            </p:nvSpPr>
            <p:spPr bwMode="auto">
              <a:xfrm>
                <a:off x="2505" y="2190"/>
                <a:ext cx="812" cy="71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17" name="Group 488"/>
            <p:cNvGrpSpPr>
              <a:grpSpLocks/>
            </p:cNvGrpSpPr>
            <p:nvPr/>
          </p:nvGrpSpPr>
          <p:grpSpPr bwMode="auto">
            <a:xfrm>
              <a:off x="3317" y="2190"/>
              <a:ext cx="812" cy="712"/>
              <a:chOff x="3317" y="2190"/>
              <a:chExt cx="812" cy="712"/>
            </a:xfrm>
          </p:grpSpPr>
          <p:sp>
            <p:nvSpPr>
              <p:cNvPr id="59463" name="Rectangle 433"/>
              <p:cNvSpPr>
                <a:spLocks noChangeArrowheads="1"/>
              </p:cNvSpPr>
              <p:nvPr/>
            </p:nvSpPr>
            <p:spPr bwMode="auto">
              <a:xfrm>
                <a:off x="3360" y="2190"/>
                <a:ext cx="726"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400">
                    <a:latin typeface="Times New Roman" panose="02020603050405020304" pitchFamily="18" charset="0"/>
                  </a:rPr>
                  <a:t>Μέσο Πληροφορική Πολυμέσα</a:t>
                </a:r>
              </a:p>
              <a:p>
                <a:pPr eaLnBrk="1" hangingPunct="1">
                  <a:spcBef>
                    <a:spcPct val="0"/>
                  </a:spcBef>
                  <a:buClrTx/>
                  <a:buSzTx/>
                  <a:buFontTx/>
                  <a:buNone/>
                </a:pPr>
                <a:endParaRPr lang="en-GB" sz="1400">
                  <a:latin typeface="Times New Roman" panose="02020603050405020304" pitchFamily="18" charset="0"/>
                </a:endParaRPr>
              </a:p>
            </p:txBody>
          </p:sp>
          <p:sp>
            <p:nvSpPr>
              <p:cNvPr id="59464" name="Rectangle 487"/>
              <p:cNvSpPr>
                <a:spLocks noChangeArrowheads="1"/>
              </p:cNvSpPr>
              <p:nvPr/>
            </p:nvSpPr>
            <p:spPr bwMode="auto">
              <a:xfrm>
                <a:off x="3317" y="2190"/>
                <a:ext cx="812" cy="71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18" name="Group 490"/>
            <p:cNvGrpSpPr>
              <a:grpSpLocks/>
            </p:cNvGrpSpPr>
            <p:nvPr/>
          </p:nvGrpSpPr>
          <p:grpSpPr bwMode="auto">
            <a:xfrm>
              <a:off x="0" y="2902"/>
              <a:ext cx="882" cy="818"/>
              <a:chOff x="0" y="2902"/>
              <a:chExt cx="882" cy="818"/>
            </a:xfrm>
          </p:grpSpPr>
          <p:sp>
            <p:nvSpPr>
              <p:cNvPr id="59461" name="Rectangle 434"/>
              <p:cNvSpPr>
                <a:spLocks noChangeArrowheads="1"/>
              </p:cNvSpPr>
              <p:nvPr/>
            </p:nvSpPr>
            <p:spPr bwMode="auto">
              <a:xfrm>
                <a:off x="43" y="2902"/>
                <a:ext cx="796"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600">
                    <a:latin typeface="Times New Roman" panose="02020603050405020304" pitchFamily="18" charset="0"/>
                  </a:rPr>
                  <a:t>Κατάρτιση εκπαιδευτικών</a:t>
                </a:r>
              </a:p>
              <a:p>
                <a:pPr eaLnBrk="1" hangingPunct="1">
                  <a:spcBef>
                    <a:spcPct val="0"/>
                  </a:spcBef>
                  <a:buClrTx/>
                  <a:buSzTx/>
                  <a:buFontTx/>
                  <a:buNone/>
                </a:pPr>
                <a:endParaRPr lang="en-GB" sz="1600">
                  <a:latin typeface="Times New Roman" panose="02020603050405020304" pitchFamily="18" charset="0"/>
                </a:endParaRPr>
              </a:p>
            </p:txBody>
          </p:sp>
          <p:sp>
            <p:nvSpPr>
              <p:cNvPr id="59462" name="Rectangle 489"/>
              <p:cNvSpPr>
                <a:spLocks noChangeArrowheads="1"/>
              </p:cNvSpPr>
              <p:nvPr/>
            </p:nvSpPr>
            <p:spPr bwMode="auto">
              <a:xfrm>
                <a:off x="0" y="2902"/>
                <a:ext cx="882" cy="8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19" name="Group 492"/>
            <p:cNvGrpSpPr>
              <a:grpSpLocks/>
            </p:cNvGrpSpPr>
            <p:nvPr/>
          </p:nvGrpSpPr>
          <p:grpSpPr bwMode="auto">
            <a:xfrm>
              <a:off x="882" y="2902"/>
              <a:ext cx="821" cy="818"/>
              <a:chOff x="882" y="2902"/>
              <a:chExt cx="821" cy="818"/>
            </a:xfrm>
          </p:grpSpPr>
          <p:sp>
            <p:nvSpPr>
              <p:cNvPr id="59459" name="Rectangle 435"/>
              <p:cNvSpPr>
                <a:spLocks noChangeArrowheads="1" noTextEdit="1"/>
              </p:cNvSpPr>
              <p:nvPr/>
            </p:nvSpPr>
            <p:spPr bwMode="auto">
              <a:xfrm>
                <a:off x="925" y="2902"/>
                <a:ext cx="735"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l-GR"/>
              </a:p>
            </p:txBody>
          </p:sp>
          <p:sp>
            <p:nvSpPr>
              <p:cNvPr id="59460" name="Rectangle 491"/>
              <p:cNvSpPr>
                <a:spLocks noChangeArrowheads="1"/>
              </p:cNvSpPr>
              <p:nvPr/>
            </p:nvSpPr>
            <p:spPr bwMode="auto">
              <a:xfrm>
                <a:off x="882" y="2902"/>
                <a:ext cx="821" cy="8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20" name="Group 494"/>
            <p:cNvGrpSpPr>
              <a:grpSpLocks/>
            </p:cNvGrpSpPr>
            <p:nvPr/>
          </p:nvGrpSpPr>
          <p:grpSpPr bwMode="auto">
            <a:xfrm>
              <a:off x="1703" y="2902"/>
              <a:ext cx="802" cy="818"/>
              <a:chOff x="1703" y="2902"/>
              <a:chExt cx="802" cy="818"/>
            </a:xfrm>
          </p:grpSpPr>
          <p:sp>
            <p:nvSpPr>
              <p:cNvPr id="59457" name="Rectangle 436"/>
              <p:cNvSpPr>
                <a:spLocks noChangeArrowheads="1"/>
              </p:cNvSpPr>
              <p:nvPr/>
            </p:nvSpPr>
            <p:spPr bwMode="auto">
              <a:xfrm>
                <a:off x="1746" y="2902"/>
                <a:ext cx="716"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200">
                    <a:latin typeface="Times New Roman" panose="02020603050405020304" pitchFamily="18" charset="0"/>
                  </a:rPr>
                  <a:t>Συνεχής μακράς διάρκειας κατάρτιση</a:t>
                </a:r>
              </a:p>
              <a:p>
                <a:pPr eaLnBrk="1" hangingPunct="1">
                  <a:spcBef>
                    <a:spcPct val="0"/>
                  </a:spcBef>
                  <a:buClrTx/>
                  <a:buSzTx/>
                  <a:buFontTx/>
                  <a:buNone/>
                </a:pPr>
                <a:endParaRPr lang="en-GB" sz="1200">
                  <a:latin typeface="Times New Roman" panose="02020603050405020304" pitchFamily="18" charset="0"/>
                </a:endParaRPr>
              </a:p>
            </p:txBody>
          </p:sp>
          <p:sp>
            <p:nvSpPr>
              <p:cNvPr id="59458" name="Rectangle 493"/>
              <p:cNvSpPr>
                <a:spLocks noChangeArrowheads="1"/>
              </p:cNvSpPr>
              <p:nvPr/>
            </p:nvSpPr>
            <p:spPr bwMode="auto">
              <a:xfrm>
                <a:off x="1703" y="2902"/>
                <a:ext cx="802" cy="8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21" name="Group 496"/>
            <p:cNvGrpSpPr>
              <a:grpSpLocks/>
            </p:cNvGrpSpPr>
            <p:nvPr/>
          </p:nvGrpSpPr>
          <p:grpSpPr bwMode="auto">
            <a:xfrm>
              <a:off x="2505" y="2902"/>
              <a:ext cx="812" cy="818"/>
              <a:chOff x="2505" y="2902"/>
              <a:chExt cx="812" cy="818"/>
            </a:xfrm>
          </p:grpSpPr>
          <p:sp>
            <p:nvSpPr>
              <p:cNvPr id="59455" name="Rectangle 437"/>
              <p:cNvSpPr>
                <a:spLocks noChangeArrowheads="1"/>
              </p:cNvSpPr>
              <p:nvPr/>
            </p:nvSpPr>
            <p:spPr bwMode="auto">
              <a:xfrm>
                <a:off x="2548" y="2902"/>
                <a:ext cx="726"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200">
                    <a:latin typeface="Times New Roman" panose="02020603050405020304" pitchFamily="18" charset="0"/>
                  </a:rPr>
                  <a:t>συνεχής μακράς διάρκειας κατάρτιση, αρχική κατάρτιση </a:t>
                </a:r>
              </a:p>
              <a:p>
                <a:pPr eaLnBrk="1" hangingPunct="1">
                  <a:spcBef>
                    <a:spcPct val="0"/>
                  </a:spcBef>
                  <a:buClrTx/>
                  <a:buSzTx/>
                  <a:buFontTx/>
                  <a:buNone/>
                </a:pPr>
                <a:endParaRPr lang="en-GB" sz="1200">
                  <a:latin typeface="Times New Roman" panose="02020603050405020304" pitchFamily="18" charset="0"/>
                </a:endParaRPr>
              </a:p>
            </p:txBody>
          </p:sp>
          <p:sp>
            <p:nvSpPr>
              <p:cNvPr id="59456" name="Rectangle 495"/>
              <p:cNvSpPr>
                <a:spLocks noChangeArrowheads="1"/>
              </p:cNvSpPr>
              <p:nvPr/>
            </p:nvSpPr>
            <p:spPr bwMode="auto">
              <a:xfrm>
                <a:off x="2505" y="2902"/>
                <a:ext cx="812" cy="8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22" name="Group 498"/>
            <p:cNvGrpSpPr>
              <a:grpSpLocks/>
            </p:cNvGrpSpPr>
            <p:nvPr/>
          </p:nvGrpSpPr>
          <p:grpSpPr bwMode="auto">
            <a:xfrm>
              <a:off x="3317" y="2902"/>
              <a:ext cx="812" cy="818"/>
              <a:chOff x="3317" y="2902"/>
              <a:chExt cx="812" cy="818"/>
            </a:xfrm>
          </p:grpSpPr>
          <p:sp>
            <p:nvSpPr>
              <p:cNvPr id="59453" name="Rectangle 438"/>
              <p:cNvSpPr>
                <a:spLocks noChangeArrowheads="1"/>
              </p:cNvSpPr>
              <p:nvPr/>
            </p:nvSpPr>
            <p:spPr bwMode="auto">
              <a:xfrm>
                <a:off x="3360" y="2902"/>
                <a:ext cx="726"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200">
                    <a:latin typeface="Times New Roman" panose="02020603050405020304" pitchFamily="18" charset="0"/>
                  </a:rPr>
                  <a:t>σύντομη κατάρτιση, αρχική κατάρτιση</a:t>
                </a:r>
              </a:p>
              <a:p>
                <a:pPr eaLnBrk="1" hangingPunct="1">
                  <a:spcBef>
                    <a:spcPct val="0"/>
                  </a:spcBef>
                  <a:buClrTx/>
                  <a:buSzTx/>
                  <a:buFontTx/>
                  <a:buNone/>
                </a:pPr>
                <a:endParaRPr lang="en-GB" sz="1800">
                  <a:latin typeface="Times New Roman" panose="02020603050405020304" pitchFamily="18" charset="0"/>
                </a:endParaRPr>
              </a:p>
            </p:txBody>
          </p:sp>
          <p:sp>
            <p:nvSpPr>
              <p:cNvPr id="59454" name="Rectangle 497"/>
              <p:cNvSpPr>
                <a:spLocks noChangeArrowheads="1"/>
              </p:cNvSpPr>
              <p:nvPr/>
            </p:nvSpPr>
            <p:spPr bwMode="auto">
              <a:xfrm>
                <a:off x="3317" y="2902"/>
                <a:ext cx="812" cy="8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23" name="Group 500"/>
            <p:cNvGrpSpPr>
              <a:grpSpLocks/>
            </p:cNvGrpSpPr>
            <p:nvPr/>
          </p:nvGrpSpPr>
          <p:grpSpPr bwMode="auto">
            <a:xfrm>
              <a:off x="0" y="3720"/>
              <a:ext cx="882" cy="606"/>
              <a:chOff x="0" y="3720"/>
              <a:chExt cx="882" cy="606"/>
            </a:xfrm>
          </p:grpSpPr>
          <p:sp>
            <p:nvSpPr>
              <p:cNvPr id="59451" name="Rectangle 439"/>
              <p:cNvSpPr>
                <a:spLocks noChangeArrowheads="1"/>
              </p:cNvSpPr>
              <p:nvPr/>
            </p:nvSpPr>
            <p:spPr bwMode="auto">
              <a:xfrm>
                <a:off x="43" y="3720"/>
                <a:ext cx="796"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600">
                    <a:latin typeface="Times New Roman" panose="02020603050405020304" pitchFamily="18" charset="0"/>
                  </a:rPr>
                  <a:t>Λογισμικό</a:t>
                </a:r>
              </a:p>
              <a:p>
                <a:pPr eaLnBrk="1" hangingPunct="1">
                  <a:spcBef>
                    <a:spcPct val="0"/>
                  </a:spcBef>
                  <a:buClrTx/>
                  <a:buSzTx/>
                  <a:buFontTx/>
                  <a:buNone/>
                </a:pPr>
                <a:endParaRPr lang="en-GB" sz="1800">
                  <a:latin typeface="Times New Roman" panose="02020603050405020304" pitchFamily="18" charset="0"/>
                </a:endParaRPr>
              </a:p>
            </p:txBody>
          </p:sp>
          <p:sp>
            <p:nvSpPr>
              <p:cNvPr id="59452" name="Rectangle 499"/>
              <p:cNvSpPr>
                <a:spLocks noChangeArrowheads="1"/>
              </p:cNvSpPr>
              <p:nvPr/>
            </p:nvSpPr>
            <p:spPr bwMode="auto">
              <a:xfrm>
                <a:off x="0" y="3720"/>
                <a:ext cx="882" cy="606"/>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24" name="Group 502"/>
            <p:cNvGrpSpPr>
              <a:grpSpLocks/>
            </p:cNvGrpSpPr>
            <p:nvPr/>
          </p:nvGrpSpPr>
          <p:grpSpPr bwMode="auto">
            <a:xfrm>
              <a:off x="882" y="3720"/>
              <a:ext cx="821" cy="606"/>
              <a:chOff x="882" y="3720"/>
              <a:chExt cx="821" cy="606"/>
            </a:xfrm>
          </p:grpSpPr>
          <p:sp>
            <p:nvSpPr>
              <p:cNvPr id="59449" name="Rectangle 440"/>
              <p:cNvSpPr>
                <a:spLocks noChangeArrowheads="1" noTextEdit="1"/>
              </p:cNvSpPr>
              <p:nvPr/>
            </p:nvSpPr>
            <p:spPr bwMode="auto">
              <a:xfrm>
                <a:off x="925" y="3720"/>
                <a:ext cx="735"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l-GR"/>
              </a:p>
            </p:txBody>
          </p:sp>
          <p:sp>
            <p:nvSpPr>
              <p:cNvPr id="59450" name="Rectangle 501"/>
              <p:cNvSpPr>
                <a:spLocks noChangeArrowheads="1"/>
              </p:cNvSpPr>
              <p:nvPr/>
            </p:nvSpPr>
            <p:spPr bwMode="auto">
              <a:xfrm>
                <a:off x="882" y="3720"/>
                <a:ext cx="821" cy="606"/>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25" name="Group 504"/>
            <p:cNvGrpSpPr>
              <a:grpSpLocks/>
            </p:cNvGrpSpPr>
            <p:nvPr/>
          </p:nvGrpSpPr>
          <p:grpSpPr bwMode="auto">
            <a:xfrm>
              <a:off x="1703" y="3720"/>
              <a:ext cx="802" cy="606"/>
              <a:chOff x="1703" y="3720"/>
              <a:chExt cx="802" cy="606"/>
            </a:xfrm>
          </p:grpSpPr>
          <p:sp>
            <p:nvSpPr>
              <p:cNvPr id="59447" name="Rectangle 441"/>
              <p:cNvSpPr>
                <a:spLocks noChangeArrowheads="1"/>
              </p:cNvSpPr>
              <p:nvPr/>
            </p:nvSpPr>
            <p:spPr bwMode="auto">
              <a:xfrm>
                <a:off x="1746" y="3720"/>
                <a:ext cx="716"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200">
                    <a:latin typeface="Times New Roman" panose="02020603050405020304" pitchFamily="18" charset="0"/>
                  </a:rPr>
                  <a:t>Λογισμικό «Παιδαγωγικής Έρευνας»</a:t>
                </a:r>
              </a:p>
              <a:p>
                <a:pPr eaLnBrk="1" hangingPunct="1">
                  <a:spcBef>
                    <a:spcPct val="0"/>
                  </a:spcBef>
                  <a:buClrTx/>
                  <a:buSzTx/>
                  <a:buFontTx/>
                  <a:buNone/>
                </a:pPr>
                <a:endParaRPr lang="en-GB" sz="1200">
                  <a:latin typeface="Times New Roman" panose="02020603050405020304" pitchFamily="18" charset="0"/>
                </a:endParaRPr>
              </a:p>
            </p:txBody>
          </p:sp>
          <p:sp>
            <p:nvSpPr>
              <p:cNvPr id="59448" name="Rectangle 503"/>
              <p:cNvSpPr>
                <a:spLocks noChangeArrowheads="1"/>
              </p:cNvSpPr>
              <p:nvPr/>
            </p:nvSpPr>
            <p:spPr bwMode="auto">
              <a:xfrm>
                <a:off x="1703" y="3720"/>
                <a:ext cx="802" cy="606"/>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26" name="Group 506"/>
            <p:cNvGrpSpPr>
              <a:grpSpLocks/>
            </p:cNvGrpSpPr>
            <p:nvPr/>
          </p:nvGrpSpPr>
          <p:grpSpPr bwMode="auto">
            <a:xfrm>
              <a:off x="2505" y="3720"/>
              <a:ext cx="812" cy="606"/>
              <a:chOff x="2505" y="3720"/>
              <a:chExt cx="812" cy="606"/>
            </a:xfrm>
          </p:grpSpPr>
          <p:sp>
            <p:nvSpPr>
              <p:cNvPr id="59445" name="Rectangle 442"/>
              <p:cNvSpPr>
                <a:spLocks noChangeArrowheads="1"/>
              </p:cNvSpPr>
              <p:nvPr/>
            </p:nvSpPr>
            <p:spPr bwMode="auto">
              <a:xfrm>
                <a:off x="2548" y="3720"/>
                <a:ext cx="726"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200">
                    <a:latin typeface="Times New Roman" panose="02020603050405020304" pitchFamily="18" charset="0"/>
                  </a:rPr>
                  <a:t>λογισμικό παραγωγή της πολιτείας</a:t>
                </a:r>
                <a:r>
                  <a:rPr lang="el-GR" sz="1100">
                    <a:latin typeface="Times New Roman" panose="02020603050405020304" pitchFamily="18" charset="0"/>
                  </a:rPr>
                  <a:t> </a:t>
                </a:r>
                <a:endParaRPr lang="el-GR" sz="1000">
                  <a:latin typeface="Times New Roman" panose="02020603050405020304" pitchFamily="18" charset="0"/>
                </a:endParaRPr>
              </a:p>
              <a:p>
                <a:pPr eaLnBrk="1" hangingPunct="1">
                  <a:spcBef>
                    <a:spcPct val="0"/>
                  </a:spcBef>
                  <a:buClrTx/>
                  <a:buSzTx/>
                  <a:buFontTx/>
                  <a:buNone/>
                </a:pPr>
                <a:endParaRPr lang="en-GB" sz="1800">
                  <a:latin typeface="Times New Roman" panose="02020603050405020304" pitchFamily="18" charset="0"/>
                </a:endParaRPr>
              </a:p>
            </p:txBody>
          </p:sp>
          <p:sp>
            <p:nvSpPr>
              <p:cNvPr id="59446" name="Rectangle 505"/>
              <p:cNvSpPr>
                <a:spLocks noChangeArrowheads="1"/>
              </p:cNvSpPr>
              <p:nvPr/>
            </p:nvSpPr>
            <p:spPr bwMode="auto">
              <a:xfrm>
                <a:off x="2505" y="3720"/>
                <a:ext cx="812" cy="606"/>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27" name="Group 508"/>
            <p:cNvGrpSpPr>
              <a:grpSpLocks/>
            </p:cNvGrpSpPr>
            <p:nvPr/>
          </p:nvGrpSpPr>
          <p:grpSpPr bwMode="auto">
            <a:xfrm>
              <a:off x="3317" y="3720"/>
              <a:ext cx="812" cy="606"/>
              <a:chOff x="3317" y="3720"/>
              <a:chExt cx="812" cy="606"/>
            </a:xfrm>
          </p:grpSpPr>
          <p:sp>
            <p:nvSpPr>
              <p:cNvPr id="59443" name="Rectangle 443"/>
              <p:cNvSpPr>
                <a:spLocks noChangeArrowheads="1"/>
              </p:cNvSpPr>
              <p:nvPr/>
            </p:nvSpPr>
            <p:spPr bwMode="auto">
              <a:xfrm>
                <a:off x="3360" y="3720"/>
                <a:ext cx="726"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400">
                    <a:latin typeface="Times New Roman" panose="02020603050405020304" pitchFamily="18" charset="0"/>
                  </a:rPr>
                  <a:t>λογική της αγοράς</a:t>
                </a:r>
              </a:p>
              <a:p>
                <a:pPr eaLnBrk="1" hangingPunct="1">
                  <a:spcBef>
                    <a:spcPct val="0"/>
                  </a:spcBef>
                  <a:buClrTx/>
                  <a:buSzTx/>
                  <a:buFontTx/>
                  <a:buNone/>
                </a:pPr>
                <a:endParaRPr lang="en-GB" sz="1800">
                  <a:latin typeface="Times New Roman" panose="02020603050405020304" pitchFamily="18" charset="0"/>
                </a:endParaRPr>
              </a:p>
            </p:txBody>
          </p:sp>
          <p:sp>
            <p:nvSpPr>
              <p:cNvPr id="59444" name="Rectangle 507"/>
              <p:cNvSpPr>
                <a:spLocks noChangeArrowheads="1"/>
              </p:cNvSpPr>
              <p:nvPr/>
            </p:nvSpPr>
            <p:spPr bwMode="auto">
              <a:xfrm>
                <a:off x="3317" y="3720"/>
                <a:ext cx="812" cy="606"/>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28" name="Group 510"/>
            <p:cNvGrpSpPr>
              <a:grpSpLocks/>
            </p:cNvGrpSpPr>
            <p:nvPr/>
          </p:nvGrpSpPr>
          <p:grpSpPr bwMode="auto">
            <a:xfrm>
              <a:off x="0" y="4326"/>
              <a:ext cx="882" cy="924"/>
              <a:chOff x="0" y="4326"/>
              <a:chExt cx="882" cy="924"/>
            </a:xfrm>
          </p:grpSpPr>
          <p:sp>
            <p:nvSpPr>
              <p:cNvPr id="59441" name="Rectangle 444"/>
              <p:cNvSpPr>
                <a:spLocks noChangeArrowheads="1"/>
              </p:cNvSpPr>
              <p:nvPr/>
            </p:nvSpPr>
            <p:spPr bwMode="auto">
              <a:xfrm>
                <a:off x="43" y="4326"/>
                <a:ext cx="796"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600">
                    <a:latin typeface="Times New Roman" panose="02020603050405020304" pitchFamily="18" charset="0"/>
                  </a:rPr>
                  <a:t>Εξοπλισμός</a:t>
                </a:r>
              </a:p>
              <a:p>
                <a:pPr eaLnBrk="1" hangingPunct="1">
                  <a:spcBef>
                    <a:spcPct val="0"/>
                  </a:spcBef>
                  <a:buClrTx/>
                  <a:buSzTx/>
                  <a:buFontTx/>
                  <a:buNone/>
                </a:pPr>
                <a:endParaRPr lang="en-GB" sz="1600">
                  <a:latin typeface="Times New Roman" panose="02020603050405020304" pitchFamily="18" charset="0"/>
                </a:endParaRPr>
              </a:p>
            </p:txBody>
          </p:sp>
          <p:sp>
            <p:nvSpPr>
              <p:cNvPr id="59442" name="Rectangle 509"/>
              <p:cNvSpPr>
                <a:spLocks noChangeArrowheads="1"/>
              </p:cNvSpPr>
              <p:nvPr/>
            </p:nvSpPr>
            <p:spPr bwMode="auto">
              <a:xfrm>
                <a:off x="0" y="4326"/>
                <a:ext cx="882" cy="924"/>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29" name="Group 512"/>
            <p:cNvGrpSpPr>
              <a:grpSpLocks/>
            </p:cNvGrpSpPr>
            <p:nvPr/>
          </p:nvGrpSpPr>
          <p:grpSpPr bwMode="auto">
            <a:xfrm>
              <a:off x="882" y="4326"/>
              <a:ext cx="821" cy="924"/>
              <a:chOff x="882" y="4326"/>
              <a:chExt cx="821" cy="924"/>
            </a:xfrm>
          </p:grpSpPr>
          <p:sp>
            <p:nvSpPr>
              <p:cNvPr id="59439" name="Rectangle 445"/>
              <p:cNvSpPr>
                <a:spLocks noChangeArrowheads="1"/>
              </p:cNvSpPr>
              <p:nvPr/>
            </p:nvSpPr>
            <p:spPr bwMode="auto">
              <a:xfrm>
                <a:off x="925" y="4326"/>
                <a:ext cx="735"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600">
                    <a:latin typeface="Times New Roman" panose="02020603050405020304" pitchFamily="18" charset="0"/>
                  </a:rPr>
                  <a:t>οπτικό-ακουστικός Εξοπλισμός</a:t>
                </a:r>
              </a:p>
              <a:p>
                <a:pPr eaLnBrk="1" hangingPunct="1">
                  <a:spcBef>
                    <a:spcPct val="0"/>
                  </a:spcBef>
                  <a:buClrTx/>
                  <a:buSzTx/>
                  <a:buFontTx/>
                  <a:buNone/>
                </a:pPr>
                <a:endParaRPr lang="en-GB" sz="1600">
                  <a:latin typeface="Times New Roman" panose="02020603050405020304" pitchFamily="18" charset="0"/>
                </a:endParaRPr>
              </a:p>
            </p:txBody>
          </p:sp>
          <p:sp>
            <p:nvSpPr>
              <p:cNvPr id="59440" name="Rectangle 511"/>
              <p:cNvSpPr>
                <a:spLocks noChangeArrowheads="1"/>
              </p:cNvSpPr>
              <p:nvPr/>
            </p:nvSpPr>
            <p:spPr bwMode="auto">
              <a:xfrm>
                <a:off x="882" y="4326"/>
                <a:ext cx="821" cy="924"/>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30" name="Group 514"/>
            <p:cNvGrpSpPr>
              <a:grpSpLocks/>
            </p:cNvGrpSpPr>
            <p:nvPr/>
          </p:nvGrpSpPr>
          <p:grpSpPr bwMode="auto">
            <a:xfrm>
              <a:off x="1703" y="4326"/>
              <a:ext cx="802" cy="924"/>
              <a:chOff x="1703" y="4326"/>
              <a:chExt cx="802" cy="924"/>
            </a:xfrm>
          </p:grpSpPr>
          <p:sp>
            <p:nvSpPr>
              <p:cNvPr id="59437" name="Rectangle 446"/>
              <p:cNvSpPr>
                <a:spLocks noChangeArrowheads="1"/>
              </p:cNvSpPr>
              <p:nvPr/>
            </p:nvSpPr>
            <p:spPr bwMode="auto">
              <a:xfrm>
                <a:off x="1746" y="4326"/>
                <a:ext cx="716"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400">
                    <a:latin typeface="Times New Roman" panose="02020603050405020304" pitchFamily="18" charset="0"/>
                  </a:rPr>
                  <a:t>Κάποιοι μικρο-υπολογιστές</a:t>
                </a:r>
              </a:p>
              <a:p>
                <a:pPr eaLnBrk="1" hangingPunct="1">
                  <a:spcBef>
                    <a:spcPct val="0"/>
                  </a:spcBef>
                  <a:buClrTx/>
                  <a:buSzTx/>
                  <a:buFontTx/>
                  <a:buNone/>
                </a:pPr>
                <a:endParaRPr lang="en-GB" sz="1400">
                  <a:latin typeface="Times New Roman" panose="02020603050405020304" pitchFamily="18" charset="0"/>
                </a:endParaRPr>
              </a:p>
            </p:txBody>
          </p:sp>
          <p:sp>
            <p:nvSpPr>
              <p:cNvPr id="59438" name="Rectangle 513"/>
              <p:cNvSpPr>
                <a:spLocks noChangeArrowheads="1"/>
              </p:cNvSpPr>
              <p:nvPr/>
            </p:nvSpPr>
            <p:spPr bwMode="auto">
              <a:xfrm>
                <a:off x="1703" y="4326"/>
                <a:ext cx="802" cy="924"/>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31" name="Group 516"/>
            <p:cNvGrpSpPr>
              <a:grpSpLocks/>
            </p:cNvGrpSpPr>
            <p:nvPr/>
          </p:nvGrpSpPr>
          <p:grpSpPr bwMode="auto">
            <a:xfrm>
              <a:off x="2505" y="4326"/>
              <a:ext cx="812" cy="924"/>
              <a:chOff x="2505" y="4326"/>
              <a:chExt cx="812" cy="924"/>
            </a:xfrm>
          </p:grpSpPr>
          <p:sp>
            <p:nvSpPr>
              <p:cNvPr id="59435" name="Rectangle 447"/>
              <p:cNvSpPr>
                <a:spLocks noChangeArrowheads="1"/>
              </p:cNvSpPr>
              <p:nvPr/>
            </p:nvSpPr>
            <p:spPr bwMode="auto">
              <a:xfrm>
                <a:off x="2548" y="4326"/>
                <a:ext cx="726"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400">
                    <a:latin typeface="Times New Roman" panose="02020603050405020304" pitchFamily="18" charset="0"/>
                  </a:rPr>
                  <a:t>διάφοροι τύποι μικρο-υπολογιστών </a:t>
                </a:r>
                <a:endParaRPr lang="en-GB" sz="1400">
                  <a:latin typeface="Times New Roman" panose="02020603050405020304" pitchFamily="18" charset="0"/>
                </a:endParaRPr>
              </a:p>
            </p:txBody>
          </p:sp>
          <p:sp>
            <p:nvSpPr>
              <p:cNvPr id="59436" name="Rectangle 515"/>
              <p:cNvSpPr>
                <a:spLocks noChangeArrowheads="1"/>
              </p:cNvSpPr>
              <p:nvPr/>
            </p:nvSpPr>
            <p:spPr bwMode="auto">
              <a:xfrm>
                <a:off x="2505" y="4326"/>
                <a:ext cx="812" cy="924"/>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nvGrpSpPr>
            <p:cNvPr id="59432" name="Group 518"/>
            <p:cNvGrpSpPr>
              <a:grpSpLocks/>
            </p:cNvGrpSpPr>
            <p:nvPr/>
          </p:nvGrpSpPr>
          <p:grpSpPr bwMode="auto">
            <a:xfrm>
              <a:off x="3317" y="4326"/>
              <a:ext cx="812" cy="924"/>
              <a:chOff x="3317" y="4326"/>
              <a:chExt cx="812" cy="924"/>
            </a:xfrm>
          </p:grpSpPr>
          <p:sp>
            <p:nvSpPr>
              <p:cNvPr id="59433" name="Rectangle 448"/>
              <p:cNvSpPr>
                <a:spLocks noChangeArrowheads="1"/>
              </p:cNvSpPr>
              <p:nvPr/>
            </p:nvSpPr>
            <p:spPr bwMode="auto">
              <a:xfrm>
                <a:off x="3360" y="4326"/>
                <a:ext cx="726"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400">
                    <a:latin typeface="Times New Roman" panose="02020603050405020304" pitchFamily="18" charset="0"/>
                  </a:rPr>
                  <a:t>Συγκέντρωση γύρω από το standard PC</a:t>
                </a:r>
              </a:p>
              <a:p>
                <a:pPr eaLnBrk="1" hangingPunct="1">
                  <a:spcBef>
                    <a:spcPct val="0"/>
                  </a:spcBef>
                  <a:buClrTx/>
                  <a:buSzTx/>
                  <a:buFontTx/>
                  <a:buNone/>
                </a:pPr>
                <a:endParaRPr lang="en-GB" sz="1400">
                  <a:latin typeface="Times New Roman" panose="02020603050405020304" pitchFamily="18" charset="0"/>
                </a:endParaRPr>
              </a:p>
            </p:txBody>
          </p:sp>
          <p:sp>
            <p:nvSpPr>
              <p:cNvPr id="59434" name="Rectangle 517"/>
              <p:cNvSpPr>
                <a:spLocks noChangeArrowheads="1"/>
              </p:cNvSpPr>
              <p:nvPr/>
            </p:nvSpPr>
            <p:spPr bwMode="auto">
              <a:xfrm>
                <a:off x="3317" y="4326"/>
                <a:ext cx="812" cy="924"/>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p>
            </p:txBody>
          </p:sp>
        </p:grpSp>
      </p:grpSp>
    </p:spTree>
    <p:extLst>
      <p:ext uri="{BB962C8B-B14F-4D97-AF65-F5344CB8AC3E}">
        <p14:creationId xmlns:p14="http://schemas.microsoft.com/office/powerpoint/2010/main" val="1569752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3886200"/>
            <a:ext cx="7793037" cy="1066800"/>
          </a:xfrm>
        </p:spPr>
        <p:txBody>
          <a:bodyPr>
            <a:noAutofit/>
          </a:bodyPr>
          <a:lstStyle/>
          <a:p>
            <a:pPr eaLnBrk="1" fontAlgn="auto" hangingPunct="1">
              <a:spcAft>
                <a:spcPts val="0"/>
              </a:spcAft>
              <a:defRPr/>
            </a:pPr>
            <a:r>
              <a:rPr lang="el-GR" sz="4000" dirty="0" smtClean="0">
                <a:latin typeface="Arial" pitchFamily="34" charset="0"/>
              </a:rPr>
              <a:t>Μοντέλα </a:t>
            </a:r>
            <a:r>
              <a:rPr lang="el-GR" sz="4000" dirty="0" smtClean="0"/>
              <a:t>εισαγωγής και ένταξης των ΤΠΕ στην Εκπαίδευση </a:t>
            </a:r>
          </a:p>
        </p:txBody>
      </p:sp>
    </p:spTree>
    <p:extLst>
      <p:ext uri="{BB962C8B-B14F-4D97-AF65-F5344CB8AC3E}">
        <p14:creationId xmlns:p14="http://schemas.microsoft.com/office/powerpoint/2010/main" val="1400148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dirty="0" smtClean="0"/>
              <a:t>Μοντέλα ή προσεγγίσεις για τις ΤΠΕ στην εκπαίδευση</a:t>
            </a:r>
            <a:endParaRPr lang="en-GB" dirty="0"/>
          </a:p>
        </p:txBody>
      </p:sp>
      <p:pic>
        <p:nvPicPr>
          <p:cNvPr id="634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1357313"/>
            <a:ext cx="73580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6188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l-GR" dirty="0" smtClean="0"/>
              <a:t>Μοντέλα (1)</a:t>
            </a:r>
            <a:endParaRPr lang="en-GB" dirty="0"/>
          </a:p>
        </p:txBody>
      </p:sp>
      <p:sp>
        <p:nvSpPr>
          <p:cNvPr id="3" name="Content Placeholder 2"/>
          <p:cNvSpPr>
            <a:spLocks noGrp="1"/>
          </p:cNvSpPr>
          <p:nvPr>
            <p:ph idx="1"/>
          </p:nvPr>
        </p:nvSpPr>
        <p:spPr>
          <a:xfrm>
            <a:off x="457200" y="1600200"/>
            <a:ext cx="8229600" cy="4525963"/>
          </a:xfrm>
        </p:spPr>
        <p:txBody>
          <a:bodyPr>
            <a:normAutofit lnSpcReduction="10000"/>
          </a:bodyPr>
          <a:lstStyle/>
          <a:p>
            <a:pPr marL="596646" indent="-514350" eaLnBrk="1" fontAlgn="auto" hangingPunct="1">
              <a:spcAft>
                <a:spcPts val="0"/>
              </a:spcAft>
              <a:buFont typeface="+mj-lt"/>
              <a:buAutoNum type="alphaUcPeriod"/>
              <a:defRPr/>
            </a:pPr>
            <a:r>
              <a:rPr lang="el-GR" sz="2800" dirty="0" smtClean="0"/>
              <a:t>ως αυτόνομο γνωστικό αντικείμενο: διδασκαλία τη πληροφορικής</a:t>
            </a:r>
          </a:p>
          <a:p>
            <a:pPr marL="640080" lvl="1" indent="-237744" eaLnBrk="1" fontAlgn="auto" hangingPunct="1">
              <a:spcAft>
                <a:spcPts val="0"/>
              </a:spcAft>
              <a:buFont typeface="Verdana"/>
              <a:buChar char="◦"/>
              <a:defRPr/>
            </a:pPr>
            <a:r>
              <a:rPr lang="el-GR" sz="2400" dirty="0" smtClean="0"/>
              <a:t>(</a:t>
            </a:r>
            <a:r>
              <a:rPr lang="el-GR" sz="2400" b="1" dirty="0" err="1" smtClean="0"/>
              <a:t>τεχνοκεντρική</a:t>
            </a:r>
            <a:r>
              <a:rPr lang="el-GR" sz="2400" b="1" dirty="0" smtClean="0"/>
              <a:t> προσέγγιση</a:t>
            </a:r>
            <a:r>
              <a:rPr lang="el-GR" sz="2400" dirty="0" smtClean="0"/>
              <a:t>) </a:t>
            </a:r>
          </a:p>
          <a:p>
            <a:pPr marL="596646" indent="-514350" eaLnBrk="1" fontAlgn="auto" hangingPunct="1">
              <a:spcAft>
                <a:spcPts val="0"/>
              </a:spcAft>
              <a:buFont typeface="+mj-lt"/>
              <a:buAutoNum type="alphaUcPeriod"/>
              <a:defRPr/>
            </a:pPr>
            <a:r>
              <a:rPr lang="el-GR" sz="2800" dirty="0" smtClean="0"/>
              <a:t>μέσα σε (και από) όλα τα μαθήματα</a:t>
            </a:r>
            <a:r>
              <a:rPr lang="el-GR" sz="2800" b="1" dirty="0" smtClean="0"/>
              <a:t> </a:t>
            </a:r>
          </a:p>
          <a:p>
            <a:pPr marL="640080" lvl="1" indent="-237744" eaLnBrk="1" fontAlgn="auto" hangingPunct="1">
              <a:spcBef>
                <a:spcPts val="1200"/>
              </a:spcBef>
              <a:spcAft>
                <a:spcPts val="300"/>
              </a:spcAft>
              <a:buFont typeface="Verdana"/>
              <a:buChar char="◦"/>
              <a:defRPr/>
            </a:pPr>
            <a:r>
              <a:rPr lang="el-GR" sz="2400" dirty="0" smtClean="0"/>
              <a:t>ως έκφραση μιας ολιστικής, </a:t>
            </a:r>
            <a:r>
              <a:rPr lang="el-GR" sz="2400" dirty="0" err="1" smtClean="0"/>
              <a:t>διαθεματικής</a:t>
            </a:r>
            <a:r>
              <a:rPr lang="el-GR" sz="2400" dirty="0" smtClean="0"/>
              <a:t> προσέγγισης της μάθησης (</a:t>
            </a:r>
            <a:r>
              <a:rPr lang="el-GR" sz="2400" b="1" dirty="0" smtClean="0"/>
              <a:t>ολοκληρωμένη προσέγγιση</a:t>
            </a:r>
            <a:r>
              <a:rPr lang="en-US" sz="2400" dirty="0" smtClean="0"/>
              <a:t>)</a:t>
            </a:r>
          </a:p>
          <a:p>
            <a:pPr marL="596646" indent="-514350" eaLnBrk="1" fontAlgn="auto" hangingPunct="1">
              <a:spcAft>
                <a:spcPts val="0"/>
              </a:spcAft>
              <a:buFont typeface="+mj-lt"/>
              <a:buAutoNum type="alphaUcPeriod"/>
              <a:defRPr/>
            </a:pPr>
            <a:r>
              <a:rPr lang="el-GR" sz="2800" dirty="0" smtClean="0"/>
              <a:t>ως συνδυασμός των δύο προηγούμενων προσεγγίσεων (διδάσκω πληροφορική – διδάσκω και μαθαίνω με την πληροφορική) </a:t>
            </a:r>
          </a:p>
          <a:p>
            <a:pPr marL="640080" lvl="1" indent="-237744" eaLnBrk="1" fontAlgn="auto" hangingPunct="1">
              <a:spcBef>
                <a:spcPts val="1200"/>
              </a:spcBef>
              <a:spcAft>
                <a:spcPts val="300"/>
              </a:spcAft>
              <a:buFont typeface="Verdana"/>
              <a:buChar char="◦"/>
              <a:defRPr/>
            </a:pPr>
            <a:r>
              <a:rPr lang="el-GR" sz="2400" dirty="0" smtClean="0"/>
              <a:t>(</a:t>
            </a:r>
            <a:r>
              <a:rPr lang="el-GR" sz="2400" b="1" dirty="0" smtClean="0"/>
              <a:t>πραγματολογικ</a:t>
            </a:r>
            <a:r>
              <a:rPr lang="el-GR" sz="2400" b="1" dirty="0" smtClean="0">
                <a:latin typeface="Arial" pitchFamily="34" charset="0"/>
              </a:rPr>
              <a:t>ή </a:t>
            </a:r>
            <a:r>
              <a:rPr lang="el-GR" sz="2400" b="1" dirty="0" smtClean="0"/>
              <a:t>προσέγγιση</a:t>
            </a:r>
            <a:r>
              <a:rPr lang="el-GR" sz="2400" dirty="0" smtClean="0"/>
              <a:t>) </a:t>
            </a:r>
            <a:endParaRPr lang="en-GB" sz="2400" dirty="0"/>
          </a:p>
        </p:txBody>
      </p:sp>
    </p:spTree>
    <p:extLst>
      <p:ext uri="{BB962C8B-B14F-4D97-AF65-F5344CB8AC3E}">
        <p14:creationId xmlns:p14="http://schemas.microsoft.com/office/powerpoint/2010/main" val="2641679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16013" y="260350"/>
            <a:ext cx="7793037" cy="723900"/>
          </a:xfrm>
        </p:spPr>
        <p:txBody>
          <a:bodyPr>
            <a:noAutofit/>
          </a:bodyPr>
          <a:lstStyle/>
          <a:p>
            <a:pPr eaLnBrk="1" fontAlgn="auto" hangingPunct="1">
              <a:spcBef>
                <a:spcPts val="1200"/>
              </a:spcBef>
              <a:spcAft>
                <a:spcPts val="300"/>
              </a:spcAft>
              <a:defRPr/>
            </a:pPr>
            <a:r>
              <a:rPr lang="el-GR" dirty="0" smtClean="0"/>
              <a:t>Μοντέλα (2)</a:t>
            </a:r>
          </a:p>
        </p:txBody>
      </p:sp>
      <p:pic>
        <p:nvPicPr>
          <p:cNvPr id="675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28688"/>
            <a:ext cx="756126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856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500063"/>
            <a:ext cx="8534400" cy="1143000"/>
          </a:xfrm>
        </p:spPr>
        <p:txBody>
          <a:bodyPr>
            <a:normAutofit fontScale="90000"/>
          </a:bodyPr>
          <a:lstStyle/>
          <a:p>
            <a:pPr eaLnBrk="1" fontAlgn="auto" hangingPunct="1">
              <a:spcAft>
                <a:spcPts val="0"/>
              </a:spcAft>
              <a:defRPr/>
            </a:pPr>
            <a:r>
              <a:rPr lang="el-GR" sz="4000" dirty="0" smtClean="0"/>
              <a:t>Η διδασκαλία της Πληροφορικής: </a:t>
            </a:r>
            <a:br>
              <a:rPr lang="el-GR" sz="4000" dirty="0" smtClean="0"/>
            </a:br>
            <a:r>
              <a:rPr lang="el-GR" sz="4000" dirty="0" err="1" smtClean="0"/>
              <a:t>Τεχνοκεντρικό</a:t>
            </a:r>
            <a:r>
              <a:rPr lang="el-GR" sz="4000" dirty="0" smtClean="0"/>
              <a:t> πρότυπο</a:t>
            </a:r>
          </a:p>
        </p:txBody>
      </p:sp>
      <p:sp>
        <p:nvSpPr>
          <p:cNvPr id="11267" name="Rectangle 3"/>
          <p:cNvSpPr>
            <a:spLocks noGrp="1" noChangeArrowheads="1"/>
          </p:cNvSpPr>
          <p:nvPr>
            <p:ph type="body" idx="1"/>
          </p:nvPr>
        </p:nvSpPr>
        <p:spPr>
          <a:xfrm>
            <a:off x="609600" y="2071688"/>
            <a:ext cx="8345488" cy="4060825"/>
          </a:xfrm>
        </p:spPr>
        <p:txBody>
          <a:bodyPr>
            <a:normAutofit fontScale="92500"/>
          </a:bodyPr>
          <a:lstStyle/>
          <a:p>
            <a:pPr>
              <a:lnSpc>
                <a:spcPct val="90000"/>
              </a:lnSpc>
              <a:spcAft>
                <a:spcPts val="600"/>
              </a:spcAft>
            </a:pPr>
            <a:r>
              <a:rPr lang="el-GR" dirty="0" smtClean="0"/>
              <a:t>Κυριάρχησε κατά τη δεκαετία του 1970, κυρίως στις </a:t>
            </a:r>
            <a:r>
              <a:rPr lang="el-GR" b="1" dirty="0" smtClean="0"/>
              <a:t>υψηλότερες βαθμίδες της εκπαίδευσης</a:t>
            </a:r>
            <a:r>
              <a:rPr lang="el-GR" dirty="0" smtClean="0"/>
              <a:t>. </a:t>
            </a:r>
          </a:p>
          <a:p>
            <a:pPr>
              <a:lnSpc>
                <a:spcPct val="90000"/>
              </a:lnSpc>
              <a:spcAft>
                <a:spcPts val="600"/>
              </a:spcAft>
            </a:pPr>
            <a:r>
              <a:rPr lang="el-GR" dirty="0" smtClean="0"/>
              <a:t>Καθιέρωση μαθήματος ή μαθημάτων πληροφορικής στο πρόγραμμα σπουδών</a:t>
            </a:r>
            <a:endParaRPr lang="en-US" dirty="0" smtClean="0"/>
          </a:p>
          <a:p>
            <a:pPr lvl="1">
              <a:lnSpc>
                <a:spcPct val="90000"/>
              </a:lnSpc>
              <a:spcAft>
                <a:spcPts val="600"/>
              </a:spcAft>
            </a:pPr>
            <a:r>
              <a:rPr lang="el-GR" sz="2600" dirty="0" smtClean="0"/>
              <a:t>Από τη στιγμή που ένα </a:t>
            </a:r>
            <a:r>
              <a:rPr lang="el-GR" sz="2600" b="1" dirty="0" smtClean="0"/>
              <a:t>νέο μάθημα</a:t>
            </a:r>
            <a:r>
              <a:rPr lang="el-GR" sz="2600" dirty="0" smtClean="0"/>
              <a:t> καθιερώνεται στο αναλυτικό πρόγραμμα, είναι εύλογο να τεθούν και τα συνακόλουθα ερωτήματα που αφορούν το περιεχόμενό του, τους στόχους του, τα ερωτήματα που θέτει η διδασκαλία του, και συνεπώς την ύπαρξη μιας διδακτικής του προσέγγισης.  </a:t>
            </a:r>
          </a:p>
        </p:txBody>
      </p:sp>
    </p:spTree>
    <p:extLst>
      <p:ext uri="{BB962C8B-B14F-4D97-AF65-F5344CB8AC3E}">
        <p14:creationId xmlns:p14="http://schemas.microsoft.com/office/powerpoint/2010/main" val="1609263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2" dur="500"/>
                                        <p:tgtEl>
                                          <p:spTgt spid="11267">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5"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0952" y="5163312"/>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 y="76200"/>
            <a:ext cx="9067800" cy="1341438"/>
          </a:xfrm>
        </p:spPr>
        <p:txBody>
          <a:bodyPr lIns="92075" tIns="46038" rIns="92075" bIns="46038">
            <a:normAutofit/>
          </a:bodyPr>
          <a:lstStyle/>
          <a:p>
            <a:pPr eaLnBrk="1" fontAlgn="auto" hangingPunct="1">
              <a:spcAft>
                <a:spcPts val="0"/>
              </a:spcAft>
              <a:defRPr/>
            </a:pPr>
            <a:r>
              <a:rPr lang="el-GR" sz="4000" dirty="0" smtClean="0"/>
              <a:t>Η πληροφορική και οι ΤΠΕ σε όλο το εύρος του Α.Π.: ολοκληρωμένο πρότυπο</a:t>
            </a:r>
          </a:p>
        </p:txBody>
      </p:sp>
      <p:sp>
        <p:nvSpPr>
          <p:cNvPr id="15363" name="Rectangle 3"/>
          <p:cNvSpPr>
            <a:spLocks noGrp="1" noChangeArrowheads="1"/>
          </p:cNvSpPr>
          <p:nvPr>
            <p:ph type="body" idx="1"/>
          </p:nvPr>
        </p:nvSpPr>
        <p:spPr>
          <a:xfrm>
            <a:off x="304800" y="1828800"/>
            <a:ext cx="8396288" cy="4314825"/>
          </a:xfrm>
        </p:spPr>
        <p:txBody>
          <a:bodyPr lIns="92075" tIns="46038" rIns="92075" bIns="46038">
            <a:normAutofit/>
          </a:bodyPr>
          <a:lstStyle/>
          <a:p>
            <a:pPr marL="365760" indent="-283464" eaLnBrk="1" fontAlgn="auto" hangingPunct="1">
              <a:spcAft>
                <a:spcPts val="600"/>
              </a:spcAft>
              <a:buFont typeface="Wingdings 2"/>
              <a:buChar char=""/>
              <a:defRPr/>
            </a:pPr>
            <a:r>
              <a:rPr lang="el-GR" sz="2800" dirty="0" smtClean="0"/>
              <a:t>Οι ΤΠΕ αποτελούν βασικό εργαλείο διδασκαλίας και μάθησης σε όλο το εύρος του προγράμματος σπουδών</a:t>
            </a:r>
            <a:endParaRPr lang="en-US" sz="2800" dirty="0" smtClean="0"/>
          </a:p>
          <a:p>
            <a:pPr marL="365760" indent="-283464" eaLnBrk="1" fontAlgn="auto" hangingPunct="1">
              <a:spcAft>
                <a:spcPts val="600"/>
              </a:spcAft>
              <a:buFont typeface="Wingdings 2"/>
              <a:buChar char=""/>
              <a:defRPr/>
            </a:pPr>
            <a:r>
              <a:rPr lang="el-GR" sz="2800" dirty="0" smtClean="0"/>
              <a:t>Σύμφωνα με την προσέγγιση αυτή, τα θέματα που αφορούν στους υπολογιστές και στις ΤΠΕ γενικότερα, </a:t>
            </a:r>
          </a:p>
          <a:p>
            <a:pPr marL="640080" lvl="1" indent="-237744" eaLnBrk="1" fontAlgn="auto" hangingPunct="1">
              <a:spcAft>
                <a:spcPts val="600"/>
              </a:spcAft>
              <a:buFont typeface="Verdana"/>
              <a:buChar char="◦"/>
              <a:defRPr/>
            </a:pPr>
            <a:r>
              <a:rPr lang="el-GR" sz="2400" dirty="0" smtClean="0"/>
              <a:t>διδάσκονται μέσα από όλα τα γνωστικά αντικείμενα του σχολείου </a:t>
            </a:r>
          </a:p>
          <a:p>
            <a:pPr marL="640080" lvl="1" indent="-237744" eaLnBrk="1" fontAlgn="auto" hangingPunct="1">
              <a:spcAft>
                <a:spcPts val="600"/>
              </a:spcAft>
              <a:buFont typeface="Verdana"/>
              <a:buChar char="◦"/>
              <a:defRPr/>
            </a:pPr>
            <a:r>
              <a:rPr lang="el-GR" sz="2400" dirty="0" smtClean="0"/>
              <a:t>και δεν συνιστούν ιδιαίτερο γνωστικό αντικείμενο. </a:t>
            </a:r>
          </a:p>
        </p:txBody>
      </p:sp>
    </p:spTree>
    <p:extLst>
      <p:ext uri="{BB962C8B-B14F-4D97-AF65-F5344CB8AC3E}">
        <p14:creationId xmlns:p14="http://schemas.microsoft.com/office/powerpoint/2010/main" val="3070160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2" dur="500"/>
                                        <p:tgtEl>
                                          <p:spTgt spid="1536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5" dur="500"/>
                                        <p:tgtEl>
                                          <p:spTgt spid="1536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18"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228600"/>
            <a:ext cx="8839199" cy="1600200"/>
          </a:xfrm>
        </p:spPr>
        <p:txBody>
          <a:bodyPr>
            <a:noAutofit/>
          </a:bodyPr>
          <a:lstStyle/>
          <a:p>
            <a:pPr eaLnBrk="1" fontAlgn="auto" hangingPunct="1">
              <a:spcAft>
                <a:spcPts val="0"/>
              </a:spcAft>
              <a:defRPr/>
            </a:pPr>
            <a:r>
              <a:rPr lang="el-GR" sz="3800" dirty="0" smtClean="0"/>
              <a:t>Η πληροφορική και οι ΤΠΕ στη διδασκαλία και τη μάθηση: πραγματολογικό πρότυπο</a:t>
            </a:r>
          </a:p>
        </p:txBody>
      </p:sp>
      <p:sp>
        <p:nvSpPr>
          <p:cNvPr id="18435" name="Rectangle 3"/>
          <p:cNvSpPr>
            <a:spLocks noGrp="1" noChangeArrowheads="1"/>
          </p:cNvSpPr>
          <p:nvPr>
            <p:ph type="body" idx="1"/>
          </p:nvPr>
        </p:nvSpPr>
        <p:spPr>
          <a:xfrm>
            <a:off x="228600" y="2214563"/>
            <a:ext cx="8534399" cy="3962400"/>
          </a:xfrm>
        </p:spPr>
        <p:txBody>
          <a:bodyPr>
            <a:noAutofit/>
          </a:bodyPr>
          <a:lstStyle/>
          <a:p>
            <a:pPr eaLnBrk="1" hangingPunct="1">
              <a:spcAft>
                <a:spcPts val="600"/>
              </a:spcAft>
            </a:pPr>
            <a:r>
              <a:rPr lang="el-GR" dirty="0" smtClean="0"/>
              <a:t>Συνιστά συνδυασμό των προηγούμενων προσεγγίσεων ή μοντέλων (</a:t>
            </a:r>
            <a:r>
              <a:rPr lang="el-GR" dirty="0" err="1" smtClean="0"/>
              <a:t>τεχνοκεντρικό</a:t>
            </a:r>
            <a:r>
              <a:rPr lang="el-GR" dirty="0" smtClean="0"/>
              <a:t> -ολοκληρωμένο). </a:t>
            </a:r>
          </a:p>
          <a:p>
            <a:pPr eaLnBrk="1" hangingPunct="1">
              <a:spcAft>
                <a:spcPts val="600"/>
              </a:spcAft>
            </a:pPr>
            <a:r>
              <a:rPr lang="el-GR" dirty="0" smtClean="0"/>
              <a:t>Μεταβατική, "εφικτή" λύση</a:t>
            </a:r>
          </a:p>
          <a:p>
            <a:pPr lvl="1" eaLnBrk="1" hangingPunct="1">
              <a:spcAft>
                <a:spcPts val="600"/>
              </a:spcAft>
            </a:pPr>
            <a:r>
              <a:rPr lang="el-GR" dirty="0" smtClean="0"/>
              <a:t>απαραίτητη για ένα τουλάχιστον χρονικό διάστημα μέχρι την πλήρη ένταξη (με τη λογική της ενσωμάτωσης) των τεχνολογιών σε όλο το αναλυτικό πρόγραμμα. </a:t>
            </a:r>
          </a:p>
        </p:txBody>
      </p:sp>
    </p:spTree>
    <p:extLst>
      <p:ext uri="{BB962C8B-B14F-4D97-AF65-F5344CB8AC3E}">
        <p14:creationId xmlns:p14="http://schemas.microsoft.com/office/powerpoint/2010/main" val="1080337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12" dur="500"/>
                                        <p:tgtEl>
                                          <p:spTgt spid="18435">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Effect transition="in" filter="blinds(horizontal)">
                                      <p:cBhvr>
                                        <p:cTn id="15"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274638"/>
            <a:ext cx="9144000" cy="1143000"/>
          </a:xfrm>
        </p:spPr>
        <p:txBody>
          <a:bodyPr lIns="92075" tIns="46038" rIns="92075" bIns="46038">
            <a:noAutofit/>
          </a:bodyPr>
          <a:lstStyle/>
          <a:p>
            <a:pPr eaLnBrk="1" fontAlgn="auto" hangingPunct="1">
              <a:spcAft>
                <a:spcPts val="0"/>
              </a:spcAft>
              <a:defRPr/>
            </a:pPr>
            <a:r>
              <a:rPr lang="el-GR" sz="3800" dirty="0" smtClean="0"/>
              <a:t>Η πληροφορική και οι ΤΠΕ στη διδασκαλία και τη μάθηση: πραγματολογικό πρότυπο</a:t>
            </a:r>
          </a:p>
        </p:txBody>
      </p:sp>
      <p:sp>
        <p:nvSpPr>
          <p:cNvPr id="19459" name="Rectangle 3"/>
          <p:cNvSpPr>
            <a:spLocks noGrp="1" noChangeArrowheads="1"/>
          </p:cNvSpPr>
          <p:nvPr>
            <p:ph type="body" idx="1"/>
          </p:nvPr>
        </p:nvSpPr>
        <p:spPr>
          <a:xfrm>
            <a:off x="304801" y="1857375"/>
            <a:ext cx="8153400" cy="4143375"/>
          </a:xfrm>
        </p:spPr>
        <p:txBody>
          <a:bodyPr lIns="92075" tIns="46038" rIns="92075" bIns="46038">
            <a:normAutofit/>
          </a:bodyPr>
          <a:lstStyle/>
          <a:p>
            <a:pPr marL="365760" indent="-283464" eaLnBrk="1" fontAlgn="auto" hangingPunct="1">
              <a:spcAft>
                <a:spcPts val="600"/>
              </a:spcAft>
              <a:buFont typeface="Wingdings 2"/>
              <a:buChar char=""/>
              <a:defRPr/>
            </a:pPr>
            <a:r>
              <a:rPr lang="el-GR" dirty="0" smtClean="0"/>
              <a:t>Το πρότυπο αυτό, χαρακτηρίζεται από τη διδασκαλία ενός (τουλάχιστον) αμιγούς μαθήματος γενικών γνώσεων πληροφορικής </a:t>
            </a:r>
          </a:p>
          <a:p>
            <a:pPr marL="365760" indent="-283464" eaLnBrk="1" fontAlgn="auto" hangingPunct="1">
              <a:spcAft>
                <a:spcPts val="600"/>
              </a:spcAft>
              <a:buFont typeface="Wingdings 2"/>
              <a:buChar char=""/>
              <a:defRPr/>
            </a:pPr>
            <a:r>
              <a:rPr lang="el-GR" dirty="0" smtClean="0"/>
              <a:t>και την προοδευτική ένταξη της χρήσης των ΤΠΕ ως μέσο στήριξης της μαθησιακής διαδικασίας στα διάφορα γνωστικά αντικείμενα του προγράμματος σπουδών.</a:t>
            </a:r>
          </a:p>
        </p:txBody>
      </p:sp>
    </p:spTree>
    <p:extLst>
      <p:ext uri="{BB962C8B-B14F-4D97-AF65-F5344CB8AC3E}">
        <p14:creationId xmlns:p14="http://schemas.microsoft.com/office/powerpoint/2010/main" val="798404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12" dur="5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33375"/>
            <a:ext cx="8150225" cy="723900"/>
          </a:xfrm>
        </p:spPr>
        <p:txBody>
          <a:bodyPr/>
          <a:lstStyle/>
          <a:p>
            <a:pPr eaLnBrk="1" fontAlgn="auto" hangingPunct="1">
              <a:spcAft>
                <a:spcPts val="0"/>
              </a:spcAft>
              <a:defRPr/>
            </a:pPr>
            <a:r>
              <a:rPr lang="el-GR" sz="4000" dirty="0" smtClean="0"/>
              <a:t>Συνοψίζοντας: μοντέλα ένταξης (1) </a:t>
            </a:r>
          </a:p>
        </p:txBody>
      </p:sp>
      <p:grpSp>
        <p:nvGrpSpPr>
          <p:cNvPr id="77827" name="Group 4"/>
          <p:cNvGrpSpPr>
            <a:grpSpLocks/>
          </p:cNvGrpSpPr>
          <p:nvPr/>
        </p:nvGrpSpPr>
        <p:grpSpPr bwMode="auto">
          <a:xfrm>
            <a:off x="827088" y="1916113"/>
            <a:ext cx="7705725" cy="4249737"/>
            <a:chOff x="2590" y="5646"/>
            <a:chExt cx="6840" cy="4500"/>
          </a:xfrm>
        </p:grpSpPr>
        <p:sp>
          <p:nvSpPr>
            <p:cNvPr id="77830" name="Text Box 5"/>
            <p:cNvSpPr txBox="1">
              <a:spLocks noChangeArrowheads="1"/>
            </p:cNvSpPr>
            <p:nvPr/>
          </p:nvSpPr>
          <p:spPr bwMode="auto">
            <a:xfrm>
              <a:off x="7090" y="9786"/>
              <a:ext cx="180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GB" sz="1600" b="1" i="1"/>
                <a:t>Οι ΤΠΕ ως μέσο</a:t>
              </a:r>
              <a:endParaRPr lang="en-GB" sz="1600"/>
            </a:p>
          </p:txBody>
        </p:sp>
        <p:sp>
          <p:nvSpPr>
            <p:cNvPr id="77831" name="Text Box 6"/>
            <p:cNvSpPr txBox="1">
              <a:spLocks noChangeArrowheads="1"/>
            </p:cNvSpPr>
            <p:nvPr/>
          </p:nvSpPr>
          <p:spPr bwMode="auto">
            <a:xfrm>
              <a:off x="2590" y="5646"/>
              <a:ext cx="324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GB" sz="1600" b="1" i="1"/>
                <a:t>Οι ΤΠΕ ως γνωστικό αντικείμενο</a:t>
              </a:r>
              <a:endParaRPr lang="en-GB" sz="1600"/>
            </a:p>
          </p:txBody>
        </p:sp>
        <p:sp>
          <p:nvSpPr>
            <p:cNvPr id="77832" name="Line 7"/>
            <p:cNvSpPr>
              <a:spLocks noChangeShapeType="1"/>
            </p:cNvSpPr>
            <p:nvPr/>
          </p:nvSpPr>
          <p:spPr bwMode="auto">
            <a:xfrm flipV="1">
              <a:off x="2950" y="5826"/>
              <a:ext cx="0" cy="43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77833" name="Line 8"/>
            <p:cNvSpPr>
              <a:spLocks noChangeShapeType="1"/>
            </p:cNvSpPr>
            <p:nvPr/>
          </p:nvSpPr>
          <p:spPr bwMode="auto">
            <a:xfrm>
              <a:off x="2950" y="10146"/>
              <a:ext cx="57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77834" name="Text Box 9"/>
            <p:cNvSpPr txBox="1">
              <a:spLocks noChangeArrowheads="1"/>
            </p:cNvSpPr>
            <p:nvPr/>
          </p:nvSpPr>
          <p:spPr bwMode="auto">
            <a:xfrm>
              <a:off x="3130" y="6186"/>
              <a:ext cx="2520" cy="758"/>
            </a:xfrm>
            <a:prstGeom prst="rect">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GB" sz="1600" i="1"/>
                <a:t>Τεχνοκεντρικό μοντέλο ή προσέγγιση</a:t>
              </a:r>
              <a:endParaRPr lang="en-GB" sz="1600"/>
            </a:p>
          </p:txBody>
        </p:sp>
        <p:sp>
          <p:nvSpPr>
            <p:cNvPr id="77835" name="Text Box 10"/>
            <p:cNvSpPr txBox="1">
              <a:spLocks noChangeArrowheads="1"/>
            </p:cNvSpPr>
            <p:nvPr/>
          </p:nvSpPr>
          <p:spPr bwMode="auto">
            <a:xfrm>
              <a:off x="6550" y="8925"/>
              <a:ext cx="2160" cy="681"/>
            </a:xfrm>
            <a:prstGeom prst="rect">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GB" sz="1600" i="1"/>
                <a:t>Ολοκληρωμένο μοντέλο ή  προσέγγιση</a:t>
              </a:r>
              <a:endParaRPr lang="en-GB" sz="1600"/>
            </a:p>
          </p:txBody>
        </p:sp>
        <p:sp>
          <p:nvSpPr>
            <p:cNvPr id="77836" name="Line 11"/>
            <p:cNvSpPr>
              <a:spLocks noChangeShapeType="1"/>
            </p:cNvSpPr>
            <p:nvPr/>
          </p:nvSpPr>
          <p:spPr bwMode="auto">
            <a:xfrm flipV="1">
              <a:off x="2950" y="6546"/>
              <a:ext cx="4140" cy="3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77837" name="Text Box 12"/>
            <p:cNvSpPr txBox="1">
              <a:spLocks noChangeArrowheads="1"/>
            </p:cNvSpPr>
            <p:nvPr/>
          </p:nvSpPr>
          <p:spPr bwMode="auto">
            <a:xfrm>
              <a:off x="4210" y="7665"/>
              <a:ext cx="2700" cy="681"/>
            </a:xfrm>
            <a:prstGeom prst="rect">
              <a:avLst/>
            </a:prstGeom>
            <a:solidFill>
              <a:srgbClr val="FFFFFF"/>
            </a:solidFill>
            <a:ln w="9525">
              <a:solidFill>
                <a:srgbClr val="000000"/>
              </a:solidFill>
              <a:miter lim="800000"/>
              <a:headEnd/>
              <a:tailEnd/>
            </a:ln>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GB" sz="1600" i="1"/>
                <a:t>Πραγματολογικό μοντέλο ή  προσέγγιση</a:t>
              </a:r>
              <a:endParaRPr lang="en-GB" sz="1600"/>
            </a:p>
          </p:txBody>
        </p:sp>
        <p:sp>
          <p:nvSpPr>
            <p:cNvPr id="77838" name="Text Box 13"/>
            <p:cNvSpPr txBox="1">
              <a:spLocks noChangeArrowheads="1"/>
            </p:cNvSpPr>
            <p:nvPr/>
          </p:nvSpPr>
          <p:spPr bwMode="auto">
            <a:xfrm>
              <a:off x="6010" y="6186"/>
              <a:ext cx="342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GB" sz="1600" b="1" i="1"/>
                <a:t>Οι ΤΠΕ ως αντικείμενο και ως μέσο</a:t>
              </a:r>
              <a:endParaRPr lang="en-GB" sz="1600"/>
            </a:p>
          </p:txBody>
        </p:sp>
      </p:grpSp>
    </p:spTree>
    <p:extLst>
      <p:ext uri="{BB962C8B-B14F-4D97-AF65-F5344CB8AC3E}">
        <p14:creationId xmlns:p14="http://schemas.microsoft.com/office/powerpoint/2010/main" val="3666384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7250" cy="1143000"/>
          </a:xfrm>
        </p:spPr>
        <p:txBody>
          <a:bodyPr>
            <a:normAutofit/>
          </a:bodyPr>
          <a:lstStyle/>
          <a:p>
            <a:pPr eaLnBrk="1" fontAlgn="auto" hangingPunct="1">
              <a:spcAft>
                <a:spcPts val="0"/>
              </a:spcAft>
              <a:defRPr/>
            </a:pPr>
            <a:r>
              <a:rPr lang="el-GR" sz="4400" dirty="0" smtClean="0"/>
              <a:t>Συνοψίζοντας: μοντέλα ένταξης (2)</a:t>
            </a:r>
            <a:endParaRPr lang="en-GB" dirty="0"/>
          </a:p>
        </p:txBody>
      </p:sp>
      <p:pic>
        <p:nvPicPr>
          <p:cNvPr id="798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1285875"/>
            <a:ext cx="7643813"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3764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el-GR" dirty="0" smtClean="0"/>
              <a:t>Παιδαγωγικές προσεγγίσεις</a:t>
            </a:r>
            <a:endParaRPr lang="en-US" dirty="0" smtClean="0"/>
          </a:p>
        </p:txBody>
      </p:sp>
      <p:sp>
        <p:nvSpPr>
          <p:cNvPr id="17411" name="Rectangle 3"/>
          <p:cNvSpPr>
            <a:spLocks noGrp="1" noChangeArrowheads="1"/>
          </p:cNvSpPr>
          <p:nvPr>
            <p:ph type="body" idx="1"/>
          </p:nvPr>
        </p:nvSpPr>
        <p:spPr>
          <a:xfrm>
            <a:off x="457200" y="1417639"/>
            <a:ext cx="8497888" cy="4532312"/>
          </a:xfrm>
        </p:spPr>
        <p:txBody>
          <a:bodyPr>
            <a:noAutofit/>
          </a:bodyPr>
          <a:lstStyle/>
          <a:p>
            <a:pPr marL="609600" indent="-609600" eaLnBrk="1" hangingPunct="1">
              <a:buFont typeface="Wingdings" pitchFamily="2" charset="2"/>
              <a:buNone/>
              <a:defRPr/>
            </a:pPr>
            <a:r>
              <a:rPr lang="en-US" sz="2800" dirty="0" err="1" smtClean="0">
                <a:latin typeface="+mj-lt"/>
              </a:rPr>
              <a:t>Στην</a:t>
            </a:r>
            <a:r>
              <a:rPr lang="en-US" sz="2800" dirty="0" smtClean="0">
                <a:latin typeface="+mj-lt"/>
              </a:rPr>
              <a:t> </a:t>
            </a:r>
            <a:r>
              <a:rPr lang="en-US" sz="2800" dirty="0" err="1" smtClean="0">
                <a:latin typeface="+mj-lt"/>
              </a:rPr>
              <a:t>εκ</a:t>
            </a:r>
            <a:r>
              <a:rPr lang="en-US" sz="2800" dirty="0" smtClean="0">
                <a:latin typeface="+mj-lt"/>
              </a:rPr>
              <a:t>παιδευτική πρακτική διαφαίνονται </a:t>
            </a:r>
            <a:r>
              <a:rPr lang="el-GR" sz="2800" b="1" dirty="0" smtClean="0">
                <a:latin typeface="+mj-lt"/>
              </a:rPr>
              <a:t>τέσσερις παιδαγωγικές </a:t>
            </a:r>
            <a:r>
              <a:rPr lang="en-US" sz="2800" b="1" dirty="0" smtClean="0">
                <a:latin typeface="+mj-lt"/>
              </a:rPr>
              <a:t> π</a:t>
            </a:r>
            <a:r>
              <a:rPr lang="en-US" sz="2800" b="1" dirty="0" err="1" smtClean="0">
                <a:latin typeface="+mj-lt"/>
              </a:rPr>
              <a:t>ροσεγγίσεις</a:t>
            </a:r>
            <a:endParaRPr lang="en-US" sz="2800" b="1" dirty="0" smtClean="0">
              <a:latin typeface="+mj-lt"/>
            </a:endParaRPr>
          </a:p>
          <a:p>
            <a:pPr marL="609600" indent="-609600" eaLnBrk="1" hangingPunct="1">
              <a:buFont typeface="+mj-lt"/>
              <a:buAutoNum type="alphaUcPeriod"/>
              <a:defRPr/>
            </a:pPr>
            <a:r>
              <a:rPr lang="en-US" sz="2400" dirty="0" smtClean="0">
                <a:latin typeface="+mj-lt"/>
              </a:rPr>
              <a:t>Μαθα</a:t>
            </a:r>
            <a:r>
              <a:rPr lang="en-US" sz="2400" dirty="0" err="1" smtClean="0">
                <a:latin typeface="+mj-lt"/>
              </a:rPr>
              <a:t>ίνω</a:t>
            </a:r>
            <a:r>
              <a:rPr lang="en-US" sz="2400" dirty="0" smtClean="0">
                <a:latin typeface="+mj-lt"/>
              </a:rPr>
              <a:t> </a:t>
            </a:r>
            <a:r>
              <a:rPr lang="en-US" sz="2400" u="sng" dirty="0" err="1" smtClean="0">
                <a:latin typeface="+mj-lt"/>
              </a:rPr>
              <a:t>γι</a:t>
            </a:r>
            <a:r>
              <a:rPr lang="en-US" sz="2400" u="sng" dirty="0" smtClean="0">
                <a:latin typeface="+mj-lt"/>
              </a:rPr>
              <a:t>α</a:t>
            </a:r>
            <a:r>
              <a:rPr lang="en-US" sz="2400" dirty="0" smtClean="0">
                <a:latin typeface="+mj-lt"/>
              </a:rPr>
              <a:t> τους υπολογιστές (υπολογιστής </a:t>
            </a:r>
            <a:r>
              <a:rPr lang="el-GR" sz="2400" dirty="0" smtClean="0">
                <a:latin typeface="+mj-lt"/>
              </a:rPr>
              <a:t>γίνεται </a:t>
            </a:r>
            <a:r>
              <a:rPr lang="en-US" sz="2400" dirty="0" smtClean="0">
                <a:latin typeface="+mj-lt"/>
              </a:rPr>
              <a:t>α</a:t>
            </a:r>
            <a:r>
              <a:rPr lang="en-US" sz="2400" dirty="0" err="1" smtClean="0">
                <a:latin typeface="+mj-lt"/>
              </a:rPr>
              <a:t>ντικείμενο</a:t>
            </a:r>
            <a:r>
              <a:rPr lang="en-US" sz="2400" dirty="0" smtClean="0">
                <a:latin typeface="+mj-lt"/>
              </a:rPr>
              <a:t> </a:t>
            </a:r>
            <a:r>
              <a:rPr lang="en-US" sz="2400" dirty="0" err="1" smtClean="0">
                <a:latin typeface="+mj-lt"/>
              </a:rPr>
              <a:t>εκμάθησης</a:t>
            </a:r>
            <a:r>
              <a:rPr lang="en-US" sz="2400" dirty="0" smtClean="0">
                <a:latin typeface="+mj-lt"/>
              </a:rPr>
              <a:t>) </a:t>
            </a:r>
            <a:endParaRPr lang="el-GR" sz="2400" dirty="0" smtClean="0">
              <a:latin typeface="+mj-lt"/>
            </a:endParaRPr>
          </a:p>
          <a:p>
            <a:pPr marL="609600" indent="-609600" eaLnBrk="1" hangingPunct="1">
              <a:buFont typeface="+mj-lt"/>
              <a:buAutoNum type="alphaUcPeriod"/>
              <a:defRPr/>
            </a:pPr>
            <a:r>
              <a:rPr lang="en-US" sz="2400" dirty="0" smtClean="0">
                <a:latin typeface="+mj-lt"/>
              </a:rPr>
              <a:t> Μαθα</a:t>
            </a:r>
            <a:r>
              <a:rPr lang="en-US" sz="2400" dirty="0" err="1" smtClean="0">
                <a:latin typeface="+mj-lt"/>
              </a:rPr>
              <a:t>ίνω</a:t>
            </a:r>
            <a:r>
              <a:rPr lang="en-US" sz="2400" dirty="0" smtClean="0">
                <a:latin typeface="+mj-lt"/>
              </a:rPr>
              <a:t> </a:t>
            </a:r>
            <a:r>
              <a:rPr lang="en-US" sz="2400" u="sng" dirty="0" smtClean="0">
                <a:latin typeface="+mj-lt"/>
              </a:rPr>
              <a:t>από</a:t>
            </a:r>
            <a:r>
              <a:rPr lang="en-US" sz="2400" dirty="0" smtClean="0">
                <a:latin typeface="+mj-lt"/>
              </a:rPr>
              <a:t> </a:t>
            </a:r>
            <a:r>
              <a:rPr lang="en-US" sz="2400" dirty="0" err="1" smtClean="0">
                <a:latin typeface="+mj-lt"/>
              </a:rPr>
              <a:t>τους</a:t>
            </a:r>
            <a:r>
              <a:rPr lang="en-US" sz="2400" dirty="0" smtClean="0">
                <a:latin typeface="+mj-lt"/>
              </a:rPr>
              <a:t> υπ</a:t>
            </a:r>
            <a:r>
              <a:rPr lang="en-US" sz="2400" dirty="0" err="1" smtClean="0">
                <a:latin typeface="+mj-lt"/>
              </a:rPr>
              <a:t>ολογιστές</a:t>
            </a:r>
            <a:r>
              <a:rPr lang="en-US" sz="2400" dirty="0" smtClean="0">
                <a:latin typeface="+mj-lt"/>
              </a:rPr>
              <a:t> (υπ</a:t>
            </a:r>
            <a:r>
              <a:rPr lang="en-US" sz="2400" dirty="0" err="1" smtClean="0">
                <a:latin typeface="+mj-lt"/>
              </a:rPr>
              <a:t>ολογιστής</a:t>
            </a:r>
            <a:r>
              <a:rPr lang="en-US" sz="2400" dirty="0" smtClean="0">
                <a:latin typeface="+mj-lt"/>
              </a:rPr>
              <a:t> </a:t>
            </a:r>
            <a:r>
              <a:rPr lang="el-GR" sz="2400" dirty="0" smtClean="0">
                <a:latin typeface="+mj-lt"/>
              </a:rPr>
              <a:t>έχει ρόλο δασκάλου</a:t>
            </a:r>
            <a:r>
              <a:rPr lang="en-US" sz="2400" dirty="0" smtClean="0">
                <a:latin typeface="+mj-lt"/>
              </a:rPr>
              <a:t>)</a:t>
            </a:r>
            <a:endParaRPr lang="el-GR" sz="2400" dirty="0" smtClean="0">
              <a:latin typeface="+mj-lt"/>
            </a:endParaRPr>
          </a:p>
          <a:p>
            <a:pPr marL="609600" indent="-609600" eaLnBrk="1" hangingPunct="1">
              <a:buFont typeface="+mj-lt"/>
              <a:buAutoNum type="alphaUcPeriod"/>
              <a:defRPr/>
            </a:pPr>
            <a:r>
              <a:rPr lang="en-US" sz="2400" dirty="0" smtClean="0">
                <a:latin typeface="+mj-lt"/>
              </a:rPr>
              <a:t>Μαθα</a:t>
            </a:r>
            <a:r>
              <a:rPr lang="en-US" sz="2400" dirty="0" err="1" smtClean="0">
                <a:latin typeface="+mj-lt"/>
              </a:rPr>
              <a:t>ίνω</a:t>
            </a:r>
            <a:r>
              <a:rPr lang="en-US" sz="2400" dirty="0" smtClean="0">
                <a:latin typeface="+mj-lt"/>
              </a:rPr>
              <a:t> </a:t>
            </a:r>
            <a:r>
              <a:rPr lang="en-US" sz="2400" u="sng" dirty="0" err="1" smtClean="0">
                <a:latin typeface="+mj-lt"/>
              </a:rPr>
              <a:t>με</a:t>
            </a:r>
            <a:r>
              <a:rPr lang="en-US" sz="2400" dirty="0" smtClean="0">
                <a:latin typeface="+mj-lt"/>
              </a:rPr>
              <a:t> </a:t>
            </a:r>
            <a:r>
              <a:rPr lang="en-US" sz="2400" dirty="0" err="1" smtClean="0">
                <a:latin typeface="+mj-lt"/>
              </a:rPr>
              <a:t>τους</a:t>
            </a:r>
            <a:r>
              <a:rPr lang="en-US" sz="2400" dirty="0" smtClean="0">
                <a:latin typeface="+mj-lt"/>
              </a:rPr>
              <a:t> υπ</a:t>
            </a:r>
            <a:r>
              <a:rPr lang="en-US" sz="2400" dirty="0" err="1" smtClean="0">
                <a:latin typeface="+mj-lt"/>
              </a:rPr>
              <a:t>ολογιστές</a:t>
            </a:r>
            <a:r>
              <a:rPr lang="en-US" sz="2400" dirty="0" smtClean="0">
                <a:latin typeface="+mj-lt"/>
              </a:rPr>
              <a:t> (υπ</a:t>
            </a:r>
            <a:r>
              <a:rPr lang="en-US" sz="2400" dirty="0" err="1" smtClean="0">
                <a:latin typeface="+mj-lt"/>
              </a:rPr>
              <a:t>ολογιστής</a:t>
            </a:r>
            <a:r>
              <a:rPr lang="en-US" sz="2400" dirty="0" smtClean="0">
                <a:latin typeface="+mj-lt"/>
              </a:rPr>
              <a:t> </a:t>
            </a:r>
            <a:r>
              <a:rPr lang="en-US" sz="2400" dirty="0" err="1" smtClean="0">
                <a:latin typeface="+mj-lt"/>
              </a:rPr>
              <a:t>σύντροφος</a:t>
            </a:r>
            <a:r>
              <a:rPr lang="el-GR" sz="2400" dirty="0" smtClean="0">
                <a:latin typeface="+mj-lt"/>
              </a:rPr>
              <a:t> του μαθητή στη διαδικασία της μάθησης</a:t>
            </a:r>
            <a:r>
              <a:rPr lang="en-US" sz="2400" dirty="0" smtClean="0">
                <a:latin typeface="+mj-lt"/>
              </a:rPr>
              <a:t>)</a:t>
            </a:r>
            <a:endParaRPr lang="el-GR" sz="2400" dirty="0" smtClean="0">
              <a:latin typeface="+mj-lt"/>
            </a:endParaRPr>
          </a:p>
          <a:p>
            <a:pPr marL="609600" indent="-609600" eaLnBrk="1" hangingPunct="1">
              <a:buFont typeface="+mj-lt"/>
              <a:buAutoNum type="alphaUcPeriod"/>
              <a:defRPr/>
            </a:pPr>
            <a:r>
              <a:rPr lang="en-US" sz="2400" dirty="0" smtClean="0">
                <a:latin typeface="+mj-lt"/>
              </a:rPr>
              <a:t>Μαθα</a:t>
            </a:r>
            <a:r>
              <a:rPr lang="en-US" sz="2400" dirty="0" err="1" smtClean="0">
                <a:latin typeface="+mj-lt"/>
              </a:rPr>
              <a:t>ίνω</a:t>
            </a:r>
            <a:r>
              <a:rPr lang="en-US" sz="2400" dirty="0" smtClean="0">
                <a:latin typeface="+mj-lt"/>
              </a:rPr>
              <a:t> </a:t>
            </a:r>
            <a:r>
              <a:rPr lang="en-US" sz="2400" u="sng" dirty="0" err="1" smtClean="0">
                <a:latin typeface="+mj-lt"/>
              </a:rPr>
              <a:t>τους</a:t>
            </a:r>
            <a:r>
              <a:rPr lang="en-US" sz="2400" dirty="0" smtClean="0">
                <a:latin typeface="+mj-lt"/>
              </a:rPr>
              <a:t> υπ</a:t>
            </a:r>
            <a:r>
              <a:rPr lang="en-US" sz="2400" dirty="0" err="1" smtClean="0">
                <a:latin typeface="+mj-lt"/>
              </a:rPr>
              <a:t>ολογιστές</a:t>
            </a:r>
            <a:r>
              <a:rPr lang="en-US" sz="2400" dirty="0" smtClean="0">
                <a:latin typeface="+mj-lt"/>
              </a:rPr>
              <a:t> (υπ</a:t>
            </a:r>
            <a:r>
              <a:rPr lang="en-US" sz="2400" dirty="0" err="1" smtClean="0">
                <a:latin typeface="+mj-lt"/>
              </a:rPr>
              <a:t>ολογιστής</a:t>
            </a:r>
            <a:r>
              <a:rPr lang="en-US" sz="2400" dirty="0" smtClean="0">
                <a:latin typeface="+mj-lt"/>
              </a:rPr>
              <a:t> μα</a:t>
            </a:r>
            <a:r>
              <a:rPr lang="en-US" sz="2400" dirty="0" err="1" smtClean="0">
                <a:latin typeface="+mj-lt"/>
              </a:rPr>
              <a:t>θητής</a:t>
            </a:r>
            <a:r>
              <a:rPr lang="en-US" sz="2400" dirty="0" smtClean="0">
                <a:latin typeface="+mj-lt"/>
              </a:rPr>
              <a:t> – </a:t>
            </a:r>
            <a:r>
              <a:rPr lang="el-GR" sz="2400" dirty="0" smtClean="0">
                <a:latin typeface="+mj-lt"/>
              </a:rPr>
              <a:t>ο μαθητής γίνεται δάσκαλος</a:t>
            </a:r>
            <a:r>
              <a:rPr lang="en-US" sz="2400" dirty="0" smtClean="0">
                <a:latin typeface="+mj-lt"/>
              </a:rPr>
              <a:t>)</a:t>
            </a:r>
          </a:p>
        </p:txBody>
      </p:sp>
    </p:spTree>
    <p:extLst>
      <p:ext uri="{BB962C8B-B14F-4D97-AF65-F5344CB8AC3E}">
        <p14:creationId xmlns:p14="http://schemas.microsoft.com/office/powerpoint/2010/main" val="12282019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fontAlgn="auto" hangingPunct="1">
              <a:spcAft>
                <a:spcPts val="0"/>
              </a:spcAft>
              <a:defRPr/>
            </a:pPr>
            <a:r>
              <a:rPr lang="en-US" dirty="0" smtClean="0"/>
              <a:t>A. </a:t>
            </a:r>
            <a:r>
              <a:rPr lang="en-US" dirty="0" err="1" smtClean="0"/>
              <a:t>Μαθαίνω</a:t>
            </a:r>
            <a:r>
              <a:rPr lang="en-US" dirty="0" smtClean="0"/>
              <a:t> </a:t>
            </a:r>
            <a:r>
              <a:rPr lang="en-US" dirty="0" err="1" smtClean="0"/>
              <a:t>για</a:t>
            </a:r>
            <a:r>
              <a:rPr lang="en-US" dirty="0" smtClean="0"/>
              <a:t> </a:t>
            </a:r>
            <a:r>
              <a:rPr lang="en-US" dirty="0" err="1" smtClean="0"/>
              <a:t>τους</a:t>
            </a:r>
            <a:r>
              <a:rPr lang="en-US" dirty="0" smtClean="0"/>
              <a:t> </a:t>
            </a:r>
            <a:r>
              <a:rPr lang="en-US" dirty="0" err="1" smtClean="0"/>
              <a:t>υπολογιστές</a:t>
            </a:r>
            <a:endParaRPr lang="en-US" dirty="0" smtClean="0"/>
          </a:p>
        </p:txBody>
      </p:sp>
      <p:sp>
        <p:nvSpPr>
          <p:cNvPr id="83971" name="Rectangle 3"/>
          <p:cNvSpPr>
            <a:spLocks noGrp="1" noChangeArrowheads="1"/>
          </p:cNvSpPr>
          <p:nvPr>
            <p:ph type="body" idx="1"/>
          </p:nvPr>
        </p:nvSpPr>
        <p:spPr/>
        <p:txBody>
          <a:bodyPr/>
          <a:lstStyle/>
          <a:p>
            <a:pPr eaLnBrk="1" hangingPunct="1"/>
            <a:r>
              <a:rPr lang="el-GR" dirty="0" smtClean="0"/>
              <a:t>Υ</a:t>
            </a:r>
            <a:r>
              <a:rPr lang="en-US" dirty="0" smtClean="0"/>
              <a:t>π</a:t>
            </a:r>
            <a:r>
              <a:rPr lang="en-US" dirty="0" err="1" smtClean="0"/>
              <a:t>ολογιστής</a:t>
            </a:r>
            <a:r>
              <a:rPr lang="en-US" dirty="0" smtClean="0"/>
              <a:t> α</a:t>
            </a:r>
            <a:r>
              <a:rPr lang="en-US" dirty="0" err="1" smtClean="0"/>
              <a:t>ντικείμενο</a:t>
            </a:r>
            <a:r>
              <a:rPr lang="en-US" dirty="0" smtClean="0"/>
              <a:t> </a:t>
            </a:r>
            <a:r>
              <a:rPr lang="en-US" dirty="0" err="1" smtClean="0"/>
              <a:t>εκμάθησης</a:t>
            </a:r>
            <a:r>
              <a:rPr lang="en-US" dirty="0" smtClean="0"/>
              <a:t> </a:t>
            </a:r>
            <a:endParaRPr lang="el-GR" dirty="0" smtClean="0"/>
          </a:p>
          <a:p>
            <a:pPr eaLnBrk="1" hangingPunct="1"/>
            <a:r>
              <a:rPr lang="en-US" dirty="0" err="1" smtClean="0"/>
              <a:t>Αλφ</a:t>
            </a:r>
            <a:r>
              <a:rPr lang="en-US" dirty="0" smtClean="0"/>
              <a:t>αβητισμός στην πληροφορική και στους υπολογιστές</a:t>
            </a:r>
            <a:r>
              <a:rPr lang="el-GR" dirty="0" smtClean="0"/>
              <a:t> (</a:t>
            </a:r>
            <a:r>
              <a:rPr lang="el-GR" dirty="0" err="1" smtClean="0"/>
              <a:t>τεχνοκεντρικό</a:t>
            </a:r>
            <a:r>
              <a:rPr lang="el-GR" dirty="0" smtClean="0"/>
              <a:t> πρότυπο)</a:t>
            </a:r>
            <a:endParaRPr lang="en-US" dirty="0" smtClean="0"/>
          </a:p>
        </p:txBody>
      </p:sp>
    </p:spTree>
    <p:extLst>
      <p:ext uri="{BB962C8B-B14F-4D97-AF65-F5344CB8AC3E}">
        <p14:creationId xmlns:p14="http://schemas.microsoft.com/office/powerpoint/2010/main" val="24990727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274638"/>
            <a:ext cx="8458200" cy="1143000"/>
          </a:xfrm>
        </p:spPr>
        <p:txBody>
          <a:bodyPr>
            <a:noAutofit/>
          </a:bodyPr>
          <a:lstStyle/>
          <a:p>
            <a:pPr eaLnBrk="1" fontAlgn="auto" hangingPunct="1">
              <a:spcAft>
                <a:spcPts val="0"/>
              </a:spcAft>
              <a:defRPr/>
            </a:pPr>
            <a:r>
              <a:rPr lang="en-US" dirty="0" smtClean="0"/>
              <a:t>B. </a:t>
            </a:r>
            <a:r>
              <a:rPr lang="en-US" dirty="0" err="1" smtClean="0"/>
              <a:t>Μαθαίνω</a:t>
            </a:r>
            <a:r>
              <a:rPr lang="en-US" dirty="0" smtClean="0"/>
              <a:t> </a:t>
            </a:r>
            <a:r>
              <a:rPr lang="en-US" dirty="0" err="1" smtClean="0"/>
              <a:t>από</a:t>
            </a:r>
            <a:r>
              <a:rPr lang="en-US" dirty="0" smtClean="0"/>
              <a:t> </a:t>
            </a:r>
            <a:r>
              <a:rPr lang="en-US" dirty="0" err="1" smtClean="0"/>
              <a:t>τους</a:t>
            </a:r>
            <a:r>
              <a:rPr lang="en-US" dirty="0" smtClean="0"/>
              <a:t> </a:t>
            </a:r>
            <a:r>
              <a:rPr lang="en-US" dirty="0" err="1" smtClean="0"/>
              <a:t>υπολογιστές</a:t>
            </a:r>
            <a:endParaRPr lang="en-US" dirty="0" smtClean="0"/>
          </a:p>
        </p:txBody>
      </p:sp>
      <p:sp>
        <p:nvSpPr>
          <p:cNvPr id="86019" name="Rectangle 3"/>
          <p:cNvSpPr>
            <a:spLocks noGrp="1" noChangeArrowheads="1"/>
          </p:cNvSpPr>
          <p:nvPr>
            <p:ph type="body" idx="1"/>
          </p:nvPr>
        </p:nvSpPr>
        <p:spPr>
          <a:xfrm>
            <a:off x="228600" y="1600200"/>
            <a:ext cx="8370888" cy="4575175"/>
          </a:xfrm>
        </p:spPr>
        <p:txBody>
          <a:bodyPr>
            <a:normAutofit/>
          </a:bodyPr>
          <a:lstStyle/>
          <a:p>
            <a:pPr eaLnBrk="1" hangingPunct="1"/>
            <a:r>
              <a:rPr lang="el-GR" sz="2800" dirty="0" smtClean="0"/>
              <a:t>Υ</a:t>
            </a:r>
            <a:r>
              <a:rPr lang="en-US" sz="2800" dirty="0" smtClean="0"/>
              <a:t>π</a:t>
            </a:r>
            <a:r>
              <a:rPr lang="en-US" sz="2800" dirty="0" err="1" smtClean="0"/>
              <a:t>ολογιστής</a:t>
            </a:r>
            <a:r>
              <a:rPr lang="en-US" sz="2800" dirty="0" smtClean="0"/>
              <a:t> </a:t>
            </a:r>
            <a:r>
              <a:rPr lang="el-GR" sz="2800" dirty="0" smtClean="0"/>
              <a:t>«</a:t>
            </a:r>
            <a:r>
              <a:rPr lang="en-US" sz="2800" dirty="0" err="1" smtClean="0"/>
              <a:t>δάσκ</a:t>
            </a:r>
            <a:r>
              <a:rPr lang="en-US" sz="2800" dirty="0" smtClean="0"/>
              <a:t>αλος</a:t>
            </a:r>
            <a:r>
              <a:rPr lang="el-GR" sz="2800" dirty="0" smtClean="0"/>
              <a:t>»</a:t>
            </a:r>
            <a:r>
              <a:rPr lang="en-US" sz="2800" dirty="0" smtClean="0"/>
              <a:t> </a:t>
            </a:r>
            <a:endParaRPr lang="el-GR" sz="2800" dirty="0" smtClean="0"/>
          </a:p>
          <a:p>
            <a:pPr eaLnBrk="1" hangingPunct="1"/>
            <a:r>
              <a:rPr lang="en-US" sz="2800" dirty="0" err="1" smtClean="0"/>
              <a:t>Διδ</a:t>
            </a:r>
            <a:r>
              <a:rPr lang="en-US" sz="2800" dirty="0" smtClean="0"/>
              <a:t>ασκαλία με τη βοήθεια Υπολογιστή (Computer Assisted Instruction)</a:t>
            </a:r>
          </a:p>
          <a:p>
            <a:pPr eaLnBrk="1" hangingPunct="1"/>
            <a:r>
              <a:rPr lang="en-US" sz="2800" dirty="0" err="1" smtClean="0"/>
              <a:t>Προγράμμ</a:t>
            </a:r>
            <a:r>
              <a:rPr lang="en-US" sz="2800" dirty="0" smtClean="0"/>
              <a:t>ατα εξάσκησης και πρακτικής (drill and practice)</a:t>
            </a:r>
          </a:p>
          <a:p>
            <a:pPr eaLnBrk="1" hangingPunct="1"/>
            <a:r>
              <a:rPr lang="en-US" sz="2800" dirty="0" err="1" smtClean="0"/>
              <a:t>Προγράμμ</a:t>
            </a:r>
            <a:r>
              <a:rPr lang="en-US" sz="2800" dirty="0" smtClean="0"/>
              <a:t>ατα εκμάθησης (tutorials)</a:t>
            </a:r>
          </a:p>
          <a:p>
            <a:pPr eaLnBrk="1" hangingPunct="1"/>
            <a:r>
              <a:rPr lang="en-US" sz="2800" dirty="0" err="1" smtClean="0"/>
              <a:t>Έμ</a:t>
            </a:r>
            <a:r>
              <a:rPr lang="en-US" sz="2800" dirty="0" smtClean="0"/>
              <a:t>πειρα Διδακτικά Συστήματα (Intelligent Tutoring Systems): Τεχνητή Νοημοσύνη</a:t>
            </a:r>
          </a:p>
        </p:txBody>
      </p:sp>
    </p:spTree>
    <p:extLst>
      <p:ext uri="{BB962C8B-B14F-4D97-AF65-F5344CB8AC3E}">
        <p14:creationId xmlns:p14="http://schemas.microsoft.com/office/powerpoint/2010/main" val="41453551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1" y="549275"/>
            <a:ext cx="8451850" cy="852488"/>
          </a:xfrm>
        </p:spPr>
        <p:txBody>
          <a:bodyPr>
            <a:noAutofit/>
          </a:bodyPr>
          <a:lstStyle/>
          <a:p>
            <a:pPr eaLnBrk="1" fontAlgn="auto" hangingPunct="1">
              <a:spcAft>
                <a:spcPts val="0"/>
              </a:spcAft>
              <a:defRPr/>
            </a:pPr>
            <a:r>
              <a:rPr lang="en-US" dirty="0"/>
              <a:t>C</a:t>
            </a:r>
            <a:r>
              <a:rPr lang="en-US" dirty="0" smtClean="0"/>
              <a:t>. </a:t>
            </a:r>
            <a:r>
              <a:rPr lang="en-US" dirty="0" err="1" smtClean="0"/>
              <a:t>Μαθαίνω</a:t>
            </a:r>
            <a:r>
              <a:rPr lang="en-US" dirty="0" smtClean="0"/>
              <a:t> </a:t>
            </a:r>
            <a:r>
              <a:rPr lang="en-US" dirty="0" err="1" smtClean="0"/>
              <a:t>με</a:t>
            </a:r>
            <a:r>
              <a:rPr lang="en-US" dirty="0" smtClean="0"/>
              <a:t> </a:t>
            </a:r>
            <a:r>
              <a:rPr lang="en-US" dirty="0" err="1" smtClean="0"/>
              <a:t>τους</a:t>
            </a:r>
            <a:r>
              <a:rPr lang="en-US" dirty="0" smtClean="0"/>
              <a:t> </a:t>
            </a:r>
            <a:r>
              <a:rPr lang="en-US" dirty="0" err="1" smtClean="0"/>
              <a:t>υπολογιστές</a:t>
            </a:r>
            <a:endParaRPr lang="en-US" dirty="0" smtClean="0"/>
          </a:p>
        </p:txBody>
      </p:sp>
      <p:sp>
        <p:nvSpPr>
          <p:cNvPr id="88067" name="Rectangle 3"/>
          <p:cNvSpPr>
            <a:spLocks noGrp="1" noChangeArrowheads="1"/>
          </p:cNvSpPr>
          <p:nvPr>
            <p:ph type="body" idx="1"/>
          </p:nvPr>
        </p:nvSpPr>
        <p:spPr/>
        <p:txBody>
          <a:bodyPr/>
          <a:lstStyle/>
          <a:p>
            <a:pPr eaLnBrk="1" hangingPunct="1"/>
            <a:r>
              <a:rPr lang="el-GR" dirty="0" smtClean="0"/>
              <a:t>Υ</a:t>
            </a:r>
            <a:r>
              <a:rPr lang="en-US" dirty="0" smtClean="0"/>
              <a:t>π</a:t>
            </a:r>
            <a:r>
              <a:rPr lang="en-US" dirty="0" err="1" smtClean="0"/>
              <a:t>ολογιστής</a:t>
            </a:r>
            <a:r>
              <a:rPr lang="en-US" dirty="0" smtClean="0"/>
              <a:t> </a:t>
            </a:r>
            <a:r>
              <a:rPr lang="en-US" dirty="0" err="1" smtClean="0"/>
              <a:t>σύντροφος</a:t>
            </a:r>
            <a:r>
              <a:rPr lang="en-US" dirty="0" smtClean="0"/>
              <a:t> </a:t>
            </a:r>
            <a:endParaRPr lang="el-GR" dirty="0" smtClean="0"/>
          </a:p>
          <a:p>
            <a:pPr eaLnBrk="1" hangingPunct="1"/>
            <a:r>
              <a:rPr lang="el-GR" dirty="0" smtClean="0"/>
              <a:t>Μάθηση με τη βοήθεια Υπολογιστή (</a:t>
            </a:r>
            <a:r>
              <a:rPr lang="en-US" dirty="0" smtClean="0"/>
              <a:t>Computer Assisted Learning</a:t>
            </a:r>
            <a:r>
              <a:rPr lang="el-GR" dirty="0" smtClean="0"/>
              <a:t>)</a:t>
            </a:r>
          </a:p>
          <a:p>
            <a:pPr eaLnBrk="1" hangingPunct="1"/>
            <a:r>
              <a:rPr lang="el-GR" dirty="0" smtClean="0"/>
              <a:t>Υ</a:t>
            </a:r>
            <a:r>
              <a:rPr lang="en-US" dirty="0" smtClean="0"/>
              <a:t>π</a:t>
            </a:r>
            <a:r>
              <a:rPr lang="en-US" dirty="0" err="1" smtClean="0"/>
              <a:t>ολογιστής</a:t>
            </a:r>
            <a:r>
              <a:rPr lang="en-US" dirty="0" smtClean="0"/>
              <a:t> </a:t>
            </a:r>
            <a:r>
              <a:rPr lang="en-US" dirty="0" err="1" smtClean="0"/>
              <a:t>ως</a:t>
            </a:r>
            <a:r>
              <a:rPr lang="en-US" dirty="0" smtClean="0"/>
              <a:t> </a:t>
            </a:r>
            <a:r>
              <a:rPr lang="en-US" dirty="0" err="1" smtClean="0"/>
              <a:t>γνωστικό</a:t>
            </a:r>
            <a:r>
              <a:rPr lang="en-US" dirty="0" smtClean="0"/>
              <a:t> </a:t>
            </a:r>
            <a:r>
              <a:rPr lang="en-US" dirty="0" err="1" smtClean="0"/>
              <a:t>εργ</a:t>
            </a:r>
            <a:r>
              <a:rPr lang="en-US" dirty="0" smtClean="0"/>
              <a:t>αλείο</a:t>
            </a:r>
          </a:p>
        </p:txBody>
      </p:sp>
    </p:spTree>
    <p:extLst>
      <p:ext uri="{BB962C8B-B14F-4D97-AF65-F5344CB8AC3E}">
        <p14:creationId xmlns:p14="http://schemas.microsoft.com/office/powerpoint/2010/main" val="1307074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617538"/>
            <a:ext cx="8486775" cy="1143000"/>
          </a:xfrm>
        </p:spPr>
        <p:txBody>
          <a:bodyPr>
            <a:normAutofit/>
          </a:bodyPr>
          <a:lstStyle/>
          <a:p>
            <a:pPr eaLnBrk="1" fontAlgn="auto" hangingPunct="1">
              <a:spcAft>
                <a:spcPts val="0"/>
              </a:spcAft>
              <a:defRPr/>
            </a:pPr>
            <a:r>
              <a:rPr lang="en-US" dirty="0"/>
              <a:t>D</a:t>
            </a:r>
            <a:r>
              <a:rPr lang="en-US" dirty="0" smtClean="0"/>
              <a:t>. </a:t>
            </a:r>
            <a:r>
              <a:rPr lang="en-US" dirty="0" err="1" smtClean="0"/>
              <a:t>Μαθαίνω</a:t>
            </a:r>
            <a:r>
              <a:rPr lang="en-US" dirty="0" smtClean="0"/>
              <a:t> </a:t>
            </a:r>
            <a:r>
              <a:rPr lang="en-US" dirty="0" err="1" smtClean="0"/>
              <a:t>τους</a:t>
            </a:r>
            <a:r>
              <a:rPr lang="en-US" dirty="0" smtClean="0"/>
              <a:t> </a:t>
            </a:r>
            <a:r>
              <a:rPr lang="en-US" dirty="0" err="1" smtClean="0"/>
              <a:t>υπολογιστές</a:t>
            </a:r>
            <a:endParaRPr lang="en-US" dirty="0" smtClean="0"/>
          </a:p>
        </p:txBody>
      </p:sp>
      <p:sp>
        <p:nvSpPr>
          <p:cNvPr id="90115" name="Rectangle 3"/>
          <p:cNvSpPr>
            <a:spLocks noGrp="1" noChangeArrowheads="1"/>
          </p:cNvSpPr>
          <p:nvPr>
            <p:ph type="body" sz="half" idx="1"/>
          </p:nvPr>
        </p:nvSpPr>
        <p:spPr>
          <a:xfrm>
            <a:off x="457200" y="2017713"/>
            <a:ext cx="7924800" cy="4114800"/>
          </a:xfrm>
        </p:spPr>
        <p:txBody>
          <a:bodyPr/>
          <a:lstStyle/>
          <a:p>
            <a:pPr eaLnBrk="1" hangingPunct="1"/>
            <a:r>
              <a:rPr lang="en-US" dirty="0" smtClean="0"/>
              <a:t>Yπ</a:t>
            </a:r>
            <a:r>
              <a:rPr lang="en-US" dirty="0" err="1" smtClean="0"/>
              <a:t>ολογιστής</a:t>
            </a:r>
            <a:r>
              <a:rPr lang="en-US" dirty="0" smtClean="0"/>
              <a:t> </a:t>
            </a:r>
            <a:r>
              <a:rPr lang="el-GR" dirty="0" smtClean="0"/>
              <a:t>ως «</a:t>
            </a:r>
            <a:r>
              <a:rPr lang="en-US" dirty="0" smtClean="0"/>
              <a:t>μα</a:t>
            </a:r>
            <a:r>
              <a:rPr lang="en-US" dirty="0" err="1" smtClean="0"/>
              <a:t>θητής</a:t>
            </a:r>
            <a:r>
              <a:rPr lang="el-GR" dirty="0" smtClean="0"/>
              <a:t>»</a:t>
            </a:r>
          </a:p>
          <a:p>
            <a:pPr eaLnBrk="1" hangingPunct="1"/>
            <a:r>
              <a:rPr lang="el-GR" dirty="0" smtClean="0"/>
              <a:t>Αντιστροφή ρόλων </a:t>
            </a:r>
          </a:p>
          <a:p>
            <a:pPr eaLnBrk="1" hangingPunct="1"/>
            <a:r>
              <a:rPr lang="el-GR" dirty="0" smtClean="0"/>
              <a:t>Το παιδαγωγικό κίνημα της γλώσσας προγραμματισμού </a:t>
            </a:r>
            <a:r>
              <a:rPr lang="en-US" dirty="0" smtClean="0"/>
              <a:t>LOGO</a:t>
            </a:r>
          </a:p>
          <a:p>
            <a:pPr eaLnBrk="1" hangingPunct="1"/>
            <a:r>
              <a:rPr lang="el-GR" dirty="0" smtClean="0"/>
              <a:t>Ο μαθητής προγραμματίζοντας τον υπολογιστή τον «διδάσκει» </a:t>
            </a:r>
          </a:p>
          <a:p>
            <a:pPr eaLnBrk="1" hangingPunct="1"/>
            <a:endParaRPr lang="en-GB" sz="2800" dirty="0" smtClean="0"/>
          </a:p>
        </p:txBody>
      </p:sp>
    </p:spTree>
    <p:extLst>
      <p:ext uri="{BB962C8B-B14F-4D97-AF65-F5344CB8AC3E}">
        <p14:creationId xmlns:p14="http://schemas.microsoft.com/office/powerpoint/2010/main" val="71070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r>
              <a:rPr lang="el-GR" dirty="0"/>
              <a:t>Η επισκόπηση των επιμέρους μοντέλων ή προσεγγίσεων που σχετίζονται </a:t>
            </a:r>
          </a:p>
          <a:p>
            <a:pPr lvl="1"/>
            <a:r>
              <a:rPr lang="el-GR" dirty="0"/>
              <a:t>με την εισαγωγή, </a:t>
            </a:r>
          </a:p>
          <a:p>
            <a:pPr lvl="1"/>
            <a:r>
              <a:rPr lang="el-GR" dirty="0"/>
              <a:t>την ένταξη </a:t>
            </a:r>
          </a:p>
          <a:p>
            <a:pPr lvl="1"/>
            <a:r>
              <a:rPr lang="el-GR" dirty="0"/>
              <a:t>και την ενσωμάτωση </a:t>
            </a:r>
          </a:p>
          <a:p>
            <a:r>
              <a:rPr lang="el-GR" dirty="0"/>
              <a:t>των Τεχνολογιών της Πληροφορίας και των Επικοινωνιών στα διάφορα εκπαιδευτικά συστήματα. </a:t>
            </a:r>
          </a:p>
          <a:p>
            <a:pPr marL="0" indent="0">
              <a:buNone/>
            </a:pPr>
            <a:endParaRPr lang="el-GR" dirty="0" smtClean="0"/>
          </a:p>
          <a:p>
            <a:pPr marL="0"/>
            <a:endParaRPr lang="el-GR" dirty="0"/>
          </a:p>
        </p:txBody>
      </p:sp>
    </p:spTree>
    <p:extLst>
      <p:ext uri="{BB962C8B-B14F-4D97-AF65-F5344CB8AC3E}">
        <p14:creationId xmlns:p14="http://schemas.microsoft.com/office/powerpoint/2010/main" val="16964967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4094584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587729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lstStyle/>
          <a:p>
            <a:pPr marL="0" indent="0">
              <a:buNone/>
            </a:pPr>
            <a:r>
              <a:rPr lang="en-US" sz="2800" dirty="0" smtClean="0"/>
              <a:t>Copyright</a:t>
            </a:r>
            <a:r>
              <a:rPr lang="el-GR" sz="2800" dirty="0" smtClean="0"/>
              <a:t> Πανεπιστήμιο Πατρών, Βασίλειος Κόμης. «Τεχνολογία τη Πληροφορίας και των Επικοινωνιών στην Εκπαίδευση: </a:t>
            </a:r>
            <a:r>
              <a:rPr lang="el-GR" sz="2800" dirty="0"/>
              <a:t>Φάσεις, Μοντέλα και Παιδαγωγικές Προσεγγίσεις Ένταξης των ΤΠΕ στην Εκπαίδευση». </a:t>
            </a:r>
            <a:r>
              <a:rPr lang="el-GR" sz="2800" dirty="0" smtClean="0"/>
              <a:t>Έκδοση: 1.0. Πάτρα, 2015.</a:t>
            </a:r>
          </a:p>
          <a:p>
            <a:pPr marL="0" indent="0">
              <a:buNone/>
            </a:pPr>
            <a:endParaRPr lang="el-GR" sz="2800" dirty="0" smtClean="0"/>
          </a:p>
          <a:p>
            <a:pPr marL="0" indent="0">
              <a:buNone/>
            </a:pPr>
            <a:r>
              <a:rPr lang="el-GR" sz="2800" dirty="0" smtClean="0"/>
              <a:t>Διαθέσιμο από τη δικτυακή διεύθυνση:</a:t>
            </a:r>
          </a:p>
          <a:p>
            <a:pPr marL="0" indent="0">
              <a:buNone/>
            </a:pPr>
            <a:r>
              <a:rPr lang="en-US" sz="2800" dirty="0"/>
              <a:t>https://eclass.upatras.gr/courses/PN1400/</a:t>
            </a:r>
            <a:endParaRPr lang="el-GR" sz="2800" dirty="0" smtClean="0"/>
          </a:p>
          <a:p>
            <a:pPr marL="0" indent="0">
              <a:buNone/>
            </a:pPr>
            <a:endParaRPr lang="el-GR" dirty="0"/>
          </a:p>
        </p:txBody>
      </p:sp>
    </p:spTree>
    <p:extLst>
      <p:ext uri="{BB962C8B-B14F-4D97-AF65-F5344CB8AC3E}">
        <p14:creationId xmlns:p14="http://schemas.microsoft.com/office/powerpoint/2010/main" val="8325834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a:xfrm>
            <a:off x="467544" y="1628800"/>
            <a:ext cx="8229600" cy="4525963"/>
          </a:xfrm>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1555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3</a:t>
            </a:r>
            <a:r>
              <a:rPr lang="el-GR" baseline="30000" dirty="0" smtClean="0"/>
              <a:t>ης</a:t>
            </a:r>
            <a:r>
              <a:rPr lang="el-GR" dirty="0" smtClean="0"/>
              <a:t>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744449" y="55626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948212"/>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eaLnBrk="1" fontAlgn="auto" hangingPunct="1">
              <a:spcAft>
                <a:spcPts val="0"/>
              </a:spcAft>
              <a:defRPr/>
            </a:pPr>
            <a:r>
              <a:rPr lang="el-GR" dirty="0"/>
              <a:t>Έννοιες – Κλειδιά</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49640726"/>
              </p:ext>
            </p:extLst>
          </p:nvPr>
        </p:nvGraphicFramePr>
        <p:xfrm>
          <a:off x="1071563" y="1447800"/>
          <a:ext cx="7862888" cy="4767263"/>
        </p:xfrm>
        <a:graphic>
          <a:graphicData uri="http://schemas.openxmlformats.org/drawingml/2006/table">
            <a:tbl>
              <a:tblPr firstRow="1" bandRow="1">
                <a:tableStyleId>{8A107856-5554-42FB-B03E-39F5DBC370BA}</a:tableStyleId>
              </a:tblPr>
              <a:tblGrid>
                <a:gridCol w="3931444"/>
                <a:gridCol w="3931444"/>
              </a:tblGrid>
              <a:tr h="4767263">
                <a:tc>
                  <a:txBody>
                    <a:bodyPr/>
                    <a:lstStyle/>
                    <a:p>
                      <a:pPr lvl="0">
                        <a:lnSpc>
                          <a:spcPct val="150000"/>
                        </a:lnSpc>
                        <a:buFont typeface="Arial" pitchFamily="34" charset="0"/>
                        <a:buChar char="•"/>
                      </a:pPr>
                      <a:r>
                        <a:rPr kumimoji="0" lang="el-GR" sz="2000" b="0" kern="1200" dirty="0" smtClean="0"/>
                        <a:t>Τεχνολογίες της Πληροφορίας και των Επικοινωνιών </a:t>
                      </a:r>
                      <a:endParaRPr kumimoji="0" lang="en-GB" sz="2000" b="0" kern="1200" dirty="0" smtClean="0"/>
                    </a:p>
                    <a:p>
                      <a:pPr lvl="0">
                        <a:lnSpc>
                          <a:spcPct val="150000"/>
                        </a:lnSpc>
                        <a:buFont typeface="Arial" pitchFamily="34" charset="0"/>
                        <a:buChar char="•"/>
                      </a:pPr>
                      <a:r>
                        <a:rPr kumimoji="0" lang="el-GR" sz="2000" b="0" kern="1200" dirty="0" smtClean="0"/>
                        <a:t>Εκπαιδευτική Τεχνολογία </a:t>
                      </a:r>
                      <a:endParaRPr kumimoji="0" lang="en-GB" sz="2000" b="0" kern="1200" dirty="0" smtClean="0"/>
                    </a:p>
                    <a:p>
                      <a:pPr lvl="0">
                        <a:lnSpc>
                          <a:spcPct val="150000"/>
                        </a:lnSpc>
                        <a:buFont typeface="Arial" pitchFamily="34" charset="0"/>
                        <a:buChar char="•"/>
                      </a:pPr>
                      <a:r>
                        <a:rPr kumimoji="0" lang="el-GR" sz="2000" b="0" kern="1200" dirty="0" smtClean="0"/>
                        <a:t>Εκπαιδευτικό Λογισμικό </a:t>
                      </a:r>
                      <a:endParaRPr kumimoji="0" lang="en-GB" sz="2000" b="0" kern="1200" dirty="0" smtClean="0"/>
                    </a:p>
                    <a:p>
                      <a:pPr lvl="0">
                        <a:lnSpc>
                          <a:spcPct val="150000"/>
                        </a:lnSpc>
                        <a:buFont typeface="Arial" pitchFamily="34" charset="0"/>
                        <a:buChar char="•"/>
                      </a:pPr>
                      <a:r>
                        <a:rPr kumimoji="0" lang="el-GR" sz="2000" b="0" kern="1200" dirty="0" smtClean="0"/>
                        <a:t>Διδασκαλία &amp; Μάθηση με τη Βοήθεια Υπολογιστή </a:t>
                      </a:r>
                      <a:endParaRPr kumimoji="0" lang="en-GB" sz="2000" b="0" kern="1200" dirty="0" smtClean="0"/>
                    </a:p>
                    <a:p>
                      <a:pPr lvl="0">
                        <a:lnSpc>
                          <a:spcPct val="150000"/>
                        </a:lnSpc>
                        <a:buFont typeface="Arial" pitchFamily="34" charset="0"/>
                        <a:buChar char="•"/>
                      </a:pPr>
                      <a:r>
                        <a:rPr kumimoji="0" lang="el-GR" sz="2000" b="0" kern="1200" dirty="0" smtClean="0"/>
                        <a:t>Φάσεις εισαγωγής των ΤΠΕ</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kern="1200" dirty="0" smtClean="0">
                          <a:solidFill>
                            <a:srgbClr val="FF0000"/>
                          </a:solidFill>
                        </a:rPr>
                        <a:t>Πληροφορική ως μέσο,</a:t>
                      </a:r>
                      <a:r>
                        <a:rPr kumimoji="0" lang="el-GR" sz="2000" kern="1200" baseline="0" dirty="0" smtClean="0">
                          <a:solidFill>
                            <a:srgbClr val="FF0000"/>
                          </a:solidFill>
                        </a:rPr>
                        <a:t> ως</a:t>
                      </a:r>
                      <a:r>
                        <a:rPr kumimoji="0" lang="el-GR" sz="2000" kern="1200" dirty="0" smtClean="0">
                          <a:solidFill>
                            <a:srgbClr val="FF0000"/>
                          </a:solidFill>
                        </a:rPr>
                        <a:t> εργαλείο και ως αντικείμενο εκπαίδευσης </a:t>
                      </a:r>
                      <a:endParaRPr lang="en-GB" sz="2000" dirty="0">
                        <a:solidFill>
                          <a:srgbClr val="FF0000"/>
                        </a:solidFill>
                      </a:endParaRPr>
                    </a:p>
                  </a:txBody>
                  <a:tcPr/>
                </a:tc>
                <a:tc>
                  <a:txBody>
                    <a:bodyPr/>
                    <a:lstStyle/>
                    <a:p>
                      <a:pPr lvl="0">
                        <a:lnSpc>
                          <a:spcPct val="150000"/>
                        </a:lnSpc>
                        <a:buFont typeface="Arial" pitchFamily="34" charset="0"/>
                        <a:buChar char="•"/>
                      </a:pPr>
                      <a:r>
                        <a:rPr kumimoji="0" lang="el-GR" sz="2000" b="0" kern="1200" dirty="0" smtClean="0"/>
                        <a:t>Πληροφορική</a:t>
                      </a:r>
                      <a:endParaRPr kumimoji="0" lang="en-GB" sz="2000" b="0" kern="1200" dirty="0" smtClean="0"/>
                    </a:p>
                    <a:p>
                      <a:pPr lvl="0">
                        <a:lnSpc>
                          <a:spcPct val="150000"/>
                        </a:lnSpc>
                        <a:buFont typeface="Arial" pitchFamily="34" charset="0"/>
                        <a:buChar char="•"/>
                      </a:pPr>
                      <a:r>
                        <a:rPr kumimoji="0" lang="el-GR" sz="2000" b="0" kern="1200" dirty="0" smtClean="0"/>
                        <a:t>Πληροφορική ως στοιχείο γενικής κουλτούρας </a:t>
                      </a:r>
                      <a:endParaRPr kumimoji="0" lang="en-GB" sz="2000" b="0" kern="1200" dirty="0" smtClean="0"/>
                    </a:p>
                    <a:p>
                      <a:pPr lvl="0">
                        <a:lnSpc>
                          <a:spcPct val="150000"/>
                        </a:lnSpc>
                        <a:buFont typeface="Arial" pitchFamily="34" charset="0"/>
                        <a:buChar char="•"/>
                      </a:pPr>
                      <a:r>
                        <a:rPr kumimoji="0" lang="el-GR" sz="2000" b="0" kern="1200" dirty="0" smtClean="0"/>
                        <a:t>"Υπολογιστές στα Σχολεία" </a:t>
                      </a:r>
                      <a:endParaRPr kumimoji="0" lang="en-GB" sz="2000" b="0" kern="1200" dirty="0" smtClean="0"/>
                    </a:p>
                    <a:p>
                      <a:pPr lvl="0">
                        <a:lnSpc>
                          <a:spcPct val="150000"/>
                        </a:lnSpc>
                        <a:buFont typeface="Arial" pitchFamily="34" charset="0"/>
                        <a:buChar char="•"/>
                      </a:pPr>
                      <a:r>
                        <a:rPr kumimoji="0" lang="el-GR" sz="2000" b="0" kern="1200" dirty="0" smtClean="0"/>
                        <a:t>"Πληροφορική Για Όλους" </a:t>
                      </a:r>
                      <a:endParaRPr kumimoji="0" lang="en-GB" sz="2000" b="0" kern="1200" dirty="0" smtClean="0"/>
                    </a:p>
                    <a:p>
                      <a:pPr lvl="0">
                        <a:lnSpc>
                          <a:spcPct val="150000"/>
                        </a:lnSpc>
                        <a:buFont typeface="Arial" pitchFamily="34" charset="0"/>
                        <a:buChar char="•"/>
                      </a:pPr>
                      <a:r>
                        <a:rPr kumimoji="0" lang="el-GR" sz="2000" b="0" kern="1200" dirty="0" smtClean="0"/>
                        <a:t>Μοντέλα ένταξης των ΤΠΕ</a:t>
                      </a:r>
                      <a:endParaRPr kumimoji="0" lang="en-GB" sz="2000" b="0" kern="1200" dirty="0" smtClean="0"/>
                    </a:p>
                    <a:p>
                      <a:pPr lvl="0">
                        <a:lnSpc>
                          <a:spcPct val="150000"/>
                        </a:lnSpc>
                        <a:buFont typeface="Arial" pitchFamily="34" charset="0"/>
                        <a:buChar char="•"/>
                      </a:pPr>
                      <a:r>
                        <a:rPr kumimoji="0" lang="el-GR" sz="2000" b="0" kern="1200" dirty="0" err="1" smtClean="0"/>
                        <a:t>Τεχνοκεντρικό</a:t>
                      </a:r>
                      <a:r>
                        <a:rPr kumimoji="0" lang="el-GR" sz="2000" b="0" kern="1200" dirty="0" smtClean="0"/>
                        <a:t> μοντέλο </a:t>
                      </a:r>
                      <a:endParaRPr kumimoji="0" lang="en-GB" sz="2000" b="0" kern="1200" dirty="0" smtClean="0"/>
                    </a:p>
                    <a:p>
                      <a:pPr lvl="0">
                        <a:lnSpc>
                          <a:spcPct val="150000"/>
                        </a:lnSpc>
                        <a:buFont typeface="Arial" pitchFamily="34" charset="0"/>
                        <a:buChar char="•"/>
                      </a:pPr>
                      <a:r>
                        <a:rPr kumimoji="0" lang="el-GR" sz="2000" b="0" kern="1200" dirty="0" smtClean="0"/>
                        <a:t>Πραγματολογικό μοντέλο  </a:t>
                      </a:r>
                      <a:endParaRPr kumimoji="0" lang="en-GB" sz="2000" b="0" kern="1200" dirty="0" smtClean="0"/>
                    </a:p>
                    <a:p>
                      <a:pPr lvl="0">
                        <a:lnSpc>
                          <a:spcPct val="150000"/>
                        </a:lnSpc>
                        <a:buFont typeface="Arial" pitchFamily="34" charset="0"/>
                        <a:buChar char="•"/>
                      </a:pPr>
                      <a:r>
                        <a:rPr kumimoji="0" lang="el-GR" sz="2000" b="0" kern="1200" dirty="0" smtClean="0"/>
                        <a:t>Ολοκληρωμένο μοντέλο </a:t>
                      </a:r>
                      <a:endParaRPr lang="en-GB" sz="2000" b="0" dirty="0"/>
                    </a:p>
                  </a:txBody>
                  <a:tcPr/>
                </a:tc>
              </a:tr>
            </a:tbl>
          </a:graphicData>
        </a:graphic>
      </p:graphicFrame>
    </p:spTree>
    <p:extLst>
      <p:ext uri="{BB962C8B-B14F-4D97-AF65-F5344CB8AC3E}">
        <p14:creationId xmlns:p14="http://schemas.microsoft.com/office/powerpoint/2010/main" val="1734482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l-GR" dirty="0"/>
              <a:t>Άξονες επισκόπησης </a:t>
            </a:r>
            <a:endParaRPr lang="en-GB" dirty="0"/>
          </a:p>
        </p:txBody>
      </p:sp>
      <p:sp>
        <p:nvSpPr>
          <p:cNvPr id="3" name="Content Placeholder 2"/>
          <p:cNvSpPr>
            <a:spLocks noGrp="1"/>
          </p:cNvSpPr>
          <p:nvPr>
            <p:ph idx="1"/>
          </p:nvPr>
        </p:nvSpPr>
        <p:spPr>
          <a:xfrm>
            <a:off x="457200" y="1628775"/>
            <a:ext cx="8393113" cy="4286250"/>
          </a:xfrm>
        </p:spPr>
        <p:txBody>
          <a:bodyPr>
            <a:normAutofit/>
          </a:bodyPr>
          <a:lstStyle/>
          <a:p>
            <a:pPr marL="365760" indent="-283464" eaLnBrk="1" fontAlgn="auto" hangingPunct="1">
              <a:spcAft>
                <a:spcPts val="0"/>
              </a:spcAft>
              <a:buFont typeface="Wingdings 2"/>
              <a:buChar char=""/>
              <a:defRPr/>
            </a:pPr>
            <a:r>
              <a:rPr lang="el-GR" b="1" dirty="0" smtClean="0"/>
              <a:t>Χρονολογικός άξονας</a:t>
            </a:r>
            <a:endParaRPr lang="el-GR" b="1" dirty="0"/>
          </a:p>
          <a:p>
            <a:pPr marL="640080" lvl="1" indent="-237744" eaLnBrk="1" fontAlgn="auto" hangingPunct="1">
              <a:spcAft>
                <a:spcPts val="0"/>
              </a:spcAft>
              <a:buFont typeface="Verdana"/>
              <a:buChar char="◦"/>
              <a:defRPr/>
            </a:pPr>
            <a:r>
              <a:rPr lang="el-GR" b="1" dirty="0" smtClean="0"/>
              <a:t>χρονολογική εξέλιξη </a:t>
            </a:r>
            <a:r>
              <a:rPr lang="el-GR" dirty="0"/>
              <a:t>της εισαγωγής και της ένταξης με τις συνακόλουθες αλλαγές προβληματικής </a:t>
            </a:r>
          </a:p>
          <a:p>
            <a:pPr marL="365760" indent="-283464">
              <a:buFont typeface="Wingdings 2"/>
              <a:buChar char=""/>
              <a:defRPr/>
            </a:pPr>
            <a:r>
              <a:rPr lang="el-GR" b="1" dirty="0"/>
              <a:t>Παιδαγωγικός άξονας </a:t>
            </a:r>
          </a:p>
          <a:p>
            <a:pPr marL="640080" lvl="1" indent="-237744" eaLnBrk="1" fontAlgn="auto" hangingPunct="1">
              <a:spcAft>
                <a:spcPts val="0"/>
              </a:spcAft>
              <a:buFont typeface="Verdana"/>
              <a:buChar char="◦"/>
              <a:defRPr/>
            </a:pPr>
            <a:r>
              <a:rPr lang="el-GR" dirty="0" smtClean="0"/>
              <a:t>διαφορετικά </a:t>
            </a:r>
            <a:r>
              <a:rPr lang="el-GR" b="1" dirty="0" smtClean="0"/>
              <a:t>παιδαγωγικά μοντέλα </a:t>
            </a:r>
            <a:r>
              <a:rPr lang="el-GR" dirty="0" smtClean="0"/>
              <a:t>&amp; ακολουθούμενες προσεγγίσεις που </a:t>
            </a:r>
            <a:r>
              <a:rPr lang="el-GR" dirty="0"/>
              <a:t>αφορούν στη μεθοδολογία ένταξης και στις αλλαγές που επιφέρουν στο πρόγραμμα σπουδών.  </a:t>
            </a:r>
            <a:endParaRPr lang="en-GB" dirty="0"/>
          </a:p>
          <a:p>
            <a:pPr marL="365760" indent="-283464" eaLnBrk="1" fontAlgn="auto" hangingPunct="1">
              <a:spcAft>
                <a:spcPts val="0"/>
              </a:spcAft>
              <a:buFont typeface="Wingdings 2"/>
              <a:buChar char=""/>
              <a:defRPr/>
            </a:pPr>
            <a:endParaRPr lang="el-GR" sz="2800" dirty="0" smtClean="0"/>
          </a:p>
        </p:txBody>
      </p:sp>
    </p:spTree>
    <p:extLst>
      <p:ext uri="{BB962C8B-B14F-4D97-AF65-F5344CB8AC3E}">
        <p14:creationId xmlns:p14="http://schemas.microsoft.com/office/powerpoint/2010/main" val="1123719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l-GR" dirty="0"/>
              <a:t>Παράμετροι της ένταξης των ΤΠΕ στην εκπαίδευση</a:t>
            </a:r>
            <a:endParaRPr lang="en-GB" dirty="0"/>
          </a:p>
        </p:txBody>
      </p:sp>
      <p:sp>
        <p:nvSpPr>
          <p:cNvPr id="3" name="Content Placeholder 2"/>
          <p:cNvSpPr>
            <a:spLocks noGrp="1"/>
          </p:cNvSpPr>
          <p:nvPr>
            <p:ph idx="1"/>
          </p:nvPr>
        </p:nvSpPr>
        <p:spPr>
          <a:xfrm>
            <a:off x="457200" y="1628775"/>
            <a:ext cx="8477250" cy="4800600"/>
          </a:xfrm>
        </p:spPr>
        <p:txBody>
          <a:bodyPr>
            <a:normAutofit fontScale="70000" lnSpcReduction="20000"/>
          </a:bodyPr>
          <a:lstStyle/>
          <a:p>
            <a:pPr marL="365760" indent="-283464" eaLnBrk="1" fontAlgn="auto" hangingPunct="1">
              <a:spcAft>
                <a:spcPts val="0"/>
              </a:spcAft>
              <a:buFont typeface="Wingdings 2"/>
              <a:buChar char=""/>
              <a:defRPr/>
            </a:pPr>
            <a:r>
              <a:rPr lang="el-GR" sz="3400" dirty="0" smtClean="0"/>
              <a:t>το </a:t>
            </a:r>
            <a:r>
              <a:rPr lang="el-GR" sz="3400" b="1" dirty="0" smtClean="0"/>
              <a:t>πρόγραμμα σπουδών</a:t>
            </a:r>
          </a:p>
          <a:p>
            <a:pPr marL="640080" lvl="1" indent="-237744" eaLnBrk="1" fontAlgn="auto" hangingPunct="1">
              <a:spcAft>
                <a:spcPts val="0"/>
              </a:spcAft>
              <a:buFont typeface="Verdana"/>
              <a:buChar char="◦"/>
              <a:defRPr/>
            </a:pPr>
            <a:r>
              <a:rPr lang="el-GR" sz="3100" dirty="0" smtClean="0"/>
              <a:t>Μπορεί να αλλάξει κάτι και πώς;  </a:t>
            </a:r>
            <a:endParaRPr lang="en-GB" sz="3100" dirty="0" smtClean="0"/>
          </a:p>
          <a:p>
            <a:pPr marL="365760" indent="-283464" eaLnBrk="1" fontAlgn="auto" hangingPunct="1">
              <a:spcAft>
                <a:spcPts val="0"/>
              </a:spcAft>
              <a:buFont typeface="Wingdings 2"/>
              <a:buChar char=""/>
              <a:defRPr/>
            </a:pPr>
            <a:r>
              <a:rPr lang="el-GR" sz="3400" dirty="0" smtClean="0"/>
              <a:t>το </a:t>
            </a:r>
            <a:r>
              <a:rPr lang="el-GR" sz="3400" b="1" dirty="0" smtClean="0"/>
              <a:t>επίπεδο εκπαίδευσης </a:t>
            </a:r>
            <a:r>
              <a:rPr lang="el-GR" sz="3400" dirty="0" smtClean="0"/>
              <a:t>που αφορά η εισαγωγή και η ένταξη</a:t>
            </a:r>
          </a:p>
          <a:p>
            <a:pPr marL="640080" lvl="1" indent="-237744">
              <a:buFont typeface="Verdana"/>
              <a:buChar char="◦"/>
              <a:defRPr/>
            </a:pPr>
            <a:r>
              <a:rPr lang="el-GR" sz="3100" dirty="0"/>
              <a:t>Δημοτικό, γυμνάσιο, λύκειο, πανεπιστήμιο</a:t>
            </a:r>
            <a:endParaRPr lang="en-GB" sz="3100" dirty="0"/>
          </a:p>
          <a:p>
            <a:pPr marL="365760" indent="-283464" eaLnBrk="1" fontAlgn="auto" hangingPunct="1">
              <a:spcAft>
                <a:spcPts val="0"/>
              </a:spcAft>
              <a:buFont typeface="Wingdings 2"/>
              <a:buChar char=""/>
              <a:defRPr/>
            </a:pPr>
            <a:r>
              <a:rPr lang="el-GR" sz="3400" dirty="0" smtClean="0"/>
              <a:t>τους προς επίτευξη </a:t>
            </a:r>
            <a:r>
              <a:rPr lang="el-GR" sz="3400" b="1" dirty="0" smtClean="0"/>
              <a:t>διδακτικούς και γνωστικούς στόχους </a:t>
            </a:r>
          </a:p>
          <a:p>
            <a:pPr marL="640080" lvl="1" indent="-237744" fontAlgn="auto">
              <a:spcAft>
                <a:spcPts val="0"/>
              </a:spcAft>
              <a:buFont typeface="Verdana"/>
              <a:buChar char="◦"/>
              <a:defRPr/>
            </a:pPr>
            <a:r>
              <a:rPr lang="el-GR" sz="3100" dirty="0"/>
              <a:t>Στόχοι χαμηλού επιπέδου (τι), στόχοι υψηλού επιπέδου (πως και γιατί)</a:t>
            </a:r>
            <a:endParaRPr lang="en-GB" sz="3100" dirty="0"/>
          </a:p>
          <a:p>
            <a:pPr marL="365760" indent="-283464" eaLnBrk="1" fontAlgn="auto" hangingPunct="1">
              <a:spcAft>
                <a:spcPts val="0"/>
              </a:spcAft>
              <a:buFont typeface="Wingdings 2"/>
              <a:buChar char=""/>
              <a:defRPr/>
            </a:pPr>
            <a:r>
              <a:rPr lang="el-GR" sz="3400" dirty="0" smtClean="0"/>
              <a:t>τις οικονομικές, πολιτικές και κοινωνικές </a:t>
            </a:r>
            <a:r>
              <a:rPr lang="el-GR" sz="3400" b="1" dirty="0" smtClean="0"/>
              <a:t>συγκυρίες</a:t>
            </a:r>
            <a:r>
              <a:rPr lang="el-GR" sz="3400" dirty="0" smtClean="0"/>
              <a:t>, την περίοδο της ένταξης</a:t>
            </a:r>
          </a:p>
          <a:p>
            <a:pPr marL="640080" lvl="1" indent="-237744">
              <a:buFont typeface="Verdana"/>
              <a:buChar char="◦"/>
              <a:defRPr/>
            </a:pPr>
            <a:r>
              <a:rPr lang="el-GR" sz="3100" dirty="0"/>
              <a:t>Κόστος, κλπ.</a:t>
            </a:r>
            <a:endParaRPr lang="en-GB" sz="3100" dirty="0"/>
          </a:p>
          <a:p>
            <a:pPr marL="365760" indent="-283464" eaLnBrk="1" fontAlgn="auto" hangingPunct="1">
              <a:spcAft>
                <a:spcPts val="0"/>
              </a:spcAft>
              <a:buFont typeface="Wingdings 2"/>
              <a:buChar char=""/>
              <a:defRPr/>
            </a:pPr>
            <a:r>
              <a:rPr lang="el-GR" sz="3400" dirty="0" smtClean="0"/>
              <a:t>το </a:t>
            </a:r>
            <a:r>
              <a:rPr lang="el-GR" sz="3400" b="1" dirty="0" smtClean="0"/>
              <a:t>επίπεδο τεχνολογικής ανάπτυξης </a:t>
            </a:r>
            <a:endParaRPr lang="en-GB" sz="3400" b="1" dirty="0" smtClean="0"/>
          </a:p>
          <a:p>
            <a:pPr marL="365760" indent="-283464" eaLnBrk="1" fontAlgn="auto" hangingPunct="1">
              <a:spcAft>
                <a:spcPts val="0"/>
              </a:spcAft>
              <a:buFont typeface="Wingdings 2"/>
              <a:buChar char=""/>
              <a:defRPr/>
            </a:pPr>
            <a:r>
              <a:rPr lang="el-GR" sz="3400" dirty="0" smtClean="0"/>
              <a:t>τις φιλοσοφικές και ιδεολογικές </a:t>
            </a:r>
            <a:r>
              <a:rPr lang="el-GR" sz="3400" b="1" dirty="0" smtClean="0"/>
              <a:t>θεωρήσεις</a:t>
            </a:r>
            <a:r>
              <a:rPr lang="el-GR" sz="3400" dirty="0" smtClean="0"/>
              <a:t> των πρωτεργατών της ένταξης. </a:t>
            </a:r>
            <a:endParaRPr lang="en-GB" sz="3400" dirty="0" smtClean="0"/>
          </a:p>
          <a:p>
            <a:pPr marL="365760" indent="-283464" eaLnBrk="1" fontAlgn="auto" hangingPunct="1">
              <a:spcAft>
                <a:spcPts val="0"/>
              </a:spcAft>
              <a:buFont typeface="Wingdings 2"/>
              <a:buChar char=""/>
              <a:defRPr/>
            </a:pPr>
            <a:endParaRPr lang="en-GB" dirty="0"/>
          </a:p>
        </p:txBody>
      </p:sp>
    </p:spTree>
    <p:extLst>
      <p:ext uri="{BB962C8B-B14F-4D97-AF65-F5344CB8AC3E}">
        <p14:creationId xmlns:p14="http://schemas.microsoft.com/office/powerpoint/2010/main" val="155706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l-GR" dirty="0"/>
              <a:t>Από τις διδακτικές μηχανές στην Πληροφορική</a:t>
            </a:r>
            <a:endParaRPr lang="en-GB" dirty="0"/>
          </a:p>
        </p:txBody>
      </p:sp>
      <p:sp>
        <p:nvSpPr>
          <p:cNvPr id="3" name="Content Placeholder 2"/>
          <p:cNvSpPr>
            <a:spLocks noGrp="1"/>
          </p:cNvSpPr>
          <p:nvPr>
            <p:ph idx="1"/>
          </p:nvPr>
        </p:nvSpPr>
        <p:spPr>
          <a:xfrm>
            <a:off x="457200" y="1785938"/>
            <a:ext cx="8477250" cy="4286250"/>
          </a:xfrm>
        </p:spPr>
        <p:txBody>
          <a:bodyPr>
            <a:noAutofit/>
          </a:bodyPr>
          <a:lstStyle/>
          <a:p>
            <a:pPr marL="365760" indent="-283464" eaLnBrk="1" fontAlgn="auto" hangingPunct="1">
              <a:spcAft>
                <a:spcPts val="0"/>
              </a:spcAft>
              <a:buFont typeface="Wingdings 2"/>
              <a:buChar char=""/>
              <a:defRPr/>
            </a:pPr>
            <a:r>
              <a:rPr lang="el-GR" sz="2400" dirty="0" smtClean="0"/>
              <a:t>Οι διδακτικές μηχανές δεν εφαρμόστηκαν ποτέ σε ευρεία κλίμακα στην εκπαίδευση</a:t>
            </a:r>
          </a:p>
          <a:p>
            <a:pPr marL="365760" indent="-283464" eaLnBrk="1" fontAlgn="auto" hangingPunct="1">
              <a:spcAft>
                <a:spcPts val="0"/>
              </a:spcAft>
              <a:buFont typeface="Wingdings 2"/>
              <a:buChar char=""/>
              <a:defRPr/>
            </a:pPr>
            <a:r>
              <a:rPr lang="el-GR" sz="2400" dirty="0" smtClean="0"/>
              <a:t>Η έννοια της εκπαιδευτικής τεχνολογίας γνώρισε νέα ανάπτυξη με την εμφάνιση των υπολογιστών</a:t>
            </a:r>
          </a:p>
          <a:p>
            <a:pPr marL="365760" indent="-283464" eaLnBrk="1" fontAlgn="auto" hangingPunct="1">
              <a:spcAft>
                <a:spcPts val="0"/>
              </a:spcAft>
              <a:buFont typeface="Wingdings 2"/>
              <a:buChar char=""/>
              <a:defRPr/>
            </a:pPr>
            <a:r>
              <a:rPr lang="el-GR" sz="2400" dirty="0" smtClean="0"/>
              <a:t>Η Πληροφορική στην εκπαίδευση:</a:t>
            </a:r>
          </a:p>
          <a:p>
            <a:pPr marL="640080" lvl="1" indent="-237744" eaLnBrk="1" fontAlgn="auto" hangingPunct="1">
              <a:spcAft>
                <a:spcPts val="0"/>
              </a:spcAft>
              <a:buFont typeface="Verdana"/>
              <a:buChar char="◦"/>
              <a:defRPr/>
            </a:pPr>
            <a:r>
              <a:rPr lang="el-GR" sz="2200" dirty="0" smtClean="0"/>
              <a:t> Χρήση της Πληροφορικής με τις υπάρχουσες διδακτικές στρατηγικές (π.χ. μετωπική διδασκαλία)</a:t>
            </a:r>
          </a:p>
          <a:p>
            <a:pPr marL="640080" lvl="1" indent="-237744" eaLnBrk="1" fontAlgn="auto" hangingPunct="1">
              <a:spcAft>
                <a:spcPts val="0"/>
              </a:spcAft>
              <a:buFont typeface="Verdana"/>
              <a:buChar char="◦"/>
              <a:defRPr/>
            </a:pPr>
            <a:r>
              <a:rPr lang="el-GR" sz="2200" dirty="0" smtClean="0"/>
              <a:t>Ανάπτυξη νέων διδακτικών στρατηγικών (π.χ. συνεργατική μάθηση)  </a:t>
            </a:r>
          </a:p>
          <a:p>
            <a:pPr marL="365760" indent="-283464" eaLnBrk="1" fontAlgn="auto" hangingPunct="1">
              <a:spcAft>
                <a:spcPts val="0"/>
              </a:spcAft>
              <a:buFont typeface="Wingdings 2"/>
              <a:buChar char=""/>
              <a:defRPr/>
            </a:pPr>
            <a:r>
              <a:rPr lang="el-GR" sz="2400" b="1" dirty="0" smtClean="0"/>
              <a:t>Βασικό ερώτημα</a:t>
            </a:r>
            <a:r>
              <a:rPr lang="el-GR" sz="2400" dirty="0" smtClean="0"/>
              <a:t>: Πως οι υπολογιστές και οι ΤΠΕ εισήχθηκαν στο εκπαιδευτικό σύστημα</a:t>
            </a:r>
          </a:p>
        </p:txBody>
      </p:sp>
    </p:spTree>
    <p:extLst>
      <p:ext uri="{BB962C8B-B14F-4D97-AF65-F5344CB8AC3E}">
        <p14:creationId xmlns:p14="http://schemas.microsoft.com/office/powerpoint/2010/main" val="1511816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ox(in)">
                                      <p:cBhvr>
                                        <p:cTn id="21" dur="500"/>
                                        <p:tgtEl>
                                          <p:spTgt spid="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ox(i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913"/>
            <a:ext cx="8231188" cy="1143000"/>
          </a:xfrm>
        </p:spPr>
        <p:txBody>
          <a:bodyPr>
            <a:normAutofit/>
          </a:bodyPr>
          <a:lstStyle/>
          <a:p>
            <a:pPr eaLnBrk="1" fontAlgn="auto" hangingPunct="1">
              <a:spcAft>
                <a:spcPts val="0"/>
              </a:spcAft>
              <a:defRPr/>
            </a:pPr>
            <a:r>
              <a:rPr lang="el-GR" dirty="0"/>
              <a:t>Από την Πληροφορική στις ΤΠΕ</a:t>
            </a:r>
            <a:endParaRPr lang="en-GB" dirty="0"/>
          </a:p>
        </p:txBody>
      </p:sp>
      <p:sp>
        <p:nvSpPr>
          <p:cNvPr id="3" name="Content Placeholder 2"/>
          <p:cNvSpPr>
            <a:spLocks noGrp="1"/>
          </p:cNvSpPr>
          <p:nvPr>
            <p:ph idx="1"/>
          </p:nvPr>
        </p:nvSpPr>
        <p:spPr/>
        <p:txBody>
          <a:bodyPr>
            <a:normAutofit fontScale="92500" lnSpcReduction="10000"/>
          </a:bodyPr>
          <a:lstStyle/>
          <a:p>
            <a:pPr marL="365760" indent="-283464" eaLnBrk="1" fontAlgn="auto" hangingPunct="1">
              <a:spcAft>
                <a:spcPts val="0"/>
              </a:spcAft>
              <a:buFont typeface="Wingdings 2"/>
              <a:buChar char=""/>
              <a:defRPr/>
            </a:pPr>
            <a:endParaRPr lang="el-GR" dirty="0" smtClean="0"/>
          </a:p>
          <a:p>
            <a:pPr marL="365760" indent="-283464" eaLnBrk="1" fontAlgn="auto" hangingPunct="1">
              <a:spcAft>
                <a:spcPts val="0"/>
              </a:spcAft>
              <a:buFont typeface="Wingdings 2"/>
              <a:buChar char=""/>
              <a:defRPr/>
            </a:pPr>
            <a:r>
              <a:rPr lang="el-GR" sz="3000" dirty="0" smtClean="0"/>
              <a:t>Αντί για τον όρο </a:t>
            </a:r>
            <a:r>
              <a:rPr lang="el-GR" sz="3000" b="1" i="1" dirty="0" smtClean="0"/>
              <a:t>Πληροφορική</a:t>
            </a:r>
            <a:r>
              <a:rPr lang="el-GR" sz="3000" dirty="0" smtClean="0"/>
              <a:t> χρησιμοποιείται πλέον σε ευρεία κλίμακα ο όρος </a:t>
            </a:r>
          </a:p>
          <a:p>
            <a:pPr marL="365760" indent="-283464" eaLnBrk="1" fontAlgn="auto" hangingPunct="1">
              <a:spcAft>
                <a:spcPts val="0"/>
              </a:spcAft>
              <a:buFont typeface="Wingdings 2"/>
              <a:buChar char=""/>
              <a:defRPr/>
            </a:pPr>
            <a:r>
              <a:rPr lang="el-GR" sz="3000" b="1" i="1" dirty="0" smtClean="0"/>
              <a:t>Τεχνολογίες της Πληροφορίας και των Επικοινωνιών</a:t>
            </a:r>
            <a:r>
              <a:rPr lang="el-GR" sz="3000" dirty="0" smtClean="0"/>
              <a:t>: </a:t>
            </a:r>
            <a:r>
              <a:rPr lang="el-GR" sz="3000" b="1" i="1" dirty="0" smtClean="0"/>
              <a:t>ΤΠΕ</a:t>
            </a:r>
            <a:r>
              <a:rPr lang="el-GR" sz="3000" dirty="0" smtClean="0"/>
              <a:t> (ICT: </a:t>
            </a:r>
            <a:r>
              <a:rPr lang="el-GR" sz="3000" dirty="0" err="1" smtClean="0"/>
              <a:t>Information</a:t>
            </a:r>
            <a:r>
              <a:rPr lang="el-GR" sz="3000" dirty="0" smtClean="0"/>
              <a:t> </a:t>
            </a:r>
            <a:r>
              <a:rPr lang="el-GR" sz="3000" dirty="0" err="1" smtClean="0"/>
              <a:t>and</a:t>
            </a:r>
            <a:r>
              <a:rPr lang="el-GR" sz="3000" dirty="0" smtClean="0"/>
              <a:t> </a:t>
            </a:r>
            <a:r>
              <a:rPr lang="el-GR" sz="3000" dirty="0" err="1" smtClean="0"/>
              <a:t>Communication</a:t>
            </a:r>
            <a:r>
              <a:rPr lang="en-US" sz="3000" dirty="0" smtClean="0"/>
              <a:t>s</a:t>
            </a:r>
            <a:r>
              <a:rPr lang="el-GR" sz="3000" dirty="0" smtClean="0"/>
              <a:t> Technologies). </a:t>
            </a:r>
          </a:p>
          <a:p>
            <a:pPr marL="640080" lvl="1" indent="-237744" eaLnBrk="1" fontAlgn="auto" hangingPunct="1">
              <a:spcAft>
                <a:spcPts val="0"/>
              </a:spcAft>
              <a:buFont typeface="Verdana"/>
              <a:buChar char="◦"/>
              <a:defRPr/>
            </a:pPr>
            <a:r>
              <a:rPr lang="el-GR" sz="2600" dirty="0" smtClean="0"/>
              <a:t>Με τον όρο αυτό χαρακτηρίζονται οι τεχνολογίες που επιτρέπουν την επεξεργασία και τη μετάδοση μιας ποικιλίας μορφών αναπαράστασης της πληροφορίας (σύμβολα, εικόνες, ήχοι, βίντεο) και αφετέρου τα μέσα που είναι φορείς αυτών των </a:t>
            </a:r>
            <a:r>
              <a:rPr lang="el-GR" sz="2600" dirty="0" err="1" smtClean="0"/>
              <a:t>άυλων</a:t>
            </a:r>
            <a:r>
              <a:rPr lang="el-GR" sz="2600" dirty="0" smtClean="0"/>
              <a:t> μηνυμάτων. </a:t>
            </a:r>
            <a:endParaRPr lang="en-GB" sz="2600" dirty="0" smtClean="0"/>
          </a:p>
          <a:p>
            <a:pPr marL="365760" indent="-283464" eaLnBrk="1" fontAlgn="auto" hangingPunct="1">
              <a:spcAft>
                <a:spcPts val="0"/>
              </a:spcAft>
              <a:buFont typeface="Wingdings 2"/>
              <a:buChar char=""/>
              <a:defRPr/>
            </a:pPr>
            <a:endParaRPr lang="en-GB" dirty="0"/>
          </a:p>
        </p:txBody>
      </p:sp>
    </p:spTree>
    <p:extLst>
      <p:ext uri="{BB962C8B-B14F-4D97-AF65-F5344CB8AC3E}">
        <p14:creationId xmlns:p14="http://schemas.microsoft.com/office/powerpoint/2010/main" val="3097571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207</TotalTime>
  <Words>1881</Words>
  <Application>Microsoft Office PowerPoint</Application>
  <PresentationFormat>Προβολή στην οθόνη (4:3)</PresentationFormat>
  <Paragraphs>282</Paragraphs>
  <Slides>44</Slides>
  <Notes>40</Notes>
  <HiddenSlides>0</HiddenSlides>
  <MMClips>0</MMClips>
  <ScaleCrop>false</ScaleCrop>
  <HeadingPairs>
    <vt:vector size="4" baseType="variant">
      <vt:variant>
        <vt:lpstr>Θέμα</vt:lpstr>
      </vt:variant>
      <vt:variant>
        <vt:i4>1</vt:i4>
      </vt:variant>
      <vt:variant>
        <vt:lpstr>Τίτλοι διαφανειών</vt:lpstr>
      </vt:variant>
      <vt:variant>
        <vt:i4>44</vt:i4>
      </vt:variant>
    </vt:vector>
  </HeadingPairs>
  <TitlesOfParts>
    <vt:vector size="45" baseType="lpstr">
      <vt:lpstr>IV-ICTEGroup.GR.new</vt:lpstr>
      <vt:lpstr>Τίτλος Μαθήματος</vt:lpstr>
      <vt:lpstr>Άδειες Χρήσης</vt:lpstr>
      <vt:lpstr>Χρηματοδότηση</vt:lpstr>
      <vt:lpstr>Σκοποί  ενότητας</vt:lpstr>
      <vt:lpstr>Έννοιες – Κλειδιά</vt:lpstr>
      <vt:lpstr>Άξονες επισκόπησης </vt:lpstr>
      <vt:lpstr>Παράμετροι της ένταξης των ΤΠΕ στην εκπαίδευση</vt:lpstr>
      <vt:lpstr>Από τις διδακτικές μηχανές στην Πληροφορική</vt:lpstr>
      <vt:lpstr>Από την Πληροφορική στις ΤΠΕ</vt:lpstr>
      <vt:lpstr>Οι διάφορες φάσεις της εισαγωγής και της ένταξης (1)</vt:lpstr>
      <vt:lpstr>Οι διάφορες φάσεις της εισαγωγής και της ένταξης (2)</vt:lpstr>
      <vt:lpstr>Πρώτη Φάση (πριν το 1970)   </vt:lpstr>
      <vt:lpstr>Δεύτερη Φάση (1970-1980)</vt:lpstr>
      <vt:lpstr>«Πληροφορική» προσέγγιση</vt:lpstr>
      <vt:lpstr>Η πληροφορική προσέγγιση </vt:lpstr>
      <vt:lpstr>Διδασκαλία ή Μάθηση με τη Bοήθεια Yπολογιστή (1)</vt:lpstr>
      <vt:lpstr>Διδασκαλία ή Μάθηση με τη Bοήθεια Yπολογιστή (2) </vt:lpstr>
      <vt:lpstr>Τρίτη Φάση (1980 -1990)</vt:lpstr>
      <vt:lpstr>Μέσο ή / και αντικείμενο</vt:lpstr>
      <vt:lpstr>Πληροφορική για Όλους</vt:lpstr>
      <vt:lpstr>Περίοδος γενικευμένης εισαγωγής: ένταξη</vt:lpstr>
      <vt:lpstr>Τέταρτη Φάση (μετά το 1990)</vt:lpstr>
      <vt:lpstr>Οι υπολογιστές ως μέσο</vt:lpstr>
      <vt:lpstr>Φάσεις – χρονολογική εξέλιξη</vt:lpstr>
      <vt:lpstr>Μοντέλα εισαγωγής και ένταξης των ΤΠΕ στην Εκπαίδευση </vt:lpstr>
      <vt:lpstr>Μοντέλα ή προσεγγίσεις για τις ΤΠΕ στην εκπαίδευση</vt:lpstr>
      <vt:lpstr>Μοντέλα (1)</vt:lpstr>
      <vt:lpstr>Μοντέλα (2)</vt:lpstr>
      <vt:lpstr>Η διδασκαλία της Πληροφορικής:  Τεχνοκεντρικό πρότυπο</vt:lpstr>
      <vt:lpstr>Η πληροφορική και οι ΤΠΕ σε όλο το εύρος του Α.Π.: ολοκληρωμένο πρότυπο</vt:lpstr>
      <vt:lpstr>Η πληροφορική και οι ΤΠΕ στη διδασκαλία και τη μάθηση: πραγματολογικό πρότυπο</vt:lpstr>
      <vt:lpstr>Η πληροφορική και οι ΤΠΕ στη διδασκαλία και τη μάθηση: πραγματολογικό πρότυπο</vt:lpstr>
      <vt:lpstr>Συνοψίζοντας: μοντέλα ένταξης (1) </vt:lpstr>
      <vt:lpstr>Συνοψίζοντας: μοντέλα ένταξης (2)</vt:lpstr>
      <vt:lpstr>Παιδαγωγικές προσεγγίσεις</vt:lpstr>
      <vt:lpstr>A. Μαθαίνω για τους υπολογιστές</vt:lpstr>
      <vt:lpstr>B. Μαθαίνω από τους υπολογιστές</vt:lpstr>
      <vt:lpstr>C. Μαθαίνω με τους υπολογιστές</vt:lpstr>
      <vt:lpstr>D. Μαθαίνω τους υπολογιστές</vt:lpstr>
      <vt:lpstr>Σημειωματα</vt:lpstr>
      <vt:lpstr>Σημείωμα Ιστορικού Εκδόσεων Έργου</vt:lpstr>
      <vt:lpstr>Σημείωμα Αναφοράς </vt:lpstr>
      <vt:lpstr>Σημείωμα Αδειοδότησης</vt:lpstr>
      <vt:lpstr>Τέλος 3ης Ενότητας</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AntonelouG</cp:lastModifiedBy>
  <cp:revision>77</cp:revision>
  <dcterms:created xsi:type="dcterms:W3CDTF">2014-12-10T08:52:23Z</dcterms:created>
  <dcterms:modified xsi:type="dcterms:W3CDTF">2015-07-21T06:51:20Z</dcterms:modified>
</cp:coreProperties>
</file>