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62" r:id="rId1"/>
  </p:sldMasterIdLst>
  <p:notesMasterIdLst>
    <p:notesMasterId r:id="rId138"/>
  </p:notesMasterIdLst>
  <p:handoutMasterIdLst>
    <p:handoutMasterId r:id="rId139"/>
  </p:handoutMasterIdLst>
  <p:sldIdLst>
    <p:sldId id="413" r:id="rId2"/>
    <p:sldId id="414" r:id="rId3"/>
    <p:sldId id="392" r:id="rId4"/>
    <p:sldId id="393" r:id="rId5"/>
    <p:sldId id="626" r:id="rId6"/>
    <p:sldId id="627" r:id="rId7"/>
    <p:sldId id="631" r:id="rId8"/>
    <p:sldId id="632" r:id="rId9"/>
    <p:sldId id="628" r:id="rId10"/>
    <p:sldId id="629" r:id="rId11"/>
    <p:sldId id="630" r:id="rId12"/>
    <p:sldId id="473" r:id="rId13"/>
    <p:sldId id="368" r:id="rId14"/>
    <p:sldId id="418" r:id="rId15"/>
    <p:sldId id="391" r:id="rId16"/>
    <p:sldId id="370" r:id="rId17"/>
    <p:sldId id="419" r:id="rId18"/>
    <p:sldId id="420" r:id="rId19"/>
    <p:sldId id="379" r:id="rId20"/>
    <p:sldId id="395" r:id="rId21"/>
    <p:sldId id="481" r:id="rId22"/>
    <p:sldId id="402" r:id="rId23"/>
    <p:sldId id="463" r:id="rId24"/>
    <p:sldId id="468" r:id="rId25"/>
    <p:sldId id="467" r:id="rId26"/>
    <p:sldId id="472" r:id="rId27"/>
    <p:sldId id="480" r:id="rId28"/>
    <p:sldId id="465" r:id="rId29"/>
    <p:sldId id="466" r:id="rId30"/>
    <p:sldId id="561" r:id="rId31"/>
    <p:sldId id="514" r:id="rId32"/>
    <p:sldId id="555" r:id="rId33"/>
    <p:sldId id="556" r:id="rId34"/>
    <p:sldId id="509" r:id="rId35"/>
    <p:sldId id="499" r:id="rId36"/>
    <p:sldId id="502" r:id="rId37"/>
    <p:sldId id="492" r:id="rId38"/>
    <p:sldId id="494" r:id="rId39"/>
    <p:sldId id="495" r:id="rId40"/>
    <p:sldId id="496" r:id="rId41"/>
    <p:sldId id="497" r:id="rId42"/>
    <p:sldId id="515" r:id="rId43"/>
    <p:sldId id="560" r:id="rId44"/>
    <p:sldId id="536" r:id="rId45"/>
    <p:sldId id="534" r:id="rId46"/>
    <p:sldId id="516" r:id="rId47"/>
    <p:sldId id="537" r:id="rId48"/>
    <p:sldId id="557" r:id="rId49"/>
    <p:sldId id="511" r:id="rId50"/>
    <p:sldId id="437" r:id="rId51"/>
    <p:sldId id="440" r:id="rId52"/>
    <p:sldId id="539" r:id="rId53"/>
    <p:sldId id="551" r:id="rId54"/>
    <p:sldId id="527" r:id="rId55"/>
    <p:sldId id="528" r:id="rId56"/>
    <p:sldId id="558" r:id="rId57"/>
    <p:sldId id="571" r:id="rId58"/>
    <p:sldId id="572" r:id="rId59"/>
    <p:sldId id="573" r:id="rId60"/>
    <p:sldId id="574" r:id="rId61"/>
    <p:sldId id="575" r:id="rId62"/>
    <p:sldId id="576" r:id="rId63"/>
    <p:sldId id="579" r:id="rId64"/>
    <p:sldId id="580" r:id="rId65"/>
    <p:sldId id="581" r:id="rId66"/>
    <p:sldId id="582" r:id="rId67"/>
    <p:sldId id="583" r:id="rId68"/>
    <p:sldId id="584" r:id="rId69"/>
    <p:sldId id="585" r:id="rId70"/>
    <p:sldId id="586" r:id="rId71"/>
    <p:sldId id="587" r:id="rId72"/>
    <p:sldId id="588" r:id="rId73"/>
    <p:sldId id="589" r:id="rId74"/>
    <p:sldId id="590" r:id="rId75"/>
    <p:sldId id="591" r:id="rId76"/>
    <p:sldId id="592" r:id="rId77"/>
    <p:sldId id="593" r:id="rId78"/>
    <p:sldId id="594" r:id="rId79"/>
    <p:sldId id="595" r:id="rId80"/>
    <p:sldId id="596" r:id="rId81"/>
    <p:sldId id="597" r:id="rId82"/>
    <p:sldId id="598" r:id="rId83"/>
    <p:sldId id="599" r:id="rId84"/>
    <p:sldId id="600" r:id="rId85"/>
    <p:sldId id="601" r:id="rId86"/>
    <p:sldId id="441" r:id="rId87"/>
    <p:sldId id="543" r:id="rId88"/>
    <p:sldId id="562" r:id="rId89"/>
    <p:sldId id="563" r:id="rId90"/>
    <p:sldId id="565" r:id="rId91"/>
    <p:sldId id="566" r:id="rId92"/>
    <p:sldId id="567" r:id="rId93"/>
    <p:sldId id="568" r:id="rId94"/>
    <p:sldId id="569" r:id="rId95"/>
    <p:sldId id="564" r:id="rId96"/>
    <p:sldId id="548" r:id="rId97"/>
    <p:sldId id="443" r:id="rId98"/>
    <p:sldId id="455" r:id="rId99"/>
    <p:sldId id="559" r:id="rId100"/>
    <p:sldId id="570" r:id="rId101"/>
    <p:sldId id="458" r:id="rId102"/>
    <p:sldId id="532" r:id="rId103"/>
    <p:sldId id="545" r:id="rId104"/>
    <p:sldId id="453" r:id="rId105"/>
    <p:sldId id="454" r:id="rId106"/>
    <p:sldId id="611" r:id="rId107"/>
    <p:sldId id="618" r:id="rId108"/>
    <p:sldId id="623" r:id="rId109"/>
    <p:sldId id="639" r:id="rId110"/>
    <p:sldId id="640" r:id="rId111"/>
    <p:sldId id="641" r:id="rId112"/>
    <p:sldId id="619" r:id="rId113"/>
    <p:sldId id="620" r:id="rId114"/>
    <p:sldId id="621" r:id="rId115"/>
    <p:sldId id="622" r:id="rId116"/>
    <p:sldId id="644" r:id="rId117"/>
    <p:sldId id="645" r:id="rId118"/>
    <p:sldId id="647" r:id="rId119"/>
    <p:sldId id="646" r:id="rId120"/>
    <p:sldId id="648" r:id="rId121"/>
    <p:sldId id="633" r:id="rId122"/>
    <p:sldId id="634" r:id="rId123"/>
    <p:sldId id="635" r:id="rId124"/>
    <p:sldId id="636" r:id="rId125"/>
    <p:sldId id="637" r:id="rId126"/>
    <p:sldId id="638" r:id="rId127"/>
    <p:sldId id="612" r:id="rId128"/>
    <p:sldId id="615" r:id="rId129"/>
    <p:sldId id="613" r:id="rId130"/>
    <p:sldId id="616" r:id="rId131"/>
    <p:sldId id="617" r:id="rId132"/>
    <p:sldId id="442" r:id="rId133"/>
    <p:sldId id="614" r:id="rId134"/>
    <p:sldId id="625" r:id="rId135"/>
    <p:sldId id="624" r:id="rId136"/>
    <p:sldId id="605" r:id="rId137"/>
  </p:sldIdLst>
  <p:sldSz cx="9144000" cy="6858000" type="screen4x3"/>
  <p:notesSz cx="7099300" cy="10234613"/>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648"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02" y="-108"/>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A4BA743A-6683-CACF-D849-F53AA0ACA8A9}"/>
              </a:ext>
            </a:extLst>
          </p:cNvPr>
          <p:cNvSpPr>
            <a:spLocks noGrp="1" noChangeArrowheads="1"/>
          </p:cNvSpPr>
          <p:nvPr>
            <p:ph type="ftr" sz="quarter" idx="2"/>
          </p:nvPr>
        </p:nvSpPr>
        <p:spPr bwMode="auto">
          <a:xfrm>
            <a:off x="1165225" y="9886950"/>
            <a:ext cx="4994275" cy="347663"/>
          </a:xfrm>
          <a:prstGeom prst="rect">
            <a:avLst/>
          </a:prstGeom>
          <a:noFill/>
          <a:ln w="9525">
            <a:noFill/>
            <a:miter lim="800000"/>
            <a:headEnd/>
            <a:tailEnd/>
          </a:ln>
          <a:effectLst/>
        </p:spPr>
        <p:txBody>
          <a:bodyPr vert="horz" wrap="square" lIns="96108" tIns="48054" rIns="96108" bIns="48054" numCol="1" anchor="b" anchorCtr="0" compatLnSpc="1">
            <a:prstTxWarp prst="textNoShape">
              <a:avLst/>
            </a:prstTxWarp>
          </a:bodyPr>
          <a:lstStyle>
            <a:lvl1pPr defTabSz="954088" eaLnBrk="0" hangingPunct="0">
              <a:defRPr sz="1500">
                <a:latin typeface="Times New Roman" panose="02020603050405020304" pitchFamily="18" charset="0"/>
              </a:defRPr>
            </a:lvl1pPr>
          </a:lstStyle>
          <a:p>
            <a:pPr>
              <a:defRPr/>
            </a:pPr>
            <a:r>
              <a:rPr lang="el-GR" altLang="en-GR"/>
              <a:t>Δρ. Δέσποινα Καραγιάννη - Πανεπιστήμιο Πατρών</a:t>
            </a:r>
          </a:p>
        </p:txBody>
      </p:sp>
      <p:sp>
        <p:nvSpPr>
          <p:cNvPr id="4101" name="Rectangle 5">
            <a:extLst>
              <a:ext uri="{FF2B5EF4-FFF2-40B4-BE49-F238E27FC236}">
                <a16:creationId xmlns:a16="http://schemas.microsoft.com/office/drawing/2014/main" id="{CAEC85DD-E95E-0A72-4684-8916C2969CEE}"/>
              </a:ext>
            </a:extLst>
          </p:cNvPr>
          <p:cNvSpPr>
            <a:spLocks noGrp="1" noChangeArrowheads="1"/>
          </p:cNvSpPr>
          <p:nvPr>
            <p:ph type="sldNum" sz="quarter" idx="3"/>
          </p:nvPr>
        </p:nvSpPr>
        <p:spPr bwMode="auto">
          <a:xfrm>
            <a:off x="6456363" y="9723438"/>
            <a:ext cx="642937" cy="511175"/>
          </a:xfrm>
          <a:prstGeom prst="rect">
            <a:avLst/>
          </a:prstGeom>
          <a:noFill/>
          <a:ln w="9525">
            <a:noFill/>
            <a:miter lim="800000"/>
            <a:headEnd/>
            <a:tailEnd/>
          </a:ln>
          <a:effectLst/>
        </p:spPr>
        <p:txBody>
          <a:bodyPr vert="horz" wrap="square" lIns="96108" tIns="48054" rIns="96108" bIns="48054" numCol="1" anchor="b" anchorCtr="0" compatLnSpc="1">
            <a:prstTxWarp prst="textNoShape">
              <a:avLst/>
            </a:prstTxWarp>
          </a:bodyPr>
          <a:lstStyle>
            <a:lvl1pPr algn="r" defTabSz="954088" eaLnBrk="0" hangingPunct="0">
              <a:defRPr sz="1300" b="1">
                <a:effectLst>
                  <a:outerShdw blurRad="38100" dist="38100" dir="2700000" algn="tl">
                    <a:srgbClr val="C0C0C0"/>
                  </a:outerShdw>
                </a:effectLst>
              </a:defRPr>
            </a:lvl1pPr>
          </a:lstStyle>
          <a:p>
            <a:pPr>
              <a:defRPr/>
            </a:pPr>
            <a:fld id="{7378A4AC-4EE1-314D-9A93-7CA28AF8D3C7}" type="slidenum">
              <a:rPr lang="el-GR" altLang="en-GR"/>
              <a:pPr>
                <a:defRPr/>
              </a:pPr>
              <a:t>‹#›</a:t>
            </a:fld>
            <a:endParaRPr lang="el-GR" altLang="en-GR"/>
          </a:p>
        </p:txBody>
      </p:sp>
      <p:sp>
        <p:nvSpPr>
          <p:cNvPr id="15364" name="Rectangle 6">
            <a:extLst>
              <a:ext uri="{FF2B5EF4-FFF2-40B4-BE49-F238E27FC236}">
                <a16:creationId xmlns:a16="http://schemas.microsoft.com/office/drawing/2014/main" id="{9270430A-2CC4-A4C4-6ECA-EC2ABF63B229}"/>
              </a:ext>
            </a:extLst>
          </p:cNvPr>
          <p:cNvSpPr>
            <a:spLocks noChangeArrowheads="1"/>
          </p:cNvSpPr>
          <p:nvPr/>
        </p:nvSpPr>
        <p:spPr bwMode="auto">
          <a:xfrm>
            <a:off x="268288" y="431800"/>
            <a:ext cx="4992687" cy="347663"/>
          </a:xfrm>
          <a:prstGeom prst="rect">
            <a:avLst/>
          </a:prstGeom>
          <a:noFill/>
          <a:ln>
            <a:noFill/>
          </a:ln>
        </p:spPr>
        <p:txBody>
          <a:bodyPr lIns="96108" tIns="48054" rIns="96108" bIns="48054" anchor="b"/>
          <a:lstStyle>
            <a:lvl1pPr defTabSz="9540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540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540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540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540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l-GR" altLang="en-GR" sz="1500">
                <a:latin typeface="Times New Roman" panose="02020603050405020304" pitchFamily="18" charset="0"/>
              </a:rPr>
              <a:t>Εισαγωγή στο Μάρκετινγκ, Μέρος 1ο 2005-2006</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183262-D1DC-27FE-17FD-109E69301A95}"/>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108" tIns="48054" rIns="96108" bIns="48054" numCol="1" anchor="t" anchorCtr="0" compatLnSpc="1">
            <a:prstTxWarp prst="textNoShape">
              <a:avLst/>
            </a:prstTxWarp>
          </a:bodyPr>
          <a:lstStyle>
            <a:lvl1pPr defTabSz="954088" eaLnBrk="0" hangingPunct="0">
              <a:defRPr sz="1300">
                <a:latin typeface="Times New Roman" pitchFamily="18" charset="0"/>
                <a:ea typeface="+mn-ea"/>
              </a:defRPr>
            </a:lvl1pPr>
          </a:lstStyle>
          <a:p>
            <a:pPr>
              <a:defRPr/>
            </a:pPr>
            <a:endParaRPr lang="el-GR"/>
          </a:p>
        </p:txBody>
      </p:sp>
      <p:sp>
        <p:nvSpPr>
          <p:cNvPr id="2051" name="Rectangle 3">
            <a:extLst>
              <a:ext uri="{FF2B5EF4-FFF2-40B4-BE49-F238E27FC236}">
                <a16:creationId xmlns:a16="http://schemas.microsoft.com/office/drawing/2014/main" id="{6420E18E-61EC-E566-7D58-8F99BF27AE2F}"/>
              </a:ext>
            </a:extLst>
          </p:cNvPr>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108" tIns="48054" rIns="96108" bIns="48054" numCol="1" anchor="t" anchorCtr="0" compatLnSpc="1">
            <a:prstTxWarp prst="textNoShape">
              <a:avLst/>
            </a:prstTxWarp>
          </a:bodyPr>
          <a:lstStyle>
            <a:lvl1pPr algn="r" defTabSz="954088" eaLnBrk="0" hangingPunct="0">
              <a:defRPr sz="1300">
                <a:latin typeface="Times New Roman" pitchFamily="18" charset="0"/>
                <a:ea typeface="+mn-ea"/>
              </a:defRPr>
            </a:lvl1pPr>
          </a:lstStyle>
          <a:p>
            <a:pPr>
              <a:defRPr/>
            </a:pPr>
            <a:endParaRPr lang="el-GR"/>
          </a:p>
        </p:txBody>
      </p:sp>
      <p:sp>
        <p:nvSpPr>
          <p:cNvPr id="15364" name="Rectangle 4">
            <a:extLst>
              <a:ext uri="{FF2B5EF4-FFF2-40B4-BE49-F238E27FC236}">
                <a16:creationId xmlns:a16="http://schemas.microsoft.com/office/drawing/2014/main" id="{957A6389-2D5F-872E-2EBF-7FE4A75090D2}"/>
              </a:ext>
            </a:extLst>
          </p:cNvPr>
          <p:cNvSpPr>
            <a:spLocks noChangeArrowheads="1" noTextEdit="1"/>
          </p:cNvSpPr>
          <p:nvPr>
            <p:ph type="sldImg" idx="2"/>
          </p:nvPr>
        </p:nvSpPr>
        <p:spPr bwMode="auto">
          <a:xfrm>
            <a:off x="995363" y="769938"/>
            <a:ext cx="5110162" cy="3832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AC5AFE81-65B4-D893-1583-AE924AC836FD}"/>
              </a:ext>
            </a:extLst>
          </p:cNvPr>
          <p:cNvSpPr>
            <a:spLocks noGrp="1" noChangeArrowheads="1"/>
          </p:cNvSpPr>
          <p:nvPr>
            <p:ph type="body" sz="quarter" idx="3"/>
          </p:nvPr>
        </p:nvSpPr>
        <p:spPr bwMode="auto">
          <a:xfrm>
            <a:off x="947738" y="4862513"/>
            <a:ext cx="5203825" cy="4605337"/>
          </a:xfrm>
          <a:prstGeom prst="rect">
            <a:avLst/>
          </a:prstGeom>
          <a:noFill/>
          <a:ln w="9525">
            <a:noFill/>
            <a:miter lim="800000"/>
            <a:headEnd/>
            <a:tailEnd/>
          </a:ln>
          <a:effectLst/>
        </p:spPr>
        <p:txBody>
          <a:bodyPr vert="horz" wrap="square" lIns="96108" tIns="48054" rIns="96108" bIns="48054" numCol="1" anchor="t" anchorCtr="0" compatLnSpc="1">
            <a:prstTxWarp prst="textNoShape">
              <a:avLst/>
            </a:prstTxWarp>
          </a:bodyPr>
          <a:lstStyle/>
          <a:p>
            <a:pPr lvl="0"/>
            <a:r>
              <a:rPr lang="el-GR" noProof="0"/>
              <a:t>Click to edit Master text styles</a:t>
            </a:r>
          </a:p>
          <a:p>
            <a:pPr lvl="0"/>
            <a:r>
              <a:rPr lang="el-GR" noProof="0"/>
              <a:t>Second level</a:t>
            </a:r>
          </a:p>
          <a:p>
            <a:pPr lvl="0"/>
            <a:r>
              <a:rPr lang="el-GR" noProof="0"/>
              <a:t>Third level</a:t>
            </a:r>
          </a:p>
          <a:p>
            <a:pPr lvl="0"/>
            <a:r>
              <a:rPr lang="el-GR" noProof="0"/>
              <a:t>Fourth level</a:t>
            </a:r>
          </a:p>
          <a:p>
            <a:pPr lvl="0"/>
            <a:r>
              <a:rPr lang="el-GR" noProof="0"/>
              <a:t>Fifth level</a:t>
            </a:r>
          </a:p>
        </p:txBody>
      </p:sp>
      <p:sp>
        <p:nvSpPr>
          <p:cNvPr id="2054" name="Rectangle 6">
            <a:extLst>
              <a:ext uri="{FF2B5EF4-FFF2-40B4-BE49-F238E27FC236}">
                <a16:creationId xmlns:a16="http://schemas.microsoft.com/office/drawing/2014/main" id="{A0D03CD0-4BD3-7A5C-4283-9BEF292A90EA}"/>
              </a:ext>
            </a:extLst>
          </p:cNvPr>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108" tIns="48054" rIns="96108" bIns="48054" numCol="1" anchor="b" anchorCtr="0" compatLnSpc="1">
            <a:prstTxWarp prst="textNoShape">
              <a:avLst/>
            </a:prstTxWarp>
          </a:bodyPr>
          <a:lstStyle>
            <a:lvl1pPr defTabSz="954088" eaLnBrk="0" hangingPunct="0">
              <a:defRPr sz="1300">
                <a:latin typeface="Times New Roman" pitchFamily="18" charset="0"/>
                <a:ea typeface="+mn-ea"/>
              </a:defRPr>
            </a:lvl1pPr>
          </a:lstStyle>
          <a:p>
            <a:pPr>
              <a:defRPr/>
            </a:pPr>
            <a:endParaRPr lang="el-GR"/>
          </a:p>
        </p:txBody>
      </p:sp>
      <p:sp>
        <p:nvSpPr>
          <p:cNvPr id="2055" name="Rectangle 7">
            <a:extLst>
              <a:ext uri="{FF2B5EF4-FFF2-40B4-BE49-F238E27FC236}">
                <a16:creationId xmlns:a16="http://schemas.microsoft.com/office/drawing/2014/main" id="{45DFF5B6-E5E7-E6ED-16F5-86D3F9209CE5}"/>
              </a:ext>
            </a:extLst>
          </p:cNvPr>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108" tIns="48054" rIns="96108" bIns="48054" numCol="1" anchor="b" anchorCtr="0" compatLnSpc="1">
            <a:prstTxWarp prst="textNoShape">
              <a:avLst/>
            </a:prstTxWarp>
          </a:bodyPr>
          <a:lstStyle>
            <a:lvl1pPr algn="r" defTabSz="954088" eaLnBrk="0" hangingPunct="0">
              <a:defRPr sz="1300">
                <a:latin typeface="Times New Roman" panose="02020603050405020304" pitchFamily="18" charset="0"/>
              </a:defRPr>
            </a:lvl1pPr>
          </a:lstStyle>
          <a:p>
            <a:pPr>
              <a:defRPr/>
            </a:pPr>
            <a:fld id="{C491AE78-F14E-2544-B325-5BE7ABB3D15E}" type="slidenum">
              <a:rPr lang="el-GR" altLang="en-GR"/>
              <a:pPr>
                <a:defRPr/>
              </a:pPr>
              <a:t>‹#›</a:t>
            </a:fld>
            <a:endParaRPr lang="el-GR" altLang="en-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85B7108-B661-B6EA-3FC9-18DFE9285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084C1A5-7665-3E47-A03D-C6CA4F0E3091}" type="slidenum">
              <a:rPr kumimoji="0" lang="el-GR" altLang="en-GR" sz="1300" smtClean="0"/>
              <a:pPr>
                <a:spcBef>
                  <a:spcPct val="0"/>
                </a:spcBef>
              </a:pPr>
              <a:t>1</a:t>
            </a:fld>
            <a:endParaRPr kumimoji="0" lang="el-GR" altLang="en-GR" sz="1300"/>
          </a:p>
        </p:txBody>
      </p:sp>
      <p:sp>
        <p:nvSpPr>
          <p:cNvPr id="18434" name="Rectangle 2">
            <a:extLst>
              <a:ext uri="{FF2B5EF4-FFF2-40B4-BE49-F238E27FC236}">
                <a16:creationId xmlns:a16="http://schemas.microsoft.com/office/drawing/2014/main" id="{2CB7106D-FACC-9C99-DD28-338A0EED602A}"/>
              </a:ext>
            </a:extLst>
          </p:cNvPr>
          <p:cNvSpPr>
            <a:spLocks noChangeArrowheads="1" noTextEdit="1"/>
          </p:cNvSpPr>
          <p:nvPr>
            <p:ph type="sldImg"/>
          </p:nvPr>
        </p:nvSpPr>
        <p:spPr>
          <a:ln/>
        </p:spPr>
      </p:sp>
      <p:sp>
        <p:nvSpPr>
          <p:cNvPr id="18435" name="Rectangle 3">
            <a:extLst>
              <a:ext uri="{FF2B5EF4-FFF2-40B4-BE49-F238E27FC236}">
                <a16:creationId xmlns:a16="http://schemas.microsoft.com/office/drawing/2014/main" id="{29201601-8534-C492-1C79-48AB75ED4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AA7E88A5-E0F9-F33A-0293-766770CD95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0464100-0E66-FC4C-9A53-80A684FF3C78}" type="slidenum">
              <a:rPr kumimoji="0" lang="el-GR" altLang="en-GR" sz="1300" smtClean="0"/>
              <a:pPr>
                <a:spcBef>
                  <a:spcPct val="0"/>
                </a:spcBef>
              </a:pPr>
              <a:t>29</a:t>
            </a:fld>
            <a:endParaRPr kumimoji="0" lang="el-GR" altLang="en-GR" sz="1300"/>
          </a:p>
        </p:txBody>
      </p:sp>
      <p:sp>
        <p:nvSpPr>
          <p:cNvPr id="56322" name="Rectangle 2">
            <a:extLst>
              <a:ext uri="{FF2B5EF4-FFF2-40B4-BE49-F238E27FC236}">
                <a16:creationId xmlns:a16="http://schemas.microsoft.com/office/drawing/2014/main" id="{6615114E-E05A-C471-3E57-B9150B42571D}"/>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32254599-07A6-321D-E933-947D1737BB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EBDF4961-8C38-0493-218B-85ED87DFB4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2F0CACC-E4AE-9E4C-88FD-284007864F94}" type="slidenum">
              <a:rPr kumimoji="0" lang="el-GR" altLang="en-GR" sz="1300" smtClean="0"/>
              <a:pPr>
                <a:spcBef>
                  <a:spcPct val="0"/>
                </a:spcBef>
              </a:pPr>
              <a:t>30</a:t>
            </a:fld>
            <a:endParaRPr kumimoji="0" lang="el-GR" altLang="en-GR" sz="1300"/>
          </a:p>
        </p:txBody>
      </p:sp>
      <p:sp>
        <p:nvSpPr>
          <p:cNvPr id="58370" name="Rectangle 2">
            <a:extLst>
              <a:ext uri="{FF2B5EF4-FFF2-40B4-BE49-F238E27FC236}">
                <a16:creationId xmlns:a16="http://schemas.microsoft.com/office/drawing/2014/main" id="{6F0E9BA3-8BDF-BEDA-5278-30CC4844ECCF}"/>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1DE73244-5AFA-302E-066C-EE7F2056D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4954C9E3-EEA5-92E1-ECCC-DE7934EC8A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B5FA0CB-8EAC-A546-883F-A14BE85B0001}" type="slidenum">
              <a:rPr kumimoji="0" lang="el-GR" altLang="en-GR" sz="1300" smtClean="0"/>
              <a:pPr>
                <a:spcBef>
                  <a:spcPct val="0"/>
                </a:spcBef>
              </a:pPr>
              <a:t>57</a:t>
            </a:fld>
            <a:endParaRPr kumimoji="0" lang="el-GR" altLang="en-GR" sz="1300"/>
          </a:p>
        </p:txBody>
      </p:sp>
      <p:sp>
        <p:nvSpPr>
          <p:cNvPr id="87042" name="Rectangle 2">
            <a:extLst>
              <a:ext uri="{FF2B5EF4-FFF2-40B4-BE49-F238E27FC236}">
                <a16:creationId xmlns:a16="http://schemas.microsoft.com/office/drawing/2014/main" id="{45102DA2-9C2B-8D68-041E-C451EF179016}"/>
              </a:ext>
            </a:extLst>
          </p:cNvPr>
          <p:cNvSpPr>
            <a:spLocks noChangeArrowheads="1" noTextEdit="1"/>
          </p:cNvSpPr>
          <p:nvPr>
            <p:ph type="sldImg"/>
          </p:nvPr>
        </p:nvSpPr>
        <p:spPr>
          <a:xfrm>
            <a:off x="1004888" y="774700"/>
            <a:ext cx="5099050" cy="3824288"/>
          </a:xfrm>
          <a:ln/>
        </p:spPr>
      </p:sp>
      <p:sp>
        <p:nvSpPr>
          <p:cNvPr id="87043" name="Rectangle 3">
            <a:extLst>
              <a:ext uri="{FF2B5EF4-FFF2-40B4-BE49-F238E27FC236}">
                <a16:creationId xmlns:a16="http://schemas.microsoft.com/office/drawing/2014/main" id="{F3194127-610D-517D-2C76-C03B08EBDCFD}"/>
              </a:ext>
            </a:extLst>
          </p:cNvPr>
          <p:cNvSpPr>
            <a:spLocks noGrp="1" noChangeArrowheads="1"/>
          </p:cNvSpPr>
          <p:nvPr>
            <p:ph type="body" idx="1"/>
          </p:nvPr>
        </p:nvSpPr>
        <p:spPr>
          <a:xfrm>
            <a:off x="947738" y="4862513"/>
            <a:ext cx="520382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0B14C179-4135-3AA1-3113-7248570EC6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1184B45-3CD2-F840-8967-218AC08E79E6}" type="slidenum">
              <a:rPr kumimoji="0" lang="el-GR" altLang="en-GR" sz="1300" smtClean="0"/>
              <a:pPr>
                <a:spcBef>
                  <a:spcPct val="0"/>
                </a:spcBef>
              </a:pPr>
              <a:t>58</a:t>
            </a:fld>
            <a:endParaRPr kumimoji="0" lang="el-GR" altLang="en-GR" sz="1300"/>
          </a:p>
        </p:txBody>
      </p:sp>
      <p:sp>
        <p:nvSpPr>
          <p:cNvPr id="89090" name="Rectangle 2">
            <a:extLst>
              <a:ext uri="{FF2B5EF4-FFF2-40B4-BE49-F238E27FC236}">
                <a16:creationId xmlns:a16="http://schemas.microsoft.com/office/drawing/2014/main" id="{7F16EFAE-330E-E273-58C8-D5E274C17F8E}"/>
              </a:ext>
            </a:extLst>
          </p:cNvPr>
          <p:cNvSpPr>
            <a:spLocks noChangeArrowheads="1" noTextEdit="1"/>
          </p:cNvSpPr>
          <p:nvPr>
            <p:ph type="sldImg"/>
          </p:nvPr>
        </p:nvSpPr>
        <p:spPr>
          <a:xfrm>
            <a:off x="1001713" y="774700"/>
            <a:ext cx="5099050" cy="3824288"/>
          </a:xfrm>
          <a:ln/>
        </p:spPr>
      </p:sp>
      <p:sp>
        <p:nvSpPr>
          <p:cNvPr id="89091" name="Rectangle 3">
            <a:extLst>
              <a:ext uri="{FF2B5EF4-FFF2-40B4-BE49-F238E27FC236}">
                <a16:creationId xmlns:a16="http://schemas.microsoft.com/office/drawing/2014/main" id="{4195F2DF-93CA-5872-5CBD-0B41E60F8300}"/>
              </a:ext>
            </a:extLst>
          </p:cNvPr>
          <p:cNvSpPr>
            <a:spLocks noGrp="1" noChangeArrowheads="1"/>
          </p:cNvSpPr>
          <p:nvPr>
            <p:ph type="body" idx="1"/>
          </p:nvPr>
        </p:nvSpPr>
        <p:spPr>
          <a:xfrm>
            <a:off x="947738" y="4862513"/>
            <a:ext cx="520382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7690B1DB-3440-F498-171A-20819AB6B9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7DA933C-CD6D-CF4A-B7B7-EA7AE05A6A28}" type="slidenum">
              <a:rPr kumimoji="0" lang="el-GR" altLang="en-GR" sz="1300" smtClean="0"/>
              <a:pPr>
                <a:spcBef>
                  <a:spcPct val="0"/>
                </a:spcBef>
              </a:pPr>
              <a:t>69</a:t>
            </a:fld>
            <a:endParaRPr kumimoji="0" lang="el-GR" altLang="en-GR" sz="1300"/>
          </a:p>
        </p:txBody>
      </p:sp>
      <p:sp>
        <p:nvSpPr>
          <p:cNvPr id="101378" name="Rectangle 2">
            <a:extLst>
              <a:ext uri="{FF2B5EF4-FFF2-40B4-BE49-F238E27FC236}">
                <a16:creationId xmlns:a16="http://schemas.microsoft.com/office/drawing/2014/main" id="{A7B2F534-B675-9DF4-A765-797D004F71BF}"/>
              </a:ext>
            </a:extLst>
          </p:cNvPr>
          <p:cNvSpPr>
            <a:spLocks noChangeArrowheads="1" noTextEdit="1"/>
          </p:cNvSpPr>
          <p:nvPr>
            <p:ph type="sldImg"/>
          </p:nvPr>
        </p:nvSpPr>
        <p:spPr>
          <a:xfrm>
            <a:off x="1001713" y="774700"/>
            <a:ext cx="5099050" cy="3824288"/>
          </a:xfrm>
          <a:ln/>
        </p:spPr>
      </p:sp>
      <p:sp>
        <p:nvSpPr>
          <p:cNvPr id="101379" name="Rectangle 3">
            <a:extLst>
              <a:ext uri="{FF2B5EF4-FFF2-40B4-BE49-F238E27FC236}">
                <a16:creationId xmlns:a16="http://schemas.microsoft.com/office/drawing/2014/main" id="{B0215757-7591-1760-431C-C89EC1DEE7F6}"/>
              </a:ext>
            </a:extLst>
          </p:cNvPr>
          <p:cNvSpPr>
            <a:spLocks noGrp="1" noChangeArrowheads="1"/>
          </p:cNvSpPr>
          <p:nvPr>
            <p:ph type="body" idx="1"/>
          </p:nvPr>
        </p:nvSpPr>
        <p:spPr>
          <a:xfrm>
            <a:off x="947738" y="4862513"/>
            <a:ext cx="520382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011FF4EE-ACC9-8A79-822A-2301F15455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FA2998F-C0B6-774B-A060-414FDD1E26E3}" type="slidenum">
              <a:rPr kumimoji="0" lang="el-GR" altLang="en-GR" sz="1300" smtClean="0"/>
              <a:pPr>
                <a:spcBef>
                  <a:spcPct val="0"/>
                </a:spcBef>
              </a:pPr>
              <a:t>98</a:t>
            </a:fld>
            <a:endParaRPr kumimoji="0" lang="el-GR" altLang="en-GR" sz="1300"/>
          </a:p>
        </p:txBody>
      </p:sp>
      <p:sp>
        <p:nvSpPr>
          <p:cNvPr id="132098" name="Rectangle 2">
            <a:extLst>
              <a:ext uri="{FF2B5EF4-FFF2-40B4-BE49-F238E27FC236}">
                <a16:creationId xmlns:a16="http://schemas.microsoft.com/office/drawing/2014/main" id="{96D9FE28-A3E4-EDF8-2BC8-2EA876DAE340}"/>
              </a:ext>
            </a:extLst>
          </p:cNvPr>
          <p:cNvSpPr>
            <a:spLocks noChangeArrowheads="1" noTextEdit="1"/>
          </p:cNvSpPr>
          <p:nvPr>
            <p:ph type="sldImg"/>
          </p:nvPr>
        </p:nvSpPr>
        <p:spPr>
          <a:ln/>
        </p:spPr>
      </p:sp>
      <p:sp>
        <p:nvSpPr>
          <p:cNvPr id="132099" name="Rectangle 3">
            <a:extLst>
              <a:ext uri="{FF2B5EF4-FFF2-40B4-BE49-F238E27FC236}">
                <a16:creationId xmlns:a16="http://schemas.microsoft.com/office/drawing/2014/main" id="{9C72F938-AE04-8F3A-E15E-E95606619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FAF7307B-160C-6CFD-BFB5-65AAF589EF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FC4A1AE-1234-D743-B424-A5DF3AA8FC8E}" type="slidenum">
              <a:rPr kumimoji="0" lang="el-GR" altLang="en-GR" sz="1300" smtClean="0"/>
              <a:pPr>
                <a:spcBef>
                  <a:spcPct val="0"/>
                </a:spcBef>
              </a:pPr>
              <a:t>100</a:t>
            </a:fld>
            <a:endParaRPr kumimoji="0" lang="el-GR" altLang="en-GR" sz="1300"/>
          </a:p>
        </p:txBody>
      </p:sp>
      <p:sp>
        <p:nvSpPr>
          <p:cNvPr id="135170" name="Rectangle 2">
            <a:extLst>
              <a:ext uri="{FF2B5EF4-FFF2-40B4-BE49-F238E27FC236}">
                <a16:creationId xmlns:a16="http://schemas.microsoft.com/office/drawing/2014/main" id="{D83FFBE4-02F9-B189-E93B-B0AD1C799A12}"/>
              </a:ext>
            </a:extLst>
          </p:cNvPr>
          <p:cNvSpPr>
            <a:spLocks noChangeArrowheads="1" noTextEdit="1"/>
          </p:cNvSpPr>
          <p:nvPr>
            <p:ph type="sldImg"/>
          </p:nvPr>
        </p:nvSpPr>
        <p:spPr>
          <a:ln/>
        </p:spPr>
      </p:sp>
      <p:sp>
        <p:nvSpPr>
          <p:cNvPr id="135171" name="Rectangle 3">
            <a:extLst>
              <a:ext uri="{FF2B5EF4-FFF2-40B4-BE49-F238E27FC236}">
                <a16:creationId xmlns:a16="http://schemas.microsoft.com/office/drawing/2014/main" id="{A7438803-A2B5-A191-B435-995E4841D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80E5B319-DA58-903E-150D-72F5C4E83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4C39F0-A870-934F-89B4-C3F42F35ECAF}" type="slidenum">
              <a:rPr kumimoji="0" lang="el-GR" altLang="en-GR" sz="1300" smtClean="0"/>
              <a:pPr>
                <a:spcBef>
                  <a:spcPct val="0"/>
                </a:spcBef>
              </a:pPr>
              <a:t>101</a:t>
            </a:fld>
            <a:endParaRPr kumimoji="0" lang="el-GR" altLang="en-GR" sz="1300"/>
          </a:p>
        </p:txBody>
      </p:sp>
      <p:sp>
        <p:nvSpPr>
          <p:cNvPr id="137218" name="Rectangle 2">
            <a:extLst>
              <a:ext uri="{FF2B5EF4-FFF2-40B4-BE49-F238E27FC236}">
                <a16:creationId xmlns:a16="http://schemas.microsoft.com/office/drawing/2014/main" id="{EB79AF34-AE0B-7294-684D-8D75AE2B22C7}"/>
              </a:ext>
            </a:extLst>
          </p:cNvPr>
          <p:cNvSpPr>
            <a:spLocks noChangeArrowheads="1" noTextEdit="1"/>
          </p:cNvSpPr>
          <p:nvPr>
            <p:ph type="sldImg"/>
          </p:nvPr>
        </p:nvSpPr>
        <p:spPr>
          <a:ln/>
        </p:spPr>
      </p:sp>
      <p:sp>
        <p:nvSpPr>
          <p:cNvPr id="137219" name="Rectangle 3">
            <a:extLst>
              <a:ext uri="{FF2B5EF4-FFF2-40B4-BE49-F238E27FC236}">
                <a16:creationId xmlns:a16="http://schemas.microsoft.com/office/drawing/2014/main" id="{6CB2D160-09D0-AFE4-EC8F-8DDEBB0C6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0E786C07-71AF-5FBA-FC18-72B9BCE16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B414CED-57B8-7144-9D27-568D3E03E55C}" type="slidenum">
              <a:rPr kumimoji="0" lang="el-GR" altLang="en-GR" sz="1300" smtClean="0"/>
              <a:pPr>
                <a:spcBef>
                  <a:spcPct val="0"/>
                </a:spcBef>
              </a:pPr>
              <a:t>2</a:t>
            </a:fld>
            <a:endParaRPr kumimoji="0" lang="el-GR" altLang="en-GR" sz="1300"/>
          </a:p>
        </p:txBody>
      </p:sp>
      <p:sp>
        <p:nvSpPr>
          <p:cNvPr id="20482" name="Rectangle 2">
            <a:extLst>
              <a:ext uri="{FF2B5EF4-FFF2-40B4-BE49-F238E27FC236}">
                <a16:creationId xmlns:a16="http://schemas.microsoft.com/office/drawing/2014/main" id="{B5AC2329-0D36-B67D-1B78-6C907761B5D7}"/>
              </a:ext>
            </a:extLst>
          </p:cNvPr>
          <p:cNvSpPr>
            <a:spLocks noChangeArrowheads="1" noTextEdit="1"/>
          </p:cNvSpPr>
          <p:nvPr>
            <p:ph type="sldImg"/>
          </p:nvPr>
        </p:nvSpPr>
        <p:spPr>
          <a:ln cap="flat"/>
        </p:spPr>
      </p:sp>
      <p:sp>
        <p:nvSpPr>
          <p:cNvPr id="20483" name="Rectangle 3">
            <a:extLst>
              <a:ext uri="{FF2B5EF4-FFF2-40B4-BE49-F238E27FC236}">
                <a16:creationId xmlns:a16="http://schemas.microsoft.com/office/drawing/2014/main" id="{C74A6A20-0423-3603-92D0-A89F3F996D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G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A87E3C5-0A4C-90D4-F517-645943ED47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BAE91D-0CBD-7241-81FD-ABB331A79031}" type="slidenum">
              <a:rPr kumimoji="0" lang="el-GR" altLang="en-GR" sz="1300" smtClean="0"/>
              <a:pPr>
                <a:spcBef>
                  <a:spcPct val="0"/>
                </a:spcBef>
              </a:pPr>
              <a:t>22</a:t>
            </a:fld>
            <a:endParaRPr kumimoji="0" lang="el-GR" altLang="en-GR" sz="1300"/>
          </a:p>
        </p:txBody>
      </p:sp>
      <p:sp>
        <p:nvSpPr>
          <p:cNvPr id="41986" name="Rectangle 2">
            <a:extLst>
              <a:ext uri="{FF2B5EF4-FFF2-40B4-BE49-F238E27FC236}">
                <a16:creationId xmlns:a16="http://schemas.microsoft.com/office/drawing/2014/main" id="{01919332-71CE-48CE-226C-1742942C90E7}"/>
              </a:ext>
            </a:extLst>
          </p:cNvPr>
          <p:cNvSpPr>
            <a:spLocks noChangeArrowheads="1" noTextEdit="1"/>
          </p:cNvSpPr>
          <p:nvPr>
            <p:ph type="sldImg"/>
          </p:nvPr>
        </p:nvSpPr>
        <p:spPr>
          <a:ln/>
        </p:spPr>
      </p:sp>
      <p:sp>
        <p:nvSpPr>
          <p:cNvPr id="41987" name="Rectangle 3">
            <a:extLst>
              <a:ext uri="{FF2B5EF4-FFF2-40B4-BE49-F238E27FC236}">
                <a16:creationId xmlns:a16="http://schemas.microsoft.com/office/drawing/2014/main" id="{628BBC2C-25D8-C98A-9D2D-07025D912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2A7B16EB-1D6E-A9A5-7484-2F5DE82560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B77049A-416D-F848-9B7C-BDC2FFB60E46}" type="slidenum">
              <a:rPr kumimoji="0" lang="el-GR" altLang="en-GR" sz="1300" smtClean="0"/>
              <a:pPr>
                <a:spcBef>
                  <a:spcPct val="0"/>
                </a:spcBef>
              </a:pPr>
              <a:t>23</a:t>
            </a:fld>
            <a:endParaRPr kumimoji="0" lang="el-GR" altLang="en-GR" sz="1300"/>
          </a:p>
        </p:txBody>
      </p:sp>
      <p:sp>
        <p:nvSpPr>
          <p:cNvPr id="44034" name="Rectangle 2">
            <a:extLst>
              <a:ext uri="{FF2B5EF4-FFF2-40B4-BE49-F238E27FC236}">
                <a16:creationId xmlns:a16="http://schemas.microsoft.com/office/drawing/2014/main" id="{EBD15738-0B53-E1A2-871D-A3A46172B9C8}"/>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E0C148A3-1A2B-3E8D-5FC8-3533CBD9F1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F7BF06FC-CF90-FB6F-13D4-FDED3ECC0B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734F698-B0FE-9F4C-822D-F50F601BC7B0}" type="slidenum">
              <a:rPr kumimoji="0" lang="el-GR" altLang="en-GR" sz="1300" smtClean="0"/>
              <a:pPr>
                <a:spcBef>
                  <a:spcPct val="0"/>
                </a:spcBef>
              </a:pPr>
              <a:t>24</a:t>
            </a:fld>
            <a:endParaRPr kumimoji="0" lang="el-GR" altLang="en-GR" sz="1300"/>
          </a:p>
        </p:txBody>
      </p:sp>
      <p:sp>
        <p:nvSpPr>
          <p:cNvPr id="46082" name="Rectangle 2">
            <a:extLst>
              <a:ext uri="{FF2B5EF4-FFF2-40B4-BE49-F238E27FC236}">
                <a16:creationId xmlns:a16="http://schemas.microsoft.com/office/drawing/2014/main" id="{9FC65C21-BD2C-8F1F-805B-35A2F5C2A4BD}"/>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959C04F0-40E8-0F2C-72E7-67FBFC98C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92D268E-6CA3-457D-A9D2-8FC9BED2F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6602B0-1831-1B46-834B-22706C696DB3}" type="slidenum">
              <a:rPr kumimoji="0" lang="el-GR" altLang="en-GR" sz="1300" smtClean="0"/>
              <a:pPr>
                <a:spcBef>
                  <a:spcPct val="0"/>
                </a:spcBef>
              </a:pPr>
              <a:t>25</a:t>
            </a:fld>
            <a:endParaRPr kumimoji="0" lang="el-GR" altLang="en-GR" sz="1300"/>
          </a:p>
        </p:txBody>
      </p:sp>
      <p:sp>
        <p:nvSpPr>
          <p:cNvPr id="48130" name="Rectangle 2">
            <a:extLst>
              <a:ext uri="{FF2B5EF4-FFF2-40B4-BE49-F238E27FC236}">
                <a16:creationId xmlns:a16="http://schemas.microsoft.com/office/drawing/2014/main" id="{02C292C9-7DAC-090E-3590-D7BDA22689C2}"/>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CF57DB2D-1457-F5CC-0497-072A8B4DF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4F5BF76F-5A16-493A-7049-50207E02CF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B74065F-5949-4B42-ADB4-E57A358CADCE}" type="slidenum">
              <a:rPr kumimoji="0" lang="el-GR" altLang="en-GR" sz="1300" smtClean="0"/>
              <a:pPr>
                <a:spcBef>
                  <a:spcPct val="0"/>
                </a:spcBef>
              </a:pPr>
              <a:t>26</a:t>
            </a:fld>
            <a:endParaRPr kumimoji="0" lang="el-GR" altLang="en-GR" sz="1300"/>
          </a:p>
        </p:txBody>
      </p:sp>
      <p:sp>
        <p:nvSpPr>
          <p:cNvPr id="50178" name="Rectangle 2">
            <a:extLst>
              <a:ext uri="{FF2B5EF4-FFF2-40B4-BE49-F238E27FC236}">
                <a16:creationId xmlns:a16="http://schemas.microsoft.com/office/drawing/2014/main" id="{8EF822FA-48AC-72CC-CA40-80EADABD04A6}"/>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0672FDBB-09FF-CCD9-D49C-C5892DFCDE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091A3CBB-D622-D34C-112A-6822DDBDFF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9566D4-F46C-5E4B-8523-EEEBDCB993EB}" type="slidenum">
              <a:rPr kumimoji="0" lang="el-GR" altLang="en-GR" sz="1300" smtClean="0"/>
              <a:pPr>
                <a:spcBef>
                  <a:spcPct val="0"/>
                </a:spcBef>
              </a:pPr>
              <a:t>27</a:t>
            </a:fld>
            <a:endParaRPr kumimoji="0" lang="el-GR" altLang="en-GR" sz="1300"/>
          </a:p>
        </p:txBody>
      </p:sp>
      <p:sp>
        <p:nvSpPr>
          <p:cNvPr id="52226" name="Rectangle 1026">
            <a:extLst>
              <a:ext uri="{FF2B5EF4-FFF2-40B4-BE49-F238E27FC236}">
                <a16:creationId xmlns:a16="http://schemas.microsoft.com/office/drawing/2014/main" id="{A15DB128-740A-C676-17D2-306A88095A24}"/>
              </a:ext>
            </a:extLst>
          </p:cNvPr>
          <p:cNvSpPr>
            <a:spLocks noChangeArrowheads="1" noTextEdit="1"/>
          </p:cNvSpPr>
          <p:nvPr>
            <p:ph type="sldImg"/>
          </p:nvPr>
        </p:nvSpPr>
        <p:spPr>
          <a:ln/>
        </p:spPr>
      </p:sp>
      <p:sp>
        <p:nvSpPr>
          <p:cNvPr id="52227" name="Rectangle 1027">
            <a:extLst>
              <a:ext uri="{FF2B5EF4-FFF2-40B4-BE49-F238E27FC236}">
                <a16:creationId xmlns:a16="http://schemas.microsoft.com/office/drawing/2014/main" id="{EA19D083-0536-A73D-83B5-597293F83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3203AB3B-15D6-714B-7FB4-A0B41D7ECD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defTabSz="9540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D382EF0-2DEC-A546-ABD1-43D8D049B4A7}" type="slidenum">
              <a:rPr kumimoji="0" lang="el-GR" altLang="en-GR" sz="1300" smtClean="0"/>
              <a:pPr>
                <a:spcBef>
                  <a:spcPct val="0"/>
                </a:spcBef>
              </a:pPr>
              <a:t>28</a:t>
            </a:fld>
            <a:endParaRPr kumimoji="0" lang="el-GR" altLang="en-GR" sz="1300"/>
          </a:p>
        </p:txBody>
      </p:sp>
      <p:sp>
        <p:nvSpPr>
          <p:cNvPr id="54274" name="Rectangle 2">
            <a:extLst>
              <a:ext uri="{FF2B5EF4-FFF2-40B4-BE49-F238E27FC236}">
                <a16:creationId xmlns:a16="http://schemas.microsoft.com/office/drawing/2014/main" id="{1AF1C110-E235-9E2F-55FA-1C6030001E42}"/>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0C1B8502-699D-F1D7-D07B-60BA5F13E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G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0E7FBF4-3CF7-8688-5DAC-67A57E8A6D7E}"/>
              </a:ext>
            </a:extLst>
          </p:cNvPr>
          <p:cNvGrpSpPr>
            <a:grpSpLocks/>
          </p:cNvGrpSpPr>
          <p:nvPr/>
        </p:nvGrpSpPr>
        <p:grpSpPr bwMode="auto">
          <a:xfrm>
            <a:off x="0" y="0"/>
            <a:ext cx="9144000" cy="6858000"/>
            <a:chOff x="0" y="0"/>
            <a:chExt cx="5760" cy="4320"/>
          </a:xfrm>
        </p:grpSpPr>
        <p:sp>
          <p:nvSpPr>
            <p:cNvPr id="3" name="Rectangle 3">
              <a:extLst>
                <a:ext uri="{FF2B5EF4-FFF2-40B4-BE49-F238E27FC236}">
                  <a16:creationId xmlns:a16="http://schemas.microsoft.com/office/drawing/2014/main" id="{51A5A7A5-1711-315E-5A31-7325E2995E1C}"/>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GR" altLang="en-GR">
                <a:latin typeface="Times New Roman" panose="02020603050405020304" pitchFamily="18" charset="0"/>
              </a:endParaRPr>
            </a:p>
          </p:txBody>
        </p:sp>
        <p:sp>
          <p:nvSpPr>
            <p:cNvPr id="4" name="Rectangle 4">
              <a:extLst>
                <a:ext uri="{FF2B5EF4-FFF2-40B4-BE49-F238E27FC236}">
                  <a16:creationId xmlns:a16="http://schemas.microsoft.com/office/drawing/2014/main" id="{9DEE2A11-0303-6365-EB51-D027B765C080}"/>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grpSp>
          <p:nvGrpSpPr>
            <p:cNvPr id="5" name="Group 5">
              <a:extLst>
                <a:ext uri="{FF2B5EF4-FFF2-40B4-BE49-F238E27FC236}">
                  <a16:creationId xmlns:a16="http://schemas.microsoft.com/office/drawing/2014/main" id="{AD2E1A68-EC6B-FFEE-A579-F38204B379DE}"/>
                </a:ext>
              </a:extLst>
            </p:cNvPr>
            <p:cNvGrpSpPr>
              <a:grpSpLocks/>
            </p:cNvGrpSpPr>
            <p:nvPr/>
          </p:nvGrpSpPr>
          <p:grpSpPr bwMode="auto">
            <a:xfrm>
              <a:off x="0" y="672"/>
              <a:ext cx="1806" cy="1989"/>
              <a:chOff x="0" y="672"/>
              <a:chExt cx="1806" cy="1989"/>
            </a:xfrm>
          </p:grpSpPr>
          <p:sp>
            <p:nvSpPr>
              <p:cNvPr id="6" name="Rectangle 6">
                <a:extLst>
                  <a:ext uri="{FF2B5EF4-FFF2-40B4-BE49-F238E27FC236}">
                    <a16:creationId xmlns:a16="http://schemas.microsoft.com/office/drawing/2014/main" id="{6C7F39CD-B7D7-C6A7-D754-23ABEF291322}"/>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7" name="Rectangle 7">
                <a:extLst>
                  <a:ext uri="{FF2B5EF4-FFF2-40B4-BE49-F238E27FC236}">
                    <a16:creationId xmlns:a16="http://schemas.microsoft.com/office/drawing/2014/main" id="{8AB91B9E-90EA-D4BC-507F-C12D86436874}"/>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8" name="Rectangle 8">
                <a:extLst>
                  <a:ext uri="{FF2B5EF4-FFF2-40B4-BE49-F238E27FC236}">
                    <a16:creationId xmlns:a16="http://schemas.microsoft.com/office/drawing/2014/main" id="{A89F9ECF-4000-6C02-6F07-78820E5E75A6}"/>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9" name="Rectangle 9">
                <a:extLst>
                  <a:ext uri="{FF2B5EF4-FFF2-40B4-BE49-F238E27FC236}">
                    <a16:creationId xmlns:a16="http://schemas.microsoft.com/office/drawing/2014/main" id="{B22BF8D5-FFCE-38D0-B3E8-62B95D3F9104}"/>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0" name="Rectangle 10">
                <a:extLst>
                  <a:ext uri="{FF2B5EF4-FFF2-40B4-BE49-F238E27FC236}">
                    <a16:creationId xmlns:a16="http://schemas.microsoft.com/office/drawing/2014/main" id="{C499DBCD-D4FF-E286-B5F0-B344C11A3AEE}"/>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1" name="Rectangle 11">
                <a:extLst>
                  <a:ext uri="{FF2B5EF4-FFF2-40B4-BE49-F238E27FC236}">
                    <a16:creationId xmlns:a16="http://schemas.microsoft.com/office/drawing/2014/main" id="{1AF75426-1DAD-0D19-DC28-762FFCB0D7DF}"/>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2" name="Rectangle 12">
                <a:extLst>
                  <a:ext uri="{FF2B5EF4-FFF2-40B4-BE49-F238E27FC236}">
                    <a16:creationId xmlns:a16="http://schemas.microsoft.com/office/drawing/2014/main" id="{73426ED0-2D82-BBA3-0A60-9E84B6A03668}"/>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3" name="Rectangle 13">
                <a:extLst>
                  <a:ext uri="{FF2B5EF4-FFF2-40B4-BE49-F238E27FC236}">
                    <a16:creationId xmlns:a16="http://schemas.microsoft.com/office/drawing/2014/main" id="{0CB8146F-0CF7-DCDB-A666-27116155D2BF}"/>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4" name="Rectangle 14">
                <a:extLst>
                  <a:ext uri="{FF2B5EF4-FFF2-40B4-BE49-F238E27FC236}">
                    <a16:creationId xmlns:a16="http://schemas.microsoft.com/office/drawing/2014/main" id="{4D66AC27-1E9F-CF8E-1E8C-7EFB51F029A0}"/>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5" name="Rectangle 15">
                <a:extLst>
                  <a:ext uri="{FF2B5EF4-FFF2-40B4-BE49-F238E27FC236}">
                    <a16:creationId xmlns:a16="http://schemas.microsoft.com/office/drawing/2014/main" id="{F4BC1630-9AFC-AA87-899B-3A2A0DB9389F}"/>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grpSp>
      </p:grpSp>
      <p:sp>
        <p:nvSpPr>
          <p:cNvPr id="57960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l-GR"/>
              <a:t>Κάντε κλικ για να επεξεργαστείτε τον τίτλο</a:t>
            </a:r>
          </a:p>
        </p:txBody>
      </p:sp>
      <p:sp>
        <p:nvSpPr>
          <p:cNvPr id="57960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l-GR"/>
              <a:t>Κάντε κλικ για να επεξεργαστείτε τον υπότιτλο του υποδείγματος</a:t>
            </a:r>
          </a:p>
        </p:txBody>
      </p:sp>
      <p:sp>
        <p:nvSpPr>
          <p:cNvPr id="16" name="Rectangle 16">
            <a:extLst>
              <a:ext uri="{FF2B5EF4-FFF2-40B4-BE49-F238E27FC236}">
                <a16:creationId xmlns:a16="http://schemas.microsoft.com/office/drawing/2014/main" id="{63E50015-E517-BCF9-51EF-CE2C975EC6DE}"/>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l-GR"/>
          </a:p>
        </p:txBody>
      </p:sp>
      <p:sp>
        <p:nvSpPr>
          <p:cNvPr id="17" name="Rectangle 17">
            <a:extLst>
              <a:ext uri="{FF2B5EF4-FFF2-40B4-BE49-F238E27FC236}">
                <a16:creationId xmlns:a16="http://schemas.microsoft.com/office/drawing/2014/main" id="{9E852F16-B551-062B-CD44-753B396D54EC}"/>
              </a:ext>
            </a:extLst>
          </p:cNvPr>
          <p:cNvSpPr>
            <a:spLocks noGrp="1" noChangeArrowheads="1"/>
          </p:cNvSpPr>
          <p:nvPr>
            <p:ph type="ftr" sz="quarter" idx="11"/>
          </p:nvPr>
        </p:nvSpPr>
        <p:spPr/>
        <p:txBody>
          <a:bodyPr/>
          <a:lstStyle>
            <a:lvl1pPr>
              <a:defRPr/>
            </a:lvl1pPr>
          </a:lstStyle>
          <a:p>
            <a:pPr>
              <a:defRPr/>
            </a:pPr>
            <a:r>
              <a:rPr lang="el-GR"/>
              <a:t>Δρ. Δέσποινα Καραγιάννη(</a:t>
            </a:r>
            <a:r>
              <a:rPr lang="en-US"/>
              <a:t>c)</a:t>
            </a:r>
            <a:endParaRPr lang="el-GR"/>
          </a:p>
        </p:txBody>
      </p:sp>
      <p:sp>
        <p:nvSpPr>
          <p:cNvPr id="18" name="Rectangle 18">
            <a:extLst>
              <a:ext uri="{FF2B5EF4-FFF2-40B4-BE49-F238E27FC236}">
                <a16:creationId xmlns:a16="http://schemas.microsoft.com/office/drawing/2014/main" id="{AF08E150-AEDC-9F4D-04BF-5584313F2CED}"/>
              </a:ext>
            </a:extLst>
          </p:cNvPr>
          <p:cNvSpPr>
            <a:spLocks noGrp="1" noChangeArrowheads="1"/>
          </p:cNvSpPr>
          <p:nvPr>
            <p:ph type="sldNum" sz="quarter" idx="12"/>
          </p:nvPr>
        </p:nvSpPr>
        <p:spPr/>
        <p:txBody>
          <a:bodyPr/>
          <a:lstStyle>
            <a:lvl1pPr>
              <a:defRPr/>
            </a:lvl1pPr>
          </a:lstStyle>
          <a:p>
            <a:pPr>
              <a:defRPr/>
            </a:pPr>
            <a:fld id="{A4C73F3E-8C1D-1541-8F02-DDD59FD6A85E}" type="slidenum">
              <a:rPr lang="el-GR" altLang="en-GR"/>
              <a:pPr>
                <a:defRPr/>
              </a:pPr>
              <a:t>‹#›</a:t>
            </a:fld>
            <a:endParaRPr lang="el-GR" altLang="en-GR"/>
          </a:p>
        </p:txBody>
      </p:sp>
    </p:spTree>
    <p:extLst>
      <p:ext uri="{BB962C8B-B14F-4D97-AF65-F5344CB8AC3E}">
        <p14:creationId xmlns:p14="http://schemas.microsoft.com/office/powerpoint/2010/main" val="38263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
            <a:extLst>
              <a:ext uri="{FF2B5EF4-FFF2-40B4-BE49-F238E27FC236}">
                <a16:creationId xmlns:a16="http://schemas.microsoft.com/office/drawing/2014/main" id="{0ADCB391-F115-BF81-F796-5AAEC3CBBD42}"/>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5" name="Rectangle 3">
            <a:extLst>
              <a:ext uri="{FF2B5EF4-FFF2-40B4-BE49-F238E27FC236}">
                <a16:creationId xmlns:a16="http://schemas.microsoft.com/office/drawing/2014/main" id="{959EDBBE-E5B2-CD07-3BB2-5FD190990879}"/>
              </a:ext>
            </a:extLst>
          </p:cNvPr>
          <p:cNvSpPr>
            <a:spLocks noGrp="1" noChangeArrowheads="1"/>
          </p:cNvSpPr>
          <p:nvPr>
            <p:ph type="sldNum" sz="quarter" idx="11"/>
          </p:nvPr>
        </p:nvSpPr>
        <p:spPr>
          <a:ln/>
        </p:spPr>
        <p:txBody>
          <a:bodyPr/>
          <a:lstStyle>
            <a:lvl1pPr>
              <a:defRPr/>
            </a:lvl1pPr>
          </a:lstStyle>
          <a:p>
            <a:pPr>
              <a:defRPr/>
            </a:pPr>
            <a:fld id="{E2C495D5-62D0-3B45-B807-82743CCB8262}" type="slidenum">
              <a:rPr lang="el-GR" altLang="en-GR"/>
              <a:pPr>
                <a:defRPr/>
              </a:pPr>
              <a:t>‹#›</a:t>
            </a:fld>
            <a:endParaRPr lang="el-GR" altLang="en-GR"/>
          </a:p>
        </p:txBody>
      </p:sp>
      <p:sp>
        <p:nvSpPr>
          <p:cNvPr id="6" name="Rectangle 16">
            <a:extLst>
              <a:ext uri="{FF2B5EF4-FFF2-40B4-BE49-F238E27FC236}">
                <a16:creationId xmlns:a16="http://schemas.microsoft.com/office/drawing/2014/main" id="{07729A20-7D1F-13CE-6071-9E2B8EEFFDAE}"/>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91235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
            <a:extLst>
              <a:ext uri="{FF2B5EF4-FFF2-40B4-BE49-F238E27FC236}">
                <a16:creationId xmlns:a16="http://schemas.microsoft.com/office/drawing/2014/main" id="{D0807316-FAD2-A1D8-0882-84E85861631F}"/>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5" name="Rectangle 3">
            <a:extLst>
              <a:ext uri="{FF2B5EF4-FFF2-40B4-BE49-F238E27FC236}">
                <a16:creationId xmlns:a16="http://schemas.microsoft.com/office/drawing/2014/main" id="{BAF5D729-FD55-B995-8E93-F17413DAED63}"/>
              </a:ext>
            </a:extLst>
          </p:cNvPr>
          <p:cNvSpPr>
            <a:spLocks noGrp="1" noChangeArrowheads="1"/>
          </p:cNvSpPr>
          <p:nvPr>
            <p:ph type="sldNum" sz="quarter" idx="11"/>
          </p:nvPr>
        </p:nvSpPr>
        <p:spPr>
          <a:ln/>
        </p:spPr>
        <p:txBody>
          <a:bodyPr/>
          <a:lstStyle>
            <a:lvl1pPr>
              <a:defRPr/>
            </a:lvl1pPr>
          </a:lstStyle>
          <a:p>
            <a:pPr>
              <a:defRPr/>
            </a:pPr>
            <a:fld id="{F258DC8A-A927-FB47-B38F-91EABD59B311}" type="slidenum">
              <a:rPr lang="el-GR" altLang="en-GR"/>
              <a:pPr>
                <a:defRPr/>
              </a:pPr>
              <a:t>‹#›</a:t>
            </a:fld>
            <a:endParaRPr lang="el-GR" altLang="en-GR"/>
          </a:p>
        </p:txBody>
      </p:sp>
      <p:sp>
        <p:nvSpPr>
          <p:cNvPr id="6" name="Rectangle 16">
            <a:extLst>
              <a:ext uri="{FF2B5EF4-FFF2-40B4-BE49-F238E27FC236}">
                <a16:creationId xmlns:a16="http://schemas.microsoft.com/office/drawing/2014/main" id="{B97EF100-9489-B6D1-D250-9EC7B21F8A6D}"/>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12879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2">
            <a:extLst>
              <a:ext uri="{FF2B5EF4-FFF2-40B4-BE49-F238E27FC236}">
                <a16:creationId xmlns:a16="http://schemas.microsoft.com/office/drawing/2014/main" id="{07784028-F31E-4B02-14A4-D6430EBAEA23}"/>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4" name="Rectangle 3">
            <a:extLst>
              <a:ext uri="{FF2B5EF4-FFF2-40B4-BE49-F238E27FC236}">
                <a16:creationId xmlns:a16="http://schemas.microsoft.com/office/drawing/2014/main" id="{E7AA01AB-56FD-02E9-3A37-C12AE70BE533}"/>
              </a:ext>
            </a:extLst>
          </p:cNvPr>
          <p:cNvSpPr>
            <a:spLocks noGrp="1" noChangeArrowheads="1"/>
          </p:cNvSpPr>
          <p:nvPr>
            <p:ph type="sldNum" sz="quarter" idx="11"/>
          </p:nvPr>
        </p:nvSpPr>
        <p:spPr>
          <a:ln/>
        </p:spPr>
        <p:txBody>
          <a:bodyPr/>
          <a:lstStyle>
            <a:lvl1pPr>
              <a:defRPr/>
            </a:lvl1pPr>
          </a:lstStyle>
          <a:p>
            <a:pPr>
              <a:defRPr/>
            </a:pPr>
            <a:fld id="{F46BE6E1-BF9E-AD42-AAAA-BAB0B0B4277A}" type="slidenum">
              <a:rPr lang="el-GR" altLang="en-GR"/>
              <a:pPr>
                <a:defRPr/>
              </a:pPr>
              <a:t>‹#›</a:t>
            </a:fld>
            <a:endParaRPr lang="el-GR" altLang="en-GR"/>
          </a:p>
        </p:txBody>
      </p:sp>
      <p:sp>
        <p:nvSpPr>
          <p:cNvPr id="5" name="Rectangle 16">
            <a:extLst>
              <a:ext uri="{FF2B5EF4-FFF2-40B4-BE49-F238E27FC236}">
                <a16:creationId xmlns:a16="http://schemas.microsoft.com/office/drawing/2014/main" id="{88773884-BD11-01B4-2C31-00CB1659756E}"/>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91748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57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Content Placeholder 5"/>
          <p:cNvSpPr>
            <a:spLocks noGrp="1"/>
          </p:cNvSpPr>
          <p:nvPr>
            <p:ph sz="quarter" idx="4"/>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2">
            <a:extLst>
              <a:ext uri="{FF2B5EF4-FFF2-40B4-BE49-F238E27FC236}">
                <a16:creationId xmlns:a16="http://schemas.microsoft.com/office/drawing/2014/main" id="{73B9E541-2CC3-8B9E-0D18-45A6E0FB02FA}"/>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8" name="Rectangle 3">
            <a:extLst>
              <a:ext uri="{FF2B5EF4-FFF2-40B4-BE49-F238E27FC236}">
                <a16:creationId xmlns:a16="http://schemas.microsoft.com/office/drawing/2014/main" id="{9EF06182-CD00-149A-9BE9-0F776954587F}"/>
              </a:ext>
            </a:extLst>
          </p:cNvPr>
          <p:cNvSpPr>
            <a:spLocks noGrp="1" noChangeArrowheads="1"/>
          </p:cNvSpPr>
          <p:nvPr>
            <p:ph type="sldNum" sz="quarter" idx="11"/>
          </p:nvPr>
        </p:nvSpPr>
        <p:spPr>
          <a:ln/>
        </p:spPr>
        <p:txBody>
          <a:bodyPr/>
          <a:lstStyle>
            <a:lvl1pPr>
              <a:defRPr/>
            </a:lvl1pPr>
          </a:lstStyle>
          <a:p>
            <a:pPr>
              <a:defRPr/>
            </a:pPr>
            <a:fld id="{33F430B6-A9B6-6F43-931F-A28542B4DB1A}" type="slidenum">
              <a:rPr lang="el-GR" altLang="en-GR"/>
              <a:pPr>
                <a:defRPr/>
              </a:pPr>
              <a:t>‹#›</a:t>
            </a:fld>
            <a:endParaRPr lang="el-GR" altLang="en-GR"/>
          </a:p>
        </p:txBody>
      </p:sp>
      <p:sp>
        <p:nvSpPr>
          <p:cNvPr id="9" name="Rectangle 16">
            <a:extLst>
              <a:ext uri="{FF2B5EF4-FFF2-40B4-BE49-F238E27FC236}">
                <a16:creationId xmlns:a16="http://schemas.microsoft.com/office/drawing/2014/main" id="{6998AD58-8E09-C4A4-E5D4-1BEF6B6A7C4F}"/>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73089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
            <a:extLst>
              <a:ext uri="{FF2B5EF4-FFF2-40B4-BE49-F238E27FC236}">
                <a16:creationId xmlns:a16="http://schemas.microsoft.com/office/drawing/2014/main" id="{5501E826-0618-E1A4-CE38-9A5CF585439A}"/>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5" name="Rectangle 3">
            <a:extLst>
              <a:ext uri="{FF2B5EF4-FFF2-40B4-BE49-F238E27FC236}">
                <a16:creationId xmlns:a16="http://schemas.microsoft.com/office/drawing/2014/main" id="{C633F8D9-527B-F1FE-95BB-5B1711248373}"/>
              </a:ext>
            </a:extLst>
          </p:cNvPr>
          <p:cNvSpPr>
            <a:spLocks noGrp="1" noChangeArrowheads="1"/>
          </p:cNvSpPr>
          <p:nvPr>
            <p:ph type="sldNum" sz="quarter" idx="11"/>
          </p:nvPr>
        </p:nvSpPr>
        <p:spPr>
          <a:ln/>
        </p:spPr>
        <p:txBody>
          <a:bodyPr/>
          <a:lstStyle>
            <a:lvl1pPr>
              <a:defRPr/>
            </a:lvl1pPr>
          </a:lstStyle>
          <a:p>
            <a:pPr>
              <a:defRPr/>
            </a:pPr>
            <a:fld id="{5F03A878-4916-044D-9EB8-8565DF1332F6}" type="slidenum">
              <a:rPr lang="el-GR" altLang="en-GR"/>
              <a:pPr>
                <a:defRPr/>
              </a:pPr>
              <a:t>‹#›</a:t>
            </a:fld>
            <a:endParaRPr lang="el-GR" altLang="en-GR"/>
          </a:p>
        </p:txBody>
      </p:sp>
      <p:sp>
        <p:nvSpPr>
          <p:cNvPr id="6" name="Rectangle 16">
            <a:extLst>
              <a:ext uri="{FF2B5EF4-FFF2-40B4-BE49-F238E27FC236}">
                <a16:creationId xmlns:a16="http://schemas.microsoft.com/office/drawing/2014/main" id="{0CBB29A6-DFA1-2848-B190-3FD9C7BFBA4A}"/>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8811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0AFEBFC6-4E5E-77AE-4650-503422946C3F}"/>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5" name="Rectangle 3">
            <a:extLst>
              <a:ext uri="{FF2B5EF4-FFF2-40B4-BE49-F238E27FC236}">
                <a16:creationId xmlns:a16="http://schemas.microsoft.com/office/drawing/2014/main" id="{22221C5A-E42D-EC1F-73AB-D1E2EA791A82}"/>
              </a:ext>
            </a:extLst>
          </p:cNvPr>
          <p:cNvSpPr>
            <a:spLocks noGrp="1" noChangeArrowheads="1"/>
          </p:cNvSpPr>
          <p:nvPr>
            <p:ph type="sldNum" sz="quarter" idx="11"/>
          </p:nvPr>
        </p:nvSpPr>
        <p:spPr>
          <a:ln/>
        </p:spPr>
        <p:txBody>
          <a:bodyPr/>
          <a:lstStyle>
            <a:lvl1pPr>
              <a:defRPr/>
            </a:lvl1pPr>
          </a:lstStyle>
          <a:p>
            <a:pPr>
              <a:defRPr/>
            </a:pPr>
            <a:fld id="{96C158C4-F575-F247-B05A-C947B43E7F4E}" type="slidenum">
              <a:rPr lang="el-GR" altLang="en-GR"/>
              <a:pPr>
                <a:defRPr/>
              </a:pPr>
              <a:t>‹#›</a:t>
            </a:fld>
            <a:endParaRPr lang="el-GR" altLang="en-GR"/>
          </a:p>
        </p:txBody>
      </p:sp>
      <p:sp>
        <p:nvSpPr>
          <p:cNvPr id="6" name="Rectangle 16">
            <a:extLst>
              <a:ext uri="{FF2B5EF4-FFF2-40B4-BE49-F238E27FC236}">
                <a16:creationId xmlns:a16="http://schemas.microsoft.com/office/drawing/2014/main" id="{4D5B383F-5154-60C2-3969-597C23D9F89E}"/>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68880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2">
            <a:extLst>
              <a:ext uri="{FF2B5EF4-FFF2-40B4-BE49-F238E27FC236}">
                <a16:creationId xmlns:a16="http://schemas.microsoft.com/office/drawing/2014/main" id="{540DA5B9-392C-88EE-F678-37F45D030323}"/>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6" name="Rectangle 3">
            <a:extLst>
              <a:ext uri="{FF2B5EF4-FFF2-40B4-BE49-F238E27FC236}">
                <a16:creationId xmlns:a16="http://schemas.microsoft.com/office/drawing/2014/main" id="{C4426AB7-6FD0-15C8-2F50-44CE27D4D251}"/>
              </a:ext>
            </a:extLst>
          </p:cNvPr>
          <p:cNvSpPr>
            <a:spLocks noGrp="1" noChangeArrowheads="1"/>
          </p:cNvSpPr>
          <p:nvPr>
            <p:ph type="sldNum" sz="quarter" idx="11"/>
          </p:nvPr>
        </p:nvSpPr>
        <p:spPr>
          <a:ln/>
        </p:spPr>
        <p:txBody>
          <a:bodyPr/>
          <a:lstStyle>
            <a:lvl1pPr>
              <a:defRPr/>
            </a:lvl1pPr>
          </a:lstStyle>
          <a:p>
            <a:pPr>
              <a:defRPr/>
            </a:pPr>
            <a:fld id="{9C577A59-4475-6640-9009-4750A911316D}" type="slidenum">
              <a:rPr lang="el-GR" altLang="en-GR"/>
              <a:pPr>
                <a:defRPr/>
              </a:pPr>
              <a:t>‹#›</a:t>
            </a:fld>
            <a:endParaRPr lang="el-GR" altLang="en-GR"/>
          </a:p>
        </p:txBody>
      </p:sp>
      <p:sp>
        <p:nvSpPr>
          <p:cNvPr id="7" name="Rectangle 16">
            <a:extLst>
              <a:ext uri="{FF2B5EF4-FFF2-40B4-BE49-F238E27FC236}">
                <a16:creationId xmlns:a16="http://schemas.microsoft.com/office/drawing/2014/main" id="{0E520BD1-2B2A-A0E4-7D93-20370CCD1233}"/>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55713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2">
            <a:extLst>
              <a:ext uri="{FF2B5EF4-FFF2-40B4-BE49-F238E27FC236}">
                <a16:creationId xmlns:a16="http://schemas.microsoft.com/office/drawing/2014/main" id="{E919B552-B741-D04D-B381-967A77D60BBC}"/>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8" name="Rectangle 3">
            <a:extLst>
              <a:ext uri="{FF2B5EF4-FFF2-40B4-BE49-F238E27FC236}">
                <a16:creationId xmlns:a16="http://schemas.microsoft.com/office/drawing/2014/main" id="{23D833E9-2BA8-B359-BCDE-61BF19980A76}"/>
              </a:ext>
            </a:extLst>
          </p:cNvPr>
          <p:cNvSpPr>
            <a:spLocks noGrp="1" noChangeArrowheads="1"/>
          </p:cNvSpPr>
          <p:nvPr>
            <p:ph type="sldNum" sz="quarter" idx="11"/>
          </p:nvPr>
        </p:nvSpPr>
        <p:spPr>
          <a:ln/>
        </p:spPr>
        <p:txBody>
          <a:bodyPr/>
          <a:lstStyle>
            <a:lvl1pPr>
              <a:defRPr/>
            </a:lvl1pPr>
          </a:lstStyle>
          <a:p>
            <a:pPr>
              <a:defRPr/>
            </a:pPr>
            <a:fld id="{1022EB0B-F409-924F-8698-706043DA3F65}" type="slidenum">
              <a:rPr lang="el-GR" altLang="en-GR"/>
              <a:pPr>
                <a:defRPr/>
              </a:pPr>
              <a:t>‹#›</a:t>
            </a:fld>
            <a:endParaRPr lang="el-GR" altLang="en-GR"/>
          </a:p>
        </p:txBody>
      </p:sp>
      <p:sp>
        <p:nvSpPr>
          <p:cNvPr id="9" name="Rectangle 16">
            <a:extLst>
              <a:ext uri="{FF2B5EF4-FFF2-40B4-BE49-F238E27FC236}">
                <a16:creationId xmlns:a16="http://schemas.microsoft.com/office/drawing/2014/main" id="{D596489C-5A8B-88FC-893C-CAF80E52A7B3}"/>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98450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2">
            <a:extLst>
              <a:ext uri="{FF2B5EF4-FFF2-40B4-BE49-F238E27FC236}">
                <a16:creationId xmlns:a16="http://schemas.microsoft.com/office/drawing/2014/main" id="{56840138-C836-D984-316B-CD879174A3A7}"/>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4" name="Rectangle 3">
            <a:extLst>
              <a:ext uri="{FF2B5EF4-FFF2-40B4-BE49-F238E27FC236}">
                <a16:creationId xmlns:a16="http://schemas.microsoft.com/office/drawing/2014/main" id="{3A47BBE8-7D6C-2282-BB1E-2BCD4FA68CA6}"/>
              </a:ext>
            </a:extLst>
          </p:cNvPr>
          <p:cNvSpPr>
            <a:spLocks noGrp="1" noChangeArrowheads="1"/>
          </p:cNvSpPr>
          <p:nvPr>
            <p:ph type="sldNum" sz="quarter" idx="11"/>
          </p:nvPr>
        </p:nvSpPr>
        <p:spPr>
          <a:ln/>
        </p:spPr>
        <p:txBody>
          <a:bodyPr/>
          <a:lstStyle>
            <a:lvl1pPr>
              <a:defRPr/>
            </a:lvl1pPr>
          </a:lstStyle>
          <a:p>
            <a:pPr>
              <a:defRPr/>
            </a:pPr>
            <a:fld id="{30C7FD94-35CF-9E40-91C1-9E238F2864D4}" type="slidenum">
              <a:rPr lang="el-GR" altLang="en-GR"/>
              <a:pPr>
                <a:defRPr/>
              </a:pPr>
              <a:t>‹#›</a:t>
            </a:fld>
            <a:endParaRPr lang="el-GR" altLang="en-GR"/>
          </a:p>
        </p:txBody>
      </p:sp>
      <p:sp>
        <p:nvSpPr>
          <p:cNvPr id="5" name="Rectangle 16">
            <a:extLst>
              <a:ext uri="{FF2B5EF4-FFF2-40B4-BE49-F238E27FC236}">
                <a16:creationId xmlns:a16="http://schemas.microsoft.com/office/drawing/2014/main" id="{E6ABCA05-0FE8-4BAC-7CA4-D82955AB22A5}"/>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80433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86183C3-2262-C7A1-9294-37F2725F525D}"/>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3" name="Rectangle 3">
            <a:extLst>
              <a:ext uri="{FF2B5EF4-FFF2-40B4-BE49-F238E27FC236}">
                <a16:creationId xmlns:a16="http://schemas.microsoft.com/office/drawing/2014/main" id="{EE151BFA-4D9B-9034-86C7-EAB912E3B2E9}"/>
              </a:ext>
            </a:extLst>
          </p:cNvPr>
          <p:cNvSpPr>
            <a:spLocks noGrp="1" noChangeArrowheads="1"/>
          </p:cNvSpPr>
          <p:nvPr>
            <p:ph type="sldNum" sz="quarter" idx="11"/>
          </p:nvPr>
        </p:nvSpPr>
        <p:spPr>
          <a:ln/>
        </p:spPr>
        <p:txBody>
          <a:bodyPr/>
          <a:lstStyle>
            <a:lvl1pPr>
              <a:defRPr/>
            </a:lvl1pPr>
          </a:lstStyle>
          <a:p>
            <a:pPr>
              <a:defRPr/>
            </a:pPr>
            <a:fld id="{93E161CE-4F07-AB49-805B-1F5744C01636}" type="slidenum">
              <a:rPr lang="el-GR" altLang="en-GR"/>
              <a:pPr>
                <a:defRPr/>
              </a:pPr>
              <a:t>‹#›</a:t>
            </a:fld>
            <a:endParaRPr lang="el-GR" altLang="en-GR"/>
          </a:p>
        </p:txBody>
      </p:sp>
      <p:sp>
        <p:nvSpPr>
          <p:cNvPr id="4" name="Rectangle 16">
            <a:extLst>
              <a:ext uri="{FF2B5EF4-FFF2-40B4-BE49-F238E27FC236}">
                <a16:creationId xmlns:a16="http://schemas.microsoft.com/office/drawing/2014/main" id="{AA4EC0EA-F4E1-48BA-1B4C-AC34FFEC758E}"/>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51137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5428ED3-32F9-80C8-3447-CA351B438AD3}"/>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6" name="Rectangle 3">
            <a:extLst>
              <a:ext uri="{FF2B5EF4-FFF2-40B4-BE49-F238E27FC236}">
                <a16:creationId xmlns:a16="http://schemas.microsoft.com/office/drawing/2014/main" id="{115DF055-3668-4743-8258-E8ABB6762E37}"/>
              </a:ext>
            </a:extLst>
          </p:cNvPr>
          <p:cNvSpPr>
            <a:spLocks noGrp="1" noChangeArrowheads="1"/>
          </p:cNvSpPr>
          <p:nvPr>
            <p:ph type="sldNum" sz="quarter" idx="11"/>
          </p:nvPr>
        </p:nvSpPr>
        <p:spPr>
          <a:ln/>
        </p:spPr>
        <p:txBody>
          <a:bodyPr/>
          <a:lstStyle>
            <a:lvl1pPr>
              <a:defRPr/>
            </a:lvl1pPr>
          </a:lstStyle>
          <a:p>
            <a:pPr>
              <a:defRPr/>
            </a:pPr>
            <a:fld id="{7655000B-FDCC-644B-B2E9-C94B9247FF7E}" type="slidenum">
              <a:rPr lang="el-GR" altLang="en-GR"/>
              <a:pPr>
                <a:defRPr/>
              </a:pPr>
              <a:t>‹#›</a:t>
            </a:fld>
            <a:endParaRPr lang="el-GR" altLang="en-GR"/>
          </a:p>
        </p:txBody>
      </p:sp>
      <p:sp>
        <p:nvSpPr>
          <p:cNvPr id="7" name="Rectangle 16">
            <a:extLst>
              <a:ext uri="{FF2B5EF4-FFF2-40B4-BE49-F238E27FC236}">
                <a16:creationId xmlns:a16="http://schemas.microsoft.com/office/drawing/2014/main" id="{458E0B5C-9705-2281-76D3-C184AB521CA8}"/>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30386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630946E-6743-9322-0660-35F9D63C5BBF}"/>
              </a:ext>
            </a:extLst>
          </p:cNvPr>
          <p:cNvSpPr>
            <a:spLocks noGrp="1" noChangeArrowheads="1"/>
          </p:cNvSpPr>
          <p:nvPr>
            <p:ph type="ftr" sz="quarter" idx="10"/>
          </p:nvPr>
        </p:nvSpPr>
        <p:spPr>
          <a:ln/>
        </p:spPr>
        <p:txBody>
          <a:bodyPr/>
          <a:lstStyle>
            <a:lvl1pPr>
              <a:defRPr/>
            </a:lvl1pPr>
          </a:lstStyle>
          <a:p>
            <a:pPr>
              <a:defRPr/>
            </a:pPr>
            <a:r>
              <a:rPr lang="el-GR"/>
              <a:t>Δρ. Δέσποινα Καραγιάννη(</a:t>
            </a:r>
            <a:r>
              <a:rPr lang="en-US"/>
              <a:t>c)</a:t>
            </a:r>
            <a:endParaRPr lang="el-GR"/>
          </a:p>
        </p:txBody>
      </p:sp>
      <p:sp>
        <p:nvSpPr>
          <p:cNvPr id="6" name="Rectangle 3">
            <a:extLst>
              <a:ext uri="{FF2B5EF4-FFF2-40B4-BE49-F238E27FC236}">
                <a16:creationId xmlns:a16="http://schemas.microsoft.com/office/drawing/2014/main" id="{9270D7F7-4600-6F76-BE7C-69151BDD55B5}"/>
              </a:ext>
            </a:extLst>
          </p:cNvPr>
          <p:cNvSpPr>
            <a:spLocks noGrp="1" noChangeArrowheads="1"/>
          </p:cNvSpPr>
          <p:nvPr>
            <p:ph type="sldNum" sz="quarter" idx="11"/>
          </p:nvPr>
        </p:nvSpPr>
        <p:spPr>
          <a:ln/>
        </p:spPr>
        <p:txBody>
          <a:bodyPr/>
          <a:lstStyle>
            <a:lvl1pPr>
              <a:defRPr/>
            </a:lvl1pPr>
          </a:lstStyle>
          <a:p>
            <a:pPr>
              <a:defRPr/>
            </a:pPr>
            <a:fld id="{25CB5EC3-EA9F-1C49-9FBD-64CAD1AE8FE3}" type="slidenum">
              <a:rPr lang="el-GR" altLang="en-GR"/>
              <a:pPr>
                <a:defRPr/>
              </a:pPr>
              <a:t>‹#›</a:t>
            </a:fld>
            <a:endParaRPr lang="el-GR" altLang="en-GR"/>
          </a:p>
        </p:txBody>
      </p:sp>
      <p:sp>
        <p:nvSpPr>
          <p:cNvPr id="7" name="Rectangle 16">
            <a:extLst>
              <a:ext uri="{FF2B5EF4-FFF2-40B4-BE49-F238E27FC236}">
                <a16:creationId xmlns:a16="http://schemas.microsoft.com/office/drawing/2014/main" id="{CE1BF574-1CD9-4144-9591-5EE854CD3B99}"/>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82522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E02DA107-E8F2-EACC-DFBE-C879C213724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ea typeface="+mn-ea"/>
              </a:defRPr>
            </a:lvl1pPr>
          </a:lstStyle>
          <a:p>
            <a:pPr>
              <a:defRPr/>
            </a:pPr>
            <a:r>
              <a:rPr lang="el-GR"/>
              <a:t>Δρ. Δέσποινα Καραγιάννη(</a:t>
            </a:r>
            <a:r>
              <a:rPr lang="en-US"/>
              <a:t>c)</a:t>
            </a:r>
            <a:endParaRPr lang="el-GR"/>
          </a:p>
        </p:txBody>
      </p:sp>
      <p:sp>
        <p:nvSpPr>
          <p:cNvPr id="578563" name="Rectangle 3">
            <a:extLst>
              <a:ext uri="{FF2B5EF4-FFF2-40B4-BE49-F238E27FC236}">
                <a16:creationId xmlns:a16="http://schemas.microsoft.com/office/drawing/2014/main" id="{53CF605D-054C-1ABD-2AEB-62E46A1C52E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604020202020204" pitchFamily="34" charset="0"/>
              </a:defRPr>
            </a:lvl1pPr>
          </a:lstStyle>
          <a:p>
            <a:pPr>
              <a:defRPr/>
            </a:pPr>
            <a:fld id="{13CA73F3-B04D-B84D-9B7D-7DFBE22E5002}" type="slidenum">
              <a:rPr lang="el-GR" altLang="en-GR"/>
              <a:pPr>
                <a:defRPr/>
              </a:pPr>
              <a:t>‹#›</a:t>
            </a:fld>
            <a:endParaRPr lang="el-GR" altLang="en-GR"/>
          </a:p>
        </p:txBody>
      </p:sp>
      <p:grpSp>
        <p:nvGrpSpPr>
          <p:cNvPr id="1028" name="Group 4">
            <a:extLst>
              <a:ext uri="{FF2B5EF4-FFF2-40B4-BE49-F238E27FC236}">
                <a16:creationId xmlns:a16="http://schemas.microsoft.com/office/drawing/2014/main" id="{B327DCC3-6C12-001B-23DE-B6E810DDC0FC}"/>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0819A75E-B4BD-4F5C-DE79-B4A952559DB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GR" altLang="en-GR">
                <a:latin typeface="Times New Roman" panose="02020603050405020304" pitchFamily="18" charset="0"/>
              </a:endParaRPr>
            </a:p>
          </p:txBody>
        </p:sp>
        <p:sp>
          <p:nvSpPr>
            <p:cNvPr id="1033" name="Rectangle 6">
              <a:extLst>
                <a:ext uri="{FF2B5EF4-FFF2-40B4-BE49-F238E27FC236}">
                  <a16:creationId xmlns:a16="http://schemas.microsoft.com/office/drawing/2014/main" id="{C4BAAF0F-A2F0-8913-099A-D0AA92D5B9C1}"/>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034" name="Rectangle 7">
              <a:extLst>
                <a:ext uri="{FF2B5EF4-FFF2-40B4-BE49-F238E27FC236}">
                  <a16:creationId xmlns:a16="http://schemas.microsoft.com/office/drawing/2014/main" id="{04BF7E4A-03AC-B7E7-2313-D2353F9EAC10}"/>
                </a:ext>
              </a:extLst>
            </p:cNvPr>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sz="1800">
                <a:solidFill>
                  <a:schemeClr val="hlink"/>
                </a:solidFill>
              </a:endParaRPr>
            </a:p>
          </p:txBody>
        </p:sp>
        <p:sp>
          <p:nvSpPr>
            <p:cNvPr id="1035" name="Rectangle 8">
              <a:extLst>
                <a:ext uri="{FF2B5EF4-FFF2-40B4-BE49-F238E27FC236}">
                  <a16:creationId xmlns:a16="http://schemas.microsoft.com/office/drawing/2014/main" id="{5261E6D5-AB3C-5993-3C1F-EDBD1DDE1198}"/>
                </a:ext>
              </a:extLst>
            </p:cNvPr>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sz="1800">
                <a:solidFill>
                  <a:schemeClr val="hlink"/>
                </a:solidFill>
              </a:endParaRPr>
            </a:p>
          </p:txBody>
        </p:sp>
        <p:sp>
          <p:nvSpPr>
            <p:cNvPr id="1036" name="Rectangle 9">
              <a:extLst>
                <a:ext uri="{FF2B5EF4-FFF2-40B4-BE49-F238E27FC236}">
                  <a16:creationId xmlns:a16="http://schemas.microsoft.com/office/drawing/2014/main" id="{D5D54548-A813-16B6-8023-16085DB00013}"/>
                </a:ext>
              </a:extLst>
            </p:cNvPr>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sz="1800">
                <a:solidFill>
                  <a:schemeClr val="accent2"/>
                </a:solidFill>
              </a:endParaRPr>
            </a:p>
          </p:txBody>
        </p:sp>
        <p:sp>
          <p:nvSpPr>
            <p:cNvPr id="1037" name="Rectangle 10">
              <a:extLst>
                <a:ext uri="{FF2B5EF4-FFF2-40B4-BE49-F238E27FC236}">
                  <a16:creationId xmlns:a16="http://schemas.microsoft.com/office/drawing/2014/main" id="{B65B5923-203D-EBB8-3888-E49069597538}"/>
                </a:ext>
              </a:extLst>
            </p:cNvPr>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sz="1800">
                <a:solidFill>
                  <a:schemeClr val="hlink"/>
                </a:solidFill>
              </a:endParaRPr>
            </a:p>
          </p:txBody>
        </p:sp>
        <p:sp>
          <p:nvSpPr>
            <p:cNvPr id="1038" name="Rectangle 11">
              <a:extLst>
                <a:ext uri="{FF2B5EF4-FFF2-40B4-BE49-F238E27FC236}">
                  <a16:creationId xmlns:a16="http://schemas.microsoft.com/office/drawing/2014/main" id="{5C29ECC6-1FB2-93B6-7D06-034AECA27793}"/>
                </a:ext>
              </a:extLst>
            </p:cNvPr>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a:latin typeface="Times New Roman" panose="02020603050405020304" pitchFamily="18" charset="0"/>
              </a:endParaRPr>
            </a:p>
          </p:txBody>
        </p:sp>
        <p:sp>
          <p:nvSpPr>
            <p:cNvPr id="1039" name="Rectangle 12">
              <a:extLst>
                <a:ext uri="{FF2B5EF4-FFF2-40B4-BE49-F238E27FC236}">
                  <a16:creationId xmlns:a16="http://schemas.microsoft.com/office/drawing/2014/main" id="{3E2BCC4D-E9AD-53BA-3520-43F2E99DDE4C}"/>
                </a:ext>
              </a:extLst>
            </p:cNvPr>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sz="1800">
                <a:solidFill>
                  <a:schemeClr val="accent2"/>
                </a:solidFill>
              </a:endParaRPr>
            </a:p>
          </p:txBody>
        </p:sp>
        <p:sp>
          <p:nvSpPr>
            <p:cNvPr id="1040" name="Rectangle 13">
              <a:extLst>
                <a:ext uri="{FF2B5EF4-FFF2-40B4-BE49-F238E27FC236}">
                  <a16:creationId xmlns:a16="http://schemas.microsoft.com/office/drawing/2014/main" id="{C247B0BD-EF32-A28F-5E5A-B02A67A989AD}"/>
                </a:ext>
              </a:extLst>
            </p:cNvPr>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R" altLang="en-GR" sz="1800">
                <a:solidFill>
                  <a:schemeClr val="accent2"/>
                </a:solidFill>
              </a:endParaRPr>
            </a:p>
          </p:txBody>
        </p:sp>
      </p:grpSp>
      <p:sp>
        <p:nvSpPr>
          <p:cNvPr id="1029" name="Rectangle 14">
            <a:extLst>
              <a:ext uri="{FF2B5EF4-FFF2-40B4-BE49-F238E27FC236}">
                <a16:creationId xmlns:a16="http://schemas.microsoft.com/office/drawing/2014/main" id="{1D117515-BAF9-38BC-CD74-8C7D58B523FE}"/>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GR"/>
              <a:t>Κάντε κλικ για να επεξεργαστείτε τον τίτλο</a:t>
            </a:r>
          </a:p>
        </p:txBody>
      </p:sp>
      <p:sp>
        <p:nvSpPr>
          <p:cNvPr id="1030" name="Rectangle 15">
            <a:extLst>
              <a:ext uri="{FF2B5EF4-FFF2-40B4-BE49-F238E27FC236}">
                <a16:creationId xmlns:a16="http://schemas.microsoft.com/office/drawing/2014/main" id="{77115EB6-8E47-A902-A942-C215C6D35958}"/>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GR"/>
              <a:t>Κάντε κλικ για να επεξεργαστείτε τα στυλ κειμένου του υποδείγματος</a:t>
            </a:r>
          </a:p>
          <a:p>
            <a:pPr lvl="1"/>
            <a:r>
              <a:rPr lang="el-GR" altLang="en-GR"/>
              <a:t>Δεύτερου επιπέδου</a:t>
            </a:r>
          </a:p>
          <a:p>
            <a:pPr lvl="2"/>
            <a:r>
              <a:rPr lang="el-GR" altLang="en-GR"/>
              <a:t>Τρίτου επιπέδου</a:t>
            </a:r>
          </a:p>
          <a:p>
            <a:pPr lvl="3"/>
            <a:r>
              <a:rPr lang="el-GR" altLang="en-GR"/>
              <a:t>Τέταρτου επιπέδου</a:t>
            </a:r>
          </a:p>
          <a:p>
            <a:pPr lvl="4"/>
            <a:r>
              <a:rPr lang="el-GR" altLang="en-GR"/>
              <a:t>Πέμπτου επιπέδου</a:t>
            </a:r>
          </a:p>
        </p:txBody>
      </p:sp>
      <p:sp>
        <p:nvSpPr>
          <p:cNvPr id="578576" name="Rectangle 16">
            <a:extLst>
              <a:ext uri="{FF2B5EF4-FFF2-40B4-BE49-F238E27FC236}">
                <a16:creationId xmlns:a16="http://schemas.microsoft.com/office/drawing/2014/main" id="{5008AD66-3D23-FE19-0BD6-ACDA70A733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l-GR"/>
          </a:p>
        </p:txBody>
      </p:sp>
    </p:spTree>
  </p:cSld>
  <p:clrMap bg1="lt1" tx1="dk1" bg2="lt2" tx2="dk2" accent1="accent1" accent2="accent2" accent3="accent3" accent4="accent4" accent5="accent5" accent6="accent6" hlink="hlink" folHlink="folHlink"/>
  <p:sldLayoutIdLst>
    <p:sldLayoutId id="2147483759"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dt="0"/>
  <p:txStyles>
    <p:titleStyle>
      <a:lvl1pPr algn="l" rtl="0" eaLnBrk="0" fontAlgn="base" hangingPunct="0">
        <a:spcBef>
          <a:spcPct val="0"/>
        </a:spcBef>
        <a:spcAft>
          <a:spcPct val="0"/>
        </a:spcAft>
        <a:defRPr sz="4400">
          <a:solidFill>
            <a:schemeClr val="tx1"/>
          </a:solidFill>
          <a:latin typeface="+mj-lt"/>
          <a:ea typeface="ＭＳ Ｐゴシック" charset="0"/>
          <a:cs typeface="+mj-cs"/>
        </a:defRPr>
      </a:lvl1pPr>
      <a:lvl2pPr algn="l" rtl="0" eaLnBrk="0" fontAlgn="base" hangingPunct="0">
        <a:spcBef>
          <a:spcPct val="0"/>
        </a:spcBef>
        <a:spcAft>
          <a:spcPct val="0"/>
        </a:spcAft>
        <a:defRPr sz="4400">
          <a:solidFill>
            <a:schemeClr val="tx1"/>
          </a:solidFill>
          <a:latin typeface="Arial" charset="0"/>
          <a:ea typeface="ＭＳ Ｐゴシック" charset="0"/>
        </a:defRPr>
      </a:lvl2pPr>
      <a:lvl3pPr algn="l" rtl="0" eaLnBrk="0" fontAlgn="base" hangingPunct="0">
        <a:spcBef>
          <a:spcPct val="0"/>
        </a:spcBef>
        <a:spcAft>
          <a:spcPct val="0"/>
        </a:spcAft>
        <a:defRPr sz="4400">
          <a:solidFill>
            <a:schemeClr val="tx1"/>
          </a:solidFill>
          <a:latin typeface="Arial" charset="0"/>
          <a:ea typeface="ＭＳ Ｐゴシック" charset="0"/>
        </a:defRPr>
      </a:lvl3pPr>
      <a:lvl4pPr algn="l" rtl="0" eaLnBrk="0" fontAlgn="base" hangingPunct="0">
        <a:spcBef>
          <a:spcPct val="0"/>
        </a:spcBef>
        <a:spcAft>
          <a:spcPct val="0"/>
        </a:spcAft>
        <a:defRPr sz="4400">
          <a:solidFill>
            <a:schemeClr val="tx1"/>
          </a:solidFill>
          <a:latin typeface="Arial" charset="0"/>
          <a:ea typeface="ＭＳ Ｐゴシック" charset="0"/>
        </a:defRPr>
      </a:lvl4pPr>
      <a:lvl5pPr algn="l" rtl="0" eaLnBrk="0" fontAlgn="base" hangingPunct="0">
        <a:spcBef>
          <a:spcPct val="0"/>
        </a:spcBef>
        <a:spcAft>
          <a:spcPct val="0"/>
        </a:spcAft>
        <a:defRPr sz="4400">
          <a:solidFill>
            <a:schemeClr val="tx1"/>
          </a:solidFill>
          <a:latin typeface="Arial" charset="0"/>
          <a:ea typeface="ＭＳ Ｐゴシック"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media/image40.jpe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8">
            <a:extLst>
              <a:ext uri="{FF2B5EF4-FFF2-40B4-BE49-F238E27FC236}">
                <a16:creationId xmlns:a16="http://schemas.microsoft.com/office/drawing/2014/main" id="{090BCC10-C5F4-F11E-774C-5B12D9ED879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A34E3EB-6E76-0D41-BE67-7CE3ED0E9162}" type="slidenum">
              <a:rPr lang="el-GR" altLang="en-GR" sz="1200" smtClean="0">
                <a:latin typeface="Arial Black" panose="020B0604020202020204" pitchFamily="34" charset="0"/>
              </a:rPr>
              <a:pPr>
                <a:spcBef>
                  <a:spcPct val="0"/>
                </a:spcBef>
                <a:buClrTx/>
                <a:buSzTx/>
                <a:buFontTx/>
                <a:buNone/>
              </a:pPr>
              <a:t>1</a:t>
            </a:fld>
            <a:endParaRPr lang="el-GR" altLang="en-GR" sz="1200">
              <a:latin typeface="Arial Black" panose="020B0604020202020204" pitchFamily="34" charset="0"/>
            </a:endParaRPr>
          </a:p>
        </p:txBody>
      </p:sp>
      <p:sp>
        <p:nvSpPr>
          <p:cNvPr id="17410" name="Rectangle 2">
            <a:extLst>
              <a:ext uri="{FF2B5EF4-FFF2-40B4-BE49-F238E27FC236}">
                <a16:creationId xmlns:a16="http://schemas.microsoft.com/office/drawing/2014/main" id="{E99258F0-082A-808A-1CA4-38C425C2A0B5}"/>
              </a:ext>
            </a:extLst>
          </p:cNvPr>
          <p:cNvSpPr>
            <a:spLocks noGrp="1" noChangeArrowheads="1"/>
          </p:cNvSpPr>
          <p:nvPr>
            <p:ph type="ctrTitle"/>
          </p:nvPr>
        </p:nvSpPr>
        <p:spPr>
          <a:xfrm>
            <a:off x="468313" y="1773238"/>
            <a:ext cx="8382000" cy="533400"/>
          </a:xfrm>
        </p:spPr>
        <p:txBody>
          <a:bodyPr/>
          <a:lstStyle/>
          <a:p>
            <a:pPr algn="ctr" eaLnBrk="1" hangingPunct="1"/>
            <a:r>
              <a:rPr lang="el-GR" altLang="en-GR" sz="3300">
                <a:solidFill>
                  <a:schemeClr val="tx1"/>
                </a:solidFill>
                <a:ea typeface="ＭＳ Ｐゴシック" panose="020B0600070205080204" pitchFamily="34" charset="-128"/>
              </a:rPr>
              <a:t>ΤΜΗΜΑ ΔΙΟΙΚΗΣΗΣ ΕΠΙΧΕΙΡΗΣΕΩΝ</a:t>
            </a:r>
            <a:br>
              <a:rPr lang="el-GR" altLang="en-GR" sz="3300">
                <a:solidFill>
                  <a:schemeClr val="tx1"/>
                </a:solidFill>
                <a:ea typeface="ＭＳ Ｐゴシック" panose="020B0600070205080204" pitchFamily="34" charset="-128"/>
              </a:rPr>
            </a:br>
            <a:r>
              <a:rPr lang="el-GR" altLang="en-GR" sz="3300">
                <a:solidFill>
                  <a:schemeClr val="tx1"/>
                </a:solidFill>
                <a:ea typeface="ＭＳ Ｐゴシック" panose="020B0600070205080204" pitchFamily="34" charset="-128"/>
              </a:rPr>
              <a:t>ΠΑΝΕΠΙΣΤΗΜΙΟ ΠΑΤΡΩΝ</a:t>
            </a:r>
            <a:r>
              <a:rPr lang="el-GR" altLang="en-GR" sz="4200">
                <a:solidFill>
                  <a:schemeClr val="tx1"/>
                </a:solidFill>
                <a:ea typeface="ＭＳ Ｐゴシック" panose="020B0600070205080204" pitchFamily="34" charset="-128"/>
              </a:rPr>
              <a:t> </a:t>
            </a:r>
            <a:br>
              <a:rPr lang="el-GR" altLang="en-GR" sz="4200">
                <a:solidFill>
                  <a:schemeClr val="tx1"/>
                </a:solidFill>
                <a:ea typeface="ＭＳ Ｐゴシック" panose="020B0600070205080204" pitchFamily="34" charset="-128"/>
              </a:rPr>
            </a:br>
            <a:br>
              <a:rPr lang="el-GR" altLang="en-GR" sz="4200">
                <a:ea typeface="ＭＳ Ｐゴシック" panose="020B0600070205080204" pitchFamily="34" charset="-128"/>
              </a:rPr>
            </a:br>
            <a:br>
              <a:rPr lang="el-GR" altLang="en-GR" sz="4200">
                <a:ea typeface="ＭＳ Ｐゴシック" panose="020B0600070205080204" pitchFamily="34" charset="-128"/>
              </a:rPr>
            </a:br>
            <a:r>
              <a:rPr lang="el-GR" altLang="en-GR" sz="4200">
                <a:ea typeface="ＭＳ Ｐゴシック" panose="020B0600070205080204" pitchFamily="34" charset="-128"/>
              </a:rPr>
              <a:t>«ΕΙΣΑΓΩΓΗ ΣΤΟ ΜΑΡΚΕΤΙΝΓΚ»</a:t>
            </a:r>
            <a:br>
              <a:rPr lang="el-GR" altLang="en-GR" sz="4200">
                <a:ea typeface="ＭＳ Ｐゴシック" panose="020B0600070205080204" pitchFamily="34" charset="-128"/>
              </a:rPr>
            </a:br>
            <a:r>
              <a:rPr lang="el-GR" altLang="en-GR" sz="3400">
                <a:ea typeface="ＭＳ Ｐゴシック" panose="020B0600070205080204" pitchFamily="34" charset="-128"/>
              </a:rPr>
              <a:t>ΜΕΡΟΣ 2</a:t>
            </a:r>
            <a:r>
              <a:rPr lang="el-GR" altLang="en-GR" sz="3400" baseline="30000">
                <a:ea typeface="ＭＳ Ｐゴシック" panose="020B0600070205080204" pitchFamily="34" charset="-128"/>
              </a:rPr>
              <a:t>Ο</a:t>
            </a:r>
            <a:endParaRPr lang="el-GR" altLang="en-GR" sz="30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1BB92948-9D2D-2903-F5CF-A774F9AF90C1}"/>
              </a:ext>
            </a:extLst>
          </p:cNvPr>
          <p:cNvSpPr>
            <a:spLocks noGrp="1"/>
          </p:cNvSpPr>
          <p:nvPr>
            <p:ph type="ftr" sz="quarter" idx="11"/>
          </p:nvPr>
        </p:nvSpPr>
        <p:spPr/>
        <p:txBody>
          <a:bodyPr/>
          <a:lstStyle/>
          <a:p>
            <a:pPr>
              <a:defRPr/>
            </a:pPr>
            <a:r>
              <a:rPr lang="el-GR"/>
              <a:t>Δρ. Δέσποινα Καραγιάννη(</a:t>
            </a:r>
            <a:r>
              <a:rPr lang="en-US"/>
              <a:t>c)</a:t>
            </a:r>
            <a:endParaRPr lang="el-GR"/>
          </a:p>
        </p:txBody>
      </p:sp>
      <p:sp>
        <p:nvSpPr>
          <p:cNvPr id="17412" name="Subtitle 2">
            <a:extLst>
              <a:ext uri="{FF2B5EF4-FFF2-40B4-BE49-F238E27FC236}">
                <a16:creationId xmlns:a16="http://schemas.microsoft.com/office/drawing/2014/main" id="{BE4B72C6-5062-A56C-333A-8E5518EF5BD5}"/>
              </a:ext>
            </a:extLst>
          </p:cNvPr>
          <p:cNvSpPr>
            <a:spLocks noGrp="1" noChangeArrowheads="1"/>
          </p:cNvSpPr>
          <p:nvPr>
            <p:ph type="subTitle" idx="1"/>
          </p:nvPr>
        </p:nvSpPr>
        <p:spPr/>
        <p:txBody>
          <a:bodyPr/>
          <a:lstStyle/>
          <a:p>
            <a:endParaRPr lang="en-GR" altLang="en-GR">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4">
            <a:extLst>
              <a:ext uri="{FF2B5EF4-FFF2-40B4-BE49-F238E27FC236}">
                <a16:creationId xmlns:a16="http://schemas.microsoft.com/office/drawing/2014/main" id="{3943DCC0-C496-70B3-860E-17967CE0E5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94F208C-AD46-C948-9481-8F54D78A6490}" type="slidenum">
              <a:rPr lang="el-GR" altLang="en-GR" sz="1200" smtClean="0">
                <a:latin typeface="Arial Black" panose="020B0604020202020204" pitchFamily="34" charset="0"/>
              </a:rPr>
              <a:pPr>
                <a:spcBef>
                  <a:spcPct val="0"/>
                </a:spcBef>
                <a:buClrTx/>
                <a:buSzTx/>
                <a:buFontTx/>
                <a:buNone/>
              </a:pPr>
              <a:t>10</a:t>
            </a:fld>
            <a:endParaRPr lang="el-GR" altLang="en-GR" sz="1200">
              <a:latin typeface="Arial Black" panose="020B0604020202020204" pitchFamily="34" charset="0"/>
            </a:endParaRPr>
          </a:p>
        </p:txBody>
      </p:sp>
      <p:sp>
        <p:nvSpPr>
          <p:cNvPr id="28674" name="Rectangle 2">
            <a:extLst>
              <a:ext uri="{FF2B5EF4-FFF2-40B4-BE49-F238E27FC236}">
                <a16:creationId xmlns:a16="http://schemas.microsoft.com/office/drawing/2014/main" id="{B5A86A68-06A3-00AA-6453-6D3EA0CF575F}"/>
              </a:ext>
            </a:extLst>
          </p:cNvPr>
          <p:cNvSpPr>
            <a:spLocks noGrp="1" noChangeArrowheads="1"/>
          </p:cNvSpPr>
          <p:nvPr>
            <p:ph type="title"/>
          </p:nvPr>
        </p:nvSpPr>
        <p:spPr/>
        <p:txBody>
          <a:bodyPr/>
          <a:lstStyle/>
          <a:p>
            <a:pPr eaLnBrk="1" hangingPunct="1"/>
            <a:endParaRPr lang="en-US" altLang="en-GR">
              <a:ea typeface="ＭＳ Ｐゴシック" panose="020B0600070205080204" pitchFamily="34" charset="-128"/>
            </a:endParaRPr>
          </a:p>
        </p:txBody>
      </p:sp>
      <p:pic>
        <p:nvPicPr>
          <p:cNvPr id="28675" name="Picture 3">
            <a:extLst>
              <a:ext uri="{FF2B5EF4-FFF2-40B4-BE49-F238E27FC236}">
                <a16:creationId xmlns:a16="http://schemas.microsoft.com/office/drawing/2014/main" id="{B5D0CFF2-1674-0060-9B75-C5CBB4FC5C3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20638"/>
            <a:ext cx="9109075" cy="6832600"/>
          </a:xfrm>
          <a:noFill/>
        </p:spPr>
      </p:pic>
      <p:sp>
        <p:nvSpPr>
          <p:cNvPr id="28676" name="Oval 4">
            <a:extLst>
              <a:ext uri="{FF2B5EF4-FFF2-40B4-BE49-F238E27FC236}">
                <a16:creationId xmlns:a16="http://schemas.microsoft.com/office/drawing/2014/main" id="{A6FB10A8-E8AA-39A5-083B-5F8B192CE750}"/>
              </a:ext>
            </a:extLst>
          </p:cNvPr>
          <p:cNvSpPr>
            <a:spLocks noChangeArrowheads="1"/>
          </p:cNvSpPr>
          <p:nvPr/>
        </p:nvSpPr>
        <p:spPr bwMode="auto">
          <a:xfrm>
            <a:off x="1619250" y="5589588"/>
            <a:ext cx="3744913" cy="1268412"/>
          </a:xfrm>
          <a:prstGeom prst="ellipse">
            <a:avLst/>
          </a:prstGeom>
          <a:noFill/>
          <a:ln w="222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 name="Footer Placeholder 1">
            <a:extLst>
              <a:ext uri="{FF2B5EF4-FFF2-40B4-BE49-F238E27FC236}">
                <a16:creationId xmlns:a16="http://schemas.microsoft.com/office/drawing/2014/main" id="{A39C4C98-0DF4-246E-07E1-02BD044A18F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4">
            <a:extLst>
              <a:ext uri="{FF2B5EF4-FFF2-40B4-BE49-F238E27FC236}">
                <a16:creationId xmlns:a16="http://schemas.microsoft.com/office/drawing/2014/main" id="{64F580D1-6993-E555-EB85-6C344A23F2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E40758D-41C2-D947-8544-4DB7FE482F37}" type="slidenum">
              <a:rPr lang="el-GR" altLang="en-GR" sz="1200" smtClean="0">
                <a:latin typeface="Arial Black" panose="020B0604020202020204" pitchFamily="34" charset="0"/>
              </a:rPr>
              <a:pPr>
                <a:spcBef>
                  <a:spcPct val="0"/>
                </a:spcBef>
                <a:buClrTx/>
                <a:buSzTx/>
                <a:buFontTx/>
                <a:buNone/>
              </a:pPr>
              <a:t>100</a:t>
            </a:fld>
            <a:endParaRPr lang="el-GR" altLang="en-GR" sz="1200">
              <a:latin typeface="Arial Black" panose="020B0604020202020204" pitchFamily="34" charset="0"/>
            </a:endParaRPr>
          </a:p>
        </p:txBody>
      </p:sp>
      <p:sp>
        <p:nvSpPr>
          <p:cNvPr id="134146" name="Rectangle 2">
            <a:extLst>
              <a:ext uri="{FF2B5EF4-FFF2-40B4-BE49-F238E27FC236}">
                <a16:creationId xmlns:a16="http://schemas.microsoft.com/office/drawing/2014/main" id="{F852C4DD-FBF4-1BEF-7ABF-6648C51E907A}"/>
              </a:ext>
            </a:extLst>
          </p:cNvPr>
          <p:cNvSpPr>
            <a:spLocks noGrp="1" noChangeArrowheads="1"/>
          </p:cNvSpPr>
          <p:nvPr>
            <p:ph type="title"/>
          </p:nvPr>
        </p:nvSpPr>
        <p:spPr>
          <a:xfrm>
            <a:off x="1066800" y="0"/>
            <a:ext cx="8077200" cy="1600200"/>
          </a:xfrm>
        </p:spPr>
        <p:txBody>
          <a:bodyPr/>
          <a:lstStyle/>
          <a:p>
            <a:pPr eaLnBrk="1" hangingPunct="1"/>
            <a:r>
              <a:rPr lang="el-GR" altLang="en-GR" sz="3600">
                <a:ea typeface="ＭＳ Ｐゴシック" panose="020B0600070205080204" pitchFamily="34" charset="-128"/>
              </a:rPr>
              <a:t>Aλλαγή στην Συμπεριφορά της Διεθνούς Αγοράς - Τμηματοποίηση</a:t>
            </a:r>
            <a:endParaRPr lang="en-US" altLang="en-GR" sz="3600">
              <a:ea typeface="ＭＳ Ｐゴシック" panose="020B0600070205080204" pitchFamily="34" charset="-128"/>
            </a:endParaRPr>
          </a:p>
        </p:txBody>
      </p:sp>
      <p:sp>
        <p:nvSpPr>
          <p:cNvPr id="134147" name="Rectangle 3">
            <a:extLst>
              <a:ext uri="{FF2B5EF4-FFF2-40B4-BE49-F238E27FC236}">
                <a16:creationId xmlns:a16="http://schemas.microsoft.com/office/drawing/2014/main" id="{0361AD84-7313-54E2-7EF2-3D55C84221F6}"/>
              </a:ext>
            </a:extLst>
          </p:cNvPr>
          <p:cNvSpPr>
            <a:spLocks noGrp="1" noChangeArrowheads="1"/>
          </p:cNvSpPr>
          <p:nvPr>
            <p:ph type="body" idx="1"/>
          </p:nvPr>
        </p:nvSpPr>
        <p:spPr>
          <a:xfrm>
            <a:off x="457200" y="1676400"/>
            <a:ext cx="8178800" cy="4171950"/>
          </a:xfrm>
        </p:spPr>
        <p:txBody>
          <a:bodyPr/>
          <a:lstStyle/>
          <a:p>
            <a:pPr lvl="2" eaLnBrk="1" hangingPunct="1"/>
            <a:endParaRPr lang="en-US" altLang="en-GR">
              <a:ea typeface="ＭＳ Ｐゴシック" panose="020B0600070205080204" pitchFamily="34" charset="-128"/>
            </a:endParaRPr>
          </a:p>
          <a:p>
            <a:pPr lvl="1" eaLnBrk="1" hangingPunct="1"/>
            <a:endParaRPr lang="en-US" altLang="en-GR" sz="3200">
              <a:ea typeface="ＭＳ Ｐゴシック" panose="020B0600070205080204" pitchFamily="34" charset="-128"/>
            </a:endParaRPr>
          </a:p>
        </p:txBody>
      </p:sp>
      <p:sp>
        <p:nvSpPr>
          <p:cNvPr id="134148" name="Rectangle 4">
            <a:extLst>
              <a:ext uri="{FF2B5EF4-FFF2-40B4-BE49-F238E27FC236}">
                <a16:creationId xmlns:a16="http://schemas.microsoft.com/office/drawing/2014/main" id="{C52471BF-F86F-13F8-EB9F-AD3F3EEBA6FF}"/>
              </a:ext>
            </a:extLst>
          </p:cNvPr>
          <p:cNvSpPr>
            <a:spLocks noChangeArrowheads="1"/>
          </p:cNvSpPr>
          <p:nvPr/>
        </p:nvSpPr>
        <p:spPr bwMode="auto">
          <a:xfrm>
            <a:off x="965200" y="1066800"/>
            <a:ext cx="8178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381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381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381000" defTabSz="381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952500" indent="-190500" defTabSz="381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81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2">
              <a:spcBef>
                <a:spcPct val="0"/>
              </a:spcBef>
              <a:buClrTx/>
              <a:buSzTx/>
              <a:buFont typeface="Monotype Sorts" pitchFamily="2" charset="2"/>
              <a:buChar char="y"/>
            </a:pPr>
            <a:endParaRPr lang="en-US" altLang="en-GR" sz="2800"/>
          </a:p>
          <a:p>
            <a:pPr lvl="2">
              <a:spcBef>
                <a:spcPct val="0"/>
              </a:spcBef>
              <a:buClr>
                <a:schemeClr val="accent2"/>
              </a:buClr>
              <a:buSzTx/>
              <a:buFont typeface="Monotype Sorts" pitchFamily="2" charset="2"/>
              <a:buNone/>
            </a:pPr>
            <a:r>
              <a:rPr kumimoji="1" lang="el-GR" altLang="en-GR" sz="2800" b="1" u="sng"/>
              <a:t>Τα τμήματα μπορεί να ορίζονται:</a:t>
            </a:r>
          </a:p>
          <a:p>
            <a:pPr lvl="2">
              <a:spcBef>
                <a:spcPct val="0"/>
              </a:spcBef>
              <a:buClr>
                <a:schemeClr val="accent2"/>
              </a:buClr>
              <a:buSzTx/>
              <a:buFont typeface="Monotype Sorts" pitchFamily="2" charset="2"/>
              <a:buNone/>
            </a:pPr>
            <a:endParaRPr kumimoji="1" lang="el-GR" altLang="en-GR" sz="1000" b="1" u="sng"/>
          </a:p>
          <a:p>
            <a:pPr lvl="2">
              <a:spcBef>
                <a:spcPct val="0"/>
              </a:spcBef>
              <a:buClr>
                <a:schemeClr val="accent2"/>
              </a:buClr>
              <a:buSzTx/>
              <a:buFont typeface="Monotype Sorts" pitchFamily="2" charset="2"/>
              <a:buChar char="y"/>
            </a:pPr>
            <a:r>
              <a:rPr kumimoji="1" lang="el-GR" altLang="en-GR" sz="2800"/>
              <a:t>Ανά γεωγραφική περιοχή</a:t>
            </a:r>
          </a:p>
          <a:p>
            <a:pPr lvl="3">
              <a:spcBef>
                <a:spcPct val="0"/>
              </a:spcBef>
              <a:buSzTx/>
              <a:buFont typeface="Monotype Sorts" pitchFamily="2" charset="2"/>
              <a:buChar char="y"/>
            </a:pPr>
            <a:r>
              <a:rPr kumimoji="1" lang="el-GR" altLang="en-GR" sz="2400"/>
              <a:t>Βασίζεται σε μεταβλητές επιμέρους χωρών και όχι σε κοινούς τύπους καταναλωτών</a:t>
            </a:r>
          </a:p>
          <a:p>
            <a:pPr lvl="3">
              <a:spcBef>
                <a:spcPct val="0"/>
              </a:spcBef>
              <a:buSzTx/>
              <a:buFont typeface="Monotype Sorts" pitchFamily="2" charset="2"/>
              <a:buChar char="y"/>
            </a:pPr>
            <a:r>
              <a:rPr kumimoji="1" lang="el-GR" altLang="en-GR" sz="2400"/>
              <a:t>Υποθέτει ομοιογένεια καταναλωτών ανά γεωγραφικό τμήμα</a:t>
            </a:r>
          </a:p>
          <a:p>
            <a:pPr lvl="3">
              <a:spcBef>
                <a:spcPct val="0"/>
              </a:spcBef>
              <a:buSzTx/>
              <a:buFont typeface="Monotype Sorts" pitchFamily="2" charset="2"/>
              <a:buChar char="y"/>
            </a:pPr>
            <a:r>
              <a:rPr kumimoji="1" lang="el-GR" altLang="en-GR" sz="2400"/>
              <a:t>Παραβλέπει την περίπτωση ομοιογένειας καταναλωτών μεταξύ διαφορών κρατών</a:t>
            </a:r>
          </a:p>
          <a:p>
            <a:pPr lvl="2">
              <a:spcBef>
                <a:spcPct val="0"/>
              </a:spcBef>
              <a:buClr>
                <a:schemeClr val="accent2"/>
              </a:buClr>
              <a:buSzTx/>
              <a:buFont typeface="Monotype Sorts" pitchFamily="2" charset="2"/>
              <a:buNone/>
            </a:pPr>
            <a:endParaRPr kumimoji="1" lang="el-GR" altLang="en-GR" sz="1000" b="1" u="sng"/>
          </a:p>
          <a:p>
            <a:pPr lvl="2">
              <a:spcBef>
                <a:spcPct val="0"/>
              </a:spcBef>
              <a:buClr>
                <a:schemeClr val="accent2"/>
              </a:buClr>
              <a:buSzTx/>
              <a:buFont typeface="Monotype Sorts" pitchFamily="2" charset="2"/>
              <a:buChar char="y"/>
            </a:pPr>
            <a:r>
              <a:rPr kumimoji="1" lang="el-GR" altLang="en-GR" sz="2800"/>
              <a:t>Ως διεθνή τμήματα αγοράς (</a:t>
            </a:r>
            <a:r>
              <a:rPr kumimoji="1" lang="en-US" altLang="en-GR" sz="2800"/>
              <a:t>Global Market Segments)</a:t>
            </a:r>
          </a:p>
          <a:p>
            <a:pPr lvl="3">
              <a:spcBef>
                <a:spcPct val="0"/>
              </a:spcBef>
              <a:buSzTx/>
              <a:buFont typeface="Monotype Sorts" pitchFamily="2" charset="2"/>
              <a:buChar char="y"/>
            </a:pPr>
            <a:r>
              <a:rPr kumimoji="1" lang="el-GR" altLang="en-GR" sz="2400"/>
              <a:t>Βασίζεται σε κοινές ανάγκες για ένα προϊόν</a:t>
            </a:r>
            <a:endParaRPr kumimoji="1" lang="el-GR" altLang="en-GR"/>
          </a:p>
          <a:p>
            <a:pPr lvl="3">
              <a:spcBef>
                <a:spcPct val="0"/>
              </a:spcBef>
              <a:buSzTx/>
              <a:buFont typeface="Monotype Sorts" pitchFamily="2" charset="2"/>
              <a:buChar char="y"/>
            </a:pPr>
            <a:endParaRPr kumimoji="1" lang="el-GR" altLang="en-GR" sz="2800"/>
          </a:p>
          <a:p>
            <a:pPr lvl="2">
              <a:spcBef>
                <a:spcPct val="0"/>
              </a:spcBef>
              <a:buClr>
                <a:schemeClr val="accent2"/>
              </a:buClr>
              <a:buSzTx/>
              <a:buFont typeface="Monotype Sorts" pitchFamily="2" charset="2"/>
              <a:buChar char="y"/>
            </a:pPr>
            <a:endParaRPr kumimoji="1" lang="en-US" altLang="en-GR" sz="1800"/>
          </a:p>
        </p:txBody>
      </p:sp>
      <p:sp>
        <p:nvSpPr>
          <p:cNvPr id="2" name="Footer Placeholder 1">
            <a:extLst>
              <a:ext uri="{FF2B5EF4-FFF2-40B4-BE49-F238E27FC236}">
                <a16:creationId xmlns:a16="http://schemas.microsoft.com/office/drawing/2014/main" id="{0080C257-DEE0-8111-050F-F4229DE3E1E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4">
            <a:extLst>
              <a:ext uri="{FF2B5EF4-FFF2-40B4-BE49-F238E27FC236}">
                <a16:creationId xmlns:a16="http://schemas.microsoft.com/office/drawing/2014/main" id="{677AC9A4-9C20-FA11-6CA5-DCDC7F010B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E87A432-30EC-5C40-B70D-3AA6D2EC2828}" type="slidenum">
              <a:rPr lang="el-GR" altLang="en-GR" sz="1200" smtClean="0">
                <a:latin typeface="Arial Black" panose="020B0604020202020204" pitchFamily="34" charset="0"/>
              </a:rPr>
              <a:pPr>
                <a:spcBef>
                  <a:spcPct val="0"/>
                </a:spcBef>
                <a:buClrTx/>
                <a:buSzTx/>
                <a:buFontTx/>
                <a:buNone/>
              </a:pPr>
              <a:t>101</a:t>
            </a:fld>
            <a:endParaRPr lang="el-GR" altLang="en-GR" sz="1200">
              <a:latin typeface="Arial Black" panose="020B0604020202020204" pitchFamily="34" charset="0"/>
            </a:endParaRPr>
          </a:p>
        </p:txBody>
      </p:sp>
      <p:sp>
        <p:nvSpPr>
          <p:cNvPr id="136194" name="Rectangle 2">
            <a:extLst>
              <a:ext uri="{FF2B5EF4-FFF2-40B4-BE49-F238E27FC236}">
                <a16:creationId xmlns:a16="http://schemas.microsoft.com/office/drawing/2014/main" id="{A0AD3B3E-D866-FCB7-5968-644134B6BF07}"/>
              </a:ext>
            </a:extLst>
          </p:cNvPr>
          <p:cNvSpPr>
            <a:spLocks noGrp="1" noChangeArrowheads="1"/>
          </p:cNvSpPr>
          <p:nvPr>
            <p:ph type="title"/>
          </p:nvPr>
        </p:nvSpPr>
        <p:spPr>
          <a:xfrm>
            <a:off x="685800" y="304800"/>
            <a:ext cx="8077200" cy="1600200"/>
          </a:xfrm>
        </p:spPr>
        <p:txBody>
          <a:bodyPr/>
          <a:lstStyle/>
          <a:p>
            <a:pPr eaLnBrk="1" hangingPunct="1"/>
            <a:r>
              <a:rPr lang="el-GR" altLang="en-GR" sz="3600" u="sng">
                <a:ea typeface="ＭＳ Ｐゴシック" panose="020B0600070205080204" pitchFamily="34" charset="-128"/>
              </a:rPr>
              <a:t>Επιλογή-Στόχευση Τμημάτων Αγοράς</a:t>
            </a:r>
            <a:endParaRPr lang="en-US" altLang="en-GR" sz="3600" u="sng">
              <a:ea typeface="ＭＳ Ｐゴシック" panose="020B0600070205080204" pitchFamily="34" charset="-128"/>
            </a:endParaRPr>
          </a:p>
        </p:txBody>
      </p:sp>
      <p:sp>
        <p:nvSpPr>
          <p:cNvPr id="136195" name="Rectangle 3">
            <a:extLst>
              <a:ext uri="{FF2B5EF4-FFF2-40B4-BE49-F238E27FC236}">
                <a16:creationId xmlns:a16="http://schemas.microsoft.com/office/drawing/2014/main" id="{DF06E17D-DD7E-6A4C-F729-BF68B26DA2F8}"/>
              </a:ext>
            </a:extLst>
          </p:cNvPr>
          <p:cNvSpPr>
            <a:spLocks noGrp="1" noChangeArrowheads="1"/>
          </p:cNvSpPr>
          <p:nvPr>
            <p:ph type="body" idx="1"/>
          </p:nvPr>
        </p:nvSpPr>
        <p:spPr>
          <a:xfrm>
            <a:off x="457200" y="1676400"/>
            <a:ext cx="8178800" cy="4171950"/>
          </a:xfrm>
        </p:spPr>
        <p:txBody>
          <a:bodyPr/>
          <a:lstStyle/>
          <a:p>
            <a:pPr lvl="2" eaLnBrk="1" hangingPunct="1"/>
            <a:endParaRPr lang="en-US" altLang="en-GR">
              <a:ea typeface="ＭＳ Ｐゴシック" panose="020B0600070205080204" pitchFamily="34" charset="-128"/>
            </a:endParaRPr>
          </a:p>
          <a:p>
            <a:pPr lvl="1" eaLnBrk="1" hangingPunct="1"/>
            <a:endParaRPr lang="en-US" altLang="en-GR" sz="3200">
              <a:ea typeface="ＭＳ Ｐゴシック" panose="020B0600070205080204" pitchFamily="34" charset="-128"/>
            </a:endParaRPr>
          </a:p>
        </p:txBody>
      </p:sp>
      <p:sp>
        <p:nvSpPr>
          <p:cNvPr id="136196" name="Rectangle 4">
            <a:extLst>
              <a:ext uri="{FF2B5EF4-FFF2-40B4-BE49-F238E27FC236}">
                <a16:creationId xmlns:a16="http://schemas.microsoft.com/office/drawing/2014/main" id="{2D95E20A-5C01-1E61-5180-4A9E9D66A57B}"/>
              </a:ext>
            </a:extLst>
          </p:cNvPr>
          <p:cNvSpPr>
            <a:spLocks noChangeArrowheads="1"/>
          </p:cNvSpPr>
          <p:nvPr/>
        </p:nvSpPr>
        <p:spPr bwMode="auto">
          <a:xfrm>
            <a:off x="609600" y="1447800"/>
            <a:ext cx="8178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381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381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381000" defTabSz="381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047750" defTabSz="381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81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2">
              <a:spcBef>
                <a:spcPct val="0"/>
              </a:spcBef>
              <a:buClrTx/>
              <a:buSzTx/>
              <a:buFont typeface="Monotype Sorts" pitchFamily="2" charset="2"/>
              <a:buChar char="y"/>
            </a:pPr>
            <a:endParaRPr lang="en-US" altLang="en-GR" sz="2800"/>
          </a:p>
          <a:p>
            <a:pPr lvl="2">
              <a:spcBef>
                <a:spcPct val="0"/>
              </a:spcBef>
              <a:buClr>
                <a:schemeClr val="accent2"/>
              </a:buClr>
              <a:buSzTx/>
              <a:buFont typeface="Monotype Sorts" pitchFamily="2" charset="2"/>
              <a:buNone/>
            </a:pPr>
            <a:r>
              <a:rPr kumimoji="1" lang="el-GR" altLang="en-GR" sz="2800" b="1" u="sng"/>
              <a:t>Κριτήρια στόχευσης</a:t>
            </a:r>
          </a:p>
          <a:p>
            <a:pPr lvl="2">
              <a:spcBef>
                <a:spcPct val="0"/>
              </a:spcBef>
              <a:buClr>
                <a:schemeClr val="accent2"/>
              </a:buClr>
              <a:buSzTx/>
              <a:buFont typeface="Monotype Sorts" pitchFamily="2" charset="2"/>
              <a:buNone/>
            </a:pPr>
            <a:endParaRPr kumimoji="1" lang="el-GR" altLang="en-GR" sz="2000" b="1" u="sng"/>
          </a:p>
          <a:p>
            <a:pPr lvl="3">
              <a:lnSpc>
                <a:spcPct val="130000"/>
              </a:lnSpc>
              <a:spcAft>
                <a:spcPct val="10000"/>
              </a:spcAft>
              <a:buClr>
                <a:schemeClr val="tx1"/>
              </a:buClr>
              <a:buSzTx/>
              <a:buFont typeface="Monotype Sorts" pitchFamily="2" charset="2"/>
              <a:buChar char="b"/>
            </a:pPr>
            <a:r>
              <a:rPr kumimoji="1" lang="el-GR" altLang="en-GR" sz="2800"/>
              <a:t>Μέγεθος και δυνητική ανάπτυξη</a:t>
            </a:r>
          </a:p>
          <a:p>
            <a:pPr lvl="3">
              <a:lnSpc>
                <a:spcPct val="130000"/>
              </a:lnSpc>
              <a:spcAft>
                <a:spcPct val="10000"/>
              </a:spcAft>
              <a:buClr>
                <a:schemeClr val="tx1"/>
              </a:buClr>
              <a:buSzTx/>
              <a:buFont typeface="Monotype Sorts" pitchFamily="2" charset="2"/>
              <a:buChar char="b"/>
            </a:pPr>
            <a:r>
              <a:rPr kumimoji="1" lang="el-GR" altLang="en-GR" sz="2800"/>
              <a:t>Ένταση Ανταγωνισμού</a:t>
            </a:r>
          </a:p>
          <a:p>
            <a:pPr lvl="3">
              <a:lnSpc>
                <a:spcPct val="130000"/>
              </a:lnSpc>
              <a:spcAft>
                <a:spcPct val="10000"/>
              </a:spcAft>
              <a:buClr>
                <a:schemeClr val="tx1"/>
              </a:buClr>
              <a:buSzTx/>
              <a:buFont typeface="Monotype Sorts" pitchFamily="2" charset="2"/>
              <a:buChar char="b"/>
            </a:pPr>
            <a:r>
              <a:rPr kumimoji="1" lang="el-GR" altLang="en-GR" sz="2800"/>
              <a:t>Συμβατότητα αναγκών τμήματος αγοράς με λειτουργίες και πόρους της επιχείρησης</a:t>
            </a:r>
          </a:p>
          <a:p>
            <a:pPr lvl="2">
              <a:spcBef>
                <a:spcPct val="0"/>
              </a:spcBef>
              <a:buClr>
                <a:schemeClr val="accent2"/>
              </a:buClr>
              <a:buSzTx/>
              <a:buFont typeface="Monotype Sorts" pitchFamily="2" charset="2"/>
              <a:buChar char="y"/>
            </a:pPr>
            <a:endParaRPr kumimoji="1" lang="en-US" altLang="en-GR" sz="1800"/>
          </a:p>
        </p:txBody>
      </p:sp>
      <p:sp>
        <p:nvSpPr>
          <p:cNvPr id="2" name="Footer Placeholder 1">
            <a:extLst>
              <a:ext uri="{FF2B5EF4-FFF2-40B4-BE49-F238E27FC236}">
                <a16:creationId xmlns:a16="http://schemas.microsoft.com/office/drawing/2014/main" id="{643D3F91-5461-CECC-60D3-F0DCA2A7825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2">
            <a:extLst>
              <a:ext uri="{FF2B5EF4-FFF2-40B4-BE49-F238E27FC236}">
                <a16:creationId xmlns:a16="http://schemas.microsoft.com/office/drawing/2014/main" id="{1781042D-7E60-10EB-4D8A-BE18408B4B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C191983-B552-954D-8CD1-640B59B73B19}" type="slidenum">
              <a:rPr lang="el-GR" altLang="en-GR" sz="1200" smtClean="0">
                <a:latin typeface="Arial Black" panose="020B0604020202020204" pitchFamily="34" charset="0"/>
              </a:rPr>
              <a:pPr>
                <a:spcBef>
                  <a:spcPct val="0"/>
                </a:spcBef>
                <a:buClrTx/>
                <a:buSzTx/>
                <a:buFontTx/>
                <a:buNone/>
              </a:pPr>
              <a:t>102</a:t>
            </a:fld>
            <a:endParaRPr lang="el-GR" altLang="en-GR" sz="1200">
              <a:latin typeface="Arial Black" panose="020B0604020202020204" pitchFamily="34" charset="0"/>
            </a:endParaRPr>
          </a:p>
        </p:txBody>
      </p:sp>
      <p:pic>
        <p:nvPicPr>
          <p:cNvPr id="138242" name="Picture 2" descr="choose segments to target">
            <a:extLst>
              <a:ext uri="{FF2B5EF4-FFF2-40B4-BE49-F238E27FC236}">
                <a16:creationId xmlns:a16="http://schemas.microsoft.com/office/drawing/2014/main" id="{F62652A6-40D6-7DAF-69A5-EE27A0B8C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2550"/>
            <a:ext cx="68580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79" name="Text Box 3">
            <a:extLst>
              <a:ext uri="{FF2B5EF4-FFF2-40B4-BE49-F238E27FC236}">
                <a16:creationId xmlns:a16="http://schemas.microsoft.com/office/drawing/2014/main" id="{C8CF665D-2D94-63FF-86BB-182264177305}"/>
              </a:ext>
            </a:extLst>
          </p:cNvPr>
          <p:cNvSpPr txBox="1">
            <a:spLocks noChangeArrowheads="1"/>
          </p:cNvSpPr>
          <p:nvPr/>
        </p:nvSpPr>
        <p:spPr bwMode="auto">
          <a:xfrm>
            <a:off x="1752600" y="381000"/>
            <a:ext cx="5562600" cy="839788"/>
          </a:xfrm>
          <a:prstGeom prst="rect">
            <a:avLst/>
          </a:prstGeom>
          <a:solidFill>
            <a:schemeClr val="bg1"/>
          </a:solidFill>
          <a:ln w="12700">
            <a:noFill/>
            <a:miter lim="800000"/>
            <a:headEnd type="none" w="sm" len="sm"/>
            <a:tailEnd type="none" w="sm" len="sm"/>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defRPr/>
            </a:pPr>
            <a:r>
              <a:rPr lang="el-GR" altLang="en-GR" sz="2800" b="1">
                <a:solidFill>
                  <a:schemeClr val="bg2"/>
                </a:solidFill>
                <a:effectLst>
                  <a:outerShdw blurRad="38100" dist="38100" dir="2700000" algn="tl">
                    <a:srgbClr val="C0C0C0"/>
                  </a:outerShdw>
                </a:effectLst>
                <a:latin typeface="Arial Greek" pitchFamily="34" charset="0"/>
              </a:rPr>
              <a:t>Επιλογή Τμημάτων </a:t>
            </a:r>
          </a:p>
          <a:p>
            <a:pPr algn="ctr" eaLnBrk="1" hangingPunct="1">
              <a:lnSpc>
                <a:spcPct val="75000"/>
              </a:lnSpc>
              <a:spcBef>
                <a:spcPct val="20000"/>
              </a:spcBef>
              <a:defRPr/>
            </a:pPr>
            <a:r>
              <a:rPr lang="el-GR" altLang="en-GR" sz="2800" b="1">
                <a:solidFill>
                  <a:schemeClr val="bg2"/>
                </a:solidFill>
                <a:effectLst>
                  <a:outerShdw blurRad="38100" dist="38100" dir="2700000" algn="tl">
                    <a:srgbClr val="C0C0C0"/>
                  </a:outerShdw>
                </a:effectLst>
                <a:latin typeface="Arial Greek" pitchFamily="34" charset="0"/>
              </a:rPr>
              <a:t>για Στόχευση</a:t>
            </a:r>
          </a:p>
        </p:txBody>
      </p:sp>
      <p:sp>
        <p:nvSpPr>
          <p:cNvPr id="2" name="Footer Placeholder 1">
            <a:extLst>
              <a:ext uri="{FF2B5EF4-FFF2-40B4-BE49-F238E27FC236}">
                <a16:creationId xmlns:a16="http://schemas.microsoft.com/office/drawing/2014/main" id="{D29D1B34-7541-0DF8-3DB9-85EBF89709C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
            <a:extLst>
              <a:ext uri="{FF2B5EF4-FFF2-40B4-BE49-F238E27FC236}">
                <a16:creationId xmlns:a16="http://schemas.microsoft.com/office/drawing/2014/main" id="{5AE3B005-0C42-746D-2536-84DBAF800A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62E57F5-B58D-084B-924E-5DF3E8413723}" type="slidenum">
              <a:rPr lang="el-GR" altLang="en-GR" sz="1200" smtClean="0">
                <a:latin typeface="Arial Black" panose="020B0604020202020204" pitchFamily="34" charset="0"/>
              </a:rPr>
              <a:pPr>
                <a:spcBef>
                  <a:spcPct val="0"/>
                </a:spcBef>
                <a:buClrTx/>
                <a:buSzTx/>
                <a:buFontTx/>
                <a:buNone/>
              </a:pPr>
              <a:t>103</a:t>
            </a:fld>
            <a:endParaRPr lang="el-GR" altLang="en-GR" sz="1200">
              <a:latin typeface="Arial Black" panose="020B0604020202020204" pitchFamily="34" charset="0"/>
            </a:endParaRPr>
          </a:p>
        </p:txBody>
      </p:sp>
      <p:pic>
        <p:nvPicPr>
          <p:cNvPr id="139266" name="Picture 2" descr="old and new target focus">
            <a:extLst>
              <a:ext uri="{FF2B5EF4-FFF2-40B4-BE49-F238E27FC236}">
                <a16:creationId xmlns:a16="http://schemas.microsoft.com/office/drawing/2014/main" id="{58C80AE2-64AC-D6CA-D552-74DE04C8B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5"/>
            <a:ext cx="91440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D8B2F7B-DC0F-2F8C-38B6-7312116BF55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4">
            <a:extLst>
              <a:ext uri="{FF2B5EF4-FFF2-40B4-BE49-F238E27FC236}">
                <a16:creationId xmlns:a16="http://schemas.microsoft.com/office/drawing/2014/main" id="{C2E0CF95-4612-4B37-395C-B278C028C5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A274ED6-F72F-AB4C-B5AB-F359DC43B534}" type="slidenum">
              <a:rPr lang="el-GR" altLang="en-GR" sz="1200" smtClean="0">
                <a:latin typeface="Arial Black" panose="020B0604020202020204" pitchFamily="34" charset="0"/>
              </a:rPr>
              <a:pPr>
                <a:spcBef>
                  <a:spcPct val="0"/>
                </a:spcBef>
                <a:buClrTx/>
                <a:buSzTx/>
                <a:buFontTx/>
                <a:buNone/>
              </a:pPr>
              <a:t>104</a:t>
            </a:fld>
            <a:endParaRPr lang="el-GR" altLang="en-GR" sz="1200">
              <a:latin typeface="Arial Black" panose="020B0604020202020204" pitchFamily="34" charset="0"/>
            </a:endParaRPr>
          </a:p>
        </p:txBody>
      </p:sp>
      <p:sp>
        <p:nvSpPr>
          <p:cNvPr id="140290" name="Rectangle 2">
            <a:extLst>
              <a:ext uri="{FF2B5EF4-FFF2-40B4-BE49-F238E27FC236}">
                <a16:creationId xmlns:a16="http://schemas.microsoft.com/office/drawing/2014/main" id="{EF44BC7D-5147-33C9-7221-EB8CAE737E94}"/>
              </a:ext>
            </a:extLst>
          </p:cNvPr>
          <p:cNvSpPr>
            <a:spLocks noGrp="1" noChangeArrowheads="1"/>
          </p:cNvSpPr>
          <p:nvPr>
            <p:ph type="title"/>
          </p:nvPr>
        </p:nvSpPr>
        <p:spPr>
          <a:xfrm>
            <a:off x="685800" y="228600"/>
            <a:ext cx="8077200" cy="1143000"/>
          </a:xfrm>
        </p:spPr>
        <p:txBody>
          <a:bodyPr/>
          <a:lstStyle/>
          <a:p>
            <a:pPr eaLnBrk="1" hangingPunct="1"/>
            <a:r>
              <a:rPr lang="el-GR" altLang="en-GR">
                <a:ea typeface="ＭＳ Ｐゴシック" panose="020B0600070205080204" pitchFamily="34" charset="-128"/>
              </a:rPr>
              <a:t>Διαφοροποίηση</a:t>
            </a:r>
            <a:r>
              <a:rPr lang="en-US" altLang="en-GR">
                <a:ea typeface="ＭＳ Ｐゴシック" panose="020B0600070205080204" pitchFamily="34" charset="-128"/>
              </a:rPr>
              <a:t> Προϊόντος</a:t>
            </a:r>
          </a:p>
        </p:txBody>
      </p:sp>
      <p:sp>
        <p:nvSpPr>
          <p:cNvPr id="140291" name="Rectangle 3">
            <a:extLst>
              <a:ext uri="{FF2B5EF4-FFF2-40B4-BE49-F238E27FC236}">
                <a16:creationId xmlns:a16="http://schemas.microsoft.com/office/drawing/2014/main" id="{A426ED0D-70F5-3211-C63F-5C1210FC9015}"/>
              </a:ext>
            </a:extLst>
          </p:cNvPr>
          <p:cNvSpPr>
            <a:spLocks noChangeArrowheads="1"/>
          </p:cNvSpPr>
          <p:nvPr>
            <p:ph type="body" idx="1"/>
          </p:nvPr>
        </p:nvSpPr>
        <p:spPr>
          <a:xfrm>
            <a:off x="685800" y="1676400"/>
            <a:ext cx="8458200" cy="3505200"/>
          </a:xfrm>
        </p:spPr>
        <p:txBody>
          <a:bodyPr/>
          <a:lstStyle/>
          <a:p>
            <a:pPr eaLnBrk="1" hangingPunct="1"/>
            <a:r>
              <a:rPr lang="el-GR" altLang="en-GR" sz="2800">
                <a:ea typeface="ＭＳ Ｐゴシック" panose="020B0600070205080204" pitchFamily="34" charset="-128"/>
              </a:rPr>
              <a:t>Συνεπάγεται υψηλότερο κόστος έρευνας και ανάπτυξης, σχεδιασμού και προώθησης προϊόντος, </a:t>
            </a:r>
          </a:p>
          <a:p>
            <a:pPr eaLnBrk="1" hangingPunct="1"/>
            <a:r>
              <a:rPr lang="el-GR" altLang="en-GR" sz="2800">
                <a:ea typeface="ＭＳ Ｐゴシック" panose="020B0600070205080204" pitchFamily="34" charset="-128"/>
              </a:rPr>
              <a:t>Βασικό κριτήριο για την επιλογή αυτής της πολιτικής αποτελεί η ανάλυση κόστους-οφέλους μεταξύ των προσδοκώμενων αυξημένων πωλήσεων (</a:t>
            </a:r>
            <a:r>
              <a:rPr lang="en-US" altLang="en-GR" sz="2800">
                <a:ea typeface="ＭＳ Ｐゴシック" panose="020B0600070205080204" pitchFamily="34" charset="-128"/>
              </a:rPr>
              <a:t>incremental revenue) </a:t>
            </a:r>
            <a:r>
              <a:rPr lang="el-GR" altLang="en-GR" sz="2800">
                <a:ea typeface="ＭＳ Ｐゴシック" panose="020B0600070205080204" pitchFamily="34" charset="-128"/>
              </a:rPr>
              <a:t>και του απαιτούμενου αυξημένου κόστους εφαρμογής της (</a:t>
            </a:r>
            <a:r>
              <a:rPr lang="en-US" altLang="en-GR" sz="2800">
                <a:ea typeface="ＭＳ Ｐゴシック" panose="020B0600070205080204" pitchFamily="34" charset="-128"/>
              </a:rPr>
              <a:t>incremental costs)</a:t>
            </a:r>
            <a:r>
              <a:rPr lang="el-GR" altLang="en-GR" sz="2800">
                <a:ea typeface="ＭＳ Ｐゴシック" panose="020B0600070205080204" pitchFamily="34" charset="-128"/>
              </a:rPr>
              <a:t>.</a:t>
            </a:r>
            <a:endParaRPr lang="en-US" altLang="en-GR" sz="28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63110C26-508C-07E8-E3CC-A4B57AA00DD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4">
            <a:extLst>
              <a:ext uri="{FF2B5EF4-FFF2-40B4-BE49-F238E27FC236}">
                <a16:creationId xmlns:a16="http://schemas.microsoft.com/office/drawing/2014/main" id="{94B441CA-0346-6E50-36A7-8BBD01FF6B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FFFAF8F-79FF-8E47-A107-D7E48037386F}" type="slidenum">
              <a:rPr lang="el-GR" altLang="en-GR" sz="1200" smtClean="0">
                <a:latin typeface="Arial Black" panose="020B0604020202020204" pitchFamily="34" charset="0"/>
              </a:rPr>
              <a:pPr>
                <a:spcBef>
                  <a:spcPct val="0"/>
                </a:spcBef>
                <a:buClrTx/>
                <a:buSzTx/>
                <a:buFontTx/>
                <a:buNone/>
              </a:pPr>
              <a:t>105</a:t>
            </a:fld>
            <a:endParaRPr lang="el-GR" altLang="en-GR" sz="1200">
              <a:latin typeface="Arial Black" panose="020B0604020202020204" pitchFamily="34" charset="0"/>
            </a:endParaRPr>
          </a:p>
        </p:txBody>
      </p:sp>
      <p:sp>
        <p:nvSpPr>
          <p:cNvPr id="141314" name="Rectangle 2">
            <a:extLst>
              <a:ext uri="{FF2B5EF4-FFF2-40B4-BE49-F238E27FC236}">
                <a16:creationId xmlns:a16="http://schemas.microsoft.com/office/drawing/2014/main" id="{94DF57D0-6016-6FDC-3841-389422595652}"/>
              </a:ext>
            </a:extLst>
          </p:cNvPr>
          <p:cNvSpPr>
            <a:spLocks noGrp="1" noChangeArrowheads="1"/>
          </p:cNvSpPr>
          <p:nvPr>
            <p:ph type="title"/>
          </p:nvPr>
        </p:nvSpPr>
        <p:spPr>
          <a:xfrm>
            <a:off x="1143000" y="228600"/>
            <a:ext cx="8001000" cy="609600"/>
          </a:xfrm>
        </p:spPr>
        <p:txBody>
          <a:bodyPr/>
          <a:lstStyle/>
          <a:p>
            <a:pPr eaLnBrk="1" hangingPunct="1"/>
            <a:r>
              <a:rPr lang="el-GR" altLang="en-GR" sz="3600">
                <a:ea typeface="ＭＳ Ｐゴシック" panose="020B0600070205080204" pitchFamily="34" charset="-128"/>
              </a:rPr>
              <a:t>Στρατηγική Διαφοροποίησης Προϊόντος  </a:t>
            </a:r>
            <a:endParaRPr lang="en-US" altLang="en-GR" sz="3600">
              <a:ea typeface="ＭＳ Ｐゴシック" panose="020B0600070205080204" pitchFamily="34" charset="-128"/>
            </a:endParaRPr>
          </a:p>
        </p:txBody>
      </p:sp>
      <p:sp>
        <p:nvSpPr>
          <p:cNvPr id="141315" name="Rectangle 3">
            <a:extLst>
              <a:ext uri="{FF2B5EF4-FFF2-40B4-BE49-F238E27FC236}">
                <a16:creationId xmlns:a16="http://schemas.microsoft.com/office/drawing/2014/main" id="{C740126C-55A2-963A-1BFB-877700592034}"/>
              </a:ext>
            </a:extLst>
          </p:cNvPr>
          <p:cNvSpPr>
            <a:spLocks noGrp="1" noChangeArrowheads="1"/>
          </p:cNvSpPr>
          <p:nvPr>
            <p:ph type="body" idx="1"/>
          </p:nvPr>
        </p:nvSpPr>
        <p:spPr>
          <a:xfrm>
            <a:off x="838200" y="990600"/>
            <a:ext cx="8610600" cy="3505200"/>
          </a:xfrm>
        </p:spPr>
        <p:txBody>
          <a:bodyPr/>
          <a:lstStyle/>
          <a:p>
            <a:pPr eaLnBrk="1" hangingPunct="1"/>
            <a:r>
              <a:rPr lang="el-GR" altLang="en-GR" sz="2800">
                <a:ea typeface="ＭＳ Ｐゴシック" panose="020B0600070205080204" pitchFamily="34" charset="-128"/>
              </a:rPr>
              <a:t>Ανίχνευση αναγκών (προσδιορίσιμο, προσβάσιμο, ομοιογενές, κερδοφόρο)</a:t>
            </a:r>
          </a:p>
          <a:p>
            <a:pPr eaLnBrk="1" hangingPunct="1"/>
            <a:r>
              <a:rPr lang="el-GR" altLang="en-GR" sz="2800">
                <a:ea typeface="ＭＳ Ｐゴシック" panose="020B0600070205080204" pitchFamily="34" charset="-128"/>
              </a:rPr>
              <a:t>Ανίχνευση συνθηκών ανταγωνισμού</a:t>
            </a:r>
          </a:p>
          <a:p>
            <a:pPr eaLnBrk="1" hangingPunct="1"/>
            <a:r>
              <a:rPr lang="el-GR" altLang="en-GR" sz="2800">
                <a:ea typeface="ＭＳ Ｐゴシック" panose="020B0600070205080204" pitchFamily="34" charset="-128"/>
              </a:rPr>
              <a:t>Προσδιορισμός ανταγωνιστικού πλεονεκτήματος (market </a:t>
            </a:r>
            <a:r>
              <a:rPr lang="en-US" altLang="en-GR" sz="2800">
                <a:ea typeface="ＭＳ Ｐゴシック" panose="020B0600070205080204" pitchFamily="34" charset="-128"/>
              </a:rPr>
              <a:t>positioning) </a:t>
            </a:r>
          </a:p>
          <a:p>
            <a:pPr eaLnBrk="1" hangingPunct="1"/>
            <a:r>
              <a:rPr lang="en-US" altLang="en-GR" sz="2800">
                <a:ea typeface="ＭＳ Ｐゴシック" panose="020B0600070205080204" pitchFamily="34" charset="-128"/>
              </a:rPr>
              <a:t>Π</a:t>
            </a:r>
            <a:r>
              <a:rPr lang="el-GR" altLang="en-GR" sz="2800">
                <a:ea typeface="ＭＳ Ｐゴシック" panose="020B0600070205080204" pitchFamily="34" charset="-128"/>
              </a:rPr>
              <a:t>ροσδιορισμός δυνητικής ζήτησης</a:t>
            </a:r>
          </a:p>
          <a:p>
            <a:pPr eaLnBrk="1" hangingPunct="1"/>
            <a:r>
              <a:rPr lang="el-GR" altLang="en-GR" sz="2800">
                <a:ea typeface="ＭＳ Ｐゴシック" panose="020B0600070205080204" pitchFamily="34" charset="-128"/>
              </a:rPr>
              <a:t>Προσδιορισμός προϋπολογισμού υλοποίησης (χρηματοδοτικές ανάγκες)</a:t>
            </a:r>
          </a:p>
          <a:p>
            <a:pPr eaLnBrk="1" hangingPunct="1"/>
            <a:r>
              <a:rPr lang="el-GR" altLang="en-GR" sz="2800">
                <a:ea typeface="ＭＳ Ｐゴシック" panose="020B0600070205080204" pitchFamily="34" charset="-128"/>
              </a:rPr>
              <a:t>Συμβατότητα με δομή και στρατηγικές </a:t>
            </a:r>
          </a:p>
          <a:p>
            <a:pPr eaLnBrk="1" hangingPunct="1"/>
            <a:r>
              <a:rPr lang="el-GR" altLang="en-GR" sz="2800">
                <a:ea typeface="ＭＳ Ｐゴシック" panose="020B0600070205080204" pitchFamily="34" charset="-128"/>
              </a:rPr>
              <a:t>Συνέχιση ή απόρριψη της στρατηγικής</a:t>
            </a:r>
          </a:p>
          <a:p>
            <a:pPr eaLnBrk="1" hangingPunct="1"/>
            <a:endParaRPr lang="en-US" altLang="en-GR" sz="28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32020FBC-8CF9-C2B9-4CE8-1807F6B1D97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7">
            <a:extLst>
              <a:ext uri="{FF2B5EF4-FFF2-40B4-BE49-F238E27FC236}">
                <a16:creationId xmlns:a16="http://schemas.microsoft.com/office/drawing/2014/main" id="{91953A2D-5FBA-2670-1A16-A8FE85912C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8DB4F17-0157-3644-842E-857EC3C724F2}" type="slidenum">
              <a:rPr lang="el-GR" altLang="en-GR" sz="1200" smtClean="0">
                <a:latin typeface="Arial Black" panose="020B0604020202020204" pitchFamily="34" charset="0"/>
              </a:rPr>
              <a:pPr>
                <a:spcBef>
                  <a:spcPct val="0"/>
                </a:spcBef>
                <a:buClrTx/>
                <a:buSzTx/>
                <a:buFontTx/>
                <a:buNone/>
              </a:pPr>
              <a:t>106</a:t>
            </a:fld>
            <a:endParaRPr lang="el-GR" altLang="en-GR" sz="1200">
              <a:latin typeface="Arial Black" panose="020B0604020202020204" pitchFamily="34" charset="0"/>
            </a:endParaRPr>
          </a:p>
        </p:txBody>
      </p:sp>
      <p:pic>
        <p:nvPicPr>
          <p:cNvPr id="142338" name="Picture 20">
            <a:extLst>
              <a:ext uri="{FF2B5EF4-FFF2-40B4-BE49-F238E27FC236}">
                <a16:creationId xmlns:a16="http://schemas.microsoft.com/office/drawing/2014/main" id="{3A151127-9788-86E7-21EC-9F79EC4FD7F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93813" y="2600325"/>
            <a:ext cx="1785937" cy="377825"/>
          </a:xfrm>
        </p:spPr>
      </p:pic>
      <p:pic>
        <p:nvPicPr>
          <p:cNvPr id="142339" name="Picture 10" descr="bottle_CocaCola">
            <a:extLst>
              <a:ext uri="{FF2B5EF4-FFF2-40B4-BE49-F238E27FC236}">
                <a16:creationId xmlns:a16="http://schemas.microsoft.com/office/drawing/2014/main" id="{56BEC888-8104-ED63-FC54-A93DC79F1E69}"/>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60413" y="4233863"/>
            <a:ext cx="476250" cy="971550"/>
          </a:xfrm>
          <a:noFill/>
        </p:spPr>
      </p:pic>
      <p:pic>
        <p:nvPicPr>
          <p:cNvPr id="142340" name="Picture 13">
            <a:extLst>
              <a:ext uri="{FF2B5EF4-FFF2-40B4-BE49-F238E27FC236}">
                <a16:creationId xmlns:a16="http://schemas.microsoft.com/office/drawing/2014/main" id="{0F0CEF09-B83A-7307-8CCD-E0687EB91DA6}"/>
              </a:ext>
            </a:extLst>
          </p:cNvPr>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8313" y="6165850"/>
            <a:ext cx="1855787" cy="376238"/>
          </a:xfrm>
          <a:noFill/>
        </p:spPr>
      </p:pic>
      <p:pic>
        <p:nvPicPr>
          <p:cNvPr id="142341" name="Picture 16">
            <a:extLst>
              <a:ext uri="{FF2B5EF4-FFF2-40B4-BE49-F238E27FC236}">
                <a16:creationId xmlns:a16="http://schemas.microsoft.com/office/drawing/2014/main" id="{A66E5DD1-74EE-C331-C656-BF3172333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700213"/>
            <a:ext cx="12969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2" name="Picture 17">
            <a:extLst>
              <a:ext uri="{FF2B5EF4-FFF2-40B4-BE49-F238E27FC236}">
                <a16:creationId xmlns:a16="http://schemas.microsoft.com/office/drawing/2014/main" id="{4333B588-EF1A-658D-F829-AC82E48274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2289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3" name="Picture 18">
            <a:extLst>
              <a:ext uri="{FF2B5EF4-FFF2-40B4-BE49-F238E27FC236}">
                <a16:creationId xmlns:a16="http://schemas.microsoft.com/office/drawing/2014/main" id="{5FFF5187-B5BA-2C34-CD23-CB8245DCA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188" y="2492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4" name="Picture 21">
            <a:extLst>
              <a:ext uri="{FF2B5EF4-FFF2-40B4-BE49-F238E27FC236}">
                <a16:creationId xmlns:a16="http://schemas.microsoft.com/office/drawing/2014/main" id="{A8AF8D97-9D51-89E0-20B8-F4D46D4F3B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754063"/>
            <a:ext cx="12239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5" name="Picture 22">
            <a:extLst>
              <a:ext uri="{FF2B5EF4-FFF2-40B4-BE49-F238E27FC236}">
                <a16:creationId xmlns:a16="http://schemas.microsoft.com/office/drawing/2014/main" id="{715895B3-E9C3-AAFC-AFE3-C0C031ACA4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666750"/>
            <a:ext cx="13684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6" name="Picture 23">
            <a:extLst>
              <a:ext uri="{FF2B5EF4-FFF2-40B4-BE49-F238E27FC236}">
                <a16:creationId xmlns:a16="http://schemas.microsoft.com/office/drawing/2014/main" id="{57266A6C-B2B3-8E41-0566-63EDAFB5A8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125" y="1628775"/>
            <a:ext cx="18002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7" name="Picture 25">
            <a:extLst>
              <a:ext uri="{FF2B5EF4-FFF2-40B4-BE49-F238E27FC236}">
                <a16:creationId xmlns:a16="http://schemas.microsoft.com/office/drawing/2014/main" id="{7CF11861-CFB3-74A2-1F6F-5C2965AFE2CC}"/>
              </a:ext>
            </a:extLst>
          </p:cNvPr>
          <p:cNvPicPr>
            <a:picLocks noChangeAspect="1" noChangeArrowheads="1"/>
          </p:cNvPicPr>
          <p:nvPr>
            <p:ph sz="quarter" idx="2"/>
          </p:nvPr>
        </p:nvPicPr>
        <p:blipFill>
          <a:blip r:embed="rId11">
            <a:extLst>
              <a:ext uri="{28A0092B-C50C-407E-A947-70E740481C1C}">
                <a14:useLocalDpi xmlns:a14="http://schemas.microsoft.com/office/drawing/2010/main" val="0"/>
              </a:ext>
            </a:extLst>
          </a:blip>
          <a:srcRect/>
          <a:stretch>
            <a:fillRect/>
          </a:stretch>
        </p:blipFill>
        <p:spPr>
          <a:xfrm>
            <a:off x="6804025" y="549275"/>
            <a:ext cx="1222375" cy="885825"/>
          </a:xfrm>
          <a:noFill/>
        </p:spPr>
      </p:pic>
      <p:pic>
        <p:nvPicPr>
          <p:cNvPr id="142348" name="Picture 27">
            <a:extLst>
              <a:ext uri="{FF2B5EF4-FFF2-40B4-BE49-F238E27FC236}">
                <a16:creationId xmlns:a16="http://schemas.microsoft.com/office/drawing/2014/main" id="{9022059D-B389-F25C-C4DD-6F5C799883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908050"/>
            <a:ext cx="1154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49" name="Picture 28">
            <a:extLst>
              <a:ext uri="{FF2B5EF4-FFF2-40B4-BE49-F238E27FC236}">
                <a16:creationId xmlns:a16="http://schemas.microsoft.com/office/drawing/2014/main" id="{7E940F1D-B917-6595-BEDE-AB12AF3440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413" y="5445125"/>
            <a:ext cx="10795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0" name="Picture 30">
            <a:extLst>
              <a:ext uri="{FF2B5EF4-FFF2-40B4-BE49-F238E27FC236}">
                <a16:creationId xmlns:a16="http://schemas.microsoft.com/office/drawing/2014/main" id="{0949293D-0681-AF0F-1386-6BE0FB1E20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511800"/>
            <a:ext cx="1439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1" name="Picture 31">
            <a:extLst>
              <a:ext uri="{FF2B5EF4-FFF2-40B4-BE49-F238E27FC236}">
                <a16:creationId xmlns:a16="http://schemas.microsoft.com/office/drawing/2014/main" id="{EFBE30B8-388D-A95C-C57C-00AA47907D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1844675"/>
            <a:ext cx="424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2" name="Picture 32">
            <a:extLst>
              <a:ext uri="{FF2B5EF4-FFF2-40B4-BE49-F238E27FC236}">
                <a16:creationId xmlns:a16="http://schemas.microsoft.com/office/drawing/2014/main" id="{D113A675-694F-64BE-FAE8-0F9F639A18C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81425" y="5661025"/>
            <a:ext cx="790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3" name="Picture 33">
            <a:extLst>
              <a:ext uri="{FF2B5EF4-FFF2-40B4-BE49-F238E27FC236}">
                <a16:creationId xmlns:a16="http://schemas.microsoft.com/office/drawing/2014/main" id="{6E5154A0-177A-38E3-DCB2-020DCDA3BF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288" y="3429000"/>
            <a:ext cx="860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4" name="Picture 34">
            <a:extLst>
              <a:ext uri="{FF2B5EF4-FFF2-40B4-BE49-F238E27FC236}">
                <a16:creationId xmlns:a16="http://schemas.microsoft.com/office/drawing/2014/main" id="{FC253C78-B003-CD96-C223-02E4D36D68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288" y="2566988"/>
            <a:ext cx="8620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5" name="Picture 35">
            <a:extLst>
              <a:ext uri="{FF2B5EF4-FFF2-40B4-BE49-F238E27FC236}">
                <a16:creationId xmlns:a16="http://schemas.microsoft.com/office/drawing/2014/main" id="{C2F8F3DA-2BA1-67A1-09D6-8B25124BEDF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3713" y="3860800"/>
            <a:ext cx="1584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6" name="Picture 36">
            <a:extLst>
              <a:ext uri="{FF2B5EF4-FFF2-40B4-BE49-F238E27FC236}">
                <a16:creationId xmlns:a16="http://schemas.microsoft.com/office/drawing/2014/main" id="{48B1C9A9-E0B2-A0C0-DEF0-5DF76EAC0E6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8175" y="4724400"/>
            <a:ext cx="1590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7" name="Picture 37">
            <a:extLst>
              <a:ext uri="{FF2B5EF4-FFF2-40B4-BE49-F238E27FC236}">
                <a16:creationId xmlns:a16="http://schemas.microsoft.com/office/drawing/2014/main" id="{E0B152AE-E85E-815B-E5E0-557AE1C55CB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51275" y="4076700"/>
            <a:ext cx="2857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8" name="Picture 38">
            <a:extLst>
              <a:ext uri="{FF2B5EF4-FFF2-40B4-BE49-F238E27FC236}">
                <a16:creationId xmlns:a16="http://schemas.microsoft.com/office/drawing/2014/main" id="{6A64A4A8-40C7-3110-8890-B600AA59734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76825" y="2905125"/>
            <a:ext cx="7397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59" name="Picture 39">
            <a:extLst>
              <a:ext uri="{FF2B5EF4-FFF2-40B4-BE49-F238E27FC236}">
                <a16:creationId xmlns:a16="http://schemas.microsoft.com/office/drawing/2014/main" id="{DECCB7EB-25DB-A032-577C-1E39EDAA5AB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72225" y="2855913"/>
            <a:ext cx="6762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60" name="Picture 40">
            <a:extLst>
              <a:ext uri="{FF2B5EF4-FFF2-40B4-BE49-F238E27FC236}">
                <a16:creationId xmlns:a16="http://schemas.microsoft.com/office/drawing/2014/main" id="{36947F97-E9D2-F757-83FC-005F32B3BB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80288" y="2492375"/>
            <a:ext cx="1143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61" name="Picture 41">
            <a:extLst>
              <a:ext uri="{FF2B5EF4-FFF2-40B4-BE49-F238E27FC236}">
                <a16:creationId xmlns:a16="http://schemas.microsoft.com/office/drawing/2014/main" id="{89604AC4-431B-C5B3-0027-5E984B8DCB2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35825" y="5300663"/>
            <a:ext cx="8032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62" name="Picture 42">
            <a:extLst>
              <a:ext uri="{FF2B5EF4-FFF2-40B4-BE49-F238E27FC236}">
                <a16:creationId xmlns:a16="http://schemas.microsoft.com/office/drawing/2014/main" id="{AEFB1422-3571-6289-940C-B46D17229F5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64163" y="5084763"/>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2363" name="Picture 43">
            <a:extLst>
              <a:ext uri="{FF2B5EF4-FFF2-40B4-BE49-F238E27FC236}">
                <a16:creationId xmlns:a16="http://schemas.microsoft.com/office/drawing/2014/main" id="{2952B635-6A48-FBA2-3028-8BDF490FF43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00938" y="3860800"/>
            <a:ext cx="9921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2364" name="Rectangle 14">
            <a:extLst>
              <a:ext uri="{FF2B5EF4-FFF2-40B4-BE49-F238E27FC236}">
                <a16:creationId xmlns:a16="http://schemas.microsoft.com/office/drawing/2014/main" id="{145FD6E5-D53E-28BD-6D0D-D0D6D472D965}"/>
              </a:ext>
            </a:extLst>
          </p:cNvPr>
          <p:cNvSpPr>
            <a:spLocks noGrp="1" noChangeArrowheads="1"/>
          </p:cNvSpPr>
          <p:nvPr>
            <p:ph type="title" sz="quarter"/>
          </p:nvPr>
        </p:nvSpPr>
        <p:spPr>
          <a:xfrm>
            <a:off x="1095375" y="169863"/>
            <a:ext cx="8229600" cy="450850"/>
          </a:xfrm>
        </p:spPr>
        <p:txBody>
          <a:bodyPr/>
          <a:lstStyle/>
          <a:p>
            <a:pPr eaLnBrk="1" hangingPunct="1"/>
            <a:r>
              <a:rPr lang="en-US" altLang="en-GR" sz="4000">
                <a:ea typeface="ＭＳ Ｐゴシック" panose="020B0600070205080204" pitchFamily="34" charset="-128"/>
              </a:rPr>
              <a:t>H </a:t>
            </a:r>
            <a:r>
              <a:rPr lang="el-GR" altLang="en-GR" sz="4000">
                <a:ea typeface="ＭＳ Ｐゴシック" panose="020B0600070205080204" pitchFamily="34" charset="-128"/>
              </a:rPr>
              <a:t>σημασία της επωνυμίας</a:t>
            </a:r>
          </a:p>
        </p:txBody>
      </p:sp>
      <p:sp>
        <p:nvSpPr>
          <p:cNvPr id="2" name="Footer Placeholder 1">
            <a:extLst>
              <a:ext uri="{FF2B5EF4-FFF2-40B4-BE49-F238E27FC236}">
                <a16:creationId xmlns:a16="http://schemas.microsoft.com/office/drawing/2014/main" id="{14FB09B4-6D83-3E66-0F7A-FFCA2BFCFC7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a:extLst>
              <a:ext uri="{FF2B5EF4-FFF2-40B4-BE49-F238E27FC236}">
                <a16:creationId xmlns:a16="http://schemas.microsoft.com/office/drawing/2014/main" id="{FDACFB79-8278-3EB0-D8A3-D2431351B9A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1E5F93E-8188-774B-A317-8B21C79F846C}" type="slidenum">
              <a:rPr lang="el-GR" altLang="en-GR" sz="1200" smtClean="0">
                <a:latin typeface="Arial Black" panose="020B0604020202020204" pitchFamily="34" charset="0"/>
              </a:rPr>
              <a:pPr>
                <a:spcBef>
                  <a:spcPct val="0"/>
                </a:spcBef>
                <a:buClrTx/>
                <a:buSzTx/>
                <a:buFontTx/>
                <a:buNone/>
              </a:pPr>
              <a:t>107</a:t>
            </a:fld>
            <a:endParaRPr lang="el-GR" altLang="en-GR" sz="1200">
              <a:latin typeface="Arial Black" panose="020B0604020202020204" pitchFamily="34" charset="0"/>
            </a:endParaRPr>
          </a:p>
        </p:txBody>
      </p:sp>
      <p:sp>
        <p:nvSpPr>
          <p:cNvPr id="143362" name="Rectangle 2">
            <a:extLst>
              <a:ext uri="{FF2B5EF4-FFF2-40B4-BE49-F238E27FC236}">
                <a16:creationId xmlns:a16="http://schemas.microsoft.com/office/drawing/2014/main" id="{0A140B15-FC44-FD5B-B7D0-B1D45416098C}"/>
              </a:ext>
            </a:extLst>
          </p:cNvPr>
          <p:cNvSpPr>
            <a:spLocks noGrp="1" noChangeArrowheads="1"/>
          </p:cNvSpPr>
          <p:nvPr>
            <p:ph type="body" idx="1"/>
          </p:nvPr>
        </p:nvSpPr>
        <p:spPr>
          <a:xfrm>
            <a:off x="611188" y="762000"/>
            <a:ext cx="8064500" cy="3429000"/>
          </a:xfrm>
        </p:spPr>
        <p:txBody>
          <a:bodyPr/>
          <a:lstStyle/>
          <a:p>
            <a:pPr marL="0" indent="0" algn="just" defTabSz="381000" eaLnBrk="1" hangingPunct="1">
              <a:spcAft>
                <a:spcPts val="600"/>
              </a:spcAft>
              <a:buFont typeface="Wingdings" pitchFamily="2" charset="2"/>
              <a:buNone/>
            </a:pPr>
            <a:r>
              <a:rPr lang="el-GR" altLang="en-GR" sz="3200">
                <a:latin typeface="Garamond" panose="02020404030301010803" pitchFamily="18" charset="0"/>
                <a:ea typeface="ＭＳ Ｐゴシック" panose="020B0600070205080204" pitchFamily="34" charset="-128"/>
              </a:rPr>
              <a:t>Η </a:t>
            </a:r>
            <a:r>
              <a:rPr lang="el-GR" altLang="en-GR" sz="3200" b="1">
                <a:latin typeface="Garamond" panose="02020404030301010803" pitchFamily="18" charset="0"/>
                <a:ea typeface="ＭＳ Ｐゴシック" panose="020B0600070205080204" pitchFamily="34" charset="-128"/>
              </a:rPr>
              <a:t>μάρκα</a:t>
            </a:r>
            <a:r>
              <a:rPr lang="el-GR" altLang="en-GR" sz="3200">
                <a:latin typeface="Garamond" panose="02020404030301010803" pitchFamily="18" charset="0"/>
                <a:ea typeface="ＭＳ Ｐゴシック" panose="020B0600070205080204" pitchFamily="34" charset="-128"/>
              </a:rPr>
              <a:t> (</a:t>
            </a:r>
            <a:r>
              <a:rPr lang="en-US" altLang="en-GR" sz="3200">
                <a:latin typeface="Garamond" panose="02020404030301010803" pitchFamily="18" charset="0"/>
                <a:ea typeface="ＭＳ Ｐゴシック" panose="020B0600070205080204" pitchFamily="34" charset="-128"/>
              </a:rPr>
              <a:t>Brand</a:t>
            </a:r>
            <a:r>
              <a:rPr lang="el-GR" altLang="en-GR" sz="3200">
                <a:latin typeface="Garamond" panose="02020404030301010803" pitchFamily="18" charset="0"/>
                <a:ea typeface="ＭＳ Ｐゴシック" panose="020B0600070205080204" pitchFamily="34" charset="-128"/>
              </a:rPr>
              <a:t>)</a:t>
            </a:r>
            <a:r>
              <a:rPr lang="en-US" altLang="en-GR" sz="3200">
                <a:latin typeface="Garamond" panose="02020404030301010803" pitchFamily="18" charset="0"/>
                <a:ea typeface="ＭＳ Ｐゴシック" panose="020B0600070205080204" pitchFamily="34" charset="-128"/>
              </a:rPr>
              <a:t> </a:t>
            </a:r>
            <a:r>
              <a:rPr lang="el-GR" altLang="en-GR" sz="3200">
                <a:latin typeface="Garamond" panose="02020404030301010803" pitchFamily="18" charset="0"/>
                <a:ea typeface="ＭＳ Ｐゴシック" panose="020B0600070205080204" pitchFamily="34" charset="-128"/>
              </a:rPr>
              <a:t>είναι:</a:t>
            </a:r>
            <a:r>
              <a:rPr lang="en-US" altLang="en-GR" sz="3200">
                <a:latin typeface="Garamond" panose="02020404030301010803" pitchFamily="18" charset="0"/>
                <a:ea typeface="ＭＳ Ｐゴシック" panose="020B0600070205080204" pitchFamily="34" charset="-128"/>
              </a:rPr>
              <a:t> </a:t>
            </a:r>
          </a:p>
          <a:p>
            <a:pPr marL="0" indent="0" algn="just" defTabSz="381000" eaLnBrk="1" hangingPunct="1">
              <a:spcAft>
                <a:spcPts val="600"/>
              </a:spcAft>
            </a:pPr>
            <a:r>
              <a:rPr lang="el-GR" altLang="en-GR" sz="3200">
                <a:latin typeface="Garamond" panose="02020404030301010803" pitchFamily="18" charset="0"/>
                <a:ea typeface="ＭＳ Ｐゴシック" panose="020B0600070205080204" pitchFamily="34" charset="-128"/>
              </a:rPr>
              <a:t>Ένα </a:t>
            </a:r>
            <a:r>
              <a:rPr lang="el-GR" altLang="en-GR" sz="3200" b="1">
                <a:latin typeface="Garamond" panose="02020404030301010803" pitchFamily="18" charset="0"/>
                <a:ea typeface="ＭＳ Ｐゴシック" panose="020B0600070205080204" pitchFamily="34" charset="-128"/>
              </a:rPr>
              <a:t>προσδιορίσιμο</a:t>
            </a:r>
            <a:r>
              <a:rPr lang="el-GR" altLang="en-GR" sz="3200">
                <a:latin typeface="Garamond" panose="02020404030301010803" pitchFamily="18" charset="0"/>
                <a:ea typeface="ＭＳ Ｐゴシック" panose="020B0600070205080204" pitchFamily="34" charset="-128"/>
              </a:rPr>
              <a:t> αγαθό, υπηρεσία, πρόσωπο ή τοποθεσία</a:t>
            </a:r>
            <a:endParaRPr lang="en-US" altLang="en-GR" sz="3200">
              <a:latin typeface="Garamond" panose="02020404030301010803" pitchFamily="18" charset="0"/>
              <a:ea typeface="ＭＳ Ｐゴシック" panose="020B0600070205080204" pitchFamily="34" charset="-128"/>
            </a:endParaRP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αναβαθμισμένο</a:t>
            </a:r>
            <a:r>
              <a:rPr lang="en-US" altLang="en-GR" sz="3200">
                <a:latin typeface="Garamond" panose="02020404030301010803" pitchFamily="18" charset="0"/>
                <a:ea typeface="ＭＳ Ｐゴシック" panose="020B0600070205080204" pitchFamily="34" charset="-128"/>
              </a:rPr>
              <a:t> </a:t>
            </a:r>
            <a:r>
              <a:rPr lang="el-GR" altLang="en-GR" sz="3200">
                <a:latin typeface="Garamond" panose="02020404030301010803" pitchFamily="18" charset="0"/>
                <a:ea typeface="ＭＳ Ｐゴシック" panose="020B0600070205080204" pitchFamily="34" charset="-128"/>
              </a:rPr>
              <a:t>έτσι ώστε ο αγοραστής ή ο χρήστης να αντιλαμβάνεται</a:t>
            </a: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Σχετικές και μοναδικές</a:t>
            </a:r>
            <a:r>
              <a:rPr lang="el-GR" altLang="en-GR" sz="3200">
                <a:latin typeface="Garamond" panose="02020404030301010803" pitchFamily="18" charset="0"/>
                <a:ea typeface="ＭＳ Ｐゴシック" panose="020B0600070205080204" pitchFamily="34" charset="-128"/>
              </a:rPr>
              <a:t> προστιθέμενες </a:t>
            </a:r>
            <a:r>
              <a:rPr lang="el-GR" altLang="en-GR" sz="3200" b="1">
                <a:latin typeface="Garamond" panose="02020404030301010803" pitchFamily="18" charset="0"/>
                <a:ea typeface="ＭＳ Ｐゴシック" panose="020B0600070205080204" pitchFamily="34" charset="-128"/>
              </a:rPr>
              <a:t>αξίες</a:t>
            </a:r>
            <a:r>
              <a:rPr lang="el-GR" altLang="en-GR" sz="3200">
                <a:latin typeface="Garamond" panose="02020404030301010803" pitchFamily="18" charset="0"/>
                <a:ea typeface="ＭＳ Ｐゴシック" panose="020B0600070205080204" pitchFamily="34" charset="-128"/>
              </a:rPr>
              <a:t>, οι οποίες</a:t>
            </a:r>
            <a:endParaRPr lang="en-US" altLang="en-GR" sz="3200">
              <a:latin typeface="Garamond" panose="02020404030301010803" pitchFamily="18" charset="0"/>
              <a:ea typeface="ＭＳ Ｐゴシック" panose="020B0600070205080204" pitchFamily="34" charset="-128"/>
            </a:endParaRP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Ταιριάζουν στενά</a:t>
            </a:r>
            <a:r>
              <a:rPr lang="en-US" altLang="en-GR" sz="3200">
                <a:latin typeface="Garamond" panose="02020404030301010803" pitchFamily="18" charset="0"/>
                <a:ea typeface="ＭＳ Ｐゴシック" panose="020B0600070205080204" pitchFamily="34" charset="-128"/>
              </a:rPr>
              <a:t> </a:t>
            </a:r>
            <a:r>
              <a:rPr lang="el-GR" altLang="en-GR" sz="3200">
                <a:latin typeface="Garamond" panose="02020404030301010803" pitchFamily="18" charset="0"/>
                <a:ea typeface="ＭＳ Ｐゴシック" panose="020B0600070205080204" pitchFamily="34" charset="-128"/>
              </a:rPr>
              <a:t>με τις </a:t>
            </a:r>
            <a:r>
              <a:rPr lang="el-GR" altLang="en-GR" sz="3200" b="1">
                <a:latin typeface="Garamond" panose="02020404030301010803" pitchFamily="18" charset="0"/>
                <a:ea typeface="ＭＳ Ｐゴシック" panose="020B0600070205080204" pitchFamily="34" charset="-128"/>
              </a:rPr>
              <a:t>ανάγκες</a:t>
            </a:r>
            <a:r>
              <a:rPr lang="el-GR" altLang="en-GR" sz="3200">
                <a:latin typeface="Garamond" panose="02020404030301010803" pitchFamily="18" charset="0"/>
                <a:ea typeface="ＭＳ Ｐゴシック" panose="020B0600070205080204" pitchFamily="34" charset="-128"/>
              </a:rPr>
              <a:t> του αγοραστή/χρήστη</a:t>
            </a:r>
            <a:endParaRPr lang="en-US" altLang="en-GR" sz="3200">
              <a:latin typeface="Garamond" panose="02020404030301010803" pitchFamily="18" charset="0"/>
              <a:ea typeface="ＭＳ Ｐゴシック" panose="020B0600070205080204" pitchFamily="34" charset="-128"/>
            </a:endParaRPr>
          </a:p>
          <a:p>
            <a:pPr marL="381000" lvl="2" indent="0" defTabSz="381000" eaLnBrk="1" hangingPunct="1">
              <a:spcBef>
                <a:spcPct val="0"/>
              </a:spcBef>
              <a:spcAft>
                <a:spcPts val="600"/>
              </a:spcAft>
              <a:buFontTx/>
              <a:buChar char="("/>
            </a:pPr>
            <a:endParaRPr lang="en-US" altLang="en-GR" sz="2400">
              <a:latin typeface="Garamond" panose="02020404030301010803" pitchFamily="18" charset="0"/>
              <a:ea typeface="ＭＳ Ｐゴシック" panose="020B0600070205080204" pitchFamily="34" charset="-128"/>
            </a:endParaRPr>
          </a:p>
          <a:p>
            <a:pPr marL="0" indent="0" defTabSz="381000" eaLnBrk="1" hangingPunct="1">
              <a:spcBef>
                <a:spcPct val="0"/>
              </a:spcBef>
            </a:pPr>
            <a:endParaRPr lang="en-US" altLang="en-GR" sz="2400">
              <a:latin typeface="Garamond" panose="02020404030301010803" pitchFamily="18" charset="0"/>
              <a:ea typeface="ＭＳ Ｐゴシック" panose="020B0600070205080204" pitchFamily="34" charset="-128"/>
            </a:endParaRPr>
          </a:p>
        </p:txBody>
      </p:sp>
      <p:sp>
        <p:nvSpPr>
          <p:cNvPr id="143363" name="Text Box 3">
            <a:extLst>
              <a:ext uri="{FF2B5EF4-FFF2-40B4-BE49-F238E27FC236}">
                <a16:creationId xmlns:a16="http://schemas.microsoft.com/office/drawing/2014/main" id="{484EBE3B-452F-E72B-A174-23B6665FCA58}"/>
              </a:ext>
            </a:extLst>
          </p:cNvPr>
          <p:cNvSpPr txBox="1">
            <a:spLocks noChangeArrowheads="1"/>
          </p:cNvSpPr>
          <p:nvPr/>
        </p:nvSpPr>
        <p:spPr bwMode="auto">
          <a:xfrm>
            <a:off x="1676400" y="0"/>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4000" b="1">
                <a:latin typeface="Garamond" panose="02020404030301010803" pitchFamily="18" charset="0"/>
              </a:rPr>
              <a:t>Η επωνυμία μάρκας (</a:t>
            </a:r>
            <a:r>
              <a:rPr lang="en-US" altLang="en-GR" sz="4000" b="1">
                <a:latin typeface="Garamond" panose="02020404030301010803" pitchFamily="18" charset="0"/>
              </a:rPr>
              <a:t>Branding</a:t>
            </a:r>
            <a:r>
              <a:rPr lang="el-GR" altLang="en-GR" sz="4000" b="1">
                <a:latin typeface="Garamond" panose="02020404030301010803" pitchFamily="18" charset="0"/>
              </a:rPr>
              <a:t>)</a:t>
            </a:r>
            <a:endParaRPr lang="en-US" altLang="en-GR" sz="4000" b="1">
              <a:latin typeface="Garamond" panose="02020404030301010803" pitchFamily="18" charset="0"/>
            </a:endParaRPr>
          </a:p>
        </p:txBody>
      </p:sp>
      <p:sp>
        <p:nvSpPr>
          <p:cNvPr id="2" name="Footer Placeholder 1">
            <a:extLst>
              <a:ext uri="{FF2B5EF4-FFF2-40B4-BE49-F238E27FC236}">
                <a16:creationId xmlns:a16="http://schemas.microsoft.com/office/drawing/2014/main" id="{CC74065C-3B87-8407-7637-0C2C28AA167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Number Placeholder 5">
            <a:extLst>
              <a:ext uri="{FF2B5EF4-FFF2-40B4-BE49-F238E27FC236}">
                <a16:creationId xmlns:a16="http://schemas.microsoft.com/office/drawing/2014/main" id="{D5BCE108-81AD-CEE0-E0E6-15AE643176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D4FEED9-55A4-5E4B-A85C-D3979106634B}" type="slidenum">
              <a:rPr lang="el-GR" altLang="en-GR" sz="1200" smtClean="0">
                <a:latin typeface="Arial Black" panose="020B0604020202020204" pitchFamily="34" charset="0"/>
              </a:rPr>
              <a:pPr>
                <a:spcBef>
                  <a:spcPct val="0"/>
                </a:spcBef>
                <a:buClrTx/>
                <a:buSzTx/>
                <a:buFontTx/>
                <a:buNone/>
              </a:pPr>
              <a:t>108</a:t>
            </a:fld>
            <a:endParaRPr lang="el-GR" altLang="en-GR" sz="1200">
              <a:latin typeface="Arial Black" panose="020B0604020202020204" pitchFamily="34" charset="0"/>
            </a:endParaRPr>
          </a:p>
        </p:txBody>
      </p:sp>
      <p:sp>
        <p:nvSpPr>
          <p:cNvPr id="144386" name="Rectangle 2">
            <a:extLst>
              <a:ext uri="{FF2B5EF4-FFF2-40B4-BE49-F238E27FC236}">
                <a16:creationId xmlns:a16="http://schemas.microsoft.com/office/drawing/2014/main" id="{1D27F9AB-6C2E-1922-503F-187F3D1D3168}"/>
              </a:ext>
            </a:extLst>
          </p:cNvPr>
          <p:cNvSpPr>
            <a:spLocks noGrp="1" noChangeArrowheads="1"/>
          </p:cNvSpPr>
          <p:nvPr>
            <p:ph type="body" idx="1"/>
          </p:nvPr>
        </p:nvSpPr>
        <p:spPr>
          <a:xfrm>
            <a:off x="909638" y="1981200"/>
            <a:ext cx="7261225" cy="3238500"/>
          </a:xfrm>
        </p:spPr>
        <p:txBody>
          <a:bodyPr/>
          <a:lstStyle/>
          <a:p>
            <a:pPr marL="0" indent="0" algn="just" defTabSz="381000" eaLnBrk="1" hangingPunct="1">
              <a:spcAft>
                <a:spcPts val="600"/>
              </a:spcAft>
            </a:pPr>
            <a:r>
              <a:rPr lang="en-US" altLang="en-GR" sz="2400">
                <a:ea typeface="ＭＳ Ｐゴシック" panose="020B0600070205080204" pitchFamily="34" charset="-128"/>
              </a:rPr>
              <a:t>Προβάλλει ένα </a:t>
            </a:r>
            <a:r>
              <a:rPr lang="el-GR" altLang="en-GR" sz="2400" b="1">
                <a:ea typeface="ＭＳ Ｐゴシック" panose="020B0600070205080204" pitchFamily="34" charset="-128"/>
              </a:rPr>
              <a:t>μ</a:t>
            </a:r>
            <a:r>
              <a:rPr lang="en-US" altLang="en-GR" sz="2400" b="1">
                <a:ea typeface="ＭＳ Ｐゴシック" panose="020B0600070205080204" pitchFamily="34" charset="-128"/>
              </a:rPr>
              <a:t>οναδικό μήνυμα</a:t>
            </a:r>
            <a:r>
              <a:rPr lang="en-US" altLang="en-GR" sz="2400">
                <a:ea typeface="ＭＳ Ｐゴシック" panose="020B0600070205080204" pitchFamily="34" charset="-128"/>
              </a:rPr>
              <a:t> (unique selling proposition) που τονίζει το χαρακτηριστικό ανωτερότητας-μοναδικότητας και αξίας που προτείνει</a:t>
            </a:r>
          </a:p>
          <a:p>
            <a:pPr marL="0" indent="0" algn="just" defTabSz="381000" eaLnBrk="1" hangingPunct="1">
              <a:spcAft>
                <a:spcPts val="600"/>
              </a:spcAft>
            </a:pPr>
            <a:r>
              <a:rPr lang="en-US" altLang="en-GR" sz="2400">
                <a:ea typeface="ＭＳ Ｐゴシック" panose="020B0600070205080204" pitchFamily="34" charset="-128"/>
              </a:rPr>
              <a:t>Μεταφέρει το μήνυμα με </a:t>
            </a:r>
            <a:r>
              <a:rPr lang="en-US" altLang="en-GR" sz="2400" b="1">
                <a:ea typeface="ＭＳ Ｐゴシック" panose="020B0600070205080204" pitchFamily="34" charset="-128"/>
              </a:rPr>
              <a:t>ευδιάκριτο-ξεχωριστό</a:t>
            </a:r>
            <a:r>
              <a:rPr lang="en-US" altLang="en-GR" sz="2400">
                <a:ea typeface="ＭＳ Ｐゴシック" panose="020B0600070205080204" pitchFamily="34" charset="-128"/>
              </a:rPr>
              <a:t> τρόπο (διαφοροποιείται και δεν μπερδεύεται με τα μηνύματα των ανταγωνιστών)</a:t>
            </a:r>
          </a:p>
          <a:p>
            <a:pPr marL="0" indent="0" algn="just" defTabSz="381000" eaLnBrk="1" hangingPunct="1">
              <a:spcAft>
                <a:spcPts val="600"/>
              </a:spcAft>
            </a:pPr>
            <a:r>
              <a:rPr lang="en-US" altLang="en-GR" sz="2400">
                <a:ea typeface="ＭＳ Ｐゴシック" panose="020B0600070205080204" pitchFamily="34" charset="-128"/>
              </a:rPr>
              <a:t>Μεταδίδει </a:t>
            </a:r>
            <a:r>
              <a:rPr lang="en-US" altLang="en-GR" sz="2400" b="1">
                <a:ea typeface="ＭＳ Ｐゴシック" panose="020B0600070205080204" pitchFamily="34" charset="-128"/>
              </a:rPr>
              <a:t>συναισθηματική δύναμη</a:t>
            </a:r>
            <a:r>
              <a:rPr lang="en-US" altLang="en-GR" sz="2400">
                <a:ea typeface="ＭＳ Ｐゴシック" panose="020B0600070205080204" pitchFamily="34" charset="-128"/>
              </a:rPr>
              <a:t> (emotional power) έτσι ώστε να επηρεάζει την καρδιά και το μυαλό του κοινού.</a:t>
            </a:r>
          </a:p>
        </p:txBody>
      </p:sp>
      <p:sp>
        <p:nvSpPr>
          <p:cNvPr id="144387" name="Text Box 3">
            <a:extLst>
              <a:ext uri="{FF2B5EF4-FFF2-40B4-BE49-F238E27FC236}">
                <a16:creationId xmlns:a16="http://schemas.microsoft.com/office/drawing/2014/main" id="{0576F419-AC5D-968E-6382-541A0DFA2918}"/>
              </a:ext>
            </a:extLst>
          </p:cNvPr>
          <p:cNvSpPr txBox="1">
            <a:spLocks noChangeArrowheads="1"/>
          </p:cNvSpPr>
          <p:nvPr/>
        </p:nvSpPr>
        <p:spPr bwMode="auto">
          <a:xfrm>
            <a:off x="1676400" y="0"/>
            <a:ext cx="7010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GR" sz="3600" b="1"/>
              <a:t>Χαρακτηριστικά A</a:t>
            </a:r>
            <a:r>
              <a:rPr lang="el-GR" altLang="en-GR" sz="3600" b="1"/>
              <a:t>ποτελεσματικής </a:t>
            </a:r>
            <a:r>
              <a:rPr lang="en-US" altLang="en-GR" sz="3600" b="1"/>
              <a:t>Εικόνας </a:t>
            </a:r>
            <a:r>
              <a:rPr lang="el-GR" altLang="en-GR" sz="3600" b="1"/>
              <a:t>Μάρκας </a:t>
            </a:r>
            <a:r>
              <a:rPr lang="en-US" altLang="en-GR" sz="3600" b="1"/>
              <a:t>(Brand Ιmage)</a:t>
            </a:r>
          </a:p>
        </p:txBody>
      </p:sp>
      <p:sp>
        <p:nvSpPr>
          <p:cNvPr id="2" name="Footer Placeholder 1">
            <a:extLst>
              <a:ext uri="{FF2B5EF4-FFF2-40B4-BE49-F238E27FC236}">
                <a16:creationId xmlns:a16="http://schemas.microsoft.com/office/drawing/2014/main" id="{B5FFBD74-7970-DA09-61CD-48EE2867E12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4">
            <a:extLst>
              <a:ext uri="{FF2B5EF4-FFF2-40B4-BE49-F238E27FC236}">
                <a16:creationId xmlns:a16="http://schemas.microsoft.com/office/drawing/2014/main" id="{C26B08FA-F4A8-FDA2-41E5-9B4CC20FD7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F402268-70F8-904C-87DD-ACE685DBBC8B}" type="slidenum">
              <a:rPr lang="el-GR" altLang="en-GR" sz="1200" smtClean="0">
                <a:latin typeface="Arial Black" panose="020B0604020202020204" pitchFamily="34" charset="0"/>
              </a:rPr>
              <a:pPr>
                <a:spcBef>
                  <a:spcPct val="0"/>
                </a:spcBef>
                <a:buClrTx/>
                <a:buSzTx/>
                <a:buFontTx/>
                <a:buNone/>
              </a:pPr>
              <a:t>109</a:t>
            </a:fld>
            <a:endParaRPr lang="el-GR" altLang="en-GR" sz="1200">
              <a:latin typeface="Arial Black" panose="020B0604020202020204" pitchFamily="34" charset="0"/>
            </a:endParaRPr>
          </a:p>
        </p:txBody>
      </p:sp>
      <p:sp>
        <p:nvSpPr>
          <p:cNvPr id="145410" name="Rectangle 2">
            <a:extLst>
              <a:ext uri="{FF2B5EF4-FFF2-40B4-BE49-F238E27FC236}">
                <a16:creationId xmlns:a16="http://schemas.microsoft.com/office/drawing/2014/main" id="{2AEE27D7-0E9F-F319-8E68-6052FF33ABDE}"/>
              </a:ext>
            </a:extLst>
          </p:cNvPr>
          <p:cNvSpPr>
            <a:spLocks noGrp="1" noChangeArrowheads="1"/>
          </p:cNvSpPr>
          <p:nvPr>
            <p:ph type="title"/>
          </p:nvPr>
        </p:nvSpPr>
        <p:spPr/>
        <p:txBody>
          <a:bodyPr/>
          <a:lstStyle/>
          <a:p>
            <a:pPr eaLnBrk="1" hangingPunct="1"/>
            <a:r>
              <a:rPr lang="el-GR" altLang="en-GR">
                <a:ea typeface="ＭＳ Ｐゴシック" panose="020B0600070205080204" pitchFamily="34" charset="-128"/>
              </a:rPr>
              <a:t>Αξία μάρκας</a:t>
            </a:r>
          </a:p>
        </p:txBody>
      </p:sp>
      <p:sp>
        <p:nvSpPr>
          <p:cNvPr id="145411" name="Rectangle 3">
            <a:extLst>
              <a:ext uri="{FF2B5EF4-FFF2-40B4-BE49-F238E27FC236}">
                <a16:creationId xmlns:a16="http://schemas.microsoft.com/office/drawing/2014/main" id="{D3DBACF4-C2C0-B7DE-6667-0E15D660266B}"/>
              </a:ext>
            </a:extLst>
          </p:cNvPr>
          <p:cNvSpPr>
            <a:spLocks noGrp="1" noChangeArrowheads="1"/>
          </p:cNvSpPr>
          <p:nvPr>
            <p:ph type="body" idx="1"/>
          </p:nvPr>
        </p:nvSpPr>
        <p:spPr/>
        <p:txBody>
          <a:bodyPr/>
          <a:lstStyle/>
          <a:p>
            <a:pPr marL="469900" indent="-469900" eaLnBrk="1" hangingPunct="1"/>
            <a:r>
              <a:rPr lang="el-GR" altLang="en-GR">
                <a:ea typeface="ＭＳ Ｐゴシック" panose="020B0600070205080204" pitchFamily="34" charset="-128"/>
              </a:rPr>
              <a:t>Η αντιπροσώπευση της αξίας ενός προϊόντος για τον καταναλωτή, πέρα από την αξία που θα προέκυπτε για ένα άλλο πανομοιότυπο προϊόν χωρίς όμως το όνομα της μάρκας (</a:t>
            </a:r>
            <a:r>
              <a:rPr lang="en-US" altLang="en-GR">
                <a:ea typeface="ＭＳ Ｐゴシック" panose="020B0600070205080204" pitchFamily="34" charset="-128"/>
              </a:rPr>
              <a:t>Keller 1991).</a:t>
            </a:r>
            <a:endParaRPr lang="el-GR"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19531A34-7B18-03BF-AAE6-53CBB3C8645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a:extLst>
              <a:ext uri="{FF2B5EF4-FFF2-40B4-BE49-F238E27FC236}">
                <a16:creationId xmlns:a16="http://schemas.microsoft.com/office/drawing/2014/main" id="{18A87458-BF54-67AB-6308-3C8CCABAC9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F9771C8-014E-B748-B1ED-DF7B2603142D}" type="slidenum">
              <a:rPr lang="el-GR" altLang="en-GR" sz="1200" smtClean="0">
                <a:latin typeface="Arial Black" panose="020B0604020202020204" pitchFamily="34" charset="0"/>
              </a:rPr>
              <a:pPr>
                <a:spcBef>
                  <a:spcPct val="0"/>
                </a:spcBef>
                <a:buClrTx/>
                <a:buSzTx/>
                <a:buFontTx/>
                <a:buNone/>
              </a:pPr>
              <a:t>11</a:t>
            </a:fld>
            <a:endParaRPr lang="el-GR" altLang="en-GR" sz="1200">
              <a:latin typeface="Arial Black" panose="020B0604020202020204" pitchFamily="34" charset="0"/>
            </a:endParaRPr>
          </a:p>
        </p:txBody>
      </p:sp>
      <p:sp>
        <p:nvSpPr>
          <p:cNvPr id="29698" name="Rectangle 2">
            <a:extLst>
              <a:ext uri="{FF2B5EF4-FFF2-40B4-BE49-F238E27FC236}">
                <a16:creationId xmlns:a16="http://schemas.microsoft.com/office/drawing/2014/main" id="{747831E8-883E-7FB8-C921-94BD762D7BC1}"/>
              </a:ext>
            </a:extLst>
          </p:cNvPr>
          <p:cNvSpPr>
            <a:spLocks noGrp="1" noChangeArrowheads="1"/>
          </p:cNvSpPr>
          <p:nvPr>
            <p:ph type="title"/>
          </p:nvPr>
        </p:nvSpPr>
        <p:spPr/>
        <p:txBody>
          <a:bodyPr/>
          <a:lstStyle/>
          <a:p>
            <a:pPr eaLnBrk="1" hangingPunct="1"/>
            <a:endParaRPr lang="en-US" altLang="en-GR">
              <a:ea typeface="ＭＳ Ｐゴシック" panose="020B0600070205080204" pitchFamily="34" charset="-128"/>
            </a:endParaRPr>
          </a:p>
        </p:txBody>
      </p:sp>
      <p:graphicFrame>
        <p:nvGraphicFramePr>
          <p:cNvPr id="29699" name="Object 3">
            <a:extLst>
              <a:ext uri="{FF2B5EF4-FFF2-40B4-BE49-F238E27FC236}">
                <a16:creationId xmlns:a16="http://schemas.microsoft.com/office/drawing/2014/main" id="{94450A76-8DFE-01A2-2624-61ABDCBE62BA}"/>
              </a:ext>
            </a:extLst>
          </p:cNvPr>
          <p:cNvGraphicFramePr>
            <a:graphicFrameLocks noChangeAspect="1"/>
          </p:cNvGraphicFramePr>
          <p:nvPr>
            <p:ph idx="1"/>
          </p:nvPr>
        </p:nvGraphicFramePr>
        <p:xfrm>
          <a:off x="34925" y="1871663"/>
          <a:ext cx="9036050" cy="4581525"/>
        </p:xfrm>
        <a:graphic>
          <a:graphicData uri="http://schemas.openxmlformats.org/presentationml/2006/ole">
            <mc:AlternateContent xmlns:mc="http://schemas.openxmlformats.org/markup-compatibility/2006">
              <mc:Choice xmlns:v="urn:schemas-microsoft-com:vml" Requires="v">
                <p:oleObj name="Εικόνα bitmap" r:id="rId2" imgW="2781300" imgH="1409700" progId="Paint.Picture">
                  <p:embed/>
                </p:oleObj>
              </mc:Choice>
              <mc:Fallback>
                <p:oleObj name="Εικόνα bitmap" r:id="rId2" imgW="2781300" imgH="140970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871663"/>
                        <a:ext cx="90360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868BF29D-F16A-EC9B-F4E4-9D9FA0517A2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4">
            <a:extLst>
              <a:ext uri="{FF2B5EF4-FFF2-40B4-BE49-F238E27FC236}">
                <a16:creationId xmlns:a16="http://schemas.microsoft.com/office/drawing/2014/main" id="{AE2ED652-A319-C5BB-43D4-1696723C76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37A5C61-4405-4D4C-B9F7-8F40538AAB7D}" type="slidenum">
              <a:rPr lang="el-GR" altLang="en-GR" sz="1200" smtClean="0">
                <a:latin typeface="Arial Black" panose="020B0604020202020204" pitchFamily="34" charset="0"/>
              </a:rPr>
              <a:pPr>
                <a:spcBef>
                  <a:spcPct val="0"/>
                </a:spcBef>
                <a:buClrTx/>
                <a:buSzTx/>
                <a:buFontTx/>
                <a:buNone/>
              </a:pPr>
              <a:t>110</a:t>
            </a:fld>
            <a:endParaRPr lang="el-GR" altLang="en-GR" sz="1200">
              <a:latin typeface="Arial Black" panose="020B0604020202020204" pitchFamily="34" charset="0"/>
            </a:endParaRPr>
          </a:p>
        </p:txBody>
      </p:sp>
      <p:sp>
        <p:nvSpPr>
          <p:cNvPr id="146434" name="Rectangle 2">
            <a:extLst>
              <a:ext uri="{FF2B5EF4-FFF2-40B4-BE49-F238E27FC236}">
                <a16:creationId xmlns:a16="http://schemas.microsoft.com/office/drawing/2014/main" id="{7ECD4B96-65D9-DF1A-6AE1-53B3B7AFFCD5}"/>
              </a:ext>
            </a:extLst>
          </p:cNvPr>
          <p:cNvSpPr>
            <a:spLocks noGrp="1" noChangeArrowheads="1"/>
          </p:cNvSpPr>
          <p:nvPr>
            <p:ph type="title"/>
          </p:nvPr>
        </p:nvSpPr>
        <p:spPr>
          <a:xfrm>
            <a:off x="457200" y="457200"/>
            <a:ext cx="8229600" cy="681038"/>
          </a:xfrm>
        </p:spPr>
        <p:txBody>
          <a:bodyPr/>
          <a:lstStyle/>
          <a:p>
            <a:pPr eaLnBrk="1" hangingPunct="1"/>
            <a:r>
              <a:rPr lang="el-GR" altLang="en-GR" sz="3700">
                <a:ea typeface="ＭＳ Ｐゴシック" panose="020B0600070205080204" pitchFamily="34" charset="-128"/>
              </a:rPr>
              <a:t>Η αξία της μάρκας (</a:t>
            </a:r>
            <a:r>
              <a:rPr lang="en-US" altLang="en-GR" sz="3700">
                <a:ea typeface="ＭＳ Ｐゴシック" panose="020B0600070205080204" pitchFamily="34" charset="-128"/>
              </a:rPr>
              <a:t>brand equity)</a:t>
            </a:r>
            <a:br>
              <a:rPr lang="en-US" altLang="en-GR" sz="3700">
                <a:ea typeface="ＭＳ Ｐゴシック" panose="020B0600070205080204" pitchFamily="34" charset="-128"/>
              </a:rPr>
            </a:br>
            <a:r>
              <a:rPr lang="en-US" altLang="en-GR" sz="3700">
                <a:ea typeface="ＭＳ Ｐゴシック" panose="020B0600070205080204" pitchFamily="34" charset="-128"/>
              </a:rPr>
              <a:t>- Aaker 1996.</a:t>
            </a:r>
            <a:endParaRPr lang="el-GR" altLang="en-GR" sz="3700">
              <a:ea typeface="ＭＳ Ｐゴシック" panose="020B0600070205080204" pitchFamily="34" charset="-128"/>
            </a:endParaRPr>
          </a:p>
        </p:txBody>
      </p:sp>
      <p:pic>
        <p:nvPicPr>
          <p:cNvPr id="146435" name="Picture 3" descr="scan0004">
            <a:extLst>
              <a:ext uri="{FF2B5EF4-FFF2-40B4-BE49-F238E27FC236}">
                <a16:creationId xmlns:a16="http://schemas.microsoft.com/office/drawing/2014/main" id="{35CE383B-BFC2-8B8E-8EB1-9C83E424448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765175"/>
            <a:ext cx="8604250" cy="5880100"/>
          </a:xfrm>
          <a:noFill/>
        </p:spPr>
      </p:pic>
      <p:sp>
        <p:nvSpPr>
          <p:cNvPr id="2" name="Footer Placeholder 1">
            <a:extLst>
              <a:ext uri="{FF2B5EF4-FFF2-40B4-BE49-F238E27FC236}">
                <a16:creationId xmlns:a16="http://schemas.microsoft.com/office/drawing/2014/main" id="{7BA24794-8CE8-04C6-09CA-3B263C80926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4">
            <a:extLst>
              <a:ext uri="{FF2B5EF4-FFF2-40B4-BE49-F238E27FC236}">
                <a16:creationId xmlns:a16="http://schemas.microsoft.com/office/drawing/2014/main" id="{48A52D42-A4FD-EDCF-7547-C9DB3A18B3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6FAD1D5-0762-2C4C-8BDB-C73CB8088454}" type="slidenum">
              <a:rPr lang="el-GR" altLang="en-GR" sz="1200" smtClean="0">
                <a:latin typeface="Arial Black" panose="020B0604020202020204" pitchFamily="34" charset="0"/>
              </a:rPr>
              <a:pPr>
                <a:spcBef>
                  <a:spcPct val="0"/>
                </a:spcBef>
                <a:buClrTx/>
                <a:buSzTx/>
                <a:buFontTx/>
                <a:buNone/>
              </a:pPr>
              <a:t>111</a:t>
            </a:fld>
            <a:endParaRPr lang="el-GR" altLang="en-GR" sz="1200">
              <a:latin typeface="Arial Black" panose="020B0604020202020204" pitchFamily="34" charset="0"/>
            </a:endParaRPr>
          </a:p>
        </p:txBody>
      </p:sp>
      <p:sp>
        <p:nvSpPr>
          <p:cNvPr id="147458" name="Rectangle 2">
            <a:extLst>
              <a:ext uri="{FF2B5EF4-FFF2-40B4-BE49-F238E27FC236}">
                <a16:creationId xmlns:a16="http://schemas.microsoft.com/office/drawing/2014/main" id="{27447536-2D12-E61D-6BA6-84A905F877D1}"/>
              </a:ext>
            </a:extLst>
          </p:cNvPr>
          <p:cNvSpPr>
            <a:spLocks noGrp="1" noChangeArrowheads="1"/>
          </p:cNvSpPr>
          <p:nvPr>
            <p:ph type="title"/>
          </p:nvPr>
        </p:nvSpPr>
        <p:spPr/>
        <p:txBody>
          <a:bodyPr/>
          <a:lstStyle/>
          <a:p>
            <a:pPr eaLnBrk="1" hangingPunct="1"/>
            <a:r>
              <a:rPr lang="el-GR" altLang="en-GR">
                <a:ea typeface="ＭＳ Ｐゴシック" panose="020B0600070205080204" pitchFamily="34" charset="-128"/>
              </a:rPr>
              <a:t>Τύποι Διοίκησης Μάρκας</a:t>
            </a:r>
          </a:p>
        </p:txBody>
      </p:sp>
      <p:sp>
        <p:nvSpPr>
          <p:cNvPr id="147459" name="Rectangle 3">
            <a:extLst>
              <a:ext uri="{FF2B5EF4-FFF2-40B4-BE49-F238E27FC236}">
                <a16:creationId xmlns:a16="http://schemas.microsoft.com/office/drawing/2014/main" id="{D2169C98-AD84-A30A-4F74-ACD8125D906D}"/>
              </a:ext>
            </a:extLst>
          </p:cNvPr>
          <p:cNvSpPr>
            <a:spLocks noGrp="1" noChangeArrowheads="1"/>
          </p:cNvSpPr>
          <p:nvPr>
            <p:ph type="body" idx="1"/>
          </p:nvPr>
        </p:nvSpPr>
        <p:spPr/>
        <p:txBody>
          <a:bodyPr/>
          <a:lstStyle/>
          <a:p>
            <a:pPr marL="469900" indent="-469900" eaLnBrk="1" hangingPunct="1">
              <a:lnSpc>
                <a:spcPct val="90000"/>
              </a:lnSpc>
            </a:pPr>
            <a:r>
              <a:rPr lang="el-GR" altLang="en-GR">
                <a:ea typeface="ＭＳ Ｐゴシック" panose="020B0600070205080204" pitchFamily="34" charset="-128"/>
              </a:rPr>
              <a:t>Διοίκηση Μάρκας </a:t>
            </a:r>
            <a:r>
              <a:rPr lang="en-US" altLang="en-GR">
                <a:ea typeface="ＭＳ Ｐゴシック" panose="020B0600070205080204" pitchFamily="34" charset="-128"/>
              </a:rPr>
              <a:t>(brand management)</a:t>
            </a:r>
            <a:endParaRPr lang="el-GR" altLang="en-GR">
              <a:ea typeface="ＭＳ Ｐゴシック" panose="020B0600070205080204" pitchFamily="34" charset="-128"/>
            </a:endParaRPr>
          </a:p>
          <a:p>
            <a:pPr marL="908050" lvl="1" indent="-436563" eaLnBrk="1" hangingPunct="1">
              <a:lnSpc>
                <a:spcPct val="90000"/>
              </a:lnSpc>
            </a:pPr>
            <a:r>
              <a:rPr lang="el-GR" altLang="en-GR">
                <a:ea typeface="ＭＳ Ｐゴシック" panose="020B0600070205080204" pitchFamily="34" charset="-128"/>
              </a:rPr>
              <a:t>Στρατηγικός προσανατολισμός</a:t>
            </a:r>
          </a:p>
          <a:p>
            <a:pPr marL="469900" indent="-469900" eaLnBrk="1" hangingPunct="1">
              <a:lnSpc>
                <a:spcPct val="90000"/>
              </a:lnSpc>
            </a:pPr>
            <a:r>
              <a:rPr lang="el-GR" altLang="en-GR">
                <a:ea typeface="ＭＳ Ｐゴシック" panose="020B0600070205080204" pitchFamily="34" charset="-128"/>
              </a:rPr>
              <a:t>Διοίκηση κατηγορίας μάρκας (</a:t>
            </a:r>
            <a:r>
              <a:rPr lang="en-US" altLang="en-GR">
                <a:ea typeface="ＭＳ Ｐゴシック" panose="020B0600070205080204" pitchFamily="34" charset="-128"/>
              </a:rPr>
              <a:t>category management)</a:t>
            </a:r>
            <a:endParaRPr lang="el-GR" altLang="en-GR">
              <a:ea typeface="ＭＳ Ｐゴシック" panose="020B0600070205080204" pitchFamily="34" charset="-128"/>
            </a:endParaRPr>
          </a:p>
          <a:p>
            <a:pPr marL="469900" indent="-469900" eaLnBrk="1" hangingPunct="1">
              <a:lnSpc>
                <a:spcPct val="90000"/>
              </a:lnSpc>
            </a:pPr>
            <a:r>
              <a:rPr lang="el-GR" altLang="en-GR">
                <a:ea typeface="ＭＳ Ｐゴシック" panose="020B0600070205080204" pitchFamily="34" charset="-128"/>
              </a:rPr>
              <a:t>Στρατηγικές σηματοποίησης</a:t>
            </a:r>
          </a:p>
          <a:p>
            <a:pPr marL="469900" indent="-469900" eaLnBrk="1" hangingPunct="1">
              <a:lnSpc>
                <a:spcPct val="90000"/>
              </a:lnSpc>
            </a:pPr>
            <a:r>
              <a:rPr lang="el-GR" altLang="en-GR">
                <a:ea typeface="ＭＳ Ｐゴシック" panose="020B0600070205080204" pitchFamily="34" charset="-128"/>
              </a:rPr>
              <a:t>Ιδιωτικά Σήματα</a:t>
            </a:r>
            <a:r>
              <a:rPr lang="en-US" altLang="en-GR">
                <a:ea typeface="ＭＳ Ｐゴシック" panose="020B0600070205080204" pitchFamily="34" charset="-128"/>
              </a:rPr>
              <a:t> (private labels)</a:t>
            </a:r>
            <a:endParaRPr lang="el-GR" altLang="en-GR">
              <a:ea typeface="ＭＳ Ｐゴシック" panose="020B0600070205080204" pitchFamily="34" charset="-128"/>
            </a:endParaRPr>
          </a:p>
          <a:p>
            <a:pPr marL="469900" indent="-469900" eaLnBrk="1" hangingPunct="1">
              <a:lnSpc>
                <a:spcPct val="90000"/>
              </a:lnSpc>
            </a:pPr>
            <a:r>
              <a:rPr lang="el-GR" altLang="en-GR">
                <a:ea typeface="ＭＳ Ｐゴシック" panose="020B0600070205080204" pitchFamily="34" charset="-128"/>
              </a:rPr>
              <a:t>Επεκτάσεις μάρκας</a:t>
            </a:r>
            <a:r>
              <a:rPr lang="en-US" altLang="en-GR">
                <a:ea typeface="ＭＳ Ｐゴシック" panose="020B0600070205080204" pitchFamily="34" charset="-128"/>
              </a:rPr>
              <a:t> (brand extensions)</a:t>
            </a:r>
            <a:endParaRPr lang="el-GR"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9C3FB3DF-7AB7-65BE-CC24-1A6F30845C3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5">
            <a:extLst>
              <a:ext uri="{FF2B5EF4-FFF2-40B4-BE49-F238E27FC236}">
                <a16:creationId xmlns:a16="http://schemas.microsoft.com/office/drawing/2014/main" id="{163AE783-8DAA-ABE9-7010-F008EDA89D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362D1D4-A6A1-474E-9922-18DAE6E6039D}" type="slidenum">
              <a:rPr lang="el-GR" altLang="en-GR" sz="1200" smtClean="0">
                <a:latin typeface="Arial Black" panose="020B0604020202020204" pitchFamily="34" charset="0"/>
              </a:rPr>
              <a:pPr>
                <a:spcBef>
                  <a:spcPct val="0"/>
                </a:spcBef>
                <a:buClrTx/>
                <a:buSzTx/>
                <a:buFontTx/>
                <a:buNone/>
              </a:pPr>
              <a:t>112</a:t>
            </a:fld>
            <a:endParaRPr lang="el-GR" altLang="en-GR" sz="1200">
              <a:latin typeface="Arial Black" panose="020B0604020202020204" pitchFamily="34" charset="0"/>
            </a:endParaRPr>
          </a:p>
        </p:txBody>
      </p:sp>
      <p:sp>
        <p:nvSpPr>
          <p:cNvPr id="148482" name="Rectangle 2">
            <a:extLst>
              <a:ext uri="{FF2B5EF4-FFF2-40B4-BE49-F238E27FC236}">
                <a16:creationId xmlns:a16="http://schemas.microsoft.com/office/drawing/2014/main" id="{6F47CF5D-D4EE-9689-A716-D09217539177}"/>
              </a:ext>
            </a:extLst>
          </p:cNvPr>
          <p:cNvSpPr>
            <a:spLocks noGrp="1" noChangeArrowheads="1"/>
          </p:cNvSpPr>
          <p:nvPr>
            <p:ph type="body" idx="1"/>
          </p:nvPr>
        </p:nvSpPr>
        <p:spPr>
          <a:xfrm>
            <a:off x="288925" y="762000"/>
            <a:ext cx="8675688" cy="3429000"/>
          </a:xfrm>
        </p:spPr>
        <p:txBody>
          <a:bodyPr/>
          <a:lstStyle/>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Ενθαρρύνει τον καταναλωτή να συνδέσει συγκεκριμένα χαρακτηριστικά με το ένα προϊόν</a:t>
            </a: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Επιτρέπει την καθιέρωση μιας μοναδικής πρότασης αγοράς για μια συσκευασία (μείωση της ευαισθησίας στην τιμή και του ανταγωνισμού</a:t>
            </a:r>
            <a:r>
              <a:rPr lang="en-US" altLang="en-GR" sz="3200" b="1">
                <a:latin typeface="Garamond" panose="02020404030301010803" pitchFamily="18" charset="0"/>
                <a:ea typeface="ＭＳ Ｐゴシック" panose="020B0600070205080204" pitchFamily="34" charset="-128"/>
              </a:rPr>
              <a:t>).</a:t>
            </a: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Οι μάρκες (</a:t>
            </a:r>
            <a:r>
              <a:rPr lang="en-US" altLang="en-GR" sz="3200" b="1">
                <a:latin typeface="Garamond" panose="02020404030301010803" pitchFamily="18" charset="0"/>
                <a:ea typeface="ＭＳ Ｐゴシック" panose="020B0600070205080204" pitchFamily="34" charset="-128"/>
              </a:rPr>
              <a:t>Brands</a:t>
            </a:r>
            <a:r>
              <a:rPr lang="el-GR" altLang="en-GR" sz="3200" b="1">
                <a:latin typeface="Garamond" panose="02020404030301010803" pitchFamily="18" charset="0"/>
                <a:ea typeface="ＭＳ Ｐゴシック" panose="020B0600070205080204" pitchFamily="34" charset="-128"/>
              </a:rPr>
              <a:t>) έχουν σπουδαιότητα αυτές καθ</a:t>
            </a:r>
            <a:r>
              <a:rPr lang="ja-JP" altLang="el-GR" sz="3200" b="1">
                <a:latin typeface="Garamond" panose="02020404030301010803" pitchFamily="18" charset="0"/>
                <a:ea typeface="ＭＳ Ｐゴシック" panose="020B0600070205080204" pitchFamily="34" charset="-128"/>
              </a:rPr>
              <a:t>’</a:t>
            </a:r>
            <a:r>
              <a:rPr lang="el-GR" altLang="ja-JP" sz="3200" b="1">
                <a:latin typeface="Garamond" panose="02020404030301010803" pitchFamily="18" charset="0"/>
                <a:ea typeface="ＭＳ Ｐゴシック" panose="020B0600070205080204" pitchFamily="34" charset="-128"/>
              </a:rPr>
              <a:t> αυτές (καθιέρωση της εμπιστοσύνης και πίστης του πελάτη στην μάρκα).</a:t>
            </a:r>
            <a:endParaRPr lang="en-US" altLang="ja-JP" sz="3200" b="1">
              <a:latin typeface="Garamond" panose="02020404030301010803" pitchFamily="18" charset="0"/>
              <a:ea typeface="ＭＳ Ｐゴシック" panose="020B0600070205080204" pitchFamily="34" charset="-128"/>
            </a:endParaRP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Κτίσιμο κερδών</a:t>
            </a:r>
            <a:r>
              <a:rPr lang="en-US" altLang="en-GR" sz="3200" b="1">
                <a:latin typeface="Garamond" panose="02020404030301010803" pitchFamily="18" charset="0"/>
                <a:ea typeface="ＭＳ Ｐゴシック" panose="020B0600070205080204" pitchFamily="34" charset="-128"/>
              </a:rPr>
              <a:t>.</a:t>
            </a:r>
          </a:p>
          <a:p>
            <a:pPr marL="0" indent="0" algn="just" defTabSz="381000" eaLnBrk="1" hangingPunct="1">
              <a:spcAft>
                <a:spcPts val="600"/>
              </a:spcAft>
            </a:pPr>
            <a:r>
              <a:rPr lang="el-GR" altLang="en-GR" sz="3200" b="1">
                <a:latin typeface="Garamond" panose="02020404030301010803" pitchFamily="18" charset="0"/>
                <a:ea typeface="ＭＳ Ｐゴシック" panose="020B0600070205080204" pitchFamily="34" charset="-128"/>
              </a:rPr>
              <a:t>Προϋποθέτει έλεγχο ποιότητας σε υψηλό βαθμό.</a:t>
            </a:r>
            <a:endParaRPr lang="en-US" altLang="en-GR" sz="2400" b="1">
              <a:latin typeface="Garamond" panose="02020404030301010803" pitchFamily="18" charset="0"/>
              <a:ea typeface="ＭＳ Ｐゴシック" panose="020B0600070205080204" pitchFamily="34" charset="-128"/>
            </a:endParaRPr>
          </a:p>
        </p:txBody>
      </p:sp>
      <p:sp>
        <p:nvSpPr>
          <p:cNvPr id="148483" name="Text Box 3">
            <a:extLst>
              <a:ext uri="{FF2B5EF4-FFF2-40B4-BE49-F238E27FC236}">
                <a16:creationId xmlns:a16="http://schemas.microsoft.com/office/drawing/2014/main" id="{8720C871-6B9D-2EC4-F050-E94901F8FFBB}"/>
              </a:ext>
            </a:extLst>
          </p:cNvPr>
          <p:cNvSpPr txBox="1">
            <a:spLocks noChangeArrowheads="1"/>
          </p:cNvSpPr>
          <p:nvPr/>
        </p:nvSpPr>
        <p:spPr bwMode="auto">
          <a:xfrm>
            <a:off x="1676400" y="0"/>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4000" b="1">
                <a:latin typeface="Garamond" panose="02020404030301010803" pitchFamily="18" charset="0"/>
              </a:rPr>
              <a:t>Επωνυμία Μάρκας (</a:t>
            </a:r>
            <a:r>
              <a:rPr lang="en-US" altLang="en-GR" sz="4000" b="1">
                <a:latin typeface="Garamond" panose="02020404030301010803" pitchFamily="18" charset="0"/>
              </a:rPr>
              <a:t>Branding</a:t>
            </a:r>
            <a:r>
              <a:rPr lang="el-GR" altLang="en-GR" sz="4000" b="1">
                <a:latin typeface="Garamond" panose="02020404030301010803" pitchFamily="18" charset="0"/>
              </a:rPr>
              <a:t>)</a:t>
            </a:r>
            <a:endParaRPr lang="en-US" altLang="en-GR" sz="4000" b="1">
              <a:latin typeface="Garamond" panose="02020404030301010803" pitchFamily="18" charset="0"/>
            </a:endParaRPr>
          </a:p>
        </p:txBody>
      </p:sp>
      <p:sp>
        <p:nvSpPr>
          <p:cNvPr id="2" name="Footer Placeholder 1">
            <a:extLst>
              <a:ext uri="{FF2B5EF4-FFF2-40B4-BE49-F238E27FC236}">
                <a16:creationId xmlns:a16="http://schemas.microsoft.com/office/drawing/2014/main" id="{E14690F4-9182-E088-29CE-E678D9245B7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5">
            <a:extLst>
              <a:ext uri="{FF2B5EF4-FFF2-40B4-BE49-F238E27FC236}">
                <a16:creationId xmlns:a16="http://schemas.microsoft.com/office/drawing/2014/main" id="{CD046212-A297-4013-79C0-922EF503D9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36B2F87-2780-464C-AA43-DE7D53398610}" type="slidenum">
              <a:rPr lang="el-GR" altLang="en-GR" sz="1200" smtClean="0">
                <a:latin typeface="Arial Black" panose="020B0604020202020204" pitchFamily="34" charset="0"/>
              </a:rPr>
              <a:pPr>
                <a:spcBef>
                  <a:spcPct val="0"/>
                </a:spcBef>
                <a:buClrTx/>
                <a:buSzTx/>
                <a:buFontTx/>
                <a:buNone/>
              </a:pPr>
              <a:t>113</a:t>
            </a:fld>
            <a:endParaRPr lang="el-GR" altLang="en-GR" sz="1200">
              <a:latin typeface="Arial Black" panose="020B0604020202020204" pitchFamily="34" charset="0"/>
            </a:endParaRPr>
          </a:p>
        </p:txBody>
      </p:sp>
      <p:sp>
        <p:nvSpPr>
          <p:cNvPr id="149506" name="Rectangle 2">
            <a:extLst>
              <a:ext uri="{FF2B5EF4-FFF2-40B4-BE49-F238E27FC236}">
                <a16:creationId xmlns:a16="http://schemas.microsoft.com/office/drawing/2014/main" id="{650AB770-06D9-13FD-01EC-32A3458B956A}"/>
              </a:ext>
            </a:extLst>
          </p:cNvPr>
          <p:cNvSpPr>
            <a:spLocks noGrp="1" noChangeArrowheads="1"/>
          </p:cNvSpPr>
          <p:nvPr>
            <p:ph type="title"/>
          </p:nvPr>
        </p:nvSpPr>
        <p:spPr>
          <a:xfrm>
            <a:off x="685800" y="115888"/>
            <a:ext cx="7772400" cy="515937"/>
          </a:xfrm>
        </p:spPr>
        <p:txBody>
          <a:bodyPr/>
          <a:lstStyle/>
          <a:p>
            <a:pPr eaLnBrk="1" hangingPunct="1"/>
            <a:r>
              <a:rPr lang="el-GR" altLang="en-GR" sz="2800" b="1">
                <a:ea typeface="ＭＳ Ｐゴシック" panose="020B0600070205080204" pitchFamily="34" charset="-128"/>
              </a:rPr>
              <a:t>Οφέλη Επωνυμίας (Β</a:t>
            </a:r>
            <a:r>
              <a:rPr lang="en-US" altLang="en-GR" sz="2800" b="1">
                <a:ea typeface="ＭＳ Ｐゴシック" panose="020B0600070205080204" pitchFamily="34" charset="-128"/>
              </a:rPr>
              <a:t>randing)</a:t>
            </a:r>
            <a:endParaRPr lang="el-GR" altLang="en-GR" sz="2800" b="1">
              <a:ea typeface="ＭＳ Ｐゴシック" panose="020B0600070205080204" pitchFamily="34" charset="-128"/>
            </a:endParaRPr>
          </a:p>
        </p:txBody>
      </p:sp>
      <p:sp>
        <p:nvSpPr>
          <p:cNvPr id="149507" name="Rectangle 3">
            <a:extLst>
              <a:ext uri="{FF2B5EF4-FFF2-40B4-BE49-F238E27FC236}">
                <a16:creationId xmlns:a16="http://schemas.microsoft.com/office/drawing/2014/main" id="{4B67D678-C3E7-49FD-5930-B32654D1C6C4}"/>
              </a:ext>
            </a:extLst>
          </p:cNvPr>
          <p:cNvSpPr>
            <a:spLocks noGrp="1" noChangeArrowheads="1"/>
          </p:cNvSpPr>
          <p:nvPr>
            <p:ph type="body" sz="half" idx="1"/>
          </p:nvPr>
        </p:nvSpPr>
        <p:spPr>
          <a:xfrm>
            <a:off x="0" y="765175"/>
            <a:ext cx="4284663" cy="5726113"/>
          </a:xfrm>
        </p:spPr>
        <p:txBody>
          <a:bodyPr/>
          <a:lstStyle/>
          <a:p>
            <a:pPr eaLnBrk="1" hangingPunct="1">
              <a:lnSpc>
                <a:spcPct val="90000"/>
              </a:lnSpc>
            </a:pPr>
            <a:r>
              <a:rPr lang="en-US" altLang="en-GR" sz="2400">
                <a:ea typeface="ＭＳ Ｐゴシック" panose="020B0600070205080204" pitchFamily="34" charset="-128"/>
              </a:rPr>
              <a:t>O</a:t>
            </a:r>
            <a:r>
              <a:rPr lang="el-GR" altLang="en-GR" sz="2400">
                <a:ea typeface="ＭＳ Ｐゴシック" panose="020B0600070205080204" pitchFamily="34" charset="-128"/>
              </a:rPr>
              <a:t>φέλη πελάτου</a:t>
            </a:r>
          </a:p>
          <a:p>
            <a:pPr lvl="1" eaLnBrk="1" hangingPunct="1">
              <a:lnSpc>
                <a:spcPct val="90000"/>
              </a:lnSpc>
            </a:pPr>
            <a:r>
              <a:rPr lang="el-GR" altLang="en-GR" sz="2000">
                <a:ea typeface="ＭＳ Ｐゴシック" panose="020B0600070205080204" pitchFamily="34" charset="-128"/>
              </a:rPr>
              <a:t>Βοηθάει στον προσδιορισμό των προϊόντων</a:t>
            </a:r>
          </a:p>
          <a:p>
            <a:pPr lvl="1" eaLnBrk="1" hangingPunct="1">
              <a:lnSpc>
                <a:spcPct val="90000"/>
              </a:lnSpc>
            </a:pPr>
            <a:r>
              <a:rPr lang="el-GR" altLang="en-GR" sz="2000">
                <a:ea typeface="ＭＳ Ｐゴシック" panose="020B0600070205080204" pitchFamily="34" charset="-128"/>
              </a:rPr>
              <a:t>Μπορεί να μειώσει τα επίπεδα αντιλαμβανόμενου κινδύνου και επομένως την ποιότητα εμπειρίας αγοράς</a:t>
            </a:r>
          </a:p>
          <a:p>
            <a:pPr lvl="1" eaLnBrk="1" hangingPunct="1">
              <a:lnSpc>
                <a:spcPct val="90000"/>
              </a:lnSpc>
            </a:pPr>
            <a:r>
              <a:rPr lang="el-GR" altLang="en-GR" sz="2000">
                <a:ea typeface="ＭＳ Ｐゴシック" panose="020B0600070205080204" pitchFamily="34" charset="-128"/>
              </a:rPr>
              <a:t>Ευκολότερη κατανόηση επιπέδου ποιότητας προϊόντος</a:t>
            </a:r>
          </a:p>
          <a:p>
            <a:pPr lvl="1" eaLnBrk="1" hangingPunct="1">
              <a:lnSpc>
                <a:spcPct val="90000"/>
              </a:lnSpc>
            </a:pPr>
            <a:r>
              <a:rPr lang="el-GR" altLang="en-GR" sz="2000">
                <a:ea typeface="ＭＳ Ｐゴシック" panose="020B0600070205080204" pitchFamily="34" charset="-128"/>
              </a:rPr>
              <a:t>Μπορεί να παράσχει ψυχολογική επιβεβαίωση ή ανταμοιβή</a:t>
            </a:r>
          </a:p>
          <a:p>
            <a:pPr lvl="1" eaLnBrk="1" hangingPunct="1">
              <a:lnSpc>
                <a:spcPct val="90000"/>
              </a:lnSpc>
            </a:pPr>
            <a:r>
              <a:rPr lang="el-GR" altLang="en-GR" sz="2000">
                <a:ea typeface="ＭＳ Ｐゴシック" panose="020B0600070205080204" pitchFamily="34" charset="-128"/>
              </a:rPr>
              <a:t>Παρέχει ενδείξεις σχετικά με τη φύση της προέλευσης του προϊόντος και των συνδεόμενων μ</a:t>
            </a:r>
            <a:r>
              <a:rPr lang="ja-JP" altLang="el-GR" sz="2000">
                <a:ea typeface="ＭＳ Ｐゴシック" panose="020B0600070205080204" pitchFamily="34" charset="-128"/>
              </a:rPr>
              <a:t>’</a:t>
            </a:r>
            <a:r>
              <a:rPr lang="el-GR" altLang="ja-JP" sz="2000">
                <a:ea typeface="ＭＳ Ｐゴシック" panose="020B0600070205080204" pitchFamily="34" charset="-128"/>
              </a:rPr>
              <a:t> αυτό αξιών</a:t>
            </a:r>
            <a:endParaRPr lang="el-GR" altLang="en-GR" sz="2000">
              <a:ea typeface="ＭＳ Ｐゴシック" panose="020B0600070205080204" pitchFamily="34" charset="-128"/>
            </a:endParaRPr>
          </a:p>
        </p:txBody>
      </p:sp>
      <p:sp>
        <p:nvSpPr>
          <p:cNvPr id="149508" name="Rectangle 4">
            <a:extLst>
              <a:ext uri="{FF2B5EF4-FFF2-40B4-BE49-F238E27FC236}">
                <a16:creationId xmlns:a16="http://schemas.microsoft.com/office/drawing/2014/main" id="{C458BBF1-CE13-CCF6-8784-C065F61DEE43}"/>
              </a:ext>
            </a:extLst>
          </p:cNvPr>
          <p:cNvSpPr>
            <a:spLocks noGrp="1" noChangeArrowheads="1"/>
          </p:cNvSpPr>
          <p:nvPr>
            <p:ph type="body" sz="half" idx="2"/>
          </p:nvPr>
        </p:nvSpPr>
        <p:spPr>
          <a:xfrm>
            <a:off x="4067175" y="798513"/>
            <a:ext cx="5076825" cy="5726112"/>
          </a:xfrm>
        </p:spPr>
        <p:txBody>
          <a:bodyPr/>
          <a:lstStyle/>
          <a:p>
            <a:pPr eaLnBrk="1" hangingPunct="1">
              <a:lnSpc>
                <a:spcPct val="90000"/>
              </a:lnSpc>
            </a:pPr>
            <a:r>
              <a:rPr lang="el-GR" altLang="en-GR" sz="2400">
                <a:ea typeface="ＭＳ Ｐゴシック" panose="020B0600070205080204" pitchFamily="34" charset="-128"/>
              </a:rPr>
              <a:t>Οφέλη Προμηθευτή</a:t>
            </a:r>
          </a:p>
          <a:p>
            <a:pPr lvl="1" eaLnBrk="1" hangingPunct="1">
              <a:lnSpc>
                <a:spcPct val="90000"/>
              </a:lnSpc>
            </a:pPr>
            <a:r>
              <a:rPr lang="el-GR" altLang="en-GR" sz="2000">
                <a:ea typeface="ＭＳ Ｐゴシック" panose="020B0600070205080204" pitchFamily="34" charset="-128"/>
              </a:rPr>
              <a:t>Επιτρέπει την αυξημένη τιμολόγηση</a:t>
            </a:r>
          </a:p>
          <a:p>
            <a:pPr lvl="1" eaLnBrk="1" hangingPunct="1">
              <a:lnSpc>
                <a:spcPct val="90000"/>
              </a:lnSpc>
            </a:pPr>
            <a:r>
              <a:rPr lang="el-GR" altLang="en-GR" sz="2000">
                <a:ea typeface="ＭＳ Ｐゴシック" panose="020B0600070205080204" pitchFamily="34" charset="-128"/>
              </a:rPr>
              <a:t>Βοηθάει στην διαφοροποίηση του προϊόντος από τα ανταγωνιστικά</a:t>
            </a:r>
          </a:p>
          <a:p>
            <a:pPr lvl="1" eaLnBrk="1" hangingPunct="1">
              <a:lnSpc>
                <a:spcPct val="90000"/>
              </a:lnSpc>
            </a:pPr>
            <a:r>
              <a:rPr lang="el-GR" altLang="en-GR" sz="2000">
                <a:ea typeface="ＭＳ Ｐゴシック" panose="020B0600070205080204" pitchFamily="34" charset="-128"/>
              </a:rPr>
              <a:t>Αυξάνει την συσχετισμένη προώθηση προϊόντων (</a:t>
            </a:r>
            <a:r>
              <a:rPr lang="en-US" altLang="en-GR" sz="2000">
                <a:ea typeface="ＭＳ Ｐゴシック" panose="020B0600070205080204" pitchFamily="34" charset="-128"/>
              </a:rPr>
              <a:t>cross-product promotion) </a:t>
            </a:r>
            <a:r>
              <a:rPr lang="el-GR" altLang="en-GR" sz="2000">
                <a:ea typeface="ＭＳ Ｐゴシック" panose="020B0600070205080204" pitchFamily="34" charset="-128"/>
              </a:rPr>
              <a:t>και τις ευκαιρίες επέκτασης μάρκας</a:t>
            </a:r>
          </a:p>
          <a:p>
            <a:pPr lvl="1" eaLnBrk="1" hangingPunct="1">
              <a:lnSpc>
                <a:spcPct val="90000"/>
              </a:lnSpc>
            </a:pPr>
            <a:r>
              <a:rPr lang="el-GR" altLang="en-GR" sz="2000">
                <a:ea typeface="ＭＳ Ｐゴシック" panose="020B0600070205080204" pitchFamily="34" charset="-128"/>
              </a:rPr>
              <a:t>Βοηθάει στην ανάπτυξη και χρήση ολοκληρωμένης επικοινωνίας μάρκετινγκ</a:t>
            </a:r>
          </a:p>
          <a:p>
            <a:pPr lvl="1" eaLnBrk="1" hangingPunct="1">
              <a:lnSpc>
                <a:spcPct val="90000"/>
              </a:lnSpc>
            </a:pPr>
            <a:r>
              <a:rPr lang="el-GR" altLang="en-GR" sz="2000">
                <a:ea typeface="ＭＳ Ｐゴシック" panose="020B0600070205080204" pitchFamily="34" charset="-128"/>
              </a:rPr>
              <a:t>Συνεισφέρει στα προγράμματα της εταιρικής ταυτότητας</a:t>
            </a:r>
          </a:p>
          <a:p>
            <a:pPr lvl="1" eaLnBrk="1" hangingPunct="1">
              <a:lnSpc>
                <a:spcPct val="90000"/>
              </a:lnSpc>
            </a:pPr>
            <a:r>
              <a:rPr lang="el-GR" altLang="en-GR" sz="2000">
                <a:ea typeface="ＭＳ Ｐゴシック" panose="020B0600070205080204" pitchFamily="34" charset="-128"/>
              </a:rPr>
              <a:t>Παρέχει νομική προστασία</a:t>
            </a:r>
          </a:p>
          <a:p>
            <a:pPr lvl="1" eaLnBrk="1" hangingPunct="1">
              <a:lnSpc>
                <a:spcPct val="90000"/>
              </a:lnSpc>
            </a:pPr>
            <a:r>
              <a:rPr lang="el-GR" altLang="en-GR" sz="2000">
                <a:ea typeface="ＭＳ Ｐゴシック" panose="020B0600070205080204" pitchFamily="34" charset="-128"/>
              </a:rPr>
              <a:t>Παρέχει τη μεγαλύτερη δυνατή θεματική συνέπεια και ομοιομορφία στο μήνυμα και τις επικοινωνιακές στρατηγικές</a:t>
            </a:r>
          </a:p>
        </p:txBody>
      </p:sp>
      <p:sp>
        <p:nvSpPr>
          <p:cNvPr id="2" name="Footer Placeholder 1">
            <a:extLst>
              <a:ext uri="{FF2B5EF4-FFF2-40B4-BE49-F238E27FC236}">
                <a16:creationId xmlns:a16="http://schemas.microsoft.com/office/drawing/2014/main" id="{5A6F46CB-768C-E0A9-8D75-43C990A14C4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Number Placeholder 5">
            <a:extLst>
              <a:ext uri="{FF2B5EF4-FFF2-40B4-BE49-F238E27FC236}">
                <a16:creationId xmlns:a16="http://schemas.microsoft.com/office/drawing/2014/main" id="{142F9DFE-BC2F-4842-4BF8-627119F1BD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74D56C3-D3D3-2F48-91A1-B2D46E282603}" type="slidenum">
              <a:rPr lang="el-GR" altLang="en-GR" sz="1200" smtClean="0">
                <a:latin typeface="Arial Black" panose="020B0604020202020204" pitchFamily="34" charset="0"/>
              </a:rPr>
              <a:pPr>
                <a:spcBef>
                  <a:spcPct val="0"/>
                </a:spcBef>
                <a:buClrTx/>
                <a:buSzTx/>
                <a:buFontTx/>
                <a:buNone/>
              </a:pPr>
              <a:t>114</a:t>
            </a:fld>
            <a:endParaRPr lang="el-GR" altLang="en-GR" sz="1200">
              <a:latin typeface="Arial Black" panose="020B0604020202020204" pitchFamily="34" charset="0"/>
            </a:endParaRPr>
          </a:p>
        </p:txBody>
      </p:sp>
      <p:sp>
        <p:nvSpPr>
          <p:cNvPr id="150530" name="Rectangle 2">
            <a:extLst>
              <a:ext uri="{FF2B5EF4-FFF2-40B4-BE49-F238E27FC236}">
                <a16:creationId xmlns:a16="http://schemas.microsoft.com/office/drawing/2014/main" id="{E1564284-985A-E8E4-8884-14DA62A47A53}"/>
              </a:ext>
            </a:extLst>
          </p:cNvPr>
          <p:cNvSpPr>
            <a:spLocks noGrp="1" noChangeArrowheads="1"/>
          </p:cNvSpPr>
          <p:nvPr>
            <p:ph type="body" idx="1"/>
          </p:nvPr>
        </p:nvSpPr>
        <p:spPr>
          <a:xfrm>
            <a:off x="1143000" y="1600200"/>
            <a:ext cx="7620000" cy="3429000"/>
          </a:xfrm>
        </p:spPr>
        <p:txBody>
          <a:bodyPr/>
          <a:lstStyle/>
          <a:p>
            <a:pPr marL="0" indent="0" algn="just" defTabSz="381000" eaLnBrk="1" hangingPunct="1">
              <a:lnSpc>
                <a:spcPct val="90000"/>
              </a:lnSpc>
              <a:spcAft>
                <a:spcPts val="600"/>
              </a:spcAft>
            </a:pPr>
            <a:r>
              <a:rPr lang="en-US" altLang="en-GR" sz="2400" b="1">
                <a:ea typeface="ＭＳ Ｐゴシック" panose="020B0600070205080204" pitchFamily="34" charset="-128"/>
              </a:rPr>
              <a:t> H </a:t>
            </a:r>
            <a:r>
              <a:rPr lang="el-GR" altLang="en-GR" sz="2400" b="1">
                <a:ea typeface="ＭＳ Ｐゴシック" panose="020B0600070205080204" pitchFamily="34" charset="-128"/>
              </a:rPr>
              <a:t>ταυτότητα εκφράζει τους τρόπους με τους οποίους μια εταιρία </a:t>
            </a:r>
            <a:r>
              <a:rPr lang="en-US" altLang="en-GR" sz="2400">
                <a:ea typeface="ＭＳ Ｐゴシック" panose="020B0600070205080204" pitchFamily="34" charset="-128"/>
              </a:rPr>
              <a:t>επικοινωνεί με το κοινό της είτε άμεσα είτε έμμεσα, προκειμένου να παρουσιάσει και προσδιορίσει </a:t>
            </a:r>
            <a:r>
              <a:rPr lang="el-GR" altLang="en-GR" sz="2400">
                <a:ea typeface="ＭＳ Ｐゴシック" panose="020B0600070205080204" pitchFamily="34" charset="-128"/>
              </a:rPr>
              <a:t>είτε </a:t>
            </a:r>
            <a:r>
              <a:rPr lang="el-GR" altLang="en-GR" sz="2400" b="1">
                <a:ea typeface="ＭＳ Ｐゴシック" panose="020B0600070205080204" pitchFamily="34" charset="-128"/>
              </a:rPr>
              <a:t>τον εαυτό</a:t>
            </a:r>
            <a:r>
              <a:rPr lang="en-US" altLang="en-GR" sz="2400" b="1">
                <a:ea typeface="ＭＳ Ｐゴシック" panose="020B0600070205080204" pitchFamily="34" charset="-128"/>
              </a:rPr>
              <a:t> της </a:t>
            </a:r>
            <a:r>
              <a:rPr lang="el-GR" altLang="en-GR" sz="2400" b="1">
                <a:ea typeface="ＭＳ Ｐゴシック" panose="020B0600070205080204" pitchFamily="34" charset="-128"/>
              </a:rPr>
              <a:t>(ε</a:t>
            </a:r>
            <a:r>
              <a:rPr lang="en-US" altLang="en-GR" sz="2400" b="1">
                <a:ea typeface="ＭＳ Ｐゴシック" panose="020B0600070205080204" pitchFamily="34" charset="-128"/>
              </a:rPr>
              <a:t>ταιρική </a:t>
            </a:r>
            <a:r>
              <a:rPr lang="el-GR" altLang="en-GR" sz="2400" b="1">
                <a:ea typeface="ＭＳ Ｐゴシック" panose="020B0600070205080204" pitchFamily="34" charset="-128"/>
              </a:rPr>
              <a:t>τ</a:t>
            </a:r>
            <a:r>
              <a:rPr lang="en-US" altLang="en-GR" sz="2400" b="1">
                <a:ea typeface="ＭＳ Ｐゴシック" panose="020B0600070205080204" pitchFamily="34" charset="-128"/>
              </a:rPr>
              <a:t>αυτότητα </a:t>
            </a:r>
            <a:r>
              <a:rPr lang="el-GR" altLang="en-GR" sz="2400" b="1">
                <a:ea typeface="ＭＳ Ｐゴシック" panose="020B0600070205080204" pitchFamily="34" charset="-128"/>
              </a:rPr>
              <a:t>- </a:t>
            </a:r>
            <a:r>
              <a:rPr lang="en-US" altLang="en-GR" sz="2400" b="1">
                <a:ea typeface="ＭＳ Ｐゴシック" panose="020B0600070205080204" pitchFamily="34" charset="-128"/>
              </a:rPr>
              <a:t>Corporate identity)</a:t>
            </a:r>
            <a:r>
              <a:rPr lang="en-US" altLang="en-GR" sz="2400">
                <a:ea typeface="ＭＳ Ｐゴシック" panose="020B0600070205080204" pitchFamily="34" charset="-128"/>
              </a:rPr>
              <a:t> </a:t>
            </a:r>
            <a:r>
              <a:rPr lang="el-GR" altLang="en-GR" sz="2400">
                <a:ea typeface="ＭＳ Ｐゴシック" panose="020B0600070205080204" pitchFamily="34" charset="-128"/>
              </a:rPr>
              <a:t>είτε το προϊόν της </a:t>
            </a:r>
          </a:p>
          <a:p>
            <a:pPr marL="190500" lvl="1" indent="0" algn="just" defTabSz="381000" eaLnBrk="1" hangingPunct="1">
              <a:lnSpc>
                <a:spcPct val="90000"/>
              </a:lnSpc>
              <a:spcAft>
                <a:spcPts val="600"/>
              </a:spcAft>
            </a:pPr>
            <a:r>
              <a:rPr lang="en-US" altLang="en-GR" sz="2000">
                <a:ea typeface="ＭＳ Ｐゴシック" panose="020B0600070205080204" pitchFamily="34" charset="-128"/>
              </a:rPr>
              <a:t>(</a:t>
            </a:r>
            <a:r>
              <a:rPr lang="en-US" altLang="en-GR" sz="2000" b="1">
                <a:ea typeface="ＭＳ Ｐゴシック" panose="020B0600070205080204" pitchFamily="34" charset="-128"/>
              </a:rPr>
              <a:t>εκφράζει το πώς θέλει η εταιρία να την βλέπουν).</a:t>
            </a:r>
          </a:p>
          <a:p>
            <a:pPr marL="0" indent="0" algn="just" defTabSz="381000" eaLnBrk="1" hangingPunct="1">
              <a:lnSpc>
                <a:spcPct val="90000"/>
              </a:lnSpc>
              <a:spcAft>
                <a:spcPts val="600"/>
              </a:spcAft>
            </a:pPr>
            <a:endParaRPr lang="en-US" altLang="en-GR" sz="2400" b="1">
              <a:ea typeface="ＭＳ Ｐゴシック" panose="020B0600070205080204" pitchFamily="34" charset="-128"/>
            </a:endParaRPr>
          </a:p>
          <a:p>
            <a:pPr marL="0" indent="0" algn="just" defTabSz="381000" eaLnBrk="1" hangingPunct="1">
              <a:lnSpc>
                <a:spcPct val="90000"/>
              </a:lnSpc>
              <a:spcAft>
                <a:spcPts val="600"/>
              </a:spcAft>
              <a:buFont typeface="Wingdings" pitchFamily="2" charset="2"/>
              <a:buNone/>
            </a:pPr>
            <a:r>
              <a:rPr lang="en-US" altLang="en-GR" sz="2400" b="1">
                <a:ea typeface="ＭＳ Ｐゴシック" panose="020B0600070205080204" pitchFamily="34" charset="-128"/>
              </a:rPr>
              <a:t>													</a:t>
            </a:r>
            <a:r>
              <a:rPr lang="en-US" altLang="en-GR" sz="2400" b="1" i="1">
                <a:ea typeface="ＭＳ Ｐゴシック" panose="020B0600070205080204" pitchFamily="34" charset="-128"/>
              </a:rPr>
              <a:t>συνέχεια...</a:t>
            </a:r>
          </a:p>
          <a:p>
            <a:pPr marL="0" indent="0" algn="just" defTabSz="381000" eaLnBrk="1" hangingPunct="1">
              <a:lnSpc>
                <a:spcPct val="90000"/>
              </a:lnSpc>
              <a:spcAft>
                <a:spcPts val="600"/>
              </a:spcAft>
              <a:buFont typeface="Wingdings" pitchFamily="2" charset="2"/>
              <a:buNone/>
            </a:pPr>
            <a:endParaRPr lang="en-US" altLang="en-GR" sz="2400" b="1">
              <a:ea typeface="ＭＳ Ｐゴシック" panose="020B0600070205080204" pitchFamily="34" charset="-128"/>
            </a:endParaRPr>
          </a:p>
        </p:txBody>
      </p:sp>
      <p:sp>
        <p:nvSpPr>
          <p:cNvPr id="150531" name="Text Box 3">
            <a:extLst>
              <a:ext uri="{FF2B5EF4-FFF2-40B4-BE49-F238E27FC236}">
                <a16:creationId xmlns:a16="http://schemas.microsoft.com/office/drawing/2014/main" id="{4DB999AC-F45B-1A7E-7632-D9A99F87F529}"/>
              </a:ext>
            </a:extLst>
          </p:cNvPr>
          <p:cNvSpPr txBox="1">
            <a:spLocks noChangeArrowheads="1"/>
          </p:cNvSpPr>
          <p:nvPr/>
        </p:nvSpPr>
        <p:spPr bwMode="auto">
          <a:xfrm>
            <a:off x="1403350" y="404813"/>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3600" b="1"/>
              <a:t>Σχέση Ταυτότητας-Εικόνας</a:t>
            </a:r>
            <a:endParaRPr lang="en-US" altLang="en-GR" sz="3600" b="1"/>
          </a:p>
        </p:txBody>
      </p:sp>
      <p:sp>
        <p:nvSpPr>
          <p:cNvPr id="2" name="Footer Placeholder 1">
            <a:extLst>
              <a:ext uri="{FF2B5EF4-FFF2-40B4-BE49-F238E27FC236}">
                <a16:creationId xmlns:a16="http://schemas.microsoft.com/office/drawing/2014/main" id="{C3D9D5D9-71F4-9805-9A1B-5DDA87853DA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5">
            <a:extLst>
              <a:ext uri="{FF2B5EF4-FFF2-40B4-BE49-F238E27FC236}">
                <a16:creationId xmlns:a16="http://schemas.microsoft.com/office/drawing/2014/main" id="{74702485-A224-EA6D-334A-A3558A15EB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6755BA7C-79AA-3245-A6A1-9268951F769D}" type="slidenum">
              <a:rPr lang="el-GR" altLang="en-GR" sz="1200" smtClean="0">
                <a:latin typeface="Arial Black" panose="020B0604020202020204" pitchFamily="34" charset="0"/>
              </a:rPr>
              <a:pPr>
                <a:spcBef>
                  <a:spcPct val="0"/>
                </a:spcBef>
                <a:buClrTx/>
                <a:buSzTx/>
                <a:buFontTx/>
                <a:buNone/>
              </a:pPr>
              <a:t>115</a:t>
            </a:fld>
            <a:endParaRPr lang="el-GR" altLang="en-GR" sz="1200">
              <a:latin typeface="Arial Black" panose="020B0604020202020204" pitchFamily="34" charset="0"/>
            </a:endParaRPr>
          </a:p>
        </p:txBody>
      </p:sp>
      <p:sp>
        <p:nvSpPr>
          <p:cNvPr id="151554" name="Rectangle 2">
            <a:extLst>
              <a:ext uri="{FF2B5EF4-FFF2-40B4-BE49-F238E27FC236}">
                <a16:creationId xmlns:a16="http://schemas.microsoft.com/office/drawing/2014/main" id="{4B1F3452-FDA7-092A-5EEA-1BEFE19C05F8}"/>
              </a:ext>
            </a:extLst>
          </p:cNvPr>
          <p:cNvSpPr>
            <a:spLocks noGrp="1" noChangeArrowheads="1"/>
          </p:cNvSpPr>
          <p:nvPr>
            <p:ph type="body" idx="1"/>
          </p:nvPr>
        </p:nvSpPr>
        <p:spPr>
          <a:xfrm>
            <a:off x="1258888" y="1557338"/>
            <a:ext cx="7416800" cy="4608512"/>
          </a:xfrm>
        </p:spPr>
        <p:txBody>
          <a:bodyPr/>
          <a:lstStyle/>
          <a:p>
            <a:pPr marL="0" indent="0" algn="just" defTabSz="381000" eaLnBrk="1" hangingPunct="1">
              <a:spcAft>
                <a:spcPts val="600"/>
              </a:spcAft>
            </a:pPr>
            <a:r>
              <a:rPr lang="el-GR" altLang="en-GR" sz="2400" b="1">
                <a:ea typeface="ＭＳ Ｐゴシック" panose="020B0600070205080204" pitchFamily="34" charset="-128"/>
              </a:rPr>
              <a:t>Η εικόνα </a:t>
            </a:r>
          </a:p>
          <a:p>
            <a:pPr marL="190500" lvl="1" indent="0" algn="just" defTabSz="381000" eaLnBrk="1" hangingPunct="1">
              <a:spcAft>
                <a:spcPts val="600"/>
              </a:spcAft>
            </a:pPr>
            <a:r>
              <a:rPr lang="el-GR" altLang="en-GR" sz="2000" b="1">
                <a:ea typeface="ＭＳ Ｐゴシック" panose="020B0600070205080204" pitchFamily="34" charset="-128"/>
              </a:rPr>
              <a:t>ε</a:t>
            </a:r>
            <a:r>
              <a:rPr lang="en-US" altLang="en-GR" sz="2000" b="1">
                <a:ea typeface="ＭＳ Ｐゴシック" panose="020B0600070205080204" pitchFamily="34" charset="-128"/>
              </a:rPr>
              <a:t>ταιρική </a:t>
            </a:r>
            <a:r>
              <a:rPr lang="el-GR" altLang="en-GR" sz="2000" b="1">
                <a:ea typeface="ＭＳ Ｐゴシック" panose="020B0600070205080204" pitchFamily="34" charset="-128"/>
              </a:rPr>
              <a:t>ε</a:t>
            </a:r>
            <a:r>
              <a:rPr lang="en-US" altLang="en-GR" sz="2000" b="1">
                <a:ea typeface="ＭＳ Ｐゴシック" panose="020B0600070205080204" pitchFamily="34" charset="-128"/>
              </a:rPr>
              <a:t>ικόνα </a:t>
            </a:r>
            <a:r>
              <a:rPr lang="el-GR" altLang="en-GR" sz="2000" b="1">
                <a:ea typeface="ＭＳ Ｐゴシック" panose="020B0600070205080204" pitchFamily="34" charset="-128"/>
              </a:rPr>
              <a:t>- </a:t>
            </a:r>
            <a:r>
              <a:rPr lang="en-US" altLang="en-GR" sz="2000" b="1">
                <a:ea typeface="ＭＳ Ｐゴシック" panose="020B0600070205080204" pitchFamily="34" charset="-128"/>
              </a:rPr>
              <a:t>corporate image</a:t>
            </a:r>
            <a:r>
              <a:rPr lang="el-GR" altLang="en-GR" sz="2000" b="1">
                <a:ea typeface="ＭＳ Ｐゴシック" panose="020B0600070205080204" pitchFamily="34" charset="-128"/>
              </a:rPr>
              <a:t>, ή </a:t>
            </a:r>
          </a:p>
          <a:p>
            <a:pPr marL="190500" lvl="1" indent="0" algn="just" defTabSz="381000" eaLnBrk="1" hangingPunct="1">
              <a:spcAft>
                <a:spcPts val="600"/>
              </a:spcAft>
            </a:pPr>
            <a:r>
              <a:rPr lang="el-GR" altLang="en-GR" sz="2000" b="1">
                <a:ea typeface="ＭＳ Ｐゴシック" panose="020B0600070205080204" pitchFamily="34" charset="-128"/>
              </a:rPr>
              <a:t>εικόνα προϊόντος – </a:t>
            </a:r>
            <a:r>
              <a:rPr lang="en-US" altLang="en-GR" sz="2000" b="1">
                <a:ea typeface="ＭＳ Ｐゴシック" panose="020B0600070205080204" pitchFamily="34" charset="-128"/>
              </a:rPr>
              <a:t>brand image) </a:t>
            </a:r>
            <a:endParaRPr lang="el-GR" altLang="en-GR" sz="2000" b="1">
              <a:ea typeface="ＭＳ Ｐゴシック" panose="020B0600070205080204" pitchFamily="34" charset="-128"/>
            </a:endParaRPr>
          </a:p>
          <a:p>
            <a:pPr marL="0" indent="0" algn="just" defTabSz="381000" eaLnBrk="1" hangingPunct="1">
              <a:spcAft>
                <a:spcPts val="600"/>
              </a:spcAft>
            </a:pPr>
            <a:r>
              <a:rPr lang="en-US" altLang="en-GR" sz="2400">
                <a:ea typeface="ＭＳ Ｐゴシック" panose="020B0600070205080204" pitchFamily="34" charset="-128"/>
              </a:rPr>
              <a:t>εκφράζει την </a:t>
            </a:r>
            <a:r>
              <a:rPr lang="el-GR" altLang="en-GR" sz="2400">
                <a:ea typeface="ＭＳ Ｐゴシック" panose="020B0600070205080204" pitchFamily="34" charset="-128"/>
              </a:rPr>
              <a:t>αντιλαμβανόμενη</a:t>
            </a:r>
            <a:r>
              <a:rPr lang="en-US" altLang="en-GR" sz="2400">
                <a:ea typeface="ＭＳ Ｐゴシック" panose="020B0600070205080204" pitchFamily="34" charset="-128"/>
              </a:rPr>
              <a:t> εικόνα που έχει το κοινό για την επιχείρηση και τα προϊόντα της </a:t>
            </a:r>
            <a:r>
              <a:rPr lang="en-US" altLang="en-GR" sz="2400" b="1">
                <a:ea typeface="ＭＳ Ｐゴシック" panose="020B0600070205080204" pitchFamily="34" charset="-128"/>
              </a:rPr>
              <a:t>(εκφράζει το πώς </a:t>
            </a:r>
            <a:r>
              <a:rPr lang="el-GR" altLang="en-GR" sz="2400" b="1">
                <a:ea typeface="ＭＳ Ｐゴシック" panose="020B0600070205080204" pitchFamily="34" charset="-128"/>
              </a:rPr>
              <a:t>αντιλαμβάνονται</a:t>
            </a:r>
            <a:r>
              <a:rPr lang="en-US" altLang="en-GR" sz="2400" b="1">
                <a:ea typeface="ＭＳ Ｐゴシック" panose="020B0600070205080204" pitchFamily="34" charset="-128"/>
              </a:rPr>
              <a:t> </a:t>
            </a:r>
            <a:r>
              <a:rPr lang="el-GR" altLang="en-GR" sz="2400" b="1">
                <a:ea typeface="ＭＳ Ｐゴシック" panose="020B0600070205080204" pitchFamily="34" charset="-128"/>
              </a:rPr>
              <a:t>οι πελάτες </a:t>
            </a:r>
            <a:r>
              <a:rPr lang="en-US" altLang="en-GR" sz="2400" b="1">
                <a:ea typeface="ＭＳ Ｐゴシック" panose="020B0600070205080204" pitchFamily="34" charset="-128"/>
              </a:rPr>
              <a:t>την εταιρία </a:t>
            </a:r>
            <a:r>
              <a:rPr lang="el-GR" altLang="en-GR" sz="2400" b="1">
                <a:ea typeface="ＭＳ Ｐゴシック" panose="020B0600070205080204" pitchFamily="34" charset="-128"/>
              </a:rPr>
              <a:t>ή το προϊόν</a:t>
            </a:r>
            <a:r>
              <a:rPr lang="en-US" altLang="en-GR" sz="2400" b="1">
                <a:ea typeface="ＭＳ Ｐゴシック" panose="020B0600070205080204" pitchFamily="34" charset="-128"/>
              </a:rPr>
              <a:t>).</a:t>
            </a:r>
            <a:r>
              <a:rPr lang="en-US" altLang="en-GR" sz="2400">
                <a:ea typeface="ＭＳ Ｐゴシック" panose="020B0600070205080204" pitchFamily="34" charset="-128"/>
              </a:rPr>
              <a:t> </a:t>
            </a:r>
            <a:endParaRPr lang="en-US" altLang="en-GR" sz="2400" b="1">
              <a:ea typeface="ＭＳ Ｐゴシック" panose="020B0600070205080204" pitchFamily="34" charset="-128"/>
            </a:endParaRPr>
          </a:p>
          <a:p>
            <a:pPr marL="0" indent="0" algn="just" defTabSz="381000" eaLnBrk="1" hangingPunct="1">
              <a:spcAft>
                <a:spcPts val="600"/>
              </a:spcAft>
            </a:pPr>
            <a:r>
              <a:rPr lang="en-US" altLang="en-GR" sz="2400">
                <a:ea typeface="ＭＳ Ｐゴシック" panose="020B0600070205080204" pitchFamily="34" charset="-128"/>
              </a:rPr>
              <a:t>Η </a:t>
            </a:r>
            <a:r>
              <a:rPr lang="en-US" altLang="en-GR" sz="2400" b="1">
                <a:ea typeface="ＭＳ Ｐゴシック" panose="020B0600070205080204" pitchFamily="34" charset="-128"/>
              </a:rPr>
              <a:t>Φήμη (Corporate or brand reputation)</a:t>
            </a:r>
            <a:r>
              <a:rPr lang="en-US" altLang="en-GR" sz="2400">
                <a:ea typeface="ＭＳ Ｐゴシック" panose="020B0600070205080204" pitchFamily="34" charset="-128"/>
              </a:rPr>
              <a:t> είναι η εμπεδομένη εικόνα (</a:t>
            </a:r>
            <a:r>
              <a:rPr lang="en-US" altLang="en-GR" sz="2400" b="1">
                <a:ea typeface="ＭＳ Ｐゴシック" panose="020B0600070205080204" pitchFamily="34" charset="-128"/>
              </a:rPr>
              <a:t>προέκταση του</a:t>
            </a:r>
            <a:r>
              <a:rPr lang="en-US" altLang="en-GR" sz="2400">
                <a:ea typeface="ＭＳ Ｐゴシック" panose="020B0600070205080204" pitchFamily="34" charset="-128"/>
              </a:rPr>
              <a:t> </a:t>
            </a:r>
            <a:r>
              <a:rPr lang="en-US" altLang="en-GR" sz="2400" b="1">
                <a:ea typeface="ＭＳ Ｐゴシック" panose="020B0600070205080204" pitchFamily="34" charset="-128"/>
              </a:rPr>
              <a:t>corporate or brand image).</a:t>
            </a:r>
          </a:p>
          <a:p>
            <a:pPr marL="0" indent="0" algn="just" defTabSz="381000" eaLnBrk="1" hangingPunct="1">
              <a:spcAft>
                <a:spcPts val="600"/>
              </a:spcAft>
            </a:pPr>
            <a:endParaRPr lang="en-US" altLang="en-GR" sz="2400" b="1">
              <a:ea typeface="ＭＳ Ｐゴシック" panose="020B0600070205080204" pitchFamily="34" charset="-128"/>
            </a:endParaRPr>
          </a:p>
          <a:p>
            <a:pPr marL="0" indent="0" defTabSz="381000" eaLnBrk="1" hangingPunct="1">
              <a:spcBef>
                <a:spcPct val="0"/>
              </a:spcBef>
            </a:pPr>
            <a:endParaRPr lang="en-US" altLang="en-GR" sz="1800" b="1">
              <a:ea typeface="ＭＳ Ｐゴシック" panose="020B0600070205080204" pitchFamily="34" charset="-128"/>
            </a:endParaRPr>
          </a:p>
        </p:txBody>
      </p:sp>
      <p:sp>
        <p:nvSpPr>
          <p:cNvPr id="151555" name="Text Box 3">
            <a:extLst>
              <a:ext uri="{FF2B5EF4-FFF2-40B4-BE49-F238E27FC236}">
                <a16:creationId xmlns:a16="http://schemas.microsoft.com/office/drawing/2014/main" id="{79BBCC2D-6DE0-EE00-D35B-9294EB059AAE}"/>
              </a:ext>
            </a:extLst>
          </p:cNvPr>
          <p:cNvSpPr txBox="1">
            <a:spLocks noChangeArrowheads="1"/>
          </p:cNvSpPr>
          <p:nvPr/>
        </p:nvSpPr>
        <p:spPr bwMode="auto">
          <a:xfrm>
            <a:off x="1676400" y="0"/>
            <a:ext cx="701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3600" b="1"/>
          </a:p>
          <a:p>
            <a:pPr eaLnBrk="1" hangingPunct="1">
              <a:spcBef>
                <a:spcPct val="0"/>
              </a:spcBef>
              <a:buClrTx/>
              <a:buSzTx/>
              <a:buFontTx/>
              <a:buNone/>
            </a:pPr>
            <a:endParaRPr lang="en-US" altLang="en-GR" sz="3600" b="1"/>
          </a:p>
        </p:txBody>
      </p:sp>
      <p:sp>
        <p:nvSpPr>
          <p:cNvPr id="151556" name="Text Box 4">
            <a:extLst>
              <a:ext uri="{FF2B5EF4-FFF2-40B4-BE49-F238E27FC236}">
                <a16:creationId xmlns:a16="http://schemas.microsoft.com/office/drawing/2014/main" id="{E433BB0E-D1D1-8DC8-1A03-B94BE5E95674}"/>
              </a:ext>
            </a:extLst>
          </p:cNvPr>
          <p:cNvSpPr txBox="1">
            <a:spLocks noChangeArrowheads="1"/>
          </p:cNvSpPr>
          <p:nvPr/>
        </p:nvSpPr>
        <p:spPr bwMode="auto">
          <a:xfrm>
            <a:off x="1403350" y="404813"/>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3600" b="1"/>
              <a:t>Σχέση Ταυτότητας-Εικόνας</a:t>
            </a:r>
            <a:endParaRPr lang="en-US" altLang="en-GR" sz="3600" b="1"/>
          </a:p>
        </p:txBody>
      </p:sp>
      <p:sp>
        <p:nvSpPr>
          <p:cNvPr id="2" name="Footer Placeholder 1">
            <a:extLst>
              <a:ext uri="{FF2B5EF4-FFF2-40B4-BE49-F238E27FC236}">
                <a16:creationId xmlns:a16="http://schemas.microsoft.com/office/drawing/2014/main" id="{E074ABFD-8A15-FBEA-BC7F-8A99120C922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4">
            <a:extLst>
              <a:ext uri="{FF2B5EF4-FFF2-40B4-BE49-F238E27FC236}">
                <a16:creationId xmlns:a16="http://schemas.microsoft.com/office/drawing/2014/main" id="{9C92F26C-4984-9CEF-3BC2-E9CEECE283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969753A-1A7B-EB43-8307-D27DD30A757D}" type="slidenum">
              <a:rPr lang="el-GR" altLang="en-GR" sz="1200" smtClean="0">
                <a:latin typeface="Arial Black" panose="020B0604020202020204" pitchFamily="34" charset="0"/>
              </a:rPr>
              <a:pPr>
                <a:spcBef>
                  <a:spcPct val="0"/>
                </a:spcBef>
                <a:buClrTx/>
                <a:buSzTx/>
                <a:buFontTx/>
                <a:buNone/>
              </a:pPr>
              <a:t>116</a:t>
            </a:fld>
            <a:endParaRPr lang="el-GR" altLang="en-GR" sz="1200">
              <a:latin typeface="Arial Black" panose="020B0604020202020204" pitchFamily="34" charset="0"/>
            </a:endParaRPr>
          </a:p>
        </p:txBody>
      </p:sp>
      <p:sp>
        <p:nvSpPr>
          <p:cNvPr id="152578" name="Rectangle 2">
            <a:extLst>
              <a:ext uri="{FF2B5EF4-FFF2-40B4-BE49-F238E27FC236}">
                <a16:creationId xmlns:a16="http://schemas.microsoft.com/office/drawing/2014/main" id="{2F1716E1-EC72-67B8-5BFA-CB4F2B469929}"/>
              </a:ext>
            </a:extLst>
          </p:cNvPr>
          <p:cNvSpPr>
            <a:spLocks noGrp="1" noChangeArrowheads="1"/>
          </p:cNvSpPr>
          <p:nvPr>
            <p:ph type="title"/>
          </p:nvPr>
        </p:nvSpPr>
        <p:spPr/>
        <p:txBody>
          <a:bodyPr/>
          <a:lstStyle/>
          <a:p>
            <a:pPr eaLnBrk="1" hangingPunct="1"/>
            <a:r>
              <a:rPr lang="el-GR" altLang="en-GR" sz="4000">
                <a:ea typeface="ＭＳ Ｐゴシック" panose="020B0600070205080204" pitchFamily="34" charset="-128"/>
              </a:rPr>
              <a:t>Λόγοι αποτυχίας νέων Προϊόντων</a:t>
            </a:r>
          </a:p>
        </p:txBody>
      </p:sp>
      <p:sp>
        <p:nvSpPr>
          <p:cNvPr id="152579" name="Rectangle 3">
            <a:extLst>
              <a:ext uri="{FF2B5EF4-FFF2-40B4-BE49-F238E27FC236}">
                <a16:creationId xmlns:a16="http://schemas.microsoft.com/office/drawing/2014/main" id="{4B967D43-9536-CC94-EF3C-28B40B59930B}"/>
              </a:ext>
            </a:extLst>
          </p:cNvPr>
          <p:cNvSpPr>
            <a:spLocks noGrp="1" noChangeArrowheads="1"/>
          </p:cNvSpPr>
          <p:nvPr>
            <p:ph type="body" idx="1"/>
          </p:nvPr>
        </p:nvSpPr>
        <p:spPr>
          <a:xfrm>
            <a:off x="287338" y="1557338"/>
            <a:ext cx="8856662" cy="5616575"/>
          </a:xfrm>
        </p:spPr>
        <p:txBody>
          <a:bodyPr/>
          <a:lstStyle/>
          <a:p>
            <a:pPr marL="469900" indent="-469900" eaLnBrk="1" hangingPunct="1"/>
            <a:r>
              <a:rPr lang="el-GR" altLang="en-GR">
                <a:ea typeface="ＭＳ Ｐゴシック" panose="020B0600070205080204" pitchFamily="34" charset="-128"/>
              </a:rPr>
              <a:t>Μικρό τμήμα αγοράς</a:t>
            </a:r>
          </a:p>
          <a:p>
            <a:pPr marL="469900" indent="-469900" eaLnBrk="1" hangingPunct="1"/>
            <a:r>
              <a:rPr lang="el-GR" altLang="en-GR">
                <a:ea typeface="ＭＳ Ｐゴシック" panose="020B0600070205080204" pitchFamily="34" charset="-128"/>
              </a:rPr>
              <a:t>Φτωχό ταίριασμα με ικανότητες επιχ/σης</a:t>
            </a:r>
          </a:p>
          <a:p>
            <a:pPr marL="469900" indent="-469900" eaLnBrk="1" hangingPunct="1"/>
            <a:r>
              <a:rPr lang="el-GR" altLang="en-GR">
                <a:ea typeface="ＭＳ Ｐゴシック" panose="020B0600070205080204" pitchFamily="34" charset="-128"/>
              </a:rPr>
              <a:t>Το προϊόν δεν είναι μοναδικό</a:t>
            </a:r>
          </a:p>
          <a:p>
            <a:pPr marL="469900" indent="-469900" eaLnBrk="1" hangingPunct="1"/>
            <a:r>
              <a:rPr lang="el-GR" altLang="en-GR">
                <a:ea typeface="ＭＳ Ｐゴシック" panose="020B0600070205080204" pitchFamily="34" charset="-128"/>
              </a:rPr>
              <a:t>Δεν χαρακτηρίζεται από υπερέχουσα ποιότητα</a:t>
            </a:r>
          </a:p>
          <a:p>
            <a:pPr marL="469900" indent="-469900" eaLnBrk="1" hangingPunct="1"/>
            <a:r>
              <a:rPr lang="el-GR" altLang="en-GR">
                <a:ea typeface="ＭＳ Ｐゴシック" panose="020B0600070205080204" pitchFamily="34" charset="-128"/>
              </a:rPr>
              <a:t>Μικρό όφελος σε σχέση με ανταγωνισμό</a:t>
            </a:r>
          </a:p>
          <a:p>
            <a:pPr marL="469900" indent="-469900" eaLnBrk="1" hangingPunct="1"/>
            <a:r>
              <a:rPr lang="el-GR" altLang="en-GR">
                <a:ea typeface="ＭＳ Ｐゴシック" panose="020B0600070205080204" pitchFamily="34" charset="-128"/>
              </a:rPr>
              <a:t>Φτωχή τοποθέτηση</a:t>
            </a:r>
          </a:p>
          <a:p>
            <a:pPr marL="469900" indent="-469900" eaLnBrk="1" hangingPunct="1"/>
            <a:r>
              <a:rPr lang="el-GR" altLang="en-GR">
                <a:ea typeface="ＭＳ Ｐゴシック" panose="020B0600070205080204" pitchFamily="34" charset="-128"/>
              </a:rPr>
              <a:t>Ανεπαρκής υποστήριξη από κανάλι διανομής</a:t>
            </a:r>
          </a:p>
          <a:p>
            <a:pPr marL="469900" indent="-469900" eaLnBrk="1" hangingPunct="1"/>
            <a:r>
              <a:rPr lang="el-GR" altLang="en-GR">
                <a:ea typeface="ＭＳ Ｐゴシック" panose="020B0600070205080204" pitchFamily="34" charset="-128"/>
              </a:rPr>
              <a:t>Λάθος στις προβλέψεις</a:t>
            </a:r>
          </a:p>
        </p:txBody>
      </p:sp>
      <p:sp>
        <p:nvSpPr>
          <p:cNvPr id="2" name="Footer Placeholder 1">
            <a:extLst>
              <a:ext uri="{FF2B5EF4-FFF2-40B4-BE49-F238E27FC236}">
                <a16:creationId xmlns:a16="http://schemas.microsoft.com/office/drawing/2014/main" id="{D46EA097-87C0-B62D-A5BD-06C7D98626B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4">
            <a:extLst>
              <a:ext uri="{FF2B5EF4-FFF2-40B4-BE49-F238E27FC236}">
                <a16:creationId xmlns:a16="http://schemas.microsoft.com/office/drawing/2014/main" id="{BBD2E9D8-DC73-CFE3-0FB9-1749A0B0E6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C0913707-D16F-7A47-A1EB-18D1F6A511B7}" type="slidenum">
              <a:rPr lang="el-GR" altLang="en-GR" sz="1200" smtClean="0">
                <a:latin typeface="Arial Black" panose="020B0604020202020204" pitchFamily="34" charset="0"/>
              </a:rPr>
              <a:pPr>
                <a:spcBef>
                  <a:spcPct val="0"/>
                </a:spcBef>
                <a:buClrTx/>
                <a:buSzTx/>
                <a:buFontTx/>
                <a:buNone/>
              </a:pPr>
              <a:t>117</a:t>
            </a:fld>
            <a:endParaRPr lang="el-GR" altLang="en-GR" sz="1200">
              <a:latin typeface="Arial Black" panose="020B0604020202020204" pitchFamily="34" charset="0"/>
            </a:endParaRPr>
          </a:p>
        </p:txBody>
      </p:sp>
      <p:sp>
        <p:nvSpPr>
          <p:cNvPr id="153602" name="Rectangle 2">
            <a:extLst>
              <a:ext uri="{FF2B5EF4-FFF2-40B4-BE49-F238E27FC236}">
                <a16:creationId xmlns:a16="http://schemas.microsoft.com/office/drawing/2014/main" id="{1907AF81-4B72-979D-055A-A31758EA127F}"/>
              </a:ext>
            </a:extLst>
          </p:cNvPr>
          <p:cNvSpPr>
            <a:spLocks noGrp="1" noChangeArrowheads="1"/>
          </p:cNvSpPr>
          <p:nvPr>
            <p:ph type="title"/>
          </p:nvPr>
        </p:nvSpPr>
        <p:spPr/>
        <p:txBody>
          <a:bodyPr/>
          <a:lstStyle/>
          <a:p>
            <a:pPr eaLnBrk="1" hangingPunct="1"/>
            <a:r>
              <a:rPr lang="el-GR" altLang="en-GR" sz="4000">
                <a:ea typeface="ＭＳ Ｐゴシック" panose="020B0600070205080204" pitchFamily="34" charset="-128"/>
              </a:rPr>
              <a:t>Λόγοι αποτυχίας νέων Προϊόντων</a:t>
            </a:r>
          </a:p>
        </p:txBody>
      </p:sp>
      <p:sp>
        <p:nvSpPr>
          <p:cNvPr id="153603" name="Rectangle 3">
            <a:extLst>
              <a:ext uri="{FF2B5EF4-FFF2-40B4-BE49-F238E27FC236}">
                <a16:creationId xmlns:a16="http://schemas.microsoft.com/office/drawing/2014/main" id="{4F456BFE-0ED7-1A0A-2F28-0BDFFBE0DB1E}"/>
              </a:ext>
            </a:extLst>
          </p:cNvPr>
          <p:cNvSpPr>
            <a:spLocks noGrp="1" noChangeArrowheads="1"/>
          </p:cNvSpPr>
          <p:nvPr>
            <p:ph type="body" idx="1"/>
          </p:nvPr>
        </p:nvSpPr>
        <p:spPr>
          <a:xfrm>
            <a:off x="566738" y="1752600"/>
            <a:ext cx="8577262" cy="4267200"/>
          </a:xfrm>
        </p:spPr>
        <p:txBody>
          <a:bodyPr/>
          <a:lstStyle/>
          <a:p>
            <a:pPr marL="469900" indent="-469900" eaLnBrk="1" hangingPunct="1"/>
            <a:r>
              <a:rPr lang="el-GR" altLang="en-GR">
                <a:ea typeface="ＭＳ Ｐゴシック" panose="020B0600070205080204" pitchFamily="34" charset="-128"/>
              </a:rPr>
              <a:t>Ανταγωνιστική αντίδραση</a:t>
            </a:r>
          </a:p>
          <a:p>
            <a:pPr marL="469900" indent="-469900" eaLnBrk="1" hangingPunct="1"/>
            <a:r>
              <a:rPr lang="el-GR" altLang="en-GR">
                <a:ea typeface="ＭＳ Ｐゴシック" panose="020B0600070205080204" pitchFamily="34" charset="-128"/>
              </a:rPr>
              <a:t>Αλλαγές στο περιβάλλον</a:t>
            </a:r>
          </a:p>
          <a:p>
            <a:pPr marL="469900" indent="-469900" eaLnBrk="1" hangingPunct="1"/>
            <a:r>
              <a:rPr lang="el-GR" altLang="en-GR">
                <a:ea typeface="ＭＳ Ｐゴシック" panose="020B0600070205080204" pitchFamily="34" charset="-128"/>
              </a:rPr>
              <a:t>Αναποτελεσματικό λανσάρισμα</a:t>
            </a:r>
          </a:p>
          <a:p>
            <a:pPr marL="469900" indent="-469900" eaLnBrk="1" hangingPunct="1"/>
            <a:r>
              <a:rPr lang="el-GR" altLang="en-GR">
                <a:ea typeface="ＭＳ Ｐゴシック" panose="020B0600070205080204" pitchFamily="34" charset="-128"/>
              </a:rPr>
              <a:t>Ανεπαρκής κερδοφορία</a:t>
            </a:r>
          </a:p>
          <a:p>
            <a:pPr marL="469900" indent="-469900" eaLnBrk="1" hangingPunct="1"/>
            <a:r>
              <a:rPr lang="el-GR" altLang="en-GR">
                <a:ea typeface="ＭＳ Ｐゴシック" panose="020B0600070205080204" pitchFamily="34" charset="-128"/>
              </a:rPr>
              <a:t>Οργανωσιακά προβλήματα</a:t>
            </a:r>
          </a:p>
        </p:txBody>
      </p:sp>
      <p:sp>
        <p:nvSpPr>
          <p:cNvPr id="2" name="Footer Placeholder 1">
            <a:extLst>
              <a:ext uri="{FF2B5EF4-FFF2-40B4-BE49-F238E27FC236}">
                <a16:creationId xmlns:a16="http://schemas.microsoft.com/office/drawing/2014/main" id="{8440EEC9-9011-5102-9639-CF3CDF9550C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4">
            <a:extLst>
              <a:ext uri="{FF2B5EF4-FFF2-40B4-BE49-F238E27FC236}">
                <a16:creationId xmlns:a16="http://schemas.microsoft.com/office/drawing/2014/main" id="{58B142D5-6903-1949-8F61-92DEBA65FA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38FC662-CE92-B64A-9048-F72B12FACBCC}" type="slidenum">
              <a:rPr lang="el-GR" altLang="en-GR" sz="1200" smtClean="0">
                <a:latin typeface="Arial Black" panose="020B0604020202020204" pitchFamily="34" charset="0"/>
              </a:rPr>
              <a:pPr>
                <a:spcBef>
                  <a:spcPct val="0"/>
                </a:spcBef>
                <a:buClrTx/>
                <a:buSzTx/>
                <a:buFontTx/>
                <a:buNone/>
              </a:pPr>
              <a:t>118</a:t>
            </a:fld>
            <a:endParaRPr lang="el-GR" altLang="en-GR" sz="1200">
              <a:latin typeface="Arial Black" panose="020B0604020202020204" pitchFamily="34" charset="0"/>
            </a:endParaRPr>
          </a:p>
        </p:txBody>
      </p:sp>
      <p:sp>
        <p:nvSpPr>
          <p:cNvPr id="154626" name="Rectangle 2">
            <a:extLst>
              <a:ext uri="{FF2B5EF4-FFF2-40B4-BE49-F238E27FC236}">
                <a16:creationId xmlns:a16="http://schemas.microsoft.com/office/drawing/2014/main" id="{23EA2FE5-76D2-5F4C-7874-37997A061F56}"/>
              </a:ext>
            </a:extLst>
          </p:cNvPr>
          <p:cNvSpPr>
            <a:spLocks noGrp="1" noChangeArrowheads="1"/>
          </p:cNvSpPr>
          <p:nvPr>
            <p:ph type="title"/>
          </p:nvPr>
        </p:nvSpPr>
        <p:spPr/>
        <p:txBody>
          <a:bodyPr/>
          <a:lstStyle/>
          <a:p>
            <a:pPr eaLnBrk="1" hangingPunct="1"/>
            <a:r>
              <a:rPr lang="el-GR" altLang="en-GR" sz="4000">
                <a:ea typeface="ＭＳ Ｐゴシック" panose="020B0600070205080204" pitchFamily="34" charset="-128"/>
              </a:rPr>
              <a:t>Διαδικασία ανάπτυξης νέων προϊόντων</a:t>
            </a:r>
          </a:p>
        </p:txBody>
      </p:sp>
      <p:sp>
        <p:nvSpPr>
          <p:cNvPr id="154627" name="Rectangle 3">
            <a:extLst>
              <a:ext uri="{FF2B5EF4-FFF2-40B4-BE49-F238E27FC236}">
                <a16:creationId xmlns:a16="http://schemas.microsoft.com/office/drawing/2014/main" id="{AD4B52F8-EF5A-D779-2D01-6311D6342BC0}"/>
              </a:ext>
            </a:extLst>
          </p:cNvPr>
          <p:cNvSpPr>
            <a:spLocks noGrp="1" noChangeArrowheads="1"/>
          </p:cNvSpPr>
          <p:nvPr>
            <p:ph type="body" idx="1"/>
          </p:nvPr>
        </p:nvSpPr>
        <p:spPr/>
        <p:txBody>
          <a:bodyPr/>
          <a:lstStyle/>
          <a:p>
            <a:pPr marL="469900" indent="-469900" eaLnBrk="1" hangingPunct="1"/>
            <a:r>
              <a:rPr lang="el-GR" altLang="en-GR">
                <a:ea typeface="ＭＳ Ｐゴシック" panose="020B0600070205080204" pitchFamily="34" charset="-128"/>
              </a:rPr>
              <a:t>Γέννηση ιδεών</a:t>
            </a:r>
          </a:p>
          <a:p>
            <a:pPr marL="469900" indent="-469900" eaLnBrk="1" hangingPunct="1"/>
            <a:r>
              <a:rPr lang="el-GR" altLang="en-GR">
                <a:ea typeface="ＭＳ Ｐゴシック" panose="020B0600070205080204" pitchFamily="34" charset="-128"/>
              </a:rPr>
              <a:t>Επιλογή και αξιολόγηση ιδεών (φιλτράρισμα)</a:t>
            </a:r>
          </a:p>
          <a:p>
            <a:pPr marL="469900" indent="-469900" eaLnBrk="1" hangingPunct="1"/>
            <a:r>
              <a:rPr lang="el-GR" altLang="en-GR">
                <a:ea typeface="ＭＳ Ｐゴシック" panose="020B0600070205080204" pitchFamily="34" charset="-128"/>
              </a:rPr>
              <a:t>Οικονομική ανάλυση</a:t>
            </a:r>
          </a:p>
          <a:p>
            <a:pPr marL="469900" indent="-469900" eaLnBrk="1" hangingPunct="1"/>
            <a:r>
              <a:rPr lang="el-GR" altLang="en-GR">
                <a:ea typeface="ＭＳ Ｐゴシック" panose="020B0600070205080204" pitchFamily="34" charset="-128"/>
              </a:rPr>
              <a:t>Κατασκευή/ανάπτυξη προτύπου</a:t>
            </a:r>
          </a:p>
          <a:p>
            <a:pPr marL="469900" indent="-469900" eaLnBrk="1" hangingPunct="1"/>
            <a:r>
              <a:rPr lang="el-GR" altLang="en-GR">
                <a:ea typeface="ＭＳ Ｐゴシック" panose="020B0600070205080204" pitchFamily="34" charset="-128"/>
              </a:rPr>
              <a:t>Δοκιμή αγοράς</a:t>
            </a:r>
          </a:p>
          <a:p>
            <a:pPr marL="469900" indent="-469900" eaLnBrk="1" hangingPunct="1"/>
            <a:r>
              <a:rPr lang="el-GR" altLang="en-GR">
                <a:ea typeface="ＭＳ Ｐゴシック" panose="020B0600070205080204" pitchFamily="34" charset="-128"/>
              </a:rPr>
              <a:t>Εισαγωγή και εμπορία</a:t>
            </a:r>
          </a:p>
          <a:p>
            <a:pPr marL="469900" indent="-469900" eaLnBrk="1" hangingPunct="1"/>
            <a:endParaRPr lang="el-GR"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9FA2A9DC-07C7-AE6A-C6C0-B9CCADB3B30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4">
            <a:extLst>
              <a:ext uri="{FF2B5EF4-FFF2-40B4-BE49-F238E27FC236}">
                <a16:creationId xmlns:a16="http://schemas.microsoft.com/office/drawing/2014/main" id="{03135F71-954A-C314-70D6-C5B806777D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00113C0-79F9-D146-BB6F-DB55B9E30872}" type="slidenum">
              <a:rPr lang="el-GR" altLang="en-GR" sz="1200" smtClean="0">
                <a:latin typeface="Arial Black" panose="020B0604020202020204" pitchFamily="34" charset="0"/>
              </a:rPr>
              <a:pPr>
                <a:spcBef>
                  <a:spcPct val="0"/>
                </a:spcBef>
                <a:buClrTx/>
                <a:buSzTx/>
                <a:buFontTx/>
                <a:buNone/>
              </a:pPr>
              <a:t>119</a:t>
            </a:fld>
            <a:endParaRPr lang="el-GR" altLang="en-GR" sz="1200">
              <a:latin typeface="Arial Black" panose="020B0604020202020204" pitchFamily="34" charset="0"/>
            </a:endParaRPr>
          </a:p>
        </p:txBody>
      </p:sp>
      <p:sp>
        <p:nvSpPr>
          <p:cNvPr id="155650" name="Rectangle 2">
            <a:extLst>
              <a:ext uri="{FF2B5EF4-FFF2-40B4-BE49-F238E27FC236}">
                <a16:creationId xmlns:a16="http://schemas.microsoft.com/office/drawing/2014/main" id="{03BC62D0-36FD-282F-A9D4-7E03D7D000D5}"/>
              </a:ext>
            </a:extLst>
          </p:cNvPr>
          <p:cNvSpPr>
            <a:spLocks noGrp="1" noChangeArrowheads="1"/>
          </p:cNvSpPr>
          <p:nvPr>
            <p:ph type="title"/>
          </p:nvPr>
        </p:nvSpPr>
        <p:spPr/>
        <p:txBody>
          <a:bodyPr/>
          <a:lstStyle/>
          <a:p>
            <a:pPr eaLnBrk="1" hangingPunct="1"/>
            <a:r>
              <a:rPr lang="el-GR" altLang="en-GR" sz="4000">
                <a:ea typeface="ＭＳ Ｐゴシック" panose="020B0600070205080204" pitchFamily="34" charset="-128"/>
              </a:rPr>
              <a:t>Στρατηγικές Ανάπτυξης νέων προϊόντων</a:t>
            </a:r>
          </a:p>
        </p:txBody>
      </p:sp>
      <p:sp>
        <p:nvSpPr>
          <p:cNvPr id="155651" name="Rectangle 3">
            <a:extLst>
              <a:ext uri="{FF2B5EF4-FFF2-40B4-BE49-F238E27FC236}">
                <a16:creationId xmlns:a16="http://schemas.microsoft.com/office/drawing/2014/main" id="{EBC585E5-8555-2629-5360-E2C828A01C83}"/>
              </a:ext>
            </a:extLst>
          </p:cNvPr>
          <p:cNvSpPr>
            <a:spLocks noGrp="1" noChangeArrowheads="1"/>
          </p:cNvSpPr>
          <p:nvPr>
            <p:ph type="body" idx="1"/>
          </p:nvPr>
        </p:nvSpPr>
        <p:spPr/>
        <p:txBody>
          <a:bodyPr/>
          <a:lstStyle/>
          <a:p>
            <a:pPr marL="469900" indent="-469900" eaLnBrk="1" hangingPunct="1">
              <a:lnSpc>
                <a:spcPct val="80000"/>
              </a:lnSpc>
            </a:pPr>
            <a:r>
              <a:rPr lang="el-GR" altLang="en-GR" sz="2800">
                <a:ea typeface="ＭＳ Ｐゴシック" panose="020B0600070205080204" pitchFamily="34" charset="-128"/>
              </a:rPr>
              <a:t>Λόγοι επιτυχίας</a:t>
            </a:r>
          </a:p>
          <a:p>
            <a:pPr marL="908050" lvl="1" indent="-436563" eaLnBrk="1" hangingPunct="1">
              <a:lnSpc>
                <a:spcPct val="80000"/>
              </a:lnSpc>
            </a:pPr>
            <a:r>
              <a:rPr lang="el-GR" altLang="en-GR" sz="2500">
                <a:ea typeface="ＭＳ Ｐゴシック" panose="020B0600070205080204" pitchFamily="34" charset="-128"/>
              </a:rPr>
              <a:t>Ταίριασμα προϊόντος με τις ανάγκες της αγοράς (85%)</a:t>
            </a:r>
          </a:p>
          <a:p>
            <a:pPr marL="908050" lvl="1" indent="-436563" eaLnBrk="1" hangingPunct="1">
              <a:lnSpc>
                <a:spcPct val="80000"/>
              </a:lnSpc>
            </a:pPr>
            <a:r>
              <a:rPr lang="el-GR" altLang="en-GR" sz="2500">
                <a:ea typeface="ＭＳ Ｐゴシック" panose="020B0600070205080204" pitchFamily="34" charset="-128"/>
              </a:rPr>
              <a:t>Ταίριασμα του προϊόντος με εσωτερικές λειτουργικές ικανότητες της επιχείρησης (62%)</a:t>
            </a:r>
          </a:p>
          <a:p>
            <a:pPr marL="908050" lvl="1" indent="-436563" eaLnBrk="1" hangingPunct="1">
              <a:lnSpc>
                <a:spcPct val="80000"/>
              </a:lnSpc>
            </a:pPr>
            <a:r>
              <a:rPr lang="el-GR" altLang="en-GR" sz="2500">
                <a:ea typeface="ＭＳ Ｐゴシック" panose="020B0600070205080204" pitchFamily="34" charset="-128"/>
              </a:rPr>
              <a:t>Τεχνολογική υπεροχή του προϊόντος (52%)</a:t>
            </a:r>
          </a:p>
          <a:p>
            <a:pPr marL="908050" lvl="1" indent="-436563" eaLnBrk="1" hangingPunct="1">
              <a:lnSpc>
                <a:spcPct val="80000"/>
              </a:lnSpc>
            </a:pPr>
            <a:r>
              <a:rPr lang="el-GR" altLang="en-GR" sz="2500">
                <a:ea typeface="ＭＳ Ｐゴシック" panose="020B0600070205080204" pitchFamily="34" charset="-128"/>
              </a:rPr>
              <a:t>Υποστήριξη από το </a:t>
            </a:r>
            <a:r>
              <a:rPr lang="en-US" altLang="en-GR" sz="2500">
                <a:ea typeface="ＭＳ Ｐゴシック" panose="020B0600070205080204" pitchFamily="34" charset="-128"/>
              </a:rPr>
              <a:t>top management (44%)</a:t>
            </a:r>
          </a:p>
          <a:p>
            <a:pPr marL="908050" lvl="1" indent="-436563" eaLnBrk="1" hangingPunct="1">
              <a:lnSpc>
                <a:spcPct val="80000"/>
              </a:lnSpc>
            </a:pPr>
            <a:r>
              <a:rPr lang="el-GR" altLang="en-GR" sz="2500">
                <a:ea typeface="ＭＳ Ｐゴシック" panose="020B0600070205080204" pitchFamily="34" charset="-128"/>
              </a:rPr>
              <a:t>Χρήση διαδικασίας ανάπτυξης νέων προϊόντων (33%)</a:t>
            </a:r>
          </a:p>
          <a:p>
            <a:pPr marL="908050" lvl="1" indent="-436563" eaLnBrk="1" hangingPunct="1">
              <a:lnSpc>
                <a:spcPct val="80000"/>
              </a:lnSpc>
            </a:pPr>
            <a:r>
              <a:rPr lang="el-GR" altLang="en-GR" sz="2500">
                <a:ea typeface="ＭＳ Ｐゴシック" panose="020B0600070205080204" pitchFamily="34" charset="-128"/>
              </a:rPr>
              <a:t>Ευνοϊκό ανταγωνιστικό περιβάλλον (32%)</a:t>
            </a:r>
          </a:p>
          <a:p>
            <a:pPr marL="908050" lvl="1" indent="-436563" eaLnBrk="1" hangingPunct="1">
              <a:lnSpc>
                <a:spcPct val="80000"/>
              </a:lnSpc>
            </a:pPr>
            <a:r>
              <a:rPr lang="el-GR" altLang="en-GR" sz="2500">
                <a:ea typeface="ＭＳ Ｐゴシック" panose="020B0600070205080204" pitchFamily="34" charset="-128"/>
              </a:rPr>
              <a:t>Δομή οργάνωσης νέων προϊόντων (15%)</a:t>
            </a:r>
          </a:p>
          <a:p>
            <a:pPr marL="908050" lvl="1" indent="-436563" eaLnBrk="1" hangingPunct="1">
              <a:lnSpc>
                <a:spcPct val="80000"/>
              </a:lnSpc>
            </a:pPr>
            <a:r>
              <a:rPr lang="el-GR" altLang="en-GR" sz="2500">
                <a:ea typeface="ＭＳ Ｐゴシック" panose="020B0600070205080204" pitchFamily="34" charset="-128"/>
              </a:rPr>
              <a:t>Γρήγορη και πλήρης διανομή (παράθυρο ευκαιρίας 12 εβδομάδων)</a:t>
            </a:r>
          </a:p>
        </p:txBody>
      </p:sp>
      <p:sp>
        <p:nvSpPr>
          <p:cNvPr id="2" name="Footer Placeholder 1">
            <a:extLst>
              <a:ext uri="{FF2B5EF4-FFF2-40B4-BE49-F238E27FC236}">
                <a16:creationId xmlns:a16="http://schemas.microsoft.com/office/drawing/2014/main" id="{8042B58C-3D73-1E3B-E36C-D92562BA4D9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a:extLst>
              <a:ext uri="{FF2B5EF4-FFF2-40B4-BE49-F238E27FC236}">
                <a16:creationId xmlns:a16="http://schemas.microsoft.com/office/drawing/2014/main" id="{40949725-31AF-10CC-52D8-DB31FA76DA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3116225-536D-0847-BBD6-58CEFBA9451A}" type="slidenum">
              <a:rPr lang="el-GR" altLang="en-GR" sz="1200" smtClean="0">
                <a:latin typeface="Arial Black" panose="020B0604020202020204" pitchFamily="34" charset="0"/>
              </a:rPr>
              <a:pPr>
                <a:spcBef>
                  <a:spcPct val="0"/>
                </a:spcBef>
                <a:buClrTx/>
                <a:buSzTx/>
                <a:buFontTx/>
                <a:buNone/>
              </a:pPr>
              <a:t>12</a:t>
            </a:fld>
            <a:endParaRPr lang="el-GR" altLang="en-GR" sz="1200">
              <a:latin typeface="Arial Black" panose="020B0604020202020204" pitchFamily="34" charset="0"/>
            </a:endParaRPr>
          </a:p>
        </p:txBody>
      </p:sp>
      <p:sp>
        <p:nvSpPr>
          <p:cNvPr id="30722" name="Rectangle 2">
            <a:extLst>
              <a:ext uri="{FF2B5EF4-FFF2-40B4-BE49-F238E27FC236}">
                <a16:creationId xmlns:a16="http://schemas.microsoft.com/office/drawing/2014/main" id="{40BF7C76-D0AE-05E6-87DD-5AEB73CE3913}"/>
              </a:ext>
            </a:extLst>
          </p:cNvPr>
          <p:cNvSpPr>
            <a:spLocks noGrp="1" noChangeArrowheads="1"/>
          </p:cNvSpPr>
          <p:nvPr>
            <p:ph type="title"/>
          </p:nvPr>
        </p:nvSpPr>
        <p:spPr>
          <a:xfrm>
            <a:off x="990600" y="0"/>
            <a:ext cx="7772400" cy="1143000"/>
          </a:xfrm>
          <a:noFill/>
        </p:spPr>
        <p:txBody>
          <a:bodyPr lIns="92075" tIns="46038" rIns="92075" bIns="46038" anchor="b"/>
          <a:lstStyle/>
          <a:p>
            <a:pPr eaLnBrk="1" hangingPunct="1"/>
            <a:r>
              <a:rPr lang="el-GR" altLang="en-GR" sz="4000" b="1">
                <a:ea typeface="ＭＳ Ｐゴシック" panose="020B0600070205080204" pitchFamily="34" charset="-128"/>
              </a:rPr>
              <a:t>Μέσα Απόκτησης Ευελιξίας</a:t>
            </a:r>
          </a:p>
        </p:txBody>
      </p:sp>
      <p:sp>
        <p:nvSpPr>
          <p:cNvPr id="327683" name="Rectangle 3">
            <a:extLst>
              <a:ext uri="{FF2B5EF4-FFF2-40B4-BE49-F238E27FC236}">
                <a16:creationId xmlns:a16="http://schemas.microsoft.com/office/drawing/2014/main" id="{D39B181C-D274-531A-6D42-943B34976CFE}"/>
              </a:ext>
            </a:extLst>
          </p:cNvPr>
          <p:cNvSpPr>
            <a:spLocks noChangeArrowheads="1"/>
          </p:cNvSpPr>
          <p:nvPr/>
        </p:nvSpPr>
        <p:spPr bwMode="auto">
          <a:xfrm>
            <a:off x="914400" y="1295400"/>
            <a:ext cx="8229600" cy="4800600"/>
          </a:xfrm>
          <a:prstGeom prst="rect">
            <a:avLst/>
          </a:prstGeom>
          <a:noFill/>
          <a:ln w="9525">
            <a:noFill/>
            <a:miter lim="800000"/>
            <a:headEnd/>
            <a:tailEnd/>
          </a:ln>
          <a:effectLst/>
        </p:spPr>
        <p:txBody>
          <a:bodyPr lIns="92075" tIns="46038" rIns="92075" bIns="46038"/>
          <a:lstStyle>
            <a:lvl1pPr marL="288925" indent="-2889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FFFFFF"/>
              </a:buClr>
              <a:buSzPct val="75000"/>
              <a:buFont typeface="Monotype Sorts" pitchFamily="2" charset="2"/>
              <a:buChar char="b"/>
              <a:defRPr/>
            </a:pPr>
            <a:r>
              <a:rPr lang="el-GR" altLang="en-GR" b="1">
                <a:effectLst>
                  <a:outerShdw blurRad="38100" dist="38100" dir="2700000" algn="tl">
                    <a:srgbClr val="C0C0C0"/>
                  </a:outerShdw>
                </a:effectLst>
              </a:rPr>
              <a:t>   ΕΞΩΣΤΡΕΦΕΙΣ ΤΕΧΝΟΛΟΓΙΕΣ ΠΛΗΡΟΦΟΡΗΣΗΣ</a:t>
            </a:r>
          </a:p>
          <a:p>
            <a:pPr>
              <a:spcBef>
                <a:spcPct val="20000"/>
              </a:spcBef>
              <a:defRPr/>
            </a:pPr>
            <a:r>
              <a:rPr lang="el-GR" altLang="en-GR" b="1">
                <a:effectLst>
                  <a:outerShdw blurRad="38100" dist="38100" dir="2700000" algn="tl">
                    <a:srgbClr val="C0C0C0"/>
                  </a:outerShdw>
                </a:effectLst>
              </a:rPr>
              <a:t>      (Faxes, EDI, Internet, Modems, κλπ):</a:t>
            </a:r>
          </a:p>
          <a:p>
            <a:pPr>
              <a:spcBef>
                <a:spcPct val="20000"/>
              </a:spcBef>
              <a:defRPr/>
            </a:pPr>
            <a:r>
              <a:rPr lang="el-GR" altLang="en-GR" sz="2800" b="1">
                <a:effectLst>
                  <a:outerShdw blurRad="38100" dist="38100" dir="2700000" algn="tl">
                    <a:srgbClr val="C0C0C0"/>
                  </a:outerShdw>
                </a:effectLst>
              </a:rPr>
              <a:t>      </a:t>
            </a:r>
            <a:r>
              <a:rPr lang="el-GR" altLang="en-GR" b="1" u="sng">
                <a:effectLst>
                  <a:outerShdw blurRad="38100" dist="38100" dir="2700000" algn="tl">
                    <a:srgbClr val="C0C0C0"/>
                  </a:outerShdw>
                </a:effectLst>
              </a:rPr>
              <a:t>Aποδοτική Ανίχνευση και Συλλογή Πληροφοριών</a:t>
            </a:r>
            <a:endParaRPr lang="el-GR" altLang="en-GR" b="1">
              <a:effectLst>
                <a:outerShdw blurRad="38100" dist="38100" dir="2700000" algn="tl">
                  <a:srgbClr val="C0C0C0"/>
                </a:outerShdw>
              </a:effectLst>
            </a:endParaRPr>
          </a:p>
          <a:p>
            <a:pPr>
              <a:spcBef>
                <a:spcPct val="20000"/>
              </a:spcBef>
              <a:defRPr/>
            </a:pPr>
            <a:r>
              <a:rPr lang="el-GR" altLang="en-GR" sz="2800" b="1">
                <a:effectLst>
                  <a:outerShdw blurRad="38100" dist="38100" dir="2700000" algn="tl">
                    <a:srgbClr val="C0C0C0"/>
                  </a:outerShdw>
                </a:effectLst>
              </a:rPr>
              <a:t>     </a:t>
            </a:r>
            <a:endParaRPr lang="el-GR" altLang="en-GR" sz="1000" b="1">
              <a:effectLst>
                <a:outerShdw blurRad="38100" dist="38100" dir="2700000" algn="tl">
                  <a:srgbClr val="C0C0C0"/>
                </a:outerShdw>
              </a:effectLst>
            </a:endParaRPr>
          </a:p>
          <a:p>
            <a:pPr>
              <a:buClr>
                <a:srgbClr val="FFFFFF"/>
              </a:buClr>
              <a:buSzPct val="75000"/>
              <a:buFont typeface="Monotype Sorts" pitchFamily="2" charset="2"/>
              <a:buChar char="b"/>
              <a:defRPr/>
            </a:pPr>
            <a:r>
              <a:rPr lang="el-GR" altLang="en-GR" sz="2800" b="1">
                <a:effectLst>
                  <a:outerShdw blurRad="38100" dist="38100" dir="2700000" algn="tl">
                    <a:srgbClr val="C0C0C0"/>
                  </a:outerShdw>
                </a:effectLst>
              </a:rPr>
              <a:t>  </a:t>
            </a:r>
            <a:r>
              <a:rPr lang="el-GR" altLang="en-GR" b="1">
                <a:effectLst>
                  <a:outerShdw blurRad="38100" dist="38100" dir="2700000" algn="tl">
                    <a:srgbClr val="C0C0C0"/>
                  </a:outerShdw>
                </a:effectLst>
              </a:rPr>
              <a:t>ΕΣΩΣΤΡΕΦΕΙΣ ΤΕΧΝΟΛΟΓΙΕΣ ΠΛΗΡΟΦΟΡΗΣΗΣ</a:t>
            </a:r>
          </a:p>
          <a:p>
            <a:pPr>
              <a:spcBef>
                <a:spcPct val="20000"/>
              </a:spcBef>
              <a:defRPr/>
            </a:pPr>
            <a:r>
              <a:rPr lang="el-GR" altLang="en-GR" b="1">
                <a:effectLst>
                  <a:outerShdw blurRad="38100" dist="38100" dir="2700000" algn="tl">
                    <a:srgbClr val="C0C0C0"/>
                  </a:outerShdw>
                </a:effectLst>
              </a:rPr>
              <a:t>      (CAD/CAM, FMS, PLCs,  Activity Based Cost </a:t>
            </a:r>
          </a:p>
          <a:p>
            <a:pPr>
              <a:spcBef>
                <a:spcPct val="20000"/>
              </a:spcBef>
              <a:defRPr/>
            </a:pPr>
            <a:r>
              <a:rPr lang="el-GR" altLang="en-GR" b="1">
                <a:effectLst>
                  <a:outerShdw blurRad="38100" dist="38100" dir="2700000" algn="tl">
                    <a:srgbClr val="C0C0C0"/>
                  </a:outerShdw>
                </a:effectLst>
              </a:rPr>
              <a:t>      Systems, EIS, κλπ):</a:t>
            </a:r>
            <a:endParaRPr lang="el-GR" altLang="en-GR" sz="2800" b="1">
              <a:effectLst>
                <a:outerShdw blurRad="38100" dist="38100" dir="2700000" algn="tl">
                  <a:srgbClr val="C0C0C0"/>
                </a:outerShdw>
              </a:effectLst>
            </a:endParaRPr>
          </a:p>
          <a:p>
            <a:pPr>
              <a:spcBef>
                <a:spcPct val="20000"/>
              </a:spcBef>
              <a:defRPr/>
            </a:pPr>
            <a:r>
              <a:rPr lang="el-GR" altLang="en-GR" sz="2800" b="1">
                <a:effectLst>
                  <a:outerShdw blurRad="38100" dist="38100" dir="2700000" algn="tl">
                    <a:srgbClr val="C0C0C0"/>
                  </a:outerShdw>
                </a:effectLst>
              </a:rPr>
              <a:t>     </a:t>
            </a:r>
            <a:r>
              <a:rPr lang="el-GR" altLang="en-GR" sz="2600" b="1" u="sng">
                <a:effectLst>
                  <a:outerShdw blurRad="38100" dist="38100" dir="2700000" algn="tl">
                    <a:srgbClr val="C0C0C0"/>
                  </a:outerShdw>
                </a:effectLst>
              </a:rPr>
              <a:t>Δυνατότητα Προσαρμογής των Προϊόντων με</a:t>
            </a:r>
          </a:p>
          <a:p>
            <a:pPr>
              <a:spcBef>
                <a:spcPct val="20000"/>
              </a:spcBef>
              <a:defRPr/>
            </a:pPr>
            <a:r>
              <a:rPr lang="el-GR" altLang="en-GR" sz="2600" b="1">
                <a:effectLst>
                  <a:outerShdw blurRad="38100" dist="38100" dir="2700000" algn="tl">
                    <a:srgbClr val="C0C0C0"/>
                  </a:outerShdw>
                </a:effectLst>
              </a:rPr>
              <a:t>     </a:t>
            </a:r>
            <a:r>
              <a:rPr lang="el-GR" altLang="en-GR" sz="2600" b="1" u="sng">
                <a:effectLst>
                  <a:outerShdw blurRad="38100" dist="38100" dir="2700000" algn="tl">
                    <a:srgbClr val="C0C0C0"/>
                  </a:outerShdw>
                </a:effectLst>
              </a:rPr>
              <a:t>Βελτίωση της Αποδοτικότητας και του Χρόνου </a:t>
            </a:r>
            <a:endParaRPr lang="el-GR" altLang="en-GR" sz="2600" b="1">
              <a:effectLst>
                <a:outerShdw blurRad="38100" dist="38100" dir="2700000" algn="tl">
                  <a:srgbClr val="C0C0C0"/>
                </a:outerShdw>
              </a:effectLst>
            </a:endParaRPr>
          </a:p>
          <a:p>
            <a:pPr>
              <a:spcBef>
                <a:spcPct val="20000"/>
              </a:spcBef>
              <a:defRPr/>
            </a:pPr>
            <a:r>
              <a:rPr lang="el-GR" altLang="en-GR" sz="2600" b="1">
                <a:effectLst>
                  <a:outerShdw blurRad="38100" dist="38100" dir="2700000" algn="tl">
                    <a:srgbClr val="C0C0C0"/>
                  </a:outerShdw>
                </a:effectLst>
              </a:rPr>
              <a:t>     </a:t>
            </a:r>
            <a:r>
              <a:rPr lang="el-GR" altLang="en-GR" sz="2600" b="1" u="sng">
                <a:effectLst>
                  <a:outerShdw blurRad="38100" dist="38100" dir="2700000" algn="tl">
                    <a:srgbClr val="C0C0C0"/>
                  </a:outerShdw>
                </a:effectLst>
              </a:rPr>
              <a:t>Απόκρισης</a:t>
            </a:r>
            <a:endParaRPr lang="el-GR" altLang="en-GR" sz="2800" b="1">
              <a:effectLst>
                <a:outerShdw blurRad="38100" dist="38100" dir="2700000" algn="tl">
                  <a:srgbClr val="C0C0C0"/>
                </a:outerShdw>
              </a:effectLst>
            </a:endParaRPr>
          </a:p>
          <a:p>
            <a:pPr>
              <a:spcBef>
                <a:spcPct val="20000"/>
              </a:spcBef>
              <a:defRPr/>
            </a:pPr>
            <a:endParaRPr lang="el-GR" altLang="en-GR" sz="2800" b="1">
              <a:effectLst>
                <a:outerShdw blurRad="38100" dist="38100" dir="2700000" algn="tl">
                  <a:srgbClr val="C0C0C0"/>
                </a:outerShdw>
              </a:effectLst>
            </a:endParaRPr>
          </a:p>
        </p:txBody>
      </p:sp>
      <p:sp>
        <p:nvSpPr>
          <p:cNvPr id="2" name="Footer Placeholder 1">
            <a:extLst>
              <a:ext uri="{FF2B5EF4-FFF2-40B4-BE49-F238E27FC236}">
                <a16:creationId xmlns:a16="http://schemas.microsoft.com/office/drawing/2014/main" id="{4E1F8545-2FDF-EE45-76E9-CE91E49259C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4">
            <a:extLst>
              <a:ext uri="{FF2B5EF4-FFF2-40B4-BE49-F238E27FC236}">
                <a16:creationId xmlns:a16="http://schemas.microsoft.com/office/drawing/2014/main" id="{DA5BDFA7-6337-9401-3D26-705BE1BEAE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E572D5D-F04E-104C-A734-C75465488EF9}" type="slidenum">
              <a:rPr lang="el-GR" altLang="en-GR" sz="1200" smtClean="0">
                <a:latin typeface="Arial Black" panose="020B0604020202020204" pitchFamily="34" charset="0"/>
              </a:rPr>
              <a:pPr>
                <a:spcBef>
                  <a:spcPct val="0"/>
                </a:spcBef>
                <a:buClrTx/>
                <a:buSzTx/>
                <a:buFontTx/>
                <a:buNone/>
              </a:pPr>
              <a:t>120</a:t>
            </a:fld>
            <a:endParaRPr lang="el-GR" altLang="en-GR" sz="1200">
              <a:latin typeface="Arial Black" panose="020B0604020202020204" pitchFamily="34" charset="0"/>
            </a:endParaRPr>
          </a:p>
        </p:txBody>
      </p:sp>
      <p:sp>
        <p:nvSpPr>
          <p:cNvPr id="156674" name="Rectangle 2">
            <a:extLst>
              <a:ext uri="{FF2B5EF4-FFF2-40B4-BE49-F238E27FC236}">
                <a16:creationId xmlns:a16="http://schemas.microsoft.com/office/drawing/2014/main" id="{C416BE22-9027-B64C-7B13-9111131AE615}"/>
              </a:ext>
            </a:extLst>
          </p:cNvPr>
          <p:cNvSpPr>
            <a:spLocks noGrp="1" noChangeArrowheads="1"/>
          </p:cNvSpPr>
          <p:nvPr>
            <p:ph type="title"/>
          </p:nvPr>
        </p:nvSpPr>
        <p:spPr>
          <a:xfrm>
            <a:off x="539750" y="549275"/>
            <a:ext cx="8001000" cy="676275"/>
          </a:xfrm>
        </p:spPr>
        <p:txBody>
          <a:bodyPr/>
          <a:lstStyle/>
          <a:p>
            <a:pPr eaLnBrk="1" hangingPunct="1"/>
            <a:r>
              <a:rPr lang="el-GR" altLang="en-GR" sz="4000">
                <a:ea typeface="ＭＳ Ｐゴシック" panose="020B0600070205080204" pitchFamily="34" charset="-128"/>
              </a:rPr>
              <a:t>Διαδικασία Διάδοσης Καινοτομιών</a:t>
            </a:r>
            <a:br>
              <a:rPr lang="el-GR" altLang="en-GR" sz="4000">
                <a:ea typeface="ＭＳ Ｐゴシック" panose="020B0600070205080204" pitchFamily="34" charset="-128"/>
              </a:rPr>
            </a:br>
            <a:endParaRPr lang="el-GR" altLang="en-GR" sz="3700">
              <a:ea typeface="ＭＳ Ｐゴシック" panose="020B0600070205080204" pitchFamily="34" charset="-128"/>
            </a:endParaRPr>
          </a:p>
        </p:txBody>
      </p:sp>
      <p:pic>
        <p:nvPicPr>
          <p:cNvPr id="156675" name="Picture 3" descr="scan0005">
            <a:extLst>
              <a:ext uri="{FF2B5EF4-FFF2-40B4-BE49-F238E27FC236}">
                <a16:creationId xmlns:a16="http://schemas.microsoft.com/office/drawing/2014/main" id="{BBD167C9-0FF0-AED5-D595-7227DEBB30B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644650"/>
            <a:ext cx="8964612" cy="4391025"/>
          </a:xfrm>
          <a:noFill/>
        </p:spPr>
      </p:pic>
      <p:sp>
        <p:nvSpPr>
          <p:cNvPr id="2" name="Footer Placeholder 1">
            <a:extLst>
              <a:ext uri="{FF2B5EF4-FFF2-40B4-BE49-F238E27FC236}">
                <a16:creationId xmlns:a16="http://schemas.microsoft.com/office/drawing/2014/main" id="{F4F2CBB3-DA89-F87D-FC1B-DFE7FD52FEF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4">
            <a:extLst>
              <a:ext uri="{FF2B5EF4-FFF2-40B4-BE49-F238E27FC236}">
                <a16:creationId xmlns:a16="http://schemas.microsoft.com/office/drawing/2014/main" id="{AF5FEE79-5362-C469-CE4E-D73467FD69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12497C2-BB17-2B43-8724-2BBB762324A6}" type="slidenum">
              <a:rPr lang="el-GR" altLang="en-GR" sz="1200" smtClean="0">
                <a:latin typeface="Arial Black" panose="020B0604020202020204" pitchFamily="34" charset="0"/>
              </a:rPr>
              <a:pPr>
                <a:spcBef>
                  <a:spcPct val="0"/>
                </a:spcBef>
                <a:buClrTx/>
                <a:buSzTx/>
                <a:buFontTx/>
                <a:buNone/>
              </a:pPr>
              <a:t>121</a:t>
            </a:fld>
            <a:endParaRPr lang="el-GR" altLang="en-GR" sz="1200">
              <a:latin typeface="Arial Black" panose="020B0604020202020204" pitchFamily="34" charset="0"/>
            </a:endParaRPr>
          </a:p>
        </p:txBody>
      </p:sp>
      <p:sp>
        <p:nvSpPr>
          <p:cNvPr id="157698" name="Rectangle 2">
            <a:extLst>
              <a:ext uri="{FF2B5EF4-FFF2-40B4-BE49-F238E27FC236}">
                <a16:creationId xmlns:a16="http://schemas.microsoft.com/office/drawing/2014/main" id="{B9A5DB8E-D078-2B3C-CB7F-5CA7D28200E2}"/>
              </a:ext>
            </a:extLst>
          </p:cNvPr>
          <p:cNvSpPr>
            <a:spLocks noGrp="1" noChangeArrowheads="1"/>
          </p:cNvSpPr>
          <p:nvPr>
            <p:ph type="title"/>
          </p:nvPr>
        </p:nvSpPr>
        <p:spPr/>
        <p:txBody>
          <a:bodyPr/>
          <a:lstStyle/>
          <a:p>
            <a:pPr eaLnBrk="1" hangingPunct="1"/>
            <a:r>
              <a:rPr lang="el-GR" altLang="en-GR">
                <a:ea typeface="ＭＳ Ｐゴシック" panose="020B0600070205080204" pitchFamily="34" charset="-128"/>
              </a:rPr>
              <a:t>Διοίκηση Προϊόντος</a:t>
            </a:r>
          </a:p>
        </p:txBody>
      </p:sp>
      <p:sp>
        <p:nvSpPr>
          <p:cNvPr id="157699" name="Rectangle 3">
            <a:extLst>
              <a:ext uri="{FF2B5EF4-FFF2-40B4-BE49-F238E27FC236}">
                <a16:creationId xmlns:a16="http://schemas.microsoft.com/office/drawing/2014/main" id="{666596C9-CEA5-C7E5-CB83-76AA26ABC346}"/>
              </a:ext>
            </a:extLst>
          </p:cNvPr>
          <p:cNvSpPr>
            <a:spLocks noGrp="1" noChangeArrowheads="1"/>
          </p:cNvSpPr>
          <p:nvPr>
            <p:ph type="body" idx="1"/>
          </p:nvPr>
        </p:nvSpPr>
        <p:spPr>
          <a:xfrm>
            <a:off x="250825" y="1752600"/>
            <a:ext cx="8316913" cy="4267200"/>
          </a:xfrm>
        </p:spPr>
        <p:txBody>
          <a:bodyPr/>
          <a:lstStyle/>
          <a:p>
            <a:pPr marL="469900" indent="-469900" eaLnBrk="1" hangingPunct="1"/>
            <a:r>
              <a:rPr lang="el-GR" altLang="en-GR" sz="2800">
                <a:ea typeface="ＭＳ Ｐゴシック" panose="020B0600070205080204" pitchFamily="34" charset="-128"/>
              </a:rPr>
              <a:t>Μείγμα προϊόντων (όλα τα προϊόντα)</a:t>
            </a:r>
          </a:p>
          <a:p>
            <a:pPr marL="469900" indent="-469900" eaLnBrk="1" hangingPunct="1"/>
            <a:r>
              <a:rPr lang="el-GR" altLang="en-GR" sz="2800">
                <a:ea typeface="ＭＳ Ｐゴシック" panose="020B0600070205080204" pitchFamily="34" charset="-128"/>
              </a:rPr>
              <a:t>Γραμμή προϊόντος (ομάδα όμοιων προϊόντων)</a:t>
            </a:r>
          </a:p>
          <a:p>
            <a:pPr marL="908050" lvl="1" indent="-436563" eaLnBrk="1" hangingPunct="1"/>
            <a:r>
              <a:rPr lang="el-GR" altLang="en-GR" sz="2400">
                <a:ea typeface="ＭＳ Ｐゴシック" panose="020B0600070205080204" pitchFamily="34" charset="-128"/>
              </a:rPr>
              <a:t>Εύρος (</a:t>
            </a:r>
            <a:r>
              <a:rPr lang="en-US" altLang="en-GR" sz="2400">
                <a:ea typeface="ＭＳ Ｐゴシック" panose="020B0600070205080204" pitchFamily="34" charset="-128"/>
              </a:rPr>
              <a:t>width) </a:t>
            </a:r>
            <a:r>
              <a:rPr lang="el-GR" altLang="en-GR" sz="2400">
                <a:ea typeface="ＭＳ Ｐゴシック" panose="020B0600070205080204" pitchFamily="34" charset="-128"/>
              </a:rPr>
              <a:t>του μείγματος προϊόντος (αριθμός διαφορετικών γραμμών προϊόντων)</a:t>
            </a:r>
          </a:p>
          <a:p>
            <a:pPr marL="908050" lvl="1" indent="-436563" eaLnBrk="1" hangingPunct="1"/>
            <a:r>
              <a:rPr lang="el-GR" altLang="en-GR" sz="2400">
                <a:ea typeface="ＭＳ Ｐゴシック" panose="020B0600070205080204" pitchFamily="34" charset="-128"/>
              </a:rPr>
              <a:t>Βάθος (</a:t>
            </a:r>
            <a:r>
              <a:rPr lang="en-US" altLang="en-GR" sz="2400">
                <a:ea typeface="ＭＳ Ｐゴシック" panose="020B0600070205080204" pitchFamily="34" charset="-128"/>
              </a:rPr>
              <a:t>depth) </a:t>
            </a:r>
            <a:r>
              <a:rPr lang="el-GR" altLang="en-GR" sz="2400">
                <a:ea typeface="ＭＳ Ｐゴシック" panose="020B0600070205080204" pitchFamily="34" charset="-128"/>
              </a:rPr>
              <a:t>γραμμής προϊόντος (αριθμός προϊόντων που ανήκουν σε μία γραμμή προϊόντος)</a:t>
            </a:r>
          </a:p>
          <a:p>
            <a:pPr marL="908050" lvl="1" indent="-436563" eaLnBrk="1" hangingPunct="1"/>
            <a:r>
              <a:rPr lang="el-GR" altLang="en-GR" sz="2400">
                <a:ea typeface="ＭＳ Ｐゴシック" panose="020B0600070205080204" pitchFamily="34" charset="-128"/>
              </a:rPr>
              <a:t>Πλάτος (</a:t>
            </a:r>
            <a:r>
              <a:rPr lang="en-US" altLang="en-GR" sz="2400">
                <a:ea typeface="ＭＳ Ｐゴシック" panose="020B0600070205080204" pitchFamily="34" charset="-128"/>
              </a:rPr>
              <a:t>breadth) </a:t>
            </a:r>
            <a:r>
              <a:rPr lang="el-GR" altLang="en-GR" sz="2400">
                <a:ea typeface="ＭＳ Ｐゴシック" panose="020B0600070205080204" pitchFamily="34" charset="-128"/>
              </a:rPr>
              <a:t>πλάτος γραμμής προϊόντος (η ποικιλία της γραμμής, ο αριθμός των τύπων του προϊόντος που προσφέρει η γραμμή).</a:t>
            </a:r>
          </a:p>
        </p:txBody>
      </p:sp>
      <p:sp>
        <p:nvSpPr>
          <p:cNvPr id="2" name="Footer Placeholder 1">
            <a:extLst>
              <a:ext uri="{FF2B5EF4-FFF2-40B4-BE49-F238E27FC236}">
                <a16:creationId xmlns:a16="http://schemas.microsoft.com/office/drawing/2014/main" id="{2AB40FEB-FF9D-2E8E-8EE1-1379681A1AE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4">
            <a:extLst>
              <a:ext uri="{FF2B5EF4-FFF2-40B4-BE49-F238E27FC236}">
                <a16:creationId xmlns:a16="http://schemas.microsoft.com/office/drawing/2014/main" id="{35B59A0A-CBC5-A7C4-19B2-BBC25AF279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86E18B0-4D19-9542-9CF4-220D92423019}" type="slidenum">
              <a:rPr lang="el-GR" altLang="en-GR" sz="1200" smtClean="0">
                <a:latin typeface="Arial Black" panose="020B0604020202020204" pitchFamily="34" charset="0"/>
              </a:rPr>
              <a:pPr>
                <a:spcBef>
                  <a:spcPct val="0"/>
                </a:spcBef>
                <a:buClrTx/>
                <a:buSzTx/>
                <a:buFontTx/>
                <a:buNone/>
              </a:pPr>
              <a:t>122</a:t>
            </a:fld>
            <a:endParaRPr lang="el-GR" altLang="en-GR" sz="1200">
              <a:latin typeface="Arial Black" panose="020B0604020202020204" pitchFamily="34" charset="0"/>
            </a:endParaRPr>
          </a:p>
        </p:txBody>
      </p:sp>
      <p:graphicFrame>
        <p:nvGraphicFramePr>
          <p:cNvPr id="158722" name="Object 2">
            <a:extLst>
              <a:ext uri="{FF2B5EF4-FFF2-40B4-BE49-F238E27FC236}">
                <a16:creationId xmlns:a16="http://schemas.microsoft.com/office/drawing/2014/main" id="{A7706081-514E-4436-D382-73A0C58C01B0}"/>
              </a:ext>
            </a:extLst>
          </p:cNvPr>
          <p:cNvGraphicFramePr>
            <a:graphicFrameLocks noChangeAspect="1"/>
          </p:cNvGraphicFramePr>
          <p:nvPr>
            <p:ph idx="1"/>
          </p:nvPr>
        </p:nvGraphicFramePr>
        <p:xfrm>
          <a:off x="0" y="1543050"/>
          <a:ext cx="8953500" cy="5314950"/>
        </p:xfrm>
        <a:graphic>
          <a:graphicData uri="http://schemas.openxmlformats.org/presentationml/2006/ole">
            <mc:AlternateContent xmlns:mc="http://schemas.openxmlformats.org/markup-compatibility/2006">
              <mc:Choice xmlns:v="urn:schemas-microsoft-com:vml" Requires="v">
                <p:oleObj name="Εικόνα bitmap" r:id="rId2" imgW="4921250" imgH="2921000" progId="Paint.Picture">
                  <p:embed/>
                </p:oleObj>
              </mc:Choice>
              <mc:Fallback>
                <p:oleObj name="Εικόνα bitmap" r:id="rId2" imgW="4921250" imgH="29210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3050"/>
                        <a:ext cx="89535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3" name="Oval 3">
            <a:extLst>
              <a:ext uri="{FF2B5EF4-FFF2-40B4-BE49-F238E27FC236}">
                <a16:creationId xmlns:a16="http://schemas.microsoft.com/office/drawing/2014/main" id="{8EBB5FBC-A5A3-B06D-3DC0-CB49657E41F5}"/>
              </a:ext>
            </a:extLst>
          </p:cNvPr>
          <p:cNvSpPr>
            <a:spLocks noChangeArrowheads="1"/>
          </p:cNvSpPr>
          <p:nvPr/>
        </p:nvSpPr>
        <p:spPr bwMode="auto">
          <a:xfrm>
            <a:off x="4859338" y="3068638"/>
            <a:ext cx="4284662" cy="1368425"/>
          </a:xfrm>
          <a:prstGeom prst="ellipse">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58724" name="Line 4">
            <a:extLst>
              <a:ext uri="{FF2B5EF4-FFF2-40B4-BE49-F238E27FC236}">
                <a16:creationId xmlns:a16="http://schemas.microsoft.com/office/drawing/2014/main" id="{C66FCE89-A9F3-5386-DB26-69417AC1286D}"/>
              </a:ext>
            </a:extLst>
          </p:cNvPr>
          <p:cNvSpPr>
            <a:spLocks noChangeShapeType="1"/>
          </p:cNvSpPr>
          <p:nvPr/>
        </p:nvSpPr>
        <p:spPr bwMode="auto">
          <a:xfrm flipH="1">
            <a:off x="7308850" y="1268413"/>
            <a:ext cx="215900" cy="1800225"/>
          </a:xfrm>
          <a:prstGeom prst="line">
            <a:avLst/>
          </a:prstGeom>
          <a:noFill/>
          <a:ln w="22225">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R"/>
          </a:p>
        </p:txBody>
      </p:sp>
      <p:sp>
        <p:nvSpPr>
          <p:cNvPr id="158725" name="Rectangle 5">
            <a:extLst>
              <a:ext uri="{FF2B5EF4-FFF2-40B4-BE49-F238E27FC236}">
                <a16:creationId xmlns:a16="http://schemas.microsoft.com/office/drawing/2014/main" id="{A2B71681-6481-AA14-B509-8EA446282FA7}"/>
              </a:ext>
            </a:extLst>
          </p:cNvPr>
          <p:cNvSpPr>
            <a:spLocks noChangeArrowheads="1"/>
          </p:cNvSpPr>
          <p:nvPr/>
        </p:nvSpPr>
        <p:spPr bwMode="auto">
          <a:xfrm>
            <a:off x="6588125" y="620713"/>
            <a:ext cx="2305050" cy="5762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latin typeface="Verdana" panose="020B0604030504040204" pitchFamily="34" charset="0"/>
              </a:rPr>
              <a:t>Μείγμα προϊόντων</a:t>
            </a:r>
          </a:p>
        </p:txBody>
      </p:sp>
      <p:sp>
        <p:nvSpPr>
          <p:cNvPr id="158726" name="Oval 6">
            <a:extLst>
              <a:ext uri="{FF2B5EF4-FFF2-40B4-BE49-F238E27FC236}">
                <a16:creationId xmlns:a16="http://schemas.microsoft.com/office/drawing/2014/main" id="{B6FD5B58-07FF-FEEC-BA16-C6EA948660B4}"/>
              </a:ext>
            </a:extLst>
          </p:cNvPr>
          <p:cNvSpPr>
            <a:spLocks noChangeArrowheads="1"/>
          </p:cNvSpPr>
          <p:nvPr/>
        </p:nvSpPr>
        <p:spPr bwMode="auto">
          <a:xfrm>
            <a:off x="0" y="2060575"/>
            <a:ext cx="2339975" cy="4464050"/>
          </a:xfrm>
          <a:prstGeom prst="ellipse">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58727" name="Rectangle 7">
            <a:extLst>
              <a:ext uri="{FF2B5EF4-FFF2-40B4-BE49-F238E27FC236}">
                <a16:creationId xmlns:a16="http://schemas.microsoft.com/office/drawing/2014/main" id="{CD2D160E-5DE0-C661-1BFC-E42B096919B2}"/>
              </a:ext>
            </a:extLst>
          </p:cNvPr>
          <p:cNvSpPr>
            <a:spLocks noChangeArrowheads="1"/>
          </p:cNvSpPr>
          <p:nvPr/>
        </p:nvSpPr>
        <p:spPr bwMode="auto">
          <a:xfrm>
            <a:off x="900113" y="404813"/>
            <a:ext cx="2305050" cy="5762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latin typeface="Verdana" panose="020B0604030504040204" pitchFamily="34" charset="0"/>
              </a:rPr>
              <a:t>Γραμμές προϊόντων</a:t>
            </a:r>
          </a:p>
        </p:txBody>
      </p:sp>
      <p:sp>
        <p:nvSpPr>
          <p:cNvPr id="158728" name="Line 8">
            <a:extLst>
              <a:ext uri="{FF2B5EF4-FFF2-40B4-BE49-F238E27FC236}">
                <a16:creationId xmlns:a16="http://schemas.microsoft.com/office/drawing/2014/main" id="{3C253F60-4890-2BB1-8D8B-9DDED4CBEEB3}"/>
              </a:ext>
            </a:extLst>
          </p:cNvPr>
          <p:cNvSpPr>
            <a:spLocks noChangeShapeType="1"/>
          </p:cNvSpPr>
          <p:nvPr/>
        </p:nvSpPr>
        <p:spPr bwMode="auto">
          <a:xfrm flipH="1">
            <a:off x="1908175" y="981075"/>
            <a:ext cx="287338" cy="1439863"/>
          </a:xfrm>
          <a:prstGeom prst="line">
            <a:avLst/>
          </a:prstGeom>
          <a:noFill/>
          <a:ln w="22225">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R"/>
          </a:p>
        </p:txBody>
      </p:sp>
      <p:sp>
        <p:nvSpPr>
          <p:cNvPr id="2" name="Footer Placeholder 1">
            <a:extLst>
              <a:ext uri="{FF2B5EF4-FFF2-40B4-BE49-F238E27FC236}">
                <a16:creationId xmlns:a16="http://schemas.microsoft.com/office/drawing/2014/main" id="{61C87ECB-C4C1-24D3-326E-A8D63BD88AB3}"/>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4">
            <a:extLst>
              <a:ext uri="{FF2B5EF4-FFF2-40B4-BE49-F238E27FC236}">
                <a16:creationId xmlns:a16="http://schemas.microsoft.com/office/drawing/2014/main" id="{B1944056-CFB0-4AE3-4541-A2203BD5E9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BE54BF1-9D25-0D4D-86E8-B21F2A79A349}" type="slidenum">
              <a:rPr lang="el-GR" altLang="en-GR" sz="1200" smtClean="0">
                <a:latin typeface="Arial Black" panose="020B0604020202020204" pitchFamily="34" charset="0"/>
              </a:rPr>
              <a:pPr>
                <a:spcBef>
                  <a:spcPct val="0"/>
                </a:spcBef>
                <a:buClrTx/>
                <a:buSzTx/>
                <a:buFontTx/>
                <a:buNone/>
              </a:pPr>
              <a:t>123</a:t>
            </a:fld>
            <a:endParaRPr lang="el-GR" altLang="en-GR" sz="1200">
              <a:latin typeface="Arial Black" panose="020B0604020202020204" pitchFamily="34" charset="0"/>
            </a:endParaRPr>
          </a:p>
        </p:txBody>
      </p:sp>
      <p:graphicFrame>
        <p:nvGraphicFramePr>
          <p:cNvPr id="159746" name="Object 2">
            <a:extLst>
              <a:ext uri="{FF2B5EF4-FFF2-40B4-BE49-F238E27FC236}">
                <a16:creationId xmlns:a16="http://schemas.microsoft.com/office/drawing/2014/main" id="{C5784467-EFE2-826B-86CC-1EF529DB44CE}"/>
              </a:ext>
            </a:extLst>
          </p:cNvPr>
          <p:cNvGraphicFramePr>
            <a:graphicFrameLocks noChangeAspect="1"/>
          </p:cNvGraphicFramePr>
          <p:nvPr>
            <p:ph idx="1"/>
          </p:nvPr>
        </p:nvGraphicFramePr>
        <p:xfrm>
          <a:off x="0" y="1557338"/>
          <a:ext cx="9144000" cy="4621212"/>
        </p:xfrm>
        <a:graphic>
          <a:graphicData uri="http://schemas.openxmlformats.org/presentationml/2006/ole">
            <mc:AlternateContent xmlns:mc="http://schemas.openxmlformats.org/markup-compatibility/2006">
              <mc:Choice xmlns:v="urn:schemas-microsoft-com:vml" Requires="v">
                <p:oleObj name="Εικόνα bitmap" r:id="rId2" imgW="4838700" imgH="2444750" progId="Paint.Picture">
                  <p:embed/>
                </p:oleObj>
              </mc:Choice>
              <mc:Fallback>
                <p:oleObj name="Εικόνα bitmap" r:id="rId2" imgW="4838700" imgH="244475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747" name="Oval 3">
            <a:extLst>
              <a:ext uri="{FF2B5EF4-FFF2-40B4-BE49-F238E27FC236}">
                <a16:creationId xmlns:a16="http://schemas.microsoft.com/office/drawing/2014/main" id="{508C9C09-DEF8-5A18-4E88-12BD5D4AF584}"/>
              </a:ext>
            </a:extLst>
          </p:cNvPr>
          <p:cNvSpPr>
            <a:spLocks noChangeArrowheads="1"/>
          </p:cNvSpPr>
          <p:nvPr/>
        </p:nvSpPr>
        <p:spPr bwMode="auto">
          <a:xfrm>
            <a:off x="1692275" y="3716338"/>
            <a:ext cx="5472113" cy="2735262"/>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59748" name="Rectangle 4">
            <a:extLst>
              <a:ext uri="{FF2B5EF4-FFF2-40B4-BE49-F238E27FC236}">
                <a16:creationId xmlns:a16="http://schemas.microsoft.com/office/drawing/2014/main" id="{F3F0C4EA-B62E-DCA7-A881-00286ADBF024}"/>
              </a:ext>
            </a:extLst>
          </p:cNvPr>
          <p:cNvSpPr>
            <a:spLocks noChangeArrowheads="1"/>
          </p:cNvSpPr>
          <p:nvPr/>
        </p:nvSpPr>
        <p:spPr bwMode="auto">
          <a:xfrm>
            <a:off x="6588125" y="620713"/>
            <a:ext cx="2305050" cy="5762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latin typeface="Verdana" panose="020B0604030504040204" pitchFamily="34" charset="0"/>
              </a:rPr>
              <a:t>Πλάτος γραμμής </a:t>
            </a:r>
          </a:p>
          <a:p>
            <a:pPr algn="ctr" eaLnBrk="1" hangingPunct="1">
              <a:spcBef>
                <a:spcPct val="0"/>
              </a:spcBef>
              <a:buClrTx/>
              <a:buSzTx/>
              <a:buFontTx/>
              <a:buNone/>
            </a:pPr>
            <a:r>
              <a:rPr lang="el-GR" altLang="en-GR" sz="1800">
                <a:latin typeface="Verdana" panose="020B0604030504040204" pitchFamily="34" charset="0"/>
              </a:rPr>
              <a:t>προϊόντων</a:t>
            </a:r>
          </a:p>
        </p:txBody>
      </p:sp>
      <p:sp>
        <p:nvSpPr>
          <p:cNvPr id="159749" name="Line 5">
            <a:extLst>
              <a:ext uri="{FF2B5EF4-FFF2-40B4-BE49-F238E27FC236}">
                <a16:creationId xmlns:a16="http://schemas.microsoft.com/office/drawing/2014/main" id="{8AE6FE03-17FF-AA0F-7B1E-4B2FF4692C81}"/>
              </a:ext>
            </a:extLst>
          </p:cNvPr>
          <p:cNvSpPr>
            <a:spLocks noChangeShapeType="1"/>
          </p:cNvSpPr>
          <p:nvPr/>
        </p:nvSpPr>
        <p:spPr bwMode="auto">
          <a:xfrm>
            <a:off x="7667625" y="1196975"/>
            <a:ext cx="360363" cy="1079500"/>
          </a:xfrm>
          <a:prstGeom prst="line">
            <a:avLst/>
          </a:prstGeom>
          <a:noFill/>
          <a:ln w="22225">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R"/>
          </a:p>
        </p:txBody>
      </p:sp>
      <p:sp>
        <p:nvSpPr>
          <p:cNvPr id="159750" name="Oval 6">
            <a:extLst>
              <a:ext uri="{FF2B5EF4-FFF2-40B4-BE49-F238E27FC236}">
                <a16:creationId xmlns:a16="http://schemas.microsoft.com/office/drawing/2014/main" id="{DD162C44-F608-683A-509B-174DE254F599}"/>
              </a:ext>
            </a:extLst>
          </p:cNvPr>
          <p:cNvSpPr>
            <a:spLocks noChangeArrowheads="1"/>
          </p:cNvSpPr>
          <p:nvPr/>
        </p:nvSpPr>
        <p:spPr bwMode="auto">
          <a:xfrm>
            <a:off x="7164388" y="2349500"/>
            <a:ext cx="2195512" cy="4032250"/>
          </a:xfrm>
          <a:prstGeom prst="ellipse">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59751" name="Rectangle 7">
            <a:extLst>
              <a:ext uri="{FF2B5EF4-FFF2-40B4-BE49-F238E27FC236}">
                <a16:creationId xmlns:a16="http://schemas.microsoft.com/office/drawing/2014/main" id="{FFB466E9-3C65-6AB4-833D-AE04F67643E5}"/>
              </a:ext>
            </a:extLst>
          </p:cNvPr>
          <p:cNvSpPr>
            <a:spLocks noChangeArrowheads="1"/>
          </p:cNvSpPr>
          <p:nvPr/>
        </p:nvSpPr>
        <p:spPr bwMode="auto">
          <a:xfrm>
            <a:off x="1763713" y="188913"/>
            <a:ext cx="3887787" cy="5762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latin typeface="Verdana" panose="020B0604030504040204" pitchFamily="34" charset="0"/>
              </a:rPr>
              <a:t>Βάθος γραμμής </a:t>
            </a:r>
          </a:p>
          <a:p>
            <a:pPr algn="ctr" eaLnBrk="1" hangingPunct="1">
              <a:spcBef>
                <a:spcPct val="0"/>
              </a:spcBef>
              <a:buClrTx/>
              <a:buSzTx/>
              <a:buFontTx/>
              <a:buNone/>
            </a:pPr>
            <a:r>
              <a:rPr lang="el-GR" altLang="en-GR" sz="1800">
                <a:latin typeface="Verdana" panose="020B0604030504040204" pitchFamily="34" charset="0"/>
              </a:rPr>
              <a:t>προϊόντων (αριθμός)</a:t>
            </a:r>
          </a:p>
        </p:txBody>
      </p:sp>
      <p:sp>
        <p:nvSpPr>
          <p:cNvPr id="159752" name="Line 8">
            <a:extLst>
              <a:ext uri="{FF2B5EF4-FFF2-40B4-BE49-F238E27FC236}">
                <a16:creationId xmlns:a16="http://schemas.microsoft.com/office/drawing/2014/main" id="{6D84297C-603B-1D4D-D116-8F3CAA48E62C}"/>
              </a:ext>
            </a:extLst>
          </p:cNvPr>
          <p:cNvSpPr>
            <a:spLocks noChangeShapeType="1"/>
          </p:cNvSpPr>
          <p:nvPr/>
        </p:nvSpPr>
        <p:spPr bwMode="auto">
          <a:xfrm>
            <a:off x="3059113" y="765175"/>
            <a:ext cx="0" cy="3095625"/>
          </a:xfrm>
          <a:prstGeom prst="line">
            <a:avLst/>
          </a:prstGeom>
          <a:noFill/>
          <a:ln w="22225">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R"/>
          </a:p>
        </p:txBody>
      </p:sp>
      <p:sp>
        <p:nvSpPr>
          <p:cNvPr id="2" name="Footer Placeholder 1">
            <a:extLst>
              <a:ext uri="{FF2B5EF4-FFF2-40B4-BE49-F238E27FC236}">
                <a16:creationId xmlns:a16="http://schemas.microsoft.com/office/drawing/2014/main" id="{8BF72EA5-C389-4C0F-B67E-31F1C735C08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Number Placeholder 4">
            <a:extLst>
              <a:ext uri="{FF2B5EF4-FFF2-40B4-BE49-F238E27FC236}">
                <a16:creationId xmlns:a16="http://schemas.microsoft.com/office/drawing/2014/main" id="{E4A74130-1556-74A4-3CBD-DE96E3BF07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D398E3A-BC8C-E142-B005-0436AB97B731}" type="slidenum">
              <a:rPr lang="el-GR" altLang="en-GR" sz="1200" smtClean="0">
                <a:latin typeface="Arial Black" panose="020B0604020202020204" pitchFamily="34" charset="0"/>
              </a:rPr>
              <a:pPr>
                <a:spcBef>
                  <a:spcPct val="0"/>
                </a:spcBef>
                <a:buClrTx/>
                <a:buSzTx/>
                <a:buFontTx/>
                <a:buNone/>
              </a:pPr>
              <a:t>124</a:t>
            </a:fld>
            <a:endParaRPr lang="el-GR" altLang="en-GR" sz="1200">
              <a:latin typeface="Arial Black" panose="020B0604020202020204" pitchFamily="34" charset="0"/>
            </a:endParaRPr>
          </a:p>
        </p:txBody>
      </p:sp>
      <p:sp>
        <p:nvSpPr>
          <p:cNvPr id="160770" name="Rectangle 2">
            <a:extLst>
              <a:ext uri="{FF2B5EF4-FFF2-40B4-BE49-F238E27FC236}">
                <a16:creationId xmlns:a16="http://schemas.microsoft.com/office/drawing/2014/main" id="{49A8D404-92E9-683D-FFCC-8AF3FAEF660A}"/>
              </a:ext>
            </a:extLst>
          </p:cNvPr>
          <p:cNvSpPr>
            <a:spLocks noGrp="1" noChangeArrowheads="1"/>
          </p:cNvSpPr>
          <p:nvPr>
            <p:ph type="title"/>
          </p:nvPr>
        </p:nvSpPr>
        <p:spPr/>
        <p:txBody>
          <a:bodyPr/>
          <a:lstStyle/>
          <a:p>
            <a:pPr eaLnBrk="1" hangingPunct="1"/>
            <a:endParaRPr lang="en-US" altLang="en-GR">
              <a:ea typeface="ＭＳ Ｐゴシック" panose="020B0600070205080204" pitchFamily="34" charset="-128"/>
            </a:endParaRPr>
          </a:p>
        </p:txBody>
      </p:sp>
      <p:graphicFrame>
        <p:nvGraphicFramePr>
          <p:cNvPr id="160771" name="Object 3">
            <a:extLst>
              <a:ext uri="{FF2B5EF4-FFF2-40B4-BE49-F238E27FC236}">
                <a16:creationId xmlns:a16="http://schemas.microsoft.com/office/drawing/2014/main" id="{3DF2D8BF-D9AE-A615-5C71-D91E81149807}"/>
              </a:ext>
            </a:extLst>
          </p:cNvPr>
          <p:cNvGraphicFramePr>
            <a:graphicFrameLocks noChangeAspect="1"/>
          </p:cNvGraphicFramePr>
          <p:nvPr>
            <p:ph idx="1"/>
          </p:nvPr>
        </p:nvGraphicFramePr>
        <p:xfrm>
          <a:off x="755650" y="26988"/>
          <a:ext cx="8137525" cy="6913562"/>
        </p:xfrm>
        <a:graphic>
          <a:graphicData uri="http://schemas.openxmlformats.org/presentationml/2006/ole">
            <mc:AlternateContent xmlns:mc="http://schemas.openxmlformats.org/markup-compatibility/2006">
              <mc:Choice xmlns:v="urn:schemas-microsoft-com:vml" Requires="v">
                <p:oleObj name="Εικόνα bitmap" r:id="rId2" imgW="4921250" imgH="4178300" progId="Paint.Picture">
                  <p:embed/>
                </p:oleObj>
              </mc:Choice>
              <mc:Fallback>
                <p:oleObj name="Εικόνα bitmap" r:id="rId2" imgW="4921250" imgH="417830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988"/>
                        <a:ext cx="8137525" cy="691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4468" name="Text Box 4">
            <a:extLst>
              <a:ext uri="{FF2B5EF4-FFF2-40B4-BE49-F238E27FC236}">
                <a16:creationId xmlns:a16="http://schemas.microsoft.com/office/drawing/2014/main" id="{52E8F898-96E6-E682-26A6-E39E50F848C1}"/>
              </a:ext>
            </a:extLst>
          </p:cNvPr>
          <p:cNvSpPr txBox="1">
            <a:spLocks noChangeArrowheads="1"/>
          </p:cNvSpPr>
          <p:nvPr/>
        </p:nvSpPr>
        <p:spPr bwMode="auto">
          <a:xfrm>
            <a:off x="4356100" y="476250"/>
            <a:ext cx="2449513" cy="396875"/>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sz="2000" b="1">
                <a:solidFill>
                  <a:schemeClr val="bg2"/>
                </a:solidFill>
                <a:effectLst>
                  <a:outerShdw blurRad="38100" dist="38100" dir="2700000" algn="tl">
                    <a:srgbClr val="C0C0C0"/>
                  </a:outerShdw>
                </a:effectLst>
                <a:latin typeface="Arial Greek" pitchFamily="34" charset="0"/>
              </a:rPr>
              <a:t>Γραμμη Προϊόντος</a:t>
            </a:r>
          </a:p>
        </p:txBody>
      </p:sp>
      <p:sp>
        <p:nvSpPr>
          <p:cNvPr id="160773" name="Line 5">
            <a:extLst>
              <a:ext uri="{FF2B5EF4-FFF2-40B4-BE49-F238E27FC236}">
                <a16:creationId xmlns:a16="http://schemas.microsoft.com/office/drawing/2014/main" id="{5F5ADD83-D94B-F531-F61C-93D86A2756B8}"/>
              </a:ext>
            </a:extLst>
          </p:cNvPr>
          <p:cNvSpPr>
            <a:spLocks noChangeShapeType="1"/>
          </p:cNvSpPr>
          <p:nvPr/>
        </p:nvSpPr>
        <p:spPr bwMode="auto">
          <a:xfrm flipH="1">
            <a:off x="4716463" y="1052513"/>
            <a:ext cx="1439862" cy="936625"/>
          </a:xfrm>
          <a:prstGeom prst="line">
            <a:avLst/>
          </a:prstGeom>
          <a:noFill/>
          <a:ln w="12700">
            <a:solidFill>
              <a:schemeClr val="bg2"/>
            </a:solidFill>
            <a:round/>
            <a:headEnd type="none" w="sm" len="sm"/>
            <a:tailEnd type="arrow" w="sm" len="lg"/>
          </a:ln>
          <a:extLst>
            <a:ext uri="{909E8E84-426E-40DD-AFC4-6F175D3DCCD1}">
              <a14:hiddenFill xmlns:a14="http://schemas.microsoft.com/office/drawing/2010/main">
                <a:noFill/>
              </a14:hiddenFill>
            </a:ext>
          </a:extLst>
        </p:spPr>
        <p:txBody>
          <a:bodyPr/>
          <a:lstStyle/>
          <a:p>
            <a:endParaRPr lang="en-GR"/>
          </a:p>
        </p:txBody>
      </p:sp>
      <p:sp>
        <p:nvSpPr>
          <p:cNvPr id="2" name="Footer Placeholder 1">
            <a:extLst>
              <a:ext uri="{FF2B5EF4-FFF2-40B4-BE49-F238E27FC236}">
                <a16:creationId xmlns:a16="http://schemas.microsoft.com/office/drawing/2014/main" id="{1EFF9464-107C-136A-3E96-C51162D120E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4">
            <a:extLst>
              <a:ext uri="{FF2B5EF4-FFF2-40B4-BE49-F238E27FC236}">
                <a16:creationId xmlns:a16="http://schemas.microsoft.com/office/drawing/2014/main" id="{BD3A12BE-A44B-C6C1-91A8-FD9CE6E4F5D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876CA18-BAFE-B34A-9D77-DE6A9A31FD84}" type="slidenum">
              <a:rPr lang="el-GR" altLang="en-GR" sz="1200" smtClean="0">
                <a:latin typeface="Arial Black" panose="020B0604020202020204" pitchFamily="34" charset="0"/>
              </a:rPr>
              <a:pPr>
                <a:spcBef>
                  <a:spcPct val="0"/>
                </a:spcBef>
                <a:buClrTx/>
                <a:buSzTx/>
                <a:buFontTx/>
                <a:buNone/>
              </a:pPr>
              <a:t>125</a:t>
            </a:fld>
            <a:endParaRPr lang="el-GR" altLang="en-GR" sz="1200">
              <a:latin typeface="Arial Black" panose="020B0604020202020204" pitchFamily="34" charset="0"/>
            </a:endParaRPr>
          </a:p>
        </p:txBody>
      </p:sp>
      <p:sp>
        <p:nvSpPr>
          <p:cNvPr id="161794" name="Rectangle 2">
            <a:extLst>
              <a:ext uri="{FF2B5EF4-FFF2-40B4-BE49-F238E27FC236}">
                <a16:creationId xmlns:a16="http://schemas.microsoft.com/office/drawing/2014/main" id="{665A8634-81D3-7149-2023-40FDFBC89ACB}"/>
              </a:ext>
            </a:extLst>
          </p:cNvPr>
          <p:cNvSpPr>
            <a:spLocks noGrp="1" noChangeArrowheads="1"/>
          </p:cNvSpPr>
          <p:nvPr>
            <p:ph type="title"/>
          </p:nvPr>
        </p:nvSpPr>
        <p:spPr/>
        <p:txBody>
          <a:bodyPr/>
          <a:lstStyle/>
          <a:p>
            <a:pPr eaLnBrk="1" hangingPunct="1"/>
            <a:endParaRPr lang="en-US" altLang="en-GR">
              <a:ea typeface="ＭＳ Ｐゴシック" panose="020B0600070205080204" pitchFamily="34" charset="-128"/>
            </a:endParaRPr>
          </a:p>
        </p:txBody>
      </p:sp>
      <p:pic>
        <p:nvPicPr>
          <p:cNvPr id="161795" name="Picture 3">
            <a:extLst>
              <a:ext uri="{FF2B5EF4-FFF2-40B4-BE49-F238E27FC236}">
                <a16:creationId xmlns:a16="http://schemas.microsoft.com/office/drawing/2014/main" id="{AA2DF62B-2861-F45D-5419-64D9EB9A718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83413"/>
          </a:xfrm>
          <a:noFill/>
        </p:spPr>
      </p:pic>
      <p:sp>
        <p:nvSpPr>
          <p:cNvPr id="575492" name="Text Box 4">
            <a:extLst>
              <a:ext uri="{FF2B5EF4-FFF2-40B4-BE49-F238E27FC236}">
                <a16:creationId xmlns:a16="http://schemas.microsoft.com/office/drawing/2014/main" id="{0EECB667-D2FC-B89D-5DCA-6C783E60528F}"/>
              </a:ext>
            </a:extLst>
          </p:cNvPr>
          <p:cNvSpPr txBox="1">
            <a:spLocks noChangeArrowheads="1"/>
          </p:cNvSpPr>
          <p:nvPr/>
        </p:nvSpPr>
        <p:spPr bwMode="auto">
          <a:xfrm>
            <a:off x="3513138" y="981075"/>
            <a:ext cx="3219450" cy="579438"/>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sz="3200" b="1">
                <a:solidFill>
                  <a:schemeClr val="bg2"/>
                </a:solidFill>
                <a:effectLst>
                  <a:outerShdw blurRad="38100" dist="38100" dir="2700000" algn="tl">
                    <a:srgbClr val="C0C0C0"/>
                  </a:outerShdw>
                </a:effectLst>
                <a:latin typeface="Arial Greek" pitchFamily="34" charset="0"/>
              </a:rPr>
              <a:t>Βάθος Γραμμής</a:t>
            </a:r>
          </a:p>
        </p:txBody>
      </p:sp>
      <p:sp>
        <p:nvSpPr>
          <p:cNvPr id="2" name="Footer Placeholder 1">
            <a:extLst>
              <a:ext uri="{FF2B5EF4-FFF2-40B4-BE49-F238E27FC236}">
                <a16:creationId xmlns:a16="http://schemas.microsoft.com/office/drawing/2014/main" id="{9076CA72-4832-E2A4-A7AC-79BDD4C362E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Number Placeholder 4">
            <a:extLst>
              <a:ext uri="{FF2B5EF4-FFF2-40B4-BE49-F238E27FC236}">
                <a16:creationId xmlns:a16="http://schemas.microsoft.com/office/drawing/2014/main" id="{D5E77C35-0196-E893-938B-D60CD37228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F0DD5DC-FBC5-484E-A2C2-78A773BB1ADC}" type="slidenum">
              <a:rPr lang="el-GR" altLang="en-GR" sz="1200" smtClean="0">
                <a:latin typeface="Arial Black" panose="020B0604020202020204" pitchFamily="34" charset="0"/>
              </a:rPr>
              <a:pPr>
                <a:spcBef>
                  <a:spcPct val="0"/>
                </a:spcBef>
                <a:buClrTx/>
                <a:buSzTx/>
                <a:buFontTx/>
                <a:buNone/>
              </a:pPr>
              <a:t>126</a:t>
            </a:fld>
            <a:endParaRPr lang="el-GR" altLang="en-GR" sz="1200">
              <a:latin typeface="Arial Black" panose="020B0604020202020204" pitchFamily="34" charset="0"/>
            </a:endParaRPr>
          </a:p>
        </p:txBody>
      </p:sp>
      <p:sp>
        <p:nvSpPr>
          <p:cNvPr id="162818" name="Rectangle 2">
            <a:extLst>
              <a:ext uri="{FF2B5EF4-FFF2-40B4-BE49-F238E27FC236}">
                <a16:creationId xmlns:a16="http://schemas.microsoft.com/office/drawing/2014/main" id="{A83D339B-8FB0-A15C-6860-905773F03AB8}"/>
              </a:ext>
            </a:extLst>
          </p:cNvPr>
          <p:cNvSpPr>
            <a:spLocks noGrp="1" noChangeArrowheads="1"/>
          </p:cNvSpPr>
          <p:nvPr>
            <p:ph type="title"/>
          </p:nvPr>
        </p:nvSpPr>
        <p:spPr/>
        <p:txBody>
          <a:bodyPr/>
          <a:lstStyle/>
          <a:p>
            <a:pPr eaLnBrk="1" hangingPunct="1"/>
            <a:endParaRPr lang="en-US" altLang="en-GR">
              <a:ea typeface="ＭＳ Ｐゴシック" panose="020B0600070205080204" pitchFamily="34" charset="-128"/>
            </a:endParaRPr>
          </a:p>
        </p:txBody>
      </p:sp>
      <p:pic>
        <p:nvPicPr>
          <p:cNvPr id="162819" name="Picture 3">
            <a:extLst>
              <a:ext uri="{FF2B5EF4-FFF2-40B4-BE49-F238E27FC236}">
                <a16:creationId xmlns:a16="http://schemas.microsoft.com/office/drawing/2014/main" id="{18C43FD9-EF77-8EDD-8B31-BEDAB4D10A12}"/>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01600"/>
            <a:ext cx="8928100" cy="6697663"/>
          </a:xfrm>
          <a:noFill/>
        </p:spPr>
      </p:pic>
      <p:sp>
        <p:nvSpPr>
          <p:cNvPr id="576516" name="Text Box 4">
            <a:extLst>
              <a:ext uri="{FF2B5EF4-FFF2-40B4-BE49-F238E27FC236}">
                <a16:creationId xmlns:a16="http://schemas.microsoft.com/office/drawing/2014/main" id="{F67D46AB-EF26-C234-6F0E-13880F30C2C3}"/>
              </a:ext>
            </a:extLst>
          </p:cNvPr>
          <p:cNvSpPr txBox="1">
            <a:spLocks noChangeArrowheads="1"/>
          </p:cNvSpPr>
          <p:nvPr/>
        </p:nvSpPr>
        <p:spPr bwMode="auto">
          <a:xfrm>
            <a:off x="6445250" y="2582863"/>
            <a:ext cx="2601913" cy="457200"/>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b="1">
                <a:solidFill>
                  <a:schemeClr val="bg2"/>
                </a:solidFill>
                <a:effectLst>
                  <a:outerShdw blurRad="38100" dist="38100" dir="2700000" algn="tl">
                    <a:srgbClr val="C0C0C0"/>
                  </a:outerShdw>
                </a:effectLst>
                <a:latin typeface="Arial Greek" pitchFamily="34" charset="0"/>
              </a:rPr>
              <a:t>Πλάτος Γραμμής</a:t>
            </a:r>
          </a:p>
        </p:txBody>
      </p:sp>
      <p:sp>
        <p:nvSpPr>
          <p:cNvPr id="2" name="Footer Placeholder 1">
            <a:extLst>
              <a:ext uri="{FF2B5EF4-FFF2-40B4-BE49-F238E27FC236}">
                <a16:creationId xmlns:a16="http://schemas.microsoft.com/office/drawing/2014/main" id="{E10411F5-1E15-EEDE-AF97-5ADE279660AA}"/>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4">
            <a:extLst>
              <a:ext uri="{FF2B5EF4-FFF2-40B4-BE49-F238E27FC236}">
                <a16:creationId xmlns:a16="http://schemas.microsoft.com/office/drawing/2014/main" id="{CCD231B3-CDAB-5A1F-57B9-01255311848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80C8F16-DA01-334D-B763-7ACD165A02B6}" type="slidenum">
              <a:rPr lang="el-GR" altLang="en-GR" sz="1200" smtClean="0">
                <a:latin typeface="Arial Black" panose="020B0604020202020204" pitchFamily="34" charset="0"/>
              </a:rPr>
              <a:pPr>
                <a:spcBef>
                  <a:spcPct val="0"/>
                </a:spcBef>
                <a:buClrTx/>
                <a:buSzTx/>
                <a:buFontTx/>
                <a:buNone/>
              </a:pPr>
              <a:t>127</a:t>
            </a:fld>
            <a:endParaRPr lang="el-GR" altLang="en-GR" sz="1200">
              <a:latin typeface="Arial Black" panose="020B0604020202020204" pitchFamily="34" charset="0"/>
            </a:endParaRPr>
          </a:p>
        </p:txBody>
      </p:sp>
      <p:sp>
        <p:nvSpPr>
          <p:cNvPr id="163842" name="Rectangle 2">
            <a:extLst>
              <a:ext uri="{FF2B5EF4-FFF2-40B4-BE49-F238E27FC236}">
                <a16:creationId xmlns:a16="http://schemas.microsoft.com/office/drawing/2014/main" id="{3FEE99C5-8B06-4E44-51AA-E602DEA41463}"/>
              </a:ext>
            </a:extLst>
          </p:cNvPr>
          <p:cNvSpPr>
            <a:spLocks noGrp="1" noChangeArrowheads="1"/>
          </p:cNvSpPr>
          <p:nvPr>
            <p:ph type="title"/>
          </p:nvPr>
        </p:nvSpPr>
        <p:spPr/>
        <p:txBody>
          <a:bodyPr/>
          <a:lstStyle/>
          <a:p>
            <a:pPr eaLnBrk="1" hangingPunct="1"/>
            <a:r>
              <a:rPr lang="en-US" altLang="en-GR">
                <a:ea typeface="ＭＳ Ｐゴシック" panose="020B0600070205080204" pitchFamily="34" charset="-128"/>
              </a:rPr>
              <a:t>To</a:t>
            </a:r>
            <a:r>
              <a:rPr lang="el-GR" altLang="en-GR">
                <a:ea typeface="ＭＳ Ｐゴシック" panose="020B0600070205080204" pitchFamily="34" charset="-128"/>
              </a:rPr>
              <a:t>ποθέτηση</a:t>
            </a:r>
          </a:p>
        </p:txBody>
      </p:sp>
      <p:sp>
        <p:nvSpPr>
          <p:cNvPr id="163843" name="Rectangle 3">
            <a:extLst>
              <a:ext uri="{FF2B5EF4-FFF2-40B4-BE49-F238E27FC236}">
                <a16:creationId xmlns:a16="http://schemas.microsoft.com/office/drawing/2014/main" id="{4BF2A962-0EDC-771E-ACCC-144FC91CD3F8}"/>
              </a:ext>
            </a:extLst>
          </p:cNvPr>
          <p:cNvSpPr>
            <a:spLocks noGrp="1" noChangeArrowheads="1"/>
          </p:cNvSpPr>
          <p:nvPr>
            <p:ph type="body" idx="1"/>
          </p:nvPr>
        </p:nvSpPr>
        <p:spPr/>
        <p:txBody>
          <a:bodyPr/>
          <a:lstStyle/>
          <a:p>
            <a:pPr eaLnBrk="1" hangingPunct="1">
              <a:lnSpc>
                <a:spcPct val="90000"/>
              </a:lnSpc>
            </a:pPr>
            <a:r>
              <a:rPr lang="el-GR" altLang="en-GR" sz="2400">
                <a:ea typeface="ＭＳ Ｐゴシック" panose="020B0600070205080204" pitchFamily="34" charset="-128"/>
              </a:rPr>
              <a:t>Ο σχεδιασμός του προϊόντος (ή υπηρεσίας) και της εικόνας του, έτσι ώστε να καταλάβουν μία ουσιαστική και ανταγωνιστική θέση στο μυαλό του καταναλωτή-στόχου.</a:t>
            </a:r>
          </a:p>
          <a:p>
            <a:pPr eaLnBrk="1" hangingPunct="1">
              <a:lnSpc>
                <a:spcPct val="90000"/>
              </a:lnSpc>
            </a:pPr>
            <a:r>
              <a:rPr lang="el-GR" altLang="en-GR" sz="2400">
                <a:ea typeface="ＭＳ Ｐゴシック" panose="020B0600070205080204" pitchFamily="34" charset="-128"/>
              </a:rPr>
              <a:t>Το τελικό αποτέλεσμα είναι η επιτυχής δημιουργία μιας πρότασης αξίας – μια απλή πρόταση του «γιατί» θα πρέπει ο καταναλωτής-στόχος- να αγοράσει το προϊόν (</a:t>
            </a:r>
            <a:r>
              <a:rPr lang="en-US" altLang="en-GR" sz="2400">
                <a:ea typeface="ＭＳ Ｐゴシック" panose="020B0600070205080204" pitchFamily="34" charset="-128"/>
              </a:rPr>
              <a:t>USP- unique selling proposition)</a:t>
            </a:r>
          </a:p>
          <a:p>
            <a:pPr eaLnBrk="1" hangingPunct="1">
              <a:lnSpc>
                <a:spcPct val="90000"/>
              </a:lnSpc>
            </a:pPr>
            <a:r>
              <a:rPr lang="el-GR" altLang="en-GR" sz="2400">
                <a:ea typeface="ＭＳ Ｐゴシック" panose="020B0600070205080204" pitchFamily="34" charset="-128"/>
              </a:rPr>
              <a:t>Δηλαδή</a:t>
            </a:r>
          </a:p>
          <a:p>
            <a:pPr lvl="1" eaLnBrk="1" hangingPunct="1">
              <a:lnSpc>
                <a:spcPct val="90000"/>
              </a:lnSpc>
            </a:pPr>
            <a:r>
              <a:rPr lang="el-GR" altLang="en-GR" sz="2000">
                <a:ea typeface="ＭＳ Ｐゴシック" panose="020B0600070205080204" pitchFamily="34" charset="-128"/>
              </a:rPr>
              <a:t>Η διαδικασία δημιουργίας και διατήρησης ενός συγκριτικού πλεονεκτήματος στα μάτια του καταναλωτή</a:t>
            </a:r>
          </a:p>
          <a:p>
            <a:pPr lvl="1" eaLnBrk="1" hangingPunct="1">
              <a:lnSpc>
                <a:spcPct val="90000"/>
              </a:lnSpc>
            </a:pPr>
            <a:r>
              <a:rPr lang="en-US" altLang="en-GR" sz="2000">
                <a:ea typeface="ＭＳ Ｐゴシック" panose="020B0600070205080204" pitchFamily="34" charset="-128"/>
              </a:rPr>
              <a:t>Ries </a:t>
            </a:r>
            <a:r>
              <a:rPr lang="el-GR" altLang="en-GR" sz="2000">
                <a:ea typeface="ＭＳ Ｐゴシック" panose="020B0600070205080204" pitchFamily="34" charset="-128"/>
              </a:rPr>
              <a:t>και </a:t>
            </a:r>
            <a:r>
              <a:rPr lang="en-US" altLang="en-GR" sz="2000">
                <a:ea typeface="ＭＳ Ｐゴシック" panose="020B0600070205080204" pitchFamily="34" charset="-128"/>
              </a:rPr>
              <a:t>Trout </a:t>
            </a:r>
            <a:r>
              <a:rPr lang="el-GR" altLang="en-GR" sz="2000">
                <a:ea typeface="ＭＳ Ｐゴシック" panose="020B0600070205080204" pitchFamily="34" charset="-128"/>
              </a:rPr>
              <a:t>:</a:t>
            </a:r>
            <a:r>
              <a:rPr lang="en-US" altLang="en-GR" sz="2000">
                <a:ea typeface="ＭＳ Ｐゴシック" panose="020B0600070205080204" pitchFamily="34" charset="-128"/>
              </a:rPr>
              <a:t>the battle for your mind</a:t>
            </a:r>
            <a:r>
              <a:rPr lang="en-US" altLang="en-US" sz="2000">
                <a:ea typeface="ＭＳ Ｐゴシック" panose="020B0600070205080204" pitchFamily="34" charset="-128"/>
              </a:rPr>
              <a:t>”</a:t>
            </a:r>
            <a:endParaRPr lang="el-GR" altLang="en-GR" sz="20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6CCFE4CB-5415-009A-FBE0-BDC5D5D3379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4">
            <a:extLst>
              <a:ext uri="{FF2B5EF4-FFF2-40B4-BE49-F238E27FC236}">
                <a16:creationId xmlns:a16="http://schemas.microsoft.com/office/drawing/2014/main" id="{5F542DF7-4357-709E-E822-5640BD9D5D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993CE5C-D6FE-524A-95FE-D82E149E999A}" type="slidenum">
              <a:rPr lang="el-GR" altLang="en-GR" sz="1200" smtClean="0">
                <a:latin typeface="Arial Black" panose="020B0604020202020204" pitchFamily="34" charset="0"/>
              </a:rPr>
              <a:pPr>
                <a:spcBef>
                  <a:spcPct val="0"/>
                </a:spcBef>
                <a:buClrTx/>
                <a:buSzTx/>
                <a:buFontTx/>
                <a:buNone/>
              </a:pPr>
              <a:t>128</a:t>
            </a:fld>
            <a:endParaRPr lang="el-GR" altLang="en-GR" sz="1200">
              <a:latin typeface="Arial Black" panose="020B0604020202020204" pitchFamily="34" charset="0"/>
            </a:endParaRPr>
          </a:p>
        </p:txBody>
      </p:sp>
      <p:sp>
        <p:nvSpPr>
          <p:cNvPr id="164866" name="Rectangle 2">
            <a:extLst>
              <a:ext uri="{FF2B5EF4-FFF2-40B4-BE49-F238E27FC236}">
                <a16:creationId xmlns:a16="http://schemas.microsoft.com/office/drawing/2014/main" id="{C43A5B86-ABE2-F5AA-AC1A-CC0DDD7B5EF9}"/>
              </a:ext>
            </a:extLst>
          </p:cNvPr>
          <p:cNvSpPr>
            <a:spLocks noGrp="1" noChangeArrowheads="1"/>
          </p:cNvSpPr>
          <p:nvPr>
            <p:ph type="title"/>
          </p:nvPr>
        </p:nvSpPr>
        <p:spPr/>
        <p:txBody>
          <a:bodyPr/>
          <a:lstStyle/>
          <a:p>
            <a:pPr eaLnBrk="1" hangingPunct="1"/>
            <a:r>
              <a:rPr lang="el-GR" altLang="en-GR">
                <a:ea typeface="ＭＳ Ｐゴシック" panose="020B0600070205080204" pitchFamily="34" charset="-128"/>
              </a:rPr>
              <a:t>Προσεγγίσεις Τοποθέτησης</a:t>
            </a:r>
          </a:p>
        </p:txBody>
      </p:sp>
      <p:sp>
        <p:nvSpPr>
          <p:cNvPr id="164867" name="Rectangle 3">
            <a:extLst>
              <a:ext uri="{FF2B5EF4-FFF2-40B4-BE49-F238E27FC236}">
                <a16:creationId xmlns:a16="http://schemas.microsoft.com/office/drawing/2014/main" id="{D39AD022-28C4-14CC-36ED-CB1BCFCC2250}"/>
              </a:ext>
            </a:extLst>
          </p:cNvPr>
          <p:cNvSpPr>
            <a:spLocks noGrp="1" noChangeArrowheads="1"/>
          </p:cNvSpPr>
          <p:nvPr>
            <p:ph type="body" idx="1"/>
          </p:nvPr>
        </p:nvSpPr>
        <p:spPr/>
        <p:txBody>
          <a:bodyPr/>
          <a:lstStyle/>
          <a:p>
            <a:pPr eaLnBrk="1" hangingPunct="1">
              <a:lnSpc>
                <a:spcPct val="90000"/>
              </a:lnSpc>
            </a:pPr>
            <a:r>
              <a:rPr lang="el-GR" altLang="en-GR" sz="2400">
                <a:ea typeface="ＭＳ Ｐゴシック" panose="020B0600070205080204" pitchFamily="34" charset="-128"/>
              </a:rPr>
              <a:t>Λειτουργική</a:t>
            </a:r>
          </a:p>
          <a:p>
            <a:pPr lvl="1" eaLnBrk="1" hangingPunct="1">
              <a:lnSpc>
                <a:spcPct val="90000"/>
              </a:lnSpc>
            </a:pPr>
            <a:r>
              <a:rPr lang="el-GR" altLang="en-GR" sz="2000">
                <a:ea typeface="ＭＳ Ｐゴシック" panose="020B0600070205080204" pitchFamily="34" charset="-128"/>
              </a:rPr>
              <a:t>Προϊόντα που λύνουν αγοραστικά προβλήματα απορρυπαντικό Τ</a:t>
            </a:r>
            <a:r>
              <a:rPr lang="en-US" altLang="en-GR" sz="2000">
                <a:ea typeface="ＭＳ Ｐゴシック" panose="020B0600070205080204" pitchFamily="34" charset="-128"/>
              </a:rPr>
              <a:t>ide </a:t>
            </a:r>
            <a:r>
              <a:rPr lang="el-GR" altLang="en-GR" sz="2000">
                <a:ea typeface="ＭＳ Ｐゴシック" panose="020B0600070205080204" pitchFamily="34" charset="-128"/>
              </a:rPr>
              <a:t>οδοντόκρεμα </a:t>
            </a:r>
            <a:r>
              <a:rPr lang="en-US" altLang="en-GR" sz="2000">
                <a:ea typeface="ＭＳ Ｐゴシック" panose="020B0600070205080204" pitchFamily="34" charset="-128"/>
              </a:rPr>
              <a:t>Crest, </a:t>
            </a:r>
            <a:r>
              <a:rPr lang="el-GR" altLang="en-GR" sz="2000">
                <a:ea typeface="ＭＳ Ｐゴシック" panose="020B0600070205080204" pitchFamily="34" charset="-128"/>
              </a:rPr>
              <a:t>αυτοκίνητα με βάση τις προδιαγραφές</a:t>
            </a:r>
            <a:r>
              <a:rPr lang="en-US" altLang="en-GR" sz="2000">
                <a:ea typeface="ＭＳ Ｐゴシック" panose="020B0600070205080204" pitchFamily="34" charset="-128"/>
              </a:rPr>
              <a:t>)</a:t>
            </a:r>
            <a:endParaRPr lang="el-GR" altLang="en-GR" sz="2000">
              <a:ea typeface="ＭＳ Ｐゴシック" panose="020B0600070205080204" pitchFamily="34" charset="-128"/>
            </a:endParaRPr>
          </a:p>
          <a:p>
            <a:pPr eaLnBrk="1" hangingPunct="1">
              <a:lnSpc>
                <a:spcPct val="90000"/>
              </a:lnSpc>
            </a:pPr>
            <a:r>
              <a:rPr lang="el-GR" altLang="en-GR" sz="2400">
                <a:ea typeface="ＭＳ Ｐゴシック" panose="020B0600070205080204" pitchFamily="34" charset="-128"/>
              </a:rPr>
              <a:t>Συμβολική</a:t>
            </a:r>
          </a:p>
          <a:p>
            <a:pPr lvl="1" eaLnBrk="1" hangingPunct="1">
              <a:lnSpc>
                <a:spcPct val="90000"/>
              </a:lnSpc>
            </a:pPr>
            <a:r>
              <a:rPr lang="el-GR" altLang="en-GR" sz="2000">
                <a:ea typeface="ＭＳ Ｐゴシック" panose="020B0600070205080204" pitchFamily="34" charset="-128"/>
              </a:rPr>
              <a:t>Προϊόντα που ικανοποιούν εσωτερικές ανάγκες του καταναλωτή για αυτοεκτίμηση, αγάπη,</a:t>
            </a:r>
            <a:r>
              <a:rPr lang="en-US" altLang="en-GR" sz="2000">
                <a:ea typeface="ＭＳ Ｐゴシック" panose="020B0600070205080204" pitchFamily="34" charset="-128"/>
              </a:rPr>
              <a:t> </a:t>
            </a:r>
            <a:r>
              <a:rPr lang="el-GR" altLang="en-GR" sz="2000">
                <a:ea typeface="ＭＳ Ｐゴシック" panose="020B0600070205080204" pitchFamily="34" charset="-128"/>
              </a:rPr>
              <a:t>αίσθημα του ανήκω (</a:t>
            </a:r>
            <a:r>
              <a:rPr lang="en-US" altLang="en-GR" sz="2000">
                <a:ea typeface="ＭＳ Ｐゴシック" panose="020B0600070205080204" pitchFamily="34" charset="-128"/>
              </a:rPr>
              <a:t>Vodafon, Cosmote, Rolex, Harley Davinson, Ferrari)</a:t>
            </a:r>
            <a:endParaRPr lang="el-GR" altLang="en-GR" sz="2000">
              <a:ea typeface="ＭＳ Ｐゴシック" panose="020B0600070205080204" pitchFamily="34" charset="-128"/>
            </a:endParaRPr>
          </a:p>
          <a:p>
            <a:pPr eaLnBrk="1" hangingPunct="1">
              <a:lnSpc>
                <a:spcPct val="90000"/>
              </a:lnSpc>
            </a:pPr>
            <a:r>
              <a:rPr lang="el-GR" altLang="en-GR" sz="2400">
                <a:ea typeface="ＭＳ Ｐゴシック" panose="020B0600070205080204" pitchFamily="34" charset="-128"/>
              </a:rPr>
              <a:t>Εμπειρική</a:t>
            </a:r>
            <a:endParaRPr lang="en-US" altLang="en-GR" sz="2400">
              <a:ea typeface="ＭＳ Ｐゴシック" panose="020B0600070205080204" pitchFamily="34" charset="-128"/>
            </a:endParaRPr>
          </a:p>
          <a:p>
            <a:pPr lvl="1" eaLnBrk="1" hangingPunct="1">
              <a:lnSpc>
                <a:spcPct val="90000"/>
              </a:lnSpc>
            </a:pPr>
            <a:r>
              <a:rPr lang="el-GR" altLang="en-GR" sz="2000">
                <a:ea typeface="ＭＳ Ｐゴシック" panose="020B0600070205080204" pitchFamily="34" charset="-128"/>
              </a:rPr>
              <a:t>Προϊόντα που προσφέρουν αισθητήρια ευχαρίστηση ή διέγερση (π.χ. </a:t>
            </a:r>
            <a:r>
              <a:rPr lang="en-US" altLang="en-GR" sz="2000">
                <a:ea typeface="ＭＳ Ｐゴシック" panose="020B0600070205080204" pitchFamily="34" charset="-128"/>
              </a:rPr>
              <a:t>Chivas Reagal:</a:t>
            </a:r>
            <a:r>
              <a:rPr lang="el-GR" altLang="en-GR" sz="2000">
                <a:ea typeface="ＭＳ Ｐゴシック" panose="020B0600070205080204" pitchFamily="34" charset="-128"/>
              </a:rPr>
              <a:t> απολαύστε υπεύθυνα)</a:t>
            </a:r>
          </a:p>
        </p:txBody>
      </p:sp>
      <p:sp>
        <p:nvSpPr>
          <p:cNvPr id="2" name="Footer Placeholder 1">
            <a:extLst>
              <a:ext uri="{FF2B5EF4-FFF2-40B4-BE49-F238E27FC236}">
                <a16:creationId xmlns:a16="http://schemas.microsoft.com/office/drawing/2014/main" id="{4A4B7098-5ACD-E3BC-095D-EF42E0A80C57}"/>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4">
            <a:extLst>
              <a:ext uri="{FF2B5EF4-FFF2-40B4-BE49-F238E27FC236}">
                <a16:creationId xmlns:a16="http://schemas.microsoft.com/office/drawing/2014/main" id="{96B0E082-03A3-5FF7-B342-46FADF77FC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8BA5219-F53D-FC4E-A895-B879DC2EECD0}" type="slidenum">
              <a:rPr lang="el-GR" altLang="en-GR" sz="1200" smtClean="0">
                <a:latin typeface="Arial Black" panose="020B0604020202020204" pitchFamily="34" charset="0"/>
              </a:rPr>
              <a:pPr>
                <a:spcBef>
                  <a:spcPct val="0"/>
                </a:spcBef>
                <a:buClrTx/>
                <a:buSzTx/>
                <a:buFontTx/>
                <a:buNone/>
              </a:pPr>
              <a:t>129</a:t>
            </a:fld>
            <a:endParaRPr lang="el-GR" altLang="en-GR" sz="1200">
              <a:latin typeface="Arial Black" panose="020B0604020202020204" pitchFamily="34" charset="0"/>
            </a:endParaRPr>
          </a:p>
        </p:txBody>
      </p:sp>
      <p:sp>
        <p:nvSpPr>
          <p:cNvPr id="165890" name="Rectangle 2">
            <a:extLst>
              <a:ext uri="{FF2B5EF4-FFF2-40B4-BE49-F238E27FC236}">
                <a16:creationId xmlns:a16="http://schemas.microsoft.com/office/drawing/2014/main" id="{3FF34BD4-07C6-1D49-82F7-7FD616E2726F}"/>
              </a:ext>
            </a:extLst>
          </p:cNvPr>
          <p:cNvSpPr>
            <a:spLocks noGrp="1" noChangeArrowheads="1"/>
          </p:cNvSpPr>
          <p:nvPr>
            <p:ph type="title"/>
          </p:nvPr>
        </p:nvSpPr>
        <p:spPr>
          <a:xfrm>
            <a:off x="685800" y="333375"/>
            <a:ext cx="7772400" cy="731838"/>
          </a:xfrm>
        </p:spPr>
        <p:txBody>
          <a:bodyPr/>
          <a:lstStyle/>
          <a:p>
            <a:pPr eaLnBrk="1" hangingPunct="1"/>
            <a:r>
              <a:rPr lang="el-GR" altLang="en-GR" sz="4000">
                <a:ea typeface="ＭＳ Ｐゴシック" panose="020B0600070205080204" pitchFamily="34" charset="-128"/>
              </a:rPr>
              <a:t>Παραδείγματα Πρότασης Αξίας</a:t>
            </a:r>
          </a:p>
        </p:txBody>
      </p:sp>
      <p:sp>
        <p:nvSpPr>
          <p:cNvPr id="165891" name="Rectangle 3">
            <a:extLst>
              <a:ext uri="{FF2B5EF4-FFF2-40B4-BE49-F238E27FC236}">
                <a16:creationId xmlns:a16="http://schemas.microsoft.com/office/drawing/2014/main" id="{B3B45E07-515B-D7FE-193F-7CEB8AF4F846}"/>
              </a:ext>
            </a:extLst>
          </p:cNvPr>
          <p:cNvSpPr>
            <a:spLocks noGrp="1" noChangeArrowheads="1"/>
          </p:cNvSpPr>
          <p:nvPr>
            <p:ph type="body" idx="1"/>
          </p:nvPr>
        </p:nvSpPr>
        <p:spPr>
          <a:xfrm>
            <a:off x="685800" y="1196975"/>
            <a:ext cx="7772400" cy="5256213"/>
          </a:xfrm>
        </p:spPr>
        <p:txBody>
          <a:bodyPr/>
          <a:lstStyle/>
          <a:p>
            <a:pPr eaLnBrk="1" hangingPunct="1">
              <a:lnSpc>
                <a:spcPct val="80000"/>
              </a:lnSpc>
            </a:pPr>
            <a:r>
              <a:rPr lang="en-US" altLang="en-GR" sz="2400">
                <a:ea typeface="ＭＳ Ｐゴシック" panose="020B0600070205080204" pitchFamily="34" charset="-128"/>
              </a:rPr>
              <a:t>Goody</a:t>
            </a:r>
            <a:r>
              <a:rPr lang="en-US" altLang="en-US" sz="2400">
                <a:ea typeface="ＭＳ Ｐゴシック" panose="020B0600070205080204" pitchFamily="34" charset="-128"/>
              </a:rPr>
              <a:t>’</a:t>
            </a:r>
            <a:r>
              <a:rPr lang="en-US" altLang="en-GR" sz="2400">
                <a:ea typeface="ＭＳ Ｐゴシック" panose="020B0600070205080204" pitchFamily="34" charset="-128"/>
              </a:rPr>
              <a:t>s </a:t>
            </a:r>
            <a:r>
              <a:rPr lang="el-GR" altLang="en-GR" sz="2400">
                <a:ea typeface="ＭＳ Ｐゴシック" panose="020B0600070205080204" pitchFamily="34" charset="-128"/>
              </a:rPr>
              <a:t>Καλύτερα δε γίνεται</a:t>
            </a:r>
          </a:p>
          <a:p>
            <a:pPr eaLnBrk="1" hangingPunct="1">
              <a:lnSpc>
                <a:spcPct val="80000"/>
              </a:lnSpc>
            </a:pPr>
            <a:r>
              <a:rPr lang="en-US" altLang="en-GR" sz="2400">
                <a:ea typeface="ＭＳ Ｐゴシック" panose="020B0600070205080204" pitchFamily="34" charset="-128"/>
              </a:rPr>
              <a:t>Tellas: </a:t>
            </a:r>
            <a:r>
              <a:rPr lang="el-GR" altLang="en-GR" sz="2400">
                <a:ea typeface="ＭＳ Ｐゴシック" panose="020B0600070205080204" pitchFamily="34" charset="-128"/>
              </a:rPr>
              <a:t>Με τη δύναμη της ΔΕΗ</a:t>
            </a:r>
          </a:p>
          <a:p>
            <a:pPr eaLnBrk="1" hangingPunct="1">
              <a:lnSpc>
                <a:spcPct val="80000"/>
              </a:lnSpc>
            </a:pPr>
            <a:r>
              <a:rPr lang="en-US" altLang="en-GR" sz="2400">
                <a:ea typeface="ＭＳ Ｐゴシック" panose="020B0600070205080204" pitchFamily="34" charset="-128"/>
              </a:rPr>
              <a:t>Nokia : connecting people</a:t>
            </a:r>
          </a:p>
          <a:p>
            <a:pPr eaLnBrk="1" hangingPunct="1">
              <a:lnSpc>
                <a:spcPct val="80000"/>
              </a:lnSpc>
            </a:pPr>
            <a:r>
              <a:rPr lang="en-US" altLang="en-GR" sz="2400">
                <a:ea typeface="ＭＳ Ｐゴシック" panose="020B0600070205080204" pitchFamily="34" charset="-128"/>
              </a:rPr>
              <a:t>Cosmote: </a:t>
            </a:r>
            <a:r>
              <a:rPr lang="el-GR" altLang="en-GR" sz="2400">
                <a:ea typeface="ＭＳ Ｐゴシック" panose="020B0600070205080204" pitchFamily="34" charset="-128"/>
              </a:rPr>
              <a:t>Πάμε μπροστά</a:t>
            </a:r>
          </a:p>
          <a:p>
            <a:pPr eaLnBrk="1" hangingPunct="1">
              <a:lnSpc>
                <a:spcPct val="80000"/>
              </a:lnSpc>
            </a:pPr>
            <a:r>
              <a:rPr lang="en-US" altLang="en-GR" sz="2400">
                <a:ea typeface="ＭＳ Ｐゴシック" panose="020B0600070205080204" pitchFamily="34" charset="-128"/>
              </a:rPr>
              <a:t>Vodafone: </a:t>
            </a:r>
            <a:r>
              <a:rPr lang="el-GR" altLang="en-GR" sz="2400">
                <a:ea typeface="ＭＳ Ｐゴシック" panose="020B0600070205080204" pitchFamily="34" charset="-128"/>
              </a:rPr>
              <a:t>Δίνει ζωή στην επικοινωνία σου</a:t>
            </a:r>
          </a:p>
          <a:p>
            <a:pPr eaLnBrk="1" hangingPunct="1">
              <a:lnSpc>
                <a:spcPct val="80000"/>
              </a:lnSpc>
            </a:pPr>
            <a:r>
              <a:rPr lang="el-GR" altLang="en-GR" sz="2400">
                <a:ea typeface="ＭＳ Ｐゴシック" panose="020B0600070205080204" pitchFamily="34" charset="-128"/>
              </a:rPr>
              <a:t>Γερμανός: Σας συνδέει με την τεχνολογία</a:t>
            </a:r>
          </a:p>
          <a:p>
            <a:pPr eaLnBrk="1" hangingPunct="1">
              <a:lnSpc>
                <a:spcPct val="80000"/>
              </a:lnSpc>
            </a:pPr>
            <a:r>
              <a:rPr lang="en-US" altLang="en-GR" sz="2400">
                <a:ea typeface="ＭＳ Ｐゴシック" panose="020B0600070205080204" pitchFamily="34" charset="-128"/>
              </a:rPr>
              <a:t>Pizza Hut: </a:t>
            </a:r>
            <a:r>
              <a:rPr lang="el-GR" altLang="en-GR" sz="2400">
                <a:ea typeface="ＭＳ Ｐゴシック" panose="020B0600070205080204" pitchFamily="34" charset="-128"/>
              </a:rPr>
              <a:t>Γιατί …οι μικροί λογαριασμοί κάνουν τους καλούς φίλους</a:t>
            </a:r>
          </a:p>
          <a:p>
            <a:pPr eaLnBrk="1" hangingPunct="1">
              <a:lnSpc>
                <a:spcPct val="80000"/>
              </a:lnSpc>
            </a:pPr>
            <a:r>
              <a:rPr lang="en-US" altLang="en-GR" sz="2400">
                <a:ea typeface="ＭＳ Ｐゴシック" panose="020B0600070205080204" pitchFamily="34" charset="-128"/>
              </a:rPr>
              <a:t>Fiat: </a:t>
            </a:r>
            <a:r>
              <a:rPr lang="el-GR" altLang="en-GR" sz="2400">
                <a:ea typeface="ＭＳ Ｐゴシック" panose="020B0600070205080204" pitchFamily="34" charset="-128"/>
              </a:rPr>
              <a:t>Το πάθος μας οδηγεί</a:t>
            </a:r>
            <a:endParaRPr lang="en-US" altLang="en-GR" sz="2400">
              <a:ea typeface="ＭＳ Ｐゴシック" panose="020B0600070205080204" pitchFamily="34" charset="-128"/>
            </a:endParaRPr>
          </a:p>
          <a:p>
            <a:pPr eaLnBrk="1" hangingPunct="1">
              <a:lnSpc>
                <a:spcPct val="80000"/>
              </a:lnSpc>
            </a:pPr>
            <a:r>
              <a:rPr lang="el-GR" altLang="en-GR" sz="2400">
                <a:ea typeface="ＭＳ Ｐゴシック" panose="020B0600070205080204" pitchFamily="34" charset="-128"/>
              </a:rPr>
              <a:t>ΦΑΓΕ: Δεν θα φτιάχναμε ποτέ ένα προϊόν που δεν θα δίναμε στα παιδιά μας</a:t>
            </a:r>
          </a:p>
          <a:p>
            <a:pPr eaLnBrk="1" hangingPunct="1">
              <a:lnSpc>
                <a:spcPct val="80000"/>
              </a:lnSpc>
            </a:pPr>
            <a:r>
              <a:rPr lang="en-US" altLang="en-GR" sz="2400">
                <a:ea typeface="ＭＳ Ｐゴシック" panose="020B0600070205080204" pitchFamily="34" charset="-128"/>
              </a:rPr>
              <a:t>URSUS:</a:t>
            </a:r>
            <a:r>
              <a:rPr lang="el-GR" altLang="en-GR" sz="2400">
                <a:ea typeface="ＭＳ Ｐゴシック" panose="020B0600070205080204" pitchFamily="34" charset="-128"/>
              </a:rPr>
              <a:t> Η νέα πρόταση από την Ισλανδία</a:t>
            </a:r>
          </a:p>
          <a:p>
            <a:pPr eaLnBrk="1" hangingPunct="1">
              <a:lnSpc>
                <a:spcPct val="80000"/>
              </a:lnSpc>
            </a:pPr>
            <a:r>
              <a:rPr lang="el-GR" altLang="en-GR" sz="2400">
                <a:ea typeface="ＭＳ Ｐゴシック" panose="020B0600070205080204" pitchFamily="34" charset="-128"/>
              </a:rPr>
              <a:t>Ισπανία: </a:t>
            </a:r>
            <a:r>
              <a:rPr lang="en-US" altLang="en-GR" sz="2400">
                <a:ea typeface="ＭＳ Ｐゴシック" panose="020B0600070205080204" pitchFamily="34" charset="-128"/>
              </a:rPr>
              <a:t>Everything under the sun –Passion</a:t>
            </a:r>
            <a:r>
              <a:rPr lang="el-GR" altLang="en-GR" sz="2400">
                <a:ea typeface="ＭＳ Ｐゴシック" panose="020B0600070205080204" pitchFamily="34" charset="-128"/>
              </a:rPr>
              <a:t> </a:t>
            </a:r>
            <a:r>
              <a:rPr lang="en-US" altLang="en-GR" sz="2400">
                <a:ea typeface="ＭＳ Ｐゴシック" panose="020B0600070205080204" pitchFamily="34" charset="-128"/>
              </a:rPr>
              <a:t>for Life</a:t>
            </a:r>
          </a:p>
          <a:p>
            <a:pPr eaLnBrk="1" hangingPunct="1">
              <a:lnSpc>
                <a:spcPct val="80000"/>
              </a:lnSpc>
            </a:pPr>
            <a:r>
              <a:rPr lang="en-US" altLang="en-GR" sz="2400">
                <a:ea typeface="ＭＳ Ｐゴシック" panose="020B0600070205080204" pitchFamily="34" charset="-128"/>
              </a:rPr>
              <a:t>KLM: We earn our wings everyday.</a:t>
            </a:r>
            <a:endParaRPr lang="el-GR" altLang="en-GR" sz="24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A54D9877-2407-F38A-F4CD-5E00E1A6726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a:extLst>
              <a:ext uri="{FF2B5EF4-FFF2-40B4-BE49-F238E27FC236}">
                <a16:creationId xmlns:a16="http://schemas.microsoft.com/office/drawing/2014/main" id="{8DF2D772-9A46-9E5A-6AF8-07DD8C8504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3AC9F28-A1B9-DC46-AB7C-662CB1711A98}" type="slidenum">
              <a:rPr lang="el-GR" altLang="en-GR" sz="1200" smtClean="0">
                <a:latin typeface="Arial Black" panose="020B0604020202020204" pitchFamily="34" charset="0"/>
              </a:rPr>
              <a:pPr>
                <a:spcBef>
                  <a:spcPct val="0"/>
                </a:spcBef>
                <a:buClrTx/>
                <a:buSzTx/>
                <a:buFontTx/>
                <a:buNone/>
              </a:pPr>
              <a:t>13</a:t>
            </a:fld>
            <a:endParaRPr lang="el-GR" altLang="en-GR" sz="1200">
              <a:latin typeface="Arial Black" panose="020B0604020202020204" pitchFamily="34" charset="0"/>
            </a:endParaRPr>
          </a:p>
        </p:txBody>
      </p:sp>
      <p:sp>
        <p:nvSpPr>
          <p:cNvPr id="31746" name="Rectangle 2">
            <a:extLst>
              <a:ext uri="{FF2B5EF4-FFF2-40B4-BE49-F238E27FC236}">
                <a16:creationId xmlns:a16="http://schemas.microsoft.com/office/drawing/2014/main" id="{DCAC4A27-7E82-5710-890E-A067DC29CCA3}"/>
              </a:ext>
            </a:extLst>
          </p:cNvPr>
          <p:cNvSpPr>
            <a:spLocks noGrp="1" noChangeArrowheads="1"/>
          </p:cNvSpPr>
          <p:nvPr>
            <p:ph type="title"/>
          </p:nvPr>
        </p:nvSpPr>
        <p:spPr>
          <a:xfrm>
            <a:off x="533400" y="457200"/>
            <a:ext cx="7848600" cy="1371600"/>
          </a:xfrm>
          <a:noFill/>
        </p:spPr>
        <p:txBody>
          <a:bodyPr lIns="92075" tIns="46038" rIns="92075" bIns="46038" anchor="b"/>
          <a:lstStyle/>
          <a:p>
            <a:pPr eaLnBrk="1" hangingPunct="1"/>
            <a:r>
              <a:rPr lang="el-GR" altLang="en-GR" sz="3600" b="1">
                <a:ea typeface="ＭＳ Ｐゴシック" panose="020B0600070205080204" pitchFamily="34" charset="-128"/>
              </a:rPr>
              <a:t>Παράγοντες που ωθούν τα φαινόμενα της Ευελιξίας και της Επιχειρηματικής Δικτύωσης</a:t>
            </a:r>
          </a:p>
        </p:txBody>
      </p:sp>
      <p:sp>
        <p:nvSpPr>
          <p:cNvPr id="17411" name="Rectangle 3">
            <a:extLst>
              <a:ext uri="{FF2B5EF4-FFF2-40B4-BE49-F238E27FC236}">
                <a16:creationId xmlns:a16="http://schemas.microsoft.com/office/drawing/2014/main" id="{0A39065F-7D16-8210-5196-7F70DBB7CE53}"/>
              </a:ext>
            </a:extLst>
          </p:cNvPr>
          <p:cNvSpPr>
            <a:spLocks noChangeArrowheads="1"/>
          </p:cNvSpPr>
          <p:nvPr/>
        </p:nvSpPr>
        <p:spPr bwMode="auto">
          <a:xfrm>
            <a:off x="762000" y="1905000"/>
            <a:ext cx="7543800" cy="4267200"/>
          </a:xfrm>
          <a:prstGeom prst="rect">
            <a:avLst/>
          </a:prstGeom>
          <a:noFill/>
          <a:ln w="9525">
            <a:noFill/>
            <a:miter lim="800000"/>
            <a:headEnd/>
            <a:tailEnd/>
          </a:ln>
          <a:effectLst/>
        </p:spPr>
        <p:txBody>
          <a:bodyPr lIns="92075" tIns="46038" rIns="92075" bIns="46038"/>
          <a:lstStyle>
            <a:lvl1pPr marL="288925" indent="-288925" eaLnBrk="0" hangingPunct="0">
              <a:defRPr sz="2400">
                <a:solidFill>
                  <a:schemeClr val="tx1"/>
                </a:solidFill>
                <a:latin typeface="Arial" panose="020B0604020202020204" pitchFamily="34" charset="0"/>
                <a:ea typeface="ＭＳ Ｐゴシック" panose="020B0600070205080204" pitchFamily="34" charset="-128"/>
              </a:defRPr>
            </a:lvl1pPr>
            <a:lvl2pPr marL="847725"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chemeClr val="tx1"/>
              </a:buClr>
              <a:buSzPct val="75000"/>
              <a:buFont typeface="Monotype Sorts" pitchFamily="2" charset="2"/>
              <a:buChar char="b"/>
              <a:defRPr/>
            </a:pPr>
            <a:r>
              <a:rPr lang="el-GR" altLang="en-GR" sz="2500" b="1">
                <a:effectLst>
                  <a:outerShdw blurRad="38100" dist="38100" dir="2700000" algn="tl">
                    <a:srgbClr val="C0C0C0"/>
                  </a:outerShdw>
                </a:effectLst>
              </a:rPr>
              <a:t>Διεθνοποίηση και ένταση του ανταγωνισμού</a:t>
            </a:r>
          </a:p>
          <a:p>
            <a:pPr>
              <a:lnSpc>
                <a:spcPct val="150000"/>
              </a:lnSpc>
              <a:buClr>
                <a:schemeClr val="tx1"/>
              </a:buClr>
              <a:buSzPct val="75000"/>
              <a:buFont typeface="Monotype Sorts" pitchFamily="2" charset="2"/>
              <a:buChar char="b"/>
              <a:defRPr/>
            </a:pPr>
            <a:r>
              <a:rPr lang="el-GR" altLang="en-GR" sz="2500" b="1">
                <a:effectLst>
                  <a:outerShdw blurRad="38100" dist="38100" dir="2700000" algn="tl">
                    <a:srgbClr val="C0C0C0"/>
                  </a:outerShdw>
                </a:effectLst>
              </a:rPr>
              <a:t>Δυναμισμός της Αγοράς και της Τεχνολογίας </a:t>
            </a:r>
          </a:p>
          <a:p>
            <a:pPr>
              <a:lnSpc>
                <a:spcPct val="150000"/>
              </a:lnSpc>
              <a:buClr>
                <a:schemeClr val="tx1"/>
              </a:buClr>
              <a:buSzPct val="75000"/>
              <a:buFont typeface="Monotype Sorts" pitchFamily="2" charset="2"/>
              <a:buChar char="b"/>
              <a:defRPr/>
            </a:pPr>
            <a:r>
              <a:rPr lang="el-GR" altLang="en-GR" sz="2500" b="1">
                <a:effectLst>
                  <a:outerShdw blurRad="38100" dist="38100" dir="2700000" algn="tl">
                    <a:srgbClr val="C0C0C0"/>
                  </a:outerShdw>
                </a:effectLst>
              </a:rPr>
              <a:t>Μειωμένοι Κύκλοι Προϊόντος</a:t>
            </a:r>
          </a:p>
          <a:p>
            <a:pPr>
              <a:lnSpc>
                <a:spcPct val="150000"/>
              </a:lnSpc>
              <a:buClr>
                <a:schemeClr val="tx1"/>
              </a:buClr>
              <a:buSzPct val="75000"/>
              <a:buFont typeface="Monotype Sorts" pitchFamily="2" charset="2"/>
              <a:buChar char="b"/>
              <a:defRPr/>
            </a:pPr>
            <a:r>
              <a:rPr lang="el-GR" altLang="en-GR" sz="2500" b="1">
                <a:effectLst>
                  <a:outerShdw blurRad="38100" dist="38100" dir="2700000" algn="tl">
                    <a:srgbClr val="C0C0C0"/>
                  </a:outerShdw>
                </a:effectLst>
              </a:rPr>
              <a:t>Πιο ευαισθητοποιημένοι πελάτες</a:t>
            </a:r>
          </a:p>
          <a:p>
            <a:pPr>
              <a:lnSpc>
                <a:spcPct val="150000"/>
              </a:lnSpc>
              <a:buClr>
                <a:schemeClr val="tx1"/>
              </a:buClr>
              <a:buSzPct val="75000"/>
              <a:buFont typeface="Monotype Sorts" pitchFamily="2" charset="2"/>
              <a:buChar char="b"/>
              <a:defRPr/>
            </a:pPr>
            <a:r>
              <a:rPr lang="el-GR" altLang="en-GR" sz="2500" b="1">
                <a:effectLst>
                  <a:outerShdw blurRad="38100" dist="38100" dir="2700000" algn="tl">
                    <a:srgbClr val="C0C0C0"/>
                  </a:outerShdw>
                </a:effectLst>
              </a:rPr>
              <a:t>Τεχνολογία Πληροφορικής (Internet, EDI, FMS)</a:t>
            </a:r>
          </a:p>
          <a:p>
            <a:pPr>
              <a:lnSpc>
                <a:spcPct val="150000"/>
              </a:lnSpc>
              <a:buClr>
                <a:schemeClr val="tx1"/>
              </a:buClr>
              <a:buSzPct val="75000"/>
              <a:buFont typeface="Monotype Sorts" pitchFamily="2" charset="2"/>
              <a:buChar char="b"/>
              <a:defRPr/>
            </a:pPr>
            <a:r>
              <a:rPr lang="el-GR" altLang="en-GR" sz="2500" b="1">
                <a:effectLst>
                  <a:outerShdw blurRad="38100" dist="38100" dir="2700000" algn="tl">
                    <a:srgbClr val="C0C0C0"/>
                  </a:outerShdw>
                </a:effectLst>
              </a:rPr>
              <a:t>Αναδόμηση Επιχειρήσεων </a:t>
            </a:r>
          </a:p>
          <a:p>
            <a:pPr lvl="1">
              <a:lnSpc>
                <a:spcPct val="150000"/>
              </a:lnSpc>
              <a:buClr>
                <a:schemeClr val="tx1"/>
              </a:buClr>
              <a:buSzPct val="75000"/>
              <a:buFont typeface="Monotype Sorts" pitchFamily="2" charset="2"/>
              <a:buChar char="b"/>
              <a:defRPr/>
            </a:pPr>
            <a:r>
              <a:rPr lang="el-GR" altLang="en-GR">
                <a:effectLst>
                  <a:outerShdw blurRad="38100" dist="38100" dir="2700000" algn="tl">
                    <a:srgbClr val="C0C0C0"/>
                  </a:outerShdw>
                </a:effectLst>
              </a:rPr>
              <a:t>(Downsizing, outsourcing, elimination of management layers, vertical disaggregation)</a:t>
            </a:r>
            <a:endParaRPr lang="el-GR" altLang="en-GR" sz="1800" b="1">
              <a:effectLst>
                <a:outerShdw blurRad="38100" dist="38100" dir="2700000" algn="tl">
                  <a:srgbClr val="C0C0C0"/>
                </a:outerShdw>
              </a:effectLst>
            </a:endParaRPr>
          </a:p>
        </p:txBody>
      </p:sp>
      <p:sp>
        <p:nvSpPr>
          <p:cNvPr id="2" name="Footer Placeholder 1">
            <a:extLst>
              <a:ext uri="{FF2B5EF4-FFF2-40B4-BE49-F238E27FC236}">
                <a16:creationId xmlns:a16="http://schemas.microsoft.com/office/drawing/2014/main" id="{77317F0F-5735-AA5E-EA65-55D2AB0D5403}"/>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Slide Number Placeholder 4">
            <a:extLst>
              <a:ext uri="{FF2B5EF4-FFF2-40B4-BE49-F238E27FC236}">
                <a16:creationId xmlns:a16="http://schemas.microsoft.com/office/drawing/2014/main" id="{E00E3266-1923-91F1-0904-7C42E61016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BA6CBAA-0AF8-F140-BAAC-005562A060A6}" type="slidenum">
              <a:rPr lang="el-GR" altLang="en-GR" sz="1200" smtClean="0">
                <a:latin typeface="Arial Black" panose="020B0604020202020204" pitchFamily="34" charset="0"/>
              </a:rPr>
              <a:pPr>
                <a:spcBef>
                  <a:spcPct val="0"/>
                </a:spcBef>
                <a:buClrTx/>
                <a:buSzTx/>
                <a:buFontTx/>
                <a:buNone/>
              </a:pPr>
              <a:t>130</a:t>
            </a:fld>
            <a:endParaRPr lang="el-GR" altLang="en-GR" sz="1200">
              <a:latin typeface="Arial Black" panose="020B0604020202020204" pitchFamily="34" charset="0"/>
            </a:endParaRPr>
          </a:p>
        </p:txBody>
      </p:sp>
      <p:sp>
        <p:nvSpPr>
          <p:cNvPr id="166914" name="Rectangle 2">
            <a:extLst>
              <a:ext uri="{FF2B5EF4-FFF2-40B4-BE49-F238E27FC236}">
                <a16:creationId xmlns:a16="http://schemas.microsoft.com/office/drawing/2014/main" id="{AC3C1082-E66A-446A-FC18-8FD23C8665AB}"/>
              </a:ext>
            </a:extLst>
          </p:cNvPr>
          <p:cNvSpPr>
            <a:spLocks noGrp="1" noChangeArrowheads="1"/>
          </p:cNvSpPr>
          <p:nvPr>
            <p:ph type="title"/>
          </p:nvPr>
        </p:nvSpPr>
        <p:spPr>
          <a:xfrm>
            <a:off x="179388" y="260350"/>
            <a:ext cx="8493125" cy="1143000"/>
          </a:xfrm>
        </p:spPr>
        <p:txBody>
          <a:bodyPr/>
          <a:lstStyle/>
          <a:p>
            <a:pPr eaLnBrk="1" hangingPunct="1"/>
            <a:r>
              <a:rPr lang="el-GR" altLang="en-GR" sz="3200">
                <a:ea typeface="ＭＳ Ｐゴシック" panose="020B0600070205080204" pitchFamily="34" charset="-128"/>
              </a:rPr>
              <a:t>Τρόποι Επηρεασμού Στάσεων Καταναλωτή</a:t>
            </a:r>
            <a:endParaRPr lang="en-US" altLang="en-GR" sz="3200">
              <a:ea typeface="ＭＳ Ｐゴシック" panose="020B0600070205080204" pitchFamily="34" charset="-128"/>
            </a:endParaRPr>
          </a:p>
        </p:txBody>
      </p:sp>
      <p:sp>
        <p:nvSpPr>
          <p:cNvPr id="166915" name="Rectangle 3">
            <a:extLst>
              <a:ext uri="{FF2B5EF4-FFF2-40B4-BE49-F238E27FC236}">
                <a16:creationId xmlns:a16="http://schemas.microsoft.com/office/drawing/2014/main" id="{A1B39766-F102-9DFE-4B91-D42FAB79D7B5}"/>
              </a:ext>
            </a:extLst>
          </p:cNvPr>
          <p:cNvSpPr>
            <a:spLocks noGrp="1" noChangeArrowheads="1"/>
          </p:cNvSpPr>
          <p:nvPr>
            <p:ph type="body" idx="1"/>
          </p:nvPr>
        </p:nvSpPr>
        <p:spPr>
          <a:xfrm>
            <a:off x="827088" y="1268413"/>
            <a:ext cx="7772400" cy="3808412"/>
          </a:xfrm>
        </p:spPr>
        <p:txBody>
          <a:bodyPr/>
          <a:lstStyle/>
          <a:p>
            <a:pPr eaLnBrk="1" hangingPunct="1">
              <a:lnSpc>
                <a:spcPct val="90000"/>
              </a:lnSpc>
              <a:spcBef>
                <a:spcPct val="50000"/>
              </a:spcBef>
            </a:pPr>
            <a:r>
              <a:rPr lang="el-GR" altLang="en-GR" sz="2800">
                <a:ea typeface="ＭＳ Ｐゴシック" panose="020B0600070205080204" pitchFamily="34" charset="-128"/>
              </a:rPr>
              <a:t>Αύξηση ή αλλαγή δύναμης ή ιεράρχησης μιας δοξασίας για μια μάρκα ή ένα σημαντικό χαρακτηριστικό</a:t>
            </a:r>
            <a:endParaRPr lang="en-US" altLang="en-GR" sz="2800">
              <a:ea typeface="ＭＳ Ｐゴシック" panose="020B0600070205080204" pitchFamily="34" charset="-128"/>
            </a:endParaRPr>
          </a:p>
          <a:p>
            <a:pPr eaLnBrk="1" hangingPunct="1">
              <a:lnSpc>
                <a:spcPct val="90000"/>
              </a:lnSpc>
              <a:spcBef>
                <a:spcPct val="50000"/>
              </a:spcBef>
            </a:pPr>
            <a:r>
              <a:rPr lang="el-GR" altLang="en-GR" sz="2800">
                <a:ea typeface="ＭＳ Ｐゴシック" panose="020B0600070205080204" pitchFamily="34" charset="-128"/>
              </a:rPr>
              <a:t>Αλλαγή στις αντιλήψεις καταναλωτών για την σπουδαιότητα ή την αξία ενός χαρακτηριστικού</a:t>
            </a:r>
            <a:endParaRPr lang="en-US" altLang="en-GR" sz="2800">
              <a:ea typeface="ＭＳ Ｐゴシック" panose="020B0600070205080204" pitchFamily="34" charset="-128"/>
            </a:endParaRPr>
          </a:p>
          <a:p>
            <a:pPr eaLnBrk="1" hangingPunct="1">
              <a:lnSpc>
                <a:spcPct val="90000"/>
              </a:lnSpc>
              <a:spcBef>
                <a:spcPct val="50000"/>
              </a:spcBef>
            </a:pPr>
            <a:r>
              <a:rPr lang="el-GR" altLang="en-GR" sz="2800">
                <a:ea typeface="ＭＳ Ｐゴシック" panose="020B0600070205080204" pitchFamily="34" charset="-128"/>
              </a:rPr>
              <a:t>Προσθήκη ενός χαρακτηριστικού στην διαδικασία διαμόρφωσης στάσεων (οδοντόκρεμα </a:t>
            </a:r>
            <a:r>
              <a:rPr lang="en-US" altLang="en-GR" sz="2800">
                <a:ea typeface="ＭＳ Ｐゴシック" panose="020B0600070205080204" pitchFamily="34" charset="-128"/>
              </a:rPr>
              <a:t>Crest </a:t>
            </a:r>
            <a:r>
              <a:rPr lang="el-GR" altLang="en-GR" sz="2800">
                <a:ea typeface="ＭＳ Ｐゴシック" panose="020B0600070205080204" pitchFamily="34" charset="-128"/>
              </a:rPr>
              <a:t>με </a:t>
            </a:r>
            <a:r>
              <a:rPr lang="en-US" altLang="en-GR" sz="2800">
                <a:ea typeface="ＭＳ Ｐゴシック" panose="020B0600070205080204" pitchFamily="34" charset="-128"/>
              </a:rPr>
              <a:t>whitening, Alpha Romeo: beauty is not enough)</a:t>
            </a:r>
            <a:endParaRPr lang="el-GR" altLang="en-GR" sz="2800">
              <a:ea typeface="ＭＳ Ｐゴシック" panose="020B0600070205080204" pitchFamily="34" charset="-128"/>
            </a:endParaRPr>
          </a:p>
          <a:p>
            <a:pPr eaLnBrk="1" hangingPunct="1">
              <a:lnSpc>
                <a:spcPct val="90000"/>
              </a:lnSpc>
              <a:spcBef>
                <a:spcPct val="50000"/>
              </a:spcBef>
            </a:pPr>
            <a:r>
              <a:rPr lang="el-GR" altLang="en-GR" sz="2800">
                <a:ea typeface="ＭＳ Ｐゴシック" panose="020B0600070205080204" pitchFamily="34" charset="-128"/>
              </a:rPr>
              <a:t>Αλλαγή αντιλήψεων για ιεράρχηση δοξασιών σχετικά με ανταγωνιστική μάρκα</a:t>
            </a:r>
            <a:r>
              <a:rPr lang="en-US" altLang="en-GR" sz="2800">
                <a:ea typeface="ＭＳ Ｐゴシック" panose="020B0600070205080204" pitchFamily="34" charset="-128"/>
              </a:rPr>
              <a:t> (Stolischnaya/Smirnoff, Coca-cola/Pepsi)</a:t>
            </a:r>
          </a:p>
        </p:txBody>
      </p:sp>
      <p:sp>
        <p:nvSpPr>
          <p:cNvPr id="2" name="Footer Placeholder 1">
            <a:extLst>
              <a:ext uri="{FF2B5EF4-FFF2-40B4-BE49-F238E27FC236}">
                <a16:creationId xmlns:a16="http://schemas.microsoft.com/office/drawing/2014/main" id="{57C00D29-1857-ABB9-CEEB-20C86C4B359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4">
            <a:extLst>
              <a:ext uri="{FF2B5EF4-FFF2-40B4-BE49-F238E27FC236}">
                <a16:creationId xmlns:a16="http://schemas.microsoft.com/office/drawing/2014/main" id="{E59B17B4-03AB-5157-0775-4007018C5A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D8D0EC3-04F5-334A-AAB3-D02EA8E2EB5A}" type="slidenum">
              <a:rPr lang="el-GR" altLang="en-GR" sz="1200" smtClean="0">
                <a:latin typeface="Arial Black" panose="020B0604020202020204" pitchFamily="34" charset="0"/>
              </a:rPr>
              <a:pPr>
                <a:spcBef>
                  <a:spcPct val="0"/>
                </a:spcBef>
                <a:buClrTx/>
                <a:buSzTx/>
                <a:buFontTx/>
                <a:buNone/>
              </a:pPr>
              <a:t>131</a:t>
            </a:fld>
            <a:endParaRPr lang="el-GR" altLang="en-GR" sz="1200">
              <a:latin typeface="Arial Black" panose="020B0604020202020204" pitchFamily="34" charset="0"/>
            </a:endParaRPr>
          </a:p>
        </p:txBody>
      </p:sp>
      <p:sp>
        <p:nvSpPr>
          <p:cNvPr id="167938" name="Rectangle 2">
            <a:extLst>
              <a:ext uri="{FF2B5EF4-FFF2-40B4-BE49-F238E27FC236}">
                <a16:creationId xmlns:a16="http://schemas.microsoft.com/office/drawing/2014/main" id="{32F1E0FC-8BC4-EB9B-8567-8BE27765E4B8}"/>
              </a:ext>
            </a:extLst>
          </p:cNvPr>
          <p:cNvSpPr>
            <a:spLocks noGrp="1" noChangeArrowheads="1"/>
          </p:cNvSpPr>
          <p:nvPr>
            <p:ph type="title"/>
          </p:nvPr>
        </p:nvSpPr>
        <p:spPr/>
        <p:txBody>
          <a:bodyPr/>
          <a:lstStyle/>
          <a:p>
            <a:pPr eaLnBrk="1" hangingPunct="1"/>
            <a:r>
              <a:rPr lang="en-US" altLang="en-GR">
                <a:ea typeface="ＭＳ Ｐゴシック" panose="020B0600070205080204" pitchFamily="34" charset="-128"/>
              </a:rPr>
              <a:t>To</a:t>
            </a:r>
            <a:r>
              <a:rPr lang="el-GR" altLang="en-GR">
                <a:ea typeface="ＭＳ Ｐゴシック" panose="020B0600070205080204" pitchFamily="34" charset="-128"/>
              </a:rPr>
              <a:t>ποθέτηση: Στρατηγικές</a:t>
            </a:r>
          </a:p>
        </p:txBody>
      </p:sp>
      <p:sp>
        <p:nvSpPr>
          <p:cNvPr id="167939" name="Rectangle 3">
            <a:extLst>
              <a:ext uri="{FF2B5EF4-FFF2-40B4-BE49-F238E27FC236}">
                <a16:creationId xmlns:a16="http://schemas.microsoft.com/office/drawing/2014/main" id="{C89FEF34-DC20-96B1-2836-D0859EDE9C95}"/>
              </a:ext>
            </a:extLst>
          </p:cNvPr>
          <p:cNvSpPr>
            <a:spLocks noGrp="1" noChangeArrowheads="1"/>
          </p:cNvSpPr>
          <p:nvPr>
            <p:ph type="body" idx="1"/>
          </p:nvPr>
        </p:nvSpPr>
        <p:spPr/>
        <p:txBody>
          <a:bodyPr/>
          <a:lstStyle/>
          <a:p>
            <a:pPr eaLnBrk="1" hangingPunct="1">
              <a:lnSpc>
                <a:spcPct val="90000"/>
              </a:lnSpc>
            </a:pPr>
            <a:r>
              <a:rPr lang="el-GR" altLang="en-GR">
                <a:ea typeface="ＭＳ Ｐゴシック" panose="020B0600070205080204" pitchFamily="34" charset="-128"/>
              </a:rPr>
              <a:t>Ενδυνάμωση της θέσης μιας μάρκας στο μυαλό του καταναλωτή (</a:t>
            </a:r>
            <a:r>
              <a:rPr lang="en-US" altLang="en-GR">
                <a:ea typeface="ＭＳ Ｐゴシック" panose="020B0600070205080204" pitchFamily="34" charset="-128"/>
              </a:rPr>
              <a:t>Alpha Romeo, Avis)</a:t>
            </a:r>
          </a:p>
          <a:p>
            <a:pPr eaLnBrk="1" hangingPunct="1">
              <a:lnSpc>
                <a:spcPct val="90000"/>
              </a:lnSpc>
            </a:pPr>
            <a:r>
              <a:rPr lang="en-US" altLang="en-GR">
                <a:ea typeface="ＭＳ Ｐゴシック" panose="020B0600070205080204" pitchFamily="34" charset="-128"/>
              </a:rPr>
              <a:t>E</a:t>
            </a:r>
            <a:r>
              <a:rPr lang="el-GR" altLang="en-GR">
                <a:ea typeface="ＭＳ Ｐゴシック" panose="020B0600070205080204" pitchFamily="34" charset="-128"/>
              </a:rPr>
              <a:t>ύρεση νέου τμήματος αγοράς (Σοκολάτα Κ</a:t>
            </a:r>
            <a:r>
              <a:rPr lang="en-US" altLang="en-GR">
                <a:ea typeface="ＭＳ Ｐゴシック" panose="020B0600070205080204" pitchFamily="34" charset="-128"/>
              </a:rPr>
              <a:t>inder)</a:t>
            </a:r>
          </a:p>
          <a:p>
            <a:pPr eaLnBrk="1" hangingPunct="1">
              <a:lnSpc>
                <a:spcPct val="90000"/>
              </a:lnSpc>
            </a:pPr>
            <a:r>
              <a:rPr lang="en-US" altLang="en-GR">
                <a:ea typeface="ＭＳ Ｐゴシック" panose="020B0600070205080204" pitchFamily="34" charset="-128"/>
              </a:rPr>
              <a:t>A</a:t>
            </a:r>
            <a:r>
              <a:rPr lang="el-GR" altLang="en-GR">
                <a:ea typeface="ＭＳ Ｐゴシック" panose="020B0600070205080204" pitchFamily="34" charset="-128"/>
              </a:rPr>
              <a:t>νατοποθέτηση ή υποεκτίμηση του ανταγωνισμού (</a:t>
            </a:r>
            <a:r>
              <a:rPr lang="en-US" altLang="en-GR">
                <a:ea typeface="ＭＳ Ｐゴシック" panose="020B0600070205080204" pitchFamily="34" charset="-128"/>
              </a:rPr>
              <a:t>Stolichnaya)</a:t>
            </a:r>
          </a:p>
          <a:p>
            <a:pPr eaLnBrk="1" hangingPunct="1">
              <a:lnSpc>
                <a:spcPct val="90000"/>
              </a:lnSpc>
            </a:pPr>
            <a:r>
              <a:rPr lang="el-GR" altLang="en-GR">
                <a:ea typeface="ＭＳ Ｐゴシック" panose="020B0600070205080204" pitchFamily="34" charset="-128"/>
              </a:rPr>
              <a:t>«Η πρώτη τριάδα»</a:t>
            </a:r>
          </a:p>
        </p:txBody>
      </p:sp>
      <p:sp>
        <p:nvSpPr>
          <p:cNvPr id="2" name="Footer Placeholder 1">
            <a:extLst>
              <a:ext uri="{FF2B5EF4-FFF2-40B4-BE49-F238E27FC236}">
                <a16:creationId xmlns:a16="http://schemas.microsoft.com/office/drawing/2014/main" id="{3CBD0B2B-86B2-6010-4D67-8B3C5AD02FD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4">
            <a:extLst>
              <a:ext uri="{FF2B5EF4-FFF2-40B4-BE49-F238E27FC236}">
                <a16:creationId xmlns:a16="http://schemas.microsoft.com/office/drawing/2014/main" id="{01C1EA80-1E2D-5871-F550-569E9CB0D6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CA46C71-A7A4-974C-97D3-3D52446498B4}" type="slidenum">
              <a:rPr lang="el-GR" altLang="en-GR" sz="1200" smtClean="0">
                <a:latin typeface="Arial Black" panose="020B0604020202020204" pitchFamily="34" charset="0"/>
              </a:rPr>
              <a:pPr>
                <a:spcBef>
                  <a:spcPct val="0"/>
                </a:spcBef>
                <a:buClrTx/>
                <a:buSzTx/>
                <a:buFontTx/>
                <a:buNone/>
              </a:pPr>
              <a:t>132</a:t>
            </a:fld>
            <a:endParaRPr lang="el-GR" altLang="en-GR" sz="1200">
              <a:latin typeface="Arial Black" panose="020B0604020202020204" pitchFamily="34" charset="0"/>
            </a:endParaRPr>
          </a:p>
        </p:txBody>
      </p:sp>
      <p:sp>
        <p:nvSpPr>
          <p:cNvPr id="168962" name="Rectangle 3">
            <a:extLst>
              <a:ext uri="{FF2B5EF4-FFF2-40B4-BE49-F238E27FC236}">
                <a16:creationId xmlns:a16="http://schemas.microsoft.com/office/drawing/2014/main" id="{40B99A7C-87AA-F2A3-89C5-57B04960EADC}"/>
              </a:ext>
            </a:extLst>
          </p:cNvPr>
          <p:cNvSpPr>
            <a:spLocks noGrp="1" noChangeArrowheads="1"/>
          </p:cNvSpPr>
          <p:nvPr>
            <p:ph type="body" idx="1"/>
          </p:nvPr>
        </p:nvSpPr>
        <p:spPr>
          <a:xfrm>
            <a:off x="685800" y="381000"/>
            <a:ext cx="8458200" cy="4114800"/>
          </a:xfrm>
        </p:spPr>
        <p:txBody>
          <a:bodyPr/>
          <a:lstStyle/>
          <a:p>
            <a:pPr eaLnBrk="1" hangingPunct="1"/>
            <a:endParaRPr lang="el-GR" altLang="en-GR">
              <a:ea typeface="ＭＳ Ｐゴシック" panose="020B0600070205080204" pitchFamily="34" charset="-128"/>
            </a:endParaRPr>
          </a:p>
          <a:p>
            <a:pPr eaLnBrk="1" hangingPunct="1"/>
            <a:r>
              <a:rPr lang="en-US" altLang="en-GR" sz="2400">
                <a:ea typeface="ＭＳ Ｐゴシック" panose="020B0600070205080204" pitchFamily="34" charset="-128"/>
              </a:rPr>
              <a:t>Κεντρικό σημείο πολιτικής: Η τοποθέτηση του προϊόντος σε συγκεκριμένη αγορά (positioning).</a:t>
            </a:r>
          </a:p>
          <a:p>
            <a:pPr eaLnBrk="1" hangingPunct="1">
              <a:spcBef>
                <a:spcPct val="45000"/>
              </a:spcBef>
            </a:pPr>
            <a:r>
              <a:rPr lang="el-GR" altLang="en-GR" sz="2400">
                <a:ea typeface="ＭＳ Ｐゴシック" panose="020B0600070205080204" pitchFamily="34" charset="-128"/>
              </a:rPr>
              <a:t>Η διαφοροποίηση μπορεί να βασίζεται:</a:t>
            </a:r>
          </a:p>
          <a:p>
            <a:pPr lvl="1" eaLnBrk="1" hangingPunct="1">
              <a:spcBef>
                <a:spcPct val="45000"/>
              </a:spcBef>
            </a:pPr>
            <a:r>
              <a:rPr lang="el-GR" altLang="en-GR" sz="2000">
                <a:ea typeface="ＭＳ Ｐゴシック" panose="020B0600070205080204" pitchFamily="34" charset="-128"/>
              </a:rPr>
              <a:t>στη δομή (χαρακτηριστικά), συσκευασία ή οφέλη (πχ.  </a:t>
            </a:r>
            <a:r>
              <a:rPr lang="en-US" altLang="en-GR" sz="2000">
                <a:ea typeface="ＭＳ Ｐゴシック" panose="020B0600070205080204" pitchFamily="34" charset="-128"/>
              </a:rPr>
              <a:t>Volvo, BMW)</a:t>
            </a:r>
          </a:p>
          <a:p>
            <a:pPr lvl="1" eaLnBrk="1" hangingPunct="1">
              <a:spcBef>
                <a:spcPct val="45000"/>
              </a:spcBef>
            </a:pPr>
            <a:r>
              <a:rPr lang="en-US" altLang="en-GR" sz="2000">
                <a:ea typeface="ＭＳ Ｐゴシック" panose="020B0600070205080204" pitchFamily="34" charset="-128"/>
              </a:rPr>
              <a:t>στην τιμή (π.χ. μέσω καμπυλών εμπειρίας) ή ποιότητα (π.χ. η </a:t>
            </a:r>
            <a:r>
              <a:rPr lang="en-US" altLang="en-US" sz="2000">
                <a:ea typeface="ＭＳ Ｐゴシック" panose="020B0600070205080204" pitchFamily="34" charset="-128"/>
              </a:rPr>
              <a:t>“</a:t>
            </a:r>
            <a:r>
              <a:rPr lang="en-US" altLang="en-GR" sz="2000">
                <a:ea typeface="ＭＳ Ｐゴシック" panose="020B0600070205080204" pitchFamily="34" charset="-128"/>
              </a:rPr>
              <a:t>τιμή υποδηλώνει ποιότητα</a:t>
            </a:r>
            <a:r>
              <a:rPr lang="en-US" altLang="en-US" sz="2000">
                <a:ea typeface="ＭＳ Ｐゴシック" panose="020B0600070205080204" pitchFamily="34" charset="-128"/>
              </a:rPr>
              <a:t>”</a:t>
            </a:r>
            <a:r>
              <a:rPr lang="en-US" altLang="en-GR" sz="2000">
                <a:ea typeface="ＭＳ Ｐゴシック" panose="020B0600070205080204" pitchFamily="34" charset="-128"/>
              </a:rPr>
              <a:t>)</a:t>
            </a:r>
            <a:r>
              <a:rPr lang="el-GR" altLang="en-GR" sz="2000">
                <a:ea typeface="ＭＳ Ｐゴシック" panose="020B0600070205080204" pitchFamily="34" charset="-128"/>
              </a:rPr>
              <a:t> (</a:t>
            </a:r>
            <a:r>
              <a:rPr lang="en-US" altLang="en-GR" sz="2000">
                <a:ea typeface="ＭＳ Ｐゴシック" panose="020B0600070205080204" pitchFamily="34" charset="-128"/>
              </a:rPr>
              <a:t>Pizza Hut, Q-telecom)</a:t>
            </a:r>
            <a:endParaRPr lang="el-GR" altLang="en-GR" sz="2000">
              <a:ea typeface="ＭＳ Ｐゴシック" panose="020B0600070205080204" pitchFamily="34" charset="-128"/>
            </a:endParaRPr>
          </a:p>
          <a:p>
            <a:pPr lvl="1" eaLnBrk="1" hangingPunct="1">
              <a:spcBef>
                <a:spcPct val="45000"/>
              </a:spcBef>
            </a:pPr>
            <a:r>
              <a:rPr lang="el-GR" altLang="en-GR" sz="2000">
                <a:ea typeface="ＭＳ Ｐゴシック" panose="020B0600070205080204" pitchFamily="34" charset="-128"/>
              </a:rPr>
              <a:t>στις χρήσεις (π.χ. </a:t>
            </a:r>
            <a:r>
              <a:rPr lang="en-US" altLang="en-GR" sz="2000">
                <a:ea typeface="ＭＳ Ｐゴシック" panose="020B0600070205080204" pitchFamily="34" charset="-128"/>
              </a:rPr>
              <a:t>Kellog</a:t>
            </a:r>
            <a:r>
              <a:rPr lang="en-US" altLang="en-US" sz="2000">
                <a:ea typeface="ＭＳ Ｐゴシック" panose="020B0600070205080204" pitchFamily="34" charset="-128"/>
              </a:rPr>
              <a:t>’</a:t>
            </a:r>
            <a:r>
              <a:rPr lang="en-US" altLang="en-GR" sz="2000">
                <a:ea typeface="ＭＳ Ｐゴシック" panose="020B0600070205080204" pitchFamily="34" charset="-128"/>
              </a:rPr>
              <a:t>s cereals, American Express </a:t>
            </a:r>
            <a:r>
              <a:rPr lang="el-GR" altLang="en-GR" sz="2000">
                <a:ea typeface="ＭＳ Ｐゴシック" panose="020B0600070205080204" pitchFamily="34" charset="-128"/>
              </a:rPr>
              <a:t>Πιστ. Κάρτα)</a:t>
            </a:r>
          </a:p>
          <a:p>
            <a:pPr lvl="1" eaLnBrk="1" hangingPunct="1">
              <a:spcBef>
                <a:spcPct val="45000"/>
              </a:spcBef>
            </a:pPr>
            <a:r>
              <a:rPr lang="el-GR" altLang="en-GR" sz="2000">
                <a:ea typeface="ＭＳ Ｐゴシック" panose="020B0600070205080204" pitchFamily="34" charset="-128"/>
              </a:rPr>
              <a:t>στη χώρα προέλευσης </a:t>
            </a:r>
            <a:r>
              <a:rPr lang="en-US" altLang="en-GR" sz="2000">
                <a:ea typeface="ＭＳ Ｐゴシック" panose="020B0600070205080204" pitchFamily="34" charset="-128"/>
              </a:rPr>
              <a:t>(Ursus: </a:t>
            </a:r>
            <a:r>
              <a:rPr lang="el-GR" altLang="en-GR" sz="2000">
                <a:ea typeface="ＭＳ Ｐゴシック" panose="020B0600070205080204" pitchFamily="34" charset="-128"/>
              </a:rPr>
              <a:t>η βότκα από την Ισλανδία)</a:t>
            </a:r>
          </a:p>
          <a:p>
            <a:pPr lvl="1" eaLnBrk="1" hangingPunct="1">
              <a:spcBef>
                <a:spcPct val="45000"/>
              </a:spcBef>
            </a:pPr>
            <a:r>
              <a:rPr lang="el-GR" altLang="en-GR" sz="2000">
                <a:ea typeface="ＭＳ Ｐゴシック" panose="020B0600070205080204" pitchFamily="34" charset="-128"/>
              </a:rPr>
              <a:t>στη σύνδεση με κοινωνική ομάδα αγοραστών (</a:t>
            </a:r>
            <a:r>
              <a:rPr lang="en-US" altLang="en-GR" sz="2000">
                <a:ea typeface="ＭＳ Ｐゴシック" panose="020B0600070205080204" pitchFamily="34" charset="-128"/>
              </a:rPr>
              <a:t>Brio, </a:t>
            </a:r>
            <a:r>
              <a:rPr lang="el-GR" altLang="en-GR" sz="2000">
                <a:ea typeface="ＭＳ Ｐゴシック" panose="020B0600070205080204" pitchFamily="34" charset="-128"/>
              </a:rPr>
              <a:t>προϊόντα με χαμηλά λιπαρά</a:t>
            </a:r>
            <a:r>
              <a:rPr lang="en-US" altLang="en-GR" sz="2000">
                <a:ea typeface="ＭＳ Ｐゴシック" panose="020B0600070205080204" pitchFamily="34" charset="-128"/>
              </a:rPr>
              <a:t>, </a:t>
            </a:r>
            <a:r>
              <a:rPr lang="el-GR" altLang="en-GR" sz="2000">
                <a:ea typeface="ＭＳ Ｐゴシック" panose="020B0600070205080204" pitchFamily="34" charset="-128"/>
              </a:rPr>
              <a:t>κρέμα γάλακτος ΦΑΓΕ)</a:t>
            </a:r>
          </a:p>
          <a:p>
            <a:pPr lvl="1" eaLnBrk="1" hangingPunct="1">
              <a:spcBef>
                <a:spcPct val="45000"/>
              </a:spcBef>
            </a:pPr>
            <a:r>
              <a:rPr lang="el-GR" altLang="en-GR" sz="2000">
                <a:ea typeface="ＭＳ Ｐゴシック" panose="020B0600070205080204" pitchFamily="34" charset="-128"/>
              </a:rPr>
              <a:t>στην απευθείας σύγκριση με ανταγωνιστές (</a:t>
            </a:r>
            <a:r>
              <a:rPr lang="en-US" altLang="en-GR" sz="2000">
                <a:ea typeface="ＭＳ Ｐゴシック" panose="020B0600070205080204" pitchFamily="34" charset="-128"/>
              </a:rPr>
              <a:t>Avis, Wendy</a:t>
            </a:r>
            <a:r>
              <a:rPr lang="en-US" altLang="en-US" sz="2000">
                <a:ea typeface="ＭＳ Ｐゴシック" panose="020B0600070205080204" pitchFamily="34" charset="-128"/>
              </a:rPr>
              <a:t>’</a:t>
            </a:r>
            <a:r>
              <a:rPr lang="en-US" altLang="en-GR" sz="2000">
                <a:ea typeface="ＭＳ Ｐゴシック" panose="020B0600070205080204" pitchFamily="34" charset="-128"/>
              </a:rPr>
              <a:t>s)</a:t>
            </a:r>
          </a:p>
          <a:p>
            <a:pPr lvl="1" eaLnBrk="1" hangingPunct="1">
              <a:spcBef>
                <a:spcPct val="45000"/>
              </a:spcBef>
            </a:pPr>
            <a:r>
              <a:rPr lang="el-GR" altLang="en-GR" sz="2000">
                <a:ea typeface="ＭＳ Ｐゴシック" panose="020B0600070205080204" pitchFamily="34" charset="-128"/>
              </a:rPr>
              <a:t>στο τμήμα της αγοράς που θέλει να προσελκύσει (</a:t>
            </a:r>
            <a:r>
              <a:rPr lang="en-US" altLang="en-GR" sz="2000">
                <a:ea typeface="ＭＳ Ｐゴシック" panose="020B0600070205080204" pitchFamily="34" charset="-128"/>
              </a:rPr>
              <a:t>Marlboro, Lucozade Sport)</a:t>
            </a:r>
            <a:endParaRPr lang="el-GR" altLang="en-GR" sz="2000">
              <a:ea typeface="ＭＳ Ｐゴシック" panose="020B0600070205080204" pitchFamily="34" charset="-128"/>
            </a:endParaRPr>
          </a:p>
          <a:p>
            <a:pPr eaLnBrk="1" hangingPunct="1">
              <a:spcBef>
                <a:spcPct val="45000"/>
              </a:spcBef>
            </a:pPr>
            <a:endParaRPr lang="en-US" altLang="en-GR">
              <a:ea typeface="ＭＳ Ｐゴシック" panose="020B0600070205080204" pitchFamily="34" charset="-128"/>
            </a:endParaRPr>
          </a:p>
        </p:txBody>
      </p:sp>
      <p:sp>
        <p:nvSpPr>
          <p:cNvPr id="168963" name="Rectangle 2">
            <a:extLst>
              <a:ext uri="{FF2B5EF4-FFF2-40B4-BE49-F238E27FC236}">
                <a16:creationId xmlns:a16="http://schemas.microsoft.com/office/drawing/2014/main" id="{E62F81AD-A5D2-0BB7-604D-F48C8181068D}"/>
              </a:ext>
            </a:extLst>
          </p:cNvPr>
          <p:cNvSpPr>
            <a:spLocks noGrp="1" noChangeArrowheads="1"/>
          </p:cNvSpPr>
          <p:nvPr>
            <p:ph type="title"/>
          </p:nvPr>
        </p:nvSpPr>
        <p:spPr>
          <a:xfrm>
            <a:off x="1066800" y="0"/>
            <a:ext cx="7772400" cy="1143000"/>
          </a:xfrm>
        </p:spPr>
        <p:txBody>
          <a:bodyPr/>
          <a:lstStyle/>
          <a:p>
            <a:pPr eaLnBrk="1" hangingPunct="1"/>
            <a:r>
              <a:rPr lang="el-GR" altLang="en-GR">
                <a:ea typeface="ＭＳ Ｐゴシック" panose="020B0600070205080204" pitchFamily="34" charset="-128"/>
              </a:rPr>
              <a:t>Στρατηγικές Τοποθέτησης</a:t>
            </a:r>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A29C8BE9-F943-007A-5C23-B69E0EF8028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4">
            <a:extLst>
              <a:ext uri="{FF2B5EF4-FFF2-40B4-BE49-F238E27FC236}">
                <a16:creationId xmlns:a16="http://schemas.microsoft.com/office/drawing/2014/main" id="{53F25B45-7A24-C49D-5AD8-22C73B02E7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886FA51-968E-2144-B334-4BFCAE440B54}" type="slidenum">
              <a:rPr lang="el-GR" altLang="en-GR" sz="1200" smtClean="0">
                <a:latin typeface="Arial Black" panose="020B0604020202020204" pitchFamily="34" charset="0"/>
              </a:rPr>
              <a:pPr>
                <a:spcBef>
                  <a:spcPct val="0"/>
                </a:spcBef>
                <a:buClrTx/>
                <a:buSzTx/>
                <a:buFontTx/>
                <a:buNone/>
              </a:pPr>
              <a:t>133</a:t>
            </a:fld>
            <a:endParaRPr lang="el-GR" altLang="en-GR" sz="1200">
              <a:latin typeface="Arial Black" panose="020B0604020202020204" pitchFamily="34" charset="0"/>
            </a:endParaRPr>
          </a:p>
        </p:txBody>
      </p:sp>
      <p:sp>
        <p:nvSpPr>
          <p:cNvPr id="169986" name="Rectangle 2">
            <a:extLst>
              <a:ext uri="{FF2B5EF4-FFF2-40B4-BE49-F238E27FC236}">
                <a16:creationId xmlns:a16="http://schemas.microsoft.com/office/drawing/2014/main" id="{09735E6B-18C1-59B6-658E-7EDF236A3460}"/>
              </a:ext>
            </a:extLst>
          </p:cNvPr>
          <p:cNvSpPr>
            <a:spLocks noGrp="1" noChangeArrowheads="1"/>
          </p:cNvSpPr>
          <p:nvPr>
            <p:ph type="title"/>
          </p:nvPr>
        </p:nvSpPr>
        <p:spPr>
          <a:xfrm>
            <a:off x="1066800" y="228600"/>
            <a:ext cx="8077200" cy="990600"/>
          </a:xfrm>
        </p:spPr>
        <p:txBody>
          <a:bodyPr/>
          <a:lstStyle/>
          <a:p>
            <a:pPr eaLnBrk="1" hangingPunct="1"/>
            <a:r>
              <a:rPr lang="el-GR" altLang="en-GR">
                <a:ea typeface="ＭＳ Ｐゴシック" panose="020B0600070205080204" pitchFamily="34" charset="-128"/>
              </a:rPr>
              <a:t>Τοποθέτηση Προϊόντος</a:t>
            </a:r>
            <a:br>
              <a:rPr lang="el-GR" altLang="en-GR">
                <a:ea typeface="ＭＳ Ｐゴシック" panose="020B0600070205080204" pitchFamily="34" charset="-128"/>
              </a:rPr>
            </a:br>
            <a:r>
              <a:rPr lang="el-GR" altLang="en-GR">
                <a:ea typeface="ＭＳ Ｐゴシック" panose="020B0600070205080204" pitchFamily="34" charset="-128"/>
              </a:rPr>
              <a:t> - </a:t>
            </a:r>
            <a:r>
              <a:rPr lang="el-GR" altLang="en-GR" sz="4000">
                <a:ea typeface="ＭＳ Ｐゴシック" panose="020B0600070205080204" pitchFamily="34" charset="-128"/>
              </a:rPr>
              <a:t>Κριτήρια   </a:t>
            </a:r>
            <a:endParaRPr lang="en-US" altLang="en-GR">
              <a:ea typeface="ＭＳ Ｐゴシック" panose="020B0600070205080204" pitchFamily="34" charset="-128"/>
            </a:endParaRPr>
          </a:p>
        </p:txBody>
      </p:sp>
      <p:sp>
        <p:nvSpPr>
          <p:cNvPr id="169987" name="Rectangle 3">
            <a:extLst>
              <a:ext uri="{FF2B5EF4-FFF2-40B4-BE49-F238E27FC236}">
                <a16:creationId xmlns:a16="http://schemas.microsoft.com/office/drawing/2014/main" id="{013FF610-48E8-D96C-239E-BE6A1F7C3DA5}"/>
              </a:ext>
            </a:extLst>
          </p:cNvPr>
          <p:cNvSpPr>
            <a:spLocks noGrp="1" noChangeArrowheads="1"/>
          </p:cNvSpPr>
          <p:nvPr>
            <p:ph type="body" idx="1"/>
          </p:nvPr>
        </p:nvSpPr>
        <p:spPr>
          <a:xfrm>
            <a:off x="1676400" y="1447800"/>
            <a:ext cx="7772400" cy="3505200"/>
          </a:xfrm>
        </p:spPr>
        <p:txBody>
          <a:bodyPr/>
          <a:lstStyle/>
          <a:p>
            <a:pPr eaLnBrk="1" hangingPunct="1"/>
            <a:r>
              <a:rPr lang="en-US" altLang="en-GR">
                <a:ea typeface="ＭＳ Ｐゴシック" panose="020B0600070205080204" pitchFamily="34" charset="-128"/>
              </a:rPr>
              <a:t>Σημαντικό </a:t>
            </a:r>
          </a:p>
          <a:p>
            <a:pPr eaLnBrk="1" hangingPunct="1"/>
            <a:r>
              <a:rPr lang="en-US" altLang="en-GR">
                <a:ea typeface="ＭＳ Ｐゴシック" panose="020B0600070205080204" pitchFamily="34" charset="-128"/>
              </a:rPr>
              <a:t>Ιδιαίτερο</a:t>
            </a:r>
            <a:endParaRPr lang="el-GR" altLang="en-GR">
              <a:ea typeface="ＭＳ Ｐゴシック" panose="020B0600070205080204" pitchFamily="34" charset="-128"/>
            </a:endParaRPr>
          </a:p>
          <a:p>
            <a:pPr eaLnBrk="1" hangingPunct="1"/>
            <a:r>
              <a:rPr lang="el-GR" altLang="en-GR">
                <a:ea typeface="ＭＳ Ｐゴシック" panose="020B0600070205080204" pitchFamily="34" charset="-128"/>
              </a:rPr>
              <a:t>Ανώτερο</a:t>
            </a:r>
          </a:p>
          <a:p>
            <a:pPr eaLnBrk="1" hangingPunct="1"/>
            <a:r>
              <a:rPr lang="el-GR" altLang="en-GR">
                <a:ea typeface="ＭＳ Ｐゴシック" panose="020B0600070205080204" pitchFamily="34" charset="-128"/>
              </a:rPr>
              <a:t>Επικοινωνήσιμο </a:t>
            </a:r>
            <a:r>
              <a:rPr lang="el-GR" altLang="en-GR" sz="2400">
                <a:ea typeface="ＭＳ Ｐゴシック" panose="020B0600070205080204" pitchFamily="34" charset="-128"/>
              </a:rPr>
              <a:t>(μπορεί να γίνει γνωστό από τους αγοραστές) </a:t>
            </a:r>
          </a:p>
          <a:p>
            <a:pPr eaLnBrk="1" hangingPunct="1"/>
            <a:r>
              <a:rPr lang="el-GR" altLang="en-GR">
                <a:ea typeface="ＭＳ Ｐゴシック" panose="020B0600070205080204" pitchFamily="34" charset="-128"/>
              </a:rPr>
              <a:t>Διατηρήσιμο</a:t>
            </a:r>
          </a:p>
          <a:p>
            <a:pPr eaLnBrk="1" hangingPunct="1"/>
            <a:r>
              <a:rPr lang="el-GR" altLang="en-GR">
                <a:ea typeface="ＭＳ Ｐゴシック" panose="020B0600070205080204" pitchFamily="34" charset="-128"/>
              </a:rPr>
              <a:t>Εφικτό</a:t>
            </a:r>
          </a:p>
          <a:p>
            <a:pPr eaLnBrk="1" hangingPunct="1"/>
            <a:r>
              <a:rPr lang="el-GR" altLang="en-GR">
                <a:ea typeface="ＭＳ Ｐゴシック" panose="020B0600070205080204" pitchFamily="34" charset="-128"/>
              </a:rPr>
              <a:t>Επικερδές</a:t>
            </a:r>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93984FD7-FCDD-8087-B8D5-057ECDBF775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4">
            <a:extLst>
              <a:ext uri="{FF2B5EF4-FFF2-40B4-BE49-F238E27FC236}">
                <a16:creationId xmlns:a16="http://schemas.microsoft.com/office/drawing/2014/main" id="{9FC342E8-8ACD-1A69-0D92-EB395B21B5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65AF0F8-C26C-454A-B4E1-D053C08A8B96}" type="slidenum">
              <a:rPr lang="el-GR" altLang="en-GR" sz="1200" smtClean="0">
                <a:latin typeface="Arial Black" panose="020B0604020202020204" pitchFamily="34" charset="0"/>
              </a:rPr>
              <a:pPr>
                <a:spcBef>
                  <a:spcPct val="0"/>
                </a:spcBef>
                <a:buClrTx/>
                <a:buSzTx/>
                <a:buFontTx/>
                <a:buNone/>
              </a:pPr>
              <a:t>134</a:t>
            </a:fld>
            <a:endParaRPr lang="el-GR" altLang="en-GR" sz="1200">
              <a:latin typeface="Arial Black" panose="020B0604020202020204" pitchFamily="34" charset="0"/>
            </a:endParaRPr>
          </a:p>
        </p:txBody>
      </p:sp>
      <p:sp>
        <p:nvSpPr>
          <p:cNvPr id="171010" name="Rectangle 2">
            <a:extLst>
              <a:ext uri="{FF2B5EF4-FFF2-40B4-BE49-F238E27FC236}">
                <a16:creationId xmlns:a16="http://schemas.microsoft.com/office/drawing/2014/main" id="{98150336-8F0F-8143-45AA-97E5C47F44A5}"/>
              </a:ext>
            </a:extLst>
          </p:cNvPr>
          <p:cNvSpPr>
            <a:spLocks noGrp="1" noChangeArrowheads="1"/>
          </p:cNvSpPr>
          <p:nvPr>
            <p:ph type="title"/>
          </p:nvPr>
        </p:nvSpPr>
        <p:spPr/>
        <p:txBody>
          <a:bodyPr/>
          <a:lstStyle/>
          <a:p>
            <a:pPr eaLnBrk="1" hangingPunct="1"/>
            <a:r>
              <a:rPr lang="el-GR" altLang="en-GR">
                <a:ea typeface="ＭＳ Ｐゴシック" panose="020B0600070205080204" pitchFamily="34" charset="-128"/>
              </a:rPr>
              <a:t>Λάθη Τοποθέτησης</a:t>
            </a:r>
          </a:p>
        </p:txBody>
      </p:sp>
      <p:sp>
        <p:nvSpPr>
          <p:cNvPr id="171011" name="Rectangle 3">
            <a:extLst>
              <a:ext uri="{FF2B5EF4-FFF2-40B4-BE49-F238E27FC236}">
                <a16:creationId xmlns:a16="http://schemas.microsoft.com/office/drawing/2014/main" id="{BD051ED0-2E8E-D3F6-5AF7-EA8E98CB1B7F}"/>
              </a:ext>
            </a:extLst>
          </p:cNvPr>
          <p:cNvSpPr>
            <a:spLocks noGrp="1" noChangeArrowheads="1"/>
          </p:cNvSpPr>
          <p:nvPr>
            <p:ph type="body" idx="1"/>
          </p:nvPr>
        </p:nvSpPr>
        <p:spPr/>
        <p:txBody>
          <a:bodyPr/>
          <a:lstStyle/>
          <a:p>
            <a:pPr eaLnBrk="1" hangingPunct="1"/>
            <a:r>
              <a:rPr lang="el-GR" altLang="en-GR" sz="2800">
                <a:ea typeface="ＭＳ Ｐゴシック" panose="020B0600070205080204" pitchFamily="34" charset="-128"/>
              </a:rPr>
              <a:t>Υποτοποθέτηση (</a:t>
            </a:r>
            <a:r>
              <a:rPr lang="en-US" altLang="en-GR" sz="2800">
                <a:ea typeface="ＭＳ Ｐゴシック" panose="020B0600070205080204" pitchFamily="34" charset="-128"/>
              </a:rPr>
              <a:t>me too </a:t>
            </a:r>
            <a:r>
              <a:rPr lang="el-GR" altLang="en-GR" sz="2800">
                <a:ea typeface="ＭＳ Ｐゴシック" panose="020B0600070205080204" pitchFamily="34" charset="-128"/>
              </a:rPr>
              <a:t>προϊόν)</a:t>
            </a:r>
          </a:p>
          <a:p>
            <a:pPr eaLnBrk="1" hangingPunct="1"/>
            <a:r>
              <a:rPr lang="en-US" altLang="en-GR" sz="2800">
                <a:ea typeface="ＭＳ Ｐゴシック" panose="020B0600070205080204" pitchFamily="34" charset="-128"/>
              </a:rPr>
              <a:t>Y</a:t>
            </a:r>
            <a:r>
              <a:rPr lang="el-GR" altLang="en-GR" sz="2800">
                <a:ea typeface="ＭＳ Ｐゴシック" panose="020B0600070205080204" pitchFamily="34" charset="-128"/>
              </a:rPr>
              <a:t>περτοποθέτηση (Τ</a:t>
            </a:r>
            <a:r>
              <a:rPr lang="en-US" altLang="en-GR" sz="2800">
                <a:ea typeface="ＭＳ Ｐゴシック" panose="020B0600070205080204" pitchFamily="34" charset="-128"/>
              </a:rPr>
              <a:t>ifanny</a:t>
            </a:r>
            <a:r>
              <a:rPr lang="en-US" altLang="en-US" sz="2800">
                <a:ea typeface="ＭＳ Ｐゴシック" panose="020B0600070205080204" pitchFamily="34" charset="-128"/>
              </a:rPr>
              <a:t>’</a:t>
            </a:r>
            <a:r>
              <a:rPr lang="en-US" altLang="en-GR" sz="2800">
                <a:ea typeface="ＭＳ Ｐゴシック" panose="020B0600070205080204" pitchFamily="34" charset="-128"/>
              </a:rPr>
              <a:t>s AB </a:t>
            </a:r>
            <a:r>
              <a:rPr lang="el-GR" altLang="en-GR" sz="2800">
                <a:ea typeface="ＭＳ Ｐゴシック" panose="020B0600070205080204" pitchFamily="34" charset="-128"/>
              </a:rPr>
              <a:t>Βασιλόπουλος</a:t>
            </a:r>
            <a:r>
              <a:rPr lang="en-US" altLang="en-GR" sz="2800">
                <a:ea typeface="ＭＳ Ｐゴシック" panose="020B0600070205080204" pitchFamily="34" charset="-128"/>
              </a:rPr>
              <a:t>)</a:t>
            </a:r>
            <a:endParaRPr lang="el-GR" altLang="en-GR" sz="2800">
              <a:ea typeface="ＭＳ Ｐゴシック" panose="020B0600070205080204" pitchFamily="34" charset="-128"/>
            </a:endParaRPr>
          </a:p>
          <a:p>
            <a:pPr eaLnBrk="1" hangingPunct="1"/>
            <a:r>
              <a:rPr lang="el-GR" altLang="en-GR" sz="2800">
                <a:ea typeface="ＭＳ Ｐゴシック" panose="020B0600070205080204" pitchFamily="34" charset="-128"/>
              </a:rPr>
              <a:t>Αμφίβολη τοποθέτηση (δύσκολα πιστευτή)</a:t>
            </a:r>
          </a:p>
          <a:p>
            <a:pPr eaLnBrk="1" hangingPunct="1"/>
            <a:r>
              <a:rPr lang="el-GR" altLang="en-GR" sz="2800">
                <a:ea typeface="ＭＳ Ｐゴシック" panose="020B0600070205080204" pitchFamily="34" charset="-128"/>
              </a:rPr>
              <a:t>Τοποθέτηση σε χαρακτηριστικό που δεν είναι σημαντικό (παυσίπονο </a:t>
            </a:r>
            <a:r>
              <a:rPr lang="en-US" altLang="en-GR" sz="2800">
                <a:ea typeface="ＭＳ Ｐゴシック" panose="020B0600070205080204" pitchFamily="34" charset="-128"/>
              </a:rPr>
              <a:t>Duration </a:t>
            </a:r>
            <a:r>
              <a:rPr lang="el-GR" altLang="en-GR" sz="2800">
                <a:ea typeface="ＭＳ Ｐゴシック" panose="020B0600070205080204" pitchFamily="34" charset="-128"/>
              </a:rPr>
              <a:t>για παρατεταμένη ανακούφιση/λόγος αποτυχίας: οι καταναλωτές ήθελαν άμεση και όχι παρατεταμένη ανακούφιση).</a:t>
            </a:r>
          </a:p>
        </p:txBody>
      </p:sp>
      <p:sp>
        <p:nvSpPr>
          <p:cNvPr id="2" name="Footer Placeholder 1">
            <a:extLst>
              <a:ext uri="{FF2B5EF4-FFF2-40B4-BE49-F238E27FC236}">
                <a16:creationId xmlns:a16="http://schemas.microsoft.com/office/drawing/2014/main" id="{16E42CC5-E039-A02A-D3A0-4FDC2870E507}"/>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4">
            <a:extLst>
              <a:ext uri="{FF2B5EF4-FFF2-40B4-BE49-F238E27FC236}">
                <a16:creationId xmlns:a16="http://schemas.microsoft.com/office/drawing/2014/main" id="{4FA1DC4B-2290-EDAA-638D-647F582CB8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6D14CFE-22E1-0847-98EE-6BAB8DDF4A40}" type="slidenum">
              <a:rPr lang="el-GR" altLang="en-GR" sz="1200" smtClean="0">
                <a:latin typeface="Arial Black" panose="020B0604020202020204" pitchFamily="34" charset="0"/>
              </a:rPr>
              <a:pPr>
                <a:spcBef>
                  <a:spcPct val="0"/>
                </a:spcBef>
                <a:buClrTx/>
                <a:buSzTx/>
                <a:buFontTx/>
                <a:buNone/>
              </a:pPr>
              <a:t>135</a:t>
            </a:fld>
            <a:endParaRPr lang="el-GR" altLang="en-GR" sz="1200">
              <a:latin typeface="Arial Black" panose="020B0604020202020204" pitchFamily="34" charset="0"/>
            </a:endParaRPr>
          </a:p>
        </p:txBody>
      </p:sp>
      <p:pic>
        <p:nvPicPr>
          <p:cNvPr id="172034" name="Picture 2" descr="positioning">
            <a:extLst>
              <a:ext uri="{FF2B5EF4-FFF2-40B4-BE49-F238E27FC236}">
                <a16:creationId xmlns:a16="http://schemas.microsoft.com/office/drawing/2014/main" id="{1B1899E4-CDFC-12D9-7BF7-92359850A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8486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84DF09C-C5CE-2505-C6AE-7648E38DA68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Number Placeholder 2">
            <a:extLst>
              <a:ext uri="{FF2B5EF4-FFF2-40B4-BE49-F238E27FC236}">
                <a16:creationId xmlns:a16="http://schemas.microsoft.com/office/drawing/2014/main" id="{A5DFD6CF-4FFB-1D67-6618-2536AE5A12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E716B15-AB39-7A4B-9D67-EA0A03F09C4C}" type="slidenum">
              <a:rPr lang="el-GR" altLang="en-GR" sz="1200" smtClean="0">
                <a:latin typeface="Arial Black" panose="020B0604020202020204" pitchFamily="34" charset="0"/>
              </a:rPr>
              <a:pPr>
                <a:spcBef>
                  <a:spcPct val="0"/>
                </a:spcBef>
                <a:buClrTx/>
                <a:buSzTx/>
                <a:buFontTx/>
                <a:buNone/>
              </a:pPr>
              <a:t>136</a:t>
            </a:fld>
            <a:endParaRPr lang="el-GR" altLang="en-GR" sz="1200">
              <a:latin typeface="Arial Black" panose="020B0604020202020204" pitchFamily="34" charset="0"/>
            </a:endParaRPr>
          </a:p>
        </p:txBody>
      </p:sp>
      <p:pic>
        <p:nvPicPr>
          <p:cNvPr id="173058" name="Picture 2" descr="characteristics of the PLC2">
            <a:extLst>
              <a:ext uri="{FF2B5EF4-FFF2-40B4-BE49-F238E27FC236}">
                <a16:creationId xmlns:a16="http://schemas.microsoft.com/office/drawing/2014/main" id="{84F30DC5-9C47-1FDC-4FAC-955ECC20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6774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660F5E8-0710-6FF1-D9E2-37DAD204F35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48588B27-B984-C4CE-2153-0538A9D1E5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5F133D4-36ED-5F49-9FBA-91040886605F}" type="slidenum">
              <a:rPr lang="el-GR" altLang="en-GR" sz="1200" smtClean="0">
                <a:latin typeface="Arial Black" panose="020B0604020202020204" pitchFamily="34" charset="0"/>
              </a:rPr>
              <a:pPr>
                <a:spcBef>
                  <a:spcPct val="0"/>
                </a:spcBef>
                <a:buClrTx/>
                <a:buSzTx/>
                <a:buFontTx/>
                <a:buNone/>
              </a:pPr>
              <a:t>14</a:t>
            </a:fld>
            <a:endParaRPr lang="el-GR" altLang="en-GR" sz="1200">
              <a:latin typeface="Arial Black" panose="020B0604020202020204" pitchFamily="34" charset="0"/>
            </a:endParaRPr>
          </a:p>
        </p:txBody>
      </p:sp>
      <p:sp>
        <p:nvSpPr>
          <p:cNvPr id="245762" name="Rectangle 2050">
            <a:extLst>
              <a:ext uri="{FF2B5EF4-FFF2-40B4-BE49-F238E27FC236}">
                <a16:creationId xmlns:a16="http://schemas.microsoft.com/office/drawing/2014/main" id="{AC0B1FD5-1BD8-DFE0-34DD-B5BF37C17A6A}"/>
              </a:ext>
            </a:extLst>
          </p:cNvPr>
          <p:cNvSpPr>
            <a:spLocks noChangeArrowheads="1"/>
          </p:cNvSpPr>
          <p:nvPr/>
        </p:nvSpPr>
        <p:spPr bwMode="auto">
          <a:xfrm>
            <a:off x="914400" y="1524000"/>
            <a:ext cx="7010400" cy="4800600"/>
          </a:xfrm>
          <a:prstGeom prst="rect">
            <a:avLst/>
          </a:prstGeom>
          <a:noFill/>
          <a:ln w="9525">
            <a:noFill/>
            <a:miter lim="800000"/>
            <a:headEnd/>
            <a:tailEnd/>
          </a:ln>
          <a:effectLst/>
        </p:spPr>
        <p:txBody>
          <a:bodyPr lIns="92075" tIns="46038" rIns="92075" bIns="46038"/>
          <a:lstStyle>
            <a:lvl1pPr marL="288925" indent="-2889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defRPr/>
            </a:pPr>
            <a:r>
              <a:rPr lang="el-GR" altLang="en-GR" sz="2800" b="1">
                <a:solidFill>
                  <a:schemeClr val="tx2"/>
                </a:solidFill>
                <a:effectLst>
                  <a:outerShdw blurRad="38100" dist="38100" dir="2700000" algn="tl">
                    <a:srgbClr val="C0C0C0"/>
                  </a:outerShdw>
                </a:effectLst>
              </a:rPr>
              <a:t>Βασικά Κριτήρια Ευελιξίας:</a:t>
            </a:r>
          </a:p>
          <a:p>
            <a:pPr>
              <a:spcBef>
                <a:spcPct val="20000"/>
              </a:spcBef>
              <a:defRPr/>
            </a:pPr>
            <a:endParaRPr lang="el-GR" altLang="en-GR" sz="1000" b="1">
              <a:solidFill>
                <a:schemeClr val="tx2"/>
              </a:solidFill>
              <a:effectLst>
                <a:outerShdw blurRad="38100" dist="38100" dir="2700000" algn="tl">
                  <a:srgbClr val="C0C0C0"/>
                </a:outerShdw>
              </a:effectLst>
            </a:endParaRPr>
          </a:p>
          <a:p>
            <a:pPr>
              <a:spcBef>
                <a:spcPct val="20000"/>
              </a:spcBef>
              <a:buClr>
                <a:schemeClr val="tx2"/>
              </a:buClr>
              <a:buSzPct val="75000"/>
              <a:buFont typeface="Monotype Sorts" pitchFamily="2" charset="2"/>
              <a:buChar char="b"/>
              <a:defRPr/>
            </a:pPr>
            <a:r>
              <a:rPr lang="el-GR" altLang="en-GR" sz="2800" b="1">
                <a:effectLst>
                  <a:outerShdw blurRad="38100" dist="38100" dir="2700000" algn="tl">
                    <a:srgbClr val="C0C0C0"/>
                  </a:outerShdw>
                </a:effectLst>
              </a:rPr>
              <a:t>Η δυνατότητα προσαρμογής της παραγωγής με παράλληλη βελτίωση της Αποδοτικότητας</a:t>
            </a:r>
          </a:p>
          <a:p>
            <a:pPr>
              <a:spcBef>
                <a:spcPct val="20000"/>
              </a:spcBef>
              <a:defRPr/>
            </a:pPr>
            <a:endParaRPr lang="el-GR" altLang="en-GR" sz="2800" b="1">
              <a:effectLst>
                <a:outerShdw blurRad="38100" dist="38100" dir="2700000" algn="tl">
                  <a:srgbClr val="C0C0C0"/>
                </a:outerShdw>
              </a:effectLst>
            </a:endParaRPr>
          </a:p>
          <a:p>
            <a:pPr>
              <a:spcBef>
                <a:spcPct val="20000"/>
              </a:spcBef>
              <a:defRPr/>
            </a:pPr>
            <a:endParaRPr lang="el-GR" altLang="en-GR" sz="1000" b="1">
              <a:effectLst>
                <a:outerShdw blurRad="38100" dist="38100" dir="2700000" algn="tl">
                  <a:srgbClr val="C0C0C0"/>
                </a:outerShdw>
              </a:effectLst>
            </a:endParaRPr>
          </a:p>
          <a:p>
            <a:pPr>
              <a:spcBef>
                <a:spcPct val="20000"/>
              </a:spcBef>
              <a:buClr>
                <a:schemeClr val="tx2"/>
              </a:buClr>
              <a:buSzPct val="75000"/>
              <a:buFont typeface="Monotype Sorts" pitchFamily="2" charset="2"/>
              <a:buChar char="b"/>
              <a:defRPr/>
            </a:pPr>
            <a:r>
              <a:rPr lang="el-GR" altLang="en-GR" sz="2800" b="1">
                <a:effectLst>
                  <a:outerShdw blurRad="38100" dist="38100" dir="2700000" algn="tl">
                    <a:srgbClr val="C0C0C0"/>
                  </a:outerShdw>
                </a:effectLst>
              </a:rPr>
              <a:t>Ο έλεγχος της Αποδοτικότητας είναι  </a:t>
            </a:r>
          </a:p>
          <a:p>
            <a:pPr>
              <a:spcBef>
                <a:spcPct val="20000"/>
              </a:spcBef>
              <a:buClr>
                <a:srgbClr val="FFFFFF"/>
              </a:buClr>
              <a:buSzPct val="75000"/>
              <a:buFont typeface="Monotype Sorts" pitchFamily="2" charset="2"/>
              <a:buNone/>
              <a:defRPr/>
            </a:pPr>
            <a:r>
              <a:rPr lang="el-GR" altLang="en-GR" sz="2800" b="1">
                <a:effectLst>
                  <a:outerShdw blurRad="38100" dist="38100" dir="2700000" algn="tl">
                    <a:srgbClr val="C0C0C0"/>
                  </a:outerShdw>
                </a:effectLst>
              </a:rPr>
              <a:t>	απαραίτητη προϋπόθεση για την αποτελεσματικότητα της Ευελιξίας</a:t>
            </a:r>
          </a:p>
          <a:p>
            <a:pPr>
              <a:spcBef>
                <a:spcPct val="20000"/>
              </a:spcBef>
              <a:defRPr/>
            </a:pPr>
            <a:endParaRPr lang="el-GR" altLang="en-GR" sz="1000" b="1">
              <a:effectLst>
                <a:outerShdw blurRad="38100" dist="38100" dir="2700000" algn="tl">
                  <a:srgbClr val="C0C0C0"/>
                </a:outerShdw>
              </a:effectLst>
            </a:endParaRPr>
          </a:p>
        </p:txBody>
      </p:sp>
      <p:sp>
        <p:nvSpPr>
          <p:cNvPr id="32771" name="Rectangle 2051">
            <a:extLst>
              <a:ext uri="{FF2B5EF4-FFF2-40B4-BE49-F238E27FC236}">
                <a16:creationId xmlns:a16="http://schemas.microsoft.com/office/drawing/2014/main" id="{0D7C09CA-5AE4-67C3-745C-44C2B40F94B2}"/>
              </a:ext>
            </a:extLst>
          </p:cNvPr>
          <p:cNvSpPr>
            <a:spLocks noGrp="1" noChangeArrowheads="1"/>
          </p:cNvSpPr>
          <p:nvPr>
            <p:ph type="title"/>
          </p:nvPr>
        </p:nvSpPr>
        <p:spPr>
          <a:xfrm>
            <a:off x="533400" y="457200"/>
            <a:ext cx="7924800" cy="838200"/>
          </a:xfrm>
          <a:noFill/>
        </p:spPr>
        <p:txBody>
          <a:bodyPr lIns="92075" tIns="46038" rIns="92075" bIns="46038" anchor="b"/>
          <a:lstStyle/>
          <a:p>
            <a:pPr eaLnBrk="1" hangingPunct="1"/>
            <a:r>
              <a:rPr lang="el-GR" altLang="en-GR" sz="4000" b="1">
                <a:ea typeface="ＭＳ Ｐゴシック" panose="020B0600070205080204" pitchFamily="34" charset="-128"/>
              </a:rPr>
              <a:t>Ευελιξία και Αποδοτικότητα</a:t>
            </a:r>
          </a:p>
        </p:txBody>
      </p:sp>
      <p:sp>
        <p:nvSpPr>
          <p:cNvPr id="2" name="Footer Placeholder 1">
            <a:extLst>
              <a:ext uri="{FF2B5EF4-FFF2-40B4-BE49-F238E27FC236}">
                <a16:creationId xmlns:a16="http://schemas.microsoft.com/office/drawing/2014/main" id="{51775877-32A7-E3B7-F673-D4E3BC56278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D944347A-21B2-28B8-3F99-467228B09A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CBD5A860-32D3-CC46-AA0E-C70AEA4EBD1C}" type="slidenum">
              <a:rPr lang="el-GR" altLang="en-GR" sz="1200" smtClean="0">
                <a:latin typeface="Arial Black" panose="020B0604020202020204" pitchFamily="34" charset="0"/>
              </a:rPr>
              <a:pPr>
                <a:spcBef>
                  <a:spcPct val="0"/>
                </a:spcBef>
                <a:buClrTx/>
                <a:buSzTx/>
                <a:buFontTx/>
                <a:buNone/>
              </a:pPr>
              <a:t>15</a:t>
            </a:fld>
            <a:endParaRPr lang="el-GR" altLang="en-GR" sz="1200">
              <a:latin typeface="Arial Black" panose="020B0604020202020204" pitchFamily="34" charset="0"/>
            </a:endParaRPr>
          </a:p>
        </p:txBody>
      </p:sp>
      <p:sp>
        <p:nvSpPr>
          <p:cNvPr id="200706" name="Rectangle 1026">
            <a:extLst>
              <a:ext uri="{FF2B5EF4-FFF2-40B4-BE49-F238E27FC236}">
                <a16:creationId xmlns:a16="http://schemas.microsoft.com/office/drawing/2014/main" id="{9CCE6438-F305-709B-42E6-9A66C68AAA06}"/>
              </a:ext>
            </a:extLst>
          </p:cNvPr>
          <p:cNvSpPr>
            <a:spLocks noChangeArrowheads="1"/>
          </p:cNvSpPr>
          <p:nvPr/>
        </p:nvSpPr>
        <p:spPr bwMode="auto">
          <a:xfrm>
            <a:off x="1828800" y="1219200"/>
            <a:ext cx="6858000" cy="3352800"/>
          </a:xfrm>
          <a:prstGeom prst="rect">
            <a:avLst/>
          </a:prstGeom>
          <a:noFill/>
          <a:ln w="9525">
            <a:noFill/>
            <a:miter lim="800000"/>
            <a:headEnd/>
            <a:tailEnd/>
          </a:ln>
          <a:effectLst/>
        </p:spPr>
        <p:txBody>
          <a:bodyPr lIns="92075" tIns="46038" rIns="92075" bIns="46038"/>
          <a:lstStyle>
            <a:lvl1pPr marL="288925" indent="-2889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Char char="•"/>
              <a:defRPr/>
            </a:pPr>
            <a:r>
              <a:rPr lang="el-GR" altLang="en-GR" sz="2800" b="1">
                <a:effectLst>
                  <a:outerShdw blurRad="38100" dist="38100" dir="2700000" algn="tl">
                    <a:srgbClr val="C0C0C0"/>
                  </a:outerShdw>
                </a:effectLst>
              </a:rPr>
              <a:t>Προσαρμοστικότητα (ανάπτυξη)</a:t>
            </a:r>
            <a:r>
              <a:rPr lang="el-GR" altLang="en-GR" sz="2800" b="1">
                <a:solidFill>
                  <a:schemeClr val="tx2"/>
                </a:solidFill>
                <a:effectLst>
                  <a:outerShdw blurRad="38100" dist="38100" dir="2700000" algn="tl">
                    <a:srgbClr val="C0C0C0"/>
                  </a:outerShdw>
                </a:effectLst>
              </a:rPr>
              <a:t> (</a:t>
            </a:r>
            <a:r>
              <a:rPr lang="en-US" altLang="en-GR" sz="2800" b="1">
                <a:solidFill>
                  <a:schemeClr val="tx2"/>
                </a:solidFill>
                <a:effectLst>
                  <a:outerShdw blurRad="38100" dist="38100" dir="2700000" algn="tl">
                    <a:srgbClr val="C0C0C0"/>
                  </a:outerShdw>
                </a:effectLst>
              </a:rPr>
              <a:t>adaptability)</a:t>
            </a:r>
            <a:endParaRPr lang="el-GR" altLang="en-GR" sz="2800" b="1">
              <a:solidFill>
                <a:schemeClr val="tx2"/>
              </a:solidFill>
              <a:effectLst>
                <a:outerShdw blurRad="38100" dist="38100" dir="2700000" algn="tl">
                  <a:srgbClr val="C0C0C0"/>
                </a:outerShdw>
              </a:effectLst>
            </a:endParaRPr>
          </a:p>
          <a:p>
            <a:pPr>
              <a:spcBef>
                <a:spcPct val="20000"/>
              </a:spcBef>
              <a:buFontTx/>
              <a:buChar char="•"/>
              <a:defRPr/>
            </a:pPr>
            <a:endParaRPr lang="el-GR" altLang="en-GR" sz="2800" b="1">
              <a:solidFill>
                <a:schemeClr val="tx2"/>
              </a:solidFill>
              <a:effectLst>
                <a:outerShdw blurRad="38100" dist="38100" dir="2700000" algn="tl">
                  <a:srgbClr val="C0C0C0"/>
                </a:outerShdw>
              </a:effectLst>
            </a:endParaRPr>
          </a:p>
          <a:p>
            <a:pPr>
              <a:spcBef>
                <a:spcPct val="20000"/>
              </a:spcBef>
              <a:buFontTx/>
              <a:buChar char="•"/>
              <a:defRPr/>
            </a:pPr>
            <a:r>
              <a:rPr lang="el-GR" altLang="en-GR" sz="2800" b="1">
                <a:effectLst>
                  <a:outerShdw blurRad="38100" dist="38100" dir="2700000" algn="tl">
                    <a:srgbClr val="C0C0C0"/>
                  </a:outerShdw>
                </a:effectLst>
              </a:rPr>
              <a:t>Προσαρμογή (εστίαση με στόχο την επίτευξη αποδοτικότητας)</a:t>
            </a:r>
            <a:r>
              <a:rPr lang="el-GR" altLang="en-GR" sz="2800" b="1">
                <a:solidFill>
                  <a:schemeClr val="tx2"/>
                </a:solidFill>
                <a:effectLst>
                  <a:outerShdw blurRad="38100" dist="38100" dir="2700000" algn="tl">
                    <a:srgbClr val="C0C0C0"/>
                  </a:outerShdw>
                </a:effectLst>
              </a:rPr>
              <a:t> (adaptation)</a:t>
            </a:r>
          </a:p>
          <a:p>
            <a:pPr>
              <a:spcBef>
                <a:spcPct val="20000"/>
              </a:spcBef>
              <a:buFontTx/>
              <a:buChar char="•"/>
              <a:defRPr/>
            </a:pPr>
            <a:endParaRPr lang="el-GR" altLang="en-GR" sz="2800" b="1">
              <a:solidFill>
                <a:schemeClr val="tx2"/>
              </a:solidFill>
              <a:effectLst>
                <a:outerShdw blurRad="38100" dist="38100" dir="2700000" algn="tl">
                  <a:srgbClr val="C0C0C0"/>
                </a:outerShdw>
              </a:effectLst>
            </a:endParaRPr>
          </a:p>
          <a:p>
            <a:pPr>
              <a:spcBef>
                <a:spcPct val="20000"/>
              </a:spcBef>
              <a:buFontTx/>
              <a:buChar char="•"/>
              <a:defRPr/>
            </a:pPr>
            <a:r>
              <a:rPr lang="el-GR" altLang="en-GR" sz="2800" b="1">
                <a:effectLst>
                  <a:outerShdw blurRad="38100" dist="38100" dir="2700000" algn="tl">
                    <a:srgbClr val="C0C0C0"/>
                  </a:outerShdw>
                </a:effectLst>
              </a:rPr>
              <a:t>Συνεργασία (συνέργεια, αποτελέσματα αμοιβαίων οφελημάτων (win-win effects),)</a:t>
            </a:r>
            <a:r>
              <a:rPr lang="el-GR" altLang="en-GR" sz="2800" b="1">
                <a:solidFill>
                  <a:schemeClr val="tx2"/>
                </a:solidFill>
                <a:effectLst>
                  <a:outerShdw blurRad="38100" dist="38100" dir="2700000" algn="tl">
                    <a:srgbClr val="C0C0C0"/>
                  </a:outerShdw>
                </a:effectLst>
              </a:rPr>
              <a:t> (cooperation).</a:t>
            </a:r>
          </a:p>
          <a:p>
            <a:pPr>
              <a:spcBef>
                <a:spcPct val="20000"/>
              </a:spcBef>
              <a:buClr>
                <a:schemeClr val="tx2"/>
              </a:buClr>
              <a:buSzPct val="75000"/>
              <a:buFont typeface="Monotype Sorts" pitchFamily="2" charset="2"/>
              <a:buNone/>
              <a:defRPr/>
            </a:pPr>
            <a:r>
              <a:rPr lang="el-GR" altLang="en-GR" sz="2800" b="1">
                <a:solidFill>
                  <a:schemeClr val="tx2"/>
                </a:solidFill>
                <a:effectLst>
                  <a:outerShdw blurRad="38100" dist="38100" dir="2700000" algn="tl">
                    <a:srgbClr val="C0C0C0"/>
                  </a:outerShdw>
                </a:effectLst>
              </a:rPr>
              <a:t>					</a:t>
            </a:r>
            <a:r>
              <a:rPr lang="el-GR" altLang="en-GR" sz="2800" b="1" i="1">
                <a:solidFill>
                  <a:schemeClr val="tx2"/>
                </a:solidFill>
                <a:effectLst>
                  <a:outerShdw blurRad="38100" dist="38100" dir="2700000" algn="tl">
                    <a:srgbClr val="C0C0C0"/>
                  </a:outerShdw>
                </a:effectLst>
              </a:rPr>
              <a:t>συνέχεια...</a:t>
            </a:r>
            <a:endParaRPr lang="el-GR" altLang="en-GR" sz="2800" b="1">
              <a:solidFill>
                <a:schemeClr val="tx2"/>
              </a:solidFill>
              <a:effectLst>
                <a:outerShdw blurRad="38100" dist="38100" dir="2700000" algn="tl">
                  <a:srgbClr val="C0C0C0"/>
                </a:outerShdw>
              </a:effectLst>
            </a:endParaRPr>
          </a:p>
        </p:txBody>
      </p:sp>
      <p:sp>
        <p:nvSpPr>
          <p:cNvPr id="33795" name="Rectangle 1027">
            <a:extLst>
              <a:ext uri="{FF2B5EF4-FFF2-40B4-BE49-F238E27FC236}">
                <a16:creationId xmlns:a16="http://schemas.microsoft.com/office/drawing/2014/main" id="{4E3C5B9F-E7AF-B5FB-053E-2040EF9278C1}"/>
              </a:ext>
            </a:extLst>
          </p:cNvPr>
          <p:cNvSpPr>
            <a:spLocks noGrp="1" noChangeArrowheads="1"/>
          </p:cNvSpPr>
          <p:nvPr>
            <p:ph type="title"/>
          </p:nvPr>
        </p:nvSpPr>
        <p:spPr>
          <a:xfrm>
            <a:off x="1219200" y="381000"/>
            <a:ext cx="7924800" cy="838200"/>
          </a:xfrm>
          <a:noFill/>
        </p:spPr>
        <p:txBody>
          <a:bodyPr lIns="92075" tIns="46038" rIns="92075" bIns="46038" anchor="b"/>
          <a:lstStyle/>
          <a:p>
            <a:pPr eaLnBrk="1" hangingPunct="1"/>
            <a:r>
              <a:rPr lang="el-GR" altLang="en-GR" sz="4000" b="1">
                <a:ea typeface="ＭＳ Ｐゴシック" panose="020B0600070205080204" pitchFamily="34" charset="-128"/>
              </a:rPr>
              <a:t>Αποτελέσματα Επιχειρησιακής Δικτύωσης</a:t>
            </a:r>
          </a:p>
        </p:txBody>
      </p:sp>
      <p:sp>
        <p:nvSpPr>
          <p:cNvPr id="2" name="Footer Placeholder 1">
            <a:extLst>
              <a:ext uri="{FF2B5EF4-FFF2-40B4-BE49-F238E27FC236}">
                <a16:creationId xmlns:a16="http://schemas.microsoft.com/office/drawing/2014/main" id="{EB4E9DCE-24D8-486D-2C84-D49CA57193A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a:extLst>
              <a:ext uri="{FF2B5EF4-FFF2-40B4-BE49-F238E27FC236}">
                <a16:creationId xmlns:a16="http://schemas.microsoft.com/office/drawing/2014/main" id="{04658E8D-AB76-6ECF-AA55-A37B90937A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B29781B-429F-FB45-B02E-F486120F127A}" type="slidenum">
              <a:rPr lang="el-GR" altLang="en-GR" sz="1200" smtClean="0">
                <a:latin typeface="Arial Black" panose="020B0604020202020204" pitchFamily="34" charset="0"/>
              </a:rPr>
              <a:pPr>
                <a:spcBef>
                  <a:spcPct val="0"/>
                </a:spcBef>
                <a:buClrTx/>
                <a:buSzTx/>
                <a:buFontTx/>
                <a:buNone/>
              </a:pPr>
              <a:t>16</a:t>
            </a:fld>
            <a:endParaRPr lang="el-GR" altLang="en-GR" sz="1200">
              <a:latin typeface="Arial Black" panose="020B0604020202020204" pitchFamily="34" charset="0"/>
            </a:endParaRPr>
          </a:p>
        </p:txBody>
      </p:sp>
      <p:sp>
        <p:nvSpPr>
          <p:cNvPr id="2" name="Rectangle 2">
            <a:extLst>
              <a:ext uri="{FF2B5EF4-FFF2-40B4-BE49-F238E27FC236}">
                <a16:creationId xmlns:a16="http://schemas.microsoft.com/office/drawing/2014/main" id="{7E20626C-0219-1EB2-C4D7-A0772D608DA9}"/>
              </a:ext>
            </a:extLst>
          </p:cNvPr>
          <p:cNvSpPr>
            <a:spLocks noChangeArrowheads="1"/>
          </p:cNvSpPr>
          <p:nvPr/>
        </p:nvSpPr>
        <p:spPr bwMode="auto">
          <a:xfrm>
            <a:off x="838200" y="2057400"/>
            <a:ext cx="7620000" cy="3581400"/>
          </a:xfrm>
          <a:prstGeom prst="rect">
            <a:avLst/>
          </a:prstGeom>
          <a:noFill/>
          <a:ln w="9525">
            <a:noFill/>
            <a:miter lim="800000"/>
            <a:headEnd/>
            <a:tailEnd/>
          </a:ln>
          <a:effectLst/>
        </p:spPr>
        <p:txBody>
          <a:bodyPr lIns="92075" tIns="46038" rIns="92075" bIns="46038"/>
          <a:lstStyle>
            <a:lvl1pPr marL="288925" indent="-2889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Char char="•"/>
              <a:defRPr/>
            </a:pPr>
            <a:r>
              <a:rPr lang="el-GR" altLang="en-GR" sz="2800" b="1">
                <a:solidFill>
                  <a:schemeClr val="tx2"/>
                </a:solidFill>
                <a:effectLst>
                  <a:outerShdw blurRad="38100" dist="38100" dir="2700000" algn="tl">
                    <a:srgbClr val="C0C0C0"/>
                  </a:outerShdw>
                </a:effectLst>
              </a:rPr>
              <a:t>Ευελιξία (</a:t>
            </a:r>
            <a:r>
              <a:rPr lang="en-US" altLang="en-GR" sz="2800" b="1">
                <a:solidFill>
                  <a:schemeClr val="tx2"/>
                </a:solidFill>
                <a:effectLst>
                  <a:outerShdw blurRad="38100" dist="38100" dir="2700000" algn="tl">
                    <a:srgbClr val="C0C0C0"/>
                  </a:outerShdw>
                </a:effectLst>
              </a:rPr>
              <a:t>customization/responsiveness</a:t>
            </a:r>
            <a:r>
              <a:rPr lang="el-GR" altLang="en-GR" sz="2800" b="1">
                <a:solidFill>
                  <a:schemeClr val="tx2"/>
                </a:solidFill>
                <a:effectLst>
                  <a:outerShdw blurRad="38100" dist="38100" dir="2700000" algn="tl">
                    <a:srgbClr val="C0C0C0"/>
                  </a:outerShdw>
                </a:effectLst>
              </a:rPr>
              <a:t>) προϊόντων/υπηρεσιών στις απαιτήσεις της αγοράς</a:t>
            </a:r>
          </a:p>
          <a:p>
            <a:pPr>
              <a:spcBef>
                <a:spcPct val="20000"/>
              </a:spcBef>
              <a:buFontTx/>
              <a:buChar char="•"/>
              <a:defRPr/>
            </a:pPr>
            <a:r>
              <a:rPr lang="el-GR" altLang="en-GR" sz="2800" b="1">
                <a:solidFill>
                  <a:schemeClr val="tx2"/>
                </a:solidFill>
                <a:effectLst>
                  <a:outerShdw blurRad="38100" dist="38100" dir="2700000" algn="tl">
                    <a:srgbClr val="C0C0C0"/>
                  </a:outerShdw>
                </a:effectLst>
              </a:rPr>
              <a:t>Αυξημένη καινοτομικότητα </a:t>
            </a:r>
          </a:p>
          <a:p>
            <a:pPr>
              <a:spcBef>
                <a:spcPct val="20000"/>
              </a:spcBef>
              <a:buFontTx/>
              <a:buChar char="•"/>
              <a:defRPr/>
            </a:pPr>
            <a:r>
              <a:rPr lang="el-GR" altLang="en-GR" sz="2800" b="1">
                <a:solidFill>
                  <a:schemeClr val="tx2"/>
                </a:solidFill>
                <a:effectLst>
                  <a:outerShdw blurRad="38100" dist="38100" dir="2700000" algn="tl">
                    <a:srgbClr val="C0C0C0"/>
                  </a:outerShdw>
                </a:effectLst>
              </a:rPr>
              <a:t>Ταχύτητα απόκρισης στην αγορά</a:t>
            </a:r>
          </a:p>
          <a:p>
            <a:pPr>
              <a:spcBef>
                <a:spcPct val="20000"/>
              </a:spcBef>
              <a:buFontTx/>
              <a:buChar char="•"/>
              <a:defRPr/>
            </a:pPr>
            <a:r>
              <a:rPr lang="el-GR" altLang="en-GR" sz="2800" b="1">
                <a:solidFill>
                  <a:schemeClr val="tx2"/>
                </a:solidFill>
                <a:effectLst>
                  <a:outerShdw blurRad="38100" dist="38100" dir="2700000" algn="tl">
                    <a:srgbClr val="C0C0C0"/>
                  </a:outerShdw>
                </a:effectLst>
              </a:rPr>
              <a:t>Συνέργεια (Αποδοτικότητα, Αυξημένη Αξία)</a:t>
            </a:r>
          </a:p>
          <a:p>
            <a:pPr>
              <a:spcBef>
                <a:spcPct val="20000"/>
              </a:spcBef>
              <a:buClr>
                <a:schemeClr val="tx2"/>
              </a:buClr>
              <a:buSzPct val="75000"/>
              <a:buFont typeface="Monotype Sorts" pitchFamily="2" charset="2"/>
              <a:buChar char="b"/>
              <a:defRPr/>
            </a:pPr>
            <a:endParaRPr lang="el-GR" altLang="en-GR" sz="2800" b="1">
              <a:solidFill>
                <a:schemeClr val="tx2"/>
              </a:solidFill>
              <a:effectLst>
                <a:outerShdw blurRad="38100" dist="38100" dir="2700000" algn="tl">
                  <a:srgbClr val="C0C0C0"/>
                </a:outerShdw>
              </a:effectLst>
            </a:endParaRPr>
          </a:p>
        </p:txBody>
      </p:sp>
      <p:sp>
        <p:nvSpPr>
          <p:cNvPr id="34819" name="Rectangle 3">
            <a:extLst>
              <a:ext uri="{FF2B5EF4-FFF2-40B4-BE49-F238E27FC236}">
                <a16:creationId xmlns:a16="http://schemas.microsoft.com/office/drawing/2014/main" id="{6DE187F6-DC45-6D1D-9906-9DE84D7B2D15}"/>
              </a:ext>
            </a:extLst>
          </p:cNvPr>
          <p:cNvSpPr>
            <a:spLocks noGrp="1" noChangeArrowheads="1"/>
          </p:cNvSpPr>
          <p:nvPr>
            <p:ph type="title"/>
          </p:nvPr>
        </p:nvSpPr>
        <p:spPr>
          <a:xfrm>
            <a:off x="533400" y="609600"/>
            <a:ext cx="7924800" cy="838200"/>
          </a:xfrm>
          <a:noFill/>
        </p:spPr>
        <p:txBody>
          <a:bodyPr lIns="92075" tIns="46038" rIns="92075" bIns="46038" anchor="b"/>
          <a:lstStyle/>
          <a:p>
            <a:pPr eaLnBrk="1" hangingPunct="1"/>
            <a:r>
              <a:rPr lang="el-GR" altLang="en-GR" sz="4000" b="1">
                <a:ea typeface="ＭＳ Ｐゴシック" panose="020B0600070205080204" pitchFamily="34" charset="-128"/>
              </a:rPr>
              <a:t>Αποτελέσματα Επιχειρησιακής Δικτύωσης</a:t>
            </a:r>
          </a:p>
        </p:txBody>
      </p:sp>
      <p:sp>
        <p:nvSpPr>
          <p:cNvPr id="3" name="Footer Placeholder 2">
            <a:extLst>
              <a:ext uri="{FF2B5EF4-FFF2-40B4-BE49-F238E27FC236}">
                <a16:creationId xmlns:a16="http://schemas.microsoft.com/office/drawing/2014/main" id="{F4371C19-3371-F9E4-B5B8-502554EABD7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
            <a:extLst>
              <a:ext uri="{FF2B5EF4-FFF2-40B4-BE49-F238E27FC236}">
                <a16:creationId xmlns:a16="http://schemas.microsoft.com/office/drawing/2014/main" id="{CC35D784-31ED-4B59-5971-464F3C904D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61AC40DB-9E92-9F4E-BBD0-65B5B0D5E38E}" type="slidenum">
              <a:rPr lang="el-GR" altLang="en-GR" sz="1200" smtClean="0">
                <a:latin typeface="Arial Black" panose="020B0604020202020204" pitchFamily="34" charset="0"/>
              </a:rPr>
              <a:pPr>
                <a:spcBef>
                  <a:spcPct val="0"/>
                </a:spcBef>
                <a:buClrTx/>
                <a:buSzTx/>
                <a:buFontTx/>
                <a:buNone/>
              </a:pPr>
              <a:t>17</a:t>
            </a:fld>
            <a:endParaRPr lang="el-GR" altLang="en-GR" sz="1200">
              <a:latin typeface="Arial Black" panose="020B0604020202020204" pitchFamily="34" charset="0"/>
            </a:endParaRPr>
          </a:p>
        </p:txBody>
      </p:sp>
      <p:sp>
        <p:nvSpPr>
          <p:cNvPr id="35842" name="Rectangle 2">
            <a:extLst>
              <a:ext uri="{FF2B5EF4-FFF2-40B4-BE49-F238E27FC236}">
                <a16:creationId xmlns:a16="http://schemas.microsoft.com/office/drawing/2014/main" id="{C56047A3-7AA6-7AFD-822D-B0B9F43274B5}"/>
              </a:ext>
            </a:extLst>
          </p:cNvPr>
          <p:cNvSpPr>
            <a:spLocks noChangeArrowheads="1"/>
          </p:cNvSpPr>
          <p:nvPr/>
        </p:nvSpPr>
        <p:spPr bwMode="auto">
          <a:xfrm>
            <a:off x="996950" y="609600"/>
            <a:ext cx="713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3600" u="sng">
                <a:solidFill>
                  <a:schemeClr val="tx2"/>
                </a:solidFill>
              </a:rPr>
              <a:t>Σύγχρονες Τάσεις Διαμόρφωσης Στρατηγικής</a:t>
            </a:r>
            <a:endParaRPr lang="en-GB" altLang="en-GR" sz="3600" u="sng">
              <a:solidFill>
                <a:schemeClr val="tx2"/>
              </a:solidFill>
            </a:endParaRPr>
          </a:p>
        </p:txBody>
      </p:sp>
      <p:sp>
        <p:nvSpPr>
          <p:cNvPr id="246787" name="Rectangle 3">
            <a:extLst>
              <a:ext uri="{FF2B5EF4-FFF2-40B4-BE49-F238E27FC236}">
                <a16:creationId xmlns:a16="http://schemas.microsoft.com/office/drawing/2014/main" id="{36C4D850-DDAE-5C12-778E-9819F34B84BD}"/>
              </a:ext>
            </a:extLst>
          </p:cNvPr>
          <p:cNvSpPr>
            <a:spLocks noChangeArrowheads="1"/>
          </p:cNvSpPr>
          <p:nvPr/>
        </p:nvSpPr>
        <p:spPr bwMode="auto">
          <a:xfrm>
            <a:off x="1371600" y="2286000"/>
            <a:ext cx="7772400" cy="3200400"/>
          </a:xfrm>
          <a:prstGeom prst="rect">
            <a:avLst/>
          </a:prstGeom>
          <a:noFill/>
          <a:ln w="9525">
            <a:noFill/>
            <a:miter lim="800000"/>
            <a:headEnd/>
            <a:tailEnd/>
          </a:ln>
          <a:effectLst/>
        </p:spPr>
        <p:txBody>
          <a:bodyPr lIns="92075" tIns="46038" rIns="92075" bIns="46038"/>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1"/>
              </a:buClr>
              <a:buSzPct val="75000"/>
              <a:buFont typeface="Monotype Sorts" pitchFamily="2" charset="2"/>
              <a:buChar char="b"/>
              <a:defRPr/>
            </a:pPr>
            <a:r>
              <a:rPr lang="el-GR" altLang="en-GR" sz="2800" b="1">
                <a:effectLst>
                  <a:outerShdw blurRad="38100" dist="38100" dir="2700000" algn="tl">
                    <a:srgbClr val="C0C0C0"/>
                  </a:outerShdw>
                </a:effectLst>
              </a:rPr>
              <a:t>Η «Πληροφόρηση» ή «Γνώση» αντικαθιστά την Ενέργεια και την Ύλη ως πηγές πλούτου (Β</a:t>
            </a:r>
            <a:r>
              <a:rPr lang="en-US" altLang="en-GR" sz="2800" b="1">
                <a:effectLst>
                  <a:outerShdw blurRad="38100" dist="38100" dir="2700000" algn="tl">
                    <a:srgbClr val="C0C0C0"/>
                  </a:outerShdw>
                </a:effectLst>
              </a:rPr>
              <a:t>ell 1973).</a:t>
            </a:r>
          </a:p>
          <a:p>
            <a:pPr>
              <a:spcBef>
                <a:spcPct val="20000"/>
              </a:spcBef>
              <a:buClr>
                <a:schemeClr val="accent1"/>
              </a:buClr>
              <a:buSzPct val="75000"/>
              <a:buFont typeface="Monotype Sorts" pitchFamily="2" charset="2"/>
              <a:buChar char="b"/>
              <a:defRPr/>
            </a:pPr>
            <a:r>
              <a:rPr lang="el-GR" altLang="en-GR" sz="2800" b="1">
                <a:effectLst>
                  <a:outerShdw blurRad="38100" dist="38100" dir="2700000" algn="tl">
                    <a:srgbClr val="C0C0C0"/>
                  </a:outerShdw>
                </a:effectLst>
              </a:rPr>
              <a:t>Η επιχειρησιακή στρατηγική θα πρέπει να εστιάζεται στην «πληροφορία» και την «καινοτομία» (</a:t>
            </a:r>
            <a:r>
              <a:rPr lang="en-US" altLang="en-GR" sz="2800" b="1">
                <a:effectLst>
                  <a:outerShdw blurRad="38100" dist="38100" dir="2700000" algn="tl">
                    <a:srgbClr val="C0C0C0"/>
                  </a:outerShdw>
                </a:effectLst>
              </a:rPr>
              <a:t>Drucker, Huber, Simon).</a:t>
            </a:r>
            <a:endParaRPr lang="el-GR" altLang="en-GR" sz="2800" b="1">
              <a:effectLst>
                <a:outerShdw blurRad="38100" dist="38100" dir="2700000" algn="tl">
                  <a:srgbClr val="C0C0C0"/>
                </a:outerShdw>
              </a:effectLst>
            </a:endParaRPr>
          </a:p>
        </p:txBody>
      </p:sp>
      <p:sp>
        <p:nvSpPr>
          <p:cNvPr id="2" name="Footer Placeholder 1">
            <a:extLst>
              <a:ext uri="{FF2B5EF4-FFF2-40B4-BE49-F238E27FC236}">
                <a16:creationId xmlns:a16="http://schemas.microsoft.com/office/drawing/2014/main" id="{74D0B698-0537-21A4-5F35-2D8E8BFE49F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2">
            <a:extLst>
              <a:ext uri="{FF2B5EF4-FFF2-40B4-BE49-F238E27FC236}">
                <a16:creationId xmlns:a16="http://schemas.microsoft.com/office/drawing/2014/main" id="{63CCF326-14FD-C723-E6AE-084EA647F8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575D473B-B0E6-9F44-AC34-763464B1EF2D}" type="slidenum">
              <a:rPr lang="el-GR" altLang="en-GR" sz="1200" smtClean="0">
                <a:latin typeface="Arial Black" panose="020B0604020202020204" pitchFamily="34" charset="0"/>
              </a:rPr>
              <a:pPr>
                <a:spcBef>
                  <a:spcPct val="0"/>
                </a:spcBef>
                <a:buClrTx/>
                <a:buSzTx/>
                <a:buFontTx/>
                <a:buNone/>
              </a:pPr>
              <a:t>18</a:t>
            </a:fld>
            <a:endParaRPr lang="el-GR" altLang="en-GR" sz="1200">
              <a:latin typeface="Arial Black" panose="020B0604020202020204" pitchFamily="34" charset="0"/>
            </a:endParaRPr>
          </a:p>
        </p:txBody>
      </p:sp>
      <p:sp>
        <p:nvSpPr>
          <p:cNvPr id="36866" name="Rectangle 1026">
            <a:extLst>
              <a:ext uri="{FF2B5EF4-FFF2-40B4-BE49-F238E27FC236}">
                <a16:creationId xmlns:a16="http://schemas.microsoft.com/office/drawing/2014/main" id="{00509AA5-697B-57B7-CE12-C2A73D57022B}"/>
              </a:ext>
            </a:extLst>
          </p:cNvPr>
          <p:cNvSpPr>
            <a:spLocks noChangeArrowheads="1"/>
          </p:cNvSpPr>
          <p:nvPr/>
        </p:nvSpPr>
        <p:spPr bwMode="auto">
          <a:xfrm>
            <a:off x="1628775" y="152400"/>
            <a:ext cx="713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3600" u="sng">
                <a:solidFill>
                  <a:schemeClr val="tx2"/>
                </a:solidFill>
              </a:rPr>
              <a:t>Σύγχρονες Τάσεις στο Μάρκετινγκ</a:t>
            </a:r>
            <a:endParaRPr lang="en-GB" altLang="en-GR" sz="3600" u="sng">
              <a:solidFill>
                <a:schemeClr val="tx2"/>
              </a:solidFill>
            </a:endParaRPr>
          </a:p>
        </p:txBody>
      </p:sp>
      <p:sp>
        <p:nvSpPr>
          <p:cNvPr id="247811" name="Rectangle 1027">
            <a:extLst>
              <a:ext uri="{FF2B5EF4-FFF2-40B4-BE49-F238E27FC236}">
                <a16:creationId xmlns:a16="http://schemas.microsoft.com/office/drawing/2014/main" id="{72954AF8-AC00-29D2-76A0-FECDBB0D928B}"/>
              </a:ext>
            </a:extLst>
          </p:cNvPr>
          <p:cNvSpPr>
            <a:spLocks noChangeArrowheads="1"/>
          </p:cNvSpPr>
          <p:nvPr/>
        </p:nvSpPr>
        <p:spPr bwMode="auto">
          <a:xfrm>
            <a:off x="1295400" y="1219200"/>
            <a:ext cx="7848600" cy="4191000"/>
          </a:xfrm>
          <a:prstGeom prst="rect">
            <a:avLst/>
          </a:prstGeom>
          <a:noFill/>
          <a:ln w="9525">
            <a:noFill/>
            <a:miter lim="800000"/>
            <a:headEnd/>
            <a:tailEnd/>
          </a:ln>
          <a:effectLst/>
        </p:spPr>
        <p:txBody>
          <a:bodyPr lIns="92075" tIns="46038" rIns="92075" bIns="46038"/>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Ο Ρόλος του Μάρκετινγκ πολύ σημαντικός στην εποχή των πληροφοριών και της γνώσης</a:t>
            </a:r>
          </a:p>
          <a:p>
            <a:pPr>
              <a:spcBef>
                <a:spcPct val="20000"/>
              </a:spcBef>
              <a:buClr>
                <a:schemeClr val="accent1"/>
              </a:buClr>
              <a:buSzPct val="75000"/>
              <a:buFont typeface="Monotype Sorts" pitchFamily="2" charset="2"/>
              <a:buChar char="b"/>
              <a:defRPr/>
            </a:pPr>
            <a:endParaRPr lang="el-GR" altLang="en-GR" sz="18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Συνεργατικές Μορφές Στρατηγικών Μάρκετινγκ</a:t>
            </a:r>
          </a:p>
          <a:p>
            <a:pPr>
              <a:spcBef>
                <a:spcPct val="20000"/>
              </a:spcBef>
              <a:buClr>
                <a:schemeClr val="accent1"/>
              </a:buClr>
              <a:buSzPct val="75000"/>
              <a:buFont typeface="Monotype Sorts" pitchFamily="2" charset="2"/>
              <a:buChar char="b"/>
              <a:defRPr/>
            </a:pPr>
            <a:endParaRPr lang="el-GR" altLang="en-GR" sz="18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Έμφαση στην αξιοποίηση της Τ.Π. από  το Μάρκετινγκ</a:t>
            </a:r>
          </a:p>
          <a:p>
            <a:pPr>
              <a:spcBef>
                <a:spcPct val="20000"/>
              </a:spcBef>
              <a:buClr>
                <a:schemeClr val="accent1"/>
              </a:buClr>
              <a:buSzPct val="75000"/>
              <a:buFont typeface="Monotype Sorts" pitchFamily="2" charset="2"/>
              <a:buChar char="b"/>
              <a:defRPr/>
            </a:pPr>
            <a:endParaRPr lang="el-GR" altLang="en-GR" sz="18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To Mάρκετινγκ είναι το συντονιστικό όργανο (</a:t>
            </a:r>
            <a:r>
              <a:rPr lang="en-US" altLang="en-GR" sz="2600" b="1">
                <a:effectLst>
                  <a:outerShdw blurRad="38100" dist="38100" dir="2700000" algn="tl">
                    <a:srgbClr val="C0C0C0"/>
                  </a:outerShdw>
                </a:effectLst>
              </a:rPr>
              <a:t>integrator) </a:t>
            </a:r>
            <a:r>
              <a:rPr lang="el-GR" altLang="en-GR" sz="2600" b="1">
                <a:effectLst>
                  <a:outerShdw blurRad="38100" dist="38100" dir="2700000" algn="tl">
                    <a:srgbClr val="C0C0C0"/>
                  </a:outerShdw>
                </a:effectLst>
              </a:rPr>
              <a:t>όλων των επιχειρησιακών λειτουργιών</a:t>
            </a:r>
          </a:p>
          <a:p>
            <a:pPr>
              <a:spcBef>
                <a:spcPct val="20000"/>
              </a:spcBef>
              <a:buClr>
                <a:schemeClr val="accent1"/>
              </a:buClr>
              <a:buSzPct val="75000"/>
              <a:buFont typeface="Monotype Sorts" pitchFamily="2" charset="2"/>
              <a:buChar char="b"/>
              <a:defRPr/>
            </a:pPr>
            <a:endParaRPr lang="el-GR" altLang="en-GR" sz="26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endParaRPr lang="el-GR" altLang="en-GR" sz="2600" b="1">
              <a:effectLst>
                <a:outerShdw blurRad="38100" dist="38100" dir="2700000" algn="tl">
                  <a:srgbClr val="C0C0C0"/>
                </a:outerShdw>
              </a:effectLst>
            </a:endParaRPr>
          </a:p>
        </p:txBody>
      </p:sp>
      <p:sp>
        <p:nvSpPr>
          <p:cNvPr id="2" name="Footer Placeholder 1">
            <a:extLst>
              <a:ext uri="{FF2B5EF4-FFF2-40B4-BE49-F238E27FC236}">
                <a16:creationId xmlns:a16="http://schemas.microsoft.com/office/drawing/2014/main" id="{E90EECDF-D219-E1A5-B2BC-95ED6E73395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
            <a:extLst>
              <a:ext uri="{FF2B5EF4-FFF2-40B4-BE49-F238E27FC236}">
                <a16:creationId xmlns:a16="http://schemas.microsoft.com/office/drawing/2014/main" id="{68D38B6D-1F8C-71C6-AEE1-036523EF7A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12D990D-31D4-0340-8800-7403C168D8DB}" type="slidenum">
              <a:rPr lang="el-GR" altLang="en-GR" sz="1200" smtClean="0">
                <a:latin typeface="Arial Black" panose="020B0604020202020204" pitchFamily="34" charset="0"/>
              </a:rPr>
              <a:pPr>
                <a:spcBef>
                  <a:spcPct val="0"/>
                </a:spcBef>
                <a:buClrTx/>
                <a:buSzTx/>
                <a:buFontTx/>
                <a:buNone/>
              </a:pPr>
              <a:t>19</a:t>
            </a:fld>
            <a:endParaRPr lang="el-GR" altLang="en-GR" sz="1200">
              <a:latin typeface="Arial Black" panose="020B0604020202020204" pitchFamily="34" charset="0"/>
            </a:endParaRPr>
          </a:p>
        </p:txBody>
      </p:sp>
      <p:sp>
        <p:nvSpPr>
          <p:cNvPr id="37890" name="Rectangle 2">
            <a:extLst>
              <a:ext uri="{FF2B5EF4-FFF2-40B4-BE49-F238E27FC236}">
                <a16:creationId xmlns:a16="http://schemas.microsoft.com/office/drawing/2014/main" id="{3470B371-F734-0B13-7D56-D4A829703405}"/>
              </a:ext>
            </a:extLst>
          </p:cNvPr>
          <p:cNvSpPr>
            <a:spLocks noChangeArrowheads="1"/>
          </p:cNvSpPr>
          <p:nvPr/>
        </p:nvSpPr>
        <p:spPr bwMode="auto">
          <a:xfrm>
            <a:off x="996950" y="609600"/>
            <a:ext cx="713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sz="3600" u="sng">
                <a:solidFill>
                  <a:schemeClr val="tx2"/>
                </a:solidFill>
              </a:rPr>
              <a:t>Αγορά</a:t>
            </a:r>
          </a:p>
        </p:txBody>
      </p:sp>
      <p:sp>
        <p:nvSpPr>
          <p:cNvPr id="37891" name="Rectangle 3">
            <a:extLst>
              <a:ext uri="{FF2B5EF4-FFF2-40B4-BE49-F238E27FC236}">
                <a16:creationId xmlns:a16="http://schemas.microsoft.com/office/drawing/2014/main" id="{59864454-35E9-8645-ABA5-EA77A403C1E7}"/>
              </a:ext>
            </a:extLst>
          </p:cNvPr>
          <p:cNvSpPr>
            <a:spLocks noChangeArrowheads="1"/>
          </p:cNvSpPr>
          <p:nvPr/>
        </p:nvSpPr>
        <p:spPr bwMode="auto">
          <a:xfrm>
            <a:off x="914400" y="1905000"/>
            <a:ext cx="746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buClrTx/>
              <a:buSzTx/>
              <a:buFontTx/>
              <a:buNone/>
            </a:pPr>
            <a:r>
              <a:rPr lang="en-US" altLang="en-GR" sz="2800">
                <a:latin typeface="Garamond" panose="02020404030301010803" pitchFamily="18" charset="0"/>
              </a:rPr>
              <a:t>	</a:t>
            </a:r>
            <a:r>
              <a:rPr lang="en-US" altLang="en-US" sz="2800"/>
              <a:t>“</a:t>
            </a:r>
            <a:r>
              <a:rPr lang="en-US" altLang="en-GR" sz="2800"/>
              <a:t>Σύνολο δυνητικών πελατών που έχουν κοινή ανάγκη ή επιθυμία, οι οποίοι ωστόσο, παράλληλα, θα μπορούσαν να είχαν την προθυμία και την οικονομική δυνατότητα να συνάψουν (ανταλλαγή) συναλλαγή προκειμένου να ικανοποιήσουν αυτήν την ανάγκη ή επιθυμία</a:t>
            </a:r>
            <a:r>
              <a:rPr lang="en-US" altLang="en-US" sz="2800"/>
              <a:t>”</a:t>
            </a:r>
            <a:r>
              <a:rPr lang="en-US" altLang="en-GR" sz="2800"/>
              <a:t> </a:t>
            </a:r>
            <a:r>
              <a:rPr lang="en-US" altLang="en-GR" sz="2800">
                <a:latin typeface="Garamond" panose="02020404030301010803" pitchFamily="18" charset="0"/>
              </a:rPr>
              <a:t> </a:t>
            </a:r>
            <a:r>
              <a:rPr lang="en-US" altLang="en-GR" sz="2800"/>
              <a:t>(Kotler 1997).</a:t>
            </a:r>
            <a:endParaRPr lang="el-GR" altLang="en-GR" sz="2800">
              <a:latin typeface="Garamond" panose="02020404030301010803" pitchFamily="18" charset="0"/>
            </a:endParaRPr>
          </a:p>
        </p:txBody>
      </p:sp>
      <p:sp>
        <p:nvSpPr>
          <p:cNvPr id="2" name="Footer Placeholder 1">
            <a:extLst>
              <a:ext uri="{FF2B5EF4-FFF2-40B4-BE49-F238E27FC236}">
                <a16:creationId xmlns:a16="http://schemas.microsoft.com/office/drawing/2014/main" id="{F933DC1A-14CA-1F49-D749-0BBFFC096C4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a:extLst>
              <a:ext uri="{FF2B5EF4-FFF2-40B4-BE49-F238E27FC236}">
                <a16:creationId xmlns:a16="http://schemas.microsoft.com/office/drawing/2014/main" id="{75A223D1-DCD4-6B8D-235F-52EF2FAD0F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8F1F77C-823D-0C44-844D-9A07FF42F22F}" type="slidenum">
              <a:rPr lang="el-GR" altLang="en-GR" sz="1200" smtClean="0">
                <a:latin typeface="Arial Black" panose="020B0604020202020204" pitchFamily="34" charset="0"/>
              </a:rPr>
              <a:pPr>
                <a:spcBef>
                  <a:spcPct val="0"/>
                </a:spcBef>
                <a:buClrTx/>
                <a:buSzTx/>
                <a:buFontTx/>
                <a:buNone/>
              </a:pPr>
              <a:t>2</a:t>
            </a:fld>
            <a:endParaRPr lang="el-GR" altLang="en-GR" sz="1200">
              <a:latin typeface="Arial Black" panose="020B0604020202020204" pitchFamily="34" charset="0"/>
            </a:endParaRPr>
          </a:p>
        </p:txBody>
      </p:sp>
      <p:sp>
        <p:nvSpPr>
          <p:cNvPr id="19458" name="Rectangle 2">
            <a:extLst>
              <a:ext uri="{FF2B5EF4-FFF2-40B4-BE49-F238E27FC236}">
                <a16:creationId xmlns:a16="http://schemas.microsoft.com/office/drawing/2014/main" id="{DDC496E6-F4AB-7293-E5CC-3752210187D2}"/>
              </a:ext>
            </a:extLst>
          </p:cNvPr>
          <p:cNvSpPr>
            <a:spLocks noGrp="1" noChangeArrowheads="1"/>
          </p:cNvSpPr>
          <p:nvPr>
            <p:ph type="title"/>
          </p:nvPr>
        </p:nvSpPr>
        <p:spPr>
          <a:xfrm>
            <a:off x="838200" y="304800"/>
            <a:ext cx="7772400" cy="1143000"/>
          </a:xfrm>
          <a:noFill/>
        </p:spPr>
        <p:txBody>
          <a:bodyPr lIns="92075" tIns="46038" rIns="92075" bIns="46038" anchor="b"/>
          <a:lstStyle/>
          <a:p>
            <a:pPr eaLnBrk="1" hangingPunct="1"/>
            <a:r>
              <a:rPr lang="el-GR" altLang="en-GR" sz="4000" b="1">
                <a:ea typeface="ＭＳ Ｐゴシック" panose="020B0600070205080204" pitchFamily="34" charset="-128"/>
              </a:rPr>
              <a:t>Σύγχρονη Επιχείρηση και Περιβάλλον</a:t>
            </a:r>
          </a:p>
        </p:txBody>
      </p:sp>
      <p:sp>
        <p:nvSpPr>
          <p:cNvPr id="19459" name="Rectangle 3">
            <a:extLst>
              <a:ext uri="{FF2B5EF4-FFF2-40B4-BE49-F238E27FC236}">
                <a16:creationId xmlns:a16="http://schemas.microsoft.com/office/drawing/2014/main" id="{11E353B3-64D4-8A62-6FBE-2D2176D3CE24}"/>
              </a:ext>
            </a:extLst>
          </p:cNvPr>
          <p:cNvSpPr>
            <a:spLocks noGrp="1" noChangeArrowheads="1"/>
          </p:cNvSpPr>
          <p:nvPr>
            <p:ph type="body" idx="1"/>
          </p:nvPr>
        </p:nvSpPr>
        <p:spPr>
          <a:xfrm>
            <a:off x="990600" y="1752600"/>
            <a:ext cx="7620000" cy="4648200"/>
          </a:xfrm>
          <a:noFill/>
        </p:spPr>
        <p:txBody>
          <a:bodyPr lIns="92075" tIns="46038" rIns="92075" bIns="46038"/>
          <a:lstStyle/>
          <a:p>
            <a:pPr marL="476250" indent="-476250" eaLnBrk="1" hangingPunct="1"/>
            <a:r>
              <a:rPr lang="el-GR" altLang="en-GR" sz="2800">
                <a:ea typeface="ＭＳ Ｐゴシック" panose="020B0600070205080204" pitchFamily="34" charset="-128"/>
              </a:rPr>
              <a:t>Η προσαρμογή της Στρατηγικής στις Συνθήκες του  Περιβάλλοντος : Απαραίτητη Προϋπόθεση για την Βιωσιμότητα και Ανάπτυξη των Επιχειρήσεων</a:t>
            </a:r>
          </a:p>
          <a:p>
            <a:pPr marL="476250" indent="-476250" eaLnBrk="1" hangingPunct="1"/>
            <a:endParaRPr lang="el-GR" altLang="en-GR" sz="1500">
              <a:ea typeface="ＭＳ Ｐゴシック" panose="020B0600070205080204" pitchFamily="34" charset="-128"/>
            </a:endParaRPr>
          </a:p>
          <a:p>
            <a:pPr marL="476250" indent="-476250" eaLnBrk="1" hangingPunct="1"/>
            <a:r>
              <a:rPr lang="el-GR" altLang="en-GR" sz="2800" u="sng">
                <a:ea typeface="ＭＳ Ｐゴシック" panose="020B0600070205080204" pitchFamily="34" charset="-128"/>
              </a:rPr>
              <a:t>ΣΤΟΧΟΣ : </a:t>
            </a:r>
          </a:p>
          <a:p>
            <a:pPr marL="476250" indent="-476250" eaLnBrk="1" hangingPunct="1">
              <a:buFont typeface="Wingdings" pitchFamily="2" charset="2"/>
              <a:buNone/>
            </a:pPr>
            <a:r>
              <a:rPr lang="el-GR" altLang="en-GR" sz="2800">
                <a:ea typeface="ＭＳ Ｐゴシック" panose="020B0600070205080204" pitchFamily="34" charset="-128"/>
              </a:rPr>
              <a:t>     </a:t>
            </a:r>
            <a:r>
              <a:rPr lang="el-GR" altLang="en-GR" sz="2800" u="sng">
                <a:ea typeface="ＭＳ Ｐゴシック" panose="020B0600070205080204" pitchFamily="34" charset="-128"/>
              </a:rPr>
              <a:t>Η Απόκτηση Συγκριτικού Πλεονεκτήματος</a:t>
            </a:r>
            <a:r>
              <a:rPr lang="el-GR" altLang="en-GR" sz="2800">
                <a:ea typeface="ＭＳ Ｐゴシック" panose="020B0600070205080204" pitchFamily="34" charset="-128"/>
              </a:rPr>
              <a:t> </a:t>
            </a:r>
          </a:p>
          <a:p>
            <a:pPr marL="476250" indent="-476250" eaLnBrk="1" hangingPunct="1">
              <a:buFont typeface="Wingdings" pitchFamily="2" charset="2"/>
              <a:buNone/>
            </a:pPr>
            <a:r>
              <a:rPr lang="el-GR" altLang="en-GR" sz="2800">
                <a:ea typeface="ＭＳ Ｐゴシック" panose="020B0600070205080204" pitchFamily="34" charset="-128"/>
              </a:rPr>
              <a:t>     έναντι του Ανταγωνισμού, της Αγοράς και του Περιβάλλοντος</a:t>
            </a:r>
          </a:p>
          <a:p>
            <a:pPr marL="476250" indent="-476250" eaLnBrk="1" hangingPunct="1">
              <a:buFont typeface="Wingdings" pitchFamily="2" charset="2"/>
              <a:buNone/>
            </a:pPr>
            <a:endParaRPr lang="el-GR" altLang="en-GR" sz="28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5919EC44-E87F-6850-AB48-FE55A0C6B7B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
            <a:extLst>
              <a:ext uri="{FF2B5EF4-FFF2-40B4-BE49-F238E27FC236}">
                <a16:creationId xmlns:a16="http://schemas.microsoft.com/office/drawing/2014/main" id="{A85EE42F-C7A9-7DC7-D63E-12DA40722F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94688C1-5994-F64A-9DED-52D187DE47F2}" type="slidenum">
              <a:rPr lang="el-GR" altLang="en-GR" sz="1200" smtClean="0">
                <a:latin typeface="Arial Black" panose="020B0604020202020204" pitchFamily="34" charset="0"/>
              </a:rPr>
              <a:pPr>
                <a:spcBef>
                  <a:spcPct val="0"/>
                </a:spcBef>
                <a:buClrTx/>
                <a:buSzTx/>
                <a:buFontTx/>
                <a:buNone/>
              </a:pPr>
              <a:t>20</a:t>
            </a:fld>
            <a:endParaRPr lang="el-GR" altLang="en-GR" sz="1200">
              <a:latin typeface="Arial Black" panose="020B0604020202020204" pitchFamily="34" charset="0"/>
            </a:endParaRPr>
          </a:p>
        </p:txBody>
      </p:sp>
      <p:sp>
        <p:nvSpPr>
          <p:cNvPr id="38914" name="Rectangle 2">
            <a:extLst>
              <a:ext uri="{FF2B5EF4-FFF2-40B4-BE49-F238E27FC236}">
                <a16:creationId xmlns:a16="http://schemas.microsoft.com/office/drawing/2014/main" id="{E3F6AF78-DAF7-C778-CDCD-4B32762C45CA}"/>
              </a:ext>
            </a:extLst>
          </p:cNvPr>
          <p:cNvSpPr>
            <a:spLocks noChangeArrowheads="1"/>
          </p:cNvSpPr>
          <p:nvPr/>
        </p:nvSpPr>
        <p:spPr bwMode="auto">
          <a:xfrm>
            <a:off x="990600" y="457200"/>
            <a:ext cx="713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sz="3600" u="sng">
                <a:solidFill>
                  <a:schemeClr val="tx2"/>
                </a:solidFill>
              </a:rPr>
              <a:t>Προσεγγίσεις στο Μάρκετινγκ</a:t>
            </a:r>
          </a:p>
        </p:txBody>
      </p:sp>
      <p:sp>
        <p:nvSpPr>
          <p:cNvPr id="38915" name="Rectangle 3">
            <a:extLst>
              <a:ext uri="{FF2B5EF4-FFF2-40B4-BE49-F238E27FC236}">
                <a16:creationId xmlns:a16="http://schemas.microsoft.com/office/drawing/2014/main" id="{816D8F06-E200-2656-5DC7-16956BB775CE}"/>
              </a:ext>
            </a:extLst>
          </p:cNvPr>
          <p:cNvSpPr>
            <a:spLocks noChangeArrowheads="1"/>
          </p:cNvSpPr>
          <p:nvPr/>
        </p:nvSpPr>
        <p:spPr bwMode="auto">
          <a:xfrm>
            <a:off x="533400" y="22860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spcAft>
                <a:spcPts val="600"/>
              </a:spcAft>
              <a:buClrTx/>
              <a:buSzTx/>
              <a:buFontTx/>
              <a:buNone/>
            </a:pPr>
            <a:r>
              <a:rPr lang="el-GR" altLang="en-GR" sz="2400" i="1"/>
              <a:t>Το μάρκετινγκ μπορεί να θεωρηθεί είτε:</a:t>
            </a:r>
            <a:endParaRPr lang="el-GR" altLang="en-GR" sz="2400"/>
          </a:p>
          <a:p>
            <a:pPr algn="just">
              <a:spcBef>
                <a:spcPct val="0"/>
              </a:spcBef>
              <a:spcAft>
                <a:spcPts val="600"/>
              </a:spcAft>
              <a:buClrTx/>
              <a:buSzTx/>
              <a:buFontTx/>
              <a:buNone/>
            </a:pPr>
            <a:endParaRPr lang="el-GR" altLang="en-GR" sz="2400"/>
          </a:p>
          <a:p>
            <a:pPr algn="just">
              <a:spcBef>
                <a:spcPct val="0"/>
              </a:spcBef>
              <a:spcAft>
                <a:spcPts val="600"/>
              </a:spcAft>
              <a:buClrTx/>
              <a:buSzTx/>
              <a:buFontTx/>
              <a:buChar char="•"/>
            </a:pPr>
            <a:r>
              <a:rPr lang="el-GR" altLang="en-GR" sz="2400"/>
              <a:t>ως </a:t>
            </a:r>
            <a:r>
              <a:rPr lang="el-GR" altLang="en-GR" sz="2400" b="1"/>
              <a:t>σύνολο επιχειρηματικών δραστηριοτήτων</a:t>
            </a:r>
            <a:r>
              <a:rPr lang="el-GR" altLang="en-GR" sz="2400"/>
              <a:t> (ανάλυση, έρευνα, σχεδιασμός και έλεγχος)</a:t>
            </a:r>
          </a:p>
          <a:p>
            <a:pPr algn="just">
              <a:spcBef>
                <a:spcPct val="0"/>
              </a:spcBef>
              <a:spcAft>
                <a:spcPts val="600"/>
              </a:spcAft>
              <a:buClrTx/>
              <a:buSzTx/>
              <a:buFontTx/>
              <a:buNone/>
            </a:pPr>
            <a:r>
              <a:rPr lang="el-GR" altLang="en-GR" sz="2400"/>
              <a:t>ή,</a:t>
            </a:r>
          </a:p>
          <a:p>
            <a:pPr algn="just">
              <a:spcBef>
                <a:spcPct val="0"/>
              </a:spcBef>
              <a:spcAft>
                <a:spcPts val="600"/>
              </a:spcAft>
              <a:buClrTx/>
              <a:buSzTx/>
              <a:buFontTx/>
              <a:buChar char="•"/>
            </a:pPr>
            <a:r>
              <a:rPr lang="en-US" altLang="en-GR" sz="2400"/>
              <a:t>ως </a:t>
            </a:r>
            <a:r>
              <a:rPr lang="en-US" altLang="en-GR" sz="2400" b="1"/>
              <a:t>φιλοσοφία (προσανατολισμός) της επιχείρησης</a:t>
            </a:r>
            <a:endParaRPr lang="en-US" altLang="en-GR" sz="2400"/>
          </a:p>
        </p:txBody>
      </p:sp>
      <p:sp>
        <p:nvSpPr>
          <p:cNvPr id="2" name="Footer Placeholder 1">
            <a:extLst>
              <a:ext uri="{FF2B5EF4-FFF2-40B4-BE49-F238E27FC236}">
                <a16:creationId xmlns:a16="http://schemas.microsoft.com/office/drawing/2014/main" id="{141EB6A2-0E75-3CF7-9FC5-D09F05A21C6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2">
            <a:extLst>
              <a:ext uri="{FF2B5EF4-FFF2-40B4-BE49-F238E27FC236}">
                <a16:creationId xmlns:a16="http://schemas.microsoft.com/office/drawing/2014/main" id="{E5A10DF5-F1C7-1373-F607-9F7E9EBA3B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199A5B6-689F-D949-847A-D29FEAF21DEF}" type="slidenum">
              <a:rPr lang="el-GR" altLang="en-GR" sz="1200" smtClean="0">
                <a:latin typeface="Arial Black" panose="020B0604020202020204" pitchFamily="34" charset="0"/>
              </a:rPr>
              <a:pPr>
                <a:spcBef>
                  <a:spcPct val="0"/>
                </a:spcBef>
                <a:buClrTx/>
                <a:buSzTx/>
                <a:buFontTx/>
                <a:buNone/>
              </a:pPr>
              <a:t>21</a:t>
            </a:fld>
            <a:endParaRPr lang="el-GR" altLang="en-GR" sz="1200">
              <a:latin typeface="Arial Black" panose="020B0604020202020204" pitchFamily="34" charset="0"/>
            </a:endParaRPr>
          </a:p>
        </p:txBody>
      </p:sp>
      <p:sp>
        <p:nvSpPr>
          <p:cNvPr id="39938" name="Rectangle 2">
            <a:extLst>
              <a:ext uri="{FF2B5EF4-FFF2-40B4-BE49-F238E27FC236}">
                <a16:creationId xmlns:a16="http://schemas.microsoft.com/office/drawing/2014/main" id="{A72C7A67-1069-6803-C980-56042AF61104}"/>
              </a:ext>
            </a:extLst>
          </p:cNvPr>
          <p:cNvSpPr>
            <a:spLocks noChangeArrowheads="1"/>
          </p:cNvSpPr>
          <p:nvPr/>
        </p:nvSpPr>
        <p:spPr bwMode="auto">
          <a:xfrm>
            <a:off x="990600" y="457200"/>
            <a:ext cx="713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sz="3600" u="sng">
                <a:solidFill>
                  <a:schemeClr val="tx2"/>
                </a:solidFill>
              </a:rPr>
              <a:t>Ορισμός του Μάρκετινγκ ως διαδικασία σύναψης ανταλλαγών</a:t>
            </a:r>
          </a:p>
        </p:txBody>
      </p:sp>
      <p:sp>
        <p:nvSpPr>
          <p:cNvPr id="39939" name="Rectangle 3">
            <a:extLst>
              <a:ext uri="{FF2B5EF4-FFF2-40B4-BE49-F238E27FC236}">
                <a16:creationId xmlns:a16="http://schemas.microsoft.com/office/drawing/2014/main" id="{52D1B008-F6FE-2606-555C-FCE013C6C178}"/>
              </a:ext>
            </a:extLst>
          </p:cNvPr>
          <p:cNvSpPr>
            <a:spLocks noChangeArrowheads="1"/>
          </p:cNvSpPr>
          <p:nvPr/>
        </p:nvSpPr>
        <p:spPr bwMode="auto">
          <a:xfrm>
            <a:off x="533400" y="22860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spcAft>
                <a:spcPts val="600"/>
              </a:spcAft>
              <a:buClrTx/>
              <a:buSzTx/>
              <a:buFontTx/>
              <a:buNone/>
            </a:pPr>
            <a:r>
              <a:rPr lang="en-US" altLang="en-GR" sz="2800" b="1" i="1">
                <a:latin typeface="Garamond" panose="02020404030301010803" pitchFamily="18" charset="0"/>
              </a:rPr>
              <a:t>American Marketing Association (1985):</a:t>
            </a:r>
          </a:p>
          <a:p>
            <a:pPr>
              <a:spcBef>
                <a:spcPct val="0"/>
              </a:spcBef>
              <a:spcAft>
                <a:spcPts val="600"/>
              </a:spcAft>
              <a:buClrTx/>
              <a:buSzTx/>
              <a:buFontTx/>
              <a:buNone/>
            </a:pPr>
            <a:r>
              <a:rPr lang="en-US" altLang="en-GR" sz="2400" b="1" i="1">
                <a:latin typeface="Garamond" panose="02020404030301010803" pitchFamily="18" charset="0"/>
              </a:rPr>
              <a:t>	</a:t>
            </a:r>
            <a:r>
              <a:rPr lang="en-US" altLang="en-US" sz="2400" b="1"/>
              <a:t>“</a:t>
            </a:r>
            <a:r>
              <a:rPr lang="en-US" altLang="en-GR" sz="2400" b="1"/>
              <a:t>Η διοίκηση του Μάρκετινγκ (marketing management) είναι η διαδικασία σχεδιασμού και υλοποίησης της σύλληψης ιδεών, τιμολόγησης, προώθησης και διανομής αγαθών, υπηρεσιών και ιδεών, με σκοπό να δημιουργήσει ανταλλαγές με συγκεκριμένα τμήματα αγοράς που ικανοποιούν τόσο τις ανάγκες των πελατών όσο και τους στόχους της επιχειρήσης </a:t>
            </a:r>
            <a:r>
              <a:rPr lang="en-US" altLang="en-US" sz="2400" b="1"/>
              <a:t>”</a:t>
            </a:r>
            <a:r>
              <a:rPr lang="en-US" altLang="en-GR" sz="2400" b="1"/>
              <a:t>.</a:t>
            </a:r>
          </a:p>
        </p:txBody>
      </p:sp>
      <p:sp>
        <p:nvSpPr>
          <p:cNvPr id="2" name="Footer Placeholder 1">
            <a:extLst>
              <a:ext uri="{FF2B5EF4-FFF2-40B4-BE49-F238E27FC236}">
                <a16:creationId xmlns:a16="http://schemas.microsoft.com/office/drawing/2014/main" id="{FADC04C5-6EB6-6C04-FD40-50DB17574A7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
            <a:extLst>
              <a:ext uri="{FF2B5EF4-FFF2-40B4-BE49-F238E27FC236}">
                <a16:creationId xmlns:a16="http://schemas.microsoft.com/office/drawing/2014/main" id="{8AFD740A-46B7-F801-ED45-5D1AA958FC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C2C9413-7D01-A34F-AB55-9F22C91CA9F5}" type="slidenum">
              <a:rPr lang="el-GR" altLang="en-GR" sz="1200" smtClean="0">
                <a:latin typeface="Arial Black" panose="020B0604020202020204" pitchFamily="34" charset="0"/>
              </a:rPr>
              <a:pPr>
                <a:spcBef>
                  <a:spcPct val="0"/>
                </a:spcBef>
                <a:buClrTx/>
                <a:buSzTx/>
                <a:buFontTx/>
                <a:buNone/>
              </a:pPr>
              <a:t>22</a:t>
            </a:fld>
            <a:endParaRPr lang="el-GR" altLang="en-GR" sz="1200">
              <a:latin typeface="Arial Black" panose="020B0604020202020204" pitchFamily="34" charset="0"/>
            </a:endParaRPr>
          </a:p>
        </p:txBody>
      </p:sp>
      <p:sp>
        <p:nvSpPr>
          <p:cNvPr id="40962" name="Rectangle 2">
            <a:extLst>
              <a:ext uri="{FF2B5EF4-FFF2-40B4-BE49-F238E27FC236}">
                <a16:creationId xmlns:a16="http://schemas.microsoft.com/office/drawing/2014/main" id="{31F540AE-CCA7-347F-7884-4B5B150C76EE}"/>
              </a:ext>
            </a:extLst>
          </p:cNvPr>
          <p:cNvSpPr>
            <a:spLocks noChangeArrowheads="1"/>
          </p:cNvSpPr>
          <p:nvPr/>
        </p:nvSpPr>
        <p:spPr bwMode="auto">
          <a:xfrm>
            <a:off x="990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u="sng">
                <a:solidFill>
                  <a:schemeClr val="tx2"/>
                </a:solidFill>
              </a:rPr>
              <a:t>Απόψεις για την προσφορά αγαθών</a:t>
            </a:r>
          </a:p>
        </p:txBody>
      </p:sp>
      <p:sp>
        <p:nvSpPr>
          <p:cNvPr id="40963" name="Rectangle 3">
            <a:extLst>
              <a:ext uri="{FF2B5EF4-FFF2-40B4-BE49-F238E27FC236}">
                <a16:creationId xmlns:a16="http://schemas.microsoft.com/office/drawing/2014/main" id="{7474083A-3ADC-8479-506E-0B60ED5CAF3E}"/>
              </a:ext>
            </a:extLst>
          </p:cNvPr>
          <p:cNvSpPr>
            <a:spLocks noChangeArrowheads="1"/>
          </p:cNvSpPr>
          <p:nvPr/>
        </p:nvSpPr>
        <p:spPr bwMode="auto">
          <a:xfrm>
            <a:off x="1371600" y="1752600"/>
            <a:ext cx="693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n-US" altLang="en-GR" sz="3200">
                <a:latin typeface="Times New Roman" panose="02020603050405020304" pitchFamily="18" charset="0"/>
              </a:rPr>
              <a:t>Προσανατολισμός στην </a:t>
            </a:r>
            <a:r>
              <a:rPr lang="el-GR" altLang="en-GR" sz="3200">
                <a:latin typeface="Times New Roman" panose="02020603050405020304" pitchFamily="18" charset="0"/>
              </a:rPr>
              <a:t>παραγωγή </a:t>
            </a:r>
            <a:r>
              <a:rPr lang="el-GR" altLang="en-GR" sz="3200" i="1">
                <a:latin typeface="Times New Roman" panose="02020603050405020304" pitchFamily="18" charset="0"/>
              </a:rPr>
              <a:t>(</a:t>
            </a:r>
            <a:r>
              <a:rPr lang="en-US" altLang="en-GR" sz="3200" i="1">
                <a:latin typeface="Times New Roman" panose="02020603050405020304" pitchFamily="18" charset="0"/>
              </a:rPr>
              <a:t>Production concept </a:t>
            </a:r>
            <a:r>
              <a:rPr lang="el-GR" altLang="en-GR" sz="3200" i="1">
                <a:latin typeface="Times New Roman" panose="02020603050405020304" pitchFamily="18" charset="0"/>
              </a:rPr>
              <a:t>)</a:t>
            </a:r>
            <a:endParaRPr lang="en-US" altLang="en-GR" sz="3200" i="1">
              <a:latin typeface="Times New Roman" panose="02020603050405020304" pitchFamily="18" charset="0"/>
            </a:endParaRPr>
          </a:p>
          <a:p>
            <a:pPr lvl="1">
              <a:spcBef>
                <a:spcPct val="0"/>
              </a:spcBef>
              <a:spcAft>
                <a:spcPts val="600"/>
              </a:spcAft>
              <a:buClrTx/>
              <a:buSzTx/>
              <a:buFontTx/>
              <a:buChar char="•"/>
            </a:pPr>
            <a:r>
              <a:rPr lang="en-US" altLang="en-GR" sz="3200">
                <a:latin typeface="Times New Roman" panose="02020603050405020304" pitchFamily="18" charset="0"/>
              </a:rPr>
              <a:t>Προσανατολισμός στο προϊόν </a:t>
            </a:r>
            <a:r>
              <a:rPr lang="en-US" altLang="en-GR" sz="3200" i="1">
                <a:latin typeface="Times New Roman" panose="02020603050405020304" pitchFamily="18" charset="0"/>
              </a:rPr>
              <a:t>(Product concept )</a:t>
            </a:r>
          </a:p>
          <a:p>
            <a:pPr lvl="1">
              <a:spcBef>
                <a:spcPct val="0"/>
              </a:spcBef>
              <a:spcAft>
                <a:spcPts val="600"/>
              </a:spcAft>
              <a:buClrTx/>
              <a:buSzTx/>
              <a:buFontTx/>
              <a:buChar char="•"/>
            </a:pPr>
            <a:r>
              <a:rPr lang="en-US" altLang="en-GR" sz="3200">
                <a:latin typeface="Times New Roman" panose="02020603050405020304" pitchFamily="18" charset="0"/>
              </a:rPr>
              <a:t>Προσανατολισμός στην πώληση </a:t>
            </a:r>
            <a:r>
              <a:rPr lang="en-US" altLang="en-GR" sz="3200" i="1">
                <a:latin typeface="Times New Roman" panose="02020603050405020304" pitchFamily="18" charset="0"/>
              </a:rPr>
              <a:t>(Selling concept )</a:t>
            </a:r>
            <a:endParaRPr lang="en-US" altLang="en-GR" sz="3200">
              <a:latin typeface="Times New Roman" panose="02020603050405020304" pitchFamily="18" charset="0"/>
            </a:endParaRPr>
          </a:p>
          <a:p>
            <a:pPr lvl="1">
              <a:spcBef>
                <a:spcPct val="0"/>
              </a:spcBef>
              <a:spcAft>
                <a:spcPts val="600"/>
              </a:spcAft>
              <a:buClrTx/>
              <a:buSzTx/>
              <a:buFontTx/>
              <a:buChar char="•"/>
            </a:pPr>
            <a:r>
              <a:rPr lang="en-US" altLang="en-GR" sz="3200">
                <a:latin typeface="Times New Roman" panose="02020603050405020304" pitchFamily="18" charset="0"/>
              </a:rPr>
              <a:t>Προσανατολισμός στην αγορά </a:t>
            </a:r>
            <a:r>
              <a:rPr lang="en-US" altLang="en-GR" sz="3200" i="1">
                <a:latin typeface="Times New Roman" panose="02020603050405020304" pitchFamily="18" charset="0"/>
              </a:rPr>
              <a:t>(Market concept )</a:t>
            </a:r>
            <a:endParaRPr lang="en-US" altLang="en-GR" sz="3200">
              <a:latin typeface="Times New Roman" panose="02020603050405020304" pitchFamily="18" charset="0"/>
            </a:endParaRPr>
          </a:p>
        </p:txBody>
      </p:sp>
      <p:sp>
        <p:nvSpPr>
          <p:cNvPr id="2" name="Footer Placeholder 1">
            <a:extLst>
              <a:ext uri="{FF2B5EF4-FFF2-40B4-BE49-F238E27FC236}">
                <a16:creationId xmlns:a16="http://schemas.microsoft.com/office/drawing/2014/main" id="{DDB38193-FAFD-BE3E-1C1E-0AA852990C0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
            <a:extLst>
              <a:ext uri="{FF2B5EF4-FFF2-40B4-BE49-F238E27FC236}">
                <a16:creationId xmlns:a16="http://schemas.microsoft.com/office/drawing/2014/main" id="{58B05222-B35F-0C2F-4F7B-888B386CF2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2EC3F4A-1B21-7940-AECA-D94246541DD8}" type="slidenum">
              <a:rPr lang="el-GR" altLang="en-GR" sz="1200" smtClean="0">
                <a:latin typeface="Arial Black" panose="020B0604020202020204" pitchFamily="34" charset="0"/>
              </a:rPr>
              <a:pPr>
                <a:spcBef>
                  <a:spcPct val="0"/>
                </a:spcBef>
                <a:buClrTx/>
                <a:buSzTx/>
                <a:buFontTx/>
                <a:buNone/>
              </a:pPr>
              <a:t>23</a:t>
            </a:fld>
            <a:endParaRPr lang="el-GR" altLang="en-GR" sz="1200">
              <a:latin typeface="Arial Black" panose="020B0604020202020204" pitchFamily="34" charset="0"/>
            </a:endParaRPr>
          </a:p>
        </p:txBody>
      </p:sp>
      <p:sp>
        <p:nvSpPr>
          <p:cNvPr id="43010" name="Rectangle 2">
            <a:extLst>
              <a:ext uri="{FF2B5EF4-FFF2-40B4-BE49-F238E27FC236}">
                <a16:creationId xmlns:a16="http://schemas.microsoft.com/office/drawing/2014/main" id="{91FE2AE3-FD4C-FE44-E4F1-AF5B2F26848B}"/>
              </a:ext>
            </a:extLst>
          </p:cNvPr>
          <p:cNvSpPr>
            <a:spLocks noChangeArrowheads="1"/>
          </p:cNvSpPr>
          <p:nvPr/>
        </p:nvSpPr>
        <p:spPr bwMode="auto">
          <a:xfrm>
            <a:off x="9906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u="sng">
                <a:solidFill>
                  <a:schemeClr val="tx2"/>
                </a:solidFill>
              </a:rPr>
              <a:t>Ο Προσανατολισμός στην Παραγωγή (</a:t>
            </a:r>
            <a:r>
              <a:rPr lang="en-US" altLang="en-GR" u="sng">
                <a:solidFill>
                  <a:schemeClr val="tx2"/>
                </a:solidFill>
              </a:rPr>
              <a:t>Production</a:t>
            </a:r>
            <a:r>
              <a:rPr lang="en-GB" altLang="en-GR" u="sng">
                <a:solidFill>
                  <a:schemeClr val="tx2"/>
                </a:solidFill>
              </a:rPr>
              <a:t> Concept)</a:t>
            </a:r>
          </a:p>
        </p:txBody>
      </p:sp>
      <p:sp>
        <p:nvSpPr>
          <p:cNvPr id="43011" name="Rectangle 3">
            <a:extLst>
              <a:ext uri="{FF2B5EF4-FFF2-40B4-BE49-F238E27FC236}">
                <a16:creationId xmlns:a16="http://schemas.microsoft.com/office/drawing/2014/main" id="{7B9E8E16-C8D9-B0EA-D3EF-4FFB61A87E92}"/>
              </a:ext>
            </a:extLst>
          </p:cNvPr>
          <p:cNvSpPr>
            <a:spLocks noChangeArrowheads="1"/>
          </p:cNvSpPr>
          <p:nvPr/>
        </p:nvSpPr>
        <p:spPr bwMode="auto">
          <a:xfrm>
            <a:off x="457200" y="1905000"/>
            <a:ext cx="845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l-GR" altLang="en-GR"/>
              <a:t>Οι καταναλωτές θα προτιμήσουν εκείνα τα προϊόντα που είναι ευρέως διαδεδομένα στην αγορά.</a:t>
            </a:r>
          </a:p>
          <a:p>
            <a:pPr lvl="1">
              <a:spcBef>
                <a:spcPct val="0"/>
              </a:spcBef>
              <a:spcAft>
                <a:spcPts val="600"/>
              </a:spcAft>
              <a:buClrTx/>
              <a:buSzTx/>
              <a:buFontTx/>
              <a:buChar char="•"/>
            </a:pPr>
            <a:r>
              <a:rPr lang="el-GR" altLang="en-GR"/>
              <a:t>Οι μάνατζερς των </a:t>
            </a:r>
            <a:r>
              <a:rPr lang="en-US" altLang="en-GR"/>
              <a:t>production-oriented </a:t>
            </a:r>
            <a:r>
              <a:rPr lang="el-GR" altLang="en-GR"/>
              <a:t>επιχειρήσεων εστιάζονται στην επίτευξη υψηλής αποδοτικότητας στην παραγωγή και στην ευρεία διανομή των προϊόντων.</a:t>
            </a:r>
            <a:endParaRPr lang="en-US" altLang="en-GR"/>
          </a:p>
        </p:txBody>
      </p:sp>
      <p:sp>
        <p:nvSpPr>
          <p:cNvPr id="2" name="Footer Placeholder 1">
            <a:extLst>
              <a:ext uri="{FF2B5EF4-FFF2-40B4-BE49-F238E27FC236}">
                <a16:creationId xmlns:a16="http://schemas.microsoft.com/office/drawing/2014/main" id="{E109E362-C3A5-4D7E-6C10-79467D4AAFC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a:extLst>
              <a:ext uri="{FF2B5EF4-FFF2-40B4-BE49-F238E27FC236}">
                <a16:creationId xmlns:a16="http://schemas.microsoft.com/office/drawing/2014/main" id="{3AC18D8B-5D65-76A0-2F8F-15529EB5B2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12A42C2-D7BB-C14D-9FB7-01C5CC686684}" type="slidenum">
              <a:rPr lang="el-GR" altLang="en-GR" sz="1200" smtClean="0">
                <a:latin typeface="Arial Black" panose="020B0604020202020204" pitchFamily="34" charset="0"/>
              </a:rPr>
              <a:pPr>
                <a:spcBef>
                  <a:spcPct val="0"/>
                </a:spcBef>
                <a:buClrTx/>
                <a:buSzTx/>
                <a:buFontTx/>
                <a:buNone/>
              </a:pPr>
              <a:t>24</a:t>
            </a:fld>
            <a:endParaRPr lang="el-GR" altLang="en-GR" sz="1200">
              <a:latin typeface="Arial Black" panose="020B0604020202020204" pitchFamily="34" charset="0"/>
            </a:endParaRPr>
          </a:p>
        </p:txBody>
      </p:sp>
      <p:sp>
        <p:nvSpPr>
          <p:cNvPr id="45058" name="Rectangle 2">
            <a:extLst>
              <a:ext uri="{FF2B5EF4-FFF2-40B4-BE49-F238E27FC236}">
                <a16:creationId xmlns:a16="http://schemas.microsoft.com/office/drawing/2014/main" id="{2842D890-921D-5398-4901-6916D9E18EDD}"/>
              </a:ext>
            </a:extLst>
          </p:cNvPr>
          <p:cNvSpPr>
            <a:spLocks noChangeArrowheads="1"/>
          </p:cNvSpPr>
          <p:nvPr/>
        </p:nvSpPr>
        <p:spPr bwMode="auto">
          <a:xfrm>
            <a:off x="9906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u="sng">
                <a:solidFill>
                  <a:schemeClr val="tx2"/>
                </a:solidFill>
              </a:rPr>
              <a:t>Ο Προσανατολισμός στο Προϊόν (</a:t>
            </a:r>
            <a:r>
              <a:rPr lang="en-US" altLang="en-GR" u="sng">
                <a:solidFill>
                  <a:schemeClr val="tx2"/>
                </a:solidFill>
              </a:rPr>
              <a:t>Product</a:t>
            </a:r>
            <a:r>
              <a:rPr lang="en-GB" altLang="en-GR" u="sng">
                <a:solidFill>
                  <a:schemeClr val="tx2"/>
                </a:solidFill>
              </a:rPr>
              <a:t> Concept)</a:t>
            </a:r>
          </a:p>
        </p:txBody>
      </p:sp>
      <p:sp>
        <p:nvSpPr>
          <p:cNvPr id="45059" name="Rectangle 3">
            <a:extLst>
              <a:ext uri="{FF2B5EF4-FFF2-40B4-BE49-F238E27FC236}">
                <a16:creationId xmlns:a16="http://schemas.microsoft.com/office/drawing/2014/main" id="{872C3C06-60BF-2F26-338F-8737BA81C0A0}"/>
              </a:ext>
            </a:extLst>
          </p:cNvPr>
          <p:cNvSpPr>
            <a:spLocks noChangeArrowheads="1"/>
          </p:cNvSpPr>
          <p:nvPr/>
        </p:nvSpPr>
        <p:spPr bwMode="auto">
          <a:xfrm>
            <a:off x="457200" y="1905000"/>
            <a:ext cx="868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l-GR" altLang="en-GR"/>
              <a:t>Οι καταναλωτές θα προτιμήσουν εκείνα τα προϊόντα που προσφέρουν καινοτομικά χαρακτηριστικά, την καλύτερη ποιότητα και απόδοση.</a:t>
            </a:r>
          </a:p>
          <a:p>
            <a:pPr lvl="1">
              <a:spcBef>
                <a:spcPct val="0"/>
              </a:spcBef>
              <a:spcAft>
                <a:spcPts val="600"/>
              </a:spcAft>
              <a:buClrTx/>
              <a:buSzTx/>
              <a:buFontTx/>
              <a:buChar char="•"/>
            </a:pPr>
            <a:r>
              <a:rPr lang="el-GR" altLang="en-GR"/>
              <a:t>Οι μάνατζερς των </a:t>
            </a:r>
            <a:r>
              <a:rPr lang="en-US" altLang="en-GR"/>
              <a:t>product-oriented </a:t>
            </a:r>
            <a:r>
              <a:rPr lang="el-GR" altLang="en-GR"/>
              <a:t>επιχειρήσεων εστιάζουν την ενεργητικότητά τους στο να κατασκευάζουν προϊόντα που υπερτερούν και στην διαρκή βελτίωσή τους.</a:t>
            </a:r>
            <a:endParaRPr lang="en-US" altLang="en-GR"/>
          </a:p>
        </p:txBody>
      </p:sp>
      <p:sp>
        <p:nvSpPr>
          <p:cNvPr id="2" name="Footer Placeholder 1">
            <a:extLst>
              <a:ext uri="{FF2B5EF4-FFF2-40B4-BE49-F238E27FC236}">
                <a16:creationId xmlns:a16="http://schemas.microsoft.com/office/drawing/2014/main" id="{58FB0C81-E5AD-16C9-6E0B-EBE53A86A68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
            <a:extLst>
              <a:ext uri="{FF2B5EF4-FFF2-40B4-BE49-F238E27FC236}">
                <a16:creationId xmlns:a16="http://schemas.microsoft.com/office/drawing/2014/main" id="{E16E9275-5D2B-5B6D-EDB8-8ED0052240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CC1B2C2-98C6-8B48-ACA0-5AB3776C0F9F}" type="slidenum">
              <a:rPr lang="el-GR" altLang="en-GR" sz="1200" smtClean="0">
                <a:latin typeface="Arial Black" panose="020B0604020202020204" pitchFamily="34" charset="0"/>
              </a:rPr>
              <a:pPr>
                <a:spcBef>
                  <a:spcPct val="0"/>
                </a:spcBef>
                <a:buClrTx/>
                <a:buSzTx/>
                <a:buFontTx/>
                <a:buNone/>
              </a:pPr>
              <a:t>25</a:t>
            </a:fld>
            <a:endParaRPr lang="el-GR" altLang="en-GR" sz="1200">
              <a:latin typeface="Arial Black" panose="020B0604020202020204" pitchFamily="34" charset="0"/>
            </a:endParaRPr>
          </a:p>
        </p:txBody>
      </p:sp>
      <p:sp>
        <p:nvSpPr>
          <p:cNvPr id="47106" name="Rectangle 2">
            <a:extLst>
              <a:ext uri="{FF2B5EF4-FFF2-40B4-BE49-F238E27FC236}">
                <a16:creationId xmlns:a16="http://schemas.microsoft.com/office/drawing/2014/main" id="{6C79CC32-1289-2F32-DFA7-6E9F68077828}"/>
              </a:ext>
            </a:extLst>
          </p:cNvPr>
          <p:cNvSpPr>
            <a:spLocks noChangeArrowheads="1"/>
          </p:cNvSpPr>
          <p:nvPr/>
        </p:nvSpPr>
        <p:spPr bwMode="auto">
          <a:xfrm>
            <a:off x="9906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u="sng">
                <a:solidFill>
                  <a:schemeClr val="tx2"/>
                </a:solidFill>
              </a:rPr>
              <a:t>Ο Προσανατολισμός στην </a:t>
            </a:r>
            <a:r>
              <a:rPr lang="el-GR" altLang="en-GR" u="sng">
                <a:solidFill>
                  <a:schemeClr val="tx2"/>
                </a:solidFill>
              </a:rPr>
              <a:t>Πώληση</a:t>
            </a:r>
            <a:r>
              <a:rPr lang="en-GB" altLang="en-GR" u="sng">
                <a:solidFill>
                  <a:schemeClr val="tx2"/>
                </a:solidFill>
              </a:rPr>
              <a:t> (</a:t>
            </a:r>
            <a:r>
              <a:rPr lang="en-US" altLang="en-GR" u="sng">
                <a:solidFill>
                  <a:schemeClr val="tx2"/>
                </a:solidFill>
              </a:rPr>
              <a:t>Selli</a:t>
            </a:r>
            <a:r>
              <a:rPr lang="en-GB" altLang="en-GR" u="sng">
                <a:solidFill>
                  <a:schemeClr val="tx2"/>
                </a:solidFill>
              </a:rPr>
              <a:t>ng Concept)</a:t>
            </a:r>
          </a:p>
        </p:txBody>
      </p:sp>
      <p:sp>
        <p:nvSpPr>
          <p:cNvPr id="47107" name="Rectangle 3">
            <a:extLst>
              <a:ext uri="{FF2B5EF4-FFF2-40B4-BE49-F238E27FC236}">
                <a16:creationId xmlns:a16="http://schemas.microsoft.com/office/drawing/2014/main" id="{51135EE9-E5E8-F9BE-E950-8C25F94867E6}"/>
              </a:ext>
            </a:extLst>
          </p:cNvPr>
          <p:cNvSpPr>
            <a:spLocks noChangeArrowheads="1"/>
          </p:cNvSpPr>
          <p:nvPr/>
        </p:nvSpPr>
        <p:spPr bwMode="auto">
          <a:xfrm>
            <a:off x="838200" y="19050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l-GR" altLang="en-GR"/>
              <a:t>Οι καταναλωτές από μόνοι τους δεν πρόκειται ν</a:t>
            </a:r>
            <a:r>
              <a:rPr lang="ja-JP" altLang="el-GR"/>
              <a:t>’</a:t>
            </a:r>
            <a:r>
              <a:rPr lang="el-GR" altLang="ja-JP"/>
              <a:t> αγοράσουν αρκετή ποσότητα προϊόντων της εταιρίας</a:t>
            </a:r>
          </a:p>
          <a:p>
            <a:pPr lvl="1">
              <a:spcBef>
                <a:spcPct val="0"/>
              </a:spcBef>
              <a:spcAft>
                <a:spcPts val="600"/>
              </a:spcAft>
              <a:buClrTx/>
              <a:buSzTx/>
              <a:buFontTx/>
              <a:buChar char="•"/>
            </a:pPr>
            <a:r>
              <a:rPr lang="el-GR" altLang="en-GR"/>
              <a:t>Η επιχείρηση θα πρέπει κατά συνέπεια να καταβάλλει προσπάθειες επιθετικής πώλησης και προώθησης.</a:t>
            </a:r>
            <a:endParaRPr lang="en-US" altLang="en-GR" sz="2400">
              <a:latin typeface="Garamond" panose="02020404030301010803" pitchFamily="18" charset="0"/>
            </a:endParaRPr>
          </a:p>
        </p:txBody>
      </p:sp>
      <p:sp>
        <p:nvSpPr>
          <p:cNvPr id="2" name="Footer Placeholder 1">
            <a:extLst>
              <a:ext uri="{FF2B5EF4-FFF2-40B4-BE49-F238E27FC236}">
                <a16:creationId xmlns:a16="http://schemas.microsoft.com/office/drawing/2014/main" id="{2822CF9B-86C9-BB64-519D-D6B6536D2B73}"/>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
            <a:extLst>
              <a:ext uri="{FF2B5EF4-FFF2-40B4-BE49-F238E27FC236}">
                <a16:creationId xmlns:a16="http://schemas.microsoft.com/office/drawing/2014/main" id="{6458654B-E3C1-E8C7-518E-5460E762857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542A626A-EF73-6A40-B261-11E5B479B00F}" type="slidenum">
              <a:rPr lang="el-GR" altLang="en-GR" sz="1200" smtClean="0">
                <a:latin typeface="Arial Black" panose="020B0604020202020204" pitchFamily="34" charset="0"/>
              </a:rPr>
              <a:pPr>
                <a:spcBef>
                  <a:spcPct val="0"/>
                </a:spcBef>
                <a:buClrTx/>
                <a:buSzTx/>
                <a:buFontTx/>
                <a:buNone/>
              </a:pPr>
              <a:t>26</a:t>
            </a:fld>
            <a:endParaRPr lang="el-GR" altLang="en-GR" sz="1200">
              <a:latin typeface="Arial Black" panose="020B0604020202020204" pitchFamily="34" charset="0"/>
            </a:endParaRPr>
          </a:p>
        </p:txBody>
      </p:sp>
      <p:sp>
        <p:nvSpPr>
          <p:cNvPr id="49154" name="Rectangle 2">
            <a:extLst>
              <a:ext uri="{FF2B5EF4-FFF2-40B4-BE49-F238E27FC236}">
                <a16:creationId xmlns:a16="http://schemas.microsoft.com/office/drawing/2014/main" id="{F452C3AE-C2E7-D4DF-9118-14200A413C0A}"/>
              </a:ext>
            </a:extLst>
          </p:cNvPr>
          <p:cNvSpPr>
            <a:spLocks noChangeArrowheads="1"/>
          </p:cNvSpPr>
          <p:nvPr/>
        </p:nvSpPr>
        <p:spPr bwMode="auto">
          <a:xfrm>
            <a:off x="1295400" y="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u="sng">
                <a:solidFill>
                  <a:schemeClr val="tx2"/>
                </a:solidFill>
              </a:rPr>
              <a:t>O </a:t>
            </a:r>
            <a:r>
              <a:rPr lang="el-GR" altLang="en-GR" u="sng">
                <a:solidFill>
                  <a:schemeClr val="tx2"/>
                </a:solidFill>
              </a:rPr>
              <a:t>προσανατολισμός στην Αγορά</a:t>
            </a:r>
            <a:r>
              <a:rPr lang="en-GB" altLang="en-GR" u="sng">
                <a:solidFill>
                  <a:schemeClr val="tx2"/>
                </a:solidFill>
              </a:rPr>
              <a:t> </a:t>
            </a:r>
          </a:p>
          <a:p>
            <a:pPr algn="ctr">
              <a:spcBef>
                <a:spcPct val="0"/>
              </a:spcBef>
              <a:buClrTx/>
              <a:buSzTx/>
              <a:buFontTx/>
              <a:buNone/>
            </a:pPr>
            <a:r>
              <a:rPr lang="en-GB" altLang="en-GR" u="sng">
                <a:solidFill>
                  <a:schemeClr val="tx2"/>
                </a:solidFill>
              </a:rPr>
              <a:t>(Marketing Concept)</a:t>
            </a:r>
          </a:p>
        </p:txBody>
      </p:sp>
      <p:sp>
        <p:nvSpPr>
          <p:cNvPr id="49155" name="Rectangle 3">
            <a:extLst>
              <a:ext uri="{FF2B5EF4-FFF2-40B4-BE49-F238E27FC236}">
                <a16:creationId xmlns:a16="http://schemas.microsoft.com/office/drawing/2014/main" id="{C9D0105B-AE9E-8773-7D24-C9C7A42B1972}"/>
              </a:ext>
            </a:extLst>
          </p:cNvPr>
          <p:cNvSpPr>
            <a:spLocks noChangeArrowheads="1"/>
          </p:cNvSpPr>
          <p:nvPr/>
        </p:nvSpPr>
        <p:spPr bwMode="auto">
          <a:xfrm>
            <a:off x="762000" y="16764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n-US" altLang="en-GR"/>
              <a:t>Το κλειδί στην επίτευξη των στόχων μιας επιχειρήσης βρίσκεται στο να είναι πιο αποτελεσματική απ</a:t>
            </a:r>
            <a:r>
              <a:rPr lang="en-US" altLang="en-US"/>
              <a:t>’</a:t>
            </a:r>
            <a:r>
              <a:rPr lang="en-US" altLang="en-GR"/>
              <a:t> τους ανταγωνιστές στην ενοποίηση των διαδικασιών του μάρκετινγκ (integration), προκειμένου να προσδιορίσει και να ικανοποιήσει τις ανάγκες των αγορών-στόχων</a:t>
            </a:r>
            <a:r>
              <a:rPr lang="en-US" altLang="en-GR" sz="2400">
                <a:latin typeface="Garamond" panose="02020404030301010803" pitchFamily="18" charset="0"/>
              </a:rPr>
              <a:t>.</a:t>
            </a:r>
          </a:p>
        </p:txBody>
      </p:sp>
      <p:sp>
        <p:nvSpPr>
          <p:cNvPr id="2" name="Footer Placeholder 1">
            <a:extLst>
              <a:ext uri="{FF2B5EF4-FFF2-40B4-BE49-F238E27FC236}">
                <a16:creationId xmlns:a16="http://schemas.microsoft.com/office/drawing/2014/main" id="{8B35B353-0E2D-A1F8-1E0E-CC3327ECA197}"/>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2">
            <a:extLst>
              <a:ext uri="{FF2B5EF4-FFF2-40B4-BE49-F238E27FC236}">
                <a16:creationId xmlns:a16="http://schemas.microsoft.com/office/drawing/2014/main" id="{23C4AF5E-9755-88E0-D6B3-6DAA78A3B4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5364BE93-D722-FB4A-9D8E-54EAF8ECD153}" type="slidenum">
              <a:rPr lang="el-GR" altLang="en-GR" sz="1200" smtClean="0">
                <a:latin typeface="Arial Black" panose="020B0604020202020204" pitchFamily="34" charset="0"/>
              </a:rPr>
              <a:pPr>
                <a:spcBef>
                  <a:spcPct val="0"/>
                </a:spcBef>
                <a:buClrTx/>
                <a:buSzTx/>
                <a:buFontTx/>
                <a:buNone/>
              </a:pPr>
              <a:t>27</a:t>
            </a:fld>
            <a:endParaRPr lang="el-GR" altLang="en-GR" sz="1200">
              <a:latin typeface="Arial Black" panose="020B0604020202020204" pitchFamily="34" charset="0"/>
            </a:endParaRPr>
          </a:p>
        </p:txBody>
      </p:sp>
      <p:sp>
        <p:nvSpPr>
          <p:cNvPr id="51202" name="Rectangle 2">
            <a:extLst>
              <a:ext uri="{FF2B5EF4-FFF2-40B4-BE49-F238E27FC236}">
                <a16:creationId xmlns:a16="http://schemas.microsoft.com/office/drawing/2014/main" id="{7A7CEC57-C077-EC88-7DD9-1C8C42D88ACF}"/>
              </a:ext>
            </a:extLst>
          </p:cNvPr>
          <p:cNvSpPr>
            <a:spLocks noChangeArrowheads="1"/>
          </p:cNvSpPr>
          <p:nvPr/>
        </p:nvSpPr>
        <p:spPr bwMode="auto">
          <a:xfrm>
            <a:off x="685800" y="533400"/>
            <a:ext cx="7924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u="sng">
                <a:solidFill>
                  <a:schemeClr val="tx2"/>
                </a:solidFill>
              </a:rPr>
              <a:t>Τα τρία στοιχεία του</a:t>
            </a:r>
            <a:r>
              <a:rPr lang="en-GB" altLang="en-GR" u="sng">
                <a:solidFill>
                  <a:schemeClr val="tx2"/>
                </a:solidFill>
              </a:rPr>
              <a:t> </a:t>
            </a:r>
            <a:r>
              <a:rPr lang="el-GR" altLang="en-GR" u="sng">
                <a:solidFill>
                  <a:schemeClr val="tx2"/>
                </a:solidFill>
              </a:rPr>
              <a:t>προσανατολισμού στην Αγορά</a:t>
            </a:r>
            <a:r>
              <a:rPr lang="en-GB" altLang="en-GR" u="sng">
                <a:solidFill>
                  <a:schemeClr val="tx2"/>
                </a:solidFill>
              </a:rPr>
              <a:t> </a:t>
            </a:r>
          </a:p>
          <a:p>
            <a:pPr algn="ctr">
              <a:spcBef>
                <a:spcPct val="0"/>
              </a:spcBef>
              <a:buClrTx/>
              <a:buSzTx/>
              <a:buFontTx/>
              <a:buNone/>
            </a:pPr>
            <a:r>
              <a:rPr lang="en-GB" altLang="en-GR" u="sng">
                <a:solidFill>
                  <a:schemeClr val="tx2"/>
                </a:solidFill>
              </a:rPr>
              <a:t>(Marketing Concept </a:t>
            </a:r>
            <a:r>
              <a:rPr lang="en-US" altLang="en-GR" u="sng">
                <a:solidFill>
                  <a:schemeClr val="tx2"/>
                </a:solidFill>
              </a:rPr>
              <a:t>Elements</a:t>
            </a:r>
            <a:r>
              <a:rPr lang="en-GB" altLang="en-GR" u="sng">
                <a:solidFill>
                  <a:schemeClr val="tx2"/>
                </a:solidFill>
              </a:rPr>
              <a:t>)</a:t>
            </a:r>
          </a:p>
        </p:txBody>
      </p:sp>
      <p:sp>
        <p:nvSpPr>
          <p:cNvPr id="51203" name="Rectangle 3">
            <a:extLst>
              <a:ext uri="{FF2B5EF4-FFF2-40B4-BE49-F238E27FC236}">
                <a16:creationId xmlns:a16="http://schemas.microsoft.com/office/drawing/2014/main" id="{34434D0C-87E6-832F-8B4D-7135DB35C188}"/>
              </a:ext>
            </a:extLst>
          </p:cNvPr>
          <p:cNvSpPr>
            <a:spLocks noChangeArrowheads="1"/>
          </p:cNvSpPr>
          <p:nvPr/>
        </p:nvSpPr>
        <p:spPr bwMode="auto">
          <a:xfrm>
            <a:off x="762000" y="23622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l-GR" altLang="en-GR"/>
              <a:t>Συλλογή γνώσης της αγοράς</a:t>
            </a:r>
          </a:p>
          <a:p>
            <a:pPr lvl="1">
              <a:spcBef>
                <a:spcPct val="0"/>
              </a:spcBef>
              <a:spcAft>
                <a:spcPts val="600"/>
              </a:spcAft>
              <a:buClrTx/>
              <a:buSzTx/>
              <a:buFontTx/>
              <a:buNone/>
            </a:pPr>
            <a:r>
              <a:rPr lang="el-GR" altLang="en-GR"/>
              <a:t>	</a:t>
            </a:r>
            <a:r>
              <a:rPr lang="el-GR" altLang="en-GR" i="1"/>
              <a:t>(marketing intelligence genaration)</a:t>
            </a:r>
            <a:endParaRPr lang="el-GR" altLang="en-GR"/>
          </a:p>
          <a:p>
            <a:pPr lvl="1">
              <a:spcBef>
                <a:spcPct val="40000"/>
              </a:spcBef>
              <a:spcAft>
                <a:spcPts val="600"/>
              </a:spcAft>
              <a:buClrTx/>
              <a:buSzTx/>
              <a:buFontTx/>
              <a:buChar char="•"/>
            </a:pPr>
            <a:r>
              <a:rPr lang="el-GR" altLang="en-GR"/>
              <a:t>Διάχυση της γνώσης μέσα στην επιχείρηση</a:t>
            </a:r>
          </a:p>
          <a:p>
            <a:pPr lvl="1">
              <a:spcBef>
                <a:spcPct val="0"/>
              </a:spcBef>
              <a:spcAft>
                <a:spcPts val="600"/>
              </a:spcAft>
              <a:buClrTx/>
              <a:buSzTx/>
              <a:buFontTx/>
              <a:buNone/>
            </a:pPr>
            <a:r>
              <a:rPr lang="el-GR" altLang="en-GR" i="1"/>
              <a:t>	(dissemination of information)</a:t>
            </a:r>
            <a:endParaRPr lang="el-GR" altLang="en-GR"/>
          </a:p>
          <a:p>
            <a:pPr lvl="1">
              <a:spcBef>
                <a:spcPct val="40000"/>
              </a:spcBef>
              <a:spcAft>
                <a:spcPts val="600"/>
              </a:spcAft>
              <a:buClrTx/>
              <a:buSzTx/>
              <a:buFontTx/>
              <a:buChar char="•"/>
            </a:pPr>
            <a:r>
              <a:rPr lang="el-GR" altLang="en-GR"/>
              <a:t>Απόκριση της επιχείρησης με προσαρμοσμένα προϊόντα/υπηρεσίες </a:t>
            </a:r>
            <a:r>
              <a:rPr lang="el-GR" altLang="en-GR" i="1"/>
              <a:t>(</a:t>
            </a:r>
            <a:r>
              <a:rPr lang="en-US" altLang="en-GR" i="1"/>
              <a:t>organizational responsiveness)</a:t>
            </a:r>
            <a:r>
              <a:rPr lang="en-US" altLang="en-GR" sz="2400" i="1">
                <a:latin typeface="Garamond" panose="02020404030301010803" pitchFamily="18" charset="0"/>
              </a:rPr>
              <a:t>.</a:t>
            </a:r>
            <a:endParaRPr lang="en-US" altLang="en-GR" sz="2400">
              <a:latin typeface="Garamond" panose="02020404030301010803" pitchFamily="18" charset="0"/>
            </a:endParaRPr>
          </a:p>
        </p:txBody>
      </p:sp>
      <p:sp>
        <p:nvSpPr>
          <p:cNvPr id="2" name="Footer Placeholder 1">
            <a:extLst>
              <a:ext uri="{FF2B5EF4-FFF2-40B4-BE49-F238E27FC236}">
                <a16:creationId xmlns:a16="http://schemas.microsoft.com/office/drawing/2014/main" id="{7D20DC1B-B5F0-DC54-4681-02F68B4521F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
            <a:extLst>
              <a:ext uri="{FF2B5EF4-FFF2-40B4-BE49-F238E27FC236}">
                <a16:creationId xmlns:a16="http://schemas.microsoft.com/office/drawing/2014/main" id="{F4487E20-FB4F-9099-0274-2C742527BC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7402969-DD01-2645-AF17-CD92E0084C0F}" type="slidenum">
              <a:rPr lang="el-GR" altLang="en-GR" sz="1200" smtClean="0">
                <a:latin typeface="Arial Black" panose="020B0604020202020204" pitchFamily="34" charset="0"/>
              </a:rPr>
              <a:pPr>
                <a:spcBef>
                  <a:spcPct val="0"/>
                </a:spcBef>
                <a:buClrTx/>
                <a:buSzTx/>
                <a:buFontTx/>
                <a:buNone/>
              </a:pPr>
              <a:t>28</a:t>
            </a:fld>
            <a:endParaRPr lang="el-GR" altLang="en-GR" sz="1200">
              <a:latin typeface="Arial Black" panose="020B0604020202020204" pitchFamily="34" charset="0"/>
            </a:endParaRPr>
          </a:p>
        </p:txBody>
      </p:sp>
      <p:sp>
        <p:nvSpPr>
          <p:cNvPr id="53250" name="Rectangle 2">
            <a:extLst>
              <a:ext uri="{FF2B5EF4-FFF2-40B4-BE49-F238E27FC236}">
                <a16:creationId xmlns:a16="http://schemas.microsoft.com/office/drawing/2014/main" id="{050A39A9-89DE-0C62-3BCA-7FE1603C5F09}"/>
              </a:ext>
            </a:extLst>
          </p:cNvPr>
          <p:cNvSpPr>
            <a:spLocks noChangeArrowheads="1"/>
          </p:cNvSpPr>
          <p:nvPr/>
        </p:nvSpPr>
        <p:spPr bwMode="auto">
          <a:xfrm>
            <a:off x="990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sz="3600" u="sng">
                <a:solidFill>
                  <a:schemeClr val="tx2"/>
                </a:solidFill>
              </a:rPr>
              <a:t>Βαθμός Ικανοποίησης Πελάτου (</a:t>
            </a:r>
            <a:r>
              <a:rPr lang="en-US" altLang="en-GR" sz="3600" u="sng">
                <a:solidFill>
                  <a:schemeClr val="tx2"/>
                </a:solidFill>
              </a:rPr>
              <a:t>customer satisfaction)</a:t>
            </a:r>
            <a:endParaRPr lang="en-GB" altLang="en-GR" sz="3600" u="sng">
              <a:solidFill>
                <a:schemeClr val="tx2"/>
              </a:solidFill>
            </a:endParaRPr>
          </a:p>
        </p:txBody>
      </p:sp>
      <p:sp>
        <p:nvSpPr>
          <p:cNvPr id="53251" name="Rectangle 3">
            <a:extLst>
              <a:ext uri="{FF2B5EF4-FFF2-40B4-BE49-F238E27FC236}">
                <a16:creationId xmlns:a16="http://schemas.microsoft.com/office/drawing/2014/main" id="{2A075A4A-5FAD-C1FC-5272-9FCE0E0F944F}"/>
              </a:ext>
            </a:extLst>
          </p:cNvPr>
          <p:cNvSpPr>
            <a:spLocks noChangeArrowheads="1"/>
          </p:cNvSpPr>
          <p:nvPr/>
        </p:nvSpPr>
        <p:spPr bwMode="auto">
          <a:xfrm>
            <a:off x="838200" y="19050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ClrTx/>
              <a:buSzTx/>
              <a:buFontTx/>
              <a:buChar char="•"/>
            </a:pPr>
            <a:r>
              <a:rPr lang="en-US" altLang="en-GR" sz="3200"/>
              <a:t>Το αίσθημα ικανοποίησης ή απογοήτευσης ενός ατόμου που προκύπτει απ</a:t>
            </a:r>
            <a:r>
              <a:rPr lang="en-US" altLang="en-US" sz="3200"/>
              <a:t>’</a:t>
            </a:r>
            <a:r>
              <a:rPr lang="en-US" altLang="en-GR" sz="3200"/>
              <a:t> την σύγκριση που κάνει μεταξύ αναμενόμενης και πραγματικής (εισπραχθείσας) απόδοσης (αποτελέσματος) του προϊόντος/υπηρεσίας μιας επιχείρησης.</a:t>
            </a:r>
            <a:endParaRPr lang="en-US" altLang="en-GR">
              <a:latin typeface="Garamond" panose="02020404030301010803" pitchFamily="18" charset="0"/>
            </a:endParaRPr>
          </a:p>
        </p:txBody>
      </p:sp>
      <p:sp>
        <p:nvSpPr>
          <p:cNvPr id="2" name="Footer Placeholder 1">
            <a:extLst>
              <a:ext uri="{FF2B5EF4-FFF2-40B4-BE49-F238E27FC236}">
                <a16:creationId xmlns:a16="http://schemas.microsoft.com/office/drawing/2014/main" id="{3889188F-7443-5F59-3C0F-096D857C35C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2">
            <a:extLst>
              <a:ext uri="{FF2B5EF4-FFF2-40B4-BE49-F238E27FC236}">
                <a16:creationId xmlns:a16="http://schemas.microsoft.com/office/drawing/2014/main" id="{F81B5D62-6DDE-A8C9-D392-E9B355306D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9656167-CA3B-D043-A1E0-44BDE4C5C020}" type="slidenum">
              <a:rPr lang="el-GR" altLang="en-GR" sz="1200" smtClean="0">
                <a:latin typeface="Arial Black" panose="020B0604020202020204" pitchFamily="34" charset="0"/>
              </a:rPr>
              <a:pPr>
                <a:spcBef>
                  <a:spcPct val="0"/>
                </a:spcBef>
                <a:buClrTx/>
                <a:buSzTx/>
                <a:buFontTx/>
                <a:buNone/>
              </a:pPr>
              <a:t>29</a:t>
            </a:fld>
            <a:endParaRPr lang="el-GR" altLang="en-GR" sz="1200">
              <a:latin typeface="Arial Black" panose="020B0604020202020204" pitchFamily="34" charset="0"/>
            </a:endParaRPr>
          </a:p>
        </p:txBody>
      </p:sp>
      <p:sp>
        <p:nvSpPr>
          <p:cNvPr id="55298" name="Rectangle 2">
            <a:extLst>
              <a:ext uri="{FF2B5EF4-FFF2-40B4-BE49-F238E27FC236}">
                <a16:creationId xmlns:a16="http://schemas.microsoft.com/office/drawing/2014/main" id="{1FF74019-3707-CFA5-9D68-366741D00E56}"/>
              </a:ext>
            </a:extLst>
          </p:cNvPr>
          <p:cNvSpPr>
            <a:spLocks noChangeArrowheads="1"/>
          </p:cNvSpPr>
          <p:nvPr/>
        </p:nvSpPr>
        <p:spPr bwMode="auto">
          <a:xfrm>
            <a:off x="990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GR" sz="3600" u="sng">
                <a:solidFill>
                  <a:schemeClr val="tx2"/>
                </a:solidFill>
              </a:rPr>
              <a:t>Αξία</a:t>
            </a:r>
          </a:p>
        </p:txBody>
      </p:sp>
      <p:sp>
        <p:nvSpPr>
          <p:cNvPr id="55299" name="Rectangle 3">
            <a:extLst>
              <a:ext uri="{FF2B5EF4-FFF2-40B4-BE49-F238E27FC236}">
                <a16:creationId xmlns:a16="http://schemas.microsoft.com/office/drawing/2014/main" id="{107AABEA-88E0-BF51-474F-900D6A2FAB27}"/>
              </a:ext>
            </a:extLst>
          </p:cNvPr>
          <p:cNvSpPr>
            <a:spLocks noChangeArrowheads="1"/>
          </p:cNvSpPr>
          <p:nvPr/>
        </p:nvSpPr>
        <p:spPr bwMode="auto">
          <a:xfrm>
            <a:off x="838200" y="19050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1" algn="just">
              <a:spcBef>
                <a:spcPct val="0"/>
              </a:spcBef>
              <a:spcAft>
                <a:spcPts val="600"/>
              </a:spcAft>
              <a:buClrTx/>
              <a:buSzTx/>
              <a:buFontTx/>
              <a:buChar char="•"/>
            </a:pPr>
            <a:r>
              <a:rPr lang="en-US" altLang="en-GR" sz="3200"/>
              <a:t>Η ικανοποίηση των αναγκών των πελατών στο χαμηλότερο δυνατό κόστος κτήσης, κατοχής και χρήσης</a:t>
            </a:r>
            <a:endParaRPr lang="en-US" altLang="en-GR">
              <a:latin typeface="Garamond" panose="02020404030301010803" pitchFamily="18" charset="0"/>
            </a:endParaRPr>
          </a:p>
        </p:txBody>
      </p:sp>
      <p:sp>
        <p:nvSpPr>
          <p:cNvPr id="2" name="Footer Placeholder 1">
            <a:extLst>
              <a:ext uri="{FF2B5EF4-FFF2-40B4-BE49-F238E27FC236}">
                <a16:creationId xmlns:a16="http://schemas.microsoft.com/office/drawing/2014/main" id="{0BFE07AD-DD57-CF78-6501-D1C6F11932A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a:extLst>
              <a:ext uri="{FF2B5EF4-FFF2-40B4-BE49-F238E27FC236}">
                <a16:creationId xmlns:a16="http://schemas.microsoft.com/office/drawing/2014/main" id="{87F3A637-0A5A-CA67-B5BE-6C8D7B2D7D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850D041-A3AA-5341-9905-ED1918E4A589}" type="slidenum">
              <a:rPr lang="el-GR" altLang="en-GR" sz="1200" smtClean="0">
                <a:latin typeface="Arial Black" panose="020B0604020202020204" pitchFamily="34" charset="0"/>
              </a:rPr>
              <a:pPr>
                <a:spcBef>
                  <a:spcPct val="0"/>
                </a:spcBef>
                <a:buClrTx/>
                <a:buSzTx/>
                <a:buFontTx/>
                <a:buNone/>
              </a:pPr>
              <a:t>3</a:t>
            </a:fld>
            <a:endParaRPr lang="el-GR" altLang="en-GR" sz="1200">
              <a:latin typeface="Arial Black" panose="020B0604020202020204" pitchFamily="34" charset="0"/>
            </a:endParaRPr>
          </a:p>
        </p:txBody>
      </p:sp>
      <p:sp>
        <p:nvSpPr>
          <p:cNvPr id="21506" name="Rectangle 2">
            <a:extLst>
              <a:ext uri="{FF2B5EF4-FFF2-40B4-BE49-F238E27FC236}">
                <a16:creationId xmlns:a16="http://schemas.microsoft.com/office/drawing/2014/main" id="{25A0DFF7-751C-BC12-57A2-7354F969DA75}"/>
              </a:ext>
            </a:extLst>
          </p:cNvPr>
          <p:cNvSpPr>
            <a:spLocks noGrp="1" noChangeArrowheads="1"/>
          </p:cNvSpPr>
          <p:nvPr>
            <p:ph type="title"/>
          </p:nvPr>
        </p:nvSpPr>
        <p:spPr>
          <a:xfrm>
            <a:off x="609600" y="228600"/>
            <a:ext cx="8077200" cy="1066800"/>
          </a:xfrm>
          <a:noFill/>
        </p:spPr>
        <p:txBody>
          <a:bodyPr lIns="92075" tIns="46038" rIns="92075" bIns="46038" anchor="b"/>
          <a:lstStyle/>
          <a:p>
            <a:pPr eaLnBrk="1" hangingPunct="1"/>
            <a:r>
              <a:rPr lang="el-GR" altLang="en-GR" sz="4000" b="1">
                <a:ea typeface="ＭＳ Ｐゴシック" panose="020B0600070205080204" pitchFamily="34" charset="-128"/>
              </a:rPr>
              <a:t>Άξονες Επιδίωξης Συγκριτικού Πλεονεκτήματος</a:t>
            </a:r>
          </a:p>
        </p:txBody>
      </p:sp>
      <p:sp>
        <p:nvSpPr>
          <p:cNvPr id="201731" name="Rectangle 3">
            <a:extLst>
              <a:ext uri="{FF2B5EF4-FFF2-40B4-BE49-F238E27FC236}">
                <a16:creationId xmlns:a16="http://schemas.microsoft.com/office/drawing/2014/main" id="{C8E46E61-BCA1-8024-6BA9-41D61AA8E017}"/>
              </a:ext>
            </a:extLst>
          </p:cNvPr>
          <p:cNvSpPr>
            <a:spLocks noChangeArrowheads="1"/>
          </p:cNvSpPr>
          <p:nvPr/>
        </p:nvSpPr>
        <p:spPr bwMode="auto">
          <a:xfrm>
            <a:off x="762000" y="1295400"/>
            <a:ext cx="8077200" cy="5029200"/>
          </a:xfrm>
          <a:prstGeom prst="rect">
            <a:avLst/>
          </a:prstGeom>
          <a:noFill/>
          <a:ln w="9525">
            <a:noFill/>
            <a:miter lim="800000"/>
            <a:headEnd/>
            <a:tailEnd/>
          </a:ln>
          <a:effectLst/>
        </p:spPr>
        <p:txBody>
          <a:bodyPr lIns="92075" tIns="46038" rIns="92075" bIns="46038"/>
          <a:lstStyle>
            <a:lvl1pPr marL="187325" indent="-187325"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1"/>
              </a:buClr>
              <a:buSzPct val="75000"/>
              <a:buFont typeface="Monotype Sorts" pitchFamily="2" charset="2"/>
              <a:buChar char="b"/>
              <a:defRPr/>
            </a:pPr>
            <a:r>
              <a:rPr lang="el-GR" altLang="en-GR" sz="2800" b="1">
                <a:effectLst>
                  <a:outerShdw blurRad="38100" dist="38100" dir="2700000" algn="tl">
                    <a:srgbClr val="C0C0C0"/>
                  </a:outerShdw>
                </a:effectLst>
              </a:rPr>
              <a:t> </a:t>
            </a:r>
            <a:r>
              <a:rPr lang="el-GR" altLang="en-GR" sz="2600" b="1">
                <a:effectLst>
                  <a:outerShdw blurRad="38100" dist="38100" dir="2700000" algn="tl">
                    <a:srgbClr val="C0C0C0"/>
                  </a:outerShdw>
                </a:effectLst>
              </a:rPr>
              <a:t>1900 : Αποδοτικότητα (Βιομηχανική 			Επανάσταση-</a:t>
            </a:r>
            <a:r>
              <a:rPr lang="en-US" altLang="en-GR" sz="2600" b="1">
                <a:effectLst>
                  <a:outerShdw blurRad="38100" dist="38100" dir="2700000" algn="tl">
                    <a:srgbClr val="C0C0C0"/>
                  </a:outerShdw>
                </a:effectLst>
              </a:rPr>
              <a:t>functional organizations</a:t>
            </a:r>
            <a:r>
              <a:rPr lang="el-GR" altLang="en-GR" sz="2600" b="1">
                <a:effectLst>
                  <a:outerShdw blurRad="38100" dist="38100" dir="2700000" algn="tl">
                    <a:srgbClr val="C0C0C0"/>
                  </a:outerShdw>
                </a:effectLst>
              </a:rPr>
              <a:t> -	οικονομίες κλίμακας)</a:t>
            </a:r>
          </a:p>
          <a:p>
            <a:pPr>
              <a:spcBef>
                <a:spcPct val="20000"/>
              </a:spcBef>
              <a:defRPr/>
            </a:pPr>
            <a:endParaRPr lang="el-GR" altLang="en-GR" sz="15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 1950 : Ποιότητα (Total Quality Management-		multidivisional organization- 			διαφοροποίηση)</a:t>
            </a:r>
          </a:p>
          <a:p>
            <a:pPr>
              <a:spcBef>
                <a:spcPct val="20000"/>
              </a:spcBef>
              <a:defRPr/>
            </a:pPr>
            <a:endParaRPr lang="el-GR" altLang="en-GR" sz="15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 1970 : Eυελιξία (Matrix organization-			economies of scope).</a:t>
            </a:r>
          </a:p>
          <a:p>
            <a:pPr>
              <a:spcBef>
                <a:spcPct val="20000"/>
              </a:spcBef>
              <a:defRPr/>
            </a:pPr>
            <a:endParaRPr lang="el-GR" altLang="en-GR" sz="15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 1990 : Επιχειρηματική Δικτύωση (</a:t>
            </a:r>
            <a:r>
              <a:rPr lang="en-US" altLang="en-GR" sz="2600" b="1">
                <a:effectLst>
                  <a:outerShdw blurRad="38100" dist="38100" dir="2700000" algn="tl">
                    <a:srgbClr val="C0C0C0"/>
                  </a:outerShdw>
                </a:effectLst>
              </a:rPr>
              <a:t>Network 		organization -	</a:t>
            </a:r>
            <a:r>
              <a:rPr lang="el-GR" altLang="en-GR" sz="2600" b="1">
                <a:effectLst>
                  <a:outerShdw blurRad="38100" dist="38100" dir="2700000" algn="tl">
                    <a:srgbClr val="C0C0C0"/>
                  </a:outerShdw>
                </a:effectLst>
              </a:rPr>
              <a:t>Business </a:t>
            </a:r>
            <a:r>
              <a:rPr lang="en-US" altLang="en-GR" sz="2600" b="1">
                <a:effectLst>
                  <a:outerShdw blurRad="38100" dist="38100" dir="2700000" algn="tl">
                    <a:srgbClr val="C0C0C0"/>
                  </a:outerShdw>
                </a:effectLst>
              </a:rPr>
              <a:t>network 		relationships )</a:t>
            </a:r>
            <a:endParaRPr lang="el-GR" altLang="en-GR" sz="2600" b="1">
              <a:effectLst>
                <a:outerShdw blurRad="38100" dist="38100" dir="2700000" algn="tl">
                  <a:srgbClr val="C0C0C0"/>
                </a:outerShdw>
              </a:effectLst>
            </a:endParaRPr>
          </a:p>
        </p:txBody>
      </p:sp>
      <p:sp>
        <p:nvSpPr>
          <p:cNvPr id="2" name="Footer Placeholder 1">
            <a:extLst>
              <a:ext uri="{FF2B5EF4-FFF2-40B4-BE49-F238E27FC236}">
                <a16:creationId xmlns:a16="http://schemas.microsoft.com/office/drawing/2014/main" id="{F4F52317-972E-07CC-F705-354DDA1960D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
            <a:extLst>
              <a:ext uri="{FF2B5EF4-FFF2-40B4-BE49-F238E27FC236}">
                <a16:creationId xmlns:a16="http://schemas.microsoft.com/office/drawing/2014/main" id="{6B379E4B-34AF-AF91-72D9-2AE3AFAE0E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C50AB6C-9390-1541-97ED-F54009A1B343}" type="slidenum">
              <a:rPr lang="el-GR" altLang="en-GR" sz="1200" smtClean="0">
                <a:latin typeface="Arial Black" panose="020B0604020202020204" pitchFamily="34" charset="0"/>
              </a:rPr>
              <a:pPr>
                <a:spcBef>
                  <a:spcPct val="0"/>
                </a:spcBef>
                <a:buClrTx/>
                <a:buSzTx/>
                <a:buFontTx/>
                <a:buNone/>
              </a:pPr>
              <a:t>30</a:t>
            </a:fld>
            <a:endParaRPr lang="el-GR" altLang="en-GR" sz="1200">
              <a:latin typeface="Arial Black" panose="020B0604020202020204" pitchFamily="34" charset="0"/>
            </a:endParaRPr>
          </a:p>
        </p:txBody>
      </p:sp>
      <p:pic>
        <p:nvPicPr>
          <p:cNvPr id="57346" name="Picture 2050">
            <a:extLst>
              <a:ext uri="{FF2B5EF4-FFF2-40B4-BE49-F238E27FC236}">
                <a16:creationId xmlns:a16="http://schemas.microsoft.com/office/drawing/2014/main" id="{443C92C5-63B6-C491-FA74-2799AF7AA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3397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051">
            <a:extLst>
              <a:ext uri="{FF2B5EF4-FFF2-40B4-BE49-F238E27FC236}">
                <a16:creationId xmlns:a16="http://schemas.microsoft.com/office/drawing/2014/main" id="{7ACD7DDA-D528-7986-B7AE-9653F087A009}"/>
              </a:ext>
            </a:extLst>
          </p:cNvPr>
          <p:cNvSpPr>
            <a:spLocks noChangeArrowheads="1"/>
          </p:cNvSpPr>
          <p:nvPr/>
        </p:nvSpPr>
        <p:spPr bwMode="auto">
          <a:xfrm>
            <a:off x="236220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 name="Footer Placeholder 1">
            <a:extLst>
              <a:ext uri="{FF2B5EF4-FFF2-40B4-BE49-F238E27FC236}">
                <a16:creationId xmlns:a16="http://schemas.microsoft.com/office/drawing/2014/main" id="{A5119EAD-A08B-6814-E1ED-9BB65192AF3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
            <a:extLst>
              <a:ext uri="{FF2B5EF4-FFF2-40B4-BE49-F238E27FC236}">
                <a16:creationId xmlns:a16="http://schemas.microsoft.com/office/drawing/2014/main" id="{156C8557-856C-4D41-A844-7E3C349B0F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751041B-29A4-7C47-BBBF-D5B1094CE167}" type="slidenum">
              <a:rPr lang="el-GR" altLang="en-GR" sz="1200" smtClean="0">
                <a:latin typeface="Arial Black" panose="020B0604020202020204" pitchFamily="34" charset="0"/>
              </a:rPr>
              <a:pPr>
                <a:spcBef>
                  <a:spcPct val="0"/>
                </a:spcBef>
                <a:buClrTx/>
                <a:buSzTx/>
                <a:buFontTx/>
                <a:buNone/>
              </a:pPr>
              <a:t>31</a:t>
            </a:fld>
            <a:endParaRPr lang="el-GR" altLang="en-GR" sz="1200">
              <a:latin typeface="Arial Black" panose="020B0604020202020204" pitchFamily="34" charset="0"/>
            </a:endParaRPr>
          </a:p>
        </p:txBody>
      </p:sp>
      <p:pic>
        <p:nvPicPr>
          <p:cNvPr id="59394" name="Picture 2" descr="the PLC">
            <a:extLst>
              <a:ext uri="{FF2B5EF4-FFF2-40B4-BE49-F238E27FC236}">
                <a16:creationId xmlns:a16="http://schemas.microsoft.com/office/drawing/2014/main" id="{425928A9-B63D-3CB9-CA60-7D904AE2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A555C29-6964-E6FD-6133-EBA8C042AEF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a:extLst>
              <a:ext uri="{FF2B5EF4-FFF2-40B4-BE49-F238E27FC236}">
                <a16:creationId xmlns:a16="http://schemas.microsoft.com/office/drawing/2014/main" id="{CB04CB77-FC7B-8698-8548-D406553857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2D16C40-2E46-7040-ADBB-B2DCFF25DE30}" type="slidenum">
              <a:rPr lang="el-GR" altLang="en-GR" sz="1200" smtClean="0">
                <a:latin typeface="Arial Black" panose="020B0604020202020204" pitchFamily="34" charset="0"/>
              </a:rPr>
              <a:pPr>
                <a:spcBef>
                  <a:spcPct val="0"/>
                </a:spcBef>
                <a:buClrTx/>
                <a:buSzTx/>
                <a:buFontTx/>
                <a:buNone/>
              </a:pPr>
              <a:t>32</a:t>
            </a:fld>
            <a:endParaRPr lang="el-GR" altLang="en-GR" sz="1200">
              <a:latin typeface="Arial Black" panose="020B0604020202020204" pitchFamily="34" charset="0"/>
            </a:endParaRPr>
          </a:p>
        </p:txBody>
      </p:sp>
      <p:pic>
        <p:nvPicPr>
          <p:cNvPr id="60418" name="Picture 2" descr="the marketing choices">
            <a:extLst>
              <a:ext uri="{FF2B5EF4-FFF2-40B4-BE49-F238E27FC236}">
                <a16:creationId xmlns:a16="http://schemas.microsoft.com/office/drawing/2014/main" id="{CB5204AB-673A-9428-765F-E36E49175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663"/>
            <a:ext cx="9677400" cy="739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690342E-8768-4420-30E5-EF1846F3524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a:extLst>
              <a:ext uri="{FF2B5EF4-FFF2-40B4-BE49-F238E27FC236}">
                <a16:creationId xmlns:a16="http://schemas.microsoft.com/office/drawing/2014/main" id="{8B557621-F29C-EAAB-F8DF-0EEE6DADD8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CB6CFB9F-E175-7047-9AF2-77019951A154}" type="slidenum">
              <a:rPr lang="el-GR" altLang="en-GR" sz="1200" smtClean="0">
                <a:latin typeface="Arial Black" panose="020B0604020202020204" pitchFamily="34" charset="0"/>
              </a:rPr>
              <a:pPr>
                <a:spcBef>
                  <a:spcPct val="0"/>
                </a:spcBef>
                <a:buClrTx/>
                <a:buSzTx/>
                <a:buFontTx/>
                <a:buNone/>
              </a:pPr>
              <a:t>33</a:t>
            </a:fld>
            <a:endParaRPr lang="el-GR" altLang="en-GR" sz="1200">
              <a:latin typeface="Arial Black" panose="020B0604020202020204" pitchFamily="34" charset="0"/>
            </a:endParaRPr>
          </a:p>
        </p:txBody>
      </p:sp>
      <p:sp>
        <p:nvSpPr>
          <p:cNvPr id="61442" name="Rectangle 2">
            <a:extLst>
              <a:ext uri="{FF2B5EF4-FFF2-40B4-BE49-F238E27FC236}">
                <a16:creationId xmlns:a16="http://schemas.microsoft.com/office/drawing/2014/main" id="{1E6B0680-847F-CCBC-66CE-81A37D80D680}"/>
              </a:ext>
            </a:extLst>
          </p:cNvPr>
          <p:cNvSpPr>
            <a:spLocks noGrp="1" noChangeArrowheads="1"/>
          </p:cNvSpPr>
          <p:nvPr>
            <p:ph type="title"/>
          </p:nvPr>
        </p:nvSpPr>
        <p:spPr>
          <a:xfrm>
            <a:off x="1295400" y="914400"/>
            <a:ext cx="7772400" cy="1447800"/>
          </a:xfrm>
        </p:spPr>
        <p:txBody>
          <a:bodyPr/>
          <a:lstStyle/>
          <a:p>
            <a:pPr eaLnBrk="1" hangingPunct="1"/>
            <a:r>
              <a:rPr lang="en-US" altLang="en-GR">
                <a:ea typeface="ＭＳ Ｐゴシック" panose="020B0600070205080204" pitchFamily="34" charset="-128"/>
              </a:rPr>
              <a:t>Εναλλακτικές Επιχειρησιακές Στρατηγικές</a:t>
            </a:r>
            <a:br>
              <a:rPr lang="en-US" altLang="en-GR">
                <a:ea typeface="ＭＳ Ｐゴシック" panose="020B0600070205080204" pitchFamily="34" charset="-128"/>
              </a:rPr>
            </a:br>
            <a:br>
              <a:rPr lang="en-US" altLang="en-GR" sz="2000">
                <a:ea typeface="ＭＳ Ｐゴシック" panose="020B0600070205080204" pitchFamily="34" charset="-128"/>
              </a:rPr>
            </a:br>
            <a:r>
              <a:rPr lang="en-US" altLang="en-GR" sz="3200" b="1">
                <a:ea typeface="ＭＳ Ｐゴシック" panose="020B0600070205080204" pitchFamily="34" charset="-128"/>
              </a:rPr>
              <a:t> </a:t>
            </a:r>
            <a:br>
              <a:rPr lang="en-US" altLang="en-GR">
                <a:ea typeface="ＭＳ Ｐゴシック" panose="020B0600070205080204" pitchFamily="34" charset="-128"/>
              </a:rPr>
            </a:br>
            <a:endParaRPr lang="en-US" altLang="en-GR">
              <a:ea typeface="ＭＳ Ｐゴシック" panose="020B0600070205080204" pitchFamily="34" charset="-128"/>
            </a:endParaRPr>
          </a:p>
        </p:txBody>
      </p:sp>
      <p:sp>
        <p:nvSpPr>
          <p:cNvPr id="61443" name="Rectangle 3">
            <a:extLst>
              <a:ext uri="{FF2B5EF4-FFF2-40B4-BE49-F238E27FC236}">
                <a16:creationId xmlns:a16="http://schemas.microsoft.com/office/drawing/2014/main" id="{280EDBA8-594B-AC81-C806-9587FF672370}"/>
              </a:ext>
            </a:extLst>
          </p:cNvPr>
          <p:cNvSpPr>
            <a:spLocks noGrp="1" noChangeArrowheads="1"/>
          </p:cNvSpPr>
          <p:nvPr>
            <p:ph type="body" idx="1"/>
          </p:nvPr>
        </p:nvSpPr>
        <p:spPr>
          <a:xfrm>
            <a:off x="990600" y="1828800"/>
            <a:ext cx="8153400" cy="4495800"/>
          </a:xfrm>
        </p:spPr>
        <p:txBody>
          <a:bodyPr/>
          <a:lstStyle/>
          <a:p>
            <a:pPr eaLnBrk="1" hangingPunct="1"/>
            <a:r>
              <a:rPr lang="en-US" altLang="en-GR" sz="2800" b="1">
                <a:ea typeface="ＭＳ Ｐゴシック" panose="020B0600070205080204" pitchFamily="34" charset="-128"/>
              </a:rPr>
              <a:t>(Διαφορετικοί συνδυασμοί κινδύνου-απόδοσης) - </a:t>
            </a:r>
            <a:r>
              <a:rPr lang="en-US" altLang="en-GR" sz="2000" b="1" i="1">
                <a:ea typeface="ＭＳ Ｐゴシック" panose="020B0600070205080204" pitchFamily="34" charset="-128"/>
              </a:rPr>
              <a:t>Ansoff 1968)</a:t>
            </a:r>
            <a:r>
              <a:rPr lang="en-US" altLang="en-GR" sz="2800" b="1">
                <a:ea typeface="ＭＳ Ｐゴシック" panose="020B0600070205080204" pitchFamily="34" charset="-128"/>
              </a:rPr>
              <a:t> </a:t>
            </a:r>
          </a:p>
          <a:p>
            <a:pPr lvl="1" eaLnBrk="1" hangingPunct="1"/>
            <a:r>
              <a:rPr lang="en-US" altLang="en-GR">
                <a:ea typeface="ＭＳ Ｐゴシック" panose="020B0600070205080204" pitchFamily="34" charset="-128"/>
              </a:rPr>
              <a:t>Αύξηση πωλήσεων σε υπάρχουσες αγορές και με υπάρχοντα προϊόντα/υπηρεσίες</a:t>
            </a:r>
          </a:p>
          <a:p>
            <a:pPr lvl="1" eaLnBrk="1" hangingPunct="1"/>
            <a:r>
              <a:rPr lang="en-US" altLang="en-GR">
                <a:ea typeface="ＭＳ Ｐゴシック" panose="020B0600070205080204" pitchFamily="34" charset="-128"/>
              </a:rPr>
              <a:t>Αύξηση πωλήσεων υπαρχόντων προϊόντων, με στόχευση σε νέες αγορές</a:t>
            </a:r>
          </a:p>
          <a:p>
            <a:pPr lvl="1" eaLnBrk="1" hangingPunct="1"/>
            <a:r>
              <a:rPr lang="en-US" altLang="en-GR">
                <a:ea typeface="ＭＳ Ｐゴシック" panose="020B0600070205080204" pitchFamily="34" charset="-128"/>
              </a:rPr>
              <a:t>Ανάπτυξη νέων προϊόντων που θα διατεθούν στις υπάρχουσες αγορές</a:t>
            </a:r>
          </a:p>
          <a:p>
            <a:pPr lvl="1" eaLnBrk="1" hangingPunct="1"/>
            <a:r>
              <a:rPr lang="en-US" altLang="en-GR">
                <a:ea typeface="ＭＳ Ｐゴシック" panose="020B0600070205080204" pitchFamily="34" charset="-128"/>
              </a:rPr>
              <a:t>Ανάπτυξη νέων προϊόντων που θα διατεθούν στοχεύοντας σε νέες αγορές</a:t>
            </a:r>
          </a:p>
        </p:txBody>
      </p:sp>
      <p:sp>
        <p:nvSpPr>
          <p:cNvPr id="2" name="Footer Placeholder 1">
            <a:extLst>
              <a:ext uri="{FF2B5EF4-FFF2-40B4-BE49-F238E27FC236}">
                <a16:creationId xmlns:a16="http://schemas.microsoft.com/office/drawing/2014/main" id="{4EDF39A9-1389-274A-E021-C3052278C86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a:extLst>
              <a:ext uri="{FF2B5EF4-FFF2-40B4-BE49-F238E27FC236}">
                <a16:creationId xmlns:a16="http://schemas.microsoft.com/office/drawing/2014/main" id="{0BA03E0E-CD4D-939C-2131-D035CAE804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DA7ACC4-24E2-C347-8298-680F7A1266C5}" type="slidenum">
              <a:rPr lang="el-GR" altLang="en-GR" sz="1200" smtClean="0">
                <a:latin typeface="Arial Black" panose="020B0604020202020204" pitchFamily="34" charset="0"/>
              </a:rPr>
              <a:pPr>
                <a:spcBef>
                  <a:spcPct val="0"/>
                </a:spcBef>
                <a:buClrTx/>
                <a:buSzTx/>
                <a:buFontTx/>
                <a:buNone/>
              </a:pPr>
              <a:t>34</a:t>
            </a:fld>
            <a:endParaRPr lang="el-GR" altLang="en-GR" sz="1200">
              <a:latin typeface="Arial Black" panose="020B0604020202020204" pitchFamily="34" charset="0"/>
            </a:endParaRPr>
          </a:p>
        </p:txBody>
      </p:sp>
      <p:sp>
        <p:nvSpPr>
          <p:cNvPr id="62466" name="Rectangle 2">
            <a:extLst>
              <a:ext uri="{FF2B5EF4-FFF2-40B4-BE49-F238E27FC236}">
                <a16:creationId xmlns:a16="http://schemas.microsoft.com/office/drawing/2014/main" id="{6C132086-1EB2-F9A7-2421-A98D3ABE0F41}"/>
              </a:ext>
            </a:extLst>
          </p:cNvPr>
          <p:cNvSpPr>
            <a:spLocks noGrp="1" noChangeArrowheads="1"/>
          </p:cNvSpPr>
          <p:nvPr>
            <p:ph type="body" idx="1"/>
          </p:nvPr>
        </p:nvSpPr>
        <p:spPr>
          <a:xfrm>
            <a:off x="1066800" y="1143000"/>
            <a:ext cx="8077200" cy="4171950"/>
          </a:xfrm>
        </p:spPr>
        <p:txBody>
          <a:bodyPr/>
          <a:lstStyle/>
          <a:p>
            <a:pPr eaLnBrk="1" hangingPunct="1"/>
            <a:endParaRPr lang="en-US" altLang="en-GR">
              <a:ea typeface="ＭＳ Ｐゴシック" panose="020B0600070205080204" pitchFamily="34" charset="-128"/>
            </a:endParaRPr>
          </a:p>
          <a:p>
            <a:pPr eaLnBrk="1" hangingPunct="1"/>
            <a:r>
              <a:rPr lang="en-US" altLang="en-GR">
                <a:ea typeface="ＭＳ Ｐゴシック" panose="020B0600070205080204" pitchFamily="34" charset="-128"/>
              </a:rPr>
              <a:t>Το Μίγμα Μάρκετινγκ </a:t>
            </a:r>
          </a:p>
          <a:p>
            <a:pPr lvl="1" eaLnBrk="1" hangingPunct="1"/>
            <a:r>
              <a:rPr lang="en-US" altLang="en-GR">
                <a:ea typeface="ＭＳ Ｐゴシック" panose="020B0600070205080204" pitchFamily="34" charset="-128"/>
              </a:rPr>
              <a:t>(product, price, promotion and place)</a:t>
            </a:r>
          </a:p>
          <a:p>
            <a:pPr eaLnBrk="1" hangingPunct="1"/>
            <a:r>
              <a:rPr lang="en-US" altLang="en-GR">
                <a:ea typeface="ＭＳ Ｐゴシック" panose="020B0600070205080204" pitchFamily="34" charset="-128"/>
              </a:rPr>
              <a:t>Market Entry (Είσοδος στην Αγορά)</a:t>
            </a:r>
          </a:p>
          <a:p>
            <a:pPr lvl="1" eaLnBrk="1" hangingPunct="1"/>
            <a:r>
              <a:rPr lang="en-US" altLang="en-GR">
                <a:ea typeface="ＭＳ Ｐゴシック" panose="020B0600070205080204" pitchFamily="34" charset="-128"/>
              </a:rPr>
              <a:t>(acquisition, collaboration, internal development) (απόκτηση, συνεργασία, ίδια ανάπτυξη)</a:t>
            </a:r>
          </a:p>
          <a:p>
            <a:pPr eaLnBrk="1" hangingPunct="1"/>
            <a:r>
              <a:rPr lang="en-US" altLang="en-GR">
                <a:ea typeface="ＭＳ Ｐゴシック" panose="020B0600070205080204" pitchFamily="34" charset="-128"/>
              </a:rPr>
              <a:t>Timing (Χρονική Στιγμή)</a:t>
            </a:r>
          </a:p>
          <a:p>
            <a:pPr lvl="1" eaLnBrk="1" hangingPunct="1"/>
            <a:r>
              <a:rPr lang="en-US" altLang="en-GR">
                <a:ea typeface="ＭＳ Ｐゴシック" panose="020B0600070205080204" pitchFamily="34" charset="-128"/>
              </a:rPr>
              <a:t>(leader, follower, laggard) (ηγέτης, ακόλουθος, καθυστερημένος)</a:t>
            </a:r>
          </a:p>
        </p:txBody>
      </p:sp>
      <p:sp>
        <p:nvSpPr>
          <p:cNvPr id="62467" name="Rectangle 3">
            <a:extLst>
              <a:ext uri="{FF2B5EF4-FFF2-40B4-BE49-F238E27FC236}">
                <a16:creationId xmlns:a16="http://schemas.microsoft.com/office/drawing/2014/main" id="{44FB9020-3E10-A4F5-89C9-6FE4275EF9EC}"/>
              </a:ext>
            </a:extLst>
          </p:cNvPr>
          <p:cNvSpPr>
            <a:spLocks noGrp="1" noChangeArrowheads="1"/>
          </p:cNvSpPr>
          <p:nvPr>
            <p:ph type="title"/>
          </p:nvPr>
        </p:nvSpPr>
        <p:spPr>
          <a:xfrm>
            <a:off x="990600" y="-152400"/>
            <a:ext cx="7772400" cy="1447800"/>
          </a:xfrm>
          <a:noFill/>
        </p:spPr>
        <p:txBody>
          <a:bodyPr anchor="b"/>
          <a:lstStyle/>
          <a:p>
            <a:pPr defTabSz="285750" eaLnBrk="1" hangingPunct="1"/>
            <a:r>
              <a:rPr lang="en-US" altLang="en-GR" sz="4000">
                <a:ea typeface="ＭＳ Ｐゴシック" panose="020B0600070205080204" pitchFamily="34" charset="-128"/>
              </a:rPr>
              <a:t>Στρατηγική Μάρκετινγκ</a:t>
            </a:r>
          </a:p>
        </p:txBody>
      </p:sp>
      <p:sp>
        <p:nvSpPr>
          <p:cNvPr id="2" name="Footer Placeholder 1">
            <a:extLst>
              <a:ext uri="{FF2B5EF4-FFF2-40B4-BE49-F238E27FC236}">
                <a16:creationId xmlns:a16="http://schemas.microsoft.com/office/drawing/2014/main" id="{E12C7035-7EE6-57DA-AFAD-94B7DEF39FB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2">
            <a:extLst>
              <a:ext uri="{FF2B5EF4-FFF2-40B4-BE49-F238E27FC236}">
                <a16:creationId xmlns:a16="http://schemas.microsoft.com/office/drawing/2014/main" id="{8B730B99-0433-48A1-2535-F79FB556FC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AB5D150-FD36-3D40-A3DF-1B03FBF3815B}" type="slidenum">
              <a:rPr lang="el-GR" altLang="en-GR" sz="1200" smtClean="0">
                <a:latin typeface="Arial Black" panose="020B0604020202020204" pitchFamily="34" charset="0"/>
              </a:rPr>
              <a:pPr>
                <a:spcBef>
                  <a:spcPct val="0"/>
                </a:spcBef>
                <a:buClrTx/>
                <a:buSzTx/>
                <a:buFontTx/>
                <a:buNone/>
              </a:pPr>
              <a:t>35</a:t>
            </a:fld>
            <a:endParaRPr lang="el-GR" altLang="en-GR" sz="1200">
              <a:latin typeface="Arial Black" panose="020B0604020202020204" pitchFamily="34" charset="0"/>
            </a:endParaRPr>
          </a:p>
        </p:txBody>
      </p:sp>
      <p:pic>
        <p:nvPicPr>
          <p:cNvPr id="63490" name="Picture 3" descr="generic competiting">
            <a:extLst>
              <a:ext uri="{FF2B5EF4-FFF2-40B4-BE49-F238E27FC236}">
                <a16:creationId xmlns:a16="http://schemas.microsoft.com/office/drawing/2014/main" id="{0129DA59-E07F-C89B-6271-F7B134BA7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525"/>
            <a:ext cx="92202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5F4D801-9FB9-C8E8-AE38-A35C3536D15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2">
            <a:extLst>
              <a:ext uri="{FF2B5EF4-FFF2-40B4-BE49-F238E27FC236}">
                <a16:creationId xmlns:a16="http://schemas.microsoft.com/office/drawing/2014/main" id="{21B66B8F-B763-897E-5E1C-5B4DB0BA6E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4C0FE33-40B1-164C-922C-8C066DE7332F}" type="slidenum">
              <a:rPr lang="el-GR" altLang="en-GR" sz="1200" smtClean="0">
                <a:latin typeface="Arial Black" panose="020B0604020202020204" pitchFamily="34" charset="0"/>
              </a:rPr>
              <a:pPr>
                <a:spcBef>
                  <a:spcPct val="0"/>
                </a:spcBef>
                <a:buClrTx/>
                <a:buSzTx/>
                <a:buFontTx/>
                <a:buNone/>
              </a:pPr>
              <a:t>36</a:t>
            </a:fld>
            <a:endParaRPr lang="el-GR" altLang="en-GR" sz="1200">
              <a:latin typeface="Arial Black" panose="020B0604020202020204" pitchFamily="34" charset="0"/>
            </a:endParaRPr>
          </a:p>
        </p:txBody>
      </p:sp>
      <p:pic>
        <p:nvPicPr>
          <p:cNvPr id="64514" name="Picture 2">
            <a:extLst>
              <a:ext uri="{FF2B5EF4-FFF2-40B4-BE49-F238E27FC236}">
                <a16:creationId xmlns:a16="http://schemas.microsoft.com/office/drawing/2014/main" id="{851C50F2-9D8B-2457-8CE1-FDA0C49BD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Footer Placeholder 1">
            <a:extLst>
              <a:ext uri="{FF2B5EF4-FFF2-40B4-BE49-F238E27FC236}">
                <a16:creationId xmlns:a16="http://schemas.microsoft.com/office/drawing/2014/main" id="{BDF936B8-83AE-4905-A266-6A603A3F5C0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
            <a:extLst>
              <a:ext uri="{FF2B5EF4-FFF2-40B4-BE49-F238E27FC236}">
                <a16:creationId xmlns:a16="http://schemas.microsoft.com/office/drawing/2014/main" id="{14E8D0A1-AE3D-7A5F-9097-FE51988307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6D5CD05-1D7A-E643-BC5C-DDA8A7F44F05}" type="slidenum">
              <a:rPr lang="el-GR" altLang="en-GR" sz="1200" smtClean="0">
                <a:latin typeface="Arial Black" panose="020B0604020202020204" pitchFamily="34" charset="0"/>
              </a:rPr>
              <a:pPr>
                <a:spcBef>
                  <a:spcPct val="0"/>
                </a:spcBef>
                <a:buClrTx/>
                <a:buSzTx/>
                <a:buFontTx/>
                <a:buNone/>
              </a:pPr>
              <a:t>37</a:t>
            </a:fld>
            <a:endParaRPr lang="el-GR" altLang="en-GR" sz="1200">
              <a:latin typeface="Arial Black" panose="020B0604020202020204" pitchFamily="34" charset="0"/>
            </a:endParaRPr>
          </a:p>
        </p:txBody>
      </p:sp>
      <p:pic>
        <p:nvPicPr>
          <p:cNvPr id="65538" name="Picture 2">
            <a:extLst>
              <a:ext uri="{FF2B5EF4-FFF2-40B4-BE49-F238E27FC236}">
                <a16:creationId xmlns:a16="http://schemas.microsoft.com/office/drawing/2014/main" id="{9B0B9E3F-BF7E-9EE6-4671-98E44A675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2E42269-97E5-03EA-7013-1AF90CDDACD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
            <a:extLst>
              <a:ext uri="{FF2B5EF4-FFF2-40B4-BE49-F238E27FC236}">
                <a16:creationId xmlns:a16="http://schemas.microsoft.com/office/drawing/2014/main" id="{A743305D-EDCA-E2ED-3B78-86FD735F35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F81D3EC-DA9F-1D44-B759-F55E616254E3}" type="slidenum">
              <a:rPr lang="el-GR" altLang="en-GR" sz="1200" smtClean="0">
                <a:latin typeface="Arial Black" panose="020B0604020202020204" pitchFamily="34" charset="0"/>
              </a:rPr>
              <a:pPr>
                <a:spcBef>
                  <a:spcPct val="0"/>
                </a:spcBef>
                <a:buClrTx/>
                <a:buSzTx/>
                <a:buFontTx/>
                <a:buNone/>
              </a:pPr>
              <a:t>38</a:t>
            </a:fld>
            <a:endParaRPr lang="el-GR" altLang="en-GR" sz="1200">
              <a:latin typeface="Arial Black" panose="020B0604020202020204" pitchFamily="34" charset="0"/>
            </a:endParaRPr>
          </a:p>
        </p:txBody>
      </p:sp>
      <p:pic>
        <p:nvPicPr>
          <p:cNvPr id="66562" name="Picture 2">
            <a:extLst>
              <a:ext uri="{FF2B5EF4-FFF2-40B4-BE49-F238E27FC236}">
                <a16:creationId xmlns:a16="http://schemas.microsoft.com/office/drawing/2014/main" id="{E81217C0-D589-4BD5-D50B-59D56EF74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6C659FB-C812-741E-6222-68FFAE3D5537}"/>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
            <a:extLst>
              <a:ext uri="{FF2B5EF4-FFF2-40B4-BE49-F238E27FC236}">
                <a16:creationId xmlns:a16="http://schemas.microsoft.com/office/drawing/2014/main" id="{462C3A7D-5DB3-F893-6592-5CE4F93CA6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61050B49-9546-AB45-A693-F7792FC8A189}" type="slidenum">
              <a:rPr lang="el-GR" altLang="en-GR" sz="1200" smtClean="0">
                <a:latin typeface="Arial Black" panose="020B0604020202020204" pitchFamily="34" charset="0"/>
              </a:rPr>
              <a:pPr>
                <a:spcBef>
                  <a:spcPct val="0"/>
                </a:spcBef>
                <a:buClrTx/>
                <a:buSzTx/>
                <a:buFontTx/>
                <a:buNone/>
              </a:pPr>
              <a:t>39</a:t>
            </a:fld>
            <a:endParaRPr lang="el-GR" altLang="en-GR" sz="1200">
              <a:latin typeface="Arial Black" panose="020B0604020202020204" pitchFamily="34" charset="0"/>
            </a:endParaRPr>
          </a:p>
        </p:txBody>
      </p:sp>
      <p:pic>
        <p:nvPicPr>
          <p:cNvPr id="67586" name="Picture 1026">
            <a:extLst>
              <a:ext uri="{FF2B5EF4-FFF2-40B4-BE49-F238E27FC236}">
                <a16:creationId xmlns:a16="http://schemas.microsoft.com/office/drawing/2014/main" id="{D9E0407B-E3F9-DF8F-CDC5-2DAF0BF90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BEE4EC6-152A-AF65-8843-F57FAA1752D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0FD9E434-3EEB-D5D1-D67E-16A987D9CB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E9A7162-B3DD-EB4A-95E6-A7E59BE825CF}" type="slidenum">
              <a:rPr lang="el-GR" altLang="en-GR" sz="1200" smtClean="0">
                <a:latin typeface="Arial Black" panose="020B0604020202020204" pitchFamily="34" charset="0"/>
              </a:rPr>
              <a:pPr>
                <a:spcBef>
                  <a:spcPct val="0"/>
                </a:spcBef>
                <a:buClrTx/>
                <a:buSzTx/>
                <a:buFontTx/>
                <a:buNone/>
              </a:pPr>
              <a:t>4</a:t>
            </a:fld>
            <a:endParaRPr lang="el-GR" altLang="en-GR" sz="1200">
              <a:latin typeface="Arial Black" panose="020B0604020202020204" pitchFamily="34" charset="0"/>
            </a:endParaRPr>
          </a:p>
        </p:txBody>
      </p:sp>
      <p:sp>
        <p:nvSpPr>
          <p:cNvPr id="22530" name="Rectangle 2">
            <a:extLst>
              <a:ext uri="{FF2B5EF4-FFF2-40B4-BE49-F238E27FC236}">
                <a16:creationId xmlns:a16="http://schemas.microsoft.com/office/drawing/2014/main" id="{4CF8089E-51BA-7CD6-A1FC-A025779B1C2B}"/>
              </a:ext>
            </a:extLst>
          </p:cNvPr>
          <p:cNvSpPr>
            <a:spLocks noGrp="1" noChangeArrowheads="1"/>
          </p:cNvSpPr>
          <p:nvPr>
            <p:ph type="title"/>
          </p:nvPr>
        </p:nvSpPr>
        <p:spPr>
          <a:xfrm>
            <a:off x="1676400" y="228600"/>
            <a:ext cx="8077200" cy="609600"/>
          </a:xfrm>
          <a:noFill/>
        </p:spPr>
        <p:txBody>
          <a:bodyPr lIns="92075" tIns="46038" rIns="92075" bIns="46038" anchor="b"/>
          <a:lstStyle/>
          <a:p>
            <a:pPr eaLnBrk="1" hangingPunct="1"/>
            <a:r>
              <a:rPr lang="el-GR" altLang="en-GR" sz="4000" b="1">
                <a:ea typeface="ＭＳ Ｐゴシック" panose="020B0600070205080204" pitchFamily="34" charset="-128"/>
              </a:rPr>
              <a:t>Ορόσημα στο Μάρκετινγκ</a:t>
            </a:r>
          </a:p>
        </p:txBody>
      </p:sp>
      <p:sp>
        <p:nvSpPr>
          <p:cNvPr id="202755" name="Rectangle 3">
            <a:extLst>
              <a:ext uri="{FF2B5EF4-FFF2-40B4-BE49-F238E27FC236}">
                <a16:creationId xmlns:a16="http://schemas.microsoft.com/office/drawing/2014/main" id="{E5FDB92A-FDB2-2806-AC19-3292265DECE2}"/>
              </a:ext>
            </a:extLst>
          </p:cNvPr>
          <p:cNvSpPr>
            <a:spLocks noChangeArrowheads="1"/>
          </p:cNvSpPr>
          <p:nvPr/>
        </p:nvSpPr>
        <p:spPr bwMode="auto">
          <a:xfrm>
            <a:off x="468313" y="620713"/>
            <a:ext cx="8675687" cy="5029200"/>
          </a:xfrm>
          <a:prstGeom prst="rect">
            <a:avLst/>
          </a:prstGeom>
          <a:noFill/>
          <a:ln w="9525">
            <a:noFill/>
            <a:miter lim="800000"/>
            <a:headEnd/>
            <a:tailEnd/>
          </a:ln>
          <a:effectLst/>
        </p:spPr>
        <p:txBody>
          <a:bodyPr lIns="92075" tIns="46038" rIns="92075" bIns="46038"/>
          <a:lstStyle>
            <a:lvl1pPr marL="187325" indent="-187325"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3271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327150" algn="l"/>
              </a:tabLs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1"/>
              </a:buClr>
              <a:buSzPct val="75000"/>
              <a:buFont typeface="Monotype Sorts" pitchFamily="2" charset="2"/>
              <a:buChar char="b"/>
              <a:defRPr/>
            </a:pPr>
            <a:r>
              <a:rPr lang="el-GR" altLang="en-GR" sz="2800" b="1">
                <a:effectLst>
                  <a:outerShdw blurRad="38100" dist="38100" dir="2700000" algn="tl">
                    <a:srgbClr val="C0C0C0"/>
                  </a:outerShdw>
                </a:effectLst>
              </a:rPr>
              <a:t> </a:t>
            </a:r>
            <a:r>
              <a:rPr lang="el-GR" altLang="en-GR" sz="2600" b="1">
                <a:effectLst>
                  <a:outerShdw blurRad="38100" dist="38100" dir="2700000" algn="tl">
                    <a:srgbClr val="C0C0C0"/>
                  </a:outerShdw>
                </a:effectLst>
              </a:rPr>
              <a:t>1900 : Εποχή του μαζικού μάρκετινγκ (Mass 	Marketing)</a:t>
            </a:r>
          </a:p>
          <a:p>
            <a:pPr>
              <a:spcBef>
                <a:spcPct val="20000"/>
              </a:spcBef>
              <a:defRPr/>
            </a:pPr>
            <a:endParaRPr lang="el-GR" altLang="en-GR" sz="15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 1950 : Εποχή της τμηματοποίησης και 		διαφοροποίησης (Era of Market 		Segmentation and Differentiation</a:t>
            </a:r>
          </a:p>
          <a:p>
            <a:pPr>
              <a:spcBef>
                <a:spcPct val="20000"/>
              </a:spcBef>
              <a:buClr>
                <a:schemeClr val="accent1"/>
              </a:buClr>
              <a:buSzPct val="75000"/>
              <a:buFont typeface="Monotype Sorts" pitchFamily="2" charset="2"/>
              <a:buChar char="b"/>
              <a:defRPr/>
            </a:pPr>
            <a:endParaRPr lang="el-GR" altLang="en-GR" sz="15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 1970 : Εποχή της μαζικής </a:t>
            </a:r>
            <a:r>
              <a:rPr lang="en-US" altLang="en-GR" sz="2600" b="1">
                <a:effectLst>
                  <a:outerShdw blurRad="38100" dist="38100" dir="2700000" algn="tl">
                    <a:srgbClr val="C0C0C0"/>
                  </a:outerShdw>
                </a:effectLst>
              </a:rPr>
              <a:t>	</a:t>
            </a:r>
            <a:r>
              <a:rPr lang="el-GR" altLang="en-GR" sz="2600" b="1">
                <a:effectLst>
                  <a:outerShdw blurRad="38100" dist="38100" dir="2700000" algn="tl">
                    <a:srgbClr val="C0C0C0"/>
                  </a:outerShdw>
                </a:effectLst>
              </a:rPr>
              <a:t>προσαρμοστικότητας</a:t>
            </a:r>
            <a:r>
              <a:rPr lang="en-US" altLang="en-GR" sz="2600" b="1">
                <a:effectLst>
                  <a:outerShdw blurRad="38100" dist="38100" dir="2700000" algn="tl">
                    <a:srgbClr val="C0C0C0"/>
                  </a:outerShdw>
                </a:effectLst>
              </a:rPr>
              <a:t> 	(</a:t>
            </a:r>
            <a:r>
              <a:rPr lang="el-GR" altLang="en-GR" sz="2600" b="1">
                <a:effectLst>
                  <a:outerShdw blurRad="38100" dist="38100" dir="2700000" algn="tl">
                    <a:srgbClr val="C0C0C0"/>
                  </a:outerShdw>
                </a:effectLst>
              </a:rPr>
              <a:t>Era of Mass Customization)</a:t>
            </a:r>
          </a:p>
          <a:p>
            <a:pPr>
              <a:spcBef>
                <a:spcPct val="20000"/>
              </a:spcBef>
              <a:buClr>
                <a:schemeClr val="accent1"/>
              </a:buClr>
              <a:buSzPct val="75000"/>
              <a:buFont typeface="Monotype Sorts" pitchFamily="2" charset="2"/>
              <a:buChar char="b"/>
              <a:defRPr/>
            </a:pPr>
            <a:endParaRPr lang="el-GR" altLang="en-GR" sz="1500" b="1">
              <a:effectLst>
                <a:outerShdw blurRad="38100" dist="38100" dir="2700000" algn="tl">
                  <a:srgbClr val="C0C0C0"/>
                </a:outerShdw>
              </a:effectLst>
            </a:endParaRPr>
          </a:p>
          <a:p>
            <a:pPr>
              <a:spcBef>
                <a:spcPct val="20000"/>
              </a:spcBef>
              <a:buClr>
                <a:schemeClr val="accent1"/>
              </a:buClr>
              <a:buSzPct val="75000"/>
              <a:buFont typeface="Monotype Sorts" pitchFamily="2" charset="2"/>
              <a:buChar char="b"/>
              <a:defRPr/>
            </a:pPr>
            <a:r>
              <a:rPr lang="el-GR" altLang="en-GR" sz="2600" b="1">
                <a:effectLst>
                  <a:outerShdw blurRad="38100" dist="38100" dir="2700000" algn="tl">
                    <a:srgbClr val="C0C0C0"/>
                  </a:outerShdw>
                </a:effectLst>
              </a:rPr>
              <a:t> 1990 : Εποχή της Γνώσης και του 			εξατομικευμένου μάρκετινγκ (Knowledge 	Era of Personalized Marketing, 			Relationship Marketing</a:t>
            </a:r>
            <a:r>
              <a:rPr lang="en-US" altLang="en-GR" sz="2600" b="1">
                <a:effectLst>
                  <a:outerShdw blurRad="38100" dist="38100" dir="2700000" algn="tl">
                    <a:srgbClr val="C0C0C0"/>
                  </a:outerShdw>
                </a:effectLst>
              </a:rPr>
              <a:t>)</a:t>
            </a:r>
            <a:endParaRPr lang="el-GR" altLang="en-GR" sz="2600" b="1">
              <a:effectLst>
                <a:outerShdw blurRad="38100" dist="38100" dir="2700000" algn="tl">
                  <a:srgbClr val="C0C0C0"/>
                </a:outerShdw>
              </a:effectLst>
            </a:endParaRPr>
          </a:p>
        </p:txBody>
      </p:sp>
      <p:sp>
        <p:nvSpPr>
          <p:cNvPr id="2" name="Footer Placeholder 1">
            <a:extLst>
              <a:ext uri="{FF2B5EF4-FFF2-40B4-BE49-F238E27FC236}">
                <a16:creationId xmlns:a16="http://schemas.microsoft.com/office/drawing/2014/main" id="{EBC94987-2125-F247-098C-E7D67B3C917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2">
            <a:extLst>
              <a:ext uri="{FF2B5EF4-FFF2-40B4-BE49-F238E27FC236}">
                <a16:creationId xmlns:a16="http://schemas.microsoft.com/office/drawing/2014/main" id="{20053140-B13B-40A6-4C47-22C4837B17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2AB39B5-8582-764E-9D4B-979E41EBA7E4}" type="slidenum">
              <a:rPr lang="el-GR" altLang="en-GR" sz="1200" smtClean="0">
                <a:latin typeface="Arial Black" panose="020B0604020202020204" pitchFamily="34" charset="0"/>
              </a:rPr>
              <a:pPr>
                <a:spcBef>
                  <a:spcPct val="0"/>
                </a:spcBef>
                <a:buClrTx/>
                <a:buSzTx/>
                <a:buFontTx/>
                <a:buNone/>
              </a:pPr>
              <a:t>40</a:t>
            </a:fld>
            <a:endParaRPr lang="el-GR" altLang="en-GR" sz="1200">
              <a:latin typeface="Arial Black" panose="020B0604020202020204" pitchFamily="34" charset="0"/>
            </a:endParaRPr>
          </a:p>
        </p:txBody>
      </p:sp>
      <p:pic>
        <p:nvPicPr>
          <p:cNvPr id="68610" name="Picture 2">
            <a:extLst>
              <a:ext uri="{FF2B5EF4-FFF2-40B4-BE49-F238E27FC236}">
                <a16:creationId xmlns:a16="http://schemas.microsoft.com/office/drawing/2014/main" id="{67F2272D-A8A9-9F1F-4BB5-998151283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373C9D1-CFF8-0686-0411-84E9A0069FA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2">
            <a:extLst>
              <a:ext uri="{FF2B5EF4-FFF2-40B4-BE49-F238E27FC236}">
                <a16:creationId xmlns:a16="http://schemas.microsoft.com/office/drawing/2014/main" id="{860445AF-F140-7440-B3FF-CC8B957978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F6C0A84-AFC2-EB44-8473-9374CE60678F}" type="slidenum">
              <a:rPr lang="el-GR" altLang="en-GR" sz="1200" smtClean="0">
                <a:latin typeface="Arial Black" panose="020B0604020202020204" pitchFamily="34" charset="0"/>
              </a:rPr>
              <a:pPr>
                <a:spcBef>
                  <a:spcPct val="0"/>
                </a:spcBef>
                <a:buClrTx/>
                <a:buSzTx/>
                <a:buFontTx/>
                <a:buNone/>
              </a:pPr>
              <a:t>41</a:t>
            </a:fld>
            <a:endParaRPr lang="el-GR" altLang="en-GR" sz="1200">
              <a:latin typeface="Arial Black" panose="020B0604020202020204" pitchFamily="34" charset="0"/>
            </a:endParaRPr>
          </a:p>
        </p:txBody>
      </p:sp>
      <p:pic>
        <p:nvPicPr>
          <p:cNvPr id="69634" name="Picture 2">
            <a:extLst>
              <a:ext uri="{FF2B5EF4-FFF2-40B4-BE49-F238E27FC236}">
                <a16:creationId xmlns:a16="http://schemas.microsoft.com/office/drawing/2014/main" id="{8377C90A-9CFF-DAE1-9532-D493A142E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144D54F-D285-E2B3-E747-E940C40420C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
            <a:extLst>
              <a:ext uri="{FF2B5EF4-FFF2-40B4-BE49-F238E27FC236}">
                <a16:creationId xmlns:a16="http://schemas.microsoft.com/office/drawing/2014/main" id="{8EC329F5-EF0D-9EE7-ACE8-DEA216DF69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C989E62-4AC2-8D44-B575-F2B6E7E294F7}" type="slidenum">
              <a:rPr lang="el-GR" altLang="en-GR" sz="1200" smtClean="0">
                <a:latin typeface="Arial Black" panose="020B0604020202020204" pitchFamily="34" charset="0"/>
              </a:rPr>
              <a:pPr>
                <a:spcBef>
                  <a:spcPct val="0"/>
                </a:spcBef>
                <a:buClrTx/>
                <a:buSzTx/>
                <a:buFontTx/>
                <a:buNone/>
              </a:pPr>
              <a:t>42</a:t>
            </a:fld>
            <a:endParaRPr lang="el-GR" altLang="en-GR" sz="1200">
              <a:latin typeface="Arial Black" panose="020B0604020202020204" pitchFamily="34" charset="0"/>
            </a:endParaRPr>
          </a:p>
        </p:txBody>
      </p:sp>
      <p:pic>
        <p:nvPicPr>
          <p:cNvPr id="70658" name="Picture 2" descr="the boston box">
            <a:extLst>
              <a:ext uri="{FF2B5EF4-FFF2-40B4-BE49-F238E27FC236}">
                <a16:creationId xmlns:a16="http://schemas.microsoft.com/office/drawing/2014/main" id="{95D66C51-5076-E814-2900-C0AA8AA8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FFEDDEA-4E9D-3328-9541-BBC36DBBBC7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
            <a:extLst>
              <a:ext uri="{FF2B5EF4-FFF2-40B4-BE49-F238E27FC236}">
                <a16:creationId xmlns:a16="http://schemas.microsoft.com/office/drawing/2014/main" id="{8ADF1EC4-BA9C-D88F-DAC6-8546C8C60F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768E91D-70A0-D442-B0F7-51AA8E2CCFDC}" type="slidenum">
              <a:rPr lang="el-GR" altLang="en-GR" sz="1200" smtClean="0">
                <a:latin typeface="Arial Black" panose="020B0604020202020204" pitchFamily="34" charset="0"/>
              </a:rPr>
              <a:pPr>
                <a:spcBef>
                  <a:spcPct val="0"/>
                </a:spcBef>
                <a:buClrTx/>
                <a:buSzTx/>
                <a:buFontTx/>
                <a:buNone/>
              </a:pPr>
              <a:t>43</a:t>
            </a:fld>
            <a:endParaRPr lang="el-GR" altLang="en-GR" sz="1200">
              <a:latin typeface="Arial Black" panose="020B0604020202020204" pitchFamily="34" charset="0"/>
            </a:endParaRPr>
          </a:p>
        </p:txBody>
      </p:sp>
      <p:pic>
        <p:nvPicPr>
          <p:cNvPr id="71682" name="Picture 2" descr="χαρακτηριστικά του boston consulting">
            <a:extLst>
              <a:ext uri="{FF2B5EF4-FFF2-40B4-BE49-F238E27FC236}">
                <a16:creationId xmlns:a16="http://schemas.microsoft.com/office/drawing/2014/main" id="{5708ABBF-C940-74E0-8E14-FCD105B51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0"/>
            <a:ext cx="536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8F11FF2-9A74-AD56-C262-757F6561AD83}"/>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2">
            <a:extLst>
              <a:ext uri="{FF2B5EF4-FFF2-40B4-BE49-F238E27FC236}">
                <a16:creationId xmlns:a16="http://schemas.microsoft.com/office/drawing/2014/main" id="{CDD825A4-17E0-CB60-C497-17E4A50849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FCB8BA7-33BE-F247-ADE3-2E0D108395C2}" type="slidenum">
              <a:rPr lang="el-GR" altLang="en-GR" sz="1200" smtClean="0">
                <a:latin typeface="Arial Black" panose="020B0604020202020204" pitchFamily="34" charset="0"/>
              </a:rPr>
              <a:pPr>
                <a:spcBef>
                  <a:spcPct val="0"/>
                </a:spcBef>
                <a:buClrTx/>
                <a:buSzTx/>
                <a:buFontTx/>
                <a:buNone/>
              </a:pPr>
              <a:t>44</a:t>
            </a:fld>
            <a:endParaRPr lang="el-GR" altLang="en-GR" sz="1200">
              <a:latin typeface="Arial Black" panose="020B0604020202020204" pitchFamily="34" charset="0"/>
            </a:endParaRPr>
          </a:p>
        </p:txBody>
      </p:sp>
      <p:pic>
        <p:nvPicPr>
          <p:cNvPr id="72706" name="Picture 2" descr="general electric">
            <a:extLst>
              <a:ext uri="{FF2B5EF4-FFF2-40B4-BE49-F238E27FC236}">
                <a16:creationId xmlns:a16="http://schemas.microsoft.com/office/drawing/2014/main" id="{32BCB7A1-9607-BAF6-95E0-766AF721C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0675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53F4862-5493-7AFF-0569-EECD6D0709E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
            <a:extLst>
              <a:ext uri="{FF2B5EF4-FFF2-40B4-BE49-F238E27FC236}">
                <a16:creationId xmlns:a16="http://schemas.microsoft.com/office/drawing/2014/main" id="{F3509F84-7879-9C2B-DE86-EF952B83CE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83BDB0F-64DB-234F-B87D-C77E036449E9}" type="slidenum">
              <a:rPr lang="el-GR" altLang="en-GR" sz="1200" smtClean="0">
                <a:latin typeface="Arial Black" panose="020B0604020202020204" pitchFamily="34" charset="0"/>
              </a:rPr>
              <a:pPr>
                <a:spcBef>
                  <a:spcPct val="0"/>
                </a:spcBef>
                <a:buClrTx/>
                <a:buSzTx/>
                <a:buFontTx/>
                <a:buNone/>
              </a:pPr>
              <a:t>45</a:t>
            </a:fld>
            <a:endParaRPr lang="el-GR" altLang="en-GR" sz="1200">
              <a:latin typeface="Arial Black" panose="020B0604020202020204" pitchFamily="34" charset="0"/>
            </a:endParaRPr>
          </a:p>
        </p:txBody>
      </p:sp>
      <p:pic>
        <p:nvPicPr>
          <p:cNvPr id="73730" name="Picture 2" descr="προσέγγιση μήτρας χαρτοφυλακίου">
            <a:extLst>
              <a:ext uri="{FF2B5EF4-FFF2-40B4-BE49-F238E27FC236}">
                <a16:creationId xmlns:a16="http://schemas.microsoft.com/office/drawing/2014/main" id="{54222B9A-27EF-EBBA-D576-FE46259A0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6319AA4-115C-B6B1-A678-246DBB68431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2">
            <a:extLst>
              <a:ext uri="{FF2B5EF4-FFF2-40B4-BE49-F238E27FC236}">
                <a16:creationId xmlns:a16="http://schemas.microsoft.com/office/drawing/2014/main" id="{774C698C-47D5-DC80-220E-F30D1AA2AC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A30D001-10C0-8F4A-B8DD-3EC9268E362E}" type="slidenum">
              <a:rPr lang="el-GR" altLang="en-GR" sz="1200" smtClean="0">
                <a:latin typeface="Arial Black" panose="020B0604020202020204" pitchFamily="34" charset="0"/>
              </a:rPr>
              <a:pPr>
                <a:spcBef>
                  <a:spcPct val="0"/>
                </a:spcBef>
                <a:buClrTx/>
                <a:buSzTx/>
                <a:buFontTx/>
                <a:buNone/>
              </a:pPr>
              <a:t>46</a:t>
            </a:fld>
            <a:endParaRPr lang="el-GR" altLang="en-GR" sz="1200">
              <a:latin typeface="Arial Black" panose="020B0604020202020204" pitchFamily="34" charset="0"/>
            </a:endParaRPr>
          </a:p>
        </p:txBody>
      </p:sp>
      <p:pic>
        <p:nvPicPr>
          <p:cNvPr id="74754" name="Picture 2" descr="ελκυστικότητα αγοράς και ισχύς επιχείρησης">
            <a:extLst>
              <a:ext uri="{FF2B5EF4-FFF2-40B4-BE49-F238E27FC236}">
                <a16:creationId xmlns:a16="http://schemas.microsoft.com/office/drawing/2014/main" id="{BC77E839-DB6C-833A-CE9B-D93F36F88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E8D0E05-19CD-6AEF-DE64-330C53B63F8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
            <a:extLst>
              <a:ext uri="{FF2B5EF4-FFF2-40B4-BE49-F238E27FC236}">
                <a16:creationId xmlns:a16="http://schemas.microsoft.com/office/drawing/2014/main" id="{52D436B0-EF96-23B3-B275-AE276E4C0BC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F37A072-EF0C-584C-8F2B-82CAC1182E5A}" type="slidenum">
              <a:rPr lang="el-GR" altLang="en-GR" sz="1200" smtClean="0">
                <a:latin typeface="Arial Black" panose="020B0604020202020204" pitchFamily="34" charset="0"/>
              </a:rPr>
              <a:pPr>
                <a:spcBef>
                  <a:spcPct val="0"/>
                </a:spcBef>
                <a:buClrTx/>
                <a:buSzTx/>
                <a:buFontTx/>
                <a:buNone/>
              </a:pPr>
              <a:t>47</a:t>
            </a:fld>
            <a:endParaRPr lang="el-GR" altLang="en-GR" sz="1200">
              <a:latin typeface="Arial Black" panose="020B0604020202020204" pitchFamily="34" charset="0"/>
            </a:endParaRPr>
          </a:p>
        </p:txBody>
      </p:sp>
      <p:pic>
        <p:nvPicPr>
          <p:cNvPr id="75778" name="Picture 2" descr="μεταβλητές ελκυστικότητας αγοράς και επιχειρημαικής ισχύς">
            <a:extLst>
              <a:ext uri="{FF2B5EF4-FFF2-40B4-BE49-F238E27FC236}">
                <a16:creationId xmlns:a16="http://schemas.microsoft.com/office/drawing/2014/main" id="{5470F451-3E0B-36DE-4B0E-9D8537CDE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2CD3B68-8DD8-BDC1-87AE-BA1E8548B20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2">
            <a:extLst>
              <a:ext uri="{FF2B5EF4-FFF2-40B4-BE49-F238E27FC236}">
                <a16:creationId xmlns:a16="http://schemas.microsoft.com/office/drawing/2014/main" id="{D090B134-C33E-5DC0-BC0D-71D663CF8C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9F15941-7BF5-564F-95FE-BA339521132D}" type="slidenum">
              <a:rPr lang="el-GR" altLang="en-GR" sz="1200" smtClean="0">
                <a:latin typeface="Arial Black" panose="020B0604020202020204" pitchFamily="34" charset="0"/>
              </a:rPr>
              <a:pPr>
                <a:spcBef>
                  <a:spcPct val="0"/>
                </a:spcBef>
                <a:buClrTx/>
                <a:buSzTx/>
                <a:buFontTx/>
                <a:buNone/>
              </a:pPr>
              <a:t>48</a:t>
            </a:fld>
            <a:endParaRPr lang="el-GR" altLang="en-GR" sz="1200">
              <a:latin typeface="Arial Black" panose="020B0604020202020204" pitchFamily="34" charset="0"/>
            </a:endParaRPr>
          </a:p>
        </p:txBody>
      </p:sp>
      <p:pic>
        <p:nvPicPr>
          <p:cNvPr id="76802" name="Picture 2" descr="gap analysis">
            <a:extLst>
              <a:ext uri="{FF2B5EF4-FFF2-40B4-BE49-F238E27FC236}">
                <a16:creationId xmlns:a16="http://schemas.microsoft.com/office/drawing/2014/main" id="{8382E09A-3340-EEEB-794D-FEAD5E57F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8F0E187-A9CC-4A1E-7A17-CE4D769A24E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
            <a:extLst>
              <a:ext uri="{FF2B5EF4-FFF2-40B4-BE49-F238E27FC236}">
                <a16:creationId xmlns:a16="http://schemas.microsoft.com/office/drawing/2014/main" id="{153E0927-CC43-68DD-9AB0-92FA5FFFEA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1EC86DC-10C5-7949-890A-A3240B363320}" type="slidenum">
              <a:rPr lang="el-GR" altLang="en-GR" sz="1200" smtClean="0">
                <a:latin typeface="Arial Black" panose="020B0604020202020204" pitchFamily="34" charset="0"/>
              </a:rPr>
              <a:pPr>
                <a:spcBef>
                  <a:spcPct val="0"/>
                </a:spcBef>
                <a:buClrTx/>
                <a:buSzTx/>
                <a:buFontTx/>
                <a:buNone/>
              </a:pPr>
              <a:t>49</a:t>
            </a:fld>
            <a:endParaRPr lang="el-GR" altLang="en-GR" sz="1200">
              <a:latin typeface="Arial Black" panose="020B0604020202020204" pitchFamily="34" charset="0"/>
            </a:endParaRPr>
          </a:p>
        </p:txBody>
      </p:sp>
      <p:pic>
        <p:nvPicPr>
          <p:cNvPr id="77826" name="Picture 2" descr="Marketing management">
            <a:extLst>
              <a:ext uri="{FF2B5EF4-FFF2-40B4-BE49-F238E27FC236}">
                <a16:creationId xmlns:a16="http://schemas.microsoft.com/office/drawing/2014/main" id="{895923C4-6369-E111-352E-5A4CA81A3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113"/>
            <a:ext cx="9525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3E366E2-A6A8-1EE8-20CD-66487801E4E8}"/>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a:extLst>
              <a:ext uri="{FF2B5EF4-FFF2-40B4-BE49-F238E27FC236}">
                <a16:creationId xmlns:a16="http://schemas.microsoft.com/office/drawing/2014/main" id="{FA5B42F6-6916-1A51-7BFB-6C2C6CE462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BEFA012-9BC8-1B4E-80F1-F6D7A95D5B65}" type="slidenum">
              <a:rPr lang="el-GR" altLang="en-GR" sz="1200" smtClean="0">
                <a:latin typeface="Arial Black" panose="020B0604020202020204" pitchFamily="34" charset="0"/>
              </a:rPr>
              <a:pPr>
                <a:spcBef>
                  <a:spcPct val="0"/>
                </a:spcBef>
                <a:buClrTx/>
                <a:buSzTx/>
                <a:buFontTx/>
                <a:buNone/>
              </a:pPr>
              <a:t>5</a:t>
            </a:fld>
            <a:endParaRPr lang="el-GR" altLang="en-GR" sz="1200">
              <a:latin typeface="Arial Black" panose="020B0604020202020204" pitchFamily="34" charset="0"/>
            </a:endParaRPr>
          </a:p>
        </p:txBody>
      </p:sp>
      <p:sp>
        <p:nvSpPr>
          <p:cNvPr id="23554" name="Rectangle 2">
            <a:extLst>
              <a:ext uri="{FF2B5EF4-FFF2-40B4-BE49-F238E27FC236}">
                <a16:creationId xmlns:a16="http://schemas.microsoft.com/office/drawing/2014/main" id="{CE918FF4-4CB6-9ECA-0D8C-5209CD4B0985}"/>
              </a:ext>
            </a:extLst>
          </p:cNvPr>
          <p:cNvSpPr>
            <a:spLocks noChangeArrowheads="1"/>
          </p:cNvSpPr>
          <p:nvPr/>
        </p:nvSpPr>
        <p:spPr bwMode="auto">
          <a:xfrm>
            <a:off x="990600" y="457200"/>
            <a:ext cx="713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3600" u="sng">
                <a:solidFill>
                  <a:schemeClr val="tx2"/>
                </a:solidFill>
              </a:rPr>
              <a:t>Εξέλιξη</a:t>
            </a:r>
            <a:r>
              <a:rPr lang="en-GB" altLang="en-GR" sz="3600" u="sng">
                <a:solidFill>
                  <a:schemeClr val="tx2"/>
                </a:solidFill>
              </a:rPr>
              <a:t> του Μάρκετινγκ</a:t>
            </a:r>
            <a:r>
              <a:rPr lang="el-GR" altLang="en-GR" sz="3600" u="sng">
                <a:solidFill>
                  <a:schemeClr val="tx2"/>
                </a:solidFill>
              </a:rPr>
              <a:t> </a:t>
            </a:r>
            <a:endParaRPr lang="en-US" altLang="en-GR" sz="3600" u="sng">
              <a:solidFill>
                <a:schemeClr val="tx2"/>
              </a:solidFill>
            </a:endParaRPr>
          </a:p>
          <a:p>
            <a:pPr>
              <a:spcBef>
                <a:spcPct val="0"/>
              </a:spcBef>
              <a:buClrTx/>
              <a:buSzTx/>
              <a:buFontTx/>
              <a:buNone/>
            </a:pPr>
            <a:r>
              <a:rPr lang="el-GR" altLang="en-GR" sz="2800" b="1" i="1" u="sng">
                <a:solidFill>
                  <a:schemeClr val="tx2"/>
                </a:solidFill>
              </a:rPr>
              <a:t>(</a:t>
            </a:r>
            <a:r>
              <a:rPr lang="en-US" altLang="en-GR" sz="2800" b="1" i="1" u="sng">
                <a:solidFill>
                  <a:schemeClr val="tx2"/>
                </a:solidFill>
              </a:rPr>
              <a:t>R. Lusch 2004)</a:t>
            </a:r>
            <a:endParaRPr lang="en-GB" altLang="en-GR" sz="2800" b="1" i="1" u="sng">
              <a:solidFill>
                <a:schemeClr val="tx2"/>
              </a:solidFill>
            </a:endParaRPr>
          </a:p>
        </p:txBody>
      </p:sp>
      <p:sp>
        <p:nvSpPr>
          <p:cNvPr id="23555" name="Oval 3">
            <a:extLst>
              <a:ext uri="{FF2B5EF4-FFF2-40B4-BE49-F238E27FC236}">
                <a16:creationId xmlns:a16="http://schemas.microsoft.com/office/drawing/2014/main" id="{484779C3-170C-68B3-7793-D2DC12017CF9}"/>
              </a:ext>
            </a:extLst>
          </p:cNvPr>
          <p:cNvSpPr>
            <a:spLocks noChangeArrowheads="1"/>
          </p:cNvSpPr>
          <p:nvPr/>
        </p:nvSpPr>
        <p:spPr bwMode="auto">
          <a:xfrm>
            <a:off x="684213" y="3429000"/>
            <a:ext cx="2087562" cy="1584325"/>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GR" sz="1200" b="1">
                <a:latin typeface="Verdana" panose="020B0604030504040204" pitchFamily="34" charset="0"/>
              </a:rPr>
              <a:t>To Market</a:t>
            </a:r>
          </a:p>
          <a:p>
            <a:pPr algn="ctr" eaLnBrk="1" hangingPunct="1">
              <a:spcBef>
                <a:spcPct val="0"/>
              </a:spcBef>
              <a:buClrTx/>
              <a:buSzTx/>
              <a:buFontTx/>
              <a:buNone/>
            </a:pPr>
            <a:r>
              <a:rPr lang="en-US" altLang="en-GR" sz="1200" b="1">
                <a:latin typeface="Verdana" panose="020B0604030504040204" pitchFamily="34" charset="0"/>
              </a:rPr>
              <a:t>(matter in motion)</a:t>
            </a:r>
            <a:endParaRPr lang="el-GR" altLang="en-GR" sz="1200" b="1">
              <a:latin typeface="Verdana" panose="020B0604030504040204" pitchFamily="34" charset="0"/>
            </a:endParaRPr>
          </a:p>
        </p:txBody>
      </p:sp>
      <p:sp>
        <p:nvSpPr>
          <p:cNvPr id="23556" name="Oval 4">
            <a:extLst>
              <a:ext uri="{FF2B5EF4-FFF2-40B4-BE49-F238E27FC236}">
                <a16:creationId xmlns:a16="http://schemas.microsoft.com/office/drawing/2014/main" id="{56777395-6B90-2B93-D95C-5A7EA971F5E2}"/>
              </a:ext>
            </a:extLst>
          </p:cNvPr>
          <p:cNvSpPr>
            <a:spLocks noChangeArrowheads="1"/>
          </p:cNvSpPr>
          <p:nvPr/>
        </p:nvSpPr>
        <p:spPr bwMode="auto">
          <a:xfrm>
            <a:off x="3421063" y="3429000"/>
            <a:ext cx="2087562" cy="1584325"/>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GR" sz="1200" b="1">
                <a:latin typeface="Verdana" panose="020B0604030504040204" pitchFamily="34" charset="0"/>
              </a:rPr>
              <a:t>Market to:</a:t>
            </a:r>
          </a:p>
          <a:p>
            <a:pPr algn="ctr" eaLnBrk="1" hangingPunct="1">
              <a:spcBef>
                <a:spcPct val="0"/>
              </a:spcBef>
              <a:buClrTx/>
              <a:buSzTx/>
              <a:buFontTx/>
              <a:buNone/>
            </a:pPr>
            <a:r>
              <a:rPr lang="en-US" altLang="en-GR" sz="1200" b="1">
                <a:latin typeface="Verdana" panose="020B0604030504040204" pitchFamily="34" charset="0"/>
              </a:rPr>
              <a:t>(management of </a:t>
            </a:r>
          </a:p>
          <a:p>
            <a:pPr algn="ctr" eaLnBrk="1" hangingPunct="1">
              <a:spcBef>
                <a:spcPct val="0"/>
              </a:spcBef>
              <a:buClrTx/>
              <a:buSzTx/>
              <a:buFontTx/>
              <a:buNone/>
            </a:pPr>
            <a:r>
              <a:rPr lang="en-US" altLang="en-GR" sz="1200" b="1">
                <a:latin typeface="Verdana" panose="020B0604030504040204" pitchFamily="34" charset="0"/>
              </a:rPr>
              <a:t>customers </a:t>
            </a:r>
          </a:p>
          <a:p>
            <a:pPr algn="ctr" eaLnBrk="1" hangingPunct="1">
              <a:spcBef>
                <a:spcPct val="0"/>
              </a:spcBef>
              <a:buClrTx/>
              <a:buSzTx/>
              <a:buFontTx/>
              <a:buNone/>
            </a:pPr>
            <a:r>
              <a:rPr lang="en-US" altLang="en-GR" sz="1200" b="1">
                <a:latin typeface="Verdana" panose="020B0604030504040204" pitchFamily="34" charset="0"/>
              </a:rPr>
              <a:t>and markets)</a:t>
            </a:r>
            <a:endParaRPr lang="el-GR" altLang="en-GR" sz="1200" b="1">
              <a:latin typeface="Verdana" panose="020B0604030504040204" pitchFamily="34" charset="0"/>
            </a:endParaRPr>
          </a:p>
        </p:txBody>
      </p:sp>
      <p:sp>
        <p:nvSpPr>
          <p:cNvPr id="23557" name="Oval 5">
            <a:extLst>
              <a:ext uri="{FF2B5EF4-FFF2-40B4-BE49-F238E27FC236}">
                <a16:creationId xmlns:a16="http://schemas.microsoft.com/office/drawing/2014/main" id="{C67A894F-D86F-D089-963A-B4F1C3AFCED4}"/>
              </a:ext>
            </a:extLst>
          </p:cNvPr>
          <p:cNvSpPr>
            <a:spLocks noChangeArrowheads="1"/>
          </p:cNvSpPr>
          <p:nvPr/>
        </p:nvSpPr>
        <p:spPr bwMode="auto">
          <a:xfrm>
            <a:off x="6013450" y="3429000"/>
            <a:ext cx="2087563" cy="1584325"/>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GR" sz="1200" b="1">
                <a:latin typeface="Verdana" panose="020B0604030504040204" pitchFamily="34" charset="0"/>
              </a:rPr>
              <a:t>Market With:</a:t>
            </a:r>
          </a:p>
          <a:p>
            <a:pPr algn="ctr" eaLnBrk="1" hangingPunct="1">
              <a:spcBef>
                <a:spcPct val="0"/>
              </a:spcBef>
              <a:buClrTx/>
              <a:buSzTx/>
              <a:buFontTx/>
              <a:buNone/>
            </a:pPr>
            <a:r>
              <a:rPr lang="en-US" altLang="en-GR" sz="1200" b="1">
                <a:latin typeface="Verdana" panose="020B0604030504040204" pitchFamily="34" charset="0"/>
              </a:rPr>
              <a:t>(collaborate with </a:t>
            </a:r>
          </a:p>
          <a:p>
            <a:pPr algn="ctr" eaLnBrk="1" hangingPunct="1">
              <a:spcBef>
                <a:spcPct val="0"/>
              </a:spcBef>
              <a:buClrTx/>
              <a:buSzTx/>
              <a:buFontTx/>
              <a:buNone/>
            </a:pPr>
            <a:r>
              <a:rPr lang="en-US" altLang="en-GR" sz="1200" b="1">
                <a:latin typeface="Verdana" panose="020B0604030504040204" pitchFamily="34" charset="0"/>
              </a:rPr>
              <a:t>customers &amp; partners</a:t>
            </a:r>
          </a:p>
          <a:p>
            <a:pPr algn="ctr" eaLnBrk="1" hangingPunct="1">
              <a:spcBef>
                <a:spcPct val="0"/>
              </a:spcBef>
              <a:buClrTx/>
              <a:buSzTx/>
              <a:buFontTx/>
              <a:buNone/>
            </a:pPr>
            <a:r>
              <a:rPr lang="en-US" altLang="en-GR" sz="1200" b="1">
                <a:latin typeface="Verdana" panose="020B0604030504040204" pitchFamily="34" charset="0"/>
              </a:rPr>
              <a:t>to produce &amp; </a:t>
            </a:r>
          </a:p>
          <a:p>
            <a:pPr algn="ctr" eaLnBrk="1" hangingPunct="1">
              <a:spcBef>
                <a:spcPct val="0"/>
              </a:spcBef>
              <a:buClrTx/>
              <a:buSzTx/>
              <a:buFontTx/>
              <a:buNone/>
            </a:pPr>
            <a:r>
              <a:rPr lang="en-US" altLang="en-GR" sz="1200" b="1">
                <a:latin typeface="Verdana" panose="020B0604030504040204" pitchFamily="34" charset="0"/>
              </a:rPr>
              <a:t>sustain value)</a:t>
            </a:r>
            <a:endParaRPr lang="el-GR" altLang="en-GR" sz="1200" b="1">
              <a:latin typeface="Verdana" panose="020B0604030504040204" pitchFamily="34" charset="0"/>
            </a:endParaRPr>
          </a:p>
        </p:txBody>
      </p:sp>
      <p:sp>
        <p:nvSpPr>
          <p:cNvPr id="23558" name="AutoShape 6">
            <a:extLst>
              <a:ext uri="{FF2B5EF4-FFF2-40B4-BE49-F238E27FC236}">
                <a16:creationId xmlns:a16="http://schemas.microsoft.com/office/drawing/2014/main" id="{8C012A1B-19CA-1183-C669-DA272110CD9C}"/>
              </a:ext>
            </a:extLst>
          </p:cNvPr>
          <p:cNvSpPr>
            <a:spLocks noChangeArrowheads="1"/>
          </p:cNvSpPr>
          <p:nvPr/>
        </p:nvSpPr>
        <p:spPr bwMode="auto">
          <a:xfrm>
            <a:off x="1547813" y="2852738"/>
            <a:ext cx="3024187" cy="360362"/>
          </a:xfrm>
          <a:prstGeom prst="curvedDownArrow">
            <a:avLst>
              <a:gd name="adj1" fmla="val 167842"/>
              <a:gd name="adj2" fmla="val 335683"/>
              <a:gd name="adj3" fmla="val 33333"/>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3559" name="AutoShape 7">
            <a:extLst>
              <a:ext uri="{FF2B5EF4-FFF2-40B4-BE49-F238E27FC236}">
                <a16:creationId xmlns:a16="http://schemas.microsoft.com/office/drawing/2014/main" id="{0F5F505B-E0BE-2323-8CCC-4AB21D9FA2B5}"/>
              </a:ext>
            </a:extLst>
          </p:cNvPr>
          <p:cNvSpPr>
            <a:spLocks noChangeArrowheads="1"/>
          </p:cNvSpPr>
          <p:nvPr/>
        </p:nvSpPr>
        <p:spPr bwMode="auto">
          <a:xfrm>
            <a:off x="4787900" y="2781300"/>
            <a:ext cx="3024188" cy="360363"/>
          </a:xfrm>
          <a:prstGeom prst="curvedDownArrow">
            <a:avLst>
              <a:gd name="adj1" fmla="val 167841"/>
              <a:gd name="adj2" fmla="val 335682"/>
              <a:gd name="adj3" fmla="val 33333"/>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3560" name="Text Box 8">
            <a:extLst>
              <a:ext uri="{FF2B5EF4-FFF2-40B4-BE49-F238E27FC236}">
                <a16:creationId xmlns:a16="http://schemas.microsoft.com/office/drawing/2014/main" id="{5543B59E-3036-14CA-A20C-36381DAAA3C0}"/>
              </a:ext>
            </a:extLst>
          </p:cNvPr>
          <p:cNvSpPr txBox="1">
            <a:spLocks noChangeArrowheads="1"/>
          </p:cNvSpPr>
          <p:nvPr/>
        </p:nvSpPr>
        <p:spPr bwMode="auto">
          <a:xfrm>
            <a:off x="823913" y="5268913"/>
            <a:ext cx="180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600" b="1">
                <a:latin typeface="Verdana" panose="020B0604030504040204" pitchFamily="34" charset="0"/>
              </a:rPr>
              <a:t>Μέχρι το 1950</a:t>
            </a:r>
          </a:p>
        </p:txBody>
      </p:sp>
      <p:sp>
        <p:nvSpPr>
          <p:cNvPr id="23561" name="Text Box 9">
            <a:extLst>
              <a:ext uri="{FF2B5EF4-FFF2-40B4-BE49-F238E27FC236}">
                <a16:creationId xmlns:a16="http://schemas.microsoft.com/office/drawing/2014/main" id="{24269A92-8D9B-283C-4859-C9A795166D27}"/>
              </a:ext>
            </a:extLst>
          </p:cNvPr>
          <p:cNvSpPr txBox="1">
            <a:spLocks noChangeArrowheads="1"/>
          </p:cNvSpPr>
          <p:nvPr/>
        </p:nvSpPr>
        <p:spPr bwMode="auto">
          <a:xfrm>
            <a:off x="3489325" y="5253038"/>
            <a:ext cx="157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600" b="1">
                <a:latin typeface="Verdana" panose="020B0604030504040204" pitchFamily="34" charset="0"/>
              </a:rPr>
              <a:t>1950 - 2010</a:t>
            </a:r>
          </a:p>
        </p:txBody>
      </p:sp>
      <p:sp>
        <p:nvSpPr>
          <p:cNvPr id="23562" name="Text Box 10">
            <a:extLst>
              <a:ext uri="{FF2B5EF4-FFF2-40B4-BE49-F238E27FC236}">
                <a16:creationId xmlns:a16="http://schemas.microsoft.com/office/drawing/2014/main" id="{6F2EDBAD-1132-51B7-6644-2EF35D510C87}"/>
              </a:ext>
            </a:extLst>
          </p:cNvPr>
          <p:cNvSpPr txBox="1">
            <a:spLocks noChangeArrowheads="1"/>
          </p:cNvSpPr>
          <p:nvPr/>
        </p:nvSpPr>
        <p:spPr bwMode="auto">
          <a:xfrm>
            <a:off x="6372225" y="5253038"/>
            <a:ext cx="1077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600" b="1">
                <a:latin typeface="Verdana" panose="020B0604030504040204" pitchFamily="34" charset="0"/>
              </a:rPr>
              <a:t>2010 + </a:t>
            </a:r>
          </a:p>
        </p:txBody>
      </p:sp>
      <p:sp>
        <p:nvSpPr>
          <p:cNvPr id="2" name="Footer Placeholder 1">
            <a:extLst>
              <a:ext uri="{FF2B5EF4-FFF2-40B4-BE49-F238E27FC236}">
                <a16:creationId xmlns:a16="http://schemas.microsoft.com/office/drawing/2014/main" id="{19C903B6-E851-D219-ACBC-2E8630C8319A}"/>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a:extLst>
              <a:ext uri="{FF2B5EF4-FFF2-40B4-BE49-F238E27FC236}">
                <a16:creationId xmlns:a16="http://schemas.microsoft.com/office/drawing/2014/main" id="{E79E96AD-1755-0577-2CE7-8278EA8940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C39B10B3-6FEB-E74D-89CA-20D2BCA038A2}" type="slidenum">
              <a:rPr lang="el-GR" altLang="en-GR" sz="1200" smtClean="0">
                <a:latin typeface="Arial Black" panose="020B0604020202020204" pitchFamily="34" charset="0"/>
              </a:rPr>
              <a:pPr>
                <a:spcBef>
                  <a:spcPct val="0"/>
                </a:spcBef>
                <a:buClrTx/>
                <a:buSzTx/>
                <a:buFontTx/>
                <a:buNone/>
              </a:pPr>
              <a:t>50</a:t>
            </a:fld>
            <a:endParaRPr lang="el-GR" altLang="en-GR" sz="1200">
              <a:latin typeface="Arial Black" panose="020B0604020202020204" pitchFamily="34" charset="0"/>
            </a:endParaRPr>
          </a:p>
        </p:txBody>
      </p:sp>
      <p:sp>
        <p:nvSpPr>
          <p:cNvPr id="78850" name="Rectangle 2">
            <a:extLst>
              <a:ext uri="{FF2B5EF4-FFF2-40B4-BE49-F238E27FC236}">
                <a16:creationId xmlns:a16="http://schemas.microsoft.com/office/drawing/2014/main" id="{9C68ADEC-A898-0F4D-AEEC-1F41C1A4CB50}"/>
              </a:ext>
            </a:extLst>
          </p:cNvPr>
          <p:cNvSpPr>
            <a:spLocks noGrp="1" noChangeArrowheads="1"/>
          </p:cNvSpPr>
          <p:nvPr>
            <p:ph type="title"/>
          </p:nvPr>
        </p:nvSpPr>
        <p:spPr>
          <a:xfrm>
            <a:off x="609600" y="304800"/>
            <a:ext cx="7924800" cy="1447800"/>
          </a:xfrm>
        </p:spPr>
        <p:txBody>
          <a:bodyPr/>
          <a:lstStyle/>
          <a:p>
            <a:pPr eaLnBrk="1" hangingPunct="1"/>
            <a:r>
              <a:rPr lang="en-US" altLang="en-GR" sz="3000">
                <a:ea typeface="ＭＳ Ｐゴシック" panose="020B0600070205080204" pitchFamily="34" charset="-128"/>
              </a:rPr>
              <a:t>Θεώρηση Μεταβλητών Εσωτερικού  Περιβάλλοντος κατά τον Σχεδιασμό Μάρκετινγκ</a:t>
            </a:r>
          </a:p>
        </p:txBody>
      </p:sp>
      <p:sp>
        <p:nvSpPr>
          <p:cNvPr id="78851" name="Rectangle 3">
            <a:extLst>
              <a:ext uri="{FF2B5EF4-FFF2-40B4-BE49-F238E27FC236}">
                <a16:creationId xmlns:a16="http://schemas.microsoft.com/office/drawing/2014/main" id="{18C418C3-F1E5-0FF4-6337-EE6AD14516F9}"/>
              </a:ext>
            </a:extLst>
          </p:cNvPr>
          <p:cNvSpPr>
            <a:spLocks noGrp="1" noChangeArrowheads="1"/>
          </p:cNvSpPr>
          <p:nvPr>
            <p:ph type="body" idx="1"/>
          </p:nvPr>
        </p:nvSpPr>
        <p:spPr>
          <a:xfrm>
            <a:off x="304800" y="1905000"/>
            <a:ext cx="8229600" cy="5029200"/>
          </a:xfrm>
        </p:spPr>
        <p:txBody>
          <a:bodyPr/>
          <a:lstStyle/>
          <a:p>
            <a:pPr eaLnBrk="1" hangingPunct="1"/>
            <a:r>
              <a:rPr lang="en-US" altLang="en-GR" sz="2800">
                <a:ea typeface="ＭＳ Ｐゴシック" panose="020B0600070205080204" pitchFamily="34" charset="-128"/>
              </a:rPr>
              <a:t>Ανθρώπινοι και οργανωσιακοί πόροι, ικανότητες και δυνατότητες (resources, skills and capabilities)</a:t>
            </a:r>
          </a:p>
          <a:p>
            <a:pPr lvl="1" eaLnBrk="1" hangingPunct="1"/>
            <a:r>
              <a:rPr lang="en-US" altLang="en-GR" sz="2200">
                <a:ea typeface="ＭＳ Ｐゴシック" panose="020B0600070205080204" pitchFamily="34" charset="-128"/>
              </a:rPr>
              <a:t>Σκοποί και στόχοι</a:t>
            </a:r>
          </a:p>
          <a:p>
            <a:pPr lvl="1" eaLnBrk="1" hangingPunct="1"/>
            <a:r>
              <a:rPr lang="en-US" altLang="en-GR" sz="2200">
                <a:ea typeface="ＭＳ Ｐゴシック" panose="020B0600070205080204" pitchFamily="34" charset="-128"/>
              </a:rPr>
              <a:t>Φύση προϊόντων/υπηρεσιών</a:t>
            </a:r>
          </a:p>
          <a:p>
            <a:pPr lvl="1" eaLnBrk="1" hangingPunct="1"/>
            <a:r>
              <a:rPr lang="en-US" altLang="en-GR" sz="2200">
                <a:ea typeface="ＭＳ Ｐゴシック" panose="020B0600070205080204" pitchFamily="34" charset="-128"/>
              </a:rPr>
              <a:t>Managerial skills </a:t>
            </a:r>
          </a:p>
          <a:p>
            <a:pPr lvl="1" eaLnBrk="1" hangingPunct="1"/>
            <a:r>
              <a:rPr lang="en-US" altLang="en-GR" sz="2200">
                <a:ea typeface="ＭＳ Ｐゴシック" panose="020B0600070205080204" pitchFamily="34" charset="-128"/>
              </a:rPr>
              <a:t>Manpower abilities</a:t>
            </a:r>
          </a:p>
          <a:p>
            <a:pPr lvl="1" eaLnBrk="1" hangingPunct="1"/>
            <a:r>
              <a:rPr lang="en-US" altLang="en-GR" sz="2200">
                <a:ea typeface="ＭＳ Ｐゴシック" panose="020B0600070205080204" pitchFamily="34" charset="-128"/>
              </a:rPr>
              <a:t>Technological skills</a:t>
            </a:r>
          </a:p>
          <a:p>
            <a:pPr lvl="1" eaLnBrk="1" hangingPunct="1"/>
            <a:r>
              <a:rPr lang="en-US" altLang="en-GR" sz="2200">
                <a:ea typeface="ＭＳ Ｐゴシック" panose="020B0600070205080204" pitchFamily="34" charset="-128"/>
              </a:rPr>
              <a:t>Employee involvement and commitment</a:t>
            </a:r>
          </a:p>
          <a:p>
            <a:pPr lvl="1" eaLnBrk="1" hangingPunct="1"/>
            <a:r>
              <a:rPr lang="en-US" altLang="en-GR" sz="2200">
                <a:ea typeface="ＭＳ Ｐゴシック" panose="020B0600070205080204" pitchFamily="34" charset="-128"/>
              </a:rPr>
              <a:t>Interdepartmental procedures, dependency and conflicts (Κοινές διατμηματικές διαδικασίες, αλληλεξάρτηση και διαμάχες</a:t>
            </a:r>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6099B2DD-6F3D-D899-1C02-7836039DD93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4">
            <a:extLst>
              <a:ext uri="{FF2B5EF4-FFF2-40B4-BE49-F238E27FC236}">
                <a16:creationId xmlns:a16="http://schemas.microsoft.com/office/drawing/2014/main" id="{1C8F91A3-4F75-2744-A4B2-5AB23E01E2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7B6BCD1-9852-C24F-8D4C-C1264B544A5A}" type="slidenum">
              <a:rPr lang="el-GR" altLang="en-GR" sz="1200" smtClean="0">
                <a:latin typeface="Arial Black" panose="020B0604020202020204" pitchFamily="34" charset="0"/>
              </a:rPr>
              <a:pPr>
                <a:spcBef>
                  <a:spcPct val="0"/>
                </a:spcBef>
                <a:buClrTx/>
                <a:buSzTx/>
                <a:buFontTx/>
                <a:buNone/>
              </a:pPr>
              <a:t>51</a:t>
            </a:fld>
            <a:endParaRPr lang="el-GR" altLang="en-GR" sz="1200">
              <a:latin typeface="Arial Black" panose="020B0604020202020204" pitchFamily="34" charset="0"/>
            </a:endParaRPr>
          </a:p>
        </p:txBody>
      </p:sp>
      <p:pic>
        <p:nvPicPr>
          <p:cNvPr id="79874" name="Picture 3">
            <a:extLst>
              <a:ext uri="{FF2B5EF4-FFF2-40B4-BE49-F238E27FC236}">
                <a16:creationId xmlns:a16="http://schemas.microsoft.com/office/drawing/2014/main" id="{446F5E01-E71E-6016-B2B2-44299D2E0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95288"/>
            <a:ext cx="333375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0E8B140-9B4D-6F39-C382-D4A90B19537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4">
            <a:extLst>
              <a:ext uri="{FF2B5EF4-FFF2-40B4-BE49-F238E27FC236}">
                <a16:creationId xmlns:a16="http://schemas.microsoft.com/office/drawing/2014/main" id="{670FF250-267F-5AAF-A165-903D89A1C3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E8609C5-234A-2544-882F-1802E199F6FF}" type="slidenum">
              <a:rPr lang="el-GR" altLang="en-GR" sz="1200" smtClean="0">
                <a:latin typeface="Arial Black" panose="020B0604020202020204" pitchFamily="34" charset="0"/>
              </a:rPr>
              <a:pPr>
                <a:spcBef>
                  <a:spcPct val="0"/>
                </a:spcBef>
                <a:buClrTx/>
                <a:buSzTx/>
                <a:buFontTx/>
                <a:buNone/>
              </a:pPr>
              <a:t>52</a:t>
            </a:fld>
            <a:endParaRPr lang="el-GR" altLang="en-GR" sz="1200">
              <a:latin typeface="Arial Black" panose="020B0604020202020204" pitchFamily="34" charset="0"/>
            </a:endParaRPr>
          </a:p>
        </p:txBody>
      </p:sp>
      <p:pic>
        <p:nvPicPr>
          <p:cNvPr id="80898" name="Picture 4" descr="marketing information systems">
            <a:extLst>
              <a:ext uri="{FF2B5EF4-FFF2-40B4-BE49-F238E27FC236}">
                <a16:creationId xmlns:a16="http://schemas.microsoft.com/office/drawing/2014/main" id="{B89EBC10-BC44-DD53-B1CC-4140F1E91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9248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A579F23-B454-E3EE-9E34-C2C97E4B88B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4">
            <a:extLst>
              <a:ext uri="{FF2B5EF4-FFF2-40B4-BE49-F238E27FC236}">
                <a16:creationId xmlns:a16="http://schemas.microsoft.com/office/drawing/2014/main" id="{3D6B2448-6A00-7FAF-ED80-A278665472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C6AE4F6-268F-3D46-94C8-F93427883EFB}" type="slidenum">
              <a:rPr lang="el-GR" altLang="en-GR" sz="1200" smtClean="0">
                <a:latin typeface="Arial Black" panose="020B0604020202020204" pitchFamily="34" charset="0"/>
              </a:rPr>
              <a:pPr>
                <a:spcBef>
                  <a:spcPct val="0"/>
                </a:spcBef>
                <a:buClrTx/>
                <a:buSzTx/>
                <a:buFontTx/>
                <a:buNone/>
              </a:pPr>
              <a:t>53</a:t>
            </a:fld>
            <a:endParaRPr lang="el-GR" altLang="en-GR" sz="1200">
              <a:latin typeface="Arial Black" panose="020B0604020202020204" pitchFamily="34" charset="0"/>
            </a:endParaRPr>
          </a:p>
        </p:txBody>
      </p:sp>
      <p:pic>
        <p:nvPicPr>
          <p:cNvPr id="81922" name="Picture 4" descr="the external audit 3">
            <a:extLst>
              <a:ext uri="{FF2B5EF4-FFF2-40B4-BE49-F238E27FC236}">
                <a16:creationId xmlns:a16="http://schemas.microsoft.com/office/drawing/2014/main" id="{E4E8E1BF-F5B3-DE47-D6B2-0F210AF5B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5780430-CED5-DD89-D6C5-D3166914028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4">
            <a:extLst>
              <a:ext uri="{FF2B5EF4-FFF2-40B4-BE49-F238E27FC236}">
                <a16:creationId xmlns:a16="http://schemas.microsoft.com/office/drawing/2014/main" id="{132A290F-6C7F-E22C-AC10-470FC9616C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FC7A076-51B9-494A-9292-B2A8C4E2CF99}" type="slidenum">
              <a:rPr lang="el-GR" altLang="en-GR" sz="1200" smtClean="0">
                <a:latin typeface="Arial Black" panose="020B0604020202020204" pitchFamily="34" charset="0"/>
              </a:rPr>
              <a:pPr>
                <a:spcBef>
                  <a:spcPct val="0"/>
                </a:spcBef>
                <a:buClrTx/>
                <a:buSzTx/>
                <a:buFontTx/>
                <a:buNone/>
              </a:pPr>
              <a:t>54</a:t>
            </a:fld>
            <a:endParaRPr lang="el-GR" altLang="en-GR" sz="1200">
              <a:latin typeface="Arial Black" panose="020B0604020202020204" pitchFamily="34" charset="0"/>
            </a:endParaRPr>
          </a:p>
        </p:txBody>
      </p:sp>
      <p:pic>
        <p:nvPicPr>
          <p:cNvPr id="82946" name="Picture 5" descr="competitive forces">
            <a:extLst>
              <a:ext uri="{FF2B5EF4-FFF2-40B4-BE49-F238E27FC236}">
                <a16:creationId xmlns:a16="http://schemas.microsoft.com/office/drawing/2014/main" id="{599D70AB-F67B-D177-5DC3-7F9C7E4F4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063"/>
            <a:ext cx="91440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FF5C74A-F273-B7A7-29B1-0589FC12B2B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2">
            <a:extLst>
              <a:ext uri="{FF2B5EF4-FFF2-40B4-BE49-F238E27FC236}">
                <a16:creationId xmlns:a16="http://schemas.microsoft.com/office/drawing/2014/main" id="{4EC43AF2-A3EE-E768-1AC7-C41BAFE3C1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189DC4C-1D17-A94D-BF48-BA9CB7DA320A}" type="slidenum">
              <a:rPr lang="el-GR" altLang="en-GR" sz="1200" smtClean="0">
                <a:latin typeface="Arial Black" panose="020B0604020202020204" pitchFamily="34" charset="0"/>
              </a:rPr>
              <a:pPr>
                <a:spcBef>
                  <a:spcPct val="0"/>
                </a:spcBef>
                <a:buClrTx/>
                <a:buSzTx/>
                <a:buFontTx/>
                <a:buNone/>
              </a:pPr>
              <a:t>55</a:t>
            </a:fld>
            <a:endParaRPr lang="el-GR" altLang="en-GR" sz="1200">
              <a:latin typeface="Arial Black" panose="020B0604020202020204" pitchFamily="34" charset="0"/>
            </a:endParaRPr>
          </a:p>
        </p:txBody>
      </p:sp>
      <p:pic>
        <p:nvPicPr>
          <p:cNvPr id="83970" name="Picture 1026" descr="an overview of external market forces">
            <a:extLst>
              <a:ext uri="{FF2B5EF4-FFF2-40B4-BE49-F238E27FC236}">
                <a16:creationId xmlns:a16="http://schemas.microsoft.com/office/drawing/2014/main" id="{ABC92DEA-8326-6C4C-396B-880871A9C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1121714-AF50-CABC-457B-18418EBFFE0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4">
            <a:extLst>
              <a:ext uri="{FF2B5EF4-FFF2-40B4-BE49-F238E27FC236}">
                <a16:creationId xmlns:a16="http://schemas.microsoft.com/office/drawing/2014/main" id="{80B7249C-856E-FB10-10FD-4D945189236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65944C44-69C9-764D-96D9-DBCB6318E154}" type="slidenum">
              <a:rPr lang="el-GR" altLang="en-GR" sz="1200" smtClean="0">
                <a:latin typeface="Arial Black" panose="020B0604020202020204" pitchFamily="34" charset="0"/>
              </a:rPr>
              <a:pPr>
                <a:spcBef>
                  <a:spcPct val="0"/>
                </a:spcBef>
                <a:buClrTx/>
                <a:buSzTx/>
                <a:buFontTx/>
                <a:buNone/>
              </a:pPr>
              <a:t>56</a:t>
            </a:fld>
            <a:endParaRPr lang="el-GR" altLang="en-GR" sz="1200">
              <a:latin typeface="Arial Black" panose="020B0604020202020204" pitchFamily="34" charset="0"/>
            </a:endParaRPr>
          </a:p>
        </p:txBody>
      </p:sp>
      <p:sp>
        <p:nvSpPr>
          <p:cNvPr id="84994" name="Rectangle 2">
            <a:extLst>
              <a:ext uri="{FF2B5EF4-FFF2-40B4-BE49-F238E27FC236}">
                <a16:creationId xmlns:a16="http://schemas.microsoft.com/office/drawing/2014/main" id="{A261AE70-2A8B-54E1-C236-16F253CC54D7}"/>
              </a:ext>
            </a:extLst>
          </p:cNvPr>
          <p:cNvSpPr>
            <a:spLocks noGrp="1" noChangeArrowheads="1"/>
          </p:cNvSpPr>
          <p:nvPr>
            <p:ph type="title"/>
          </p:nvPr>
        </p:nvSpPr>
        <p:spPr>
          <a:xfrm>
            <a:off x="166688" y="492125"/>
            <a:ext cx="8810625" cy="2671763"/>
          </a:xfrm>
        </p:spPr>
        <p:txBody>
          <a:bodyPr/>
          <a:lstStyle/>
          <a:p>
            <a:pPr eaLnBrk="1" hangingPunct="1"/>
            <a:r>
              <a:rPr lang="en-US" altLang="en-GR">
                <a:ea typeface="ＭＳ Ｐゴシック" panose="020B0600070205080204" pitchFamily="34" charset="-128"/>
              </a:rPr>
              <a:t>S.W.O.T. (Ανάλυση Δυνάμεων-Αδυναμιών-Ευκαιριών-Απειλών</a:t>
            </a:r>
            <a:br>
              <a:rPr lang="en-US" altLang="en-GR" b="1">
                <a:ea typeface="ＭＳ Ｐゴシック" panose="020B0600070205080204" pitchFamily="34" charset="-128"/>
              </a:rPr>
            </a:br>
            <a:br>
              <a:rPr lang="en-US" altLang="en-GR">
                <a:ea typeface="ＭＳ Ｐゴシック" panose="020B0600070205080204" pitchFamily="34" charset="-128"/>
              </a:rPr>
            </a:br>
            <a:endParaRPr lang="en-US" altLang="en-GR">
              <a:ea typeface="ＭＳ Ｐゴシック" panose="020B0600070205080204" pitchFamily="34" charset="-128"/>
            </a:endParaRPr>
          </a:p>
        </p:txBody>
      </p:sp>
      <p:sp>
        <p:nvSpPr>
          <p:cNvPr id="84995" name="Rectangle 3">
            <a:extLst>
              <a:ext uri="{FF2B5EF4-FFF2-40B4-BE49-F238E27FC236}">
                <a16:creationId xmlns:a16="http://schemas.microsoft.com/office/drawing/2014/main" id="{0BDA37CE-4852-9A70-F880-E3515C59D5FB}"/>
              </a:ext>
            </a:extLst>
          </p:cNvPr>
          <p:cNvSpPr>
            <a:spLocks noGrp="1" noChangeArrowheads="1"/>
          </p:cNvSpPr>
          <p:nvPr>
            <p:ph type="body" idx="1"/>
          </p:nvPr>
        </p:nvSpPr>
        <p:spPr>
          <a:xfrm>
            <a:off x="685800" y="1905000"/>
            <a:ext cx="8153400" cy="4495800"/>
          </a:xfrm>
        </p:spPr>
        <p:txBody>
          <a:bodyPr/>
          <a:lstStyle/>
          <a:p>
            <a:pPr eaLnBrk="1" hangingPunct="1"/>
            <a:r>
              <a:rPr lang="en-US" altLang="en-GR" sz="2800" b="1">
                <a:ea typeface="ＭＳ Ｐゴシック" panose="020B0600070205080204" pitchFamily="34" charset="-128"/>
              </a:rPr>
              <a:t>Η καλή SWOT ανάλυση εξαρτάται από τα ευρήματα της ανάλυσης παρούσας κατάστασης (audit findings)</a:t>
            </a:r>
          </a:p>
          <a:p>
            <a:pPr eaLnBrk="1" hangingPunct="1"/>
            <a:r>
              <a:rPr lang="en-US" altLang="en-GR" sz="2800" b="1">
                <a:ea typeface="ＭＳ Ｐゴシック" panose="020B0600070205080204" pitchFamily="34" charset="-128"/>
              </a:rPr>
              <a:t>Η SWOT ανάλυση θα πρέπει να λαμβάνει υπόψη την άποψη του πελάτη</a:t>
            </a:r>
          </a:p>
          <a:p>
            <a:pPr eaLnBrk="1" hangingPunct="1"/>
            <a:r>
              <a:rPr lang="en-US" altLang="en-GR" sz="2800" b="1">
                <a:ea typeface="ＭＳ Ｐゴシック" panose="020B0600070205080204" pitchFamily="34" charset="-128"/>
              </a:rPr>
              <a:t>Η SWOT ανάλυση θα πρέπει να λαμβάνει υπόψη το συγκριτικό πλεονέκτημα</a:t>
            </a:r>
            <a:endParaRPr lang="en-US" altLang="en-GR">
              <a:ea typeface="ＭＳ Ｐゴシック" panose="020B0600070205080204" pitchFamily="34" charset="-128"/>
            </a:endParaRPr>
          </a:p>
          <a:p>
            <a:pPr lvl="1" eaLnBrk="1" hangingPunct="1"/>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837DCC75-CE18-6863-8854-4CFB73298C2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a:extLst>
              <a:ext uri="{FF2B5EF4-FFF2-40B4-BE49-F238E27FC236}">
                <a16:creationId xmlns:a16="http://schemas.microsoft.com/office/drawing/2014/main" id="{B420359D-AB4C-B3BC-0CF8-0C7A49DA62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7BAAB6B-648B-8347-80A3-7C8824393B15}" type="slidenum">
              <a:rPr lang="el-GR" altLang="en-GR" sz="1200" smtClean="0">
                <a:latin typeface="Arial Black" panose="020B0604020202020204" pitchFamily="34" charset="0"/>
              </a:rPr>
              <a:pPr>
                <a:spcBef>
                  <a:spcPct val="0"/>
                </a:spcBef>
                <a:buClrTx/>
                <a:buSzTx/>
                <a:buFontTx/>
                <a:buNone/>
              </a:pPr>
              <a:t>57</a:t>
            </a:fld>
            <a:endParaRPr lang="el-GR" altLang="en-GR" sz="1200">
              <a:latin typeface="Arial Black" panose="020B0604020202020204" pitchFamily="34" charset="0"/>
            </a:endParaRPr>
          </a:p>
        </p:txBody>
      </p:sp>
      <p:sp>
        <p:nvSpPr>
          <p:cNvPr id="86018" name="Line 2">
            <a:extLst>
              <a:ext uri="{FF2B5EF4-FFF2-40B4-BE49-F238E27FC236}">
                <a16:creationId xmlns:a16="http://schemas.microsoft.com/office/drawing/2014/main" id="{9BB6EB03-9D42-8B7C-275A-68496C890040}"/>
              </a:ext>
            </a:extLst>
          </p:cNvPr>
          <p:cNvSpPr>
            <a:spLocks noChangeShapeType="1"/>
          </p:cNvSpPr>
          <p:nvPr/>
        </p:nvSpPr>
        <p:spPr bwMode="auto">
          <a:xfrm flipH="1">
            <a:off x="2773363" y="3789363"/>
            <a:ext cx="719137" cy="0"/>
          </a:xfrm>
          <a:prstGeom prst="line">
            <a:avLst/>
          </a:prstGeom>
          <a:noFill/>
          <a:ln w="41275">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en-GR"/>
          </a:p>
        </p:txBody>
      </p:sp>
      <p:sp>
        <p:nvSpPr>
          <p:cNvPr id="86019" name="Line 3">
            <a:extLst>
              <a:ext uri="{FF2B5EF4-FFF2-40B4-BE49-F238E27FC236}">
                <a16:creationId xmlns:a16="http://schemas.microsoft.com/office/drawing/2014/main" id="{0DE4552A-9848-7AED-16D8-0AC5A43CB0B1}"/>
              </a:ext>
            </a:extLst>
          </p:cNvPr>
          <p:cNvSpPr>
            <a:spLocks noChangeShapeType="1"/>
          </p:cNvSpPr>
          <p:nvPr/>
        </p:nvSpPr>
        <p:spPr bwMode="auto">
          <a:xfrm>
            <a:off x="1403350" y="5805488"/>
            <a:ext cx="4824413" cy="0"/>
          </a:xfrm>
          <a:prstGeom prst="line">
            <a:avLst/>
          </a:prstGeom>
          <a:noFill/>
          <a:ln w="41275">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en-GR"/>
          </a:p>
        </p:txBody>
      </p:sp>
      <p:sp>
        <p:nvSpPr>
          <p:cNvPr id="86020" name="Line 4">
            <a:extLst>
              <a:ext uri="{FF2B5EF4-FFF2-40B4-BE49-F238E27FC236}">
                <a16:creationId xmlns:a16="http://schemas.microsoft.com/office/drawing/2014/main" id="{15CD22E5-A698-7F27-A5A6-855FE99FD22C}"/>
              </a:ext>
            </a:extLst>
          </p:cNvPr>
          <p:cNvSpPr>
            <a:spLocks noChangeShapeType="1"/>
          </p:cNvSpPr>
          <p:nvPr/>
        </p:nvSpPr>
        <p:spPr bwMode="auto">
          <a:xfrm>
            <a:off x="4427538" y="5589588"/>
            <a:ext cx="1944687" cy="0"/>
          </a:xfrm>
          <a:prstGeom prst="line">
            <a:avLst/>
          </a:prstGeom>
          <a:noFill/>
          <a:ln w="41275">
            <a:solidFill>
              <a:srgbClr val="0000FF"/>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6021" name="Line 5">
            <a:extLst>
              <a:ext uri="{FF2B5EF4-FFF2-40B4-BE49-F238E27FC236}">
                <a16:creationId xmlns:a16="http://schemas.microsoft.com/office/drawing/2014/main" id="{ABCA3D11-AF49-D7BF-2A33-8D70C2252EA2}"/>
              </a:ext>
            </a:extLst>
          </p:cNvPr>
          <p:cNvSpPr>
            <a:spLocks noChangeShapeType="1"/>
          </p:cNvSpPr>
          <p:nvPr/>
        </p:nvSpPr>
        <p:spPr bwMode="auto">
          <a:xfrm flipV="1">
            <a:off x="1547813" y="1700213"/>
            <a:ext cx="0" cy="4033837"/>
          </a:xfrm>
          <a:prstGeom prst="line">
            <a:avLst/>
          </a:prstGeom>
          <a:noFill/>
          <a:ln w="41275">
            <a:solidFill>
              <a:srgbClr val="0000FF"/>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6022" name="Rectangle 6">
            <a:extLst>
              <a:ext uri="{FF2B5EF4-FFF2-40B4-BE49-F238E27FC236}">
                <a16:creationId xmlns:a16="http://schemas.microsoft.com/office/drawing/2014/main" id="{B4930966-27D1-0C21-21EE-12B121E349E2}"/>
              </a:ext>
            </a:extLst>
          </p:cNvPr>
          <p:cNvSpPr>
            <a:spLocks noGrp="1" noChangeArrowheads="1"/>
          </p:cNvSpPr>
          <p:nvPr>
            <p:ph type="title"/>
          </p:nvPr>
        </p:nvSpPr>
        <p:spPr>
          <a:xfrm>
            <a:off x="395288" y="133350"/>
            <a:ext cx="8748712" cy="1063625"/>
          </a:xfrm>
          <a:noFill/>
        </p:spPr>
        <p:txBody>
          <a:bodyPr lIns="90487" tIns="44450" rIns="90487" bIns="44450" anchor="t">
            <a:spAutoFit/>
          </a:bodyPr>
          <a:lstStyle/>
          <a:p>
            <a:pPr eaLnBrk="1" hangingPunct="1"/>
            <a:r>
              <a:rPr lang="el-GR" altLang="en-GR" sz="3200" b="1">
                <a:ea typeface="ＭＳ Ｐゴシック" panose="020B0600070205080204" pitchFamily="34" charset="-128"/>
              </a:rPr>
              <a:t>Απλό Υπόδειγμα Ερεθίσματος-Αντίδρασης Συμπεριφοράς του καταναλωτή</a:t>
            </a:r>
            <a:endParaRPr lang="en-US" altLang="en-GR" sz="3200" b="1">
              <a:ea typeface="ＭＳ Ｐゴシック" panose="020B0600070205080204" pitchFamily="34" charset="-128"/>
            </a:endParaRPr>
          </a:p>
        </p:txBody>
      </p:sp>
      <p:sp>
        <p:nvSpPr>
          <p:cNvPr id="86023" name="Rectangle 7">
            <a:extLst>
              <a:ext uri="{FF2B5EF4-FFF2-40B4-BE49-F238E27FC236}">
                <a16:creationId xmlns:a16="http://schemas.microsoft.com/office/drawing/2014/main" id="{E96BA841-13AD-1F55-E29A-B798A78B7DE9}"/>
              </a:ext>
            </a:extLst>
          </p:cNvPr>
          <p:cNvSpPr>
            <a:spLocks noChangeArrowheads="1"/>
          </p:cNvSpPr>
          <p:nvPr/>
        </p:nvSpPr>
        <p:spPr bwMode="auto">
          <a:xfrm>
            <a:off x="395288" y="1323975"/>
            <a:ext cx="2705100" cy="7366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t>Ανατροφοδότηση</a:t>
            </a:r>
          </a:p>
          <a:p>
            <a:pPr algn="ctr">
              <a:lnSpc>
                <a:spcPct val="94000"/>
              </a:lnSpc>
              <a:spcBef>
                <a:spcPct val="0"/>
              </a:spcBef>
              <a:buFont typeface="Arial" panose="020B0604020202020204" pitchFamily="34" charset="0"/>
              <a:buNone/>
            </a:pPr>
            <a:r>
              <a:rPr lang="el-GR" altLang="en-GR" sz="2400" b="1"/>
              <a:t>προς ΜΚΤ</a:t>
            </a:r>
            <a:endParaRPr lang="en-US" altLang="en-GR" sz="2400" b="1"/>
          </a:p>
        </p:txBody>
      </p:sp>
      <p:sp>
        <p:nvSpPr>
          <p:cNvPr id="86024" name="Rectangle 8">
            <a:extLst>
              <a:ext uri="{FF2B5EF4-FFF2-40B4-BE49-F238E27FC236}">
                <a16:creationId xmlns:a16="http://schemas.microsoft.com/office/drawing/2014/main" id="{4427818A-A1D4-2523-DC3F-D36015C450A8}"/>
              </a:ext>
            </a:extLst>
          </p:cNvPr>
          <p:cNvSpPr>
            <a:spLocks noChangeArrowheads="1"/>
          </p:cNvSpPr>
          <p:nvPr/>
        </p:nvSpPr>
        <p:spPr bwMode="auto">
          <a:xfrm>
            <a:off x="3462338" y="3273425"/>
            <a:ext cx="1930400" cy="1092200"/>
          </a:xfrm>
          <a:prstGeom prst="rect">
            <a:avLst/>
          </a:prstGeom>
          <a:solidFill>
            <a:srgbClr val="FBC3BF"/>
          </a:solidFill>
          <a:ln w="12700">
            <a:solidFill>
              <a:srgbClr val="990000"/>
            </a:solidFill>
            <a:miter lim="800000"/>
            <a:headEnd/>
            <a:tailEnd/>
          </a:ln>
          <a:effectLst>
            <a:outerShdw dist="35921" dir="2700000" algn="ctr" rotWithShape="0">
              <a:srgbClr val="990000"/>
            </a:outerShdw>
          </a:effectLst>
        </p:spPr>
        <p:txBody>
          <a:bodyPr wrap="none"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solidFill>
                  <a:srgbClr val="000000"/>
                </a:solidFill>
              </a:rPr>
              <a:t>Λήψη </a:t>
            </a:r>
          </a:p>
          <a:p>
            <a:pPr algn="ctr">
              <a:lnSpc>
                <a:spcPct val="94000"/>
              </a:lnSpc>
              <a:spcBef>
                <a:spcPct val="0"/>
              </a:spcBef>
              <a:buFont typeface="Arial" panose="020B0604020202020204" pitchFamily="34" charset="0"/>
              <a:buNone/>
            </a:pPr>
            <a:r>
              <a:rPr lang="el-GR" altLang="en-GR" sz="2400" b="1">
                <a:solidFill>
                  <a:srgbClr val="000000"/>
                </a:solidFill>
              </a:rPr>
              <a:t>αποφάσεων</a:t>
            </a:r>
          </a:p>
          <a:p>
            <a:pPr algn="ctr">
              <a:lnSpc>
                <a:spcPct val="94000"/>
              </a:lnSpc>
              <a:spcBef>
                <a:spcPct val="0"/>
              </a:spcBef>
              <a:buFont typeface="Arial" panose="020B0604020202020204" pitchFamily="34" charset="0"/>
              <a:buNone/>
            </a:pPr>
            <a:r>
              <a:rPr lang="el-GR" altLang="en-GR" sz="2400" b="1">
                <a:solidFill>
                  <a:srgbClr val="000000"/>
                </a:solidFill>
              </a:rPr>
              <a:t>καταναλωτή</a:t>
            </a:r>
            <a:endParaRPr lang="en-US" altLang="en-GR" sz="2400" b="1">
              <a:solidFill>
                <a:srgbClr val="000000"/>
              </a:solidFill>
            </a:endParaRPr>
          </a:p>
        </p:txBody>
      </p:sp>
      <p:sp>
        <p:nvSpPr>
          <p:cNvPr id="86025" name="Rectangle 9">
            <a:extLst>
              <a:ext uri="{FF2B5EF4-FFF2-40B4-BE49-F238E27FC236}">
                <a16:creationId xmlns:a16="http://schemas.microsoft.com/office/drawing/2014/main" id="{EE40F4D3-4461-CBBC-DEA0-3394E11BB479}"/>
              </a:ext>
            </a:extLst>
          </p:cNvPr>
          <p:cNvSpPr>
            <a:spLocks noChangeArrowheads="1"/>
          </p:cNvSpPr>
          <p:nvPr/>
        </p:nvSpPr>
        <p:spPr bwMode="auto">
          <a:xfrm>
            <a:off x="6300788" y="3213100"/>
            <a:ext cx="2447925" cy="1092200"/>
          </a:xfrm>
          <a:prstGeom prst="rect">
            <a:avLst/>
          </a:prstGeom>
          <a:solidFill>
            <a:srgbClr val="FFFF00"/>
          </a:solidFill>
          <a:ln w="12700">
            <a:solidFill>
              <a:srgbClr val="990000"/>
            </a:solidFill>
            <a:miter lim="800000"/>
            <a:headEnd/>
            <a:tailEnd/>
          </a:ln>
          <a:effectLst>
            <a:outerShdw dist="35921" dir="2700000" algn="ctr" rotWithShape="0">
              <a:srgbClr val="990000"/>
            </a:outerShdw>
          </a:effectLst>
        </p:spPr>
        <p:txBody>
          <a:bodyPr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solidFill>
                  <a:srgbClr val="000000"/>
                </a:solidFill>
              </a:rPr>
              <a:t>Επιδράσεις</a:t>
            </a:r>
          </a:p>
          <a:p>
            <a:pPr algn="ctr">
              <a:lnSpc>
                <a:spcPct val="94000"/>
              </a:lnSpc>
              <a:spcBef>
                <a:spcPct val="0"/>
              </a:spcBef>
              <a:buFont typeface="Arial" panose="020B0604020202020204" pitchFamily="34" charset="0"/>
              <a:buNone/>
            </a:pPr>
            <a:r>
              <a:rPr lang="el-GR" altLang="en-GR" sz="2400" b="1">
                <a:solidFill>
                  <a:srgbClr val="000000"/>
                </a:solidFill>
              </a:rPr>
              <a:t>από το</a:t>
            </a:r>
          </a:p>
          <a:p>
            <a:pPr algn="ctr">
              <a:lnSpc>
                <a:spcPct val="94000"/>
              </a:lnSpc>
              <a:spcBef>
                <a:spcPct val="0"/>
              </a:spcBef>
              <a:buFont typeface="Arial" panose="020B0604020202020204" pitchFamily="34" charset="0"/>
              <a:buNone/>
            </a:pPr>
            <a:r>
              <a:rPr lang="el-GR" altLang="en-GR" sz="2400" b="1">
                <a:solidFill>
                  <a:srgbClr val="000000"/>
                </a:solidFill>
              </a:rPr>
              <a:t>περιβάλλον</a:t>
            </a:r>
            <a:endParaRPr lang="en-US" altLang="en-GR" sz="2400" b="1">
              <a:solidFill>
                <a:srgbClr val="000000"/>
              </a:solidFill>
            </a:endParaRPr>
          </a:p>
        </p:txBody>
      </p:sp>
      <p:sp>
        <p:nvSpPr>
          <p:cNvPr id="86026" name="Rectangle 10">
            <a:extLst>
              <a:ext uri="{FF2B5EF4-FFF2-40B4-BE49-F238E27FC236}">
                <a16:creationId xmlns:a16="http://schemas.microsoft.com/office/drawing/2014/main" id="{5DBFF21D-B3DF-B2F7-E835-F82F5C10FE8B}"/>
              </a:ext>
            </a:extLst>
          </p:cNvPr>
          <p:cNvSpPr>
            <a:spLocks noChangeArrowheads="1"/>
          </p:cNvSpPr>
          <p:nvPr/>
        </p:nvSpPr>
        <p:spPr bwMode="auto">
          <a:xfrm>
            <a:off x="6372225" y="1384300"/>
            <a:ext cx="2344738" cy="749300"/>
          </a:xfrm>
          <a:prstGeom prst="rect">
            <a:avLst/>
          </a:prstGeom>
          <a:solidFill>
            <a:srgbClr val="FFFF00"/>
          </a:solidFill>
          <a:ln w="12700">
            <a:solidFill>
              <a:srgbClr val="990000"/>
            </a:solidFill>
            <a:miter lim="800000"/>
            <a:headEnd/>
            <a:tailEnd/>
          </a:ln>
          <a:effectLst>
            <a:outerShdw dist="35921" dir="2700000" algn="ctr" rotWithShape="0">
              <a:srgbClr val="990000"/>
            </a:outerShdw>
          </a:effectLst>
        </p:spPr>
        <p:txBody>
          <a:bodyPr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solidFill>
                  <a:srgbClr val="000000"/>
                </a:solidFill>
              </a:rPr>
              <a:t>Στρατηγικές</a:t>
            </a:r>
          </a:p>
          <a:p>
            <a:pPr algn="ctr">
              <a:lnSpc>
                <a:spcPct val="94000"/>
              </a:lnSpc>
              <a:spcBef>
                <a:spcPct val="0"/>
              </a:spcBef>
              <a:buFont typeface="Arial" panose="020B0604020202020204" pitchFamily="34" charset="0"/>
              <a:buNone/>
            </a:pPr>
            <a:r>
              <a:rPr lang="el-GR" altLang="en-GR" sz="2400" b="1">
                <a:solidFill>
                  <a:srgbClr val="000000"/>
                </a:solidFill>
              </a:rPr>
              <a:t>ΜΚΤ</a:t>
            </a:r>
            <a:endParaRPr lang="en-US" altLang="en-GR" sz="2400" b="1">
              <a:solidFill>
                <a:srgbClr val="000000"/>
              </a:solidFill>
            </a:endParaRPr>
          </a:p>
        </p:txBody>
      </p:sp>
      <p:sp>
        <p:nvSpPr>
          <p:cNvPr id="86027" name="Rectangle 11">
            <a:extLst>
              <a:ext uri="{FF2B5EF4-FFF2-40B4-BE49-F238E27FC236}">
                <a16:creationId xmlns:a16="http://schemas.microsoft.com/office/drawing/2014/main" id="{873FEF77-086E-D064-77AD-8A447D89FCB0}"/>
              </a:ext>
            </a:extLst>
          </p:cNvPr>
          <p:cNvSpPr>
            <a:spLocks noChangeArrowheads="1"/>
          </p:cNvSpPr>
          <p:nvPr/>
        </p:nvSpPr>
        <p:spPr bwMode="auto">
          <a:xfrm>
            <a:off x="468313" y="3284538"/>
            <a:ext cx="2303462" cy="1035050"/>
          </a:xfrm>
          <a:prstGeom prst="rect">
            <a:avLst/>
          </a:prstGeom>
          <a:solidFill>
            <a:srgbClr val="FBC3BF"/>
          </a:solidFill>
          <a:ln w="12700">
            <a:solidFill>
              <a:srgbClr val="990000"/>
            </a:solidFill>
            <a:miter lim="800000"/>
            <a:headEnd/>
            <a:tailEnd/>
          </a:ln>
          <a:effectLst>
            <a:outerShdw dist="35921" dir="2700000" algn="ctr" rotWithShape="0">
              <a:srgbClr val="990000"/>
            </a:outerShdw>
          </a:effectLst>
        </p:spPr>
        <p:txBody>
          <a:bodyPr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solidFill>
                  <a:srgbClr val="000000"/>
                </a:solidFill>
              </a:rPr>
              <a:t>Αντίδραση</a:t>
            </a:r>
          </a:p>
          <a:p>
            <a:pPr algn="ctr">
              <a:lnSpc>
                <a:spcPct val="94000"/>
              </a:lnSpc>
              <a:spcBef>
                <a:spcPct val="0"/>
              </a:spcBef>
              <a:buFont typeface="Arial" panose="020B0604020202020204" pitchFamily="34" charset="0"/>
              <a:buNone/>
            </a:pPr>
            <a:endParaRPr lang="el-GR" altLang="en-GR" sz="1000" b="1">
              <a:solidFill>
                <a:srgbClr val="000000"/>
              </a:solidFill>
            </a:endParaRPr>
          </a:p>
          <a:p>
            <a:pPr algn="ctr">
              <a:lnSpc>
                <a:spcPct val="94000"/>
              </a:lnSpc>
              <a:spcBef>
                <a:spcPct val="0"/>
              </a:spcBef>
              <a:buFont typeface="Arial" panose="020B0604020202020204" pitchFamily="34" charset="0"/>
              <a:buNone/>
            </a:pPr>
            <a:r>
              <a:rPr lang="el-GR" altLang="en-GR" sz="2400" b="1">
                <a:solidFill>
                  <a:srgbClr val="000000"/>
                </a:solidFill>
              </a:rPr>
              <a:t>Καταναλωτή</a:t>
            </a:r>
          </a:p>
          <a:p>
            <a:pPr algn="ctr">
              <a:lnSpc>
                <a:spcPct val="94000"/>
              </a:lnSpc>
              <a:spcBef>
                <a:spcPct val="0"/>
              </a:spcBef>
              <a:buFont typeface="Arial" panose="020B0604020202020204" pitchFamily="34" charset="0"/>
              <a:buNone/>
            </a:pPr>
            <a:endParaRPr lang="en-US" altLang="en-GR" sz="1000" b="1">
              <a:solidFill>
                <a:srgbClr val="000000"/>
              </a:solidFill>
            </a:endParaRPr>
          </a:p>
        </p:txBody>
      </p:sp>
      <p:sp>
        <p:nvSpPr>
          <p:cNvPr id="86028" name="Rectangle 12">
            <a:extLst>
              <a:ext uri="{FF2B5EF4-FFF2-40B4-BE49-F238E27FC236}">
                <a16:creationId xmlns:a16="http://schemas.microsoft.com/office/drawing/2014/main" id="{A95375C2-229B-2870-3D7B-7A95AE97B48B}"/>
              </a:ext>
            </a:extLst>
          </p:cNvPr>
          <p:cNvSpPr>
            <a:spLocks noChangeArrowheads="1"/>
          </p:cNvSpPr>
          <p:nvPr/>
        </p:nvSpPr>
        <p:spPr bwMode="auto">
          <a:xfrm>
            <a:off x="468313" y="4941888"/>
            <a:ext cx="2705100" cy="10795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t>Ανατροφοδότηση</a:t>
            </a:r>
          </a:p>
          <a:p>
            <a:pPr algn="ctr">
              <a:lnSpc>
                <a:spcPct val="94000"/>
              </a:lnSpc>
              <a:spcBef>
                <a:spcPct val="0"/>
              </a:spcBef>
              <a:buFont typeface="Arial" panose="020B0604020202020204" pitchFamily="34" charset="0"/>
              <a:buNone/>
            </a:pPr>
            <a:r>
              <a:rPr lang="el-GR" altLang="en-GR" sz="2400" b="1"/>
              <a:t>προς τον ίδιο</a:t>
            </a:r>
          </a:p>
          <a:p>
            <a:pPr algn="ctr">
              <a:lnSpc>
                <a:spcPct val="94000"/>
              </a:lnSpc>
              <a:spcBef>
                <a:spcPct val="0"/>
              </a:spcBef>
              <a:buFont typeface="Arial" panose="020B0604020202020204" pitchFamily="34" charset="0"/>
              <a:buNone/>
            </a:pPr>
            <a:r>
              <a:rPr lang="el-GR" altLang="en-GR" sz="2400" b="1"/>
              <a:t>καταναλωτή</a:t>
            </a:r>
            <a:endParaRPr lang="en-US" altLang="en-GR" sz="2400" b="1"/>
          </a:p>
        </p:txBody>
      </p:sp>
      <p:sp>
        <p:nvSpPr>
          <p:cNvPr id="86029" name="Rectangle 13">
            <a:extLst>
              <a:ext uri="{FF2B5EF4-FFF2-40B4-BE49-F238E27FC236}">
                <a16:creationId xmlns:a16="http://schemas.microsoft.com/office/drawing/2014/main" id="{37E7BFD5-13DE-FB79-7298-DBA20D63B21D}"/>
              </a:ext>
            </a:extLst>
          </p:cNvPr>
          <p:cNvSpPr>
            <a:spLocks noChangeArrowheads="1"/>
          </p:cNvSpPr>
          <p:nvPr/>
        </p:nvSpPr>
        <p:spPr bwMode="auto">
          <a:xfrm>
            <a:off x="6300788" y="5300663"/>
            <a:ext cx="2457450" cy="749300"/>
          </a:xfrm>
          <a:prstGeom prst="rect">
            <a:avLst/>
          </a:prstGeom>
          <a:solidFill>
            <a:srgbClr val="FFFF00"/>
          </a:solidFill>
          <a:ln w="12700">
            <a:solidFill>
              <a:srgbClr val="990000"/>
            </a:solidFill>
            <a:miter lim="800000"/>
            <a:headEnd/>
            <a:tailEnd/>
          </a:ln>
          <a:effectLst>
            <a:outerShdw dist="35921" dir="2700000" algn="ctr" rotWithShape="0">
              <a:srgbClr val="990000"/>
            </a:outerShdw>
          </a:effectLst>
        </p:spPr>
        <p:txBody>
          <a:bodyPr wrap="none" lIns="63500" tIns="25400" rIns="63500" bIns="2540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4000"/>
              </a:lnSpc>
              <a:spcBef>
                <a:spcPct val="0"/>
              </a:spcBef>
              <a:buFont typeface="Arial" panose="020B0604020202020204" pitchFamily="34" charset="0"/>
              <a:buNone/>
            </a:pPr>
            <a:r>
              <a:rPr lang="el-GR" altLang="en-GR" sz="2400" b="1">
                <a:solidFill>
                  <a:srgbClr val="000000"/>
                </a:solidFill>
              </a:rPr>
              <a:t>Χαρακτηριστικά</a:t>
            </a:r>
          </a:p>
          <a:p>
            <a:pPr algn="ctr">
              <a:lnSpc>
                <a:spcPct val="94000"/>
              </a:lnSpc>
              <a:spcBef>
                <a:spcPct val="0"/>
              </a:spcBef>
              <a:buFont typeface="Arial" panose="020B0604020202020204" pitchFamily="34" charset="0"/>
              <a:buNone/>
            </a:pPr>
            <a:r>
              <a:rPr lang="el-GR" altLang="en-GR" sz="2400" b="1">
                <a:solidFill>
                  <a:srgbClr val="000000"/>
                </a:solidFill>
              </a:rPr>
              <a:t>καταναλωτή</a:t>
            </a:r>
            <a:endParaRPr lang="en-US" altLang="en-GR" sz="2400" b="1">
              <a:solidFill>
                <a:srgbClr val="000000"/>
              </a:solidFill>
            </a:endParaRPr>
          </a:p>
        </p:txBody>
      </p:sp>
      <p:sp>
        <p:nvSpPr>
          <p:cNvPr id="86030" name="Line 14">
            <a:extLst>
              <a:ext uri="{FF2B5EF4-FFF2-40B4-BE49-F238E27FC236}">
                <a16:creationId xmlns:a16="http://schemas.microsoft.com/office/drawing/2014/main" id="{FA582BA3-E5FE-7D4D-EEC6-55F83A524182}"/>
              </a:ext>
            </a:extLst>
          </p:cNvPr>
          <p:cNvSpPr>
            <a:spLocks noChangeShapeType="1"/>
          </p:cNvSpPr>
          <p:nvPr/>
        </p:nvSpPr>
        <p:spPr bwMode="auto">
          <a:xfrm>
            <a:off x="1547813" y="1700213"/>
            <a:ext cx="4824412" cy="0"/>
          </a:xfrm>
          <a:prstGeom prst="line">
            <a:avLst/>
          </a:prstGeom>
          <a:noFill/>
          <a:ln w="41275">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en-GR"/>
          </a:p>
        </p:txBody>
      </p:sp>
      <p:sp>
        <p:nvSpPr>
          <p:cNvPr id="86031" name="Line 15">
            <a:extLst>
              <a:ext uri="{FF2B5EF4-FFF2-40B4-BE49-F238E27FC236}">
                <a16:creationId xmlns:a16="http://schemas.microsoft.com/office/drawing/2014/main" id="{48EECCEA-21D9-AA02-3945-400FEF1A0269}"/>
              </a:ext>
            </a:extLst>
          </p:cNvPr>
          <p:cNvSpPr>
            <a:spLocks noChangeShapeType="1"/>
          </p:cNvSpPr>
          <p:nvPr/>
        </p:nvSpPr>
        <p:spPr bwMode="auto">
          <a:xfrm>
            <a:off x="4427538" y="1916113"/>
            <a:ext cx="1944687" cy="0"/>
          </a:xfrm>
          <a:prstGeom prst="line">
            <a:avLst/>
          </a:prstGeom>
          <a:noFill/>
          <a:ln w="41275">
            <a:solidFill>
              <a:srgbClr val="0000FF"/>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6032" name="Line 16">
            <a:extLst>
              <a:ext uri="{FF2B5EF4-FFF2-40B4-BE49-F238E27FC236}">
                <a16:creationId xmlns:a16="http://schemas.microsoft.com/office/drawing/2014/main" id="{EB34B52B-AF3D-ABAE-5F72-CDC4ED795BFC}"/>
              </a:ext>
            </a:extLst>
          </p:cNvPr>
          <p:cNvSpPr>
            <a:spLocks noChangeShapeType="1"/>
          </p:cNvSpPr>
          <p:nvPr/>
        </p:nvSpPr>
        <p:spPr bwMode="auto">
          <a:xfrm>
            <a:off x="4427538" y="1916113"/>
            <a:ext cx="0" cy="1368425"/>
          </a:xfrm>
          <a:prstGeom prst="line">
            <a:avLst/>
          </a:prstGeom>
          <a:noFill/>
          <a:ln w="41275">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en-GR"/>
          </a:p>
        </p:txBody>
      </p:sp>
      <p:sp>
        <p:nvSpPr>
          <p:cNvPr id="86033" name="Line 17">
            <a:extLst>
              <a:ext uri="{FF2B5EF4-FFF2-40B4-BE49-F238E27FC236}">
                <a16:creationId xmlns:a16="http://schemas.microsoft.com/office/drawing/2014/main" id="{4F72FE88-24F4-F0DF-F671-EBAC681C85CC}"/>
              </a:ext>
            </a:extLst>
          </p:cNvPr>
          <p:cNvSpPr>
            <a:spLocks noChangeShapeType="1"/>
          </p:cNvSpPr>
          <p:nvPr/>
        </p:nvSpPr>
        <p:spPr bwMode="auto">
          <a:xfrm flipH="1">
            <a:off x="5364163" y="3716338"/>
            <a:ext cx="936625" cy="0"/>
          </a:xfrm>
          <a:prstGeom prst="line">
            <a:avLst/>
          </a:prstGeom>
          <a:noFill/>
          <a:ln w="41275">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en-GR"/>
          </a:p>
        </p:txBody>
      </p:sp>
      <p:sp>
        <p:nvSpPr>
          <p:cNvPr id="86034" name="Line 18">
            <a:extLst>
              <a:ext uri="{FF2B5EF4-FFF2-40B4-BE49-F238E27FC236}">
                <a16:creationId xmlns:a16="http://schemas.microsoft.com/office/drawing/2014/main" id="{4CB88ADD-FB01-9984-4454-03B1EC426E26}"/>
              </a:ext>
            </a:extLst>
          </p:cNvPr>
          <p:cNvSpPr>
            <a:spLocks noChangeShapeType="1"/>
          </p:cNvSpPr>
          <p:nvPr/>
        </p:nvSpPr>
        <p:spPr bwMode="auto">
          <a:xfrm flipV="1">
            <a:off x="4427538" y="4437063"/>
            <a:ext cx="0" cy="1152525"/>
          </a:xfrm>
          <a:prstGeom prst="line">
            <a:avLst/>
          </a:prstGeom>
          <a:noFill/>
          <a:ln w="41275">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en-GR"/>
          </a:p>
        </p:txBody>
      </p:sp>
      <p:sp>
        <p:nvSpPr>
          <p:cNvPr id="2" name="Footer Placeholder 1">
            <a:extLst>
              <a:ext uri="{FF2B5EF4-FFF2-40B4-BE49-F238E27FC236}">
                <a16:creationId xmlns:a16="http://schemas.microsoft.com/office/drawing/2014/main" id="{7FE64C9E-37F3-E16F-4D32-81667EBD2E8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a:extLst>
              <a:ext uri="{FF2B5EF4-FFF2-40B4-BE49-F238E27FC236}">
                <a16:creationId xmlns:a16="http://schemas.microsoft.com/office/drawing/2014/main" id="{4855FE41-0241-9E5E-5B40-94E5BE9529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E028BAB-7B1D-C04A-A03D-6196F11859A1}" type="slidenum">
              <a:rPr lang="el-GR" altLang="en-GR" sz="1200" smtClean="0">
                <a:latin typeface="Arial Black" panose="020B0604020202020204" pitchFamily="34" charset="0"/>
              </a:rPr>
              <a:pPr>
                <a:spcBef>
                  <a:spcPct val="0"/>
                </a:spcBef>
                <a:buClrTx/>
                <a:buSzTx/>
                <a:buFontTx/>
                <a:buNone/>
              </a:pPr>
              <a:t>58</a:t>
            </a:fld>
            <a:endParaRPr lang="el-GR" altLang="en-GR" sz="1200">
              <a:latin typeface="Arial Black" panose="020B0604020202020204" pitchFamily="34" charset="0"/>
            </a:endParaRPr>
          </a:p>
        </p:txBody>
      </p:sp>
      <p:sp>
        <p:nvSpPr>
          <p:cNvPr id="88066" name="Rectangle 2">
            <a:extLst>
              <a:ext uri="{FF2B5EF4-FFF2-40B4-BE49-F238E27FC236}">
                <a16:creationId xmlns:a16="http://schemas.microsoft.com/office/drawing/2014/main" id="{3BC5DD69-68DD-D989-188D-1843BBB02A83}"/>
              </a:ext>
            </a:extLst>
          </p:cNvPr>
          <p:cNvSpPr>
            <a:spLocks noGrp="1" noChangeArrowheads="1"/>
          </p:cNvSpPr>
          <p:nvPr>
            <p:ph type="title"/>
          </p:nvPr>
        </p:nvSpPr>
        <p:spPr/>
        <p:txBody>
          <a:bodyPr/>
          <a:lstStyle/>
          <a:p>
            <a:pPr eaLnBrk="1" hangingPunct="1"/>
            <a:r>
              <a:rPr lang="el-GR" altLang="en-GR">
                <a:ea typeface="ＭＳ Ｐゴシック" panose="020B0600070205080204" pitchFamily="34" charset="-128"/>
              </a:rPr>
              <a:t>Η Ιεράρχηση αναγκών του Μάσλοου</a:t>
            </a:r>
          </a:p>
        </p:txBody>
      </p:sp>
      <p:sp>
        <p:nvSpPr>
          <p:cNvPr id="491523" name="Rectangle 3">
            <a:extLst>
              <a:ext uri="{FF2B5EF4-FFF2-40B4-BE49-F238E27FC236}">
                <a16:creationId xmlns:a16="http://schemas.microsoft.com/office/drawing/2014/main" id="{1F44AAE3-C185-7B17-4B51-4DFC6E52E1EF}"/>
              </a:ext>
            </a:extLst>
          </p:cNvPr>
          <p:cNvSpPr>
            <a:spLocks noChangeArrowheads="1"/>
          </p:cNvSpPr>
          <p:nvPr/>
        </p:nvSpPr>
        <p:spPr bwMode="auto">
          <a:xfrm>
            <a:off x="1298575" y="5257800"/>
            <a:ext cx="7769225" cy="914400"/>
          </a:xfrm>
          <a:prstGeom prst="rect">
            <a:avLst/>
          </a:pr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400" b="1">
                <a:solidFill>
                  <a:schemeClr val="bg2"/>
                </a:solidFill>
              </a:rPr>
              <a:t>Φυσικές ανάγκες</a:t>
            </a:r>
            <a:endParaRPr lang="en-US" altLang="en-GR" sz="2400" b="1">
              <a:solidFill>
                <a:schemeClr val="bg2"/>
              </a:solidFill>
            </a:endParaRPr>
          </a:p>
          <a:p>
            <a:pPr>
              <a:spcBef>
                <a:spcPct val="0"/>
              </a:spcBef>
              <a:buClrTx/>
              <a:buSzTx/>
              <a:buFontTx/>
              <a:buNone/>
            </a:pPr>
            <a:r>
              <a:rPr lang="en-US" altLang="en-GR" sz="2000" b="1">
                <a:solidFill>
                  <a:schemeClr val="bg2"/>
                </a:solidFill>
              </a:rPr>
              <a:t>(</a:t>
            </a:r>
            <a:r>
              <a:rPr lang="el-GR" altLang="en-GR" sz="2000" b="1">
                <a:solidFill>
                  <a:schemeClr val="bg2"/>
                </a:solidFill>
              </a:rPr>
              <a:t>πείνα, δίψα, ένδυση, αναπαραγωγή</a:t>
            </a:r>
            <a:r>
              <a:rPr lang="en-US" altLang="en-GR" sz="2000" b="1">
                <a:solidFill>
                  <a:schemeClr val="bg2"/>
                </a:solidFill>
              </a:rPr>
              <a:t>)</a:t>
            </a:r>
            <a:endParaRPr lang="en-US" altLang="en-GR" sz="2400" b="1">
              <a:solidFill>
                <a:schemeClr val="bg2"/>
              </a:solidFill>
            </a:endParaRPr>
          </a:p>
        </p:txBody>
      </p:sp>
      <p:grpSp>
        <p:nvGrpSpPr>
          <p:cNvPr id="2" name="Group 4">
            <a:extLst>
              <a:ext uri="{FF2B5EF4-FFF2-40B4-BE49-F238E27FC236}">
                <a16:creationId xmlns:a16="http://schemas.microsoft.com/office/drawing/2014/main" id="{89840748-E174-B99B-4077-E061BCAD5686}"/>
              </a:ext>
            </a:extLst>
          </p:cNvPr>
          <p:cNvGrpSpPr>
            <a:grpSpLocks/>
          </p:cNvGrpSpPr>
          <p:nvPr/>
        </p:nvGrpSpPr>
        <p:grpSpPr bwMode="auto">
          <a:xfrm>
            <a:off x="1527175" y="4343400"/>
            <a:ext cx="7540625" cy="914400"/>
            <a:chOff x="768" y="2592"/>
            <a:chExt cx="4750" cy="576"/>
          </a:xfrm>
        </p:grpSpPr>
        <p:sp>
          <p:nvSpPr>
            <p:cNvPr id="88084" name="Rectangle 5">
              <a:extLst>
                <a:ext uri="{FF2B5EF4-FFF2-40B4-BE49-F238E27FC236}">
                  <a16:creationId xmlns:a16="http://schemas.microsoft.com/office/drawing/2014/main" id="{D7FC7B4D-F942-FD52-31A2-9ACA05116391}"/>
                </a:ext>
              </a:extLst>
            </p:cNvPr>
            <p:cNvSpPr>
              <a:spLocks noChangeArrowheads="1"/>
            </p:cNvSpPr>
            <p:nvPr/>
          </p:nvSpPr>
          <p:spPr bwMode="auto">
            <a:xfrm>
              <a:off x="1199" y="2592"/>
              <a:ext cx="4319" cy="576"/>
            </a:xfrm>
            <a:prstGeom prst="rect">
              <a:avLst/>
            </a:pr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400" b="1">
                  <a:solidFill>
                    <a:schemeClr val="bg2"/>
                  </a:solidFill>
                </a:rPr>
                <a:t>Κοινωνικές ανάγκες</a:t>
              </a:r>
              <a:endParaRPr lang="en-US" altLang="en-GR" sz="2400" b="1">
                <a:solidFill>
                  <a:schemeClr val="bg2"/>
                </a:solidFill>
              </a:endParaRPr>
            </a:p>
            <a:p>
              <a:pPr>
                <a:spcBef>
                  <a:spcPct val="0"/>
                </a:spcBef>
                <a:buClrTx/>
                <a:buSzTx/>
                <a:buFontTx/>
                <a:buNone/>
              </a:pPr>
              <a:r>
                <a:rPr lang="en-US" altLang="en-GR" sz="2000" b="1">
                  <a:solidFill>
                    <a:schemeClr val="bg2"/>
                  </a:solidFill>
                </a:rPr>
                <a:t>(</a:t>
              </a:r>
              <a:r>
                <a:rPr lang="el-GR" altLang="en-GR" sz="2000" b="1">
                  <a:solidFill>
                    <a:schemeClr val="bg2"/>
                  </a:solidFill>
                </a:rPr>
                <a:t>ασφάλεια</a:t>
              </a:r>
              <a:r>
                <a:rPr lang="en-US" altLang="en-GR" sz="2000" b="1">
                  <a:solidFill>
                    <a:schemeClr val="bg2"/>
                  </a:solidFill>
                </a:rPr>
                <a:t>, </a:t>
              </a:r>
              <a:r>
                <a:rPr lang="el-GR" altLang="en-GR" sz="2000" b="1">
                  <a:solidFill>
                    <a:schemeClr val="bg2"/>
                  </a:solidFill>
                </a:rPr>
                <a:t>προστασία</a:t>
              </a:r>
              <a:r>
                <a:rPr lang="en-US" altLang="en-GR" sz="2000" b="1">
                  <a:solidFill>
                    <a:schemeClr val="bg2"/>
                  </a:solidFill>
                </a:rPr>
                <a:t>)</a:t>
              </a:r>
              <a:endParaRPr lang="en-US" altLang="en-GR" sz="2400" b="1">
                <a:solidFill>
                  <a:schemeClr val="bg2"/>
                </a:solidFill>
              </a:endParaRPr>
            </a:p>
          </p:txBody>
        </p:sp>
        <p:sp>
          <p:nvSpPr>
            <p:cNvPr id="88085" name="AutoShape 6">
              <a:extLst>
                <a:ext uri="{FF2B5EF4-FFF2-40B4-BE49-F238E27FC236}">
                  <a16:creationId xmlns:a16="http://schemas.microsoft.com/office/drawing/2014/main" id="{213BA64C-2089-175A-471F-918F501645C6}"/>
                </a:ext>
              </a:extLst>
            </p:cNvPr>
            <p:cNvSpPr>
              <a:spLocks noChangeArrowheads="1"/>
            </p:cNvSpPr>
            <p:nvPr/>
          </p:nvSpPr>
          <p:spPr bwMode="auto">
            <a:xfrm>
              <a:off x="768" y="2736"/>
              <a:ext cx="432"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00 h 21600"/>
                <a:gd name="T14" fmla="*/ 1825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p>
              <a:endParaRPr lang="en-GR"/>
            </a:p>
          </p:txBody>
        </p:sp>
      </p:grpSp>
      <p:grpSp>
        <p:nvGrpSpPr>
          <p:cNvPr id="3" name="Group 7">
            <a:extLst>
              <a:ext uri="{FF2B5EF4-FFF2-40B4-BE49-F238E27FC236}">
                <a16:creationId xmlns:a16="http://schemas.microsoft.com/office/drawing/2014/main" id="{BA6DF290-E82B-F5FA-116B-59C0B330CFAA}"/>
              </a:ext>
            </a:extLst>
          </p:cNvPr>
          <p:cNvGrpSpPr>
            <a:grpSpLocks/>
          </p:cNvGrpSpPr>
          <p:nvPr/>
        </p:nvGrpSpPr>
        <p:grpSpPr bwMode="auto">
          <a:xfrm>
            <a:off x="2441575" y="3429000"/>
            <a:ext cx="6626225" cy="914400"/>
            <a:chOff x="1344" y="2016"/>
            <a:chExt cx="4174" cy="576"/>
          </a:xfrm>
        </p:grpSpPr>
        <p:sp>
          <p:nvSpPr>
            <p:cNvPr id="88082" name="Rectangle 8">
              <a:extLst>
                <a:ext uri="{FF2B5EF4-FFF2-40B4-BE49-F238E27FC236}">
                  <a16:creationId xmlns:a16="http://schemas.microsoft.com/office/drawing/2014/main" id="{4F7B11E5-DECE-E14A-DD2A-E65C3C380998}"/>
                </a:ext>
              </a:extLst>
            </p:cNvPr>
            <p:cNvSpPr>
              <a:spLocks noChangeArrowheads="1"/>
            </p:cNvSpPr>
            <p:nvPr/>
          </p:nvSpPr>
          <p:spPr bwMode="auto">
            <a:xfrm>
              <a:off x="1775" y="2016"/>
              <a:ext cx="3743" cy="576"/>
            </a:xfrm>
            <a:prstGeom prst="rect">
              <a:avLst/>
            </a:pr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400" b="1">
                  <a:solidFill>
                    <a:schemeClr val="bg2"/>
                  </a:solidFill>
                </a:rPr>
                <a:t>Κοινωνικές ανάγκες</a:t>
              </a:r>
              <a:endParaRPr lang="en-US" altLang="en-GR" sz="2400" b="1">
                <a:solidFill>
                  <a:schemeClr val="bg2"/>
                </a:solidFill>
              </a:endParaRPr>
            </a:p>
            <a:p>
              <a:pPr>
                <a:spcBef>
                  <a:spcPct val="0"/>
                </a:spcBef>
                <a:buClrTx/>
                <a:buSzTx/>
                <a:buFontTx/>
                <a:buNone/>
              </a:pPr>
              <a:r>
                <a:rPr lang="en-US" altLang="en-GR" sz="2000" b="1">
                  <a:solidFill>
                    <a:schemeClr val="bg2"/>
                  </a:solidFill>
                </a:rPr>
                <a:t>(</a:t>
              </a:r>
              <a:r>
                <a:rPr lang="el-GR" altLang="en-GR" sz="2000" b="1">
                  <a:solidFill>
                    <a:schemeClr val="bg2"/>
                  </a:solidFill>
                </a:rPr>
                <a:t>ανάγκη να ανήκεις κάπου</a:t>
              </a:r>
              <a:r>
                <a:rPr lang="en-US" altLang="en-GR" sz="2000" b="1">
                  <a:solidFill>
                    <a:schemeClr val="bg2"/>
                  </a:solidFill>
                </a:rPr>
                <a:t>, </a:t>
              </a:r>
              <a:r>
                <a:rPr lang="el-GR" altLang="en-GR" sz="2000" b="1">
                  <a:solidFill>
                    <a:schemeClr val="bg2"/>
                  </a:solidFill>
                </a:rPr>
                <a:t>αγάπη</a:t>
              </a:r>
              <a:r>
                <a:rPr lang="en-US" altLang="en-GR" sz="2000" b="1">
                  <a:solidFill>
                    <a:schemeClr val="bg2"/>
                  </a:solidFill>
                </a:rPr>
                <a:t>)</a:t>
              </a:r>
              <a:endParaRPr lang="en-US" altLang="en-GR" sz="2400" b="1">
                <a:solidFill>
                  <a:schemeClr val="bg2"/>
                </a:solidFill>
              </a:endParaRPr>
            </a:p>
          </p:txBody>
        </p:sp>
        <p:sp>
          <p:nvSpPr>
            <p:cNvPr id="88083" name="AutoShape 9">
              <a:extLst>
                <a:ext uri="{FF2B5EF4-FFF2-40B4-BE49-F238E27FC236}">
                  <a16:creationId xmlns:a16="http://schemas.microsoft.com/office/drawing/2014/main" id="{AF7BFCC2-F974-C151-62F1-A920B2192C10}"/>
                </a:ext>
              </a:extLst>
            </p:cNvPr>
            <p:cNvSpPr>
              <a:spLocks noChangeArrowheads="1"/>
            </p:cNvSpPr>
            <p:nvPr/>
          </p:nvSpPr>
          <p:spPr bwMode="auto">
            <a:xfrm>
              <a:off x="1344" y="2160"/>
              <a:ext cx="432"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00 h 21600"/>
                <a:gd name="T14" fmla="*/ 1825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p>
              <a:endParaRPr lang="en-GR"/>
            </a:p>
          </p:txBody>
        </p:sp>
      </p:grpSp>
      <p:grpSp>
        <p:nvGrpSpPr>
          <p:cNvPr id="4" name="Group 10">
            <a:extLst>
              <a:ext uri="{FF2B5EF4-FFF2-40B4-BE49-F238E27FC236}">
                <a16:creationId xmlns:a16="http://schemas.microsoft.com/office/drawing/2014/main" id="{C07CF224-D014-C039-131C-2355B473B280}"/>
              </a:ext>
            </a:extLst>
          </p:cNvPr>
          <p:cNvGrpSpPr>
            <a:grpSpLocks/>
          </p:cNvGrpSpPr>
          <p:nvPr/>
        </p:nvGrpSpPr>
        <p:grpSpPr bwMode="auto">
          <a:xfrm>
            <a:off x="3355975" y="2514600"/>
            <a:ext cx="5711825" cy="914400"/>
            <a:chOff x="1920" y="1440"/>
            <a:chExt cx="3598" cy="576"/>
          </a:xfrm>
        </p:grpSpPr>
        <p:sp>
          <p:nvSpPr>
            <p:cNvPr id="88080" name="Rectangle 11">
              <a:extLst>
                <a:ext uri="{FF2B5EF4-FFF2-40B4-BE49-F238E27FC236}">
                  <a16:creationId xmlns:a16="http://schemas.microsoft.com/office/drawing/2014/main" id="{A6EC5C83-A43E-8F18-92D2-A3097D8EFABA}"/>
                </a:ext>
              </a:extLst>
            </p:cNvPr>
            <p:cNvSpPr>
              <a:spLocks noChangeArrowheads="1"/>
            </p:cNvSpPr>
            <p:nvPr/>
          </p:nvSpPr>
          <p:spPr bwMode="auto">
            <a:xfrm>
              <a:off x="2351" y="1440"/>
              <a:ext cx="3167" cy="576"/>
            </a:xfrm>
            <a:prstGeom prst="rect">
              <a:avLst/>
            </a:pr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400" b="1">
                  <a:solidFill>
                    <a:schemeClr val="bg2"/>
                  </a:solidFill>
                </a:rPr>
                <a:t>Ανάγκες Εκτίμησης</a:t>
              </a:r>
              <a:endParaRPr lang="en-US" altLang="en-GR" sz="2400" b="1">
                <a:solidFill>
                  <a:schemeClr val="bg2"/>
                </a:solidFill>
              </a:endParaRPr>
            </a:p>
            <a:p>
              <a:pPr>
                <a:spcBef>
                  <a:spcPct val="0"/>
                </a:spcBef>
                <a:buClrTx/>
                <a:buSzTx/>
                <a:buFontTx/>
                <a:buNone/>
              </a:pPr>
              <a:r>
                <a:rPr lang="en-US" altLang="en-GR" sz="2000" b="1">
                  <a:solidFill>
                    <a:schemeClr val="bg2"/>
                  </a:solidFill>
                </a:rPr>
                <a:t>(</a:t>
              </a:r>
              <a:r>
                <a:rPr lang="el-GR" altLang="en-GR" sz="2000" b="1">
                  <a:solidFill>
                    <a:schemeClr val="bg2"/>
                  </a:solidFill>
                </a:rPr>
                <a:t>αυτοεκτίμηση, αναγνώριση</a:t>
              </a:r>
              <a:r>
                <a:rPr lang="en-US" altLang="en-GR" sz="2000" b="1">
                  <a:solidFill>
                    <a:schemeClr val="bg2"/>
                  </a:solidFill>
                </a:rPr>
                <a:t>, </a:t>
              </a:r>
              <a:r>
                <a:rPr lang="el-GR" altLang="en-GR" sz="2000" b="1">
                  <a:solidFill>
                    <a:schemeClr val="bg2"/>
                  </a:solidFill>
                </a:rPr>
                <a:t>κύρος</a:t>
              </a:r>
              <a:r>
                <a:rPr lang="en-US" altLang="en-GR" sz="2000" b="1">
                  <a:solidFill>
                    <a:schemeClr val="bg2"/>
                  </a:solidFill>
                </a:rPr>
                <a:t>)</a:t>
              </a:r>
            </a:p>
          </p:txBody>
        </p:sp>
        <p:sp>
          <p:nvSpPr>
            <p:cNvPr id="88081" name="AutoShape 12">
              <a:extLst>
                <a:ext uri="{FF2B5EF4-FFF2-40B4-BE49-F238E27FC236}">
                  <a16:creationId xmlns:a16="http://schemas.microsoft.com/office/drawing/2014/main" id="{DE1FE134-0D8E-54CD-4E90-D9980B453720}"/>
                </a:ext>
              </a:extLst>
            </p:cNvPr>
            <p:cNvSpPr>
              <a:spLocks noChangeArrowheads="1"/>
            </p:cNvSpPr>
            <p:nvPr/>
          </p:nvSpPr>
          <p:spPr bwMode="auto">
            <a:xfrm>
              <a:off x="1920" y="1584"/>
              <a:ext cx="432"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00 h 21600"/>
                <a:gd name="T14" fmla="*/ 1825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p>
              <a:endParaRPr lang="en-GR"/>
            </a:p>
          </p:txBody>
        </p:sp>
      </p:grpSp>
      <p:grpSp>
        <p:nvGrpSpPr>
          <p:cNvPr id="5" name="Group 13">
            <a:extLst>
              <a:ext uri="{FF2B5EF4-FFF2-40B4-BE49-F238E27FC236}">
                <a16:creationId xmlns:a16="http://schemas.microsoft.com/office/drawing/2014/main" id="{E48D27CD-253C-FEF1-299B-5B3918DDEFC9}"/>
              </a:ext>
            </a:extLst>
          </p:cNvPr>
          <p:cNvGrpSpPr>
            <a:grpSpLocks/>
          </p:cNvGrpSpPr>
          <p:nvPr/>
        </p:nvGrpSpPr>
        <p:grpSpPr bwMode="auto">
          <a:xfrm>
            <a:off x="4270375" y="1600200"/>
            <a:ext cx="4797425" cy="914400"/>
            <a:chOff x="2496" y="864"/>
            <a:chExt cx="3022" cy="576"/>
          </a:xfrm>
        </p:grpSpPr>
        <p:sp>
          <p:nvSpPr>
            <p:cNvPr id="88078" name="Rectangle 14">
              <a:extLst>
                <a:ext uri="{FF2B5EF4-FFF2-40B4-BE49-F238E27FC236}">
                  <a16:creationId xmlns:a16="http://schemas.microsoft.com/office/drawing/2014/main" id="{84057BF0-A7CE-1970-E38E-9F8E70B21F13}"/>
                </a:ext>
              </a:extLst>
            </p:cNvPr>
            <p:cNvSpPr>
              <a:spLocks noChangeArrowheads="1"/>
            </p:cNvSpPr>
            <p:nvPr/>
          </p:nvSpPr>
          <p:spPr bwMode="auto">
            <a:xfrm>
              <a:off x="2927" y="864"/>
              <a:ext cx="2591" cy="576"/>
            </a:xfrm>
            <a:prstGeom prst="rect">
              <a:avLst/>
            </a:pr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400" b="1">
                  <a:solidFill>
                    <a:schemeClr val="bg2"/>
                  </a:solidFill>
                </a:rPr>
                <a:t>Αυτο-πραγμάτωσης</a:t>
              </a:r>
              <a:endParaRPr lang="en-US" altLang="en-GR" sz="2400" b="1">
                <a:solidFill>
                  <a:schemeClr val="bg2"/>
                </a:solidFill>
              </a:endParaRPr>
            </a:p>
            <a:p>
              <a:pPr>
                <a:spcBef>
                  <a:spcPct val="0"/>
                </a:spcBef>
                <a:buClrTx/>
                <a:buSzTx/>
                <a:buFontTx/>
                <a:buNone/>
              </a:pPr>
              <a:r>
                <a:rPr lang="en-US" altLang="en-GR" sz="2000" b="1">
                  <a:solidFill>
                    <a:schemeClr val="bg2"/>
                  </a:solidFill>
                </a:rPr>
                <a:t>(</a:t>
              </a:r>
              <a:r>
                <a:rPr lang="el-GR" altLang="en-GR" sz="2000" b="1">
                  <a:solidFill>
                    <a:schemeClr val="bg2"/>
                  </a:solidFill>
                </a:rPr>
                <a:t>Ανάπτυξη εαυτού</a:t>
              </a:r>
              <a:r>
                <a:rPr lang="en-US" altLang="en-GR" sz="2000" b="1">
                  <a:solidFill>
                    <a:schemeClr val="bg2"/>
                  </a:solidFill>
                </a:rPr>
                <a:t>, </a:t>
              </a:r>
              <a:r>
                <a:rPr lang="el-GR" altLang="en-GR" sz="2000" b="1">
                  <a:solidFill>
                    <a:schemeClr val="bg2"/>
                  </a:solidFill>
                </a:rPr>
                <a:t>ολοκλήρωση</a:t>
              </a:r>
              <a:r>
                <a:rPr lang="en-US" altLang="en-GR" sz="2000" b="1">
                  <a:solidFill>
                    <a:schemeClr val="bg2"/>
                  </a:solidFill>
                </a:rPr>
                <a:t>)</a:t>
              </a:r>
            </a:p>
          </p:txBody>
        </p:sp>
        <p:sp>
          <p:nvSpPr>
            <p:cNvPr id="88079" name="AutoShape 15">
              <a:extLst>
                <a:ext uri="{FF2B5EF4-FFF2-40B4-BE49-F238E27FC236}">
                  <a16:creationId xmlns:a16="http://schemas.microsoft.com/office/drawing/2014/main" id="{54805350-20C6-3054-205C-12F13DA3DDEE}"/>
                </a:ext>
              </a:extLst>
            </p:cNvPr>
            <p:cNvSpPr>
              <a:spLocks noChangeArrowheads="1"/>
            </p:cNvSpPr>
            <p:nvPr/>
          </p:nvSpPr>
          <p:spPr bwMode="auto">
            <a:xfrm>
              <a:off x="2496" y="1008"/>
              <a:ext cx="432"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00 h 21600"/>
                <a:gd name="T14" fmla="*/ 1825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E7FD43"/>
                </a:gs>
                <a:gs pos="100000">
                  <a:srgbClr val="ADBE32"/>
                </a:gs>
              </a:gsLst>
              <a:lin ang="5400000" scaled="1"/>
            </a:gradFill>
            <a:ln w="12700">
              <a:solidFill>
                <a:schemeClr val="tx1"/>
              </a:solidFill>
              <a:miter lim="800000"/>
              <a:headEnd/>
              <a:tailEnd/>
            </a:ln>
          </p:spPr>
          <p:txBody>
            <a:bodyPr wrap="none" anchor="ctr"/>
            <a:lstStyle/>
            <a:p>
              <a:endParaRPr lang="en-GR"/>
            </a:p>
          </p:txBody>
        </p:sp>
      </p:grpSp>
      <p:sp>
        <p:nvSpPr>
          <p:cNvPr id="88072" name="Text Box 16">
            <a:extLst>
              <a:ext uri="{FF2B5EF4-FFF2-40B4-BE49-F238E27FC236}">
                <a16:creationId xmlns:a16="http://schemas.microsoft.com/office/drawing/2014/main" id="{E55D81FB-C917-2DFC-6B6D-2C3497B3B35E}"/>
              </a:ext>
            </a:extLst>
          </p:cNvPr>
          <p:cNvSpPr txBox="1">
            <a:spLocks noChangeArrowheads="1"/>
          </p:cNvSpPr>
          <p:nvPr/>
        </p:nvSpPr>
        <p:spPr bwMode="auto">
          <a:xfrm>
            <a:off x="2627313" y="2565400"/>
            <a:ext cx="79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latin typeface="Verdana" panose="020B0604030504040204" pitchFamily="34" charset="0"/>
              </a:rPr>
              <a:t>40%</a:t>
            </a:r>
          </a:p>
        </p:txBody>
      </p:sp>
      <p:sp>
        <p:nvSpPr>
          <p:cNvPr id="88073" name="Text Box 17">
            <a:extLst>
              <a:ext uri="{FF2B5EF4-FFF2-40B4-BE49-F238E27FC236}">
                <a16:creationId xmlns:a16="http://schemas.microsoft.com/office/drawing/2014/main" id="{0F0DCD80-9939-8260-C6C2-AE5FBCF5AE34}"/>
              </a:ext>
            </a:extLst>
          </p:cNvPr>
          <p:cNvSpPr txBox="1">
            <a:spLocks noChangeArrowheads="1"/>
          </p:cNvSpPr>
          <p:nvPr/>
        </p:nvSpPr>
        <p:spPr bwMode="auto">
          <a:xfrm>
            <a:off x="1763713" y="3429000"/>
            <a:ext cx="79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latin typeface="Verdana" panose="020B0604030504040204" pitchFamily="34" charset="0"/>
              </a:rPr>
              <a:t>50%</a:t>
            </a:r>
          </a:p>
        </p:txBody>
      </p:sp>
      <p:sp>
        <p:nvSpPr>
          <p:cNvPr id="88074" name="Text Box 18">
            <a:extLst>
              <a:ext uri="{FF2B5EF4-FFF2-40B4-BE49-F238E27FC236}">
                <a16:creationId xmlns:a16="http://schemas.microsoft.com/office/drawing/2014/main" id="{A5A32C9C-1DE7-1319-0CA8-B7CB00267114}"/>
              </a:ext>
            </a:extLst>
          </p:cNvPr>
          <p:cNvSpPr txBox="1">
            <a:spLocks noChangeArrowheads="1"/>
          </p:cNvSpPr>
          <p:nvPr/>
        </p:nvSpPr>
        <p:spPr bwMode="auto">
          <a:xfrm>
            <a:off x="395288" y="5654675"/>
            <a:ext cx="79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latin typeface="Verdana" panose="020B0604030504040204" pitchFamily="34" charset="0"/>
              </a:rPr>
              <a:t>85%</a:t>
            </a:r>
          </a:p>
        </p:txBody>
      </p:sp>
      <p:sp>
        <p:nvSpPr>
          <p:cNvPr id="88075" name="Text Box 19">
            <a:extLst>
              <a:ext uri="{FF2B5EF4-FFF2-40B4-BE49-F238E27FC236}">
                <a16:creationId xmlns:a16="http://schemas.microsoft.com/office/drawing/2014/main" id="{4C329827-5D38-25D7-A3FB-22FBCA70722C}"/>
              </a:ext>
            </a:extLst>
          </p:cNvPr>
          <p:cNvSpPr txBox="1">
            <a:spLocks noChangeArrowheads="1"/>
          </p:cNvSpPr>
          <p:nvPr/>
        </p:nvSpPr>
        <p:spPr bwMode="auto">
          <a:xfrm>
            <a:off x="755650" y="4437063"/>
            <a:ext cx="798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latin typeface="Verdana" panose="020B0604030504040204" pitchFamily="34" charset="0"/>
              </a:rPr>
              <a:t>70%</a:t>
            </a:r>
          </a:p>
        </p:txBody>
      </p:sp>
      <p:sp>
        <p:nvSpPr>
          <p:cNvPr id="88076" name="Text Box 20">
            <a:extLst>
              <a:ext uri="{FF2B5EF4-FFF2-40B4-BE49-F238E27FC236}">
                <a16:creationId xmlns:a16="http://schemas.microsoft.com/office/drawing/2014/main" id="{6EA50F2C-93E5-4A8D-CAEE-1E77A32ABE0A}"/>
              </a:ext>
            </a:extLst>
          </p:cNvPr>
          <p:cNvSpPr txBox="1">
            <a:spLocks noChangeArrowheads="1"/>
          </p:cNvSpPr>
          <p:nvPr/>
        </p:nvSpPr>
        <p:spPr bwMode="auto">
          <a:xfrm>
            <a:off x="3563938" y="1557338"/>
            <a:ext cx="798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latin typeface="Verdana" panose="020B0604030504040204" pitchFamily="34" charset="0"/>
              </a:rPr>
              <a:t>10%</a:t>
            </a:r>
          </a:p>
        </p:txBody>
      </p:sp>
      <p:sp>
        <p:nvSpPr>
          <p:cNvPr id="6" name="Footer Placeholder 5">
            <a:extLst>
              <a:ext uri="{FF2B5EF4-FFF2-40B4-BE49-F238E27FC236}">
                <a16:creationId xmlns:a16="http://schemas.microsoft.com/office/drawing/2014/main" id="{CD365B25-6C12-6295-F235-F4FBF12899B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1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a:extLst>
              <a:ext uri="{FF2B5EF4-FFF2-40B4-BE49-F238E27FC236}">
                <a16:creationId xmlns:a16="http://schemas.microsoft.com/office/drawing/2014/main" id="{AECC9AD0-34E7-4261-295E-55FBA55F09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51BD5DF5-24AB-6B47-9196-4D6416CB0059}" type="slidenum">
              <a:rPr lang="el-GR" altLang="en-GR" sz="1200" smtClean="0">
                <a:latin typeface="Arial Black" panose="020B0604020202020204" pitchFamily="34" charset="0"/>
              </a:rPr>
              <a:pPr>
                <a:spcBef>
                  <a:spcPct val="0"/>
                </a:spcBef>
                <a:buClrTx/>
                <a:buSzTx/>
                <a:buFontTx/>
                <a:buNone/>
              </a:pPr>
              <a:t>59</a:t>
            </a:fld>
            <a:endParaRPr lang="el-GR" altLang="en-GR" sz="1200">
              <a:latin typeface="Arial Black" panose="020B0604020202020204" pitchFamily="34" charset="0"/>
            </a:endParaRPr>
          </a:p>
        </p:txBody>
      </p:sp>
      <p:sp>
        <p:nvSpPr>
          <p:cNvPr id="90114" name="Rectangle 2">
            <a:extLst>
              <a:ext uri="{FF2B5EF4-FFF2-40B4-BE49-F238E27FC236}">
                <a16:creationId xmlns:a16="http://schemas.microsoft.com/office/drawing/2014/main" id="{F9AF043D-D88D-0240-D025-806E179AA61E}"/>
              </a:ext>
            </a:extLst>
          </p:cNvPr>
          <p:cNvSpPr>
            <a:spLocks noGrp="1" noChangeArrowheads="1"/>
          </p:cNvSpPr>
          <p:nvPr>
            <p:ph type="title"/>
          </p:nvPr>
        </p:nvSpPr>
        <p:spPr>
          <a:xfrm>
            <a:off x="1371600" y="381000"/>
            <a:ext cx="7772400" cy="1143000"/>
          </a:xfrm>
        </p:spPr>
        <p:txBody>
          <a:bodyPr/>
          <a:lstStyle/>
          <a:p>
            <a:pPr eaLnBrk="1" hangingPunct="1"/>
            <a:r>
              <a:rPr lang="el-GR" altLang="en-GR">
                <a:ea typeface="ＭＳ Ｐゴシック" panose="020B0600070205080204" pitchFamily="34" charset="-128"/>
              </a:rPr>
              <a:t>Η Διαδικασία Απόφασης για Αγορά</a:t>
            </a:r>
            <a:endParaRPr lang="en-US" altLang="en-GR">
              <a:ea typeface="ＭＳ Ｐゴシック" panose="020B0600070205080204" pitchFamily="34" charset="-128"/>
            </a:endParaRPr>
          </a:p>
        </p:txBody>
      </p:sp>
      <p:sp>
        <p:nvSpPr>
          <p:cNvPr id="493571" name="AutoShape 3">
            <a:extLst>
              <a:ext uri="{FF2B5EF4-FFF2-40B4-BE49-F238E27FC236}">
                <a16:creationId xmlns:a16="http://schemas.microsoft.com/office/drawing/2014/main" id="{017CCAE9-D996-6519-902D-0A472664C2F5}"/>
              </a:ext>
            </a:extLst>
          </p:cNvPr>
          <p:cNvSpPr>
            <a:spLocks noChangeArrowheads="1"/>
          </p:cNvSpPr>
          <p:nvPr/>
        </p:nvSpPr>
        <p:spPr bwMode="auto">
          <a:xfrm>
            <a:off x="1905000" y="1746250"/>
            <a:ext cx="6248400" cy="914400"/>
          </a:xfrm>
          <a:prstGeom prst="downArrowCallout">
            <a:avLst>
              <a:gd name="adj1" fmla="val 61816"/>
              <a:gd name="adj2" fmla="val 50934"/>
              <a:gd name="adj3" fmla="val 19963"/>
              <a:gd name="adj4" fmla="val 66667"/>
            </a:avLst>
          </a:prstGeom>
          <a:solidFill>
            <a:srgbClr val="BFFFEE"/>
          </a:solidFill>
          <a:ln w="38100">
            <a:solidFill>
              <a:srgbClr val="800000"/>
            </a:solidFill>
            <a:miter lim="800000"/>
            <a:headEnd/>
            <a:tailEnd/>
          </a:ln>
          <a:effectLst>
            <a:outerShdw dist="107763" dir="2700000" algn="ctr" rotWithShape="0">
              <a:srgbClr val="800000"/>
            </a:outerShdw>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b="1">
                <a:solidFill>
                  <a:srgbClr val="800000"/>
                </a:solidFill>
              </a:rPr>
              <a:t>Αναγνώριση προβλήματος</a:t>
            </a:r>
            <a:endParaRPr lang="en-US" altLang="en-GR" b="1">
              <a:solidFill>
                <a:srgbClr val="800000"/>
              </a:solidFill>
              <a:effectLst>
                <a:outerShdw blurRad="38100" dist="38100" dir="2700000" algn="tl">
                  <a:srgbClr val="000000"/>
                </a:outerShdw>
              </a:effectLst>
            </a:endParaRPr>
          </a:p>
        </p:txBody>
      </p:sp>
      <p:sp>
        <p:nvSpPr>
          <p:cNvPr id="493572" name="AutoShape 4">
            <a:extLst>
              <a:ext uri="{FF2B5EF4-FFF2-40B4-BE49-F238E27FC236}">
                <a16:creationId xmlns:a16="http://schemas.microsoft.com/office/drawing/2014/main" id="{6D12E45B-DEB9-7578-7745-96B9522C3BFB}"/>
              </a:ext>
            </a:extLst>
          </p:cNvPr>
          <p:cNvSpPr>
            <a:spLocks noChangeArrowheads="1"/>
          </p:cNvSpPr>
          <p:nvPr/>
        </p:nvSpPr>
        <p:spPr bwMode="auto">
          <a:xfrm>
            <a:off x="1905000" y="2663825"/>
            <a:ext cx="6248400" cy="914400"/>
          </a:xfrm>
          <a:prstGeom prst="downArrowCallout">
            <a:avLst>
              <a:gd name="adj1" fmla="val 61816"/>
              <a:gd name="adj2" fmla="val 50934"/>
              <a:gd name="adj3" fmla="val 19963"/>
              <a:gd name="adj4" fmla="val 66667"/>
            </a:avLst>
          </a:prstGeom>
          <a:solidFill>
            <a:srgbClr val="BFFFEE"/>
          </a:solidFill>
          <a:ln w="38100">
            <a:solidFill>
              <a:srgbClr val="800000"/>
            </a:solidFill>
            <a:miter lim="800000"/>
            <a:headEnd/>
            <a:tailEnd/>
          </a:ln>
          <a:effectLst>
            <a:outerShdw dist="107763" dir="2700000" algn="ctr" rotWithShape="0">
              <a:srgbClr val="800000"/>
            </a:outerShdw>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b="1">
                <a:solidFill>
                  <a:srgbClr val="800000"/>
                </a:solidFill>
              </a:rPr>
              <a:t>Αναζήτηση πληροφοριών</a:t>
            </a:r>
            <a:endParaRPr lang="en-US" altLang="en-GR" b="1">
              <a:solidFill>
                <a:srgbClr val="800000"/>
              </a:solidFill>
              <a:effectLst>
                <a:outerShdw blurRad="38100" dist="38100" dir="2700000" algn="tl">
                  <a:srgbClr val="000000"/>
                </a:outerShdw>
              </a:effectLst>
            </a:endParaRPr>
          </a:p>
        </p:txBody>
      </p:sp>
      <p:sp>
        <p:nvSpPr>
          <p:cNvPr id="493573" name="AutoShape 5">
            <a:extLst>
              <a:ext uri="{FF2B5EF4-FFF2-40B4-BE49-F238E27FC236}">
                <a16:creationId xmlns:a16="http://schemas.microsoft.com/office/drawing/2014/main" id="{0A424BFC-A9A7-03AF-9F1E-0773DDECF640}"/>
              </a:ext>
            </a:extLst>
          </p:cNvPr>
          <p:cNvSpPr>
            <a:spLocks noChangeArrowheads="1"/>
          </p:cNvSpPr>
          <p:nvPr/>
        </p:nvSpPr>
        <p:spPr bwMode="auto">
          <a:xfrm>
            <a:off x="1905000" y="3581400"/>
            <a:ext cx="6248400" cy="914400"/>
          </a:xfrm>
          <a:prstGeom prst="downArrowCallout">
            <a:avLst>
              <a:gd name="adj1" fmla="val 61816"/>
              <a:gd name="adj2" fmla="val 50934"/>
              <a:gd name="adj3" fmla="val 19963"/>
              <a:gd name="adj4" fmla="val 66667"/>
            </a:avLst>
          </a:prstGeom>
          <a:solidFill>
            <a:srgbClr val="BFFFEE"/>
          </a:solidFill>
          <a:ln w="38100">
            <a:solidFill>
              <a:srgbClr val="800000"/>
            </a:solidFill>
            <a:miter lim="800000"/>
            <a:headEnd/>
            <a:tailEnd/>
          </a:ln>
          <a:effectLst>
            <a:outerShdw dist="107763" dir="2700000" algn="ctr" rotWithShape="0">
              <a:srgbClr val="800000"/>
            </a:outerShdw>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b="1">
                <a:solidFill>
                  <a:srgbClr val="800000"/>
                </a:solidFill>
              </a:rPr>
              <a:t>Αξιολόγηση εναλλακτικών προσφορών</a:t>
            </a:r>
            <a:endParaRPr lang="en-US" altLang="en-GR" b="1">
              <a:solidFill>
                <a:srgbClr val="800000"/>
              </a:solidFill>
              <a:effectLst>
                <a:outerShdw blurRad="38100" dist="38100" dir="2700000" algn="tl">
                  <a:srgbClr val="000000"/>
                </a:outerShdw>
              </a:effectLst>
            </a:endParaRPr>
          </a:p>
        </p:txBody>
      </p:sp>
      <p:sp>
        <p:nvSpPr>
          <p:cNvPr id="493574" name="AutoShape 6">
            <a:extLst>
              <a:ext uri="{FF2B5EF4-FFF2-40B4-BE49-F238E27FC236}">
                <a16:creationId xmlns:a16="http://schemas.microsoft.com/office/drawing/2014/main" id="{F2C897F5-B7DD-9CF7-B1E9-F3A75CD8CAB5}"/>
              </a:ext>
            </a:extLst>
          </p:cNvPr>
          <p:cNvSpPr>
            <a:spLocks noChangeArrowheads="1"/>
          </p:cNvSpPr>
          <p:nvPr/>
        </p:nvSpPr>
        <p:spPr bwMode="auto">
          <a:xfrm>
            <a:off x="1905000" y="4498975"/>
            <a:ext cx="6248400" cy="914400"/>
          </a:xfrm>
          <a:prstGeom prst="downArrowCallout">
            <a:avLst>
              <a:gd name="adj1" fmla="val 61816"/>
              <a:gd name="adj2" fmla="val 50934"/>
              <a:gd name="adj3" fmla="val 19963"/>
              <a:gd name="adj4" fmla="val 66667"/>
            </a:avLst>
          </a:prstGeom>
          <a:solidFill>
            <a:srgbClr val="BFFFEE"/>
          </a:solidFill>
          <a:ln w="38100">
            <a:solidFill>
              <a:srgbClr val="800000"/>
            </a:solidFill>
            <a:miter lim="800000"/>
            <a:headEnd/>
            <a:tailEnd/>
          </a:ln>
          <a:effectLst>
            <a:outerShdw dist="107763" dir="2700000" algn="ctr" rotWithShape="0">
              <a:srgbClr val="800000"/>
            </a:outerShdw>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b="1">
                <a:solidFill>
                  <a:srgbClr val="800000"/>
                </a:solidFill>
              </a:rPr>
              <a:t>Απόφαση για αγορά</a:t>
            </a:r>
            <a:endParaRPr lang="en-US" altLang="en-GR" b="1">
              <a:solidFill>
                <a:srgbClr val="800000"/>
              </a:solidFill>
              <a:effectLst>
                <a:outerShdw blurRad="38100" dist="38100" dir="2700000" algn="tl">
                  <a:srgbClr val="000000"/>
                </a:outerShdw>
              </a:effectLst>
            </a:endParaRPr>
          </a:p>
        </p:txBody>
      </p:sp>
      <p:sp>
        <p:nvSpPr>
          <p:cNvPr id="493575" name="Rectangle 7">
            <a:extLst>
              <a:ext uri="{FF2B5EF4-FFF2-40B4-BE49-F238E27FC236}">
                <a16:creationId xmlns:a16="http://schemas.microsoft.com/office/drawing/2014/main" id="{AFFE2BEF-2F0E-827B-FC11-551C8A971002}"/>
              </a:ext>
            </a:extLst>
          </p:cNvPr>
          <p:cNvSpPr>
            <a:spLocks noChangeArrowheads="1"/>
          </p:cNvSpPr>
          <p:nvPr/>
        </p:nvSpPr>
        <p:spPr bwMode="auto">
          <a:xfrm>
            <a:off x="1905000" y="5410200"/>
            <a:ext cx="6248400" cy="609600"/>
          </a:xfrm>
          <a:prstGeom prst="rect">
            <a:avLst/>
          </a:prstGeom>
          <a:solidFill>
            <a:srgbClr val="BFFFEE"/>
          </a:solidFill>
          <a:ln w="38100">
            <a:solidFill>
              <a:srgbClr val="800000"/>
            </a:solidFill>
            <a:miter lim="800000"/>
            <a:headEnd/>
            <a:tailEnd/>
          </a:ln>
          <a:effectLst>
            <a:outerShdw dist="107763" dir="2700000" algn="ctr" rotWithShape="0">
              <a:srgbClr val="800000"/>
            </a:outerShdw>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b="1">
                <a:solidFill>
                  <a:srgbClr val="800000"/>
                </a:solidFill>
              </a:rPr>
              <a:t>Αξιολόγηση μετά την αγορά</a:t>
            </a:r>
            <a:endParaRPr lang="en-US" altLang="en-GR" i="1">
              <a:solidFill>
                <a:srgbClr val="800000"/>
              </a:solidFill>
              <a:effectLst>
                <a:outerShdw blurRad="38100" dist="38100" dir="2700000" algn="tl">
                  <a:srgbClr val="000000"/>
                </a:outerShdw>
              </a:effectLst>
            </a:endParaRPr>
          </a:p>
        </p:txBody>
      </p:sp>
      <p:sp>
        <p:nvSpPr>
          <p:cNvPr id="2" name="Footer Placeholder 1">
            <a:extLst>
              <a:ext uri="{FF2B5EF4-FFF2-40B4-BE49-F238E27FC236}">
                <a16:creationId xmlns:a16="http://schemas.microsoft.com/office/drawing/2014/main" id="{92590EF5-0818-EA52-7D95-61CF9BF2E82A}"/>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35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935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935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935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93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animBg="1" autoUpdateAnimBg="0"/>
      <p:bldP spid="493572" grpId="0" animBg="1" autoUpdateAnimBg="0"/>
      <p:bldP spid="493573" grpId="0" animBg="1" autoUpdateAnimBg="0"/>
      <p:bldP spid="493574" grpId="0" animBg="1" autoUpdateAnimBg="0"/>
      <p:bldP spid="49357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a:extLst>
              <a:ext uri="{FF2B5EF4-FFF2-40B4-BE49-F238E27FC236}">
                <a16:creationId xmlns:a16="http://schemas.microsoft.com/office/drawing/2014/main" id="{5534362D-9C02-BAB0-965A-2E73D34C91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F6C059D-A96D-CF4E-8FD1-1D48A03DF589}" type="slidenum">
              <a:rPr lang="el-GR" altLang="en-GR" sz="1200" smtClean="0">
                <a:latin typeface="Arial Black" panose="020B0604020202020204" pitchFamily="34" charset="0"/>
              </a:rPr>
              <a:pPr>
                <a:spcBef>
                  <a:spcPct val="0"/>
                </a:spcBef>
                <a:buClrTx/>
                <a:buSzTx/>
                <a:buFontTx/>
                <a:buNone/>
              </a:pPr>
              <a:t>6</a:t>
            </a:fld>
            <a:endParaRPr lang="el-GR" altLang="en-GR" sz="1200">
              <a:latin typeface="Arial Black" panose="020B0604020202020204" pitchFamily="34" charset="0"/>
            </a:endParaRPr>
          </a:p>
        </p:txBody>
      </p:sp>
      <p:sp>
        <p:nvSpPr>
          <p:cNvPr id="24578" name="Rectangle 2">
            <a:extLst>
              <a:ext uri="{FF2B5EF4-FFF2-40B4-BE49-F238E27FC236}">
                <a16:creationId xmlns:a16="http://schemas.microsoft.com/office/drawing/2014/main" id="{DE795A02-F770-397F-5F4E-60F612E412FC}"/>
              </a:ext>
            </a:extLst>
          </p:cNvPr>
          <p:cNvSpPr>
            <a:spLocks noGrp="1" noChangeArrowheads="1"/>
          </p:cNvSpPr>
          <p:nvPr>
            <p:ph type="title"/>
          </p:nvPr>
        </p:nvSpPr>
        <p:spPr/>
        <p:txBody>
          <a:bodyPr/>
          <a:lstStyle/>
          <a:p>
            <a:pPr eaLnBrk="1" hangingPunct="1"/>
            <a:r>
              <a:rPr lang="en-US" altLang="en-GR" sz="3300" b="1">
                <a:ea typeface="ＭＳ Ｐゴシック" panose="020B0600070205080204" pitchFamily="34" charset="-128"/>
              </a:rPr>
              <a:t>American Marketing Association</a:t>
            </a:r>
            <a:r>
              <a:rPr lang="el-GR" altLang="en-GR" sz="3300" b="1">
                <a:ea typeface="ＭＳ Ｐゴシック" panose="020B0600070205080204" pitchFamily="34" charset="-128"/>
              </a:rPr>
              <a:t>: </a:t>
            </a:r>
            <a:br>
              <a:rPr lang="el-GR" altLang="en-GR" sz="3300" b="1">
                <a:ea typeface="ＭＳ Ｐゴシック" panose="020B0600070205080204" pitchFamily="34" charset="-128"/>
              </a:rPr>
            </a:br>
            <a:r>
              <a:rPr lang="el-GR" altLang="en-GR" sz="3300" b="1">
                <a:ea typeface="ＭＳ Ｐゴシック" panose="020B0600070205080204" pitchFamily="34" charset="-128"/>
              </a:rPr>
              <a:t>(Επανα)προσδιορισ</a:t>
            </a:r>
            <a:r>
              <a:rPr lang="en-GB" altLang="en-GR" sz="3300" b="1">
                <a:ea typeface="ＭＳ Ｐゴシック" panose="020B0600070205080204" pitchFamily="34" charset="-128"/>
              </a:rPr>
              <a:t>μός του Μάρκετινγ</a:t>
            </a:r>
            <a:r>
              <a:rPr lang="el-GR" altLang="en-GR" sz="3300" b="1">
                <a:ea typeface="ＭＳ Ｐゴシック" panose="020B0600070205080204" pitchFamily="34" charset="-128"/>
              </a:rPr>
              <a:t>κ</a:t>
            </a:r>
          </a:p>
        </p:txBody>
      </p:sp>
      <p:sp>
        <p:nvSpPr>
          <p:cNvPr id="24579" name="Rectangle 3">
            <a:extLst>
              <a:ext uri="{FF2B5EF4-FFF2-40B4-BE49-F238E27FC236}">
                <a16:creationId xmlns:a16="http://schemas.microsoft.com/office/drawing/2014/main" id="{1CCACD83-6CB5-DB3D-4804-16E3913BDBF2}"/>
              </a:ext>
            </a:extLst>
          </p:cNvPr>
          <p:cNvSpPr>
            <a:spLocks noGrp="1" noChangeArrowheads="1"/>
          </p:cNvSpPr>
          <p:nvPr>
            <p:ph type="body" idx="1"/>
          </p:nvPr>
        </p:nvSpPr>
        <p:spPr/>
        <p:txBody>
          <a:bodyPr/>
          <a:lstStyle/>
          <a:p>
            <a:pPr marL="469900" indent="-469900" eaLnBrk="1" hangingPunct="1">
              <a:lnSpc>
                <a:spcPct val="80000"/>
              </a:lnSpc>
            </a:pPr>
            <a:r>
              <a:rPr lang="el-GR" altLang="en-GR" sz="2400">
                <a:ea typeface="ＭＳ Ｐゴシック" panose="020B0600070205080204" pitchFamily="34" charset="-128"/>
              </a:rPr>
              <a:t>Η απόδοση των επιχειρηματικών δραστηριοτήτων που οδηγούν τη ροή των αγαθών και υπηρεσιών από τους παραγωγούς στους καταναλωτές. (1935, 1948, 1960)</a:t>
            </a:r>
          </a:p>
          <a:p>
            <a:pPr marL="469900" indent="-469900" eaLnBrk="1" hangingPunct="1">
              <a:lnSpc>
                <a:spcPct val="80000"/>
              </a:lnSpc>
            </a:pPr>
            <a:endParaRPr lang="el-GR" altLang="en-GR" sz="700">
              <a:ea typeface="ＭＳ Ｐゴシック" panose="020B0600070205080204" pitchFamily="34" charset="-128"/>
            </a:endParaRPr>
          </a:p>
          <a:p>
            <a:pPr marL="469900" indent="-469900" eaLnBrk="1" hangingPunct="1">
              <a:lnSpc>
                <a:spcPct val="80000"/>
              </a:lnSpc>
            </a:pPr>
            <a:r>
              <a:rPr lang="en-US" altLang="en-GR" sz="2400">
                <a:ea typeface="ＭＳ Ｐゴシック" panose="020B0600070205080204" pitchFamily="34" charset="-128"/>
              </a:rPr>
              <a:t>Eίναι η διαδικασία σχεδιασμού και υλοποίησης της σύλληψης ιδεών, τιμολόγησης, προώθησης και διανομής αγαθών, υπηρεσιών και ιδεών, με σκοπό να δημιουργήσει ανταλλαγές με συγκεκριμένα τμήματα αγοράς που ικανοποιούν τόσο τις ανάγκες των πελατών όσο και τους στόχους της επιχειρήσης.</a:t>
            </a:r>
            <a:r>
              <a:rPr lang="el-GR" altLang="en-GR" sz="2400">
                <a:ea typeface="ＭＳ Ｐゴシック" panose="020B0600070205080204" pitchFamily="34" charset="-128"/>
              </a:rPr>
              <a:t> (1985)</a:t>
            </a:r>
          </a:p>
          <a:p>
            <a:pPr marL="469900" indent="-469900" eaLnBrk="1" hangingPunct="1">
              <a:lnSpc>
                <a:spcPct val="80000"/>
              </a:lnSpc>
            </a:pPr>
            <a:endParaRPr lang="el-GR" altLang="en-GR" sz="700">
              <a:ea typeface="ＭＳ Ｐゴシック" panose="020B0600070205080204" pitchFamily="34" charset="-128"/>
            </a:endParaRPr>
          </a:p>
          <a:p>
            <a:pPr marL="469900" indent="-469900" eaLnBrk="1" hangingPunct="1">
              <a:lnSpc>
                <a:spcPct val="80000"/>
              </a:lnSpc>
            </a:pPr>
            <a:r>
              <a:rPr lang="el-GR" altLang="en-GR" sz="2400">
                <a:ea typeface="ＭＳ Ｐゴシック" panose="020B0600070205080204" pitchFamily="34" charset="-128"/>
              </a:rPr>
              <a:t>Το Μάρκετινγκ είναι μια οργανωσιακή λειτουργία και διαδικασίες που έχουν ως σκοπό τη δημιουργία, επικοινωνία και παράδοση αξίας στους πελάτες και τη διοίκηση σχέσεων πελατών με τέτοιο τρόπο ώστε να ωφεληθεί ο οργανισμός και οι μέτοχοί του. (2004)</a:t>
            </a:r>
            <a:endParaRPr lang="en-US" altLang="en-GR" sz="2400">
              <a:ea typeface="ＭＳ Ｐゴシック" panose="020B0600070205080204" pitchFamily="34" charset="-128"/>
            </a:endParaRPr>
          </a:p>
          <a:p>
            <a:pPr marL="469900" indent="-469900" eaLnBrk="1" hangingPunct="1">
              <a:lnSpc>
                <a:spcPct val="80000"/>
              </a:lnSpc>
            </a:pPr>
            <a:endParaRPr lang="el-GR" altLang="en-GR" sz="24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E67DAA8D-1D6B-B018-0EDB-31B1A41547F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Slide Number Placeholder 4">
            <a:extLst>
              <a:ext uri="{FF2B5EF4-FFF2-40B4-BE49-F238E27FC236}">
                <a16:creationId xmlns:a16="http://schemas.microsoft.com/office/drawing/2014/main" id="{0CCD9228-EA99-F804-4F82-C5B883F4F0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7FADD152-CA61-CB47-A6C4-2D15351D254D}" type="slidenum">
              <a:rPr lang="el-GR" altLang="en-GR" sz="1200" smtClean="0">
                <a:latin typeface="Arial Black" panose="020B0604020202020204" pitchFamily="34" charset="0"/>
              </a:rPr>
              <a:pPr>
                <a:spcBef>
                  <a:spcPct val="0"/>
                </a:spcBef>
                <a:buClrTx/>
                <a:buSzTx/>
                <a:buFontTx/>
                <a:buNone/>
              </a:pPr>
              <a:t>60</a:t>
            </a:fld>
            <a:endParaRPr lang="el-GR" altLang="en-GR" sz="1200">
              <a:latin typeface="Arial Black" panose="020B0604020202020204" pitchFamily="34" charset="0"/>
            </a:endParaRPr>
          </a:p>
        </p:txBody>
      </p:sp>
      <p:sp>
        <p:nvSpPr>
          <p:cNvPr id="91138" name="Rectangle 2">
            <a:extLst>
              <a:ext uri="{FF2B5EF4-FFF2-40B4-BE49-F238E27FC236}">
                <a16:creationId xmlns:a16="http://schemas.microsoft.com/office/drawing/2014/main" id="{ED03BDBB-A063-E2EB-0D33-0E40ED454FE0}"/>
              </a:ext>
            </a:extLst>
          </p:cNvPr>
          <p:cNvSpPr>
            <a:spLocks noGrp="1" noChangeArrowheads="1"/>
          </p:cNvSpPr>
          <p:nvPr>
            <p:ph type="title"/>
          </p:nvPr>
        </p:nvSpPr>
        <p:spPr>
          <a:xfrm>
            <a:off x="539750" y="188913"/>
            <a:ext cx="7772400" cy="1143000"/>
          </a:xfrm>
        </p:spPr>
        <p:txBody>
          <a:bodyPr/>
          <a:lstStyle/>
          <a:p>
            <a:pPr eaLnBrk="1" hangingPunct="1"/>
            <a:r>
              <a:rPr lang="el-GR" altLang="en-GR">
                <a:ea typeface="ＭＳ Ｐゴシック" panose="020B0600070205080204" pitchFamily="34" charset="-128"/>
              </a:rPr>
              <a:t>Πηγές Αναγνώρισης Προβλήματος</a:t>
            </a:r>
            <a:endParaRPr lang="en-US" altLang="en-GR">
              <a:ea typeface="ＭＳ Ｐゴシック" panose="020B0600070205080204" pitchFamily="34" charset="-128"/>
            </a:endParaRPr>
          </a:p>
        </p:txBody>
      </p:sp>
      <p:sp>
        <p:nvSpPr>
          <p:cNvPr id="91139" name="Rectangle 3">
            <a:extLst>
              <a:ext uri="{FF2B5EF4-FFF2-40B4-BE49-F238E27FC236}">
                <a16:creationId xmlns:a16="http://schemas.microsoft.com/office/drawing/2014/main" id="{8C94A6EE-E631-B29C-029A-CB4C3891FA31}"/>
              </a:ext>
            </a:extLst>
          </p:cNvPr>
          <p:cNvSpPr>
            <a:spLocks noGrp="1" noChangeArrowheads="1"/>
          </p:cNvSpPr>
          <p:nvPr>
            <p:ph type="body" idx="1"/>
          </p:nvPr>
        </p:nvSpPr>
        <p:spPr>
          <a:xfrm>
            <a:off x="984250" y="1406525"/>
            <a:ext cx="7175500" cy="4043363"/>
          </a:xfrm>
        </p:spPr>
        <p:txBody>
          <a:bodyPr/>
          <a:lstStyle/>
          <a:p>
            <a:pPr eaLnBrk="1" hangingPunct="1">
              <a:spcBef>
                <a:spcPct val="50000"/>
              </a:spcBef>
              <a:buFontTx/>
              <a:buChar char="•"/>
            </a:pPr>
            <a:r>
              <a:rPr lang="el-GR" altLang="en-GR">
                <a:ea typeface="ＭＳ Ｐゴシック" panose="020B0600070205080204" pitchFamily="34" charset="-128"/>
              </a:rPr>
              <a:t>Μείωση αποθεμάτων</a:t>
            </a:r>
            <a:endParaRPr lang="en-US" altLang="en-GR">
              <a:ea typeface="ＭＳ Ｐゴシック" panose="020B0600070205080204" pitchFamily="34" charset="-128"/>
            </a:endParaRPr>
          </a:p>
          <a:p>
            <a:pPr eaLnBrk="1" hangingPunct="1">
              <a:spcBef>
                <a:spcPct val="50000"/>
              </a:spcBef>
              <a:buFontTx/>
              <a:buChar char="•"/>
            </a:pPr>
            <a:r>
              <a:rPr lang="el-GR" altLang="en-GR">
                <a:ea typeface="ＭＳ Ｐゴシック" panose="020B0600070205080204" pitchFamily="34" charset="-128"/>
              </a:rPr>
              <a:t>Απογοήτευση</a:t>
            </a:r>
            <a:endParaRPr lang="en-US" altLang="en-GR">
              <a:ea typeface="ＭＳ Ｐゴシック" panose="020B0600070205080204" pitchFamily="34" charset="-128"/>
            </a:endParaRPr>
          </a:p>
          <a:p>
            <a:pPr eaLnBrk="1" hangingPunct="1">
              <a:spcBef>
                <a:spcPct val="50000"/>
              </a:spcBef>
              <a:buFontTx/>
              <a:buChar char="•"/>
            </a:pPr>
            <a:r>
              <a:rPr lang="el-GR" altLang="en-GR">
                <a:ea typeface="ＭＳ Ｐゴシック" panose="020B0600070205080204" pitchFamily="34" charset="-128"/>
              </a:rPr>
              <a:t>Νέες ανάγκες ή επιθυμίες</a:t>
            </a:r>
          </a:p>
          <a:p>
            <a:pPr eaLnBrk="1" hangingPunct="1">
              <a:spcBef>
                <a:spcPct val="50000"/>
              </a:spcBef>
              <a:buFontTx/>
              <a:buChar char="•"/>
            </a:pPr>
            <a:r>
              <a:rPr lang="el-GR" altLang="en-GR">
                <a:ea typeface="ＭＳ Ｐゴシック" panose="020B0600070205080204" pitchFamily="34" charset="-128"/>
              </a:rPr>
              <a:t>Συγγένεια με ήδη αγοραζόμενα προϊόντα</a:t>
            </a:r>
            <a:endParaRPr lang="en-US" altLang="en-GR">
              <a:ea typeface="ＭＳ Ｐゴシック" panose="020B0600070205080204" pitchFamily="34" charset="-128"/>
            </a:endParaRPr>
          </a:p>
          <a:p>
            <a:pPr eaLnBrk="1" hangingPunct="1">
              <a:spcBef>
                <a:spcPct val="50000"/>
              </a:spcBef>
              <a:buFontTx/>
              <a:buChar char="•"/>
            </a:pPr>
            <a:r>
              <a:rPr lang="el-GR" altLang="en-GR">
                <a:ea typeface="ＭＳ Ｐゴシック" panose="020B0600070205080204" pitchFamily="34" charset="-128"/>
              </a:rPr>
              <a:t>Αναγνώριση προβλήματος ωθούμενο απ</a:t>
            </a:r>
            <a:r>
              <a:rPr lang="ja-JP" altLang="el-GR">
                <a:ea typeface="ＭＳ Ｐゴシック" panose="020B0600070205080204" pitchFamily="34" charset="-128"/>
              </a:rPr>
              <a:t>’</a:t>
            </a:r>
            <a:r>
              <a:rPr lang="el-GR" altLang="ja-JP">
                <a:ea typeface="ＭＳ Ｐゴシック" panose="020B0600070205080204" pitchFamily="34" charset="-128"/>
              </a:rPr>
              <a:t> το μάρκετινγκ</a:t>
            </a:r>
            <a:endParaRPr lang="en-US" altLang="ja-JP">
              <a:ea typeface="ＭＳ Ｐゴシック" panose="020B0600070205080204" pitchFamily="34" charset="-128"/>
            </a:endParaRPr>
          </a:p>
          <a:p>
            <a:pPr eaLnBrk="1" hangingPunct="1">
              <a:spcBef>
                <a:spcPct val="50000"/>
              </a:spcBef>
              <a:buFontTx/>
              <a:buChar char="•"/>
            </a:pPr>
            <a:r>
              <a:rPr lang="el-GR" altLang="en-GR">
                <a:ea typeface="ＭＳ Ｐゴシック" panose="020B0600070205080204" pitchFamily="34" charset="-128"/>
              </a:rPr>
              <a:t>Νέα προϊόντα</a:t>
            </a:r>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DE3EC69D-BC34-4B26-9F3E-A4660D20E4F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Slide Number Placeholder 4">
            <a:extLst>
              <a:ext uri="{FF2B5EF4-FFF2-40B4-BE49-F238E27FC236}">
                <a16:creationId xmlns:a16="http://schemas.microsoft.com/office/drawing/2014/main" id="{083DD0E4-5376-8E3E-C476-1E31A049D92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4915849-DFC6-EA49-972A-152EC981AEF1}" type="slidenum">
              <a:rPr lang="el-GR" altLang="en-GR" sz="1200" smtClean="0">
                <a:latin typeface="Arial Black" panose="020B0604020202020204" pitchFamily="34" charset="0"/>
              </a:rPr>
              <a:pPr>
                <a:spcBef>
                  <a:spcPct val="0"/>
                </a:spcBef>
                <a:buClrTx/>
                <a:buSzTx/>
                <a:buFontTx/>
                <a:buNone/>
              </a:pPr>
              <a:t>61</a:t>
            </a:fld>
            <a:endParaRPr lang="el-GR" altLang="en-GR" sz="1200">
              <a:latin typeface="Arial Black" panose="020B0604020202020204" pitchFamily="34" charset="0"/>
            </a:endParaRPr>
          </a:p>
        </p:txBody>
      </p:sp>
      <p:sp>
        <p:nvSpPr>
          <p:cNvPr id="92162" name="Rectangle 2">
            <a:extLst>
              <a:ext uri="{FF2B5EF4-FFF2-40B4-BE49-F238E27FC236}">
                <a16:creationId xmlns:a16="http://schemas.microsoft.com/office/drawing/2014/main" id="{CD784144-9251-BF13-D70C-358BB3FCBB20}"/>
              </a:ext>
            </a:extLst>
          </p:cNvPr>
          <p:cNvSpPr>
            <a:spLocks noGrp="1" noChangeArrowheads="1"/>
          </p:cNvSpPr>
          <p:nvPr>
            <p:ph type="title"/>
          </p:nvPr>
        </p:nvSpPr>
        <p:spPr>
          <a:xfrm>
            <a:off x="1371600" y="152400"/>
            <a:ext cx="7772400" cy="1143000"/>
          </a:xfrm>
        </p:spPr>
        <p:txBody>
          <a:bodyPr/>
          <a:lstStyle/>
          <a:p>
            <a:pPr eaLnBrk="1" hangingPunct="1"/>
            <a:r>
              <a:rPr lang="el-GR" altLang="en-GR">
                <a:ea typeface="ＭＳ Ｐゴシック" panose="020B0600070205080204" pitchFamily="34" charset="-128"/>
              </a:rPr>
              <a:t>Αναζήτηση πληροφοριών</a:t>
            </a:r>
            <a:endParaRPr lang="en-US" altLang="en-GR">
              <a:ea typeface="ＭＳ Ｐゴシック" panose="020B0600070205080204" pitchFamily="34" charset="-128"/>
            </a:endParaRPr>
          </a:p>
        </p:txBody>
      </p:sp>
      <p:sp>
        <p:nvSpPr>
          <p:cNvPr id="495619" name="Rectangle 3">
            <a:extLst>
              <a:ext uri="{FF2B5EF4-FFF2-40B4-BE49-F238E27FC236}">
                <a16:creationId xmlns:a16="http://schemas.microsoft.com/office/drawing/2014/main" id="{1ABE0E2A-145D-B773-052C-D307CF7A7D34}"/>
              </a:ext>
            </a:extLst>
          </p:cNvPr>
          <p:cNvSpPr>
            <a:spLocks noGrp="1" noChangeArrowheads="1"/>
          </p:cNvSpPr>
          <p:nvPr>
            <p:ph type="body" idx="1"/>
          </p:nvPr>
        </p:nvSpPr>
        <p:spPr>
          <a:xfrm>
            <a:off x="755650" y="1125538"/>
            <a:ext cx="7151688" cy="4600575"/>
          </a:xfrm>
        </p:spPr>
        <p:txBody>
          <a:bodyPr wrap="none"/>
          <a:lstStyle/>
          <a:p>
            <a:pPr eaLnBrk="1" hangingPunct="1"/>
            <a:r>
              <a:rPr lang="el-GR" altLang="en-GR">
                <a:ea typeface="ＭＳ Ｐゴシック" panose="020B0600070205080204" pitchFamily="34" charset="-128"/>
              </a:rPr>
              <a:t>Προσωπικές πηγές</a:t>
            </a:r>
            <a:endParaRPr lang="en-US" altLang="en-GR">
              <a:ea typeface="ＭＳ Ｐゴシック" panose="020B0600070205080204" pitchFamily="34" charset="-128"/>
            </a:endParaRPr>
          </a:p>
          <a:p>
            <a:pPr lvl="1" eaLnBrk="1" hangingPunct="1"/>
            <a:r>
              <a:rPr lang="el-GR" altLang="en-GR">
                <a:ea typeface="ＭＳ Ｐゴシック" panose="020B0600070205080204" pitchFamily="34" charset="-128"/>
              </a:rPr>
              <a:t>Φίλοι, συγγενείς, συνάδελφοι</a:t>
            </a:r>
            <a:endParaRPr lang="en-US" altLang="en-GR">
              <a:ea typeface="ＭＳ Ｐゴシック" panose="020B0600070205080204" pitchFamily="34" charset="-128"/>
            </a:endParaRPr>
          </a:p>
          <a:p>
            <a:pPr eaLnBrk="1" hangingPunct="1">
              <a:spcBef>
                <a:spcPct val="60000"/>
              </a:spcBef>
            </a:pPr>
            <a:r>
              <a:rPr lang="el-GR" altLang="en-GR">
                <a:ea typeface="ＭＳ Ｐゴシック" panose="020B0600070205080204" pitchFamily="34" charset="-128"/>
              </a:rPr>
              <a:t>Εμπορικές πηγές</a:t>
            </a:r>
            <a:endParaRPr lang="en-US" altLang="en-GR">
              <a:ea typeface="ＭＳ Ｐゴシック" panose="020B0600070205080204" pitchFamily="34" charset="-128"/>
            </a:endParaRPr>
          </a:p>
          <a:p>
            <a:pPr lvl="1" eaLnBrk="1" hangingPunct="1"/>
            <a:r>
              <a:rPr lang="el-GR" altLang="en-GR">
                <a:ea typeface="ＭＳ Ｐゴシック" panose="020B0600070205080204" pitchFamily="34" charset="-128"/>
              </a:rPr>
              <a:t>Διαφημίσεις</a:t>
            </a:r>
            <a:r>
              <a:rPr lang="en-US" altLang="en-GR">
                <a:ea typeface="ＭＳ Ｐゴシック" panose="020B0600070205080204" pitchFamily="34" charset="-128"/>
              </a:rPr>
              <a:t>, </a:t>
            </a:r>
            <a:r>
              <a:rPr lang="el-GR" altLang="en-GR">
                <a:ea typeface="ＭＳ Ｐゴシック" panose="020B0600070205080204" pitchFamily="34" charset="-128"/>
              </a:rPr>
              <a:t>πωλητές,</a:t>
            </a:r>
            <a:r>
              <a:rPr lang="en-US" altLang="en-GR">
                <a:ea typeface="ＭＳ Ｐゴシック" panose="020B0600070205080204" pitchFamily="34" charset="-128"/>
              </a:rPr>
              <a:t> </a:t>
            </a:r>
            <a:r>
              <a:rPr lang="el-GR" altLang="en-GR">
                <a:ea typeface="ＭＳ Ｐゴシック" panose="020B0600070205080204" pitchFamily="34" charset="-128"/>
              </a:rPr>
              <a:t>επιδείξεις</a:t>
            </a:r>
            <a:endParaRPr lang="en-US" altLang="en-GR">
              <a:ea typeface="ＭＳ Ｐゴシック" panose="020B0600070205080204" pitchFamily="34" charset="-128"/>
            </a:endParaRPr>
          </a:p>
          <a:p>
            <a:pPr eaLnBrk="1" hangingPunct="1">
              <a:spcBef>
                <a:spcPct val="60000"/>
              </a:spcBef>
            </a:pPr>
            <a:r>
              <a:rPr lang="el-GR" altLang="en-GR">
                <a:ea typeface="ＭＳ Ｐゴシック" panose="020B0600070205080204" pitchFamily="34" charset="-128"/>
              </a:rPr>
              <a:t>Δημόσιες πηγές</a:t>
            </a:r>
            <a:endParaRPr lang="en-US" altLang="en-GR">
              <a:ea typeface="ＭＳ Ｐゴシック" panose="020B0600070205080204" pitchFamily="34" charset="-128"/>
            </a:endParaRPr>
          </a:p>
          <a:p>
            <a:pPr lvl="1" eaLnBrk="1" hangingPunct="1"/>
            <a:r>
              <a:rPr lang="el-GR" altLang="en-GR">
                <a:ea typeface="ＭＳ Ｐゴシック" panose="020B0600070205080204" pitchFamily="34" charset="-128"/>
              </a:rPr>
              <a:t>Άρθρα στον Τύπο</a:t>
            </a:r>
            <a:r>
              <a:rPr lang="en-US" altLang="en-GR">
                <a:ea typeface="ＭＳ Ｐゴシック" panose="020B0600070205080204" pitchFamily="34" charset="-128"/>
              </a:rPr>
              <a:t>, </a:t>
            </a:r>
            <a:r>
              <a:rPr lang="el-GR" altLang="en-GR">
                <a:ea typeface="ＭＳ Ｐゴシック" panose="020B0600070205080204" pitchFamily="34" charset="-128"/>
              </a:rPr>
              <a:t>νέα, τηλεόραση, ραδιόφωνο</a:t>
            </a:r>
            <a:endParaRPr lang="en-US" altLang="en-GR">
              <a:ea typeface="ＭＳ Ｐゴシック" panose="020B0600070205080204" pitchFamily="34" charset="-128"/>
            </a:endParaRPr>
          </a:p>
          <a:p>
            <a:pPr eaLnBrk="1" hangingPunct="1">
              <a:spcBef>
                <a:spcPct val="60000"/>
              </a:spcBef>
            </a:pPr>
            <a:r>
              <a:rPr lang="el-GR" altLang="en-GR">
                <a:ea typeface="ＭＳ Ｐゴシック" panose="020B0600070205080204" pitchFamily="34" charset="-128"/>
              </a:rPr>
              <a:t>Προσωπική εμπειρία</a:t>
            </a:r>
            <a:endParaRPr lang="en-US" altLang="en-GR">
              <a:ea typeface="ＭＳ Ｐゴシック" panose="020B0600070205080204" pitchFamily="34" charset="-128"/>
            </a:endParaRPr>
          </a:p>
          <a:p>
            <a:pPr lvl="1" eaLnBrk="1" hangingPunct="1"/>
            <a:r>
              <a:rPr lang="el-GR" altLang="en-GR">
                <a:ea typeface="ＭＳ Ｐゴシック" panose="020B0600070205080204" pitchFamily="34" charset="-128"/>
              </a:rPr>
              <a:t>Αφή</a:t>
            </a:r>
            <a:r>
              <a:rPr lang="en-US" altLang="en-GR">
                <a:ea typeface="ＭＳ Ｐゴシック" panose="020B0600070205080204" pitchFamily="34" charset="-128"/>
              </a:rPr>
              <a:t>, </a:t>
            </a:r>
            <a:r>
              <a:rPr lang="el-GR" altLang="en-GR">
                <a:ea typeface="ＭＳ Ｐゴシック" panose="020B0600070205080204" pitchFamily="34" charset="-128"/>
              </a:rPr>
              <a:t>εξέταση</a:t>
            </a:r>
            <a:r>
              <a:rPr lang="en-US" altLang="en-GR">
                <a:ea typeface="ＭＳ Ｐゴシック" panose="020B0600070205080204" pitchFamily="34" charset="-128"/>
              </a:rPr>
              <a:t>, </a:t>
            </a:r>
            <a:r>
              <a:rPr lang="el-GR" altLang="en-GR">
                <a:ea typeface="ＭＳ Ｐゴシック" panose="020B0600070205080204" pitchFamily="34" charset="-128"/>
              </a:rPr>
              <a:t>δοκιμή</a:t>
            </a:r>
            <a:r>
              <a:rPr lang="en-US" altLang="en-GR">
                <a:ea typeface="ＭＳ Ｐゴシック" panose="020B0600070205080204" pitchFamily="34" charset="-128"/>
              </a:rPr>
              <a:t>, </a:t>
            </a:r>
            <a:r>
              <a:rPr lang="el-GR" altLang="en-GR">
                <a:ea typeface="ＭＳ Ｐゴシック" panose="020B0600070205080204" pitchFamily="34" charset="-128"/>
              </a:rPr>
              <a:t>χρήση</a:t>
            </a:r>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56D29001-2ADA-12E4-E87C-D111205F03D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5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4956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4956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4956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956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49561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9561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495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a:extLst>
              <a:ext uri="{FF2B5EF4-FFF2-40B4-BE49-F238E27FC236}">
                <a16:creationId xmlns:a16="http://schemas.microsoft.com/office/drawing/2014/main" id="{1ADC4E7E-1AB8-A32C-7382-4D550C603F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EFCC2DE-E697-084A-B2A2-0FA2DC46ADD1}" type="slidenum">
              <a:rPr lang="el-GR" altLang="en-GR" sz="1200" smtClean="0">
                <a:latin typeface="Arial Black" panose="020B0604020202020204" pitchFamily="34" charset="0"/>
              </a:rPr>
              <a:pPr>
                <a:spcBef>
                  <a:spcPct val="0"/>
                </a:spcBef>
                <a:buClrTx/>
                <a:buSzTx/>
                <a:buFontTx/>
                <a:buNone/>
              </a:pPr>
              <a:t>62</a:t>
            </a:fld>
            <a:endParaRPr lang="el-GR" altLang="en-GR" sz="1200">
              <a:latin typeface="Arial Black" panose="020B0604020202020204" pitchFamily="34" charset="0"/>
            </a:endParaRPr>
          </a:p>
        </p:txBody>
      </p:sp>
      <p:sp>
        <p:nvSpPr>
          <p:cNvPr id="93186" name="Rectangle 2">
            <a:extLst>
              <a:ext uri="{FF2B5EF4-FFF2-40B4-BE49-F238E27FC236}">
                <a16:creationId xmlns:a16="http://schemas.microsoft.com/office/drawing/2014/main" id="{DD127E8D-67D5-CE0D-E287-91263E2A6573}"/>
              </a:ext>
            </a:extLst>
          </p:cNvPr>
          <p:cNvSpPr>
            <a:spLocks noGrp="1" noChangeArrowheads="1"/>
          </p:cNvSpPr>
          <p:nvPr>
            <p:ph type="title"/>
          </p:nvPr>
        </p:nvSpPr>
        <p:spPr>
          <a:xfrm>
            <a:off x="536575" y="457200"/>
            <a:ext cx="8150225" cy="579438"/>
          </a:xfrm>
        </p:spPr>
        <p:txBody>
          <a:bodyPr/>
          <a:lstStyle/>
          <a:p>
            <a:pPr eaLnBrk="1" hangingPunct="1"/>
            <a:r>
              <a:rPr lang="el-GR" altLang="en-GR" sz="4000">
                <a:ea typeface="ＭＳ Ｐゴシック" panose="020B0600070205080204" pitchFamily="34" charset="-128"/>
              </a:rPr>
              <a:t>Διαδικασία Λήψης Απόφασης</a:t>
            </a:r>
            <a:endParaRPr lang="en-US" altLang="en-GR" sz="4000">
              <a:ea typeface="ＭＳ Ｐゴシック" panose="020B0600070205080204" pitchFamily="34" charset="-128"/>
            </a:endParaRPr>
          </a:p>
        </p:txBody>
      </p:sp>
      <p:sp>
        <p:nvSpPr>
          <p:cNvPr id="496643" name="Rectangle 3">
            <a:extLst>
              <a:ext uri="{FF2B5EF4-FFF2-40B4-BE49-F238E27FC236}">
                <a16:creationId xmlns:a16="http://schemas.microsoft.com/office/drawing/2014/main" id="{919694CD-A849-0B88-F185-F6A4B3CC51B4}"/>
              </a:ext>
            </a:extLst>
          </p:cNvPr>
          <p:cNvSpPr>
            <a:spLocks noChangeArrowheads="1"/>
          </p:cNvSpPr>
          <p:nvPr/>
        </p:nvSpPr>
        <p:spPr bwMode="auto">
          <a:xfrm>
            <a:off x="107950" y="1790700"/>
            <a:ext cx="3311525" cy="1133475"/>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626000"/>
                </a:solidFill>
              </a:rPr>
              <a:t>Προσέγγιση-Προσέγγιση</a:t>
            </a:r>
            <a:endParaRPr lang="en-US" altLang="en-GR" sz="1800" b="1">
              <a:solidFill>
                <a:srgbClr val="626000"/>
              </a:solidFill>
            </a:endParaRPr>
          </a:p>
        </p:txBody>
      </p:sp>
      <p:sp>
        <p:nvSpPr>
          <p:cNvPr id="93188" name="Rectangle 4">
            <a:extLst>
              <a:ext uri="{FF2B5EF4-FFF2-40B4-BE49-F238E27FC236}">
                <a16:creationId xmlns:a16="http://schemas.microsoft.com/office/drawing/2014/main" id="{407E93BC-A421-0795-7968-0C93B896C305}"/>
              </a:ext>
            </a:extLst>
          </p:cNvPr>
          <p:cNvSpPr>
            <a:spLocks noChangeArrowheads="1"/>
          </p:cNvSpPr>
          <p:nvPr/>
        </p:nvSpPr>
        <p:spPr bwMode="auto">
          <a:xfrm>
            <a:off x="107950" y="1181100"/>
            <a:ext cx="3311525" cy="519113"/>
          </a:xfrm>
          <a:prstGeom prst="rect">
            <a:avLst/>
          </a:prstGeom>
          <a:solidFill>
            <a:srgbClr val="6FFFD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400" b="1">
                <a:solidFill>
                  <a:srgbClr val="00543E"/>
                </a:solidFill>
              </a:rPr>
              <a:t>Τύπος Σύγκρουσης</a:t>
            </a:r>
            <a:endParaRPr lang="en-US" altLang="en-GR" sz="2400" b="1">
              <a:solidFill>
                <a:srgbClr val="00543E"/>
              </a:solidFill>
            </a:endParaRPr>
          </a:p>
        </p:txBody>
      </p:sp>
      <p:sp>
        <p:nvSpPr>
          <p:cNvPr id="496645" name="Rectangle 5">
            <a:extLst>
              <a:ext uri="{FF2B5EF4-FFF2-40B4-BE49-F238E27FC236}">
                <a16:creationId xmlns:a16="http://schemas.microsoft.com/office/drawing/2014/main" id="{15B81D07-6C52-B693-2428-BDBA4AD5E6A1}"/>
              </a:ext>
            </a:extLst>
          </p:cNvPr>
          <p:cNvSpPr>
            <a:spLocks noChangeArrowheads="1"/>
          </p:cNvSpPr>
          <p:nvPr/>
        </p:nvSpPr>
        <p:spPr bwMode="auto">
          <a:xfrm>
            <a:off x="107950" y="4365625"/>
            <a:ext cx="3311525" cy="1133475"/>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626000"/>
                </a:solidFill>
              </a:rPr>
              <a:t>Προσέγγιση-Αποφυγή</a:t>
            </a:r>
            <a:endParaRPr lang="en-US" altLang="en-GR" sz="1800" b="1">
              <a:solidFill>
                <a:srgbClr val="626000"/>
              </a:solidFill>
            </a:endParaRPr>
          </a:p>
        </p:txBody>
      </p:sp>
      <p:sp>
        <p:nvSpPr>
          <p:cNvPr id="496646" name="Rectangle 6">
            <a:extLst>
              <a:ext uri="{FF2B5EF4-FFF2-40B4-BE49-F238E27FC236}">
                <a16:creationId xmlns:a16="http://schemas.microsoft.com/office/drawing/2014/main" id="{3DF8D1AF-8CA5-D2BA-B99C-66AF45076316}"/>
              </a:ext>
            </a:extLst>
          </p:cNvPr>
          <p:cNvSpPr>
            <a:spLocks noChangeArrowheads="1"/>
          </p:cNvSpPr>
          <p:nvPr/>
        </p:nvSpPr>
        <p:spPr bwMode="auto">
          <a:xfrm>
            <a:off x="107950" y="3068638"/>
            <a:ext cx="3311525" cy="1133475"/>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626000"/>
                </a:solidFill>
              </a:rPr>
              <a:t>Αποφυγή-Αποφυγή</a:t>
            </a:r>
            <a:endParaRPr lang="en-US" altLang="en-GR" sz="1800" b="1">
              <a:solidFill>
                <a:srgbClr val="626000"/>
              </a:solidFill>
            </a:endParaRPr>
          </a:p>
        </p:txBody>
      </p:sp>
      <p:sp>
        <p:nvSpPr>
          <p:cNvPr id="496647" name="Rectangle 7">
            <a:extLst>
              <a:ext uri="{FF2B5EF4-FFF2-40B4-BE49-F238E27FC236}">
                <a16:creationId xmlns:a16="http://schemas.microsoft.com/office/drawing/2014/main" id="{36E6D584-2FAB-078D-9535-7190DE6DAC13}"/>
              </a:ext>
            </a:extLst>
          </p:cNvPr>
          <p:cNvSpPr>
            <a:spLocks noChangeArrowheads="1"/>
          </p:cNvSpPr>
          <p:nvPr/>
        </p:nvSpPr>
        <p:spPr bwMode="auto">
          <a:xfrm>
            <a:off x="3563938" y="1790700"/>
            <a:ext cx="5472112" cy="1133475"/>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626000"/>
                </a:solidFill>
              </a:rPr>
              <a:t>Ο καταναλωτής πρέπει να επιλέξει </a:t>
            </a:r>
            <a:endParaRPr lang="en-US" altLang="en-GR" sz="1800" b="1">
              <a:solidFill>
                <a:srgbClr val="626000"/>
              </a:solidFill>
            </a:endParaRPr>
          </a:p>
          <a:p>
            <a:pPr algn="ctr">
              <a:spcBef>
                <a:spcPct val="0"/>
              </a:spcBef>
              <a:buClrTx/>
              <a:buSzTx/>
              <a:buFontTx/>
              <a:buNone/>
            </a:pPr>
            <a:r>
              <a:rPr lang="el-GR" altLang="en-GR" sz="1600" b="1">
                <a:solidFill>
                  <a:srgbClr val="626000"/>
                </a:solidFill>
                <a:latin typeface="Verdana" panose="020B0604030504040204" pitchFamily="34" charset="0"/>
              </a:rPr>
              <a:t>ανάμεσα σε δύο</a:t>
            </a:r>
            <a:r>
              <a:rPr lang="el-GR" altLang="en-GR" sz="1800" b="1">
                <a:solidFill>
                  <a:srgbClr val="626000"/>
                </a:solidFill>
              </a:rPr>
              <a:t> επιθυμητές </a:t>
            </a:r>
            <a:endParaRPr lang="en-US" altLang="en-GR" sz="1800" b="1">
              <a:solidFill>
                <a:srgbClr val="626000"/>
              </a:solidFill>
            </a:endParaRPr>
          </a:p>
          <a:p>
            <a:pPr algn="ctr">
              <a:spcBef>
                <a:spcPct val="0"/>
              </a:spcBef>
              <a:buClrTx/>
              <a:buSzTx/>
              <a:buFontTx/>
              <a:buNone/>
            </a:pPr>
            <a:r>
              <a:rPr lang="el-GR" altLang="en-GR" sz="1800" b="1">
                <a:solidFill>
                  <a:srgbClr val="626000"/>
                </a:solidFill>
              </a:rPr>
              <a:t>εναλλακτικές (δύο καινούργια </a:t>
            </a:r>
            <a:r>
              <a:rPr lang="en-US" altLang="en-GR" sz="1800" b="1">
                <a:solidFill>
                  <a:srgbClr val="626000"/>
                </a:solidFill>
              </a:rPr>
              <a:t>Cd)</a:t>
            </a:r>
          </a:p>
        </p:txBody>
      </p:sp>
      <p:sp>
        <p:nvSpPr>
          <p:cNvPr id="93192" name="Rectangle 8">
            <a:extLst>
              <a:ext uri="{FF2B5EF4-FFF2-40B4-BE49-F238E27FC236}">
                <a16:creationId xmlns:a16="http://schemas.microsoft.com/office/drawing/2014/main" id="{A5BF0EC3-873C-3653-0921-174A8BFB7567}"/>
              </a:ext>
            </a:extLst>
          </p:cNvPr>
          <p:cNvSpPr>
            <a:spLocks noChangeArrowheads="1"/>
          </p:cNvSpPr>
          <p:nvPr/>
        </p:nvSpPr>
        <p:spPr bwMode="auto">
          <a:xfrm>
            <a:off x="3563938" y="1181100"/>
            <a:ext cx="5472112" cy="519113"/>
          </a:xfrm>
          <a:prstGeom prst="rect">
            <a:avLst/>
          </a:prstGeom>
          <a:solidFill>
            <a:srgbClr val="6FFFD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400" b="1">
                <a:solidFill>
                  <a:srgbClr val="00543E"/>
                </a:solidFill>
              </a:rPr>
              <a:t>Περιγραφή- Παράδειγμα</a:t>
            </a:r>
            <a:endParaRPr lang="en-US" altLang="en-GR" sz="2400" b="1">
              <a:solidFill>
                <a:srgbClr val="00543E"/>
              </a:solidFill>
            </a:endParaRPr>
          </a:p>
        </p:txBody>
      </p:sp>
      <p:sp>
        <p:nvSpPr>
          <p:cNvPr id="496649" name="Rectangle 9">
            <a:extLst>
              <a:ext uri="{FF2B5EF4-FFF2-40B4-BE49-F238E27FC236}">
                <a16:creationId xmlns:a16="http://schemas.microsoft.com/office/drawing/2014/main" id="{964B45EA-12FF-2E5F-6740-0697E235B591}"/>
              </a:ext>
            </a:extLst>
          </p:cNvPr>
          <p:cNvSpPr>
            <a:spLocks noChangeArrowheads="1"/>
          </p:cNvSpPr>
          <p:nvPr/>
        </p:nvSpPr>
        <p:spPr bwMode="auto">
          <a:xfrm>
            <a:off x="3563938" y="4365625"/>
            <a:ext cx="5472112" cy="1133475"/>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626000"/>
                </a:solidFill>
              </a:rPr>
              <a:t>Ο καταναλωτής επιθυμεί κάποιο προϊόν το οποίο </a:t>
            </a:r>
          </a:p>
          <a:p>
            <a:pPr algn="ctr">
              <a:spcBef>
                <a:spcPct val="0"/>
              </a:spcBef>
              <a:buClrTx/>
              <a:buSzTx/>
              <a:buFontTx/>
              <a:buNone/>
            </a:pPr>
            <a:r>
              <a:rPr lang="el-GR" altLang="en-GR" sz="1800" b="1">
                <a:solidFill>
                  <a:srgbClr val="626000"/>
                </a:solidFill>
              </a:rPr>
              <a:t>όμως συνδέεται με αρνητικές συνέπειες (π.χ. ένα </a:t>
            </a:r>
          </a:p>
          <a:p>
            <a:pPr algn="ctr">
              <a:spcBef>
                <a:spcPct val="0"/>
              </a:spcBef>
              <a:buClrTx/>
              <a:buSzTx/>
              <a:buFontTx/>
              <a:buNone/>
            </a:pPr>
            <a:r>
              <a:rPr lang="el-GR" altLang="en-GR" sz="1800" b="1">
                <a:solidFill>
                  <a:srgbClr val="626000"/>
                </a:solidFill>
              </a:rPr>
              <a:t>παχυντικό φαγητό θα τον έβγαζε έξω από το </a:t>
            </a:r>
          </a:p>
          <a:p>
            <a:pPr algn="ctr">
              <a:spcBef>
                <a:spcPct val="0"/>
              </a:spcBef>
              <a:buClrTx/>
              <a:buSzTx/>
              <a:buFontTx/>
              <a:buNone/>
            </a:pPr>
            <a:r>
              <a:rPr lang="el-GR" altLang="en-GR" sz="1800" b="1">
                <a:solidFill>
                  <a:srgbClr val="626000"/>
                </a:solidFill>
              </a:rPr>
              <a:t>αυστηρό πρόγραμμα δίαιτας</a:t>
            </a:r>
            <a:endParaRPr lang="en-US" altLang="en-GR" sz="1800" b="1">
              <a:solidFill>
                <a:srgbClr val="626000"/>
              </a:solidFill>
            </a:endParaRPr>
          </a:p>
        </p:txBody>
      </p:sp>
      <p:sp>
        <p:nvSpPr>
          <p:cNvPr id="496650" name="Rectangle 10">
            <a:extLst>
              <a:ext uri="{FF2B5EF4-FFF2-40B4-BE49-F238E27FC236}">
                <a16:creationId xmlns:a16="http://schemas.microsoft.com/office/drawing/2014/main" id="{D97C70DE-F2CC-35E3-FDB6-A7602C08DEA9}"/>
              </a:ext>
            </a:extLst>
          </p:cNvPr>
          <p:cNvSpPr>
            <a:spLocks noChangeArrowheads="1"/>
          </p:cNvSpPr>
          <p:nvPr/>
        </p:nvSpPr>
        <p:spPr bwMode="auto">
          <a:xfrm>
            <a:off x="3563938" y="3068638"/>
            <a:ext cx="5472112" cy="1133475"/>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tabLst>
                <a:tab pos="40163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tabLst>
                <a:tab pos="40163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tabLst>
                <a:tab pos="4016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tabLst>
                <a:tab pos="401638"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600" b="1">
                <a:solidFill>
                  <a:srgbClr val="626000"/>
                </a:solidFill>
                <a:latin typeface="Verdana" panose="020B0604030504040204" pitchFamily="34" charset="0"/>
              </a:rPr>
              <a:t>Ο καταναλωτής πρέπει να επιλέξει ανάμεσα </a:t>
            </a:r>
          </a:p>
          <a:p>
            <a:pPr algn="ctr" eaLnBrk="1" hangingPunct="1">
              <a:spcBef>
                <a:spcPct val="0"/>
              </a:spcBef>
              <a:buClrTx/>
              <a:buSzTx/>
              <a:buFontTx/>
              <a:buNone/>
            </a:pPr>
            <a:r>
              <a:rPr lang="el-GR" altLang="en-GR" sz="1600" b="1">
                <a:solidFill>
                  <a:srgbClr val="626000"/>
                </a:solidFill>
                <a:latin typeface="Verdana" panose="020B0604030504040204" pitchFamily="34" charset="0"/>
              </a:rPr>
              <a:t>σε δύο ανεπιθύμητες Εναλλακτικές (π.χ. να </a:t>
            </a:r>
          </a:p>
          <a:p>
            <a:pPr algn="ctr" eaLnBrk="1" hangingPunct="1">
              <a:spcBef>
                <a:spcPct val="0"/>
              </a:spcBef>
              <a:buClrTx/>
              <a:buSzTx/>
              <a:buFontTx/>
              <a:buNone/>
            </a:pPr>
            <a:r>
              <a:rPr lang="el-GR" altLang="en-GR" sz="1600" b="1">
                <a:solidFill>
                  <a:srgbClr val="626000"/>
                </a:solidFill>
                <a:latin typeface="Verdana" panose="020B0604030504040204" pitchFamily="34" charset="0"/>
              </a:rPr>
              <a:t>δώσει ρήματα για να επισκευάσει το παλιό του </a:t>
            </a:r>
          </a:p>
          <a:p>
            <a:pPr algn="ctr" eaLnBrk="1" hangingPunct="1">
              <a:spcBef>
                <a:spcPct val="0"/>
              </a:spcBef>
              <a:buClrTx/>
              <a:buSzTx/>
              <a:buFontTx/>
              <a:buNone/>
            </a:pPr>
            <a:r>
              <a:rPr lang="el-GR" altLang="en-GR" sz="1600" b="1">
                <a:solidFill>
                  <a:srgbClr val="626000"/>
                </a:solidFill>
                <a:latin typeface="Verdana" panose="020B0604030504040204" pitchFamily="34" charset="0"/>
              </a:rPr>
              <a:t>στερεοφωνικό, ή ν</a:t>
            </a:r>
            <a:r>
              <a:rPr lang="ja-JP" altLang="el-GR" sz="1600" b="1">
                <a:solidFill>
                  <a:srgbClr val="626000"/>
                </a:solidFill>
                <a:latin typeface="Verdana" panose="020B0604030504040204" pitchFamily="34" charset="0"/>
              </a:rPr>
              <a:t>’</a:t>
            </a:r>
            <a:r>
              <a:rPr lang="el-GR" altLang="ja-JP" sz="1600" b="1">
                <a:solidFill>
                  <a:srgbClr val="626000"/>
                </a:solidFill>
                <a:latin typeface="Verdana" panose="020B0604030504040204" pitchFamily="34" charset="0"/>
              </a:rPr>
              <a:t> αγοράσει ένα καινούργιο</a:t>
            </a:r>
          </a:p>
          <a:p>
            <a:pPr algn="ctr" eaLnBrk="1" hangingPunct="1">
              <a:spcBef>
                <a:spcPct val="0"/>
              </a:spcBef>
              <a:buClrTx/>
              <a:buSzTx/>
              <a:buFontTx/>
              <a:buNone/>
            </a:pPr>
            <a:r>
              <a:rPr lang="el-GR" altLang="en-GR" sz="1600" b="1">
                <a:solidFill>
                  <a:srgbClr val="626000"/>
                </a:solidFill>
                <a:latin typeface="Verdana" panose="020B0604030504040204" pitchFamily="34" charset="0"/>
              </a:rPr>
              <a:t> ξοδεύοντας ακόμη περισσότερα.)</a:t>
            </a:r>
            <a:endParaRPr lang="en-US" altLang="en-GR" sz="1600" b="1">
              <a:solidFill>
                <a:srgbClr val="626000"/>
              </a:solidFill>
              <a:latin typeface="Verdana" panose="020B0604030504040204" pitchFamily="34" charset="0"/>
            </a:endParaRPr>
          </a:p>
        </p:txBody>
      </p:sp>
      <p:sp>
        <p:nvSpPr>
          <p:cNvPr id="2" name="Footer Placeholder 1">
            <a:extLst>
              <a:ext uri="{FF2B5EF4-FFF2-40B4-BE49-F238E27FC236}">
                <a16:creationId xmlns:a16="http://schemas.microsoft.com/office/drawing/2014/main" id="{B3E7C240-0846-EFEB-73A2-E42E442F28E7}"/>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496643"/>
                                        </p:tgtEl>
                                        <p:attrNameLst>
                                          <p:attrName>style.visibility</p:attrName>
                                        </p:attrNameLst>
                                      </p:cBhvr>
                                      <p:to>
                                        <p:strVal val="visible"/>
                                      </p:to>
                                    </p:set>
                                    <p:animEffect transition="in" filter="barn(outHorizontal)">
                                      <p:cBhvr>
                                        <p:cTn id="7" dur="500"/>
                                        <p:tgtEl>
                                          <p:spTgt spid="496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496645"/>
                                        </p:tgtEl>
                                        <p:attrNameLst>
                                          <p:attrName>style.visibility</p:attrName>
                                        </p:attrNameLst>
                                      </p:cBhvr>
                                      <p:to>
                                        <p:strVal val="visible"/>
                                      </p:to>
                                    </p:set>
                                    <p:animEffect transition="in" filter="barn(outHorizontal)">
                                      <p:cBhvr>
                                        <p:cTn id="12" dur="500"/>
                                        <p:tgtEl>
                                          <p:spTgt spid="4966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496646"/>
                                        </p:tgtEl>
                                        <p:attrNameLst>
                                          <p:attrName>style.visibility</p:attrName>
                                        </p:attrNameLst>
                                      </p:cBhvr>
                                      <p:to>
                                        <p:strVal val="visible"/>
                                      </p:to>
                                    </p:set>
                                    <p:animEffect transition="in" filter="barn(outHorizontal)">
                                      <p:cBhvr>
                                        <p:cTn id="17" dur="500"/>
                                        <p:tgtEl>
                                          <p:spTgt spid="4966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496647"/>
                                        </p:tgtEl>
                                        <p:attrNameLst>
                                          <p:attrName>style.visibility</p:attrName>
                                        </p:attrNameLst>
                                      </p:cBhvr>
                                      <p:to>
                                        <p:strVal val="visible"/>
                                      </p:to>
                                    </p:set>
                                    <p:animEffect transition="in" filter="barn(outHorizontal)">
                                      <p:cBhvr>
                                        <p:cTn id="22" dur="500"/>
                                        <p:tgtEl>
                                          <p:spTgt spid="496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nodeType="clickEffect">
                                  <p:stCondLst>
                                    <p:cond delay="0"/>
                                  </p:stCondLst>
                                  <p:childTnLst>
                                    <p:set>
                                      <p:cBhvr>
                                        <p:cTn id="26" dur="1" fill="hold">
                                          <p:stCondLst>
                                            <p:cond delay="0"/>
                                          </p:stCondLst>
                                        </p:cTn>
                                        <p:tgtEl>
                                          <p:spTgt spid="496649"/>
                                        </p:tgtEl>
                                        <p:attrNameLst>
                                          <p:attrName>style.visibility</p:attrName>
                                        </p:attrNameLst>
                                      </p:cBhvr>
                                      <p:to>
                                        <p:strVal val="visible"/>
                                      </p:to>
                                    </p:set>
                                    <p:animEffect transition="in" filter="barn(outHorizontal)">
                                      <p:cBhvr>
                                        <p:cTn id="27" dur="500"/>
                                        <p:tgtEl>
                                          <p:spTgt spid="4966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p:cTn id="31" dur="1" fill="hold">
                                          <p:stCondLst>
                                            <p:cond delay="0"/>
                                          </p:stCondLst>
                                        </p:cTn>
                                        <p:tgtEl>
                                          <p:spTgt spid="496650"/>
                                        </p:tgtEl>
                                        <p:attrNameLst>
                                          <p:attrName>style.visibility</p:attrName>
                                        </p:attrNameLst>
                                      </p:cBhvr>
                                      <p:to>
                                        <p:strVal val="visible"/>
                                      </p:to>
                                    </p:set>
                                    <p:animEffect transition="in" filter="barn(outHorizontal)">
                                      <p:cBhvr>
                                        <p:cTn id="32" dur="500"/>
                                        <p:tgtEl>
                                          <p:spTgt spid="49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animBg="1" autoUpdateAnimBg="0"/>
      <p:bldP spid="496645" grpId="0" animBg="1" autoUpdateAnimBg="0"/>
      <p:bldP spid="496646" grpId="0" animBg="1" autoUpdateAnimBg="0"/>
      <p:bldP spid="496647" grpId="0" animBg="1" autoUpdateAnimBg="0"/>
      <p:bldP spid="496649" grpId="0" animBg="1" autoUpdateAnimBg="0"/>
      <p:bldP spid="496650"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a:extLst>
              <a:ext uri="{FF2B5EF4-FFF2-40B4-BE49-F238E27FC236}">
                <a16:creationId xmlns:a16="http://schemas.microsoft.com/office/drawing/2014/main" id="{DD5E2AD7-EF5D-8365-B39B-9C4C6D8DB4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51EA23D-91E5-2B4E-9D51-11DCCD32AD8C}" type="slidenum">
              <a:rPr lang="el-GR" altLang="en-GR" sz="1200" smtClean="0">
                <a:latin typeface="Arial Black" panose="020B0604020202020204" pitchFamily="34" charset="0"/>
              </a:rPr>
              <a:pPr>
                <a:spcBef>
                  <a:spcPct val="0"/>
                </a:spcBef>
                <a:buClrTx/>
                <a:buSzTx/>
                <a:buFontTx/>
                <a:buNone/>
              </a:pPr>
              <a:t>63</a:t>
            </a:fld>
            <a:endParaRPr lang="el-GR" altLang="en-GR" sz="1200">
              <a:latin typeface="Arial Black" panose="020B0604020202020204" pitchFamily="34" charset="0"/>
            </a:endParaRPr>
          </a:p>
        </p:txBody>
      </p:sp>
      <p:sp>
        <p:nvSpPr>
          <p:cNvPr id="94210" name="Rectangle 2">
            <a:extLst>
              <a:ext uri="{FF2B5EF4-FFF2-40B4-BE49-F238E27FC236}">
                <a16:creationId xmlns:a16="http://schemas.microsoft.com/office/drawing/2014/main" id="{A2F0A4FD-CFB4-620A-0928-0CB3877B1617}"/>
              </a:ext>
            </a:extLst>
          </p:cNvPr>
          <p:cNvSpPr>
            <a:spLocks noGrp="1" noChangeArrowheads="1"/>
          </p:cNvSpPr>
          <p:nvPr>
            <p:ph type="title"/>
          </p:nvPr>
        </p:nvSpPr>
        <p:spPr>
          <a:xfrm>
            <a:off x="827088" y="333375"/>
            <a:ext cx="8077200" cy="685800"/>
          </a:xfrm>
        </p:spPr>
        <p:txBody>
          <a:bodyPr/>
          <a:lstStyle/>
          <a:p>
            <a:pPr eaLnBrk="1" hangingPunct="1"/>
            <a:r>
              <a:rPr lang="el-GR" altLang="en-GR" sz="2400" b="1">
                <a:ea typeface="ＭＳ Ｐゴシック" panose="020B0600070205080204" pitchFamily="34" charset="-128"/>
              </a:rPr>
              <a:t>Αξιολόγηση Εναλλακτικών Λύσεων</a:t>
            </a:r>
            <a:endParaRPr lang="en-US" altLang="en-GR" sz="2400" b="1">
              <a:ea typeface="ＭＳ Ｐゴシック" panose="020B0600070205080204" pitchFamily="34" charset="-128"/>
            </a:endParaRPr>
          </a:p>
        </p:txBody>
      </p:sp>
      <p:grpSp>
        <p:nvGrpSpPr>
          <p:cNvPr id="2" name="Group 3">
            <a:extLst>
              <a:ext uri="{FF2B5EF4-FFF2-40B4-BE49-F238E27FC236}">
                <a16:creationId xmlns:a16="http://schemas.microsoft.com/office/drawing/2014/main" id="{5271E3E0-8184-AE20-35A2-E96439360DFE}"/>
              </a:ext>
            </a:extLst>
          </p:cNvPr>
          <p:cNvGrpSpPr>
            <a:grpSpLocks/>
          </p:cNvGrpSpPr>
          <p:nvPr/>
        </p:nvGrpSpPr>
        <p:grpSpPr bwMode="auto">
          <a:xfrm>
            <a:off x="1073150" y="804863"/>
            <a:ext cx="7842250" cy="2511425"/>
            <a:chOff x="676" y="507"/>
            <a:chExt cx="4940" cy="1582"/>
          </a:xfrm>
        </p:grpSpPr>
        <p:sp>
          <p:nvSpPr>
            <p:cNvPr id="94236" name="Text Box 4">
              <a:extLst>
                <a:ext uri="{FF2B5EF4-FFF2-40B4-BE49-F238E27FC236}">
                  <a16:creationId xmlns:a16="http://schemas.microsoft.com/office/drawing/2014/main" id="{49E58702-31BD-77A3-1F10-A4076921435E}"/>
                </a:ext>
              </a:extLst>
            </p:cNvPr>
            <p:cNvSpPr txBox="1">
              <a:spLocks noChangeArrowheads="1"/>
            </p:cNvSpPr>
            <p:nvPr/>
          </p:nvSpPr>
          <p:spPr bwMode="auto">
            <a:xfrm>
              <a:off x="1752" y="507"/>
              <a:ext cx="30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800" b="1">
                  <a:solidFill>
                    <a:srgbClr val="FF9900"/>
                  </a:solidFill>
                </a:rPr>
                <a:t>Όλες οι Διαθέσιμες Μάρκες</a:t>
              </a:r>
              <a:endParaRPr lang="en-US" altLang="en-GR" sz="2800" b="1">
                <a:solidFill>
                  <a:srgbClr val="FF9900"/>
                </a:solidFill>
              </a:endParaRPr>
            </a:p>
          </p:txBody>
        </p:sp>
        <p:grpSp>
          <p:nvGrpSpPr>
            <p:cNvPr id="94237" name="Group 5">
              <a:extLst>
                <a:ext uri="{FF2B5EF4-FFF2-40B4-BE49-F238E27FC236}">
                  <a16:creationId xmlns:a16="http://schemas.microsoft.com/office/drawing/2014/main" id="{42C2DCC1-59AC-C926-97AB-B5544F066408}"/>
                </a:ext>
              </a:extLst>
            </p:cNvPr>
            <p:cNvGrpSpPr>
              <a:grpSpLocks/>
            </p:cNvGrpSpPr>
            <p:nvPr/>
          </p:nvGrpSpPr>
          <p:grpSpPr bwMode="auto">
            <a:xfrm>
              <a:off x="676" y="889"/>
              <a:ext cx="4940" cy="1200"/>
              <a:chOff x="624" y="889"/>
              <a:chExt cx="4940" cy="1200"/>
            </a:xfrm>
          </p:grpSpPr>
          <p:sp>
            <p:nvSpPr>
              <p:cNvPr id="94238" name="AutoShape 6">
                <a:extLst>
                  <a:ext uri="{FF2B5EF4-FFF2-40B4-BE49-F238E27FC236}">
                    <a16:creationId xmlns:a16="http://schemas.microsoft.com/office/drawing/2014/main" id="{69CE24B6-FBD4-9D66-77F4-5CCA909FA164}"/>
                  </a:ext>
                </a:extLst>
              </p:cNvPr>
              <p:cNvSpPr>
                <a:spLocks noChangeArrowheads="1"/>
              </p:cNvSpPr>
              <p:nvPr/>
            </p:nvSpPr>
            <p:spPr bwMode="auto">
              <a:xfrm>
                <a:off x="624" y="889"/>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a:t>
                </a:r>
                <a:r>
                  <a:rPr lang="en-US" altLang="en-GR" sz="2000" b="1">
                    <a:solidFill>
                      <a:srgbClr val="800000"/>
                    </a:solidFill>
                  </a:rPr>
                  <a:t>A</a:t>
                </a:r>
              </a:p>
            </p:txBody>
          </p:sp>
          <p:sp>
            <p:nvSpPr>
              <p:cNvPr id="94239" name="AutoShape 7">
                <a:extLst>
                  <a:ext uri="{FF2B5EF4-FFF2-40B4-BE49-F238E27FC236}">
                    <a16:creationId xmlns:a16="http://schemas.microsoft.com/office/drawing/2014/main" id="{A5DF6380-B17A-D710-E3EB-0095FE9E0387}"/>
                  </a:ext>
                </a:extLst>
              </p:cNvPr>
              <p:cNvSpPr>
                <a:spLocks noChangeArrowheads="1"/>
              </p:cNvSpPr>
              <p:nvPr/>
            </p:nvSpPr>
            <p:spPr bwMode="auto">
              <a:xfrm>
                <a:off x="1643" y="889"/>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B</a:t>
                </a:r>
              </a:p>
            </p:txBody>
          </p:sp>
          <p:sp>
            <p:nvSpPr>
              <p:cNvPr id="94240" name="AutoShape 8">
                <a:extLst>
                  <a:ext uri="{FF2B5EF4-FFF2-40B4-BE49-F238E27FC236}">
                    <a16:creationId xmlns:a16="http://schemas.microsoft.com/office/drawing/2014/main" id="{615DD172-F27B-891B-7E27-B552E4623A65}"/>
                  </a:ext>
                </a:extLst>
              </p:cNvPr>
              <p:cNvSpPr>
                <a:spLocks noChangeArrowheads="1"/>
              </p:cNvSpPr>
              <p:nvPr/>
            </p:nvSpPr>
            <p:spPr bwMode="auto">
              <a:xfrm>
                <a:off x="2662" y="889"/>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a:t>
                </a:r>
                <a:r>
                  <a:rPr lang="el-GR" altLang="en-GR" sz="2000" b="1">
                    <a:solidFill>
                      <a:srgbClr val="800000"/>
                    </a:solidFill>
                  </a:rPr>
                  <a:t>Γ</a:t>
                </a:r>
                <a:endParaRPr lang="en-US" altLang="en-GR" sz="2000" b="1">
                  <a:solidFill>
                    <a:srgbClr val="800000"/>
                  </a:solidFill>
                </a:endParaRPr>
              </a:p>
            </p:txBody>
          </p:sp>
          <p:sp>
            <p:nvSpPr>
              <p:cNvPr id="94241" name="AutoShape 9">
                <a:extLst>
                  <a:ext uri="{FF2B5EF4-FFF2-40B4-BE49-F238E27FC236}">
                    <a16:creationId xmlns:a16="http://schemas.microsoft.com/office/drawing/2014/main" id="{65EE2BE4-90B3-39E5-9FBA-5DC688309A5D}"/>
                  </a:ext>
                </a:extLst>
              </p:cNvPr>
              <p:cNvSpPr>
                <a:spLocks noChangeArrowheads="1"/>
              </p:cNvSpPr>
              <p:nvPr/>
            </p:nvSpPr>
            <p:spPr bwMode="auto">
              <a:xfrm>
                <a:off x="3681" y="889"/>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Δ</a:t>
                </a:r>
                <a:endParaRPr lang="en-US" altLang="en-GR" sz="2000" b="1">
                  <a:solidFill>
                    <a:srgbClr val="800000"/>
                  </a:solidFill>
                </a:endParaRPr>
              </a:p>
            </p:txBody>
          </p:sp>
          <p:sp>
            <p:nvSpPr>
              <p:cNvPr id="94242" name="AutoShape 10">
                <a:extLst>
                  <a:ext uri="{FF2B5EF4-FFF2-40B4-BE49-F238E27FC236}">
                    <a16:creationId xmlns:a16="http://schemas.microsoft.com/office/drawing/2014/main" id="{F373676E-5A92-BB61-74A1-E45A56FB7C62}"/>
                  </a:ext>
                </a:extLst>
              </p:cNvPr>
              <p:cNvSpPr>
                <a:spLocks noChangeArrowheads="1"/>
              </p:cNvSpPr>
              <p:nvPr/>
            </p:nvSpPr>
            <p:spPr bwMode="auto">
              <a:xfrm>
                <a:off x="4700" y="889"/>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E</a:t>
                </a:r>
              </a:p>
            </p:txBody>
          </p:sp>
          <p:sp>
            <p:nvSpPr>
              <p:cNvPr id="94243" name="AutoShape 11">
                <a:extLst>
                  <a:ext uri="{FF2B5EF4-FFF2-40B4-BE49-F238E27FC236}">
                    <a16:creationId xmlns:a16="http://schemas.microsoft.com/office/drawing/2014/main" id="{9AF98A2F-8DB0-9E66-187C-2461CB8A4099}"/>
                  </a:ext>
                </a:extLst>
              </p:cNvPr>
              <p:cNvSpPr>
                <a:spLocks noChangeArrowheads="1"/>
              </p:cNvSpPr>
              <p:nvPr/>
            </p:nvSpPr>
            <p:spPr bwMode="auto">
              <a:xfrm>
                <a:off x="624" y="1321"/>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Ζ</a:t>
                </a:r>
                <a:endParaRPr lang="en-US" altLang="en-GR" sz="2000" b="1">
                  <a:solidFill>
                    <a:srgbClr val="800000"/>
                  </a:solidFill>
                </a:endParaRPr>
              </a:p>
            </p:txBody>
          </p:sp>
          <p:sp>
            <p:nvSpPr>
              <p:cNvPr id="94244" name="AutoShape 12">
                <a:extLst>
                  <a:ext uri="{FF2B5EF4-FFF2-40B4-BE49-F238E27FC236}">
                    <a16:creationId xmlns:a16="http://schemas.microsoft.com/office/drawing/2014/main" id="{6931BFCF-3873-37D0-CE27-CB90035B9140}"/>
                  </a:ext>
                </a:extLst>
              </p:cNvPr>
              <p:cNvSpPr>
                <a:spLocks noChangeArrowheads="1"/>
              </p:cNvSpPr>
              <p:nvPr/>
            </p:nvSpPr>
            <p:spPr bwMode="auto">
              <a:xfrm>
                <a:off x="1643" y="1321"/>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Η</a:t>
                </a:r>
                <a:endParaRPr lang="en-US" altLang="en-GR" sz="2000" b="1">
                  <a:solidFill>
                    <a:srgbClr val="800000"/>
                  </a:solidFill>
                </a:endParaRPr>
              </a:p>
            </p:txBody>
          </p:sp>
          <p:sp>
            <p:nvSpPr>
              <p:cNvPr id="94245" name="AutoShape 13">
                <a:extLst>
                  <a:ext uri="{FF2B5EF4-FFF2-40B4-BE49-F238E27FC236}">
                    <a16:creationId xmlns:a16="http://schemas.microsoft.com/office/drawing/2014/main" id="{2D9135DA-B5BF-27E5-EDBB-125178C79828}"/>
                  </a:ext>
                </a:extLst>
              </p:cNvPr>
              <p:cNvSpPr>
                <a:spLocks noChangeArrowheads="1"/>
              </p:cNvSpPr>
              <p:nvPr/>
            </p:nvSpPr>
            <p:spPr bwMode="auto">
              <a:xfrm>
                <a:off x="2662" y="1321"/>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Θ</a:t>
                </a:r>
                <a:endParaRPr lang="en-US" altLang="en-GR" sz="2000" b="1">
                  <a:solidFill>
                    <a:srgbClr val="800000"/>
                  </a:solidFill>
                </a:endParaRPr>
              </a:p>
            </p:txBody>
          </p:sp>
          <p:sp>
            <p:nvSpPr>
              <p:cNvPr id="94246" name="AutoShape 14">
                <a:extLst>
                  <a:ext uri="{FF2B5EF4-FFF2-40B4-BE49-F238E27FC236}">
                    <a16:creationId xmlns:a16="http://schemas.microsoft.com/office/drawing/2014/main" id="{C77ADE19-474A-9BAB-1CA7-04322C739FF5}"/>
                  </a:ext>
                </a:extLst>
              </p:cNvPr>
              <p:cNvSpPr>
                <a:spLocks noChangeArrowheads="1"/>
              </p:cNvSpPr>
              <p:nvPr/>
            </p:nvSpPr>
            <p:spPr bwMode="auto">
              <a:xfrm>
                <a:off x="3681" y="1321"/>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I</a:t>
                </a:r>
              </a:p>
            </p:txBody>
          </p:sp>
          <p:sp>
            <p:nvSpPr>
              <p:cNvPr id="94247" name="AutoShape 15">
                <a:extLst>
                  <a:ext uri="{FF2B5EF4-FFF2-40B4-BE49-F238E27FC236}">
                    <a16:creationId xmlns:a16="http://schemas.microsoft.com/office/drawing/2014/main" id="{1B77FC23-6C88-6124-A236-794C203B2575}"/>
                  </a:ext>
                </a:extLst>
              </p:cNvPr>
              <p:cNvSpPr>
                <a:spLocks noChangeArrowheads="1"/>
              </p:cNvSpPr>
              <p:nvPr/>
            </p:nvSpPr>
            <p:spPr bwMode="auto">
              <a:xfrm>
                <a:off x="4700" y="1321"/>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Κ</a:t>
                </a:r>
                <a:endParaRPr lang="en-US" altLang="en-GR" sz="2000" b="1">
                  <a:solidFill>
                    <a:srgbClr val="800000"/>
                  </a:solidFill>
                </a:endParaRPr>
              </a:p>
            </p:txBody>
          </p:sp>
          <p:sp>
            <p:nvSpPr>
              <p:cNvPr id="94248" name="AutoShape 16">
                <a:extLst>
                  <a:ext uri="{FF2B5EF4-FFF2-40B4-BE49-F238E27FC236}">
                    <a16:creationId xmlns:a16="http://schemas.microsoft.com/office/drawing/2014/main" id="{54FAB100-1059-797B-86EC-B7CB5946B422}"/>
                  </a:ext>
                </a:extLst>
              </p:cNvPr>
              <p:cNvSpPr>
                <a:spLocks noChangeArrowheads="1"/>
              </p:cNvSpPr>
              <p:nvPr/>
            </p:nvSpPr>
            <p:spPr bwMode="auto">
              <a:xfrm>
                <a:off x="624" y="1753"/>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Λ</a:t>
                </a:r>
                <a:endParaRPr lang="en-US" altLang="en-GR" sz="2000" b="1">
                  <a:solidFill>
                    <a:srgbClr val="800000"/>
                  </a:solidFill>
                </a:endParaRPr>
              </a:p>
            </p:txBody>
          </p:sp>
          <p:sp>
            <p:nvSpPr>
              <p:cNvPr id="94249" name="AutoShape 17">
                <a:extLst>
                  <a:ext uri="{FF2B5EF4-FFF2-40B4-BE49-F238E27FC236}">
                    <a16:creationId xmlns:a16="http://schemas.microsoft.com/office/drawing/2014/main" id="{689CD9EC-32C0-540D-E00A-AAAA765F4109}"/>
                  </a:ext>
                </a:extLst>
              </p:cNvPr>
              <p:cNvSpPr>
                <a:spLocks noChangeArrowheads="1"/>
              </p:cNvSpPr>
              <p:nvPr/>
            </p:nvSpPr>
            <p:spPr bwMode="auto">
              <a:xfrm>
                <a:off x="1643" y="1753"/>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Μ</a:t>
                </a:r>
                <a:endParaRPr lang="en-US" altLang="en-GR" sz="2000" b="1">
                  <a:solidFill>
                    <a:srgbClr val="800000"/>
                  </a:solidFill>
                </a:endParaRPr>
              </a:p>
            </p:txBody>
          </p:sp>
          <p:sp>
            <p:nvSpPr>
              <p:cNvPr id="94250" name="AutoShape 18">
                <a:extLst>
                  <a:ext uri="{FF2B5EF4-FFF2-40B4-BE49-F238E27FC236}">
                    <a16:creationId xmlns:a16="http://schemas.microsoft.com/office/drawing/2014/main" id="{5A976A06-3029-88D5-3CE7-20C540D31BAD}"/>
                  </a:ext>
                </a:extLst>
              </p:cNvPr>
              <p:cNvSpPr>
                <a:spLocks noChangeArrowheads="1"/>
              </p:cNvSpPr>
              <p:nvPr/>
            </p:nvSpPr>
            <p:spPr bwMode="auto">
              <a:xfrm>
                <a:off x="2662" y="1753"/>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Ν</a:t>
                </a:r>
                <a:endParaRPr lang="en-US" altLang="en-GR" sz="2000" b="1">
                  <a:solidFill>
                    <a:srgbClr val="800000"/>
                  </a:solidFill>
                </a:endParaRPr>
              </a:p>
            </p:txBody>
          </p:sp>
          <p:sp>
            <p:nvSpPr>
              <p:cNvPr id="94251" name="AutoShape 19">
                <a:extLst>
                  <a:ext uri="{FF2B5EF4-FFF2-40B4-BE49-F238E27FC236}">
                    <a16:creationId xmlns:a16="http://schemas.microsoft.com/office/drawing/2014/main" id="{CE04C32B-2557-1C91-9AC4-4C76F2621852}"/>
                  </a:ext>
                </a:extLst>
              </p:cNvPr>
              <p:cNvSpPr>
                <a:spLocks noChangeArrowheads="1"/>
              </p:cNvSpPr>
              <p:nvPr/>
            </p:nvSpPr>
            <p:spPr bwMode="auto">
              <a:xfrm>
                <a:off x="3681" y="1753"/>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Ξ</a:t>
                </a:r>
                <a:endParaRPr lang="en-US" altLang="en-GR" sz="2000" b="1">
                  <a:solidFill>
                    <a:srgbClr val="800000"/>
                  </a:solidFill>
                </a:endParaRPr>
              </a:p>
            </p:txBody>
          </p:sp>
          <p:sp>
            <p:nvSpPr>
              <p:cNvPr id="94252" name="AutoShape 20">
                <a:extLst>
                  <a:ext uri="{FF2B5EF4-FFF2-40B4-BE49-F238E27FC236}">
                    <a16:creationId xmlns:a16="http://schemas.microsoft.com/office/drawing/2014/main" id="{DCC1C893-A6DB-B289-FB90-5745DE7A9C03}"/>
                  </a:ext>
                </a:extLst>
              </p:cNvPr>
              <p:cNvSpPr>
                <a:spLocks noChangeArrowheads="1"/>
              </p:cNvSpPr>
              <p:nvPr/>
            </p:nvSpPr>
            <p:spPr bwMode="auto">
              <a:xfrm>
                <a:off x="4700" y="1753"/>
                <a:ext cx="864" cy="336"/>
              </a:xfrm>
              <a:prstGeom prst="cube">
                <a:avLst>
                  <a:gd name="adj" fmla="val 25000"/>
                </a:avLst>
              </a:prstGeom>
              <a:solidFill>
                <a:srgbClr val="66FFCC"/>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O</a:t>
                </a:r>
              </a:p>
            </p:txBody>
          </p:sp>
        </p:grpSp>
      </p:grpSp>
      <p:grpSp>
        <p:nvGrpSpPr>
          <p:cNvPr id="4" name="Group 21">
            <a:extLst>
              <a:ext uri="{FF2B5EF4-FFF2-40B4-BE49-F238E27FC236}">
                <a16:creationId xmlns:a16="http://schemas.microsoft.com/office/drawing/2014/main" id="{F8F107A3-2EF4-74BC-AFBD-AED724C0771A}"/>
              </a:ext>
            </a:extLst>
          </p:cNvPr>
          <p:cNvGrpSpPr>
            <a:grpSpLocks/>
          </p:cNvGrpSpPr>
          <p:nvPr/>
        </p:nvGrpSpPr>
        <p:grpSpPr bwMode="auto">
          <a:xfrm>
            <a:off x="1073150" y="3684588"/>
            <a:ext cx="7842250" cy="2487612"/>
            <a:chOff x="676" y="2321"/>
            <a:chExt cx="4940" cy="1567"/>
          </a:xfrm>
        </p:grpSpPr>
        <p:sp>
          <p:nvSpPr>
            <p:cNvPr id="94219" name="Text Box 22">
              <a:extLst>
                <a:ext uri="{FF2B5EF4-FFF2-40B4-BE49-F238E27FC236}">
                  <a16:creationId xmlns:a16="http://schemas.microsoft.com/office/drawing/2014/main" id="{1D79F68D-7434-BA83-151D-3E8F5EB33516}"/>
                </a:ext>
              </a:extLst>
            </p:cNvPr>
            <p:cNvSpPr txBox="1">
              <a:spLocks noChangeArrowheads="1"/>
            </p:cNvSpPr>
            <p:nvPr/>
          </p:nvSpPr>
          <p:spPr bwMode="auto">
            <a:xfrm>
              <a:off x="1488" y="2321"/>
              <a:ext cx="35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800" b="1">
                  <a:solidFill>
                    <a:srgbClr val="CC0C87"/>
                  </a:solidFill>
                </a:rPr>
                <a:t>Επικρατέστερο Σϋνολο Μαρκών</a:t>
              </a:r>
              <a:endParaRPr lang="en-US" altLang="en-GR" sz="2800" b="1">
                <a:solidFill>
                  <a:srgbClr val="CC0C87"/>
                </a:solidFill>
              </a:endParaRPr>
            </a:p>
          </p:txBody>
        </p:sp>
        <p:grpSp>
          <p:nvGrpSpPr>
            <p:cNvPr id="94220" name="Group 23">
              <a:extLst>
                <a:ext uri="{FF2B5EF4-FFF2-40B4-BE49-F238E27FC236}">
                  <a16:creationId xmlns:a16="http://schemas.microsoft.com/office/drawing/2014/main" id="{78E270A7-0674-AB42-92A3-7226B48BE766}"/>
                </a:ext>
              </a:extLst>
            </p:cNvPr>
            <p:cNvGrpSpPr>
              <a:grpSpLocks/>
            </p:cNvGrpSpPr>
            <p:nvPr/>
          </p:nvGrpSpPr>
          <p:grpSpPr bwMode="auto">
            <a:xfrm>
              <a:off x="676" y="2688"/>
              <a:ext cx="4940" cy="1200"/>
              <a:chOff x="624" y="889"/>
              <a:chExt cx="4940" cy="1200"/>
            </a:xfrm>
          </p:grpSpPr>
          <p:sp>
            <p:nvSpPr>
              <p:cNvPr id="94221" name="AutoShape 24">
                <a:extLst>
                  <a:ext uri="{FF2B5EF4-FFF2-40B4-BE49-F238E27FC236}">
                    <a16:creationId xmlns:a16="http://schemas.microsoft.com/office/drawing/2014/main" id="{D66E3428-FEAF-B373-3809-BC6679D38A0F}"/>
                  </a:ext>
                </a:extLst>
              </p:cNvPr>
              <p:cNvSpPr>
                <a:spLocks noChangeArrowheads="1"/>
              </p:cNvSpPr>
              <p:nvPr/>
            </p:nvSpPr>
            <p:spPr bwMode="auto">
              <a:xfrm>
                <a:off x="624" y="889"/>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2" name="AutoShape 25">
                <a:extLst>
                  <a:ext uri="{FF2B5EF4-FFF2-40B4-BE49-F238E27FC236}">
                    <a16:creationId xmlns:a16="http://schemas.microsoft.com/office/drawing/2014/main" id="{EA782C50-D479-5EEB-D684-FC0ABCACA878}"/>
                  </a:ext>
                </a:extLst>
              </p:cNvPr>
              <p:cNvSpPr>
                <a:spLocks noChangeArrowheads="1"/>
              </p:cNvSpPr>
              <p:nvPr/>
            </p:nvSpPr>
            <p:spPr bwMode="auto">
              <a:xfrm>
                <a:off x="1643" y="889"/>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3" name="AutoShape 26">
                <a:extLst>
                  <a:ext uri="{FF2B5EF4-FFF2-40B4-BE49-F238E27FC236}">
                    <a16:creationId xmlns:a16="http://schemas.microsoft.com/office/drawing/2014/main" id="{FEB070BB-F7E4-8339-DE6C-1544A93F7F2E}"/>
                  </a:ext>
                </a:extLst>
              </p:cNvPr>
              <p:cNvSpPr>
                <a:spLocks noChangeArrowheads="1"/>
              </p:cNvSpPr>
              <p:nvPr/>
            </p:nvSpPr>
            <p:spPr bwMode="auto">
              <a:xfrm>
                <a:off x="2662" y="889"/>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4" name="AutoShape 27">
                <a:extLst>
                  <a:ext uri="{FF2B5EF4-FFF2-40B4-BE49-F238E27FC236}">
                    <a16:creationId xmlns:a16="http://schemas.microsoft.com/office/drawing/2014/main" id="{4B3B5947-60D7-9168-81AC-6645C9C76890}"/>
                  </a:ext>
                </a:extLst>
              </p:cNvPr>
              <p:cNvSpPr>
                <a:spLocks noChangeArrowheads="1"/>
              </p:cNvSpPr>
              <p:nvPr/>
            </p:nvSpPr>
            <p:spPr bwMode="auto">
              <a:xfrm>
                <a:off x="3681" y="889"/>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5" name="AutoShape 28">
                <a:extLst>
                  <a:ext uri="{FF2B5EF4-FFF2-40B4-BE49-F238E27FC236}">
                    <a16:creationId xmlns:a16="http://schemas.microsoft.com/office/drawing/2014/main" id="{CA8EC6F3-97A0-9233-D834-894028F28720}"/>
                  </a:ext>
                </a:extLst>
              </p:cNvPr>
              <p:cNvSpPr>
                <a:spLocks noChangeArrowheads="1"/>
              </p:cNvSpPr>
              <p:nvPr/>
            </p:nvSpPr>
            <p:spPr bwMode="auto">
              <a:xfrm>
                <a:off x="4700" y="889"/>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6" name="AutoShape 29">
                <a:extLst>
                  <a:ext uri="{FF2B5EF4-FFF2-40B4-BE49-F238E27FC236}">
                    <a16:creationId xmlns:a16="http://schemas.microsoft.com/office/drawing/2014/main" id="{40195E73-2884-C1E4-5233-697116EB3551}"/>
                  </a:ext>
                </a:extLst>
              </p:cNvPr>
              <p:cNvSpPr>
                <a:spLocks noChangeArrowheads="1"/>
              </p:cNvSpPr>
              <p:nvPr/>
            </p:nvSpPr>
            <p:spPr bwMode="auto">
              <a:xfrm>
                <a:off x="624" y="1321"/>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7" name="AutoShape 30">
                <a:extLst>
                  <a:ext uri="{FF2B5EF4-FFF2-40B4-BE49-F238E27FC236}">
                    <a16:creationId xmlns:a16="http://schemas.microsoft.com/office/drawing/2014/main" id="{83779285-5791-791C-5CF6-AE4088486EE3}"/>
                  </a:ext>
                </a:extLst>
              </p:cNvPr>
              <p:cNvSpPr>
                <a:spLocks noChangeArrowheads="1"/>
              </p:cNvSpPr>
              <p:nvPr/>
            </p:nvSpPr>
            <p:spPr bwMode="auto">
              <a:xfrm>
                <a:off x="1643" y="1321"/>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8" name="AutoShape 31">
                <a:extLst>
                  <a:ext uri="{FF2B5EF4-FFF2-40B4-BE49-F238E27FC236}">
                    <a16:creationId xmlns:a16="http://schemas.microsoft.com/office/drawing/2014/main" id="{F71DE8DD-3984-0A29-AED7-D2AD1AE41DFB}"/>
                  </a:ext>
                </a:extLst>
              </p:cNvPr>
              <p:cNvSpPr>
                <a:spLocks noChangeArrowheads="1"/>
              </p:cNvSpPr>
              <p:nvPr/>
            </p:nvSpPr>
            <p:spPr bwMode="auto">
              <a:xfrm>
                <a:off x="2662" y="1321"/>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29" name="AutoShape 32">
                <a:extLst>
                  <a:ext uri="{FF2B5EF4-FFF2-40B4-BE49-F238E27FC236}">
                    <a16:creationId xmlns:a16="http://schemas.microsoft.com/office/drawing/2014/main" id="{039B70D6-572D-EA3C-D78A-ACA49E9FCEA6}"/>
                  </a:ext>
                </a:extLst>
              </p:cNvPr>
              <p:cNvSpPr>
                <a:spLocks noChangeArrowheads="1"/>
              </p:cNvSpPr>
              <p:nvPr/>
            </p:nvSpPr>
            <p:spPr bwMode="auto">
              <a:xfrm>
                <a:off x="3681" y="1321"/>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30" name="AutoShape 33">
                <a:extLst>
                  <a:ext uri="{FF2B5EF4-FFF2-40B4-BE49-F238E27FC236}">
                    <a16:creationId xmlns:a16="http://schemas.microsoft.com/office/drawing/2014/main" id="{45CA7AA7-8BBE-A091-1D04-589CAE3E1D41}"/>
                  </a:ext>
                </a:extLst>
              </p:cNvPr>
              <p:cNvSpPr>
                <a:spLocks noChangeArrowheads="1"/>
              </p:cNvSpPr>
              <p:nvPr/>
            </p:nvSpPr>
            <p:spPr bwMode="auto">
              <a:xfrm>
                <a:off x="4700" y="1321"/>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31" name="AutoShape 34">
                <a:extLst>
                  <a:ext uri="{FF2B5EF4-FFF2-40B4-BE49-F238E27FC236}">
                    <a16:creationId xmlns:a16="http://schemas.microsoft.com/office/drawing/2014/main" id="{88C8A2E9-E324-932F-DE77-0853C4FCD94F}"/>
                  </a:ext>
                </a:extLst>
              </p:cNvPr>
              <p:cNvSpPr>
                <a:spLocks noChangeArrowheads="1"/>
              </p:cNvSpPr>
              <p:nvPr/>
            </p:nvSpPr>
            <p:spPr bwMode="auto">
              <a:xfrm>
                <a:off x="624" y="1753"/>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32" name="AutoShape 35">
                <a:extLst>
                  <a:ext uri="{FF2B5EF4-FFF2-40B4-BE49-F238E27FC236}">
                    <a16:creationId xmlns:a16="http://schemas.microsoft.com/office/drawing/2014/main" id="{61AC68C8-1E09-6FBA-3AA6-27EB90DF9B5D}"/>
                  </a:ext>
                </a:extLst>
              </p:cNvPr>
              <p:cNvSpPr>
                <a:spLocks noChangeArrowheads="1"/>
              </p:cNvSpPr>
              <p:nvPr/>
            </p:nvSpPr>
            <p:spPr bwMode="auto">
              <a:xfrm>
                <a:off x="1643" y="1753"/>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33" name="AutoShape 36">
                <a:extLst>
                  <a:ext uri="{FF2B5EF4-FFF2-40B4-BE49-F238E27FC236}">
                    <a16:creationId xmlns:a16="http://schemas.microsoft.com/office/drawing/2014/main" id="{4E083874-36AE-6ED8-8954-4B308A018415}"/>
                  </a:ext>
                </a:extLst>
              </p:cNvPr>
              <p:cNvSpPr>
                <a:spLocks noChangeArrowheads="1"/>
              </p:cNvSpPr>
              <p:nvPr/>
            </p:nvSpPr>
            <p:spPr bwMode="auto">
              <a:xfrm>
                <a:off x="2662" y="1753"/>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34" name="AutoShape 37">
                <a:extLst>
                  <a:ext uri="{FF2B5EF4-FFF2-40B4-BE49-F238E27FC236}">
                    <a16:creationId xmlns:a16="http://schemas.microsoft.com/office/drawing/2014/main" id="{9B88D8CD-1914-A09B-A855-4DFB30A5DDF5}"/>
                  </a:ext>
                </a:extLst>
              </p:cNvPr>
              <p:cNvSpPr>
                <a:spLocks noChangeArrowheads="1"/>
              </p:cNvSpPr>
              <p:nvPr/>
            </p:nvSpPr>
            <p:spPr bwMode="auto">
              <a:xfrm>
                <a:off x="3681" y="1753"/>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sp>
            <p:nvSpPr>
              <p:cNvPr id="94235" name="AutoShape 38">
                <a:extLst>
                  <a:ext uri="{FF2B5EF4-FFF2-40B4-BE49-F238E27FC236}">
                    <a16:creationId xmlns:a16="http://schemas.microsoft.com/office/drawing/2014/main" id="{0011F106-CB5D-621B-AFBA-F024A5B338E6}"/>
                  </a:ext>
                </a:extLst>
              </p:cNvPr>
              <p:cNvSpPr>
                <a:spLocks noChangeArrowheads="1"/>
              </p:cNvSpPr>
              <p:nvPr/>
            </p:nvSpPr>
            <p:spPr bwMode="auto">
              <a:xfrm>
                <a:off x="4700" y="1753"/>
                <a:ext cx="864" cy="336"/>
              </a:xfrm>
              <a:prstGeom prst="cube">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GR" sz="2000" b="1">
                  <a:solidFill>
                    <a:srgbClr val="800000"/>
                  </a:solidFill>
                </a:endParaRPr>
              </a:p>
            </p:txBody>
          </p:sp>
        </p:grpSp>
      </p:grpSp>
      <p:sp>
        <p:nvSpPr>
          <p:cNvPr id="499751" name="AutoShape 39">
            <a:extLst>
              <a:ext uri="{FF2B5EF4-FFF2-40B4-BE49-F238E27FC236}">
                <a16:creationId xmlns:a16="http://schemas.microsoft.com/office/drawing/2014/main" id="{DE684C7E-DF86-0FBB-738F-079898CDFAB6}"/>
              </a:ext>
            </a:extLst>
          </p:cNvPr>
          <p:cNvSpPr>
            <a:spLocks noChangeArrowheads="1"/>
          </p:cNvSpPr>
          <p:nvPr/>
        </p:nvSpPr>
        <p:spPr bwMode="auto">
          <a:xfrm>
            <a:off x="2684463" y="4267200"/>
            <a:ext cx="1371600" cy="533400"/>
          </a:xfrm>
          <a:prstGeom prst="cube">
            <a:avLst>
              <a:gd name="adj" fmla="val 25000"/>
            </a:avLst>
          </a:prstGeom>
          <a:solidFill>
            <a:srgbClr val="FFFF66"/>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B</a:t>
            </a:r>
          </a:p>
        </p:txBody>
      </p:sp>
      <p:sp>
        <p:nvSpPr>
          <p:cNvPr id="499752" name="AutoShape 40">
            <a:extLst>
              <a:ext uri="{FF2B5EF4-FFF2-40B4-BE49-F238E27FC236}">
                <a16:creationId xmlns:a16="http://schemas.microsoft.com/office/drawing/2014/main" id="{47B9C536-1393-2A90-A182-1AC593578EC5}"/>
              </a:ext>
            </a:extLst>
          </p:cNvPr>
          <p:cNvSpPr>
            <a:spLocks noChangeArrowheads="1"/>
          </p:cNvSpPr>
          <p:nvPr/>
        </p:nvSpPr>
        <p:spPr bwMode="auto">
          <a:xfrm>
            <a:off x="7537450" y="4267200"/>
            <a:ext cx="1371600" cy="533400"/>
          </a:xfrm>
          <a:prstGeom prst="cube">
            <a:avLst>
              <a:gd name="adj" fmla="val 25000"/>
            </a:avLst>
          </a:prstGeom>
          <a:solidFill>
            <a:srgbClr val="FFFF66"/>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E</a:t>
            </a:r>
          </a:p>
        </p:txBody>
      </p:sp>
      <p:sp>
        <p:nvSpPr>
          <p:cNvPr id="499753" name="AutoShape 41">
            <a:extLst>
              <a:ext uri="{FF2B5EF4-FFF2-40B4-BE49-F238E27FC236}">
                <a16:creationId xmlns:a16="http://schemas.microsoft.com/office/drawing/2014/main" id="{6553D4C1-65D5-9609-FDE3-F44A6383D701}"/>
              </a:ext>
            </a:extLst>
          </p:cNvPr>
          <p:cNvSpPr>
            <a:spLocks noChangeArrowheads="1"/>
          </p:cNvSpPr>
          <p:nvPr/>
        </p:nvSpPr>
        <p:spPr bwMode="auto">
          <a:xfrm>
            <a:off x="5919788" y="4953000"/>
            <a:ext cx="1371600" cy="533400"/>
          </a:xfrm>
          <a:prstGeom prst="cube">
            <a:avLst>
              <a:gd name="adj" fmla="val 25000"/>
            </a:avLst>
          </a:prstGeom>
          <a:solidFill>
            <a:srgbClr val="FFFF66"/>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a:t>
            </a:r>
            <a:r>
              <a:rPr lang="en-US" altLang="en-GR" sz="2000" b="1">
                <a:solidFill>
                  <a:srgbClr val="800000"/>
                </a:solidFill>
              </a:rPr>
              <a:t> I</a:t>
            </a:r>
          </a:p>
        </p:txBody>
      </p:sp>
      <p:sp>
        <p:nvSpPr>
          <p:cNvPr id="499754" name="AutoShape 42">
            <a:extLst>
              <a:ext uri="{FF2B5EF4-FFF2-40B4-BE49-F238E27FC236}">
                <a16:creationId xmlns:a16="http://schemas.microsoft.com/office/drawing/2014/main" id="{2DC03C4F-53F1-0C25-AD0E-157066263E81}"/>
              </a:ext>
            </a:extLst>
          </p:cNvPr>
          <p:cNvSpPr>
            <a:spLocks noChangeArrowheads="1"/>
          </p:cNvSpPr>
          <p:nvPr/>
        </p:nvSpPr>
        <p:spPr bwMode="auto">
          <a:xfrm>
            <a:off x="4302125" y="5638800"/>
            <a:ext cx="1371600" cy="533400"/>
          </a:xfrm>
          <a:prstGeom prst="cube">
            <a:avLst>
              <a:gd name="adj" fmla="val 25000"/>
            </a:avLst>
          </a:prstGeom>
          <a:solidFill>
            <a:srgbClr val="FFFF66"/>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Ν</a:t>
            </a:r>
            <a:endParaRPr lang="en-US" altLang="en-GR" sz="2000" b="1">
              <a:solidFill>
                <a:srgbClr val="800000"/>
              </a:solidFill>
            </a:endParaRPr>
          </a:p>
        </p:txBody>
      </p:sp>
      <p:sp>
        <p:nvSpPr>
          <p:cNvPr id="499755" name="AutoShape 43">
            <a:extLst>
              <a:ext uri="{FF2B5EF4-FFF2-40B4-BE49-F238E27FC236}">
                <a16:creationId xmlns:a16="http://schemas.microsoft.com/office/drawing/2014/main" id="{8DD1BA44-71FC-7B6F-FFFC-BBE82D811DB2}"/>
              </a:ext>
            </a:extLst>
          </p:cNvPr>
          <p:cNvSpPr>
            <a:spLocks noChangeArrowheads="1"/>
          </p:cNvSpPr>
          <p:nvPr/>
        </p:nvSpPr>
        <p:spPr bwMode="auto">
          <a:xfrm>
            <a:off x="1066800" y="4953000"/>
            <a:ext cx="1371600" cy="533400"/>
          </a:xfrm>
          <a:prstGeom prst="cube">
            <a:avLst>
              <a:gd name="adj" fmla="val 25000"/>
            </a:avLst>
          </a:prstGeom>
          <a:solidFill>
            <a:srgbClr val="FFFF66"/>
          </a:solidFill>
          <a:ln w="28575">
            <a:solidFill>
              <a:srgbClr val="800000"/>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800000"/>
                </a:solidFill>
              </a:rPr>
              <a:t>Μάρκα Ζ</a:t>
            </a:r>
            <a:endParaRPr lang="en-US" altLang="en-GR" sz="2000" b="1">
              <a:solidFill>
                <a:srgbClr val="800000"/>
              </a:solidFill>
            </a:endParaRPr>
          </a:p>
        </p:txBody>
      </p:sp>
      <p:sp>
        <p:nvSpPr>
          <p:cNvPr id="3" name="Footer Placeholder 2">
            <a:extLst>
              <a:ext uri="{FF2B5EF4-FFF2-40B4-BE49-F238E27FC236}">
                <a16:creationId xmlns:a16="http://schemas.microsoft.com/office/drawing/2014/main" id="{EF7665D9-C6C7-8C6D-D01A-B46E9E002F14}"/>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499751"/>
                                        </p:tgtEl>
                                        <p:attrNameLst>
                                          <p:attrName>style.visibility</p:attrName>
                                        </p:attrNameLst>
                                      </p:cBhvr>
                                      <p:to>
                                        <p:strVal val="visible"/>
                                      </p:to>
                                    </p:set>
                                    <p:anim calcmode="lin" valueType="num">
                                      <p:cBhvr>
                                        <p:cTn id="16" dur="500" fill="hold"/>
                                        <p:tgtEl>
                                          <p:spTgt spid="499751"/>
                                        </p:tgtEl>
                                        <p:attrNameLst>
                                          <p:attrName>ppt_x</p:attrName>
                                        </p:attrNameLst>
                                      </p:cBhvr>
                                      <p:tavLst>
                                        <p:tav tm="0">
                                          <p:val>
                                            <p:strVal val="#ppt_x"/>
                                          </p:val>
                                        </p:tav>
                                        <p:tav tm="100000">
                                          <p:val>
                                            <p:strVal val="#ppt_x"/>
                                          </p:val>
                                        </p:tav>
                                      </p:tavLst>
                                    </p:anim>
                                    <p:anim calcmode="lin" valueType="num">
                                      <p:cBhvr>
                                        <p:cTn id="17" dur="500" fill="hold"/>
                                        <p:tgtEl>
                                          <p:spTgt spid="499751"/>
                                        </p:tgtEl>
                                        <p:attrNameLst>
                                          <p:attrName>ppt_y</p:attrName>
                                        </p:attrNameLst>
                                      </p:cBhvr>
                                      <p:tavLst>
                                        <p:tav tm="0">
                                          <p:val>
                                            <p:strVal val="#ppt_y-#ppt_h/2"/>
                                          </p:val>
                                        </p:tav>
                                        <p:tav tm="100000">
                                          <p:val>
                                            <p:strVal val="#ppt_y"/>
                                          </p:val>
                                        </p:tav>
                                      </p:tavLst>
                                    </p:anim>
                                    <p:anim calcmode="lin" valueType="num">
                                      <p:cBhvr>
                                        <p:cTn id="18" dur="500" fill="hold"/>
                                        <p:tgtEl>
                                          <p:spTgt spid="499751"/>
                                        </p:tgtEl>
                                        <p:attrNameLst>
                                          <p:attrName>ppt_w</p:attrName>
                                        </p:attrNameLst>
                                      </p:cBhvr>
                                      <p:tavLst>
                                        <p:tav tm="0">
                                          <p:val>
                                            <p:strVal val="#ppt_w"/>
                                          </p:val>
                                        </p:tav>
                                        <p:tav tm="100000">
                                          <p:val>
                                            <p:strVal val="#ppt_w"/>
                                          </p:val>
                                        </p:tav>
                                      </p:tavLst>
                                    </p:anim>
                                    <p:anim calcmode="lin" valueType="num">
                                      <p:cBhvr>
                                        <p:cTn id="19" dur="500" fill="hold"/>
                                        <p:tgtEl>
                                          <p:spTgt spid="49975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 fill="hold" nodeType="clickEffect">
                                  <p:stCondLst>
                                    <p:cond delay="0"/>
                                  </p:stCondLst>
                                  <p:childTnLst>
                                    <p:set>
                                      <p:cBhvr>
                                        <p:cTn id="23" dur="1" fill="hold">
                                          <p:stCondLst>
                                            <p:cond delay="0"/>
                                          </p:stCondLst>
                                        </p:cTn>
                                        <p:tgtEl>
                                          <p:spTgt spid="499752"/>
                                        </p:tgtEl>
                                        <p:attrNameLst>
                                          <p:attrName>style.visibility</p:attrName>
                                        </p:attrNameLst>
                                      </p:cBhvr>
                                      <p:to>
                                        <p:strVal val="visible"/>
                                      </p:to>
                                    </p:set>
                                    <p:anim calcmode="lin" valueType="num">
                                      <p:cBhvr>
                                        <p:cTn id="24" dur="500" fill="hold"/>
                                        <p:tgtEl>
                                          <p:spTgt spid="499752"/>
                                        </p:tgtEl>
                                        <p:attrNameLst>
                                          <p:attrName>ppt_x</p:attrName>
                                        </p:attrNameLst>
                                      </p:cBhvr>
                                      <p:tavLst>
                                        <p:tav tm="0">
                                          <p:val>
                                            <p:strVal val="#ppt_x"/>
                                          </p:val>
                                        </p:tav>
                                        <p:tav tm="100000">
                                          <p:val>
                                            <p:strVal val="#ppt_x"/>
                                          </p:val>
                                        </p:tav>
                                      </p:tavLst>
                                    </p:anim>
                                    <p:anim calcmode="lin" valueType="num">
                                      <p:cBhvr>
                                        <p:cTn id="25" dur="500" fill="hold"/>
                                        <p:tgtEl>
                                          <p:spTgt spid="499752"/>
                                        </p:tgtEl>
                                        <p:attrNameLst>
                                          <p:attrName>ppt_y</p:attrName>
                                        </p:attrNameLst>
                                      </p:cBhvr>
                                      <p:tavLst>
                                        <p:tav tm="0">
                                          <p:val>
                                            <p:strVal val="#ppt_y-#ppt_h/2"/>
                                          </p:val>
                                        </p:tav>
                                        <p:tav tm="100000">
                                          <p:val>
                                            <p:strVal val="#ppt_y"/>
                                          </p:val>
                                        </p:tav>
                                      </p:tavLst>
                                    </p:anim>
                                    <p:anim calcmode="lin" valueType="num">
                                      <p:cBhvr>
                                        <p:cTn id="26" dur="500" fill="hold"/>
                                        <p:tgtEl>
                                          <p:spTgt spid="499752"/>
                                        </p:tgtEl>
                                        <p:attrNameLst>
                                          <p:attrName>ppt_w</p:attrName>
                                        </p:attrNameLst>
                                      </p:cBhvr>
                                      <p:tavLst>
                                        <p:tav tm="0">
                                          <p:val>
                                            <p:strVal val="#ppt_w"/>
                                          </p:val>
                                        </p:tav>
                                        <p:tav tm="100000">
                                          <p:val>
                                            <p:strVal val="#ppt_w"/>
                                          </p:val>
                                        </p:tav>
                                      </p:tavLst>
                                    </p:anim>
                                    <p:anim calcmode="lin" valueType="num">
                                      <p:cBhvr>
                                        <p:cTn id="27" dur="500" fill="hold"/>
                                        <p:tgtEl>
                                          <p:spTgt spid="499752"/>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nodeType="clickEffect">
                                  <p:stCondLst>
                                    <p:cond delay="0"/>
                                  </p:stCondLst>
                                  <p:childTnLst>
                                    <p:set>
                                      <p:cBhvr>
                                        <p:cTn id="31" dur="1" fill="hold">
                                          <p:stCondLst>
                                            <p:cond delay="0"/>
                                          </p:stCondLst>
                                        </p:cTn>
                                        <p:tgtEl>
                                          <p:spTgt spid="499755"/>
                                        </p:tgtEl>
                                        <p:attrNameLst>
                                          <p:attrName>style.visibility</p:attrName>
                                        </p:attrNameLst>
                                      </p:cBhvr>
                                      <p:to>
                                        <p:strVal val="visible"/>
                                      </p:to>
                                    </p:set>
                                    <p:anim calcmode="lin" valueType="num">
                                      <p:cBhvr>
                                        <p:cTn id="32" dur="500" fill="hold"/>
                                        <p:tgtEl>
                                          <p:spTgt spid="499755"/>
                                        </p:tgtEl>
                                        <p:attrNameLst>
                                          <p:attrName>ppt_x</p:attrName>
                                        </p:attrNameLst>
                                      </p:cBhvr>
                                      <p:tavLst>
                                        <p:tav tm="0">
                                          <p:val>
                                            <p:strVal val="#ppt_x"/>
                                          </p:val>
                                        </p:tav>
                                        <p:tav tm="100000">
                                          <p:val>
                                            <p:strVal val="#ppt_x"/>
                                          </p:val>
                                        </p:tav>
                                      </p:tavLst>
                                    </p:anim>
                                    <p:anim calcmode="lin" valueType="num">
                                      <p:cBhvr>
                                        <p:cTn id="33" dur="500" fill="hold"/>
                                        <p:tgtEl>
                                          <p:spTgt spid="499755"/>
                                        </p:tgtEl>
                                        <p:attrNameLst>
                                          <p:attrName>ppt_y</p:attrName>
                                        </p:attrNameLst>
                                      </p:cBhvr>
                                      <p:tavLst>
                                        <p:tav tm="0">
                                          <p:val>
                                            <p:strVal val="#ppt_y-#ppt_h/2"/>
                                          </p:val>
                                        </p:tav>
                                        <p:tav tm="100000">
                                          <p:val>
                                            <p:strVal val="#ppt_y"/>
                                          </p:val>
                                        </p:tav>
                                      </p:tavLst>
                                    </p:anim>
                                    <p:anim calcmode="lin" valueType="num">
                                      <p:cBhvr>
                                        <p:cTn id="34" dur="500" fill="hold"/>
                                        <p:tgtEl>
                                          <p:spTgt spid="499755"/>
                                        </p:tgtEl>
                                        <p:attrNameLst>
                                          <p:attrName>ppt_w</p:attrName>
                                        </p:attrNameLst>
                                      </p:cBhvr>
                                      <p:tavLst>
                                        <p:tav tm="0">
                                          <p:val>
                                            <p:strVal val="#ppt_w"/>
                                          </p:val>
                                        </p:tav>
                                        <p:tav tm="100000">
                                          <p:val>
                                            <p:strVal val="#ppt_w"/>
                                          </p:val>
                                        </p:tav>
                                      </p:tavLst>
                                    </p:anim>
                                    <p:anim calcmode="lin" valueType="num">
                                      <p:cBhvr>
                                        <p:cTn id="35" dur="500" fill="hold"/>
                                        <p:tgtEl>
                                          <p:spTgt spid="499755"/>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 fill="hold" nodeType="clickEffect">
                                  <p:stCondLst>
                                    <p:cond delay="0"/>
                                  </p:stCondLst>
                                  <p:childTnLst>
                                    <p:set>
                                      <p:cBhvr>
                                        <p:cTn id="39" dur="1" fill="hold">
                                          <p:stCondLst>
                                            <p:cond delay="0"/>
                                          </p:stCondLst>
                                        </p:cTn>
                                        <p:tgtEl>
                                          <p:spTgt spid="499753"/>
                                        </p:tgtEl>
                                        <p:attrNameLst>
                                          <p:attrName>style.visibility</p:attrName>
                                        </p:attrNameLst>
                                      </p:cBhvr>
                                      <p:to>
                                        <p:strVal val="visible"/>
                                      </p:to>
                                    </p:set>
                                    <p:anim calcmode="lin" valueType="num">
                                      <p:cBhvr>
                                        <p:cTn id="40" dur="500" fill="hold"/>
                                        <p:tgtEl>
                                          <p:spTgt spid="499753"/>
                                        </p:tgtEl>
                                        <p:attrNameLst>
                                          <p:attrName>ppt_x</p:attrName>
                                        </p:attrNameLst>
                                      </p:cBhvr>
                                      <p:tavLst>
                                        <p:tav tm="0">
                                          <p:val>
                                            <p:strVal val="#ppt_x"/>
                                          </p:val>
                                        </p:tav>
                                        <p:tav tm="100000">
                                          <p:val>
                                            <p:strVal val="#ppt_x"/>
                                          </p:val>
                                        </p:tav>
                                      </p:tavLst>
                                    </p:anim>
                                    <p:anim calcmode="lin" valueType="num">
                                      <p:cBhvr>
                                        <p:cTn id="41" dur="500" fill="hold"/>
                                        <p:tgtEl>
                                          <p:spTgt spid="499753"/>
                                        </p:tgtEl>
                                        <p:attrNameLst>
                                          <p:attrName>ppt_y</p:attrName>
                                        </p:attrNameLst>
                                      </p:cBhvr>
                                      <p:tavLst>
                                        <p:tav tm="0">
                                          <p:val>
                                            <p:strVal val="#ppt_y-#ppt_h/2"/>
                                          </p:val>
                                        </p:tav>
                                        <p:tav tm="100000">
                                          <p:val>
                                            <p:strVal val="#ppt_y"/>
                                          </p:val>
                                        </p:tav>
                                      </p:tavLst>
                                    </p:anim>
                                    <p:anim calcmode="lin" valueType="num">
                                      <p:cBhvr>
                                        <p:cTn id="42" dur="500" fill="hold"/>
                                        <p:tgtEl>
                                          <p:spTgt spid="499753"/>
                                        </p:tgtEl>
                                        <p:attrNameLst>
                                          <p:attrName>ppt_w</p:attrName>
                                        </p:attrNameLst>
                                      </p:cBhvr>
                                      <p:tavLst>
                                        <p:tav tm="0">
                                          <p:val>
                                            <p:strVal val="#ppt_w"/>
                                          </p:val>
                                        </p:tav>
                                        <p:tav tm="100000">
                                          <p:val>
                                            <p:strVal val="#ppt_w"/>
                                          </p:val>
                                        </p:tav>
                                      </p:tavLst>
                                    </p:anim>
                                    <p:anim calcmode="lin" valueType="num">
                                      <p:cBhvr>
                                        <p:cTn id="43" dur="500" fill="hold"/>
                                        <p:tgtEl>
                                          <p:spTgt spid="499753"/>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 fill="hold" nodeType="clickEffect">
                                  <p:stCondLst>
                                    <p:cond delay="0"/>
                                  </p:stCondLst>
                                  <p:childTnLst>
                                    <p:set>
                                      <p:cBhvr>
                                        <p:cTn id="47" dur="1" fill="hold">
                                          <p:stCondLst>
                                            <p:cond delay="0"/>
                                          </p:stCondLst>
                                        </p:cTn>
                                        <p:tgtEl>
                                          <p:spTgt spid="499754"/>
                                        </p:tgtEl>
                                        <p:attrNameLst>
                                          <p:attrName>style.visibility</p:attrName>
                                        </p:attrNameLst>
                                      </p:cBhvr>
                                      <p:to>
                                        <p:strVal val="visible"/>
                                      </p:to>
                                    </p:set>
                                    <p:anim calcmode="lin" valueType="num">
                                      <p:cBhvr>
                                        <p:cTn id="48" dur="500" fill="hold"/>
                                        <p:tgtEl>
                                          <p:spTgt spid="499754"/>
                                        </p:tgtEl>
                                        <p:attrNameLst>
                                          <p:attrName>ppt_x</p:attrName>
                                        </p:attrNameLst>
                                      </p:cBhvr>
                                      <p:tavLst>
                                        <p:tav tm="0">
                                          <p:val>
                                            <p:strVal val="#ppt_x"/>
                                          </p:val>
                                        </p:tav>
                                        <p:tav tm="100000">
                                          <p:val>
                                            <p:strVal val="#ppt_x"/>
                                          </p:val>
                                        </p:tav>
                                      </p:tavLst>
                                    </p:anim>
                                    <p:anim calcmode="lin" valueType="num">
                                      <p:cBhvr>
                                        <p:cTn id="49" dur="500" fill="hold"/>
                                        <p:tgtEl>
                                          <p:spTgt spid="499754"/>
                                        </p:tgtEl>
                                        <p:attrNameLst>
                                          <p:attrName>ppt_y</p:attrName>
                                        </p:attrNameLst>
                                      </p:cBhvr>
                                      <p:tavLst>
                                        <p:tav tm="0">
                                          <p:val>
                                            <p:strVal val="#ppt_y-#ppt_h/2"/>
                                          </p:val>
                                        </p:tav>
                                        <p:tav tm="100000">
                                          <p:val>
                                            <p:strVal val="#ppt_y"/>
                                          </p:val>
                                        </p:tav>
                                      </p:tavLst>
                                    </p:anim>
                                    <p:anim calcmode="lin" valueType="num">
                                      <p:cBhvr>
                                        <p:cTn id="50" dur="500" fill="hold"/>
                                        <p:tgtEl>
                                          <p:spTgt spid="499754"/>
                                        </p:tgtEl>
                                        <p:attrNameLst>
                                          <p:attrName>ppt_w</p:attrName>
                                        </p:attrNameLst>
                                      </p:cBhvr>
                                      <p:tavLst>
                                        <p:tav tm="0">
                                          <p:val>
                                            <p:strVal val="#ppt_w"/>
                                          </p:val>
                                        </p:tav>
                                        <p:tav tm="100000">
                                          <p:val>
                                            <p:strVal val="#ppt_w"/>
                                          </p:val>
                                        </p:tav>
                                      </p:tavLst>
                                    </p:anim>
                                    <p:anim calcmode="lin" valueType="num">
                                      <p:cBhvr>
                                        <p:cTn id="51" dur="500" fill="hold"/>
                                        <p:tgtEl>
                                          <p:spTgt spid="4997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51" grpId="0" animBg="1" autoUpdateAnimBg="0"/>
      <p:bldP spid="499752" grpId="0" animBg="1" autoUpdateAnimBg="0"/>
      <p:bldP spid="499753" grpId="0" animBg="1" autoUpdateAnimBg="0"/>
      <p:bldP spid="499754" grpId="0" animBg="1" autoUpdateAnimBg="0"/>
      <p:bldP spid="499755"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a:extLst>
              <a:ext uri="{FF2B5EF4-FFF2-40B4-BE49-F238E27FC236}">
                <a16:creationId xmlns:a16="http://schemas.microsoft.com/office/drawing/2014/main" id="{D42BCD4A-300D-5A30-C492-D06AE2A86E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DF82D1E-D79D-D241-9C01-20CA79AE0905}" type="slidenum">
              <a:rPr lang="el-GR" altLang="en-GR" sz="1200" smtClean="0">
                <a:latin typeface="Arial Black" panose="020B0604020202020204" pitchFamily="34" charset="0"/>
              </a:rPr>
              <a:pPr>
                <a:spcBef>
                  <a:spcPct val="0"/>
                </a:spcBef>
                <a:buClrTx/>
                <a:buSzTx/>
                <a:buFontTx/>
                <a:buNone/>
              </a:pPr>
              <a:t>64</a:t>
            </a:fld>
            <a:endParaRPr lang="el-GR" altLang="en-GR" sz="1200">
              <a:latin typeface="Arial Black" panose="020B0604020202020204" pitchFamily="34" charset="0"/>
            </a:endParaRPr>
          </a:p>
        </p:txBody>
      </p:sp>
      <p:sp>
        <p:nvSpPr>
          <p:cNvPr id="95234" name="AutoShape 2">
            <a:extLst>
              <a:ext uri="{FF2B5EF4-FFF2-40B4-BE49-F238E27FC236}">
                <a16:creationId xmlns:a16="http://schemas.microsoft.com/office/drawing/2014/main" id="{F3378E38-FA62-92D0-5F17-51A8BE2E4883}"/>
              </a:ext>
            </a:extLst>
          </p:cNvPr>
          <p:cNvSpPr>
            <a:spLocks noChangeArrowheads="1"/>
          </p:cNvSpPr>
          <p:nvPr/>
        </p:nvSpPr>
        <p:spPr bwMode="auto">
          <a:xfrm rot="1806866">
            <a:off x="1331913" y="4365625"/>
            <a:ext cx="576262" cy="215900"/>
          </a:xfrm>
          <a:prstGeom prst="leftArrow">
            <a:avLst>
              <a:gd name="adj1" fmla="val 50000"/>
              <a:gd name="adj2" fmla="val 66728"/>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35" name="AutoShape 3">
            <a:extLst>
              <a:ext uri="{FF2B5EF4-FFF2-40B4-BE49-F238E27FC236}">
                <a16:creationId xmlns:a16="http://schemas.microsoft.com/office/drawing/2014/main" id="{7160201A-50BE-3836-FB2D-D15818688D58}"/>
              </a:ext>
            </a:extLst>
          </p:cNvPr>
          <p:cNvSpPr>
            <a:spLocks noChangeArrowheads="1"/>
          </p:cNvSpPr>
          <p:nvPr/>
        </p:nvSpPr>
        <p:spPr bwMode="auto">
          <a:xfrm>
            <a:off x="3348038" y="4797425"/>
            <a:ext cx="576262" cy="215900"/>
          </a:xfrm>
          <a:prstGeom prst="leftArrow">
            <a:avLst>
              <a:gd name="adj1" fmla="val 50000"/>
              <a:gd name="adj2" fmla="val 66728"/>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36" name="AutoShape 4">
            <a:extLst>
              <a:ext uri="{FF2B5EF4-FFF2-40B4-BE49-F238E27FC236}">
                <a16:creationId xmlns:a16="http://schemas.microsoft.com/office/drawing/2014/main" id="{95C47590-7A8F-D4C0-41DB-72DCAB2F2823}"/>
              </a:ext>
            </a:extLst>
          </p:cNvPr>
          <p:cNvSpPr>
            <a:spLocks noChangeArrowheads="1"/>
          </p:cNvSpPr>
          <p:nvPr/>
        </p:nvSpPr>
        <p:spPr bwMode="auto">
          <a:xfrm>
            <a:off x="5003800" y="4221163"/>
            <a:ext cx="288925" cy="358775"/>
          </a:xfrm>
          <a:prstGeom prst="downArrow">
            <a:avLst>
              <a:gd name="adj1" fmla="val 50000"/>
              <a:gd name="adj2" fmla="val 31044"/>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37" name="AutoShape 5">
            <a:extLst>
              <a:ext uri="{FF2B5EF4-FFF2-40B4-BE49-F238E27FC236}">
                <a16:creationId xmlns:a16="http://schemas.microsoft.com/office/drawing/2014/main" id="{D6B64D5B-AAE6-5268-7C02-4FD2BB965CAF}"/>
              </a:ext>
            </a:extLst>
          </p:cNvPr>
          <p:cNvSpPr>
            <a:spLocks noChangeArrowheads="1"/>
          </p:cNvSpPr>
          <p:nvPr/>
        </p:nvSpPr>
        <p:spPr bwMode="auto">
          <a:xfrm>
            <a:off x="5003800" y="3357563"/>
            <a:ext cx="288925" cy="358775"/>
          </a:xfrm>
          <a:prstGeom prst="downArrow">
            <a:avLst>
              <a:gd name="adj1" fmla="val 50000"/>
              <a:gd name="adj2" fmla="val 31044"/>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grpSp>
        <p:nvGrpSpPr>
          <p:cNvPr id="95238" name="Group 6">
            <a:extLst>
              <a:ext uri="{FF2B5EF4-FFF2-40B4-BE49-F238E27FC236}">
                <a16:creationId xmlns:a16="http://schemas.microsoft.com/office/drawing/2014/main" id="{93BD6070-D480-5627-478C-C28657CADDC6}"/>
              </a:ext>
            </a:extLst>
          </p:cNvPr>
          <p:cNvGrpSpPr>
            <a:grpSpLocks/>
          </p:cNvGrpSpPr>
          <p:nvPr/>
        </p:nvGrpSpPr>
        <p:grpSpPr bwMode="auto">
          <a:xfrm>
            <a:off x="6156325" y="333375"/>
            <a:ext cx="1079500" cy="1511300"/>
            <a:chOff x="3606" y="210"/>
            <a:chExt cx="998" cy="1134"/>
          </a:xfrm>
        </p:grpSpPr>
        <p:sp>
          <p:nvSpPr>
            <p:cNvPr id="95264" name="AutoShape 7">
              <a:extLst>
                <a:ext uri="{FF2B5EF4-FFF2-40B4-BE49-F238E27FC236}">
                  <a16:creationId xmlns:a16="http://schemas.microsoft.com/office/drawing/2014/main" id="{11AB2603-40EC-3A52-0F20-F2E36BD9A99C}"/>
                </a:ext>
              </a:extLst>
            </p:cNvPr>
            <p:cNvSpPr>
              <a:spLocks noChangeArrowheads="1"/>
            </p:cNvSpPr>
            <p:nvPr/>
          </p:nvSpPr>
          <p:spPr bwMode="auto">
            <a:xfrm rot="5400000">
              <a:off x="4037" y="232"/>
              <a:ext cx="590" cy="54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1 w 21600"/>
                <a:gd name="T13" fmla="*/ 238 h 21600"/>
                <a:gd name="T14" fmla="*/ 14058 w 21600"/>
                <a:gd name="T15" fmla="*/ 11890 h 21600"/>
              </a:gdLst>
              <a:ahLst/>
              <a:cxnLst>
                <a:cxn ang="T8">
                  <a:pos x="T0" y="T1"/>
                </a:cxn>
                <a:cxn ang="T9">
                  <a:pos x="T2" y="T3"/>
                </a:cxn>
                <a:cxn ang="T10">
                  <a:pos x="T4" y="T5"/>
                </a:cxn>
                <a:cxn ang="T11">
                  <a:pos x="T6" y="T7"/>
                </a:cxn>
              </a:cxnLst>
              <a:rect l="T12" t="T13" r="T14" b="T15"/>
              <a:pathLst>
                <a:path w="21600" h="21600">
                  <a:moveTo>
                    <a:pt x="21600" y="6079"/>
                  </a:moveTo>
                  <a:lnTo>
                    <a:pt x="13728" y="0"/>
                  </a:lnTo>
                  <a:lnTo>
                    <a:pt x="13728" y="256"/>
                  </a:lnTo>
                  <a:lnTo>
                    <a:pt x="12427" y="256"/>
                  </a:lnTo>
                  <a:cubicBezTo>
                    <a:pt x="5564" y="256"/>
                    <a:pt x="0" y="5585"/>
                    <a:pt x="0" y="12158"/>
                  </a:cubicBezTo>
                  <a:lnTo>
                    <a:pt x="0" y="21600"/>
                  </a:lnTo>
                  <a:lnTo>
                    <a:pt x="11904" y="21600"/>
                  </a:lnTo>
                  <a:lnTo>
                    <a:pt x="11904" y="12158"/>
                  </a:lnTo>
                  <a:cubicBezTo>
                    <a:pt x="11904" y="12017"/>
                    <a:pt x="12138" y="11902"/>
                    <a:pt x="12427" y="11902"/>
                  </a:cubicBezTo>
                  <a:lnTo>
                    <a:pt x="13728" y="11902"/>
                  </a:lnTo>
                  <a:lnTo>
                    <a:pt x="13728" y="12158"/>
                  </a:lnTo>
                  <a:lnTo>
                    <a:pt x="21600" y="6079"/>
                  </a:lnTo>
                  <a:close/>
                </a:path>
              </a:pathLst>
            </a:custGeom>
            <a:solidFill>
              <a:srgbClr val="FFFF00"/>
            </a:solidFill>
            <a:ln w="9525">
              <a:solidFill>
                <a:srgbClr val="FFFF00"/>
              </a:solidFill>
              <a:miter lim="800000"/>
              <a:headEnd/>
              <a:tailEnd/>
            </a:ln>
          </p:spPr>
          <p:txBody>
            <a:bodyPr wrap="none" anchor="ctr"/>
            <a:lstStyle/>
            <a:p>
              <a:endParaRPr lang="en-GR"/>
            </a:p>
          </p:txBody>
        </p:sp>
        <p:sp>
          <p:nvSpPr>
            <p:cNvPr id="95265" name="AutoShape 8">
              <a:extLst>
                <a:ext uri="{FF2B5EF4-FFF2-40B4-BE49-F238E27FC236}">
                  <a16:creationId xmlns:a16="http://schemas.microsoft.com/office/drawing/2014/main" id="{979DF76C-1079-4A4E-C1BB-78F1A05F4A03}"/>
                </a:ext>
              </a:extLst>
            </p:cNvPr>
            <p:cNvSpPr>
              <a:spLocks noChangeArrowheads="1"/>
            </p:cNvSpPr>
            <p:nvPr/>
          </p:nvSpPr>
          <p:spPr bwMode="auto">
            <a:xfrm rot="10800000">
              <a:off x="3606" y="618"/>
              <a:ext cx="998" cy="7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3 w 21600"/>
                <a:gd name="T13" fmla="*/ 2916 h 21600"/>
                <a:gd name="T14" fmla="*/ 18224 w 21600"/>
                <a:gd name="T15" fmla="*/ 925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9525">
              <a:solidFill>
                <a:srgbClr val="FFFF00"/>
              </a:solidFill>
              <a:miter lim="800000"/>
              <a:headEnd/>
              <a:tailEnd/>
            </a:ln>
          </p:spPr>
          <p:txBody>
            <a:bodyPr wrap="none" anchor="ctr"/>
            <a:lstStyle/>
            <a:p>
              <a:endParaRPr lang="en-GR"/>
            </a:p>
          </p:txBody>
        </p:sp>
      </p:grpSp>
      <p:sp>
        <p:nvSpPr>
          <p:cNvPr id="95239" name="Text Box 9">
            <a:extLst>
              <a:ext uri="{FF2B5EF4-FFF2-40B4-BE49-F238E27FC236}">
                <a16:creationId xmlns:a16="http://schemas.microsoft.com/office/drawing/2014/main" id="{733A68BD-11DE-9365-2BB8-15C52B74254F}"/>
              </a:ext>
            </a:extLst>
          </p:cNvPr>
          <p:cNvSpPr txBox="1">
            <a:spLocks noChangeArrowheads="1"/>
          </p:cNvSpPr>
          <p:nvPr/>
        </p:nvSpPr>
        <p:spPr bwMode="auto">
          <a:xfrm>
            <a:off x="3563938" y="5354638"/>
            <a:ext cx="3240087" cy="131445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Αλλαγές στα Κριτήρια Ανάγκης</a:t>
            </a:r>
          </a:p>
          <a:p>
            <a:pPr>
              <a:spcBef>
                <a:spcPct val="0"/>
              </a:spcBef>
              <a:buClrTx/>
              <a:buSzTx/>
              <a:buFontTx/>
              <a:buNone/>
            </a:pPr>
            <a:endParaRPr lang="el-GR" altLang="en-GR" sz="1600" b="1">
              <a:solidFill>
                <a:schemeClr val="bg2"/>
              </a:solidFill>
            </a:endParaRPr>
          </a:p>
          <a:p>
            <a:pPr>
              <a:spcBef>
                <a:spcPct val="0"/>
              </a:spcBef>
              <a:buClrTx/>
              <a:buSzTx/>
              <a:buFontTx/>
              <a:buNone/>
            </a:pPr>
            <a:endParaRPr lang="el-GR" altLang="en-GR" sz="1600" b="1">
              <a:solidFill>
                <a:schemeClr val="bg2"/>
              </a:solidFill>
            </a:endParaRPr>
          </a:p>
          <a:p>
            <a:pPr>
              <a:spcBef>
                <a:spcPct val="0"/>
              </a:spcBef>
              <a:buClrTx/>
              <a:buSzTx/>
              <a:buFontTx/>
              <a:buNone/>
            </a:pPr>
            <a:r>
              <a:rPr lang="el-GR" altLang="en-GR" sz="1600" b="1">
                <a:solidFill>
                  <a:schemeClr val="bg2"/>
                </a:solidFill>
              </a:rPr>
              <a:t>Αλλαγή στάσεων έναντι μαρκών</a:t>
            </a:r>
            <a:endParaRPr lang="en-US" altLang="en-GR" sz="1600" b="1">
              <a:solidFill>
                <a:schemeClr val="bg2"/>
              </a:solidFill>
            </a:endParaRPr>
          </a:p>
        </p:txBody>
      </p:sp>
      <p:sp>
        <p:nvSpPr>
          <p:cNvPr id="95240" name="AutoShape 10">
            <a:extLst>
              <a:ext uri="{FF2B5EF4-FFF2-40B4-BE49-F238E27FC236}">
                <a16:creationId xmlns:a16="http://schemas.microsoft.com/office/drawing/2014/main" id="{2438978C-F9F6-2756-4DCD-17AF29DA6C87}"/>
              </a:ext>
            </a:extLst>
          </p:cNvPr>
          <p:cNvSpPr>
            <a:spLocks noChangeArrowheads="1"/>
          </p:cNvSpPr>
          <p:nvPr/>
        </p:nvSpPr>
        <p:spPr bwMode="auto">
          <a:xfrm>
            <a:off x="5003800" y="2420938"/>
            <a:ext cx="288925" cy="358775"/>
          </a:xfrm>
          <a:prstGeom prst="downArrow">
            <a:avLst>
              <a:gd name="adj1" fmla="val 50000"/>
              <a:gd name="adj2" fmla="val 31044"/>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41" name="Text Box 11">
            <a:extLst>
              <a:ext uri="{FF2B5EF4-FFF2-40B4-BE49-F238E27FC236}">
                <a16:creationId xmlns:a16="http://schemas.microsoft.com/office/drawing/2014/main" id="{6E7F4812-98ED-FC56-DACB-BB87F302CD8C}"/>
              </a:ext>
            </a:extLst>
          </p:cNvPr>
          <p:cNvSpPr txBox="1">
            <a:spLocks noChangeArrowheads="1"/>
          </p:cNvSpPr>
          <p:nvPr/>
        </p:nvSpPr>
        <p:spPr bwMode="auto">
          <a:xfrm>
            <a:off x="7380288" y="2611438"/>
            <a:ext cx="1763712" cy="4572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400" b="1">
                <a:solidFill>
                  <a:schemeClr val="bg2"/>
                </a:solidFill>
              </a:rPr>
              <a:t>Μνήμη</a:t>
            </a:r>
            <a:endParaRPr lang="en-US" altLang="en-GR" sz="2000" b="1">
              <a:solidFill>
                <a:schemeClr val="bg2"/>
              </a:solidFill>
            </a:endParaRPr>
          </a:p>
        </p:txBody>
      </p:sp>
      <p:sp>
        <p:nvSpPr>
          <p:cNvPr id="95242" name="Rectangle 12">
            <a:extLst>
              <a:ext uri="{FF2B5EF4-FFF2-40B4-BE49-F238E27FC236}">
                <a16:creationId xmlns:a16="http://schemas.microsoft.com/office/drawing/2014/main" id="{93143E35-F234-7E9B-D854-629735B5E04D}"/>
              </a:ext>
            </a:extLst>
          </p:cNvPr>
          <p:cNvSpPr>
            <a:spLocks noChangeArrowheads="1"/>
          </p:cNvSpPr>
          <p:nvPr/>
        </p:nvSpPr>
        <p:spPr bwMode="auto">
          <a:xfrm>
            <a:off x="3563938" y="1277938"/>
            <a:ext cx="3198812" cy="609600"/>
          </a:xfrm>
          <a:prstGeom prst="rect">
            <a:avLst/>
          </a:prstGeom>
          <a:solidFill>
            <a:srgbClr val="99FF3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006047"/>
                </a:solidFill>
              </a:rPr>
              <a:t>Αντίληψη Ερεθίσματος</a:t>
            </a:r>
            <a:endParaRPr lang="en-US" altLang="en-GR" sz="2000" b="1">
              <a:solidFill>
                <a:srgbClr val="006047"/>
              </a:solidFill>
            </a:endParaRPr>
          </a:p>
        </p:txBody>
      </p:sp>
      <p:sp>
        <p:nvSpPr>
          <p:cNvPr id="95243" name="Rectangle 13">
            <a:extLst>
              <a:ext uri="{FF2B5EF4-FFF2-40B4-BE49-F238E27FC236}">
                <a16:creationId xmlns:a16="http://schemas.microsoft.com/office/drawing/2014/main" id="{EF22D681-D805-2D95-29C2-B854FABA2D14}"/>
              </a:ext>
            </a:extLst>
          </p:cNvPr>
          <p:cNvSpPr>
            <a:spLocks noChangeArrowheads="1"/>
          </p:cNvSpPr>
          <p:nvPr/>
        </p:nvSpPr>
        <p:spPr bwMode="auto">
          <a:xfrm>
            <a:off x="3563938" y="2852738"/>
            <a:ext cx="3198812" cy="609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006047"/>
                </a:solidFill>
              </a:rPr>
              <a:t>Κατανόηση</a:t>
            </a:r>
            <a:endParaRPr lang="en-US" altLang="en-GR" sz="2000" b="1">
              <a:solidFill>
                <a:srgbClr val="006047"/>
              </a:solidFill>
            </a:endParaRPr>
          </a:p>
        </p:txBody>
      </p:sp>
      <p:sp>
        <p:nvSpPr>
          <p:cNvPr id="95244" name="Rectangle 14">
            <a:extLst>
              <a:ext uri="{FF2B5EF4-FFF2-40B4-BE49-F238E27FC236}">
                <a16:creationId xmlns:a16="http://schemas.microsoft.com/office/drawing/2014/main" id="{24E036C1-A262-B7E1-B114-B367ABAF1F58}"/>
              </a:ext>
            </a:extLst>
          </p:cNvPr>
          <p:cNvSpPr>
            <a:spLocks noChangeArrowheads="1"/>
          </p:cNvSpPr>
          <p:nvPr/>
        </p:nvSpPr>
        <p:spPr bwMode="auto">
          <a:xfrm>
            <a:off x="3563938" y="1955800"/>
            <a:ext cx="3198812" cy="609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SzTx/>
              <a:buFontTx/>
              <a:buNone/>
            </a:pPr>
            <a:r>
              <a:rPr lang="el-GR" altLang="en-GR" sz="2000" b="1">
                <a:solidFill>
                  <a:srgbClr val="006047"/>
                </a:solidFill>
              </a:rPr>
              <a:t>Προσοχή</a:t>
            </a:r>
            <a:endParaRPr lang="en-US" altLang="en-GR" sz="2000" b="1">
              <a:solidFill>
                <a:srgbClr val="006047"/>
              </a:solidFill>
            </a:endParaRPr>
          </a:p>
        </p:txBody>
      </p:sp>
      <p:sp>
        <p:nvSpPr>
          <p:cNvPr id="95245" name="Rectangle 15">
            <a:extLst>
              <a:ext uri="{FF2B5EF4-FFF2-40B4-BE49-F238E27FC236}">
                <a16:creationId xmlns:a16="http://schemas.microsoft.com/office/drawing/2014/main" id="{A632453C-94AA-D480-212C-5B62FF9190EE}"/>
              </a:ext>
            </a:extLst>
          </p:cNvPr>
          <p:cNvSpPr>
            <a:spLocks noChangeArrowheads="1"/>
          </p:cNvSpPr>
          <p:nvPr/>
        </p:nvSpPr>
        <p:spPr bwMode="auto">
          <a:xfrm>
            <a:off x="3533775" y="3716338"/>
            <a:ext cx="3198813" cy="609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006047"/>
                </a:solidFill>
              </a:rPr>
              <a:t>Διατήρηση</a:t>
            </a:r>
            <a:endParaRPr lang="en-US" altLang="en-GR" sz="2000" b="1">
              <a:solidFill>
                <a:srgbClr val="006047"/>
              </a:solidFill>
            </a:endParaRPr>
          </a:p>
        </p:txBody>
      </p:sp>
      <p:sp>
        <p:nvSpPr>
          <p:cNvPr id="95246" name="Rectangle 16">
            <a:extLst>
              <a:ext uri="{FF2B5EF4-FFF2-40B4-BE49-F238E27FC236}">
                <a16:creationId xmlns:a16="http://schemas.microsoft.com/office/drawing/2014/main" id="{259FB327-9734-4E56-1E71-395A1D6D3210}"/>
              </a:ext>
            </a:extLst>
          </p:cNvPr>
          <p:cNvSpPr>
            <a:spLocks noChangeArrowheads="1"/>
          </p:cNvSpPr>
          <p:nvPr/>
        </p:nvSpPr>
        <p:spPr bwMode="auto">
          <a:xfrm>
            <a:off x="3576638" y="4581525"/>
            <a:ext cx="3198812" cy="792163"/>
          </a:xfrm>
          <a:prstGeom prst="rect">
            <a:avLst/>
          </a:prstGeom>
          <a:solidFill>
            <a:srgbClr val="99FF3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006047"/>
                </a:solidFill>
              </a:rPr>
              <a:t>Αλλαγές στο Ψυχολογικό</a:t>
            </a:r>
          </a:p>
          <a:p>
            <a:pPr algn="ctr">
              <a:spcBef>
                <a:spcPct val="0"/>
              </a:spcBef>
              <a:buClrTx/>
              <a:buSzTx/>
              <a:buFontTx/>
              <a:buNone/>
            </a:pPr>
            <a:r>
              <a:rPr lang="el-GR" altLang="en-GR" sz="2000" b="1">
                <a:solidFill>
                  <a:srgbClr val="006047"/>
                </a:solidFill>
              </a:rPr>
              <a:t>Σύνολο</a:t>
            </a:r>
            <a:endParaRPr lang="en-US" altLang="en-GR" sz="2000" b="1">
              <a:solidFill>
                <a:srgbClr val="006047"/>
              </a:solidFill>
            </a:endParaRPr>
          </a:p>
        </p:txBody>
      </p:sp>
      <p:sp>
        <p:nvSpPr>
          <p:cNvPr id="95247" name="Text Box 17">
            <a:extLst>
              <a:ext uri="{FF2B5EF4-FFF2-40B4-BE49-F238E27FC236}">
                <a16:creationId xmlns:a16="http://schemas.microsoft.com/office/drawing/2014/main" id="{3D1F640E-2C00-7226-3029-6376A90100D5}"/>
              </a:ext>
            </a:extLst>
          </p:cNvPr>
          <p:cNvSpPr txBox="1">
            <a:spLocks noChangeArrowheads="1"/>
          </p:cNvSpPr>
          <p:nvPr/>
        </p:nvSpPr>
        <p:spPr bwMode="auto">
          <a:xfrm>
            <a:off x="7380288" y="3068638"/>
            <a:ext cx="1763712" cy="119221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Προηγούμενες πληροφορίες</a:t>
            </a:r>
          </a:p>
          <a:p>
            <a:pPr>
              <a:spcBef>
                <a:spcPct val="0"/>
              </a:spcBef>
              <a:buClrTx/>
              <a:buSzTx/>
              <a:buFontTx/>
              <a:buNone/>
            </a:pPr>
            <a:endParaRPr lang="el-GR" altLang="en-GR" sz="800" b="1">
              <a:solidFill>
                <a:schemeClr val="bg2"/>
              </a:solidFill>
            </a:endParaRPr>
          </a:p>
          <a:p>
            <a:pPr>
              <a:spcBef>
                <a:spcPct val="0"/>
              </a:spcBef>
              <a:buClrTx/>
              <a:buSzTx/>
              <a:buFontTx/>
              <a:buNone/>
            </a:pPr>
            <a:r>
              <a:rPr lang="el-GR" altLang="en-GR" sz="1600" b="1">
                <a:solidFill>
                  <a:schemeClr val="bg2"/>
                </a:solidFill>
              </a:rPr>
              <a:t>Νέες</a:t>
            </a:r>
          </a:p>
          <a:p>
            <a:pPr>
              <a:spcBef>
                <a:spcPct val="0"/>
              </a:spcBef>
              <a:buClrTx/>
              <a:buSzTx/>
              <a:buFontTx/>
              <a:buNone/>
            </a:pPr>
            <a:r>
              <a:rPr lang="el-GR" altLang="en-GR" sz="1600" b="1">
                <a:solidFill>
                  <a:schemeClr val="bg2"/>
                </a:solidFill>
              </a:rPr>
              <a:t>Πληροφορίες</a:t>
            </a:r>
            <a:endParaRPr lang="en-US" altLang="en-GR" sz="1600" b="1">
              <a:solidFill>
                <a:schemeClr val="bg2"/>
              </a:solidFill>
            </a:endParaRPr>
          </a:p>
        </p:txBody>
      </p:sp>
      <p:sp>
        <p:nvSpPr>
          <p:cNvPr id="95248" name="AutoShape 18">
            <a:extLst>
              <a:ext uri="{FF2B5EF4-FFF2-40B4-BE49-F238E27FC236}">
                <a16:creationId xmlns:a16="http://schemas.microsoft.com/office/drawing/2014/main" id="{6CB1D0C1-6867-9CED-BA6E-55E7C1094D7A}"/>
              </a:ext>
            </a:extLst>
          </p:cNvPr>
          <p:cNvSpPr>
            <a:spLocks noChangeArrowheads="1"/>
          </p:cNvSpPr>
          <p:nvPr/>
        </p:nvSpPr>
        <p:spPr bwMode="auto">
          <a:xfrm>
            <a:off x="5003800" y="5734050"/>
            <a:ext cx="288925" cy="358775"/>
          </a:xfrm>
          <a:prstGeom prst="downArrow">
            <a:avLst>
              <a:gd name="adj1" fmla="val 50000"/>
              <a:gd name="adj2" fmla="val 31044"/>
            </a:avLst>
          </a:prstGeom>
          <a:solidFill>
            <a:schemeClr val="accent1"/>
          </a:solidFill>
          <a:ln w="9525">
            <a:solidFill>
              <a:schemeClr val="bg2"/>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49" name="AutoShape 19">
            <a:extLst>
              <a:ext uri="{FF2B5EF4-FFF2-40B4-BE49-F238E27FC236}">
                <a16:creationId xmlns:a16="http://schemas.microsoft.com/office/drawing/2014/main" id="{95068D36-714C-E8A3-5335-9B6DC15D52C3}"/>
              </a:ext>
            </a:extLst>
          </p:cNvPr>
          <p:cNvSpPr>
            <a:spLocks noChangeArrowheads="1"/>
          </p:cNvSpPr>
          <p:nvPr/>
        </p:nvSpPr>
        <p:spPr bwMode="auto">
          <a:xfrm>
            <a:off x="6804025" y="3213100"/>
            <a:ext cx="576263" cy="288925"/>
          </a:xfrm>
          <a:prstGeom prst="leftRightArrow">
            <a:avLst>
              <a:gd name="adj1" fmla="val 50000"/>
              <a:gd name="adj2" fmla="val 39890"/>
            </a:avLst>
          </a:prstGeom>
          <a:solidFill>
            <a:srgbClr val="FFFF00"/>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50" name="Text Box 20">
            <a:extLst>
              <a:ext uri="{FF2B5EF4-FFF2-40B4-BE49-F238E27FC236}">
                <a16:creationId xmlns:a16="http://schemas.microsoft.com/office/drawing/2014/main" id="{5F376518-0DBB-AEBE-44CB-B4534DDAACE3}"/>
              </a:ext>
            </a:extLst>
          </p:cNvPr>
          <p:cNvSpPr txBox="1">
            <a:spLocks noChangeArrowheads="1"/>
          </p:cNvSpPr>
          <p:nvPr/>
        </p:nvSpPr>
        <p:spPr bwMode="auto">
          <a:xfrm>
            <a:off x="1763713" y="1412875"/>
            <a:ext cx="1368425" cy="64135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800" b="1">
                <a:solidFill>
                  <a:schemeClr val="bg2"/>
                </a:solidFill>
              </a:rPr>
              <a:t>Έκθεση σε Ερέθισμα</a:t>
            </a:r>
            <a:endParaRPr lang="en-US" altLang="en-GR" sz="1800" b="1">
              <a:solidFill>
                <a:schemeClr val="bg2"/>
              </a:solidFill>
            </a:endParaRPr>
          </a:p>
        </p:txBody>
      </p:sp>
      <p:sp>
        <p:nvSpPr>
          <p:cNvPr id="500757" name="Rectangle 21">
            <a:extLst>
              <a:ext uri="{FF2B5EF4-FFF2-40B4-BE49-F238E27FC236}">
                <a16:creationId xmlns:a16="http://schemas.microsoft.com/office/drawing/2014/main" id="{626802A2-CFDC-31FC-B728-82CF106DA02B}"/>
              </a:ext>
            </a:extLst>
          </p:cNvPr>
          <p:cNvSpPr>
            <a:spLocks noChangeArrowheads="1"/>
          </p:cNvSpPr>
          <p:nvPr/>
        </p:nvSpPr>
        <p:spPr bwMode="auto">
          <a:xfrm>
            <a:off x="3563938" y="125413"/>
            <a:ext cx="3095625" cy="647700"/>
          </a:xfrm>
          <a:prstGeom prst="rect">
            <a:avLst/>
          </a:prstGeom>
          <a:solidFill>
            <a:schemeClr val="accent1"/>
          </a:solidFill>
          <a:ln w="9525">
            <a:solidFill>
              <a:schemeClr val="tx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sz="1800">
                <a:solidFill>
                  <a:schemeClr val="bg2"/>
                </a:solidFill>
                <a:effectLst>
                  <a:outerShdw blurRad="38100" dist="38100" dir="2700000" algn="tl">
                    <a:srgbClr val="000000"/>
                  </a:outerShdw>
                </a:effectLst>
              </a:rPr>
              <a:t>Αναζήτηση Επιπλέον </a:t>
            </a:r>
          </a:p>
          <a:p>
            <a:pPr algn="ctr" eaLnBrk="1" hangingPunct="1">
              <a:defRPr/>
            </a:pPr>
            <a:r>
              <a:rPr lang="el-GR" altLang="en-GR" sz="1800">
                <a:solidFill>
                  <a:schemeClr val="bg2"/>
                </a:solidFill>
                <a:effectLst>
                  <a:outerShdw blurRad="38100" dist="38100" dir="2700000" algn="tl">
                    <a:srgbClr val="000000"/>
                  </a:outerShdw>
                </a:effectLst>
              </a:rPr>
              <a:t> Πληροφοριών</a:t>
            </a:r>
          </a:p>
        </p:txBody>
      </p:sp>
      <p:sp>
        <p:nvSpPr>
          <p:cNvPr id="95252" name="Text Box 22">
            <a:extLst>
              <a:ext uri="{FF2B5EF4-FFF2-40B4-BE49-F238E27FC236}">
                <a16:creationId xmlns:a16="http://schemas.microsoft.com/office/drawing/2014/main" id="{7064865E-6519-0809-5103-41195446C4AA}"/>
              </a:ext>
            </a:extLst>
          </p:cNvPr>
          <p:cNvSpPr txBox="1">
            <a:spLocks noChangeArrowheads="1"/>
          </p:cNvSpPr>
          <p:nvPr/>
        </p:nvSpPr>
        <p:spPr bwMode="auto">
          <a:xfrm>
            <a:off x="71438" y="1268413"/>
            <a:ext cx="1331912" cy="1616075"/>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000" b="1">
                <a:solidFill>
                  <a:schemeClr val="bg2"/>
                </a:solidFill>
              </a:rPr>
              <a:t>Ψυχολο-γικό</a:t>
            </a:r>
          </a:p>
          <a:p>
            <a:pPr>
              <a:spcBef>
                <a:spcPct val="0"/>
              </a:spcBef>
              <a:buClrTx/>
              <a:buSzTx/>
              <a:buFontTx/>
              <a:buNone/>
            </a:pPr>
            <a:r>
              <a:rPr lang="el-GR" altLang="en-GR" sz="2000" b="1">
                <a:solidFill>
                  <a:schemeClr val="bg2"/>
                </a:solidFill>
              </a:rPr>
              <a:t>Σύνολο</a:t>
            </a:r>
          </a:p>
          <a:p>
            <a:pPr>
              <a:spcBef>
                <a:spcPct val="0"/>
              </a:spcBef>
              <a:buClrTx/>
              <a:buSzTx/>
              <a:buFontTx/>
              <a:buNone/>
            </a:pPr>
            <a:r>
              <a:rPr lang="el-GR" altLang="en-GR" sz="2000" b="1">
                <a:solidFill>
                  <a:schemeClr val="bg2"/>
                </a:solidFill>
              </a:rPr>
              <a:t>Κατανα-</a:t>
            </a:r>
          </a:p>
          <a:p>
            <a:pPr>
              <a:spcBef>
                <a:spcPct val="0"/>
              </a:spcBef>
              <a:buClrTx/>
              <a:buSzTx/>
              <a:buFontTx/>
              <a:buNone/>
            </a:pPr>
            <a:r>
              <a:rPr lang="el-GR" altLang="en-GR" sz="2000" b="1">
                <a:solidFill>
                  <a:schemeClr val="bg2"/>
                </a:solidFill>
              </a:rPr>
              <a:t>λωτή</a:t>
            </a:r>
            <a:endParaRPr lang="en-US" altLang="en-GR" sz="2000" b="1">
              <a:solidFill>
                <a:schemeClr val="bg2"/>
              </a:solidFill>
            </a:endParaRPr>
          </a:p>
        </p:txBody>
      </p:sp>
      <p:sp>
        <p:nvSpPr>
          <p:cNvPr id="500759" name="Text Box 23">
            <a:extLst>
              <a:ext uri="{FF2B5EF4-FFF2-40B4-BE49-F238E27FC236}">
                <a16:creationId xmlns:a16="http://schemas.microsoft.com/office/drawing/2014/main" id="{A7270EE3-0DB3-0045-867C-A62E98327710}"/>
              </a:ext>
            </a:extLst>
          </p:cNvPr>
          <p:cNvSpPr txBox="1">
            <a:spLocks noChangeArrowheads="1"/>
          </p:cNvSpPr>
          <p:nvPr/>
        </p:nvSpPr>
        <p:spPr bwMode="auto">
          <a:xfrm>
            <a:off x="106363" y="188913"/>
            <a:ext cx="1512887" cy="641350"/>
          </a:xfrm>
          <a:prstGeom prst="rect">
            <a:avLst/>
          </a:prstGeom>
          <a:solidFill>
            <a:schemeClr val="accent1"/>
          </a:solidFill>
          <a:ln w="9525" algn="ctr">
            <a:solidFill>
              <a:schemeClr val="tx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sz="1800">
                <a:solidFill>
                  <a:schemeClr val="bg2"/>
                </a:solidFill>
                <a:effectLst>
                  <a:outerShdw blurRad="38100" dist="38100" dir="2700000" algn="tl">
                    <a:srgbClr val="000000"/>
                  </a:outerShdw>
                </a:effectLst>
              </a:rPr>
              <a:t>Μεταβλητές </a:t>
            </a:r>
          </a:p>
          <a:p>
            <a:pPr algn="ctr" eaLnBrk="1" hangingPunct="1">
              <a:defRPr/>
            </a:pPr>
            <a:r>
              <a:rPr lang="el-GR" altLang="en-GR" sz="1800">
                <a:solidFill>
                  <a:schemeClr val="bg2"/>
                </a:solidFill>
                <a:effectLst>
                  <a:outerShdw blurRad="38100" dist="38100" dir="2700000" algn="tl">
                    <a:srgbClr val="000000"/>
                  </a:outerShdw>
                </a:effectLst>
              </a:rPr>
              <a:t>Εισροών</a:t>
            </a:r>
            <a:endParaRPr lang="en-US" altLang="en-GR" sz="1800">
              <a:solidFill>
                <a:schemeClr val="bg2"/>
              </a:solidFill>
              <a:effectLst>
                <a:outerShdw blurRad="38100" dist="38100" dir="2700000" algn="tl">
                  <a:srgbClr val="000000"/>
                </a:outerShdw>
              </a:effectLst>
            </a:endParaRPr>
          </a:p>
        </p:txBody>
      </p:sp>
      <p:sp>
        <p:nvSpPr>
          <p:cNvPr id="95254" name="AutoShape 24">
            <a:extLst>
              <a:ext uri="{FF2B5EF4-FFF2-40B4-BE49-F238E27FC236}">
                <a16:creationId xmlns:a16="http://schemas.microsoft.com/office/drawing/2014/main" id="{DEED8A90-8FA3-8BB4-10E1-E71280030396}"/>
              </a:ext>
            </a:extLst>
          </p:cNvPr>
          <p:cNvSpPr>
            <a:spLocks noChangeArrowheads="1"/>
          </p:cNvSpPr>
          <p:nvPr/>
        </p:nvSpPr>
        <p:spPr bwMode="auto">
          <a:xfrm>
            <a:off x="684213" y="836613"/>
            <a:ext cx="288925" cy="358775"/>
          </a:xfrm>
          <a:prstGeom prst="downArrow">
            <a:avLst>
              <a:gd name="adj1" fmla="val 50000"/>
              <a:gd name="adj2" fmla="val 31044"/>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55" name="AutoShape 25">
            <a:extLst>
              <a:ext uri="{FF2B5EF4-FFF2-40B4-BE49-F238E27FC236}">
                <a16:creationId xmlns:a16="http://schemas.microsoft.com/office/drawing/2014/main" id="{F76D0126-5B07-C20C-28C5-5546A119D672}"/>
              </a:ext>
            </a:extLst>
          </p:cNvPr>
          <p:cNvSpPr>
            <a:spLocks noChangeArrowheads="1"/>
          </p:cNvSpPr>
          <p:nvPr/>
        </p:nvSpPr>
        <p:spPr bwMode="auto">
          <a:xfrm>
            <a:off x="1331913" y="1557338"/>
            <a:ext cx="360362" cy="288925"/>
          </a:xfrm>
          <a:prstGeom prst="notchedRightArrow">
            <a:avLst>
              <a:gd name="adj1" fmla="val 50000"/>
              <a:gd name="adj2" fmla="val 31181"/>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56" name="AutoShape 26">
            <a:extLst>
              <a:ext uri="{FF2B5EF4-FFF2-40B4-BE49-F238E27FC236}">
                <a16:creationId xmlns:a16="http://schemas.microsoft.com/office/drawing/2014/main" id="{97ED7FAE-B205-7A2C-6545-9C5968ABB4D0}"/>
              </a:ext>
            </a:extLst>
          </p:cNvPr>
          <p:cNvSpPr>
            <a:spLocks noChangeArrowheads="1"/>
          </p:cNvSpPr>
          <p:nvPr/>
        </p:nvSpPr>
        <p:spPr bwMode="auto">
          <a:xfrm rot="-1209512">
            <a:off x="1346200" y="796925"/>
            <a:ext cx="2289175" cy="228600"/>
          </a:xfrm>
          <a:prstGeom prst="leftArrow">
            <a:avLst>
              <a:gd name="adj1" fmla="val 50000"/>
              <a:gd name="adj2" fmla="val 250347"/>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57" name="Text Box 27">
            <a:extLst>
              <a:ext uri="{FF2B5EF4-FFF2-40B4-BE49-F238E27FC236}">
                <a16:creationId xmlns:a16="http://schemas.microsoft.com/office/drawing/2014/main" id="{587973E3-86F9-64E3-8B8A-C45C8A29FA10}"/>
              </a:ext>
            </a:extLst>
          </p:cNvPr>
          <p:cNvSpPr txBox="1">
            <a:spLocks noChangeArrowheads="1"/>
          </p:cNvSpPr>
          <p:nvPr/>
        </p:nvSpPr>
        <p:spPr bwMode="auto">
          <a:xfrm>
            <a:off x="1728788" y="4581525"/>
            <a:ext cx="1619250" cy="763588"/>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800" b="1">
                <a:solidFill>
                  <a:schemeClr val="bg2"/>
                </a:solidFill>
              </a:rPr>
              <a:t>Σύνδεσμος</a:t>
            </a:r>
          </a:p>
          <a:p>
            <a:pPr>
              <a:spcBef>
                <a:spcPct val="0"/>
              </a:spcBef>
              <a:buClrTx/>
              <a:buSzTx/>
              <a:buFontTx/>
              <a:buNone/>
            </a:pPr>
            <a:endParaRPr lang="el-GR" altLang="en-GR" sz="800" b="1">
              <a:solidFill>
                <a:schemeClr val="bg2"/>
              </a:solidFill>
            </a:endParaRPr>
          </a:p>
          <a:p>
            <a:pPr>
              <a:spcBef>
                <a:spcPct val="0"/>
              </a:spcBef>
              <a:buClrTx/>
              <a:buSzTx/>
              <a:buFontTx/>
              <a:buNone/>
            </a:pPr>
            <a:r>
              <a:rPr lang="el-GR" altLang="en-GR" sz="1800" b="1">
                <a:solidFill>
                  <a:schemeClr val="bg2"/>
                </a:solidFill>
              </a:rPr>
              <a:t>Ανάγκης</a:t>
            </a:r>
            <a:endParaRPr lang="en-US" altLang="en-GR" sz="1800" b="1">
              <a:solidFill>
                <a:schemeClr val="bg2"/>
              </a:solidFill>
            </a:endParaRPr>
          </a:p>
        </p:txBody>
      </p:sp>
      <p:sp>
        <p:nvSpPr>
          <p:cNvPr id="95258" name="Text Box 28">
            <a:extLst>
              <a:ext uri="{FF2B5EF4-FFF2-40B4-BE49-F238E27FC236}">
                <a16:creationId xmlns:a16="http://schemas.microsoft.com/office/drawing/2014/main" id="{80ECDEB1-45A7-BB23-40A2-056C991E376B}"/>
              </a:ext>
            </a:extLst>
          </p:cNvPr>
          <p:cNvSpPr txBox="1">
            <a:spLocks noChangeArrowheads="1"/>
          </p:cNvSpPr>
          <p:nvPr/>
        </p:nvSpPr>
        <p:spPr bwMode="auto">
          <a:xfrm>
            <a:off x="107950" y="5354638"/>
            <a:ext cx="3240088" cy="131445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Char char="•"/>
            </a:pPr>
            <a:r>
              <a:rPr lang="el-GR" altLang="en-GR" sz="1600" b="1">
                <a:solidFill>
                  <a:schemeClr val="bg2"/>
                </a:solidFill>
              </a:rPr>
              <a:t>Ορισμός Αναγκών</a:t>
            </a:r>
          </a:p>
          <a:p>
            <a:pPr>
              <a:spcBef>
                <a:spcPct val="0"/>
              </a:spcBef>
              <a:buClrTx/>
              <a:buSzTx/>
              <a:buFontTx/>
              <a:buChar char="•"/>
            </a:pPr>
            <a:r>
              <a:rPr lang="el-GR" altLang="en-GR" sz="1600" b="1">
                <a:solidFill>
                  <a:schemeClr val="bg2"/>
                </a:solidFill>
              </a:rPr>
              <a:t>Ιεράρχηση Αναγκών</a:t>
            </a:r>
          </a:p>
          <a:p>
            <a:pPr>
              <a:spcBef>
                <a:spcPct val="0"/>
              </a:spcBef>
              <a:buClrTx/>
              <a:buSzTx/>
              <a:buFontTx/>
              <a:buChar char="•"/>
            </a:pPr>
            <a:r>
              <a:rPr lang="el-GR" altLang="en-GR" sz="1600" b="1">
                <a:solidFill>
                  <a:schemeClr val="bg2"/>
                </a:solidFill>
              </a:rPr>
              <a:t>Αξιολόγηση κάθε μάρκας</a:t>
            </a:r>
          </a:p>
          <a:p>
            <a:pPr>
              <a:spcBef>
                <a:spcPct val="0"/>
              </a:spcBef>
              <a:buClrTx/>
              <a:buSzTx/>
              <a:buFontTx/>
              <a:buNone/>
            </a:pPr>
            <a:r>
              <a:rPr lang="el-GR" altLang="en-GR" sz="1600" b="1">
                <a:solidFill>
                  <a:schemeClr val="bg2"/>
                </a:solidFill>
              </a:rPr>
              <a:t>με τη χρήση κανόνων αποφάσεων</a:t>
            </a:r>
            <a:endParaRPr lang="en-US" altLang="en-GR" sz="1600" b="1">
              <a:solidFill>
                <a:schemeClr val="bg2"/>
              </a:solidFill>
            </a:endParaRPr>
          </a:p>
        </p:txBody>
      </p:sp>
      <p:sp>
        <p:nvSpPr>
          <p:cNvPr id="95259" name="AutoShape 29">
            <a:extLst>
              <a:ext uri="{FF2B5EF4-FFF2-40B4-BE49-F238E27FC236}">
                <a16:creationId xmlns:a16="http://schemas.microsoft.com/office/drawing/2014/main" id="{6BB71ADC-DD90-44D9-FB22-7FBA31A26618}"/>
              </a:ext>
            </a:extLst>
          </p:cNvPr>
          <p:cNvSpPr>
            <a:spLocks noChangeArrowheads="1"/>
          </p:cNvSpPr>
          <p:nvPr/>
        </p:nvSpPr>
        <p:spPr bwMode="auto">
          <a:xfrm>
            <a:off x="3167063" y="1484313"/>
            <a:ext cx="360362" cy="288925"/>
          </a:xfrm>
          <a:prstGeom prst="notchedRightArrow">
            <a:avLst>
              <a:gd name="adj1" fmla="val 50000"/>
              <a:gd name="adj2" fmla="val 31181"/>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95260" name="Text Box 30">
            <a:extLst>
              <a:ext uri="{FF2B5EF4-FFF2-40B4-BE49-F238E27FC236}">
                <a16:creationId xmlns:a16="http://schemas.microsoft.com/office/drawing/2014/main" id="{A0EB28DB-9ABE-5F97-225E-B2268B521756}"/>
              </a:ext>
            </a:extLst>
          </p:cNvPr>
          <p:cNvSpPr txBox="1">
            <a:spLocks noChangeArrowheads="1"/>
          </p:cNvSpPr>
          <p:nvPr/>
        </p:nvSpPr>
        <p:spPr bwMode="auto">
          <a:xfrm>
            <a:off x="179388" y="3716338"/>
            <a:ext cx="1223962" cy="1311275"/>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2000" b="1">
                <a:solidFill>
                  <a:schemeClr val="bg2"/>
                </a:solidFill>
              </a:rPr>
              <a:t>Αναμε-</a:t>
            </a:r>
          </a:p>
          <a:p>
            <a:pPr>
              <a:spcBef>
                <a:spcPct val="0"/>
              </a:spcBef>
              <a:buClrTx/>
              <a:buSzTx/>
              <a:buFontTx/>
              <a:buNone/>
            </a:pPr>
            <a:r>
              <a:rPr lang="el-GR" altLang="en-GR" sz="2000" b="1">
                <a:solidFill>
                  <a:schemeClr val="bg2"/>
                </a:solidFill>
              </a:rPr>
              <a:t>νόμενη</a:t>
            </a:r>
          </a:p>
          <a:p>
            <a:pPr>
              <a:spcBef>
                <a:spcPct val="0"/>
              </a:spcBef>
              <a:buClrTx/>
              <a:buSzTx/>
              <a:buFontTx/>
              <a:buNone/>
            </a:pPr>
            <a:r>
              <a:rPr lang="el-GR" altLang="en-GR" sz="2000" b="1">
                <a:solidFill>
                  <a:schemeClr val="bg2"/>
                </a:solidFill>
              </a:rPr>
              <a:t>Ικανο-ποίηση</a:t>
            </a:r>
            <a:endParaRPr lang="en-US" altLang="en-GR" sz="2000" b="1">
              <a:solidFill>
                <a:schemeClr val="bg2"/>
              </a:solidFill>
            </a:endParaRPr>
          </a:p>
        </p:txBody>
      </p:sp>
      <p:sp>
        <p:nvSpPr>
          <p:cNvPr id="500767" name="Text Box 31">
            <a:extLst>
              <a:ext uri="{FF2B5EF4-FFF2-40B4-BE49-F238E27FC236}">
                <a16:creationId xmlns:a16="http://schemas.microsoft.com/office/drawing/2014/main" id="{9DCE90D3-1D15-50E7-BB9F-2A74287C6A6D}"/>
              </a:ext>
            </a:extLst>
          </p:cNvPr>
          <p:cNvSpPr txBox="1">
            <a:spLocks noChangeArrowheads="1"/>
          </p:cNvSpPr>
          <p:nvPr/>
        </p:nvSpPr>
        <p:spPr bwMode="auto">
          <a:xfrm>
            <a:off x="1692275" y="2571750"/>
            <a:ext cx="1512888" cy="641350"/>
          </a:xfrm>
          <a:prstGeom prst="rect">
            <a:avLst/>
          </a:prstGeom>
          <a:solidFill>
            <a:schemeClr val="accent1"/>
          </a:solidFill>
          <a:ln w="9525" algn="ctr">
            <a:solidFill>
              <a:schemeClr val="tx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sz="1800">
                <a:solidFill>
                  <a:schemeClr val="bg2"/>
                </a:solidFill>
                <a:effectLst>
                  <a:outerShdw blurRad="38100" dist="38100" dir="2700000" algn="tl">
                    <a:srgbClr val="000000"/>
                  </a:outerShdw>
                </a:effectLst>
              </a:rPr>
              <a:t>Αναγνώριση</a:t>
            </a:r>
          </a:p>
          <a:p>
            <a:pPr algn="ctr" eaLnBrk="1" hangingPunct="1">
              <a:defRPr/>
            </a:pPr>
            <a:r>
              <a:rPr lang="el-GR" altLang="en-GR" sz="1800">
                <a:solidFill>
                  <a:schemeClr val="bg2"/>
                </a:solidFill>
                <a:effectLst>
                  <a:outerShdw blurRad="38100" dist="38100" dir="2700000" algn="tl">
                    <a:srgbClr val="000000"/>
                  </a:outerShdw>
                </a:effectLst>
              </a:rPr>
              <a:t>Ανάγκης</a:t>
            </a:r>
            <a:endParaRPr lang="en-US" altLang="en-GR" sz="1800">
              <a:solidFill>
                <a:schemeClr val="bg2"/>
              </a:solidFill>
              <a:effectLst>
                <a:outerShdw blurRad="38100" dist="38100" dir="2700000" algn="tl">
                  <a:srgbClr val="000000"/>
                </a:outerShdw>
              </a:effectLst>
            </a:endParaRPr>
          </a:p>
        </p:txBody>
      </p:sp>
      <p:sp>
        <p:nvSpPr>
          <p:cNvPr id="95262" name="AutoShape 32">
            <a:extLst>
              <a:ext uri="{FF2B5EF4-FFF2-40B4-BE49-F238E27FC236}">
                <a16:creationId xmlns:a16="http://schemas.microsoft.com/office/drawing/2014/main" id="{8833A4C4-F78F-20F7-420E-259EF7203417}"/>
              </a:ext>
            </a:extLst>
          </p:cNvPr>
          <p:cNvSpPr>
            <a:spLocks noChangeArrowheads="1"/>
          </p:cNvSpPr>
          <p:nvPr/>
        </p:nvSpPr>
        <p:spPr bwMode="auto">
          <a:xfrm>
            <a:off x="2268538" y="2132013"/>
            <a:ext cx="288925" cy="360362"/>
          </a:xfrm>
          <a:prstGeom prst="upDownArrow">
            <a:avLst>
              <a:gd name="adj1" fmla="val 50000"/>
              <a:gd name="adj2" fmla="val 24945"/>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 name="Footer Placeholder 1">
            <a:extLst>
              <a:ext uri="{FF2B5EF4-FFF2-40B4-BE49-F238E27FC236}">
                <a16:creationId xmlns:a16="http://schemas.microsoft.com/office/drawing/2014/main" id="{06F2612D-2935-3301-CB50-A5FFE43CB58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4">
            <a:extLst>
              <a:ext uri="{FF2B5EF4-FFF2-40B4-BE49-F238E27FC236}">
                <a16:creationId xmlns:a16="http://schemas.microsoft.com/office/drawing/2014/main" id="{F229ADEA-31E4-A078-A80E-D588B26A67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CCCD26A2-52E8-0443-AF1C-F875AB61626C}" type="slidenum">
              <a:rPr lang="el-GR" altLang="en-GR" sz="1200" smtClean="0">
                <a:latin typeface="Arial Black" panose="020B0604020202020204" pitchFamily="34" charset="0"/>
              </a:rPr>
              <a:pPr>
                <a:spcBef>
                  <a:spcPct val="0"/>
                </a:spcBef>
                <a:buClrTx/>
                <a:buSzTx/>
                <a:buFontTx/>
                <a:buNone/>
              </a:pPr>
              <a:t>65</a:t>
            </a:fld>
            <a:endParaRPr lang="el-GR" altLang="en-GR" sz="1200">
              <a:latin typeface="Arial Black" panose="020B0604020202020204" pitchFamily="34" charset="0"/>
            </a:endParaRPr>
          </a:p>
        </p:txBody>
      </p:sp>
      <p:sp>
        <p:nvSpPr>
          <p:cNvPr id="96258" name="Rectangle 2">
            <a:extLst>
              <a:ext uri="{FF2B5EF4-FFF2-40B4-BE49-F238E27FC236}">
                <a16:creationId xmlns:a16="http://schemas.microsoft.com/office/drawing/2014/main" id="{1D42FD9A-D025-4645-8083-81A51A52C841}"/>
              </a:ext>
            </a:extLst>
          </p:cNvPr>
          <p:cNvSpPr>
            <a:spLocks noGrp="1" noChangeArrowheads="1"/>
          </p:cNvSpPr>
          <p:nvPr>
            <p:ph type="title"/>
          </p:nvPr>
        </p:nvSpPr>
        <p:spPr>
          <a:xfrm>
            <a:off x="457200" y="228600"/>
            <a:ext cx="8686800" cy="1143000"/>
          </a:xfrm>
        </p:spPr>
        <p:txBody>
          <a:bodyPr/>
          <a:lstStyle/>
          <a:p>
            <a:pPr eaLnBrk="1" hangingPunct="1"/>
            <a:r>
              <a:rPr lang="el-GR" altLang="en-GR" sz="3200" b="1">
                <a:ea typeface="ＭＳ Ｐゴシック" panose="020B0600070205080204" pitchFamily="34" charset="-128"/>
              </a:rPr>
              <a:t>Αναζήτηση και επεξεργασία Πληροφοριών για τη λήψη αγοραστικών αποφάσεων</a:t>
            </a:r>
          </a:p>
        </p:txBody>
      </p:sp>
      <p:sp>
        <p:nvSpPr>
          <p:cNvPr id="96259" name="Rectangle 3">
            <a:extLst>
              <a:ext uri="{FF2B5EF4-FFF2-40B4-BE49-F238E27FC236}">
                <a16:creationId xmlns:a16="http://schemas.microsoft.com/office/drawing/2014/main" id="{66C851F1-325F-5D2A-12C8-A81D7C6FA582}"/>
              </a:ext>
            </a:extLst>
          </p:cNvPr>
          <p:cNvSpPr>
            <a:spLocks noGrp="1" noChangeArrowheads="1"/>
          </p:cNvSpPr>
          <p:nvPr>
            <p:ph type="body" idx="1"/>
          </p:nvPr>
        </p:nvSpPr>
        <p:spPr/>
        <p:txBody>
          <a:bodyPr/>
          <a:lstStyle/>
          <a:p>
            <a:pPr eaLnBrk="1" hangingPunct="1">
              <a:lnSpc>
                <a:spcPct val="90000"/>
              </a:lnSpc>
            </a:pPr>
            <a:r>
              <a:rPr lang="el-GR" altLang="en-GR">
                <a:ea typeface="ＭＳ Ｐゴシック" panose="020B0600070205080204" pitchFamily="34" charset="-128"/>
              </a:rPr>
              <a:t>Αύξηση της ποιότητας των πληροφοριών αυξάνει την εμπιστοσύνη των καταναλωτών </a:t>
            </a:r>
          </a:p>
          <a:p>
            <a:pPr eaLnBrk="1" hangingPunct="1">
              <a:lnSpc>
                <a:spcPct val="90000"/>
              </a:lnSpc>
            </a:pPr>
            <a:r>
              <a:rPr lang="el-GR" altLang="en-GR">
                <a:ea typeface="ＭＳ Ｐゴシック" panose="020B0600070205080204" pitchFamily="34" charset="-128"/>
              </a:rPr>
              <a:t>Αύξηση της ποσότητας των πληροφοριών μειώνει την εμπιστοσύνη των καταναλωτών</a:t>
            </a:r>
          </a:p>
          <a:p>
            <a:pPr eaLnBrk="1" hangingPunct="1">
              <a:lnSpc>
                <a:spcPct val="90000"/>
              </a:lnSpc>
            </a:pPr>
            <a:r>
              <a:rPr lang="el-GR" altLang="en-GR">
                <a:ea typeface="ＭＳ Ｐゴシック" panose="020B0600070205080204" pitchFamily="34" charset="-128"/>
              </a:rPr>
              <a:t>Υψηλότερη ποιότητα 		μεγαλύτερη ποσότητα πληροφοριών σχετικά με τα προϊοντικά χαρακτηριστικά</a:t>
            </a:r>
          </a:p>
        </p:txBody>
      </p:sp>
      <p:sp>
        <p:nvSpPr>
          <p:cNvPr id="96260" name="AutoShape 4">
            <a:extLst>
              <a:ext uri="{FF2B5EF4-FFF2-40B4-BE49-F238E27FC236}">
                <a16:creationId xmlns:a16="http://schemas.microsoft.com/office/drawing/2014/main" id="{CFE2F754-F664-C090-C448-9E88A40E880D}"/>
              </a:ext>
            </a:extLst>
          </p:cNvPr>
          <p:cNvSpPr>
            <a:spLocks noChangeArrowheads="1"/>
          </p:cNvSpPr>
          <p:nvPr/>
        </p:nvSpPr>
        <p:spPr bwMode="auto">
          <a:xfrm>
            <a:off x="5003800" y="4941888"/>
            <a:ext cx="720725" cy="360362"/>
          </a:xfrm>
          <a:prstGeom prst="righ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 name="Footer Placeholder 1">
            <a:extLst>
              <a:ext uri="{FF2B5EF4-FFF2-40B4-BE49-F238E27FC236}">
                <a16:creationId xmlns:a16="http://schemas.microsoft.com/office/drawing/2014/main" id="{83027265-ECFB-6E5F-51EE-A5DF78B621DA}"/>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4">
            <a:extLst>
              <a:ext uri="{FF2B5EF4-FFF2-40B4-BE49-F238E27FC236}">
                <a16:creationId xmlns:a16="http://schemas.microsoft.com/office/drawing/2014/main" id="{5AC01B23-BBAB-58BD-9C92-8F5C0F6D02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DF066D5-EC08-C44A-9CDE-83FF2DEDB645}" type="slidenum">
              <a:rPr lang="el-GR" altLang="en-GR" sz="1200" smtClean="0">
                <a:latin typeface="Arial Black" panose="020B0604020202020204" pitchFamily="34" charset="0"/>
              </a:rPr>
              <a:pPr>
                <a:spcBef>
                  <a:spcPct val="0"/>
                </a:spcBef>
                <a:buClrTx/>
                <a:buSzTx/>
                <a:buFontTx/>
                <a:buNone/>
              </a:pPr>
              <a:t>66</a:t>
            </a:fld>
            <a:endParaRPr lang="el-GR" altLang="en-GR" sz="1200">
              <a:latin typeface="Arial Black" panose="020B0604020202020204" pitchFamily="34" charset="0"/>
            </a:endParaRPr>
          </a:p>
        </p:txBody>
      </p:sp>
      <p:sp>
        <p:nvSpPr>
          <p:cNvPr id="97282" name="Rectangle 2">
            <a:extLst>
              <a:ext uri="{FF2B5EF4-FFF2-40B4-BE49-F238E27FC236}">
                <a16:creationId xmlns:a16="http://schemas.microsoft.com/office/drawing/2014/main" id="{9F5FCCDF-006E-A461-5352-565920093359}"/>
              </a:ext>
            </a:extLst>
          </p:cNvPr>
          <p:cNvSpPr>
            <a:spLocks noGrp="1" noChangeArrowheads="1"/>
          </p:cNvSpPr>
          <p:nvPr>
            <p:ph type="title"/>
          </p:nvPr>
        </p:nvSpPr>
        <p:spPr>
          <a:xfrm>
            <a:off x="457200" y="228600"/>
            <a:ext cx="8686800" cy="1143000"/>
          </a:xfrm>
        </p:spPr>
        <p:txBody>
          <a:bodyPr/>
          <a:lstStyle/>
          <a:p>
            <a:pPr eaLnBrk="1" hangingPunct="1"/>
            <a:r>
              <a:rPr lang="el-GR" altLang="en-GR" sz="3200" b="1">
                <a:ea typeface="ＭＳ Ｐゴシック" panose="020B0600070205080204" pitchFamily="34" charset="-128"/>
              </a:rPr>
              <a:t>Παράγοντες αναζήτησης και επεξεργασίας Πληροφοριών που επηρεάζουν τη λήψη αγοραστικών αποφάσεων</a:t>
            </a:r>
          </a:p>
        </p:txBody>
      </p:sp>
      <p:sp>
        <p:nvSpPr>
          <p:cNvPr id="97283" name="Rectangle 3">
            <a:extLst>
              <a:ext uri="{FF2B5EF4-FFF2-40B4-BE49-F238E27FC236}">
                <a16:creationId xmlns:a16="http://schemas.microsoft.com/office/drawing/2014/main" id="{8FFFB53F-BB57-F073-0295-4EF41E5CFA89}"/>
              </a:ext>
            </a:extLst>
          </p:cNvPr>
          <p:cNvSpPr>
            <a:spLocks noGrp="1" noChangeArrowheads="1"/>
          </p:cNvSpPr>
          <p:nvPr>
            <p:ph type="body" idx="1"/>
          </p:nvPr>
        </p:nvSpPr>
        <p:spPr/>
        <p:txBody>
          <a:bodyPr/>
          <a:lstStyle/>
          <a:p>
            <a:pPr eaLnBrk="1" hangingPunct="1"/>
            <a:r>
              <a:rPr lang="el-GR" altLang="en-GR">
                <a:ea typeface="ＭＳ Ｐゴシック" panose="020B0600070205080204" pitchFamily="34" charset="-128"/>
              </a:rPr>
              <a:t>Ο συνδυασμός διαφορετικών πηγών πληροφόρησης</a:t>
            </a:r>
          </a:p>
          <a:p>
            <a:pPr eaLnBrk="1" hangingPunct="1"/>
            <a:r>
              <a:rPr lang="el-GR" altLang="en-GR">
                <a:ea typeface="ＭＳ Ｐゴシック" panose="020B0600070205080204" pitchFamily="34" charset="-128"/>
              </a:rPr>
              <a:t>Ο διαθέσιμος χρόνος επηρεάζει τη διαδικασία λήψης αποφάσεων</a:t>
            </a:r>
          </a:p>
          <a:p>
            <a:pPr eaLnBrk="1" hangingPunct="1"/>
            <a:r>
              <a:rPr lang="el-GR" altLang="en-GR">
                <a:ea typeface="ＭＳ Ｐゴシック" panose="020B0600070205080204" pitchFamily="34" charset="-128"/>
              </a:rPr>
              <a:t>Το φύλο</a:t>
            </a:r>
          </a:p>
          <a:p>
            <a:pPr eaLnBrk="1" hangingPunct="1"/>
            <a:r>
              <a:rPr lang="el-GR" altLang="en-GR">
                <a:ea typeface="ＭＳ Ｐゴシック" panose="020B0600070205080204" pitchFamily="34" charset="-128"/>
              </a:rPr>
              <a:t>Η ηλικία</a:t>
            </a:r>
            <a:r>
              <a:rPr lang="en-US" altLang="en-GR">
                <a:ea typeface="ＭＳ Ｐゴシック" panose="020B0600070205080204" pitchFamily="34" charset="-128"/>
              </a:rPr>
              <a:t> (</a:t>
            </a:r>
            <a:r>
              <a:rPr lang="el-GR" altLang="en-GR">
                <a:ea typeface="ＭＳ Ｐゴシック" panose="020B0600070205080204" pitchFamily="34" charset="-128"/>
              </a:rPr>
              <a:t>αμφιλεγόμενος ο ρόλος της</a:t>
            </a:r>
            <a:endParaRPr lang="en-US" altLang="en-GR">
              <a:ea typeface="ＭＳ Ｐゴシック" panose="020B0600070205080204" pitchFamily="34" charset="-128"/>
            </a:endParaRPr>
          </a:p>
          <a:p>
            <a:pPr eaLnBrk="1" hangingPunct="1"/>
            <a:r>
              <a:rPr lang="el-GR" altLang="en-GR">
                <a:ea typeface="ＭＳ Ｐゴシック" panose="020B0600070205080204" pitchFamily="34" charset="-128"/>
              </a:rPr>
              <a:t>Η αναζήτηση πληροφοριών είναι στενά συνδεδεμένη με την ανάμιξη (</a:t>
            </a:r>
            <a:r>
              <a:rPr lang="en-US" altLang="en-GR">
                <a:ea typeface="ＭＳ Ｐゴシック" panose="020B0600070205080204" pitchFamily="34" charset="-128"/>
              </a:rPr>
              <a:t>involvement)</a:t>
            </a:r>
            <a:endParaRPr lang="el-GR"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3A31DC47-F58E-5D9B-38C5-89A259A51693}"/>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4">
            <a:extLst>
              <a:ext uri="{FF2B5EF4-FFF2-40B4-BE49-F238E27FC236}">
                <a16:creationId xmlns:a16="http://schemas.microsoft.com/office/drawing/2014/main" id="{FA9B5235-79D7-C770-36FA-C4019736B81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34D5B49-AF67-1B4E-93DA-BEA411E0C65A}" type="slidenum">
              <a:rPr lang="el-GR" altLang="en-GR" sz="1200" smtClean="0">
                <a:latin typeface="Arial Black" panose="020B0604020202020204" pitchFamily="34" charset="0"/>
              </a:rPr>
              <a:pPr>
                <a:spcBef>
                  <a:spcPct val="0"/>
                </a:spcBef>
                <a:buClrTx/>
                <a:buSzTx/>
                <a:buFontTx/>
                <a:buNone/>
              </a:pPr>
              <a:t>67</a:t>
            </a:fld>
            <a:endParaRPr lang="el-GR" altLang="en-GR" sz="1200">
              <a:latin typeface="Arial Black" panose="020B0604020202020204" pitchFamily="34" charset="0"/>
            </a:endParaRPr>
          </a:p>
        </p:txBody>
      </p:sp>
      <p:sp>
        <p:nvSpPr>
          <p:cNvPr id="98306" name="Rectangle 2">
            <a:extLst>
              <a:ext uri="{FF2B5EF4-FFF2-40B4-BE49-F238E27FC236}">
                <a16:creationId xmlns:a16="http://schemas.microsoft.com/office/drawing/2014/main" id="{CAFF3194-2989-C534-3E8B-528ABB317BE9}"/>
              </a:ext>
            </a:extLst>
          </p:cNvPr>
          <p:cNvSpPr>
            <a:spLocks noGrp="1" noChangeArrowheads="1"/>
          </p:cNvSpPr>
          <p:nvPr>
            <p:ph type="title"/>
          </p:nvPr>
        </p:nvSpPr>
        <p:spPr>
          <a:xfrm>
            <a:off x="457200" y="228600"/>
            <a:ext cx="8686800" cy="1143000"/>
          </a:xfrm>
        </p:spPr>
        <p:txBody>
          <a:bodyPr/>
          <a:lstStyle/>
          <a:p>
            <a:pPr eaLnBrk="1" hangingPunct="1"/>
            <a:r>
              <a:rPr lang="el-GR" altLang="en-GR" sz="3200" b="1">
                <a:ea typeface="ＭＳ Ｐゴシック" panose="020B0600070205080204" pitchFamily="34" charset="-128"/>
              </a:rPr>
              <a:t>Παράγοντες αναζήτησης και επεξεργασίας Πληροφοριών που επηρεάζουν τη λήψη αγοραστικών αποφάσεων</a:t>
            </a:r>
          </a:p>
        </p:txBody>
      </p:sp>
      <p:sp>
        <p:nvSpPr>
          <p:cNvPr id="98307" name="Rectangle 3">
            <a:extLst>
              <a:ext uri="{FF2B5EF4-FFF2-40B4-BE49-F238E27FC236}">
                <a16:creationId xmlns:a16="http://schemas.microsoft.com/office/drawing/2014/main" id="{63A0F16C-367D-D815-A026-516679BE973E}"/>
              </a:ext>
            </a:extLst>
          </p:cNvPr>
          <p:cNvSpPr>
            <a:spLocks noGrp="1" noChangeArrowheads="1"/>
          </p:cNvSpPr>
          <p:nvPr>
            <p:ph type="body" idx="1"/>
          </p:nvPr>
        </p:nvSpPr>
        <p:spPr>
          <a:xfrm>
            <a:off x="457200" y="1600200"/>
            <a:ext cx="8229600" cy="4924425"/>
          </a:xfrm>
        </p:spPr>
        <p:txBody>
          <a:bodyPr/>
          <a:lstStyle/>
          <a:p>
            <a:pPr eaLnBrk="1" hangingPunct="1">
              <a:lnSpc>
                <a:spcPct val="90000"/>
              </a:lnSpc>
            </a:pPr>
            <a:r>
              <a:rPr lang="el-GR" altLang="en-GR">
                <a:ea typeface="ＭＳ Ｐゴシック" panose="020B0600070205080204" pitchFamily="34" charset="-128"/>
              </a:rPr>
              <a:t>Σε συνδυασμό πηγών πληροφόρησης μεγαλύτερη βαρύτητα έχουν αυτές που προηγούνται χρονικά των άλλων</a:t>
            </a:r>
          </a:p>
          <a:p>
            <a:pPr eaLnBrk="1" hangingPunct="1">
              <a:lnSpc>
                <a:spcPct val="90000"/>
              </a:lnSpc>
            </a:pPr>
            <a:r>
              <a:rPr lang="el-GR" altLang="en-GR">
                <a:ea typeface="ＭＳ Ｐゴシック" panose="020B0600070205080204" pitchFamily="34" charset="-128"/>
              </a:rPr>
              <a:t>Σειρά προτίμησης για τους χρονικά πιεσμένους:</a:t>
            </a:r>
          </a:p>
          <a:p>
            <a:pPr lvl="1" eaLnBrk="1" hangingPunct="1">
              <a:lnSpc>
                <a:spcPct val="90000"/>
              </a:lnSpc>
            </a:pPr>
            <a:r>
              <a:rPr lang="el-GR" altLang="en-GR">
                <a:ea typeface="ＭＳ Ｐゴシック" panose="020B0600070205080204" pitchFamily="34" charset="-128"/>
              </a:rPr>
              <a:t>Βιτρίνα</a:t>
            </a:r>
          </a:p>
          <a:p>
            <a:pPr lvl="1" eaLnBrk="1" hangingPunct="1">
              <a:lnSpc>
                <a:spcPct val="90000"/>
              </a:lnSpc>
            </a:pPr>
            <a:r>
              <a:rPr lang="el-GR" altLang="en-GR">
                <a:ea typeface="ＭＳ Ｐゴシック" panose="020B0600070205080204" pitchFamily="34" charset="-128"/>
              </a:rPr>
              <a:t>Σχετικά άρθρα</a:t>
            </a:r>
          </a:p>
          <a:p>
            <a:pPr lvl="1" eaLnBrk="1" hangingPunct="1">
              <a:lnSpc>
                <a:spcPct val="90000"/>
              </a:lnSpc>
            </a:pPr>
            <a:r>
              <a:rPr lang="el-GR" altLang="en-GR">
                <a:ea typeface="ＭＳ Ｐゴシック" panose="020B0600070205080204" pitchFamily="34" charset="-128"/>
              </a:rPr>
              <a:t>Προσωπικές συνεντεύξεις με άλλους καταναλωτές (</a:t>
            </a:r>
            <a:r>
              <a:rPr lang="en-US" altLang="en-GR">
                <a:ea typeface="ＭＳ Ｐゴシック" panose="020B0600070205080204" pitchFamily="34" charset="-128"/>
              </a:rPr>
              <a:t>word-of-mouth)</a:t>
            </a:r>
          </a:p>
          <a:p>
            <a:pPr lvl="1" eaLnBrk="1" hangingPunct="1">
              <a:lnSpc>
                <a:spcPct val="90000"/>
              </a:lnSpc>
            </a:pPr>
            <a:r>
              <a:rPr lang="el-GR" altLang="en-GR">
                <a:ea typeface="ＭＳ Ｐゴシック" panose="020B0600070205080204" pitchFamily="34" charset="-128"/>
              </a:rPr>
              <a:t>διαφημίσεις</a:t>
            </a:r>
          </a:p>
        </p:txBody>
      </p:sp>
      <p:sp>
        <p:nvSpPr>
          <p:cNvPr id="2" name="Footer Placeholder 1">
            <a:extLst>
              <a:ext uri="{FF2B5EF4-FFF2-40B4-BE49-F238E27FC236}">
                <a16:creationId xmlns:a16="http://schemas.microsoft.com/office/drawing/2014/main" id="{90386279-F25F-896A-F5E9-58DB2171B59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4">
            <a:extLst>
              <a:ext uri="{FF2B5EF4-FFF2-40B4-BE49-F238E27FC236}">
                <a16:creationId xmlns:a16="http://schemas.microsoft.com/office/drawing/2014/main" id="{0CFCB5A6-87AE-A9E5-A48A-A61F797E2B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90020AB-A8E3-E34A-B471-93F435D978C8}" type="slidenum">
              <a:rPr lang="el-GR" altLang="en-GR" sz="1200" smtClean="0">
                <a:latin typeface="Arial Black" panose="020B0604020202020204" pitchFamily="34" charset="0"/>
              </a:rPr>
              <a:pPr>
                <a:spcBef>
                  <a:spcPct val="0"/>
                </a:spcBef>
                <a:buClrTx/>
                <a:buSzTx/>
                <a:buFontTx/>
                <a:buNone/>
              </a:pPr>
              <a:t>68</a:t>
            </a:fld>
            <a:endParaRPr lang="el-GR" altLang="en-GR" sz="1200">
              <a:latin typeface="Arial Black" panose="020B0604020202020204" pitchFamily="34" charset="0"/>
            </a:endParaRPr>
          </a:p>
        </p:txBody>
      </p:sp>
      <p:sp>
        <p:nvSpPr>
          <p:cNvPr id="99330" name="Rectangle 2">
            <a:extLst>
              <a:ext uri="{FF2B5EF4-FFF2-40B4-BE49-F238E27FC236}">
                <a16:creationId xmlns:a16="http://schemas.microsoft.com/office/drawing/2014/main" id="{83EB4EA0-0083-8F0F-08D2-D6279B2A8939}"/>
              </a:ext>
            </a:extLst>
          </p:cNvPr>
          <p:cNvSpPr>
            <a:spLocks noGrp="1" noChangeArrowheads="1"/>
          </p:cNvSpPr>
          <p:nvPr>
            <p:ph type="title"/>
          </p:nvPr>
        </p:nvSpPr>
        <p:spPr>
          <a:xfrm>
            <a:off x="457200" y="228600"/>
            <a:ext cx="8686800" cy="1143000"/>
          </a:xfrm>
        </p:spPr>
        <p:txBody>
          <a:bodyPr/>
          <a:lstStyle/>
          <a:p>
            <a:pPr eaLnBrk="1" hangingPunct="1"/>
            <a:r>
              <a:rPr lang="el-GR" altLang="en-GR" sz="4000">
                <a:ea typeface="ＭＳ Ｐゴシック" panose="020B0600070205080204" pitchFamily="34" charset="-128"/>
              </a:rPr>
              <a:t>Η σχέση της αναζήτησης πληροφοριών είναι…</a:t>
            </a:r>
            <a:endParaRPr lang="el-GR" altLang="en-GR" sz="3200" b="1">
              <a:ea typeface="ＭＳ Ｐゴシック" panose="020B0600070205080204" pitchFamily="34" charset="-128"/>
            </a:endParaRPr>
          </a:p>
        </p:txBody>
      </p:sp>
      <p:sp>
        <p:nvSpPr>
          <p:cNvPr id="99331" name="Rectangle 3">
            <a:extLst>
              <a:ext uri="{FF2B5EF4-FFF2-40B4-BE49-F238E27FC236}">
                <a16:creationId xmlns:a16="http://schemas.microsoft.com/office/drawing/2014/main" id="{B0C5C524-92B4-8698-E8F7-F1B904DD2D01}"/>
              </a:ext>
            </a:extLst>
          </p:cNvPr>
          <p:cNvSpPr>
            <a:spLocks noGrp="1" noChangeArrowheads="1"/>
          </p:cNvSpPr>
          <p:nvPr>
            <p:ph type="body" idx="1"/>
          </p:nvPr>
        </p:nvSpPr>
        <p:spPr>
          <a:xfrm>
            <a:off x="457200" y="1600200"/>
            <a:ext cx="8229600" cy="4781550"/>
          </a:xfrm>
        </p:spPr>
        <p:txBody>
          <a:bodyPr/>
          <a:lstStyle/>
          <a:p>
            <a:pPr eaLnBrk="1" hangingPunct="1"/>
            <a:r>
              <a:rPr lang="el-GR" altLang="en-GR">
                <a:ea typeface="ＭＳ Ｐゴシック" panose="020B0600070205080204" pitchFamily="34" charset="-128"/>
              </a:rPr>
              <a:t>…Θετική με:</a:t>
            </a:r>
          </a:p>
          <a:p>
            <a:pPr lvl="1" eaLnBrk="1" hangingPunct="1"/>
            <a:r>
              <a:rPr lang="el-GR" altLang="en-GR">
                <a:ea typeface="ＭＳ Ｐゴシック" panose="020B0600070205080204" pitchFamily="34" charset="-128"/>
              </a:rPr>
              <a:t>Την ανάμιξη του καταναλωτή με την αγορά</a:t>
            </a:r>
          </a:p>
          <a:p>
            <a:pPr lvl="1" eaLnBrk="1" hangingPunct="1"/>
            <a:r>
              <a:rPr lang="el-GR" altLang="en-GR">
                <a:ea typeface="ＭＳ Ｐゴシック" panose="020B0600070205080204" pitchFamily="34" charset="-128"/>
              </a:rPr>
              <a:t>Τη στάση του καταναλωτή ως προς τα ψώνια γενικά και</a:t>
            </a:r>
          </a:p>
          <a:p>
            <a:pPr lvl="1" eaLnBrk="1" hangingPunct="1"/>
            <a:r>
              <a:rPr lang="el-GR" altLang="en-GR">
                <a:ea typeface="ＭＳ Ｐゴシック" panose="020B0600070205080204" pitchFamily="34" charset="-128"/>
              </a:rPr>
              <a:t>Τη διαθεσιμότητα του χρόνου.</a:t>
            </a:r>
          </a:p>
          <a:p>
            <a:pPr eaLnBrk="1" hangingPunct="1"/>
            <a:r>
              <a:rPr lang="el-GR" altLang="en-GR">
                <a:ea typeface="ＭＳ Ｐゴシック" panose="020B0600070205080204" pitchFamily="34" charset="-128"/>
              </a:rPr>
              <a:t>….Αρνητική με:</a:t>
            </a:r>
          </a:p>
          <a:p>
            <a:pPr lvl="1" eaLnBrk="1" hangingPunct="1"/>
            <a:r>
              <a:rPr lang="el-GR" altLang="en-GR">
                <a:ea typeface="ＭＳ Ｐゴシック" panose="020B0600070205080204" pitchFamily="34" charset="-128"/>
              </a:rPr>
              <a:t>Την υπάρχουσα γνώση του καταναλωτή γύρω από τη συγκεκριμένη κατηγορία προϊόντος </a:t>
            </a:r>
          </a:p>
          <a:p>
            <a:pPr eaLnBrk="1" hangingPunct="1"/>
            <a:endParaRPr lang="el-GR"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CDC47AC9-E19C-5119-9ACC-1B3AA428E93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a:extLst>
              <a:ext uri="{FF2B5EF4-FFF2-40B4-BE49-F238E27FC236}">
                <a16:creationId xmlns:a16="http://schemas.microsoft.com/office/drawing/2014/main" id="{A1D27FFD-6462-34E1-4096-B7B712FA7E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B5A317A-AD5E-7249-84F6-AD8B2BBE79DB}" type="slidenum">
              <a:rPr lang="el-GR" altLang="en-GR" sz="1200" smtClean="0">
                <a:latin typeface="Arial Black" panose="020B0604020202020204" pitchFamily="34" charset="0"/>
              </a:rPr>
              <a:pPr>
                <a:spcBef>
                  <a:spcPct val="0"/>
                </a:spcBef>
                <a:buClrTx/>
                <a:buSzTx/>
                <a:buFontTx/>
                <a:buNone/>
              </a:pPr>
              <a:t>69</a:t>
            </a:fld>
            <a:endParaRPr lang="el-GR" altLang="en-GR" sz="1200">
              <a:latin typeface="Arial Black" panose="020B0604020202020204" pitchFamily="34" charset="0"/>
            </a:endParaRPr>
          </a:p>
        </p:txBody>
      </p:sp>
      <p:sp>
        <p:nvSpPr>
          <p:cNvPr id="100354" name="Rectangle 2">
            <a:extLst>
              <a:ext uri="{FF2B5EF4-FFF2-40B4-BE49-F238E27FC236}">
                <a16:creationId xmlns:a16="http://schemas.microsoft.com/office/drawing/2014/main" id="{9293E8D8-70BF-80D8-BE67-85733EE9A89E}"/>
              </a:ext>
            </a:extLst>
          </p:cNvPr>
          <p:cNvSpPr>
            <a:spLocks noGrp="1" noChangeArrowheads="1"/>
          </p:cNvSpPr>
          <p:nvPr>
            <p:ph type="title"/>
          </p:nvPr>
        </p:nvSpPr>
        <p:spPr>
          <a:xfrm>
            <a:off x="0" y="228600"/>
            <a:ext cx="9144000" cy="608013"/>
          </a:xfrm>
        </p:spPr>
        <p:txBody>
          <a:bodyPr/>
          <a:lstStyle/>
          <a:p>
            <a:pPr eaLnBrk="1" hangingPunct="1"/>
            <a:r>
              <a:rPr lang="el-GR" altLang="en-GR" sz="4000" b="1">
                <a:ea typeface="ＭＳ Ｐゴシック" panose="020B0600070205080204" pitchFamily="34" charset="-128"/>
              </a:rPr>
              <a:t>Γενική/Εκτεταμένη ΛήψηΑπόφασης</a:t>
            </a:r>
            <a:endParaRPr lang="en-US" altLang="en-GR" sz="4000" b="1">
              <a:ea typeface="ＭＳ Ｐゴシック" panose="020B0600070205080204" pitchFamily="34" charset="-128"/>
            </a:endParaRPr>
          </a:p>
        </p:txBody>
      </p:sp>
      <p:sp>
        <p:nvSpPr>
          <p:cNvPr id="505859" name="AutoShape 3">
            <a:extLst>
              <a:ext uri="{FF2B5EF4-FFF2-40B4-BE49-F238E27FC236}">
                <a16:creationId xmlns:a16="http://schemas.microsoft.com/office/drawing/2014/main" id="{7E14040F-4E4D-5564-7AFB-0E69A01EE2E5}"/>
              </a:ext>
            </a:extLst>
          </p:cNvPr>
          <p:cNvSpPr>
            <a:spLocks noChangeArrowheads="1"/>
          </p:cNvSpPr>
          <p:nvPr/>
        </p:nvSpPr>
        <p:spPr bwMode="auto">
          <a:xfrm>
            <a:off x="827088" y="1965325"/>
            <a:ext cx="3690937" cy="914400"/>
          </a:xfrm>
          <a:prstGeom prst="downArrowCallout">
            <a:avLst>
              <a:gd name="adj1" fmla="val 36515"/>
              <a:gd name="adj2" fmla="val 30087"/>
              <a:gd name="adj3" fmla="val 19963"/>
              <a:gd name="adj4" fmla="val 66667"/>
            </a:avLst>
          </a:prstGeom>
          <a:solidFill>
            <a:srgbClr val="FAFD00"/>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Αναγνώριση προβλήματος</a:t>
            </a:r>
            <a:endParaRPr lang="en-US" altLang="en-GR" sz="2000" b="1">
              <a:solidFill>
                <a:srgbClr val="714400"/>
              </a:solidFill>
            </a:endParaRPr>
          </a:p>
        </p:txBody>
      </p:sp>
      <p:sp>
        <p:nvSpPr>
          <p:cNvPr id="505860" name="AutoShape 4">
            <a:extLst>
              <a:ext uri="{FF2B5EF4-FFF2-40B4-BE49-F238E27FC236}">
                <a16:creationId xmlns:a16="http://schemas.microsoft.com/office/drawing/2014/main" id="{7138D7D7-14C8-A2C3-4A35-C0831C077279}"/>
              </a:ext>
            </a:extLst>
          </p:cNvPr>
          <p:cNvSpPr>
            <a:spLocks noChangeArrowheads="1"/>
          </p:cNvSpPr>
          <p:nvPr/>
        </p:nvSpPr>
        <p:spPr bwMode="auto">
          <a:xfrm>
            <a:off x="827088" y="2898775"/>
            <a:ext cx="3690937" cy="914400"/>
          </a:xfrm>
          <a:prstGeom prst="downArrowCallout">
            <a:avLst>
              <a:gd name="adj1" fmla="val 36515"/>
              <a:gd name="adj2" fmla="val 30087"/>
              <a:gd name="adj3" fmla="val 19963"/>
              <a:gd name="adj4" fmla="val 66667"/>
            </a:avLst>
          </a:prstGeom>
          <a:solidFill>
            <a:srgbClr val="FAFD00"/>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Συλλογή πληροφοριών</a:t>
            </a:r>
            <a:endParaRPr lang="en-US" altLang="en-GR" sz="2000" b="1">
              <a:solidFill>
                <a:srgbClr val="714400"/>
              </a:solidFill>
            </a:endParaRPr>
          </a:p>
        </p:txBody>
      </p:sp>
      <p:sp>
        <p:nvSpPr>
          <p:cNvPr id="505861" name="AutoShape 5">
            <a:extLst>
              <a:ext uri="{FF2B5EF4-FFF2-40B4-BE49-F238E27FC236}">
                <a16:creationId xmlns:a16="http://schemas.microsoft.com/office/drawing/2014/main" id="{E68955DB-A833-E9BD-8368-6B3D39FBB147}"/>
              </a:ext>
            </a:extLst>
          </p:cNvPr>
          <p:cNvSpPr>
            <a:spLocks noChangeArrowheads="1"/>
          </p:cNvSpPr>
          <p:nvPr/>
        </p:nvSpPr>
        <p:spPr bwMode="auto">
          <a:xfrm>
            <a:off x="827088" y="3832225"/>
            <a:ext cx="3690937" cy="914400"/>
          </a:xfrm>
          <a:prstGeom prst="downArrowCallout">
            <a:avLst>
              <a:gd name="adj1" fmla="val 36515"/>
              <a:gd name="adj2" fmla="val 30087"/>
              <a:gd name="adj3" fmla="val 19963"/>
              <a:gd name="adj4" fmla="val 66667"/>
            </a:avLst>
          </a:prstGeom>
          <a:solidFill>
            <a:srgbClr val="FAFD00"/>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Αξιολόγηση εναλλακτικών </a:t>
            </a:r>
          </a:p>
          <a:p>
            <a:pPr algn="ctr">
              <a:spcBef>
                <a:spcPct val="0"/>
              </a:spcBef>
              <a:buClrTx/>
              <a:buSzTx/>
              <a:buFontTx/>
              <a:buNone/>
            </a:pPr>
            <a:r>
              <a:rPr lang="el-GR" altLang="en-GR" sz="2000" b="1">
                <a:solidFill>
                  <a:srgbClr val="714400"/>
                </a:solidFill>
              </a:rPr>
              <a:t>Λύσεων</a:t>
            </a:r>
            <a:endParaRPr lang="en-US" altLang="en-GR" sz="2000" b="1">
              <a:solidFill>
                <a:srgbClr val="714400"/>
              </a:solidFill>
            </a:endParaRPr>
          </a:p>
        </p:txBody>
      </p:sp>
      <p:sp>
        <p:nvSpPr>
          <p:cNvPr id="505862" name="AutoShape 6">
            <a:extLst>
              <a:ext uri="{FF2B5EF4-FFF2-40B4-BE49-F238E27FC236}">
                <a16:creationId xmlns:a16="http://schemas.microsoft.com/office/drawing/2014/main" id="{F9AEAEF5-6A94-473F-EC81-8950D6B96FCD}"/>
              </a:ext>
            </a:extLst>
          </p:cNvPr>
          <p:cNvSpPr>
            <a:spLocks noChangeArrowheads="1"/>
          </p:cNvSpPr>
          <p:nvPr/>
        </p:nvSpPr>
        <p:spPr bwMode="auto">
          <a:xfrm>
            <a:off x="827088" y="4765675"/>
            <a:ext cx="3690937" cy="914400"/>
          </a:xfrm>
          <a:prstGeom prst="downArrowCallout">
            <a:avLst>
              <a:gd name="adj1" fmla="val 36515"/>
              <a:gd name="adj2" fmla="val 30087"/>
              <a:gd name="adj3" fmla="val 19963"/>
              <a:gd name="adj4" fmla="val 66667"/>
            </a:avLst>
          </a:prstGeom>
          <a:solidFill>
            <a:srgbClr val="FAFD00"/>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Επιλογή</a:t>
            </a:r>
            <a:endParaRPr lang="en-US" altLang="en-GR" sz="2000" b="1">
              <a:solidFill>
                <a:srgbClr val="714400"/>
              </a:solidFill>
            </a:endParaRPr>
          </a:p>
        </p:txBody>
      </p:sp>
      <p:sp>
        <p:nvSpPr>
          <p:cNvPr id="505863" name="Rectangle 7">
            <a:extLst>
              <a:ext uri="{FF2B5EF4-FFF2-40B4-BE49-F238E27FC236}">
                <a16:creationId xmlns:a16="http://schemas.microsoft.com/office/drawing/2014/main" id="{F74500F0-2E51-F671-3E29-63FDDCAE2956}"/>
              </a:ext>
            </a:extLst>
          </p:cNvPr>
          <p:cNvSpPr>
            <a:spLocks noChangeArrowheads="1"/>
          </p:cNvSpPr>
          <p:nvPr/>
        </p:nvSpPr>
        <p:spPr bwMode="auto">
          <a:xfrm>
            <a:off x="827088" y="5699125"/>
            <a:ext cx="3690937" cy="609600"/>
          </a:xfrm>
          <a:prstGeom prst="rect">
            <a:avLst/>
          </a:prstGeom>
          <a:solidFill>
            <a:srgbClr val="FAFD00"/>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Αποτέλεσμα</a:t>
            </a:r>
            <a:endParaRPr lang="en-US" altLang="en-GR" sz="2000" b="1">
              <a:solidFill>
                <a:srgbClr val="714400"/>
              </a:solidFill>
            </a:endParaRPr>
          </a:p>
        </p:txBody>
      </p:sp>
      <p:sp>
        <p:nvSpPr>
          <p:cNvPr id="505864" name="AutoShape 8">
            <a:extLst>
              <a:ext uri="{FF2B5EF4-FFF2-40B4-BE49-F238E27FC236}">
                <a16:creationId xmlns:a16="http://schemas.microsoft.com/office/drawing/2014/main" id="{F46B33DC-66C5-3BD6-6843-AC19CF8204FA}"/>
              </a:ext>
            </a:extLst>
          </p:cNvPr>
          <p:cNvSpPr>
            <a:spLocks noChangeArrowheads="1"/>
          </p:cNvSpPr>
          <p:nvPr/>
        </p:nvSpPr>
        <p:spPr bwMode="auto">
          <a:xfrm>
            <a:off x="4932363" y="1958975"/>
            <a:ext cx="3708400" cy="914400"/>
          </a:xfrm>
          <a:prstGeom prst="downArrowCallout">
            <a:avLst>
              <a:gd name="adj1" fmla="val 36688"/>
              <a:gd name="adj2" fmla="val 30229"/>
              <a:gd name="adj3" fmla="val 19963"/>
              <a:gd name="adj4" fmla="val 66667"/>
            </a:avLst>
          </a:prstGeom>
          <a:solidFill>
            <a:srgbClr val="A4FF49"/>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Αφύπνιση Ανάγκης</a:t>
            </a:r>
            <a:endParaRPr lang="en-US" altLang="en-GR" sz="2000" b="1">
              <a:solidFill>
                <a:srgbClr val="714400"/>
              </a:solidFill>
            </a:endParaRPr>
          </a:p>
        </p:txBody>
      </p:sp>
      <p:sp>
        <p:nvSpPr>
          <p:cNvPr id="505865" name="AutoShape 9">
            <a:extLst>
              <a:ext uri="{FF2B5EF4-FFF2-40B4-BE49-F238E27FC236}">
                <a16:creationId xmlns:a16="http://schemas.microsoft.com/office/drawing/2014/main" id="{5E3D51F4-A2AD-1E04-B4CE-68919649F481}"/>
              </a:ext>
            </a:extLst>
          </p:cNvPr>
          <p:cNvSpPr>
            <a:spLocks noChangeArrowheads="1"/>
          </p:cNvSpPr>
          <p:nvPr/>
        </p:nvSpPr>
        <p:spPr bwMode="auto">
          <a:xfrm>
            <a:off x="4932363" y="2892425"/>
            <a:ext cx="3708400" cy="914400"/>
          </a:xfrm>
          <a:prstGeom prst="downArrowCallout">
            <a:avLst>
              <a:gd name="adj1" fmla="val 36688"/>
              <a:gd name="adj2" fmla="val 30229"/>
              <a:gd name="adj3" fmla="val 19963"/>
              <a:gd name="adj4" fmla="val 66667"/>
            </a:avLst>
          </a:prstGeom>
          <a:solidFill>
            <a:srgbClr val="A4FF49"/>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Επεξεργασία Πληροφοριών </a:t>
            </a:r>
          </a:p>
          <a:p>
            <a:pPr algn="ctr">
              <a:spcBef>
                <a:spcPct val="0"/>
              </a:spcBef>
              <a:buClrTx/>
              <a:buSzTx/>
              <a:buFontTx/>
              <a:buNone/>
            </a:pPr>
            <a:r>
              <a:rPr lang="el-GR" altLang="en-GR" sz="2000" b="1">
                <a:solidFill>
                  <a:srgbClr val="714400"/>
                </a:solidFill>
              </a:rPr>
              <a:t>από τον Καταναλωτή</a:t>
            </a:r>
            <a:endParaRPr lang="en-US" altLang="en-GR" sz="2000" b="1">
              <a:solidFill>
                <a:srgbClr val="714400"/>
              </a:solidFill>
            </a:endParaRPr>
          </a:p>
        </p:txBody>
      </p:sp>
      <p:sp>
        <p:nvSpPr>
          <p:cNvPr id="505866" name="AutoShape 10">
            <a:extLst>
              <a:ext uri="{FF2B5EF4-FFF2-40B4-BE49-F238E27FC236}">
                <a16:creationId xmlns:a16="http://schemas.microsoft.com/office/drawing/2014/main" id="{0BA885A0-B30E-8320-D662-5ECA4FA10E65}"/>
              </a:ext>
            </a:extLst>
          </p:cNvPr>
          <p:cNvSpPr>
            <a:spLocks noChangeArrowheads="1"/>
          </p:cNvSpPr>
          <p:nvPr/>
        </p:nvSpPr>
        <p:spPr bwMode="auto">
          <a:xfrm>
            <a:off x="4932363" y="3825875"/>
            <a:ext cx="3708400" cy="914400"/>
          </a:xfrm>
          <a:prstGeom prst="downArrowCallout">
            <a:avLst>
              <a:gd name="adj1" fmla="val 36688"/>
              <a:gd name="adj2" fmla="val 30229"/>
              <a:gd name="adj3" fmla="val 19963"/>
              <a:gd name="adj4" fmla="val 66667"/>
            </a:avLst>
          </a:prstGeom>
          <a:solidFill>
            <a:srgbClr val="A4FF49"/>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Σύγκριση Μαρκών</a:t>
            </a:r>
            <a:endParaRPr lang="en-US" altLang="en-GR" sz="2000" b="1">
              <a:solidFill>
                <a:srgbClr val="714400"/>
              </a:solidFill>
            </a:endParaRPr>
          </a:p>
        </p:txBody>
      </p:sp>
      <p:sp>
        <p:nvSpPr>
          <p:cNvPr id="505867" name="AutoShape 11">
            <a:extLst>
              <a:ext uri="{FF2B5EF4-FFF2-40B4-BE49-F238E27FC236}">
                <a16:creationId xmlns:a16="http://schemas.microsoft.com/office/drawing/2014/main" id="{FDFF71FE-5672-8C16-B886-A2937435649A}"/>
              </a:ext>
            </a:extLst>
          </p:cNvPr>
          <p:cNvSpPr>
            <a:spLocks noChangeArrowheads="1"/>
          </p:cNvSpPr>
          <p:nvPr/>
        </p:nvSpPr>
        <p:spPr bwMode="auto">
          <a:xfrm>
            <a:off x="4932363" y="4759325"/>
            <a:ext cx="3708400" cy="914400"/>
          </a:xfrm>
          <a:prstGeom prst="downArrowCallout">
            <a:avLst>
              <a:gd name="adj1" fmla="val 36688"/>
              <a:gd name="adj2" fmla="val 30229"/>
              <a:gd name="adj3" fmla="val 19963"/>
              <a:gd name="adj4" fmla="val 66667"/>
            </a:avLst>
          </a:prstGeom>
          <a:solidFill>
            <a:srgbClr val="A4FF49"/>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Αγορά Μάρκας </a:t>
            </a:r>
          </a:p>
          <a:p>
            <a:pPr algn="ctr">
              <a:spcBef>
                <a:spcPct val="0"/>
              </a:spcBef>
              <a:buClrTx/>
              <a:buSzTx/>
              <a:buFontTx/>
              <a:buNone/>
            </a:pPr>
            <a:r>
              <a:rPr lang="el-GR" altLang="en-GR" sz="2000" b="1">
                <a:solidFill>
                  <a:srgbClr val="714400"/>
                </a:solidFill>
              </a:rPr>
              <a:t>που επιλέχθηκε</a:t>
            </a:r>
            <a:endParaRPr lang="en-US" altLang="en-GR" sz="2000" b="1">
              <a:solidFill>
                <a:srgbClr val="714400"/>
              </a:solidFill>
            </a:endParaRPr>
          </a:p>
        </p:txBody>
      </p:sp>
      <p:sp>
        <p:nvSpPr>
          <p:cNvPr id="505868" name="Rectangle 12">
            <a:extLst>
              <a:ext uri="{FF2B5EF4-FFF2-40B4-BE49-F238E27FC236}">
                <a16:creationId xmlns:a16="http://schemas.microsoft.com/office/drawing/2014/main" id="{AD0B46A5-4753-4A8B-4CCC-DDE183349D8B}"/>
              </a:ext>
            </a:extLst>
          </p:cNvPr>
          <p:cNvSpPr>
            <a:spLocks noChangeArrowheads="1"/>
          </p:cNvSpPr>
          <p:nvPr/>
        </p:nvSpPr>
        <p:spPr bwMode="auto">
          <a:xfrm>
            <a:off x="4932363" y="5692775"/>
            <a:ext cx="3708400" cy="609600"/>
          </a:xfrm>
          <a:prstGeom prst="rect">
            <a:avLst/>
          </a:prstGeom>
          <a:solidFill>
            <a:srgbClr val="A4FF49"/>
          </a:solidFill>
          <a:ln w="38100">
            <a:solidFill>
              <a:srgbClr val="714400"/>
            </a:solidFill>
            <a:miter lim="800000"/>
            <a:headEnd/>
            <a:tailEnd/>
          </a:ln>
          <a:effectLst>
            <a:outerShdw dist="107763" dir="2700000" algn="ctr" rotWithShape="0">
              <a:srgbClr val="714400"/>
            </a:outerShdw>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714400"/>
                </a:solidFill>
              </a:rPr>
              <a:t>Αξιολόγηση Μάρκας </a:t>
            </a:r>
          </a:p>
          <a:p>
            <a:pPr algn="ctr">
              <a:spcBef>
                <a:spcPct val="0"/>
              </a:spcBef>
              <a:buClrTx/>
              <a:buSzTx/>
              <a:buFontTx/>
              <a:buNone/>
            </a:pPr>
            <a:r>
              <a:rPr lang="el-GR" altLang="en-GR" sz="2000" b="1">
                <a:solidFill>
                  <a:srgbClr val="714400"/>
                </a:solidFill>
              </a:rPr>
              <a:t>Μετά την αγορά</a:t>
            </a:r>
            <a:endParaRPr lang="en-US" altLang="en-GR" sz="2000" b="1">
              <a:solidFill>
                <a:srgbClr val="714400"/>
              </a:solidFill>
            </a:endParaRPr>
          </a:p>
        </p:txBody>
      </p:sp>
      <p:sp>
        <p:nvSpPr>
          <p:cNvPr id="100365" name="Text Box 13">
            <a:extLst>
              <a:ext uri="{FF2B5EF4-FFF2-40B4-BE49-F238E27FC236}">
                <a16:creationId xmlns:a16="http://schemas.microsoft.com/office/drawing/2014/main" id="{1873E87B-B31F-9A88-BB2A-6B16108D5DED}"/>
              </a:ext>
            </a:extLst>
          </p:cNvPr>
          <p:cNvSpPr txBox="1">
            <a:spLocks noChangeArrowheads="1"/>
          </p:cNvSpPr>
          <p:nvPr/>
        </p:nvSpPr>
        <p:spPr bwMode="auto">
          <a:xfrm>
            <a:off x="806450" y="1196975"/>
            <a:ext cx="362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400" b="1" i="1" u="sng">
                <a:solidFill>
                  <a:srgbClr val="FAFD00"/>
                </a:solidFill>
              </a:rPr>
              <a:t>Γενική Λήψη Απόφασης</a:t>
            </a:r>
            <a:endParaRPr lang="en-US" altLang="en-GR" sz="2400" b="1" i="1">
              <a:solidFill>
                <a:srgbClr val="FAFD00"/>
              </a:solidFill>
            </a:endParaRPr>
          </a:p>
        </p:txBody>
      </p:sp>
      <p:sp>
        <p:nvSpPr>
          <p:cNvPr id="100366" name="Text Box 14">
            <a:extLst>
              <a:ext uri="{FF2B5EF4-FFF2-40B4-BE49-F238E27FC236}">
                <a16:creationId xmlns:a16="http://schemas.microsoft.com/office/drawing/2014/main" id="{CBA20029-0087-DADC-C51A-1C8242120132}"/>
              </a:ext>
            </a:extLst>
          </p:cNvPr>
          <p:cNvSpPr txBox="1">
            <a:spLocks noChangeArrowheads="1"/>
          </p:cNvSpPr>
          <p:nvPr/>
        </p:nvSpPr>
        <p:spPr bwMode="auto">
          <a:xfrm>
            <a:off x="5148263" y="1196975"/>
            <a:ext cx="362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400" b="1" i="1" u="sng">
                <a:solidFill>
                  <a:srgbClr val="A4FF49"/>
                </a:solidFill>
              </a:rPr>
              <a:t>Εκτεταμένη Λήψη Απόφασης</a:t>
            </a:r>
            <a:endParaRPr lang="en-US" altLang="en-GR" sz="2400" b="1" i="1">
              <a:solidFill>
                <a:srgbClr val="A4FF49"/>
              </a:solidFill>
            </a:endParaRPr>
          </a:p>
        </p:txBody>
      </p:sp>
      <p:sp>
        <p:nvSpPr>
          <p:cNvPr id="2" name="Footer Placeholder 1">
            <a:extLst>
              <a:ext uri="{FF2B5EF4-FFF2-40B4-BE49-F238E27FC236}">
                <a16:creationId xmlns:a16="http://schemas.microsoft.com/office/drawing/2014/main" id="{5AA9CA5C-D147-A3ED-C6AD-E81C479BDD9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058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058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058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058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058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058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058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058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058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05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animBg="1" autoUpdateAnimBg="0"/>
      <p:bldP spid="505860" grpId="0" animBg="1" autoUpdateAnimBg="0"/>
      <p:bldP spid="505861" grpId="0" animBg="1" autoUpdateAnimBg="0"/>
      <p:bldP spid="505862" grpId="0" animBg="1" autoUpdateAnimBg="0"/>
      <p:bldP spid="505863" grpId="0" animBg="1" autoUpdateAnimBg="0"/>
      <p:bldP spid="505864" grpId="0" animBg="1" autoUpdateAnimBg="0"/>
      <p:bldP spid="505865" grpId="0" animBg="1" autoUpdateAnimBg="0"/>
      <p:bldP spid="505866" grpId="0" animBg="1" autoUpdateAnimBg="0"/>
      <p:bldP spid="505867" grpId="0" animBg="1" autoUpdateAnimBg="0"/>
      <p:bldP spid="50586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ACB92356-0426-3FE1-BE45-25212C8C5B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87A9BD7-EE7D-924F-8DB7-7F672E82A334}" type="slidenum">
              <a:rPr lang="el-GR" altLang="en-GR" sz="1200" smtClean="0">
                <a:latin typeface="Arial Black" panose="020B0604020202020204" pitchFamily="34" charset="0"/>
              </a:rPr>
              <a:pPr>
                <a:spcBef>
                  <a:spcPct val="0"/>
                </a:spcBef>
                <a:buClrTx/>
                <a:buSzTx/>
                <a:buFontTx/>
                <a:buNone/>
              </a:pPr>
              <a:t>7</a:t>
            </a:fld>
            <a:endParaRPr lang="el-GR" altLang="en-GR" sz="1200">
              <a:latin typeface="Arial Black" panose="020B0604020202020204" pitchFamily="34" charset="0"/>
            </a:endParaRPr>
          </a:p>
        </p:txBody>
      </p:sp>
      <p:graphicFrame>
        <p:nvGraphicFramePr>
          <p:cNvPr id="25602" name="Object 2">
            <a:extLst>
              <a:ext uri="{FF2B5EF4-FFF2-40B4-BE49-F238E27FC236}">
                <a16:creationId xmlns:a16="http://schemas.microsoft.com/office/drawing/2014/main" id="{3E1219DA-DD6E-2AE3-073D-9181921732FC}"/>
              </a:ext>
            </a:extLst>
          </p:cNvPr>
          <p:cNvGraphicFramePr>
            <a:graphicFrameLocks noChangeAspect="1"/>
          </p:cNvGraphicFramePr>
          <p:nvPr>
            <p:ph/>
          </p:nvPr>
        </p:nvGraphicFramePr>
        <p:xfrm>
          <a:off x="0" y="19050"/>
          <a:ext cx="9144000" cy="6838950"/>
        </p:xfrm>
        <a:graphic>
          <a:graphicData uri="http://schemas.openxmlformats.org/presentationml/2006/ole">
            <mc:AlternateContent xmlns:mc="http://schemas.openxmlformats.org/markup-compatibility/2006">
              <mc:Choice xmlns:v="urn:schemas-microsoft-com:vml" Requires="v">
                <p:oleObj name="Εικόνα bitmap" r:id="rId2" imgW="4578350" imgH="3276600" progId="Paint.Picture">
                  <p:embed/>
                </p:oleObj>
              </mc:Choice>
              <mc:Fallback>
                <p:oleObj name="Εικόνα bitmap" r:id="rId2" imgW="4578350" imgH="32766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1C7435BB-DA8C-1935-D78F-3CE34B3ECD2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4">
            <a:extLst>
              <a:ext uri="{FF2B5EF4-FFF2-40B4-BE49-F238E27FC236}">
                <a16:creationId xmlns:a16="http://schemas.microsoft.com/office/drawing/2014/main" id="{BA74AF3C-EA4A-97DE-08FC-FA9F3263DA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8D90B95-9E4D-1846-8969-3FA058EF3922}" type="slidenum">
              <a:rPr lang="el-GR" altLang="en-GR" sz="1200" smtClean="0">
                <a:latin typeface="Arial Black" panose="020B0604020202020204" pitchFamily="34" charset="0"/>
              </a:rPr>
              <a:pPr>
                <a:spcBef>
                  <a:spcPct val="0"/>
                </a:spcBef>
                <a:buClrTx/>
                <a:buSzTx/>
                <a:buFontTx/>
                <a:buNone/>
              </a:pPr>
              <a:t>70</a:t>
            </a:fld>
            <a:endParaRPr lang="el-GR" altLang="en-GR" sz="1200">
              <a:latin typeface="Arial Black" panose="020B0604020202020204" pitchFamily="34" charset="0"/>
            </a:endParaRPr>
          </a:p>
        </p:txBody>
      </p:sp>
      <p:sp>
        <p:nvSpPr>
          <p:cNvPr id="102402" name="Rectangle 2">
            <a:extLst>
              <a:ext uri="{FF2B5EF4-FFF2-40B4-BE49-F238E27FC236}">
                <a16:creationId xmlns:a16="http://schemas.microsoft.com/office/drawing/2014/main" id="{BD6846E6-BE54-75E3-DE9B-1B28B372732C}"/>
              </a:ext>
            </a:extLst>
          </p:cNvPr>
          <p:cNvSpPr>
            <a:spLocks noGrp="1" noChangeArrowheads="1"/>
          </p:cNvSpPr>
          <p:nvPr>
            <p:ph type="title"/>
          </p:nvPr>
        </p:nvSpPr>
        <p:spPr>
          <a:xfrm>
            <a:off x="457200" y="457200"/>
            <a:ext cx="8229600" cy="989013"/>
          </a:xfrm>
        </p:spPr>
        <p:txBody>
          <a:bodyPr/>
          <a:lstStyle/>
          <a:p>
            <a:pPr eaLnBrk="1" hangingPunct="1"/>
            <a:r>
              <a:rPr lang="el-GR" altLang="en-GR">
                <a:ea typeface="ＭＳ Ｐゴシック" panose="020B0600070205080204" pitchFamily="34" charset="-128"/>
              </a:rPr>
              <a:t>Εκτεταμένη Λήψη Αποφάσεων</a:t>
            </a:r>
          </a:p>
        </p:txBody>
      </p:sp>
      <p:sp>
        <p:nvSpPr>
          <p:cNvPr id="102403" name="Rectangle 3">
            <a:extLst>
              <a:ext uri="{FF2B5EF4-FFF2-40B4-BE49-F238E27FC236}">
                <a16:creationId xmlns:a16="http://schemas.microsoft.com/office/drawing/2014/main" id="{217C6474-0A5C-6A26-446B-DAD73BF4D8DC}"/>
              </a:ext>
            </a:extLst>
          </p:cNvPr>
          <p:cNvSpPr>
            <a:spLocks noGrp="1" noChangeArrowheads="1"/>
          </p:cNvSpPr>
          <p:nvPr>
            <p:ph type="body" idx="1"/>
          </p:nvPr>
        </p:nvSpPr>
        <p:spPr>
          <a:xfrm>
            <a:off x="468313" y="1196975"/>
            <a:ext cx="8229600" cy="5330825"/>
          </a:xfrm>
        </p:spPr>
        <p:txBody>
          <a:bodyPr/>
          <a:lstStyle/>
          <a:p>
            <a:pPr eaLnBrk="1" hangingPunct="1">
              <a:lnSpc>
                <a:spcPct val="90000"/>
              </a:lnSpc>
            </a:pPr>
            <a:r>
              <a:rPr lang="el-GR" altLang="en-GR" sz="2800">
                <a:ea typeface="ＭＳ Ｐゴシック" panose="020B0600070205080204" pitchFamily="34" charset="-128"/>
              </a:rPr>
              <a:t>- Όταν το προϊόν : </a:t>
            </a:r>
          </a:p>
          <a:p>
            <a:pPr lvl="1" eaLnBrk="1" hangingPunct="1">
              <a:lnSpc>
                <a:spcPct val="90000"/>
              </a:lnSpc>
            </a:pPr>
            <a:r>
              <a:rPr lang="el-GR" altLang="en-GR" sz="2400">
                <a:ea typeface="ＭＳ Ｐゴシック" panose="020B0600070205080204" pitchFamily="34" charset="-128"/>
              </a:rPr>
              <a:t>είναι ακριβό, </a:t>
            </a:r>
          </a:p>
          <a:p>
            <a:pPr lvl="1" eaLnBrk="1" hangingPunct="1">
              <a:lnSpc>
                <a:spcPct val="90000"/>
              </a:lnSpc>
            </a:pPr>
            <a:r>
              <a:rPr lang="el-GR" altLang="en-GR" sz="2400">
                <a:ea typeface="ＭＳ Ｐゴシック" panose="020B0600070205080204" pitchFamily="34" charset="-128"/>
              </a:rPr>
              <a:t>έχει μεγάλο κύκλο ζωής, </a:t>
            </a:r>
          </a:p>
          <a:p>
            <a:pPr lvl="1" eaLnBrk="1" hangingPunct="1">
              <a:lnSpc>
                <a:spcPct val="90000"/>
              </a:lnSpc>
            </a:pPr>
            <a:r>
              <a:rPr lang="el-GR" altLang="en-GR" sz="2400">
                <a:ea typeface="ＭＳ Ｐゴシック" panose="020B0600070205080204" pitchFamily="34" charset="-128"/>
              </a:rPr>
              <a:t>είναι υψηλού κινδύνου (επενδυτικό ρίσκο)</a:t>
            </a:r>
          </a:p>
          <a:p>
            <a:pPr lvl="1" eaLnBrk="1" hangingPunct="1">
              <a:lnSpc>
                <a:spcPct val="90000"/>
              </a:lnSpc>
            </a:pPr>
            <a:r>
              <a:rPr lang="el-GR" altLang="en-GR" sz="2400">
                <a:ea typeface="ＭＳ Ｐゴシック" panose="020B0600070205080204" pitchFamily="34" charset="-128"/>
              </a:rPr>
              <a:t>Είναι υψηλής τεχνολογίας</a:t>
            </a:r>
          </a:p>
          <a:p>
            <a:pPr lvl="1" eaLnBrk="1" hangingPunct="1">
              <a:lnSpc>
                <a:spcPct val="90000"/>
              </a:lnSpc>
            </a:pPr>
            <a:r>
              <a:rPr lang="el-GR" altLang="en-GR" sz="2400">
                <a:ea typeface="ＭＳ Ｐゴシック" panose="020B0600070205080204" pitchFamily="34" charset="-128"/>
              </a:rPr>
              <a:t>Διακρίνεται από υψηλή ανάμιξη</a:t>
            </a:r>
          </a:p>
          <a:p>
            <a:pPr lvl="1" eaLnBrk="1" hangingPunct="1">
              <a:lnSpc>
                <a:spcPct val="90000"/>
              </a:lnSpc>
            </a:pPr>
            <a:r>
              <a:rPr lang="el-GR" altLang="en-GR" sz="2400">
                <a:ea typeface="ＭＳ Ｐゴシック" panose="020B0600070205080204" pitchFamily="34" charset="-128"/>
              </a:rPr>
              <a:t>Απαιτεί ενεργή δράση από πλευράς καταναλωτή</a:t>
            </a:r>
          </a:p>
          <a:p>
            <a:pPr eaLnBrk="1" hangingPunct="1">
              <a:lnSpc>
                <a:spcPct val="90000"/>
              </a:lnSpc>
            </a:pPr>
            <a:r>
              <a:rPr lang="el-GR" altLang="en-GR" sz="2800">
                <a:ea typeface="ＭＳ Ｐゴシック" panose="020B0600070205080204" pitchFamily="34" charset="-128"/>
              </a:rPr>
              <a:t>(αυτοκίνητο, σπίτι, Η/Υ, κλπ)</a:t>
            </a:r>
          </a:p>
          <a:p>
            <a:pPr eaLnBrk="1" hangingPunct="1">
              <a:lnSpc>
                <a:spcPct val="90000"/>
              </a:lnSpc>
            </a:pPr>
            <a:r>
              <a:rPr lang="el-GR" altLang="en-GR" sz="2800">
                <a:ea typeface="ＭＳ Ｐゴシック" panose="020B0600070205080204" pitchFamily="34" charset="-128"/>
              </a:rPr>
              <a:t>Το ΜΚΤ επισημαίνει τα σημαντικά κριτήρια αγοράς</a:t>
            </a:r>
          </a:p>
          <a:p>
            <a:pPr eaLnBrk="1" hangingPunct="1">
              <a:lnSpc>
                <a:spcPct val="90000"/>
              </a:lnSpc>
            </a:pPr>
            <a:r>
              <a:rPr lang="el-GR" altLang="en-GR" sz="2800">
                <a:ea typeface="ＭＳ Ｐゴシック" panose="020B0600070205080204" pitchFamily="34" charset="-128"/>
              </a:rPr>
              <a:t>Πληροφοριακή διαφήμιση</a:t>
            </a:r>
          </a:p>
          <a:p>
            <a:pPr eaLnBrk="1" hangingPunct="1">
              <a:lnSpc>
                <a:spcPct val="90000"/>
              </a:lnSpc>
            </a:pPr>
            <a:r>
              <a:rPr lang="el-GR" altLang="en-GR" sz="2800">
                <a:ea typeface="ＭＳ Ｐゴシック" panose="020B0600070205080204" pitchFamily="34" charset="-128"/>
              </a:rPr>
              <a:t>Συγκριτική διαφήμιση</a:t>
            </a:r>
          </a:p>
          <a:p>
            <a:pPr lvl="1" eaLnBrk="1" hangingPunct="1">
              <a:lnSpc>
                <a:spcPct val="90000"/>
              </a:lnSpc>
            </a:pPr>
            <a:endParaRPr lang="el-GR" altLang="en-GR" sz="2400">
              <a:ea typeface="ＭＳ Ｐゴシック" panose="020B0600070205080204" pitchFamily="34" charset="-128"/>
            </a:endParaRPr>
          </a:p>
          <a:p>
            <a:pPr eaLnBrk="1" hangingPunct="1">
              <a:lnSpc>
                <a:spcPct val="90000"/>
              </a:lnSpc>
              <a:buFont typeface="Wingdings" pitchFamily="2" charset="2"/>
              <a:buNone/>
            </a:pPr>
            <a:endParaRPr lang="el-GR" altLang="en-GR" sz="28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3920FC59-7FB9-D8E1-41F8-D7ADDD37A07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4">
            <a:extLst>
              <a:ext uri="{FF2B5EF4-FFF2-40B4-BE49-F238E27FC236}">
                <a16:creationId xmlns:a16="http://schemas.microsoft.com/office/drawing/2014/main" id="{FA03C0AA-4658-93A8-DA8B-62C9E1DB084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2BE0AFF-3FDA-5541-A6F4-66C6BD1701B9}" type="slidenum">
              <a:rPr lang="el-GR" altLang="en-GR" sz="1200" smtClean="0">
                <a:latin typeface="Arial Black" panose="020B0604020202020204" pitchFamily="34" charset="0"/>
              </a:rPr>
              <a:pPr>
                <a:spcBef>
                  <a:spcPct val="0"/>
                </a:spcBef>
                <a:buClrTx/>
                <a:buSzTx/>
                <a:buFontTx/>
                <a:buNone/>
              </a:pPr>
              <a:t>71</a:t>
            </a:fld>
            <a:endParaRPr lang="el-GR" altLang="en-GR" sz="1200">
              <a:latin typeface="Arial Black" panose="020B0604020202020204" pitchFamily="34" charset="0"/>
            </a:endParaRPr>
          </a:p>
        </p:txBody>
      </p:sp>
      <p:sp>
        <p:nvSpPr>
          <p:cNvPr id="103426" name="Rectangle 2">
            <a:extLst>
              <a:ext uri="{FF2B5EF4-FFF2-40B4-BE49-F238E27FC236}">
                <a16:creationId xmlns:a16="http://schemas.microsoft.com/office/drawing/2014/main" id="{63BCF982-CA4D-6F78-3AAB-F9F2E1DDEA42}"/>
              </a:ext>
            </a:extLst>
          </p:cNvPr>
          <p:cNvSpPr>
            <a:spLocks noGrp="1" noChangeArrowheads="1"/>
          </p:cNvSpPr>
          <p:nvPr>
            <p:ph type="title"/>
          </p:nvPr>
        </p:nvSpPr>
        <p:spPr>
          <a:xfrm>
            <a:off x="457200" y="457200"/>
            <a:ext cx="8229600" cy="989013"/>
          </a:xfrm>
        </p:spPr>
        <p:txBody>
          <a:bodyPr/>
          <a:lstStyle/>
          <a:p>
            <a:pPr eaLnBrk="1" hangingPunct="1"/>
            <a:r>
              <a:rPr lang="el-GR" altLang="en-GR" sz="4000">
                <a:ea typeface="ＭＳ Ｐゴシック" panose="020B0600070205080204" pitchFamily="34" charset="-128"/>
              </a:rPr>
              <a:t>Περιορισμένη Λήψη Αποφάσεων</a:t>
            </a:r>
          </a:p>
        </p:txBody>
      </p:sp>
      <p:sp>
        <p:nvSpPr>
          <p:cNvPr id="103427" name="Rectangle 3">
            <a:extLst>
              <a:ext uri="{FF2B5EF4-FFF2-40B4-BE49-F238E27FC236}">
                <a16:creationId xmlns:a16="http://schemas.microsoft.com/office/drawing/2014/main" id="{15B30F11-7A41-ABAA-B6B3-DE71DB8D6813}"/>
              </a:ext>
            </a:extLst>
          </p:cNvPr>
          <p:cNvSpPr>
            <a:spLocks noGrp="1" noChangeArrowheads="1"/>
          </p:cNvSpPr>
          <p:nvPr>
            <p:ph type="body" idx="1"/>
          </p:nvPr>
        </p:nvSpPr>
        <p:spPr>
          <a:xfrm>
            <a:off x="468313" y="1196975"/>
            <a:ext cx="8229600" cy="5330825"/>
          </a:xfrm>
        </p:spPr>
        <p:txBody>
          <a:bodyPr/>
          <a:lstStyle/>
          <a:p>
            <a:pPr eaLnBrk="1" hangingPunct="1">
              <a:lnSpc>
                <a:spcPct val="80000"/>
              </a:lnSpc>
            </a:pPr>
            <a:r>
              <a:rPr lang="el-GR" altLang="en-GR" sz="2800">
                <a:ea typeface="ＭＳ Ｐゴシック" panose="020B0600070205080204" pitchFamily="34" charset="-128"/>
              </a:rPr>
              <a:t>- Όταν το προϊόν : </a:t>
            </a:r>
          </a:p>
          <a:p>
            <a:pPr lvl="1" eaLnBrk="1" hangingPunct="1">
              <a:lnSpc>
                <a:spcPct val="80000"/>
              </a:lnSpc>
            </a:pPr>
            <a:r>
              <a:rPr lang="el-GR" altLang="en-GR" sz="2400">
                <a:ea typeface="ＭＳ Ｐゴシック" panose="020B0600070205080204" pitchFamily="34" charset="-128"/>
              </a:rPr>
              <a:t>Είναι μικρής σχετικά αξίας</a:t>
            </a:r>
          </a:p>
          <a:p>
            <a:pPr lvl="1" eaLnBrk="1" hangingPunct="1">
              <a:lnSpc>
                <a:spcPct val="80000"/>
              </a:lnSpc>
            </a:pPr>
            <a:r>
              <a:rPr lang="el-GR" altLang="en-GR" sz="2400">
                <a:ea typeface="ＭＳ Ｐゴシック" panose="020B0600070205080204" pitchFamily="34" charset="-128"/>
              </a:rPr>
              <a:t>Αγοράζεται κατά τακτά χρονικά διαστήματα</a:t>
            </a:r>
          </a:p>
          <a:p>
            <a:pPr eaLnBrk="1" hangingPunct="1">
              <a:lnSpc>
                <a:spcPct val="80000"/>
              </a:lnSpc>
            </a:pPr>
            <a:r>
              <a:rPr lang="el-GR" altLang="en-GR" sz="2800">
                <a:ea typeface="ＭＳ Ｐゴシック" panose="020B0600070205080204" pitchFamily="34" charset="-128"/>
              </a:rPr>
              <a:t>Εμφάνιση νέας μάρκας σε προϊόν που ο καταναλωτής είναι γνώστης:</a:t>
            </a:r>
          </a:p>
          <a:p>
            <a:pPr lvl="1" eaLnBrk="1" hangingPunct="1">
              <a:lnSpc>
                <a:spcPct val="80000"/>
              </a:lnSpc>
            </a:pPr>
            <a:r>
              <a:rPr lang="el-GR" altLang="en-GR" sz="2400">
                <a:ea typeface="ＭＳ Ｐゴシック" panose="020B0600070205080204" pitchFamily="34" charset="-128"/>
              </a:rPr>
              <a:t>Θέλει να δεί τις διαφορές σε σχέση με τις υπάρχουσες μάρκες</a:t>
            </a:r>
          </a:p>
          <a:p>
            <a:pPr lvl="1" eaLnBrk="1" hangingPunct="1">
              <a:lnSpc>
                <a:spcPct val="80000"/>
              </a:lnSpc>
            </a:pPr>
            <a:r>
              <a:rPr lang="el-GR" altLang="en-GR" sz="2400">
                <a:ea typeface="ＭＳ Ｐゴシック" panose="020B0600070205080204" pitchFamily="34" charset="-128"/>
              </a:rPr>
              <a:t>Να κάνει συγκρίσεις</a:t>
            </a:r>
          </a:p>
          <a:p>
            <a:pPr eaLnBrk="1" hangingPunct="1">
              <a:lnSpc>
                <a:spcPct val="80000"/>
              </a:lnSpc>
            </a:pPr>
            <a:r>
              <a:rPr lang="el-GR" altLang="en-GR" sz="2800">
                <a:ea typeface="ＭＳ Ｐゴシック" panose="020B0600070205080204" pitchFamily="34" charset="-128"/>
              </a:rPr>
              <a:t>Το ΜΚΤ εφαρμόζει ένα πρόγραμμα ενημέρωσης ώστε να βοηθήσει τον καταναλωτή να κατανοήσει :</a:t>
            </a:r>
          </a:p>
          <a:p>
            <a:pPr lvl="1" eaLnBrk="1" hangingPunct="1">
              <a:lnSpc>
                <a:spcPct val="80000"/>
              </a:lnSpc>
            </a:pPr>
            <a:r>
              <a:rPr lang="el-GR" altLang="en-GR" sz="2400">
                <a:ea typeface="ＭＳ Ｐゴシック" panose="020B0600070205080204" pitchFamily="34" charset="-128"/>
              </a:rPr>
              <a:t>τα χαρακτηριστικά και οφέλη της νέας μάρκας</a:t>
            </a:r>
          </a:p>
          <a:p>
            <a:pPr lvl="1" eaLnBrk="1" hangingPunct="1">
              <a:lnSpc>
                <a:spcPct val="80000"/>
              </a:lnSpc>
            </a:pPr>
            <a:r>
              <a:rPr lang="el-GR" altLang="en-GR" sz="2400">
                <a:ea typeface="ＭＳ Ｐゴシック" panose="020B0600070205080204" pitchFamily="34" charset="-128"/>
              </a:rPr>
              <a:t>Τις διαφορές της από τις υπόλοιπες ανταγωνιστικές ώστε να κερδίσει την εμπιστοσύνη του σ</a:t>
            </a:r>
            <a:r>
              <a:rPr lang="ja-JP" altLang="el-GR" sz="2400">
                <a:ea typeface="ＭＳ Ｐゴシック" panose="020B0600070205080204" pitchFamily="34" charset="-128"/>
              </a:rPr>
              <a:t>’</a:t>
            </a:r>
            <a:r>
              <a:rPr lang="el-GR" altLang="ja-JP" sz="2400">
                <a:ea typeface="ＭＳ Ｐゴシック" panose="020B0600070205080204" pitchFamily="34" charset="-128"/>
              </a:rPr>
              <a:t> αυτόν</a:t>
            </a:r>
          </a:p>
          <a:p>
            <a:pPr eaLnBrk="1" hangingPunct="1">
              <a:lnSpc>
                <a:spcPct val="80000"/>
              </a:lnSpc>
              <a:buFont typeface="Wingdings" pitchFamily="2" charset="2"/>
              <a:buNone/>
            </a:pPr>
            <a:endParaRPr lang="el-GR" altLang="en-GR" sz="28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6733E3B9-46A5-326E-63EF-1E83AA60C2B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4">
            <a:extLst>
              <a:ext uri="{FF2B5EF4-FFF2-40B4-BE49-F238E27FC236}">
                <a16:creationId xmlns:a16="http://schemas.microsoft.com/office/drawing/2014/main" id="{F5D13A00-8078-FAE1-A912-90A94969B3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E2CF174-5DEA-1F43-92F0-1773D68EA996}" type="slidenum">
              <a:rPr lang="el-GR" altLang="en-GR" sz="1200" smtClean="0">
                <a:latin typeface="Arial Black" panose="020B0604020202020204" pitchFamily="34" charset="0"/>
              </a:rPr>
              <a:pPr>
                <a:spcBef>
                  <a:spcPct val="0"/>
                </a:spcBef>
                <a:buClrTx/>
                <a:buSzTx/>
                <a:buFontTx/>
                <a:buNone/>
              </a:pPr>
              <a:t>72</a:t>
            </a:fld>
            <a:endParaRPr lang="el-GR" altLang="en-GR" sz="1200">
              <a:latin typeface="Arial Black" panose="020B0604020202020204" pitchFamily="34" charset="0"/>
            </a:endParaRPr>
          </a:p>
        </p:txBody>
      </p:sp>
      <p:sp>
        <p:nvSpPr>
          <p:cNvPr id="104450" name="Rectangle 2">
            <a:extLst>
              <a:ext uri="{FF2B5EF4-FFF2-40B4-BE49-F238E27FC236}">
                <a16:creationId xmlns:a16="http://schemas.microsoft.com/office/drawing/2014/main" id="{E37EF3A1-AD1A-A345-408D-87688B389162}"/>
              </a:ext>
            </a:extLst>
          </p:cNvPr>
          <p:cNvSpPr>
            <a:spLocks noGrp="1" noChangeArrowheads="1"/>
          </p:cNvSpPr>
          <p:nvPr>
            <p:ph type="title"/>
          </p:nvPr>
        </p:nvSpPr>
        <p:spPr/>
        <p:txBody>
          <a:bodyPr/>
          <a:lstStyle/>
          <a:p>
            <a:pPr eaLnBrk="1" hangingPunct="1"/>
            <a:r>
              <a:rPr lang="el-GR" altLang="en-GR" sz="3200" b="1">
                <a:ea typeface="ＭＳ Ｐゴシック" panose="020B0600070205080204" pitchFamily="34" charset="-128"/>
              </a:rPr>
              <a:t>Μηχανική ή Αυτόματη Λήψη Αποφάσεων (αποφάσεις από συνήθεια)</a:t>
            </a:r>
          </a:p>
        </p:txBody>
      </p:sp>
      <p:sp>
        <p:nvSpPr>
          <p:cNvPr id="104451" name="Rectangle 3">
            <a:extLst>
              <a:ext uri="{FF2B5EF4-FFF2-40B4-BE49-F238E27FC236}">
                <a16:creationId xmlns:a16="http://schemas.microsoft.com/office/drawing/2014/main" id="{3DE387DF-DFC4-15CC-592A-1EE52D500DE7}"/>
              </a:ext>
            </a:extLst>
          </p:cNvPr>
          <p:cNvSpPr>
            <a:spLocks noGrp="1" noChangeArrowheads="1"/>
          </p:cNvSpPr>
          <p:nvPr>
            <p:ph type="body" idx="1"/>
          </p:nvPr>
        </p:nvSpPr>
        <p:spPr/>
        <p:txBody>
          <a:bodyPr/>
          <a:lstStyle/>
          <a:p>
            <a:pPr eaLnBrk="1" hangingPunct="1"/>
            <a:r>
              <a:rPr lang="el-GR" altLang="en-GR" sz="2800">
                <a:ea typeface="ＭＳ Ｐゴシック" panose="020B0600070205080204" pitchFamily="34" charset="-128"/>
              </a:rPr>
              <a:t>Προϊόντα αρκετά φθηνά και χρησιμοποιούνται συχνά</a:t>
            </a:r>
          </a:p>
          <a:p>
            <a:pPr eaLnBrk="1" hangingPunct="1"/>
            <a:r>
              <a:rPr lang="el-GR" altLang="en-GR" sz="2800">
                <a:ea typeface="ＭＳ Ｐゴシック" panose="020B0600070205080204" pitchFamily="34" charset="-128"/>
              </a:rPr>
              <a:t>Το ΜΚΤ θα πρέπει να εξασφαλίζει:</a:t>
            </a:r>
          </a:p>
          <a:p>
            <a:pPr lvl="1" eaLnBrk="1" hangingPunct="1"/>
            <a:r>
              <a:rPr lang="el-GR" altLang="en-GR" sz="2400">
                <a:ea typeface="ＭＳ Ｐゴシック" panose="020B0600070205080204" pitchFamily="34" charset="-128"/>
              </a:rPr>
              <a:t>Σταθερή ποιότητα σε χαρακτηριστικά και υπηρεσίες που συνοδεύουν το προϊόν</a:t>
            </a:r>
          </a:p>
          <a:p>
            <a:pPr lvl="1" eaLnBrk="1" hangingPunct="1"/>
            <a:r>
              <a:rPr lang="el-GR" altLang="en-GR" sz="2400">
                <a:ea typeface="ＭＳ Ｐゴシック" panose="020B0600070205080204" pitchFamily="34" charset="-128"/>
              </a:rPr>
              <a:t>Συστηματική ικανοποίηση των καταναλωτών</a:t>
            </a:r>
          </a:p>
          <a:p>
            <a:pPr lvl="1" eaLnBrk="1" hangingPunct="1"/>
            <a:r>
              <a:rPr lang="el-GR" altLang="en-GR" sz="2400">
                <a:ea typeface="ＭＳ Ｐゴシック" panose="020B0600070205080204" pitchFamily="34" charset="-128"/>
              </a:rPr>
              <a:t>Προσέλκυση νέων αγοραστών με: </a:t>
            </a:r>
          </a:p>
          <a:p>
            <a:pPr lvl="1" eaLnBrk="1" hangingPunct="1">
              <a:buFont typeface="Wingdings" pitchFamily="2" charset="2"/>
              <a:buNone/>
            </a:pPr>
            <a:r>
              <a:rPr lang="el-GR" altLang="en-GR" sz="2400">
                <a:ea typeface="ＭＳ Ｐゴシック" panose="020B0600070205080204" pitchFamily="34" charset="-128"/>
              </a:rPr>
              <a:t>		εισαγωγή νέων χαρακτηριστικών</a:t>
            </a:r>
          </a:p>
          <a:p>
            <a:pPr lvl="1" eaLnBrk="1" hangingPunct="1">
              <a:buFont typeface="Wingdings" pitchFamily="2" charset="2"/>
              <a:buNone/>
            </a:pPr>
            <a:r>
              <a:rPr lang="el-GR" altLang="en-GR" sz="2400">
                <a:ea typeface="ＭＳ Ｐゴシック" panose="020B0600070205080204" pitchFamily="34" charset="-128"/>
              </a:rPr>
              <a:t>		ειδικές τιμές, </a:t>
            </a:r>
          </a:p>
          <a:p>
            <a:pPr lvl="1" eaLnBrk="1" hangingPunct="1">
              <a:buFont typeface="Wingdings" pitchFamily="2" charset="2"/>
              <a:buNone/>
            </a:pPr>
            <a:r>
              <a:rPr lang="el-GR" altLang="en-GR" sz="2400">
                <a:ea typeface="ＭＳ Ｐゴシック" panose="020B0600070205080204" pitchFamily="34" charset="-128"/>
              </a:rPr>
              <a:t>		προσφορές, κλπ.</a:t>
            </a:r>
          </a:p>
        </p:txBody>
      </p:sp>
      <p:sp>
        <p:nvSpPr>
          <p:cNvPr id="2" name="Footer Placeholder 1">
            <a:extLst>
              <a:ext uri="{FF2B5EF4-FFF2-40B4-BE49-F238E27FC236}">
                <a16:creationId xmlns:a16="http://schemas.microsoft.com/office/drawing/2014/main" id="{64AD91F1-7EDF-5FEC-EF6C-46BA16AFE73E}"/>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4">
            <a:extLst>
              <a:ext uri="{FF2B5EF4-FFF2-40B4-BE49-F238E27FC236}">
                <a16:creationId xmlns:a16="http://schemas.microsoft.com/office/drawing/2014/main" id="{C4166644-C0CD-0149-0E5B-B21B032814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2032A38-39F0-C149-9878-5550A22E449E}" type="slidenum">
              <a:rPr lang="el-GR" altLang="en-GR" sz="1200" smtClean="0">
                <a:latin typeface="Arial Black" panose="020B0604020202020204" pitchFamily="34" charset="0"/>
              </a:rPr>
              <a:pPr>
                <a:spcBef>
                  <a:spcPct val="0"/>
                </a:spcBef>
                <a:buClrTx/>
                <a:buSzTx/>
                <a:buFontTx/>
                <a:buNone/>
              </a:pPr>
              <a:t>73</a:t>
            </a:fld>
            <a:endParaRPr lang="el-GR" altLang="en-GR" sz="1200">
              <a:latin typeface="Arial Black" panose="020B0604020202020204" pitchFamily="34" charset="0"/>
            </a:endParaRPr>
          </a:p>
        </p:txBody>
      </p:sp>
      <p:sp>
        <p:nvSpPr>
          <p:cNvPr id="105474" name="Rectangle 2">
            <a:extLst>
              <a:ext uri="{FF2B5EF4-FFF2-40B4-BE49-F238E27FC236}">
                <a16:creationId xmlns:a16="http://schemas.microsoft.com/office/drawing/2014/main" id="{C79055A4-C176-0CB8-B58D-18EC7474C483}"/>
              </a:ext>
            </a:extLst>
          </p:cNvPr>
          <p:cNvSpPr>
            <a:spLocks noGrp="1" noChangeArrowheads="1"/>
          </p:cNvSpPr>
          <p:nvPr>
            <p:ph type="title"/>
          </p:nvPr>
        </p:nvSpPr>
        <p:spPr/>
        <p:txBody>
          <a:bodyPr/>
          <a:lstStyle/>
          <a:p>
            <a:pPr eaLnBrk="1" hangingPunct="1"/>
            <a:r>
              <a:rPr lang="el-GR" altLang="en-GR" sz="3200" b="1">
                <a:ea typeface="ＭＳ Ｐゴシック" panose="020B0600070205080204" pitchFamily="34" charset="-128"/>
              </a:rPr>
              <a:t>Μηχανική ή Αυτόματη Λήψη Αποφάσεων (αποφάσεις από συνήθεια)</a:t>
            </a:r>
          </a:p>
        </p:txBody>
      </p:sp>
      <p:sp>
        <p:nvSpPr>
          <p:cNvPr id="105475" name="Rectangle 3">
            <a:extLst>
              <a:ext uri="{FF2B5EF4-FFF2-40B4-BE49-F238E27FC236}">
                <a16:creationId xmlns:a16="http://schemas.microsoft.com/office/drawing/2014/main" id="{76700879-6326-3CB1-C5E6-2DDFA81A7DA1}"/>
              </a:ext>
            </a:extLst>
          </p:cNvPr>
          <p:cNvSpPr>
            <a:spLocks noGrp="1" noChangeArrowheads="1"/>
          </p:cNvSpPr>
          <p:nvPr>
            <p:ph type="body" idx="1"/>
          </p:nvPr>
        </p:nvSpPr>
        <p:spPr/>
        <p:txBody>
          <a:bodyPr/>
          <a:lstStyle/>
          <a:p>
            <a:pPr eaLnBrk="1" hangingPunct="1"/>
            <a:r>
              <a:rPr lang="el-GR" altLang="en-GR">
                <a:ea typeface="ＭＳ Ｐゴシック" panose="020B0600070205080204" pitchFamily="34" charset="-128"/>
              </a:rPr>
              <a:t>Παρέχει δύο σημαντικά οφέλη:</a:t>
            </a:r>
          </a:p>
          <a:p>
            <a:pPr lvl="1" eaLnBrk="1" hangingPunct="1"/>
            <a:r>
              <a:rPr lang="el-GR" altLang="en-GR">
                <a:ea typeface="ＭＳ Ｐゴシック" panose="020B0600070205080204" pitchFamily="34" charset="-128"/>
              </a:rPr>
              <a:t>Μείωση του κινδύνου	</a:t>
            </a:r>
          </a:p>
          <a:p>
            <a:pPr lvl="1" eaLnBrk="1" hangingPunct="1"/>
            <a:r>
              <a:rPr lang="el-GR" altLang="en-GR">
                <a:ea typeface="ＭＳ Ｐゴシック" panose="020B0600070205080204" pitchFamily="34" charset="-128"/>
              </a:rPr>
              <a:t>Διευκόλυνση της διαδικασίας λήψης αποφάσεων με την εξοικονόμηση χρόνου και ενέργειας για τη λήψη αποφάσεων</a:t>
            </a:r>
          </a:p>
        </p:txBody>
      </p:sp>
      <p:sp>
        <p:nvSpPr>
          <p:cNvPr id="2" name="Footer Placeholder 1">
            <a:extLst>
              <a:ext uri="{FF2B5EF4-FFF2-40B4-BE49-F238E27FC236}">
                <a16:creationId xmlns:a16="http://schemas.microsoft.com/office/drawing/2014/main" id="{F37EF860-E8E9-3449-884C-7D5877BC0498}"/>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a:extLst>
              <a:ext uri="{FF2B5EF4-FFF2-40B4-BE49-F238E27FC236}">
                <a16:creationId xmlns:a16="http://schemas.microsoft.com/office/drawing/2014/main" id="{50C61809-27D5-8D3F-6D79-5728D9D3E8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D73A435-DC84-5348-9012-4FD20212DC6B}" type="slidenum">
              <a:rPr lang="el-GR" altLang="en-GR" sz="1200" smtClean="0">
                <a:latin typeface="Arial Black" panose="020B0604020202020204" pitchFamily="34" charset="0"/>
              </a:rPr>
              <a:pPr>
                <a:spcBef>
                  <a:spcPct val="0"/>
                </a:spcBef>
                <a:buClrTx/>
                <a:buSzTx/>
                <a:buFontTx/>
                <a:buNone/>
              </a:pPr>
              <a:t>74</a:t>
            </a:fld>
            <a:endParaRPr lang="el-GR" altLang="en-GR" sz="1200">
              <a:latin typeface="Arial Black" panose="020B0604020202020204" pitchFamily="34" charset="0"/>
            </a:endParaRPr>
          </a:p>
        </p:txBody>
      </p:sp>
      <p:sp>
        <p:nvSpPr>
          <p:cNvPr id="106498" name="Rectangle 2">
            <a:extLst>
              <a:ext uri="{FF2B5EF4-FFF2-40B4-BE49-F238E27FC236}">
                <a16:creationId xmlns:a16="http://schemas.microsoft.com/office/drawing/2014/main" id="{53E4D933-02CD-B5DA-EC9E-73035D3DC16E}"/>
              </a:ext>
            </a:extLst>
          </p:cNvPr>
          <p:cNvSpPr>
            <a:spLocks noGrp="1" noChangeArrowheads="1"/>
          </p:cNvSpPr>
          <p:nvPr>
            <p:ph type="title"/>
          </p:nvPr>
        </p:nvSpPr>
        <p:spPr>
          <a:xfrm>
            <a:off x="684213" y="333375"/>
            <a:ext cx="8077200" cy="1063625"/>
          </a:xfrm>
          <a:noFill/>
        </p:spPr>
        <p:txBody>
          <a:bodyPr lIns="90487" tIns="44450" rIns="90487" bIns="44450" anchor="t">
            <a:spAutoFit/>
          </a:bodyPr>
          <a:lstStyle/>
          <a:p>
            <a:pPr eaLnBrk="1" hangingPunct="1"/>
            <a:r>
              <a:rPr lang="el-GR" altLang="en-GR" sz="3200" b="1">
                <a:ea typeface="ＭＳ Ｐゴシック" panose="020B0600070205080204" pitchFamily="34" charset="-128"/>
              </a:rPr>
              <a:t>Σχέση Συνήθειας-Βαθμού Αναζήτησης Πληροφοριών</a:t>
            </a:r>
            <a:endParaRPr lang="en-US" altLang="en-GR" sz="3200" b="1">
              <a:ea typeface="ＭＳ Ｐゴシック" panose="020B0600070205080204" pitchFamily="34" charset="-128"/>
            </a:endParaRPr>
          </a:p>
        </p:txBody>
      </p:sp>
      <p:sp>
        <p:nvSpPr>
          <p:cNvPr id="106499" name="Rectangle 3">
            <a:extLst>
              <a:ext uri="{FF2B5EF4-FFF2-40B4-BE49-F238E27FC236}">
                <a16:creationId xmlns:a16="http://schemas.microsoft.com/office/drawing/2014/main" id="{54B35D84-5A4D-CE40-EAA0-46412FCBFDEE}"/>
              </a:ext>
            </a:extLst>
          </p:cNvPr>
          <p:cNvSpPr>
            <a:spLocks noChangeArrowheads="1"/>
          </p:cNvSpPr>
          <p:nvPr/>
        </p:nvSpPr>
        <p:spPr bwMode="auto">
          <a:xfrm>
            <a:off x="7235825" y="5638800"/>
            <a:ext cx="12017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Arial" panose="020B0604020202020204" pitchFamily="34" charset="0"/>
              <a:buNone/>
            </a:pPr>
            <a:r>
              <a:rPr lang="el-GR" altLang="en-GR" sz="2400" b="1">
                <a:solidFill>
                  <a:srgbClr val="CC0C87"/>
                </a:solidFill>
              </a:rPr>
              <a:t>Ισχυρή</a:t>
            </a:r>
            <a:endParaRPr lang="en-US" altLang="en-GR" sz="2400" b="1">
              <a:solidFill>
                <a:srgbClr val="CC0C87"/>
              </a:solidFill>
            </a:endParaRPr>
          </a:p>
        </p:txBody>
      </p:sp>
      <p:sp>
        <p:nvSpPr>
          <p:cNvPr id="106500" name="Rectangle 4">
            <a:extLst>
              <a:ext uri="{FF2B5EF4-FFF2-40B4-BE49-F238E27FC236}">
                <a16:creationId xmlns:a16="http://schemas.microsoft.com/office/drawing/2014/main" id="{68F90842-1A68-3862-E1A1-8FEE9FF722A2}"/>
              </a:ext>
            </a:extLst>
          </p:cNvPr>
          <p:cNvSpPr>
            <a:spLocks noChangeArrowheads="1"/>
          </p:cNvSpPr>
          <p:nvPr/>
        </p:nvSpPr>
        <p:spPr bwMode="auto">
          <a:xfrm>
            <a:off x="2195513" y="4846638"/>
            <a:ext cx="17287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Arial" panose="020B0604020202020204" pitchFamily="34" charset="0"/>
              <a:buNone/>
            </a:pPr>
            <a:r>
              <a:rPr lang="el-GR" altLang="en-GR" sz="2400" b="1">
                <a:solidFill>
                  <a:srgbClr val="CC0C87"/>
                </a:solidFill>
              </a:rPr>
              <a:t>Χαμηλή</a:t>
            </a:r>
            <a:endParaRPr lang="en-US" altLang="en-GR" sz="2400" b="1">
              <a:solidFill>
                <a:srgbClr val="CC0C87"/>
              </a:solidFill>
            </a:endParaRPr>
          </a:p>
        </p:txBody>
      </p:sp>
      <p:sp>
        <p:nvSpPr>
          <p:cNvPr id="106501" name="Rectangle 5">
            <a:extLst>
              <a:ext uri="{FF2B5EF4-FFF2-40B4-BE49-F238E27FC236}">
                <a16:creationId xmlns:a16="http://schemas.microsoft.com/office/drawing/2014/main" id="{5C5BE391-201C-EC9D-D4D0-3902B47BBDEF}"/>
              </a:ext>
            </a:extLst>
          </p:cNvPr>
          <p:cNvSpPr>
            <a:spLocks noChangeArrowheads="1"/>
          </p:cNvSpPr>
          <p:nvPr/>
        </p:nvSpPr>
        <p:spPr bwMode="auto">
          <a:xfrm>
            <a:off x="1835150" y="1649413"/>
            <a:ext cx="1155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Arial" panose="020B0604020202020204" pitchFamily="34" charset="0"/>
              <a:buNone/>
            </a:pPr>
            <a:r>
              <a:rPr lang="el-GR" altLang="en-GR" sz="2400" b="1">
                <a:solidFill>
                  <a:srgbClr val="CC0C87"/>
                </a:solidFill>
              </a:rPr>
              <a:t>Υψηλή</a:t>
            </a:r>
            <a:endParaRPr lang="en-US" altLang="en-GR" sz="2400" b="1">
              <a:solidFill>
                <a:srgbClr val="CC0C87"/>
              </a:solidFill>
            </a:endParaRPr>
          </a:p>
        </p:txBody>
      </p:sp>
      <p:sp>
        <p:nvSpPr>
          <p:cNvPr id="106502" name="Rectangle 6">
            <a:extLst>
              <a:ext uri="{FF2B5EF4-FFF2-40B4-BE49-F238E27FC236}">
                <a16:creationId xmlns:a16="http://schemas.microsoft.com/office/drawing/2014/main" id="{76FA3C16-FCC5-0ECA-BFE0-FD1C1B59B8F8}"/>
              </a:ext>
            </a:extLst>
          </p:cNvPr>
          <p:cNvSpPr>
            <a:spLocks noChangeArrowheads="1"/>
          </p:cNvSpPr>
          <p:nvPr/>
        </p:nvSpPr>
        <p:spPr bwMode="auto">
          <a:xfrm>
            <a:off x="1692275" y="5638800"/>
            <a:ext cx="1433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Arial" panose="020B0604020202020204" pitchFamily="34" charset="0"/>
              <a:buNone/>
            </a:pPr>
            <a:r>
              <a:rPr lang="el-GR" altLang="en-GR" sz="2400" b="1">
                <a:solidFill>
                  <a:srgbClr val="CC0C87"/>
                </a:solidFill>
              </a:rPr>
              <a:t>Ασθενής</a:t>
            </a:r>
            <a:endParaRPr lang="en-US" altLang="en-GR" sz="2400" b="1">
              <a:solidFill>
                <a:srgbClr val="CC0C87"/>
              </a:solidFill>
            </a:endParaRPr>
          </a:p>
        </p:txBody>
      </p:sp>
      <p:sp>
        <p:nvSpPr>
          <p:cNvPr id="106503" name="AutoShape 7">
            <a:extLst>
              <a:ext uri="{FF2B5EF4-FFF2-40B4-BE49-F238E27FC236}">
                <a16:creationId xmlns:a16="http://schemas.microsoft.com/office/drawing/2014/main" id="{402BAD6D-3A60-D026-F4BC-1466A93F9DF2}"/>
              </a:ext>
            </a:extLst>
          </p:cNvPr>
          <p:cNvSpPr>
            <a:spLocks noChangeArrowheads="1"/>
          </p:cNvSpPr>
          <p:nvPr/>
        </p:nvSpPr>
        <p:spPr bwMode="auto">
          <a:xfrm rot="-5400000">
            <a:off x="9525" y="3700463"/>
            <a:ext cx="3095625" cy="349250"/>
          </a:xfrm>
          <a:prstGeom prst="homePlate">
            <a:avLst>
              <a:gd name="adj" fmla="val 120275"/>
            </a:avLst>
          </a:prstGeom>
          <a:solidFill>
            <a:srgbClr val="99FF99"/>
          </a:solidFill>
          <a:ln w="12700">
            <a:solidFill>
              <a:srgbClr val="006600"/>
            </a:solidFill>
            <a:miter lim="800000"/>
            <a:headEnd/>
            <a:tailEnd/>
          </a:ln>
        </p:spPr>
        <p:txBody>
          <a:bodyPr lIns="90487" tIns="44450" rIns="90487" bIns="44450"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 typeface="Arial" panose="020B0604020202020204" pitchFamily="34" charset="0"/>
              <a:buNone/>
            </a:pPr>
            <a:r>
              <a:rPr lang="el-GR" altLang="en-GR" sz="1800" b="1">
                <a:solidFill>
                  <a:srgbClr val="006600"/>
                </a:solidFill>
              </a:rPr>
              <a:t>Αναζήτηση Πηροφοριών</a:t>
            </a:r>
            <a:endParaRPr lang="en-US" altLang="en-GR" sz="1800" b="1">
              <a:solidFill>
                <a:srgbClr val="006600"/>
              </a:solidFill>
            </a:endParaRPr>
          </a:p>
        </p:txBody>
      </p:sp>
      <p:sp>
        <p:nvSpPr>
          <p:cNvPr id="106504" name="Freeform 8">
            <a:extLst>
              <a:ext uri="{FF2B5EF4-FFF2-40B4-BE49-F238E27FC236}">
                <a16:creationId xmlns:a16="http://schemas.microsoft.com/office/drawing/2014/main" id="{EDF49607-5E43-C732-D8B9-9384E2863CC0}"/>
              </a:ext>
            </a:extLst>
          </p:cNvPr>
          <p:cNvSpPr>
            <a:spLocks/>
          </p:cNvSpPr>
          <p:nvPr/>
        </p:nvSpPr>
        <p:spPr bwMode="auto">
          <a:xfrm rot="-5901495">
            <a:off x="2998788" y="898525"/>
            <a:ext cx="3848100" cy="5060950"/>
          </a:xfrm>
          <a:custGeom>
            <a:avLst/>
            <a:gdLst>
              <a:gd name="T0" fmla="*/ 0 w 2864"/>
              <a:gd name="T1" fmla="*/ 2147483646 h 1441"/>
              <a:gd name="T2" fmla="*/ 2147483646 w 2864"/>
              <a:gd name="T3" fmla="*/ 2147483646 h 1441"/>
              <a:gd name="T4" fmla="*/ 2147483646 w 2864"/>
              <a:gd name="T5" fmla="*/ 2147483646 h 1441"/>
              <a:gd name="T6" fmla="*/ 2147483646 w 2864"/>
              <a:gd name="T7" fmla="*/ 2147483646 h 1441"/>
              <a:gd name="T8" fmla="*/ 2147483646 w 2864"/>
              <a:gd name="T9" fmla="*/ 2147483646 h 1441"/>
              <a:gd name="T10" fmla="*/ 2147483646 w 2864"/>
              <a:gd name="T11" fmla="*/ 2147483646 h 1441"/>
              <a:gd name="T12" fmla="*/ 2147483646 w 2864"/>
              <a:gd name="T13" fmla="*/ 2147483646 h 1441"/>
              <a:gd name="T14" fmla="*/ 2147483646 w 2864"/>
              <a:gd name="T15" fmla="*/ 2147483646 h 1441"/>
              <a:gd name="T16" fmla="*/ 2147483646 w 2864"/>
              <a:gd name="T17" fmla="*/ 2147483646 h 1441"/>
              <a:gd name="T18" fmla="*/ 2147483646 w 2864"/>
              <a:gd name="T19" fmla="*/ 2147483646 h 1441"/>
              <a:gd name="T20" fmla="*/ 2147483646 w 2864"/>
              <a:gd name="T21" fmla="*/ 2147483646 h 1441"/>
              <a:gd name="T22" fmla="*/ 2147483646 w 2864"/>
              <a:gd name="T23" fmla="*/ 2147483646 h 1441"/>
              <a:gd name="T24" fmla="*/ 2147483646 w 2864"/>
              <a:gd name="T25" fmla="*/ 2147483646 h 1441"/>
              <a:gd name="T26" fmla="*/ 2147483646 w 2864"/>
              <a:gd name="T27" fmla="*/ 2147483646 h 1441"/>
              <a:gd name="T28" fmla="*/ 2147483646 w 2864"/>
              <a:gd name="T29" fmla="*/ 2147483646 h 1441"/>
              <a:gd name="T30" fmla="*/ 2147483646 w 2864"/>
              <a:gd name="T31" fmla="*/ 2147483646 h 1441"/>
              <a:gd name="T32" fmla="*/ 2147483646 w 2864"/>
              <a:gd name="T33" fmla="*/ 2147483646 h 1441"/>
              <a:gd name="T34" fmla="*/ 2147483646 w 2864"/>
              <a:gd name="T35" fmla="*/ 2147483646 h 1441"/>
              <a:gd name="T36" fmla="*/ 2147483646 w 2864"/>
              <a:gd name="T37" fmla="*/ 2147483646 h 1441"/>
              <a:gd name="T38" fmla="*/ 2147483646 w 2864"/>
              <a:gd name="T39" fmla="*/ 2147483646 h 1441"/>
              <a:gd name="T40" fmla="*/ 2147483646 w 2864"/>
              <a:gd name="T41" fmla="*/ 2147483646 h 1441"/>
              <a:gd name="T42" fmla="*/ 2147483646 w 2864"/>
              <a:gd name="T43" fmla="*/ 2147483646 h 1441"/>
              <a:gd name="T44" fmla="*/ 2147483646 w 2864"/>
              <a:gd name="T45" fmla="*/ 2147483646 h 1441"/>
              <a:gd name="T46" fmla="*/ 2147483646 w 2864"/>
              <a:gd name="T47" fmla="*/ 2147483646 h 1441"/>
              <a:gd name="T48" fmla="*/ 2147483646 w 2864"/>
              <a:gd name="T49" fmla="*/ 2147483646 h 1441"/>
              <a:gd name="T50" fmla="*/ 2147483646 w 2864"/>
              <a:gd name="T51" fmla="*/ 2147483646 h 1441"/>
              <a:gd name="T52" fmla="*/ 2147483646 w 2864"/>
              <a:gd name="T53" fmla="*/ 2147483646 h 1441"/>
              <a:gd name="T54" fmla="*/ 2147483646 w 2864"/>
              <a:gd name="T55" fmla="*/ 2147483646 h 1441"/>
              <a:gd name="T56" fmla="*/ 2147483646 w 2864"/>
              <a:gd name="T57" fmla="*/ 2147483646 h 1441"/>
              <a:gd name="T58" fmla="*/ 2147483646 w 2864"/>
              <a:gd name="T59" fmla="*/ 2147483646 h 1441"/>
              <a:gd name="T60" fmla="*/ 2147483646 w 2864"/>
              <a:gd name="T61" fmla="*/ 2147483646 h 1441"/>
              <a:gd name="T62" fmla="*/ 2147483646 w 2864"/>
              <a:gd name="T63" fmla="*/ 2147483646 h 1441"/>
              <a:gd name="T64" fmla="*/ 2147483646 w 2864"/>
              <a:gd name="T65" fmla="*/ 0 h 1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4"/>
              <a:gd name="T100" fmla="*/ 0 h 1441"/>
              <a:gd name="T101" fmla="*/ 2864 w 2864"/>
              <a:gd name="T102" fmla="*/ 1441 h 1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4" h="1441">
                <a:moveTo>
                  <a:pt x="0" y="1440"/>
                </a:moveTo>
                <a:lnTo>
                  <a:pt x="30" y="1374"/>
                </a:lnTo>
                <a:lnTo>
                  <a:pt x="65" y="1308"/>
                </a:lnTo>
                <a:lnTo>
                  <a:pt x="104" y="1244"/>
                </a:lnTo>
                <a:lnTo>
                  <a:pt x="148" y="1178"/>
                </a:lnTo>
                <a:lnTo>
                  <a:pt x="196" y="1114"/>
                </a:lnTo>
                <a:lnTo>
                  <a:pt x="247" y="1050"/>
                </a:lnTo>
                <a:lnTo>
                  <a:pt x="305" y="988"/>
                </a:lnTo>
                <a:lnTo>
                  <a:pt x="365" y="926"/>
                </a:lnTo>
                <a:lnTo>
                  <a:pt x="429" y="866"/>
                </a:lnTo>
                <a:lnTo>
                  <a:pt x="499" y="806"/>
                </a:lnTo>
                <a:lnTo>
                  <a:pt x="573" y="746"/>
                </a:lnTo>
                <a:lnTo>
                  <a:pt x="649" y="690"/>
                </a:lnTo>
                <a:lnTo>
                  <a:pt x="729" y="634"/>
                </a:lnTo>
                <a:lnTo>
                  <a:pt x="813" y="580"/>
                </a:lnTo>
                <a:lnTo>
                  <a:pt x="900" y="528"/>
                </a:lnTo>
                <a:lnTo>
                  <a:pt x="990" y="478"/>
                </a:lnTo>
                <a:lnTo>
                  <a:pt x="1085" y="428"/>
                </a:lnTo>
                <a:lnTo>
                  <a:pt x="1184" y="382"/>
                </a:lnTo>
                <a:lnTo>
                  <a:pt x="1286" y="336"/>
                </a:lnTo>
                <a:lnTo>
                  <a:pt x="1390" y="294"/>
                </a:lnTo>
                <a:lnTo>
                  <a:pt x="1496" y="254"/>
                </a:lnTo>
                <a:lnTo>
                  <a:pt x="1607" y="218"/>
                </a:lnTo>
                <a:lnTo>
                  <a:pt x="1722" y="182"/>
                </a:lnTo>
                <a:lnTo>
                  <a:pt x="1838" y="150"/>
                </a:lnTo>
                <a:lnTo>
                  <a:pt x="1958" y="120"/>
                </a:lnTo>
                <a:lnTo>
                  <a:pt x="2078" y="94"/>
                </a:lnTo>
                <a:lnTo>
                  <a:pt x="2202" y="70"/>
                </a:lnTo>
                <a:lnTo>
                  <a:pt x="2329" y="50"/>
                </a:lnTo>
                <a:lnTo>
                  <a:pt x="2459" y="32"/>
                </a:lnTo>
                <a:lnTo>
                  <a:pt x="2592" y="18"/>
                </a:lnTo>
                <a:lnTo>
                  <a:pt x="2726" y="8"/>
                </a:lnTo>
                <a:lnTo>
                  <a:pt x="2863" y="0"/>
                </a:lnTo>
              </a:path>
            </a:pathLst>
          </a:custGeom>
          <a:noFill/>
          <a:ln w="508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06505" name="Line 9">
            <a:extLst>
              <a:ext uri="{FF2B5EF4-FFF2-40B4-BE49-F238E27FC236}">
                <a16:creationId xmlns:a16="http://schemas.microsoft.com/office/drawing/2014/main" id="{B49B3421-4D76-2272-5AAE-65BCD37F2E84}"/>
              </a:ext>
            </a:extLst>
          </p:cNvPr>
          <p:cNvSpPr>
            <a:spLocks noChangeShapeType="1"/>
          </p:cNvSpPr>
          <p:nvPr/>
        </p:nvSpPr>
        <p:spPr bwMode="auto">
          <a:xfrm>
            <a:off x="1979613" y="5494338"/>
            <a:ext cx="5892800" cy="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en-GR"/>
          </a:p>
        </p:txBody>
      </p:sp>
      <p:sp>
        <p:nvSpPr>
          <p:cNvPr id="106506" name="AutoShape 10">
            <a:extLst>
              <a:ext uri="{FF2B5EF4-FFF2-40B4-BE49-F238E27FC236}">
                <a16:creationId xmlns:a16="http://schemas.microsoft.com/office/drawing/2014/main" id="{EFA2C6F6-27E3-3CDF-D575-1DCE56D3B97E}"/>
              </a:ext>
            </a:extLst>
          </p:cNvPr>
          <p:cNvSpPr>
            <a:spLocks noChangeArrowheads="1"/>
          </p:cNvSpPr>
          <p:nvPr/>
        </p:nvSpPr>
        <p:spPr bwMode="auto">
          <a:xfrm>
            <a:off x="3995738" y="5710238"/>
            <a:ext cx="2295525" cy="349250"/>
          </a:xfrm>
          <a:prstGeom prst="homePlate">
            <a:avLst>
              <a:gd name="adj" fmla="val 89188"/>
            </a:avLst>
          </a:prstGeom>
          <a:solidFill>
            <a:srgbClr val="99FF99"/>
          </a:solidFill>
          <a:ln w="12700">
            <a:solidFill>
              <a:srgbClr val="006600"/>
            </a:solidFill>
            <a:miter lim="800000"/>
            <a:headEnd/>
            <a:tailEnd/>
          </a:ln>
        </p:spPr>
        <p:txBody>
          <a:bodyPr lIns="90487" tIns="44450" rIns="90487" bIns="44450"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 typeface="Arial" panose="020B0604020202020204" pitchFamily="34" charset="0"/>
              <a:buNone/>
            </a:pPr>
            <a:r>
              <a:rPr lang="el-GR" altLang="en-GR" sz="1800" b="1">
                <a:solidFill>
                  <a:srgbClr val="006600"/>
                </a:solidFill>
              </a:rPr>
              <a:t>Συνήθεια</a:t>
            </a:r>
            <a:endParaRPr lang="en-US" altLang="en-GR" sz="1800" b="1">
              <a:solidFill>
                <a:srgbClr val="006600"/>
              </a:solidFill>
            </a:endParaRPr>
          </a:p>
        </p:txBody>
      </p:sp>
      <p:sp>
        <p:nvSpPr>
          <p:cNvPr id="106507" name="Line 11">
            <a:extLst>
              <a:ext uri="{FF2B5EF4-FFF2-40B4-BE49-F238E27FC236}">
                <a16:creationId xmlns:a16="http://schemas.microsoft.com/office/drawing/2014/main" id="{0EA17A71-28F1-954F-E616-DBC11F7AE6A8}"/>
              </a:ext>
            </a:extLst>
          </p:cNvPr>
          <p:cNvSpPr>
            <a:spLocks noChangeShapeType="1"/>
          </p:cNvSpPr>
          <p:nvPr/>
        </p:nvSpPr>
        <p:spPr bwMode="auto">
          <a:xfrm flipH="1" flipV="1">
            <a:off x="1835150" y="1606550"/>
            <a:ext cx="144463" cy="3897313"/>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en-GR"/>
          </a:p>
        </p:txBody>
      </p:sp>
      <p:sp>
        <p:nvSpPr>
          <p:cNvPr id="2" name="Footer Placeholder 1">
            <a:extLst>
              <a:ext uri="{FF2B5EF4-FFF2-40B4-BE49-F238E27FC236}">
                <a16:creationId xmlns:a16="http://schemas.microsoft.com/office/drawing/2014/main" id="{FA16CCB4-8F7D-BECE-8AF3-CFE5E9F8F899}"/>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4">
            <a:extLst>
              <a:ext uri="{FF2B5EF4-FFF2-40B4-BE49-F238E27FC236}">
                <a16:creationId xmlns:a16="http://schemas.microsoft.com/office/drawing/2014/main" id="{394BEAA2-D795-2B0E-0509-B50E6897AD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41F6181-277C-3A47-BEA4-7A212DCE9C47}" type="slidenum">
              <a:rPr lang="el-GR" altLang="en-GR" sz="1200" smtClean="0">
                <a:latin typeface="Arial Black" panose="020B0604020202020204" pitchFamily="34" charset="0"/>
              </a:rPr>
              <a:pPr>
                <a:spcBef>
                  <a:spcPct val="0"/>
                </a:spcBef>
                <a:buClrTx/>
                <a:buSzTx/>
                <a:buFontTx/>
                <a:buNone/>
              </a:pPr>
              <a:t>75</a:t>
            </a:fld>
            <a:endParaRPr lang="el-GR" altLang="en-GR" sz="1200">
              <a:latin typeface="Arial Black" panose="020B0604020202020204" pitchFamily="34" charset="0"/>
            </a:endParaRPr>
          </a:p>
        </p:txBody>
      </p:sp>
      <p:sp>
        <p:nvSpPr>
          <p:cNvPr id="107522" name="Rectangle 2">
            <a:extLst>
              <a:ext uri="{FF2B5EF4-FFF2-40B4-BE49-F238E27FC236}">
                <a16:creationId xmlns:a16="http://schemas.microsoft.com/office/drawing/2014/main" id="{4C3CF1A6-D26F-A718-0C67-01CD0FB7B663}"/>
              </a:ext>
            </a:extLst>
          </p:cNvPr>
          <p:cNvSpPr>
            <a:spLocks noGrp="1" noChangeArrowheads="1"/>
          </p:cNvSpPr>
          <p:nvPr>
            <p:ph type="title"/>
          </p:nvPr>
        </p:nvSpPr>
        <p:spPr>
          <a:xfrm>
            <a:off x="468313" y="0"/>
            <a:ext cx="8229600" cy="1143000"/>
          </a:xfrm>
        </p:spPr>
        <p:txBody>
          <a:bodyPr/>
          <a:lstStyle/>
          <a:p>
            <a:pPr eaLnBrk="1" hangingPunct="1"/>
            <a:r>
              <a:rPr lang="el-GR" altLang="en-GR" sz="3200" b="1">
                <a:ea typeface="ＭＳ Ｐゴシック" panose="020B0600070205080204" pitchFamily="34" charset="-128"/>
              </a:rPr>
              <a:t>Σύγκριση Συνήθειας με Εκτεταμένη Λήψη Αποφάσεων</a:t>
            </a:r>
          </a:p>
        </p:txBody>
      </p:sp>
      <p:sp>
        <p:nvSpPr>
          <p:cNvPr id="107523" name="Rectangle 3">
            <a:extLst>
              <a:ext uri="{FF2B5EF4-FFF2-40B4-BE49-F238E27FC236}">
                <a16:creationId xmlns:a16="http://schemas.microsoft.com/office/drawing/2014/main" id="{D1D05C95-9159-BC9B-A939-574AA8CC70DA}"/>
              </a:ext>
            </a:extLst>
          </p:cNvPr>
          <p:cNvSpPr>
            <a:spLocks noGrp="1" noChangeArrowheads="1"/>
          </p:cNvSpPr>
          <p:nvPr>
            <p:ph type="body" idx="1"/>
          </p:nvPr>
        </p:nvSpPr>
        <p:spPr>
          <a:xfrm>
            <a:off x="457200" y="1125538"/>
            <a:ext cx="8229600" cy="5472112"/>
          </a:xfrm>
        </p:spPr>
        <p:txBody>
          <a:bodyPr/>
          <a:lstStyle/>
          <a:p>
            <a:pPr eaLnBrk="1" hangingPunct="1">
              <a:lnSpc>
                <a:spcPct val="90000"/>
              </a:lnSpc>
              <a:buFont typeface="Wingdings" pitchFamily="2" charset="2"/>
              <a:buNone/>
            </a:pPr>
            <a:r>
              <a:rPr lang="el-GR" altLang="en-GR" sz="2400" b="1">
                <a:ea typeface="ＭＳ Ｐゴシック" panose="020B0600070205080204" pitchFamily="34" charset="-128"/>
              </a:rPr>
              <a:t>Αναφορικά με τη διαδικασία λήψης αποφάσεων:</a:t>
            </a:r>
          </a:p>
          <a:p>
            <a:pPr eaLnBrk="1" hangingPunct="1">
              <a:lnSpc>
                <a:spcPct val="90000"/>
              </a:lnSpc>
              <a:buFont typeface="Wingdings" pitchFamily="2" charset="2"/>
              <a:buNone/>
            </a:pPr>
            <a:endParaRPr lang="el-GR" altLang="en-GR" sz="2400" b="1">
              <a:ea typeface="ＭＳ Ｐゴシック" panose="020B0600070205080204" pitchFamily="34" charset="-128"/>
            </a:endParaRPr>
          </a:p>
          <a:p>
            <a:pPr eaLnBrk="1" hangingPunct="1">
              <a:lnSpc>
                <a:spcPct val="90000"/>
              </a:lnSpc>
            </a:pPr>
            <a:r>
              <a:rPr lang="el-GR" altLang="en-GR" sz="2400">
                <a:ea typeface="ＭＳ Ｐゴシック" panose="020B0600070205080204" pitchFamily="34" charset="-128"/>
              </a:rPr>
              <a:t>Ισχυρότερες στάσεις με μια συγκεκριμένη μάρκα (συνδέεται με την προσήλωση στη μάρκα (</a:t>
            </a:r>
            <a:r>
              <a:rPr lang="en-US" altLang="en-GR" sz="2400">
                <a:ea typeface="ＭＳ Ｐゴシック" panose="020B0600070205080204" pitchFamily="34" charset="-128"/>
              </a:rPr>
              <a:t>brand loyalty)</a:t>
            </a:r>
            <a:endParaRPr lang="el-GR" altLang="en-GR" sz="2400">
              <a:ea typeface="ＭＳ Ｐゴシック" panose="020B0600070205080204" pitchFamily="34" charset="-128"/>
            </a:endParaRPr>
          </a:p>
          <a:p>
            <a:pPr eaLnBrk="1" hangingPunct="1">
              <a:lnSpc>
                <a:spcPct val="90000"/>
              </a:lnSpc>
            </a:pPr>
            <a:r>
              <a:rPr lang="el-GR" altLang="en-GR" sz="2400">
                <a:ea typeface="ＭＳ Ｐゴシック" panose="020B0600070205080204" pitchFamily="34" charset="-128"/>
              </a:rPr>
              <a:t>Περισσότερο συστηματικές στάσεις με τις πεποιθήσεις γύρω από το προϊόν</a:t>
            </a:r>
            <a:endParaRPr lang="en-US" altLang="en-GR" sz="2400">
              <a:ea typeface="ＭＳ Ｐゴシック" panose="020B0600070205080204" pitchFamily="34" charset="-128"/>
            </a:endParaRPr>
          </a:p>
          <a:p>
            <a:pPr eaLnBrk="1" hangingPunct="1">
              <a:lnSpc>
                <a:spcPct val="90000"/>
              </a:lnSpc>
            </a:pPr>
            <a:r>
              <a:rPr lang="el-GR" altLang="en-GR" sz="2400">
                <a:ea typeface="ＭＳ Ｐゴシック" panose="020B0600070205080204" pitchFamily="34" charset="-128"/>
              </a:rPr>
              <a:t>Περιορισμένη αναζήτηση πληροφοριών</a:t>
            </a:r>
          </a:p>
          <a:p>
            <a:pPr eaLnBrk="1" hangingPunct="1">
              <a:lnSpc>
                <a:spcPct val="90000"/>
              </a:lnSpc>
            </a:pPr>
            <a:r>
              <a:rPr lang="el-GR" altLang="en-GR" sz="2400">
                <a:ea typeface="ＭＳ Ｐゴシック" panose="020B0600070205080204" pitchFamily="34" charset="-128"/>
              </a:rPr>
              <a:t>Μεγαλύτερη επιλεκτική έκθεση σε μηνύματα που αφορούν το προϊόν</a:t>
            </a:r>
          </a:p>
          <a:p>
            <a:pPr eaLnBrk="1" hangingPunct="1">
              <a:lnSpc>
                <a:spcPct val="90000"/>
              </a:lnSpc>
            </a:pPr>
            <a:r>
              <a:rPr lang="el-GR" altLang="en-GR" sz="2400">
                <a:ea typeface="ＭＳ Ｐゴシック" panose="020B0600070205080204" pitchFamily="34" charset="-128"/>
              </a:rPr>
              <a:t>Μόνο μια μάρκα λαμβάνεται υπόψη</a:t>
            </a:r>
          </a:p>
          <a:p>
            <a:pPr eaLnBrk="1" hangingPunct="1">
              <a:lnSpc>
                <a:spcPct val="90000"/>
              </a:lnSpc>
            </a:pPr>
            <a:r>
              <a:rPr lang="el-GR" altLang="en-GR" sz="2400">
                <a:ea typeface="ＭＳ Ｐゴシック" panose="020B0600070205080204" pitchFamily="34" charset="-128"/>
              </a:rPr>
              <a:t>Μεγαλύτερη συχνότητα αγοράς</a:t>
            </a:r>
          </a:p>
          <a:p>
            <a:pPr eaLnBrk="1" hangingPunct="1">
              <a:lnSpc>
                <a:spcPct val="90000"/>
              </a:lnSpc>
            </a:pPr>
            <a:r>
              <a:rPr lang="el-GR" altLang="en-GR" sz="2400">
                <a:ea typeface="ＭＳ Ｐゴシック" panose="020B0600070205080204" pitchFamily="34" charset="-128"/>
              </a:rPr>
              <a:t>Μεγαλύτερη πιθανότητα επαναγοράς</a:t>
            </a:r>
          </a:p>
          <a:p>
            <a:pPr eaLnBrk="1" hangingPunct="1">
              <a:lnSpc>
                <a:spcPct val="90000"/>
              </a:lnSpc>
            </a:pPr>
            <a:r>
              <a:rPr lang="el-GR" altLang="en-GR" sz="2400">
                <a:ea typeface="ＭＳ Ｐゴシック" panose="020B0600070205080204" pitchFamily="34" charset="-128"/>
              </a:rPr>
              <a:t>Λιγότερος χρόνος μεταξύ της πρόθεσης για αγορά και της αγοράς της μάρκας</a:t>
            </a:r>
          </a:p>
        </p:txBody>
      </p:sp>
      <p:sp>
        <p:nvSpPr>
          <p:cNvPr id="2" name="Footer Placeholder 1">
            <a:extLst>
              <a:ext uri="{FF2B5EF4-FFF2-40B4-BE49-F238E27FC236}">
                <a16:creationId xmlns:a16="http://schemas.microsoft.com/office/drawing/2014/main" id="{B53D0100-C1FB-0772-8BD9-378E4EB1CF0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4">
            <a:extLst>
              <a:ext uri="{FF2B5EF4-FFF2-40B4-BE49-F238E27FC236}">
                <a16:creationId xmlns:a16="http://schemas.microsoft.com/office/drawing/2014/main" id="{BC60AD3C-BD04-CAF1-F51D-822FE440C8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9CBE379-5A9E-094A-ACDE-6A41811051BD}" type="slidenum">
              <a:rPr lang="el-GR" altLang="en-GR" sz="1200" smtClean="0">
                <a:latin typeface="Arial Black" panose="020B0604020202020204" pitchFamily="34" charset="0"/>
              </a:rPr>
              <a:pPr>
                <a:spcBef>
                  <a:spcPct val="0"/>
                </a:spcBef>
                <a:buClrTx/>
                <a:buSzTx/>
                <a:buFontTx/>
                <a:buNone/>
              </a:pPr>
              <a:t>76</a:t>
            </a:fld>
            <a:endParaRPr lang="el-GR" altLang="en-GR" sz="1200">
              <a:latin typeface="Arial Black" panose="020B0604020202020204" pitchFamily="34" charset="0"/>
            </a:endParaRPr>
          </a:p>
        </p:txBody>
      </p:sp>
      <p:sp>
        <p:nvSpPr>
          <p:cNvPr id="108546" name="Rectangle 2">
            <a:extLst>
              <a:ext uri="{FF2B5EF4-FFF2-40B4-BE49-F238E27FC236}">
                <a16:creationId xmlns:a16="http://schemas.microsoft.com/office/drawing/2014/main" id="{EA7ACC9E-EA53-CC59-39D0-6ACEDE3FE508}"/>
              </a:ext>
            </a:extLst>
          </p:cNvPr>
          <p:cNvSpPr>
            <a:spLocks noGrp="1" noChangeArrowheads="1"/>
          </p:cNvSpPr>
          <p:nvPr>
            <p:ph type="title"/>
          </p:nvPr>
        </p:nvSpPr>
        <p:spPr>
          <a:xfrm>
            <a:off x="468313" y="269875"/>
            <a:ext cx="8229600" cy="1143000"/>
          </a:xfrm>
        </p:spPr>
        <p:txBody>
          <a:bodyPr/>
          <a:lstStyle/>
          <a:p>
            <a:pPr eaLnBrk="1" hangingPunct="1"/>
            <a:r>
              <a:rPr lang="el-GR" altLang="en-GR" sz="3200" b="1">
                <a:ea typeface="ＭＳ Ｐゴシック" panose="020B0600070205080204" pitchFamily="34" charset="-128"/>
              </a:rPr>
              <a:t>Σύγκριση Συνήθειας με Εκτεταμένη Λήψη Αποφάσεων</a:t>
            </a:r>
          </a:p>
        </p:txBody>
      </p:sp>
      <p:sp>
        <p:nvSpPr>
          <p:cNvPr id="108547" name="Rectangle 3">
            <a:extLst>
              <a:ext uri="{FF2B5EF4-FFF2-40B4-BE49-F238E27FC236}">
                <a16:creationId xmlns:a16="http://schemas.microsoft.com/office/drawing/2014/main" id="{D56F09BD-F9F1-9B9B-2C8E-F1C45145D355}"/>
              </a:ext>
            </a:extLst>
          </p:cNvPr>
          <p:cNvSpPr>
            <a:spLocks noGrp="1" noChangeArrowheads="1"/>
          </p:cNvSpPr>
          <p:nvPr>
            <p:ph type="body" idx="1"/>
          </p:nvPr>
        </p:nvSpPr>
        <p:spPr>
          <a:xfrm>
            <a:off x="457200" y="1412875"/>
            <a:ext cx="8229600" cy="5472113"/>
          </a:xfrm>
        </p:spPr>
        <p:txBody>
          <a:bodyPr/>
          <a:lstStyle/>
          <a:p>
            <a:pPr eaLnBrk="1" hangingPunct="1">
              <a:lnSpc>
                <a:spcPct val="90000"/>
              </a:lnSpc>
              <a:buFont typeface="Wingdings" pitchFamily="2" charset="2"/>
              <a:buNone/>
            </a:pPr>
            <a:r>
              <a:rPr lang="el-GR" altLang="en-GR" sz="2400" b="1">
                <a:ea typeface="ＭＳ Ｐゴシック" panose="020B0600070205080204" pitchFamily="34" charset="-128"/>
              </a:rPr>
              <a:t>Αναφορικά με την απόφαση, το προϊόν που αγοράζεται από συνήθεια είναι:</a:t>
            </a:r>
          </a:p>
          <a:p>
            <a:pPr eaLnBrk="1" hangingPunct="1">
              <a:lnSpc>
                <a:spcPct val="90000"/>
              </a:lnSpc>
              <a:buFont typeface="Wingdings" pitchFamily="2" charset="2"/>
              <a:buNone/>
            </a:pPr>
            <a:endParaRPr lang="el-GR" altLang="en-GR" sz="2400" b="1">
              <a:ea typeface="ＭＳ Ｐゴシック" panose="020B0600070205080204" pitchFamily="34" charset="-128"/>
            </a:endParaRPr>
          </a:p>
          <a:p>
            <a:pPr eaLnBrk="1" hangingPunct="1">
              <a:lnSpc>
                <a:spcPct val="90000"/>
              </a:lnSpc>
            </a:pPr>
            <a:r>
              <a:rPr lang="el-GR" altLang="en-GR" sz="2400">
                <a:ea typeface="ＭＳ Ｐゴシック" panose="020B0600070205080204" pitchFamily="34" charset="-128"/>
              </a:rPr>
              <a:t>Λιγότερο τεχνολογικά περίπλοκο προϊόν</a:t>
            </a:r>
          </a:p>
          <a:p>
            <a:pPr eaLnBrk="1" hangingPunct="1">
              <a:lnSpc>
                <a:spcPct val="90000"/>
              </a:lnSpc>
            </a:pPr>
            <a:r>
              <a:rPr lang="el-GR" altLang="en-GR" sz="2400">
                <a:ea typeface="ＭＳ Ｐゴシック" panose="020B0600070205080204" pitchFamily="34" charset="-128"/>
              </a:rPr>
              <a:t>Λιγότερη ανάγκη για υποστήριξη/σέρβις</a:t>
            </a:r>
          </a:p>
          <a:p>
            <a:pPr eaLnBrk="1" hangingPunct="1">
              <a:lnSpc>
                <a:spcPct val="90000"/>
              </a:lnSpc>
            </a:pPr>
            <a:r>
              <a:rPr lang="el-GR" altLang="en-GR" sz="2400">
                <a:ea typeface="ＭＳ Ｐゴシック" panose="020B0600070205080204" pitchFamily="34" charset="-128"/>
              </a:rPr>
              <a:t>Λιγότερο κέρδος ανά μονάδα προϊόντος</a:t>
            </a:r>
          </a:p>
          <a:p>
            <a:pPr eaLnBrk="1" hangingPunct="1">
              <a:lnSpc>
                <a:spcPct val="90000"/>
              </a:lnSpc>
            </a:pPr>
            <a:r>
              <a:rPr lang="el-GR" altLang="en-GR" sz="2400">
                <a:ea typeface="ＭＳ Ｐゴシック" panose="020B0600070205080204" pitchFamily="34" charset="-128"/>
              </a:rPr>
              <a:t>Λιγότερος έλεγχος της τιμής, την τιμή την καθορίζει ο τελικός πωλητής σε μεγάλο βαθμό</a:t>
            </a:r>
          </a:p>
          <a:p>
            <a:pPr eaLnBrk="1" hangingPunct="1">
              <a:lnSpc>
                <a:spcPct val="90000"/>
              </a:lnSpc>
            </a:pPr>
            <a:r>
              <a:rPr lang="el-GR" altLang="en-GR" sz="2400">
                <a:ea typeface="ＭＳ Ｐゴシック" panose="020B0600070205080204" pitchFamily="34" charset="-128"/>
              </a:rPr>
              <a:t>Υψηλότερη αναλογία διαφημιστικών εξόδων –πωλήσεων</a:t>
            </a:r>
          </a:p>
          <a:p>
            <a:pPr eaLnBrk="1" hangingPunct="1">
              <a:lnSpc>
                <a:spcPct val="90000"/>
              </a:lnSpc>
            </a:pPr>
            <a:r>
              <a:rPr lang="el-GR" altLang="en-GR" sz="2400">
                <a:ea typeface="ＭＳ Ｐゴシック" panose="020B0600070205080204" pitchFamily="34" charset="-128"/>
              </a:rPr>
              <a:t>Εντατικότερη διανομή</a:t>
            </a:r>
          </a:p>
          <a:p>
            <a:pPr eaLnBrk="1" hangingPunct="1">
              <a:lnSpc>
                <a:spcPct val="90000"/>
              </a:lnSpc>
            </a:pPr>
            <a:r>
              <a:rPr lang="el-GR" altLang="en-GR" sz="2400">
                <a:ea typeface="ＭＳ Ｐゴシック" panose="020B0600070205080204" pitchFamily="34" charset="-128"/>
              </a:rPr>
              <a:t>Υψηλότερες δαπάνες προώθησης πωλήσεων</a:t>
            </a:r>
          </a:p>
          <a:p>
            <a:pPr eaLnBrk="1" hangingPunct="1">
              <a:lnSpc>
                <a:spcPct val="90000"/>
              </a:lnSpc>
            </a:pPr>
            <a:r>
              <a:rPr lang="el-GR" altLang="en-GR" sz="2400">
                <a:ea typeface="ＭＳ Ｐゴシック" panose="020B0600070205080204" pitchFamily="34" charset="-128"/>
              </a:rPr>
              <a:t>Χαμηλότερα επίπεδα διαμάχης ανάμεσα στους ενδιάμεσους του διαύλου ΜΚΤ</a:t>
            </a:r>
          </a:p>
          <a:p>
            <a:pPr eaLnBrk="1" hangingPunct="1">
              <a:lnSpc>
                <a:spcPct val="90000"/>
              </a:lnSpc>
            </a:pPr>
            <a:endParaRPr lang="el-GR" altLang="en-GR" sz="24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BABF4689-2D37-D7CF-5692-EADAAE5F2C58}"/>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4">
            <a:extLst>
              <a:ext uri="{FF2B5EF4-FFF2-40B4-BE49-F238E27FC236}">
                <a16:creationId xmlns:a16="http://schemas.microsoft.com/office/drawing/2014/main" id="{147ED3C9-DDBA-CC01-BF0C-CEDBA82C29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B76AE8D-C438-D64B-B1E6-7BA07F766470}" type="slidenum">
              <a:rPr lang="el-GR" altLang="en-GR" sz="1200" smtClean="0">
                <a:latin typeface="Arial Black" panose="020B0604020202020204" pitchFamily="34" charset="0"/>
              </a:rPr>
              <a:pPr>
                <a:spcBef>
                  <a:spcPct val="0"/>
                </a:spcBef>
                <a:buClrTx/>
                <a:buSzTx/>
                <a:buFontTx/>
                <a:buNone/>
              </a:pPr>
              <a:t>77</a:t>
            </a:fld>
            <a:endParaRPr lang="el-GR" altLang="en-GR" sz="1200">
              <a:latin typeface="Arial Black" panose="020B0604020202020204" pitchFamily="34" charset="0"/>
            </a:endParaRPr>
          </a:p>
        </p:txBody>
      </p:sp>
      <p:sp>
        <p:nvSpPr>
          <p:cNvPr id="109570" name="Rectangle 2">
            <a:extLst>
              <a:ext uri="{FF2B5EF4-FFF2-40B4-BE49-F238E27FC236}">
                <a16:creationId xmlns:a16="http://schemas.microsoft.com/office/drawing/2014/main" id="{F734E55E-7894-FA77-F8FD-9F827140050F}"/>
              </a:ext>
            </a:extLst>
          </p:cNvPr>
          <p:cNvSpPr>
            <a:spLocks noGrp="1" noChangeArrowheads="1"/>
          </p:cNvSpPr>
          <p:nvPr>
            <p:ph type="title"/>
          </p:nvPr>
        </p:nvSpPr>
        <p:spPr>
          <a:xfrm>
            <a:off x="468313" y="198438"/>
            <a:ext cx="8229600" cy="1143000"/>
          </a:xfrm>
        </p:spPr>
        <p:txBody>
          <a:bodyPr/>
          <a:lstStyle/>
          <a:p>
            <a:pPr eaLnBrk="1" hangingPunct="1"/>
            <a:r>
              <a:rPr lang="el-GR" altLang="en-GR" sz="2800" b="1">
                <a:ea typeface="ＭＳ Ｐゴシック" panose="020B0600070205080204" pitchFamily="34" charset="-128"/>
              </a:rPr>
              <a:t>Στρατηγικές για τα 4 Ρ του ΜΚΤ για αγορές από συνήθεια:</a:t>
            </a:r>
          </a:p>
        </p:txBody>
      </p:sp>
      <p:sp>
        <p:nvSpPr>
          <p:cNvPr id="109571" name="Rectangle 3">
            <a:extLst>
              <a:ext uri="{FF2B5EF4-FFF2-40B4-BE49-F238E27FC236}">
                <a16:creationId xmlns:a16="http://schemas.microsoft.com/office/drawing/2014/main" id="{096A5996-6E37-001A-C41F-D4DC3593E879}"/>
              </a:ext>
            </a:extLst>
          </p:cNvPr>
          <p:cNvSpPr>
            <a:spLocks noGrp="1" noChangeArrowheads="1"/>
          </p:cNvSpPr>
          <p:nvPr>
            <p:ph type="body" idx="1"/>
          </p:nvPr>
        </p:nvSpPr>
        <p:spPr>
          <a:xfrm>
            <a:off x="457200" y="1341438"/>
            <a:ext cx="8229600" cy="5472112"/>
          </a:xfrm>
        </p:spPr>
        <p:txBody>
          <a:bodyPr/>
          <a:lstStyle/>
          <a:p>
            <a:pPr eaLnBrk="1" hangingPunct="1">
              <a:lnSpc>
                <a:spcPct val="80000"/>
              </a:lnSpc>
            </a:pPr>
            <a:r>
              <a:rPr lang="el-GR" altLang="en-GR" sz="2000">
                <a:ea typeface="ＭＳ Ｐゴシック" panose="020B0600070205080204" pitchFamily="34" charset="-128"/>
              </a:rPr>
              <a:t>Προϊόν</a:t>
            </a:r>
          </a:p>
          <a:p>
            <a:pPr lvl="1" eaLnBrk="1" hangingPunct="1">
              <a:lnSpc>
                <a:spcPct val="80000"/>
              </a:lnSpc>
            </a:pPr>
            <a:r>
              <a:rPr lang="el-GR" altLang="en-GR" sz="1800">
                <a:ea typeface="ＭＳ Ｐゴシック" panose="020B0600070205080204" pitchFamily="34" charset="-128"/>
              </a:rPr>
              <a:t>Είναι συνήθως συσκευασμένα καταναλωτικά αγαθά και απαιτούν πολύ μικρό βαθμό προσωπικών πωλήσεων (</a:t>
            </a:r>
            <a:r>
              <a:rPr lang="en-US" altLang="en-GR" sz="1800">
                <a:ea typeface="ＭＳ Ｐゴシック" panose="020B0600070205080204" pitchFamily="34" charset="-128"/>
              </a:rPr>
              <a:t>direct selling</a:t>
            </a:r>
            <a:r>
              <a:rPr lang="el-GR" altLang="en-GR" sz="1800">
                <a:ea typeface="ＭＳ Ｐゴシック" panose="020B0600070205080204" pitchFamily="34" charset="-128"/>
              </a:rPr>
              <a:t>)</a:t>
            </a:r>
          </a:p>
          <a:p>
            <a:pPr eaLnBrk="1" hangingPunct="1">
              <a:lnSpc>
                <a:spcPct val="80000"/>
              </a:lnSpc>
            </a:pPr>
            <a:r>
              <a:rPr lang="el-GR" altLang="en-GR" sz="2000">
                <a:ea typeface="ＭＳ Ｐゴシック" panose="020B0600070205080204" pitchFamily="34" charset="-128"/>
              </a:rPr>
              <a:t>Διανομή</a:t>
            </a:r>
          </a:p>
          <a:p>
            <a:pPr lvl="1" eaLnBrk="1" hangingPunct="1">
              <a:lnSpc>
                <a:spcPct val="80000"/>
              </a:lnSpc>
            </a:pPr>
            <a:r>
              <a:rPr lang="el-GR" altLang="en-GR" sz="1800">
                <a:ea typeface="ＭＳ Ｐゴシック" panose="020B0600070205080204" pitchFamily="34" charset="-128"/>
              </a:rPr>
              <a:t>Εντατική.</a:t>
            </a:r>
          </a:p>
          <a:p>
            <a:pPr lvl="1" eaLnBrk="1" hangingPunct="1">
              <a:lnSpc>
                <a:spcPct val="80000"/>
              </a:lnSpc>
            </a:pPr>
            <a:r>
              <a:rPr lang="el-GR" altLang="en-GR" sz="1800">
                <a:ea typeface="ＭＳ Ｐゴシック" panose="020B0600070205080204" pitchFamily="34" charset="-128"/>
              </a:rPr>
              <a:t>Τα προϊόντα αγοράζονται συχνά, έχουν χαμηλό κατά μονάδα κέρδος και πωλούνται σε μεγάλες ποσότητες.</a:t>
            </a:r>
          </a:p>
          <a:p>
            <a:pPr lvl="1" eaLnBrk="1" hangingPunct="1">
              <a:lnSpc>
                <a:spcPct val="80000"/>
              </a:lnSpc>
            </a:pPr>
            <a:r>
              <a:rPr lang="el-GR" altLang="en-GR" sz="1800">
                <a:ea typeface="ＭＳ Ｐゴシック" panose="020B0600070205080204" pitchFamily="34" charset="-128"/>
              </a:rPr>
              <a:t>Για να διατηρηθεί η αφοσίωση του καταναλωτή, θα πρέπει να είναι διαθέσιμα σε όσο το δυνατό περισσότερα σημεία πώλησης.</a:t>
            </a:r>
          </a:p>
          <a:p>
            <a:pPr eaLnBrk="1" hangingPunct="1">
              <a:lnSpc>
                <a:spcPct val="80000"/>
              </a:lnSpc>
            </a:pPr>
            <a:r>
              <a:rPr lang="el-GR" altLang="en-GR" sz="2000">
                <a:ea typeface="ＭＳ Ｐゴシック" panose="020B0600070205080204" pitchFamily="34" charset="-128"/>
              </a:rPr>
              <a:t>Προβολή</a:t>
            </a:r>
          </a:p>
          <a:p>
            <a:pPr lvl="1" eaLnBrk="1" hangingPunct="1">
              <a:lnSpc>
                <a:spcPct val="80000"/>
              </a:lnSpc>
            </a:pPr>
            <a:r>
              <a:rPr lang="el-GR" altLang="en-GR" sz="1800">
                <a:ea typeface="ＭＳ Ｐゴシック" panose="020B0600070205080204" pitchFamily="34" charset="-128"/>
              </a:rPr>
              <a:t>Χρήση διαφημίσεων υπενθύμισης.</a:t>
            </a:r>
          </a:p>
          <a:p>
            <a:pPr lvl="1" eaLnBrk="1" hangingPunct="1">
              <a:lnSpc>
                <a:spcPct val="80000"/>
              </a:lnSpc>
            </a:pPr>
            <a:r>
              <a:rPr lang="el-GR" altLang="en-GR" sz="1800">
                <a:ea typeface="ＭＳ Ｐゴシック" panose="020B0600070205080204" pitchFamily="34" charset="-128"/>
              </a:rPr>
              <a:t>Συχνή επανάληψη διαφημιστικών μηνυμάτων</a:t>
            </a:r>
          </a:p>
          <a:p>
            <a:pPr lvl="1" eaLnBrk="1" hangingPunct="1">
              <a:lnSpc>
                <a:spcPct val="80000"/>
              </a:lnSpc>
            </a:pPr>
            <a:r>
              <a:rPr lang="el-GR" altLang="en-GR" sz="1800">
                <a:ea typeface="ＭＳ Ｐゴシック" panose="020B0600070205080204" pitchFamily="34" charset="-128"/>
              </a:rPr>
              <a:t>Χρήση ειδικών μέσων προβολής στα σημεία πώλησης (προώθηση πωλήσεων) και η θέση στα ράφια των καταστημάτων</a:t>
            </a:r>
          </a:p>
          <a:p>
            <a:pPr eaLnBrk="1" hangingPunct="1">
              <a:lnSpc>
                <a:spcPct val="80000"/>
              </a:lnSpc>
            </a:pPr>
            <a:r>
              <a:rPr lang="el-GR" altLang="en-GR" sz="2000">
                <a:ea typeface="ＭＳ Ｐゴシック" panose="020B0600070205080204" pitchFamily="34" charset="-128"/>
              </a:rPr>
              <a:t>Τιμολόγηση</a:t>
            </a:r>
          </a:p>
          <a:p>
            <a:pPr lvl="1" eaLnBrk="1" hangingPunct="1">
              <a:lnSpc>
                <a:spcPct val="80000"/>
              </a:lnSpc>
            </a:pPr>
            <a:r>
              <a:rPr lang="el-GR" altLang="en-GR" sz="1800">
                <a:ea typeface="ＭＳ Ｐゴシック" panose="020B0600070205080204" pitchFamily="34" charset="-128"/>
              </a:rPr>
              <a:t>Για να αλλάξει μάρκα ο καταναλωτής που αγοράζει μάρκα ανταγωνιστική θα πρέπει να γίνει χρήση:</a:t>
            </a:r>
          </a:p>
          <a:p>
            <a:pPr lvl="2" eaLnBrk="1" hangingPunct="1">
              <a:lnSpc>
                <a:spcPct val="80000"/>
              </a:lnSpc>
            </a:pPr>
            <a:r>
              <a:rPr lang="el-GR" altLang="en-GR" sz="1600">
                <a:ea typeface="ＭＳ Ｐゴシック" panose="020B0600070205080204" pitchFamily="34" charset="-128"/>
              </a:rPr>
              <a:t>Προσφορών γνωριμίας</a:t>
            </a:r>
          </a:p>
          <a:p>
            <a:pPr lvl="2" eaLnBrk="1" hangingPunct="1">
              <a:lnSpc>
                <a:spcPct val="80000"/>
              </a:lnSpc>
            </a:pPr>
            <a:r>
              <a:rPr lang="el-GR" altLang="en-GR" sz="1600">
                <a:ea typeface="ＭＳ Ｐゴシック" panose="020B0600070205080204" pitchFamily="34" charset="-128"/>
              </a:rPr>
              <a:t>Δωρεάν δειγμάτων (παρέχει την εμπειρία της χρήσης του προϊόντος)</a:t>
            </a:r>
          </a:p>
          <a:p>
            <a:pPr lvl="2" eaLnBrk="1" hangingPunct="1">
              <a:lnSpc>
                <a:spcPct val="80000"/>
              </a:lnSpc>
            </a:pPr>
            <a:r>
              <a:rPr lang="el-GR" altLang="en-GR" sz="1600">
                <a:ea typeface="ＭＳ Ｐゴシック" panose="020B0600070205080204" pitchFamily="34" charset="-128"/>
              </a:rPr>
              <a:t>Δωρεάν δοκιμή</a:t>
            </a:r>
          </a:p>
        </p:txBody>
      </p:sp>
      <p:sp>
        <p:nvSpPr>
          <p:cNvPr id="2" name="Footer Placeholder 1">
            <a:extLst>
              <a:ext uri="{FF2B5EF4-FFF2-40B4-BE49-F238E27FC236}">
                <a16:creationId xmlns:a16="http://schemas.microsoft.com/office/drawing/2014/main" id="{F8557EAB-E74A-B288-4256-393807747ED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4">
            <a:extLst>
              <a:ext uri="{FF2B5EF4-FFF2-40B4-BE49-F238E27FC236}">
                <a16:creationId xmlns:a16="http://schemas.microsoft.com/office/drawing/2014/main" id="{C002A3A3-D306-88FD-60C9-B78F0ED3EA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FA92062-732E-D048-9A17-B391A86A9281}" type="slidenum">
              <a:rPr lang="el-GR" altLang="en-GR" sz="1200" smtClean="0">
                <a:latin typeface="Arial Black" panose="020B0604020202020204" pitchFamily="34" charset="0"/>
              </a:rPr>
              <a:pPr>
                <a:spcBef>
                  <a:spcPct val="0"/>
                </a:spcBef>
                <a:buClrTx/>
                <a:buSzTx/>
                <a:buFontTx/>
                <a:buNone/>
              </a:pPr>
              <a:t>78</a:t>
            </a:fld>
            <a:endParaRPr lang="el-GR" altLang="en-GR" sz="1200">
              <a:latin typeface="Arial Black" panose="020B0604020202020204" pitchFamily="34" charset="0"/>
            </a:endParaRPr>
          </a:p>
        </p:txBody>
      </p:sp>
      <p:sp>
        <p:nvSpPr>
          <p:cNvPr id="110594" name="Rectangle 2">
            <a:extLst>
              <a:ext uri="{FF2B5EF4-FFF2-40B4-BE49-F238E27FC236}">
                <a16:creationId xmlns:a16="http://schemas.microsoft.com/office/drawing/2014/main" id="{B2495A2A-61FA-8DE3-6979-D062E78AE799}"/>
              </a:ext>
            </a:extLst>
          </p:cNvPr>
          <p:cNvSpPr>
            <a:spLocks noGrp="1" noChangeArrowheads="1"/>
          </p:cNvSpPr>
          <p:nvPr>
            <p:ph type="title"/>
          </p:nvPr>
        </p:nvSpPr>
        <p:spPr>
          <a:xfrm>
            <a:off x="468313" y="341313"/>
            <a:ext cx="8229600" cy="1143000"/>
          </a:xfrm>
        </p:spPr>
        <p:txBody>
          <a:bodyPr/>
          <a:lstStyle/>
          <a:p>
            <a:pPr eaLnBrk="1" hangingPunct="1"/>
            <a:r>
              <a:rPr lang="el-GR" altLang="en-GR" sz="3200" b="1">
                <a:ea typeface="ＭＳ Ｐゴシック" panose="020B0600070205080204" pitchFamily="34" charset="-128"/>
              </a:rPr>
              <a:t>Στρατηγικές για τα 4 Ρ του ΜΚΤ για αγορές Εκτεταμένης Λήψης Αποφάσεων</a:t>
            </a:r>
          </a:p>
        </p:txBody>
      </p:sp>
      <p:sp>
        <p:nvSpPr>
          <p:cNvPr id="110595" name="Rectangle 3">
            <a:extLst>
              <a:ext uri="{FF2B5EF4-FFF2-40B4-BE49-F238E27FC236}">
                <a16:creationId xmlns:a16="http://schemas.microsoft.com/office/drawing/2014/main" id="{1E114215-6579-E4D8-AE4A-673815F400AC}"/>
              </a:ext>
            </a:extLst>
          </p:cNvPr>
          <p:cNvSpPr>
            <a:spLocks noGrp="1" noChangeArrowheads="1"/>
          </p:cNvSpPr>
          <p:nvPr>
            <p:ph type="body" idx="1"/>
          </p:nvPr>
        </p:nvSpPr>
        <p:spPr>
          <a:xfrm>
            <a:off x="457200" y="1511300"/>
            <a:ext cx="8229600" cy="6021388"/>
          </a:xfrm>
        </p:spPr>
        <p:txBody>
          <a:bodyPr/>
          <a:lstStyle/>
          <a:p>
            <a:pPr eaLnBrk="1" hangingPunct="1">
              <a:lnSpc>
                <a:spcPct val="80000"/>
              </a:lnSpc>
              <a:buFont typeface="Wingdings" pitchFamily="2" charset="2"/>
              <a:buNone/>
            </a:pPr>
            <a:endParaRPr lang="el-GR" altLang="en-GR" sz="2000" b="1">
              <a:ea typeface="ＭＳ Ｐゴシック" panose="020B0600070205080204" pitchFamily="34" charset="-128"/>
            </a:endParaRPr>
          </a:p>
          <a:p>
            <a:pPr eaLnBrk="1" hangingPunct="1">
              <a:lnSpc>
                <a:spcPct val="80000"/>
              </a:lnSpc>
            </a:pPr>
            <a:r>
              <a:rPr lang="el-GR" altLang="en-GR" sz="2000">
                <a:ea typeface="ＭＳ Ｐゴシック" panose="020B0600070205080204" pitchFamily="34" charset="-128"/>
              </a:rPr>
              <a:t>Προϊόν</a:t>
            </a:r>
          </a:p>
          <a:p>
            <a:pPr lvl="1" eaLnBrk="1" hangingPunct="1">
              <a:lnSpc>
                <a:spcPct val="80000"/>
              </a:lnSpc>
            </a:pPr>
            <a:r>
              <a:rPr lang="el-GR" altLang="en-GR" sz="1800">
                <a:ea typeface="ＭＳ Ｐゴシック" panose="020B0600070205080204" pitchFamily="34" charset="-128"/>
              </a:rPr>
              <a:t>Είναι συνήθως πολύπλοκα προϊόντα μεγάλης οικονομικής αξίας. Προϊόντα υψηλής ανάμειξης, ο ρόλος των πωλητών είναι σημαντικός.</a:t>
            </a:r>
          </a:p>
          <a:p>
            <a:pPr eaLnBrk="1" hangingPunct="1">
              <a:lnSpc>
                <a:spcPct val="80000"/>
              </a:lnSpc>
            </a:pPr>
            <a:r>
              <a:rPr lang="el-GR" altLang="en-GR" sz="2000">
                <a:ea typeface="ＭＳ Ｐゴシック" panose="020B0600070205080204" pitchFamily="34" charset="-128"/>
              </a:rPr>
              <a:t>Διανομή</a:t>
            </a:r>
          </a:p>
          <a:p>
            <a:pPr lvl="1" eaLnBrk="1" hangingPunct="1">
              <a:lnSpc>
                <a:spcPct val="80000"/>
              </a:lnSpc>
            </a:pPr>
            <a:r>
              <a:rPr lang="el-GR" altLang="en-GR" sz="1800">
                <a:ea typeface="ＭＳ Ｐゴシック" panose="020B0600070205080204" pitchFamily="34" charset="-128"/>
              </a:rPr>
              <a:t>Επιλεγμένα σημεία πώλησης, μικρό κανάλι διανομής</a:t>
            </a:r>
          </a:p>
          <a:p>
            <a:pPr lvl="1" eaLnBrk="1" hangingPunct="1">
              <a:lnSpc>
                <a:spcPct val="80000"/>
              </a:lnSpc>
            </a:pPr>
            <a:r>
              <a:rPr lang="el-GR" altLang="en-GR" sz="1800">
                <a:ea typeface="ＭＳ Ｐゴシック" panose="020B0600070205080204" pitchFamily="34" charset="-128"/>
              </a:rPr>
              <a:t>Τα προϊόντα αγοράζονται αραιά, έχουν υψηλό κατά μονάδα κέρδος.</a:t>
            </a:r>
          </a:p>
          <a:p>
            <a:pPr eaLnBrk="1" hangingPunct="1">
              <a:lnSpc>
                <a:spcPct val="80000"/>
              </a:lnSpc>
            </a:pPr>
            <a:r>
              <a:rPr lang="el-GR" altLang="en-GR" sz="2000">
                <a:ea typeface="ＭＳ Ｐゴシック" panose="020B0600070205080204" pitchFamily="34" charset="-128"/>
              </a:rPr>
              <a:t>Προβολή</a:t>
            </a:r>
          </a:p>
          <a:p>
            <a:pPr lvl="1" eaLnBrk="1" hangingPunct="1">
              <a:lnSpc>
                <a:spcPct val="80000"/>
              </a:lnSpc>
            </a:pPr>
            <a:r>
              <a:rPr lang="el-GR" altLang="en-GR" sz="1800">
                <a:ea typeface="ＭＳ Ｐゴシック" panose="020B0600070205080204" pitchFamily="34" charset="-128"/>
              </a:rPr>
              <a:t>Χρήση διαφημίσεων πληροφόρησης, σύγκρισης.</a:t>
            </a:r>
          </a:p>
          <a:p>
            <a:pPr lvl="1" eaLnBrk="1" hangingPunct="1">
              <a:lnSpc>
                <a:spcPct val="80000"/>
              </a:lnSpc>
            </a:pPr>
            <a:r>
              <a:rPr lang="el-GR" altLang="en-GR" sz="1800">
                <a:ea typeface="ＭＳ Ｐゴシック" panose="020B0600070205080204" pitchFamily="34" charset="-128"/>
              </a:rPr>
              <a:t>Προβολή διαφημιστικών μηνυμάτων με συγκεκριμένες πληροφορίες σε συγκεκριμένα τμήματα της αγοράς κοινό-δέκτες</a:t>
            </a:r>
          </a:p>
          <a:p>
            <a:pPr lvl="1" eaLnBrk="1" hangingPunct="1">
              <a:lnSpc>
                <a:spcPct val="80000"/>
              </a:lnSpc>
            </a:pPr>
            <a:r>
              <a:rPr lang="el-GR" altLang="en-GR" sz="1800">
                <a:ea typeface="ＭＳ Ｐゴシック" panose="020B0600070205080204" pitchFamily="34" charset="-128"/>
              </a:rPr>
              <a:t>Δημόσιες σχέσεις</a:t>
            </a:r>
          </a:p>
          <a:p>
            <a:pPr lvl="1" eaLnBrk="1" hangingPunct="1">
              <a:lnSpc>
                <a:spcPct val="80000"/>
              </a:lnSpc>
            </a:pPr>
            <a:r>
              <a:rPr lang="el-GR" altLang="en-GR" sz="1800">
                <a:ea typeface="ＭＳ Ｐゴシック" panose="020B0600070205080204" pitchFamily="34" charset="-128"/>
              </a:rPr>
              <a:t>Δημοσιότητα</a:t>
            </a:r>
          </a:p>
          <a:p>
            <a:pPr eaLnBrk="1" hangingPunct="1">
              <a:lnSpc>
                <a:spcPct val="80000"/>
              </a:lnSpc>
            </a:pPr>
            <a:r>
              <a:rPr lang="el-GR" altLang="en-GR" sz="2000">
                <a:ea typeface="ＭＳ Ｐゴシック" panose="020B0600070205080204" pitchFamily="34" charset="-128"/>
              </a:rPr>
              <a:t>Τιμολόγηση</a:t>
            </a:r>
          </a:p>
          <a:p>
            <a:pPr lvl="1" eaLnBrk="1" hangingPunct="1">
              <a:lnSpc>
                <a:spcPct val="80000"/>
              </a:lnSpc>
            </a:pPr>
            <a:r>
              <a:rPr lang="el-GR" altLang="en-GR" sz="1800">
                <a:ea typeface="ＭＳ Ｐゴシック" panose="020B0600070205080204" pitchFamily="34" charset="-128"/>
              </a:rPr>
              <a:t>Κίνητρα προς τους ενδιαμέσους (προμήθειες, πιστωτικές διευκολύνσεις)</a:t>
            </a:r>
          </a:p>
          <a:p>
            <a:pPr lvl="1" eaLnBrk="1" hangingPunct="1">
              <a:lnSpc>
                <a:spcPct val="80000"/>
              </a:lnSpc>
            </a:pPr>
            <a:r>
              <a:rPr lang="el-GR" altLang="en-GR" sz="1800">
                <a:ea typeface="ＭＳ Ｐゴシック" panose="020B0600070205080204" pitchFamily="34" charset="-128"/>
              </a:rPr>
              <a:t>Επισήμανση αξίας (</a:t>
            </a:r>
            <a:r>
              <a:rPr lang="en-US" altLang="en-GR" sz="1800">
                <a:ea typeface="ＭＳ Ｐゴシック" panose="020B0600070205080204" pitchFamily="34" charset="-128"/>
              </a:rPr>
              <a:t>value for money)</a:t>
            </a:r>
          </a:p>
          <a:p>
            <a:pPr lvl="1" eaLnBrk="1" hangingPunct="1">
              <a:lnSpc>
                <a:spcPct val="80000"/>
              </a:lnSpc>
            </a:pPr>
            <a:r>
              <a:rPr lang="en-US" altLang="en-GR" sz="1800">
                <a:ea typeface="ＭＳ Ｐゴシック" panose="020B0600070205080204" pitchFamily="34" charset="-128"/>
              </a:rPr>
              <a:t>Y</a:t>
            </a:r>
            <a:r>
              <a:rPr lang="el-GR" altLang="en-GR" sz="1800">
                <a:ea typeface="ＭＳ Ｐゴシック" panose="020B0600070205080204" pitchFamily="34" charset="-128"/>
              </a:rPr>
              <a:t>ψηλή τιμή ένδειξη ποιότητας</a:t>
            </a:r>
          </a:p>
        </p:txBody>
      </p:sp>
      <p:sp>
        <p:nvSpPr>
          <p:cNvPr id="2" name="Footer Placeholder 1">
            <a:extLst>
              <a:ext uri="{FF2B5EF4-FFF2-40B4-BE49-F238E27FC236}">
                <a16:creationId xmlns:a16="http://schemas.microsoft.com/office/drawing/2014/main" id="{98A6708A-FD70-CAA5-CE73-1075C2E8742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3">
            <a:extLst>
              <a:ext uri="{FF2B5EF4-FFF2-40B4-BE49-F238E27FC236}">
                <a16:creationId xmlns:a16="http://schemas.microsoft.com/office/drawing/2014/main" id="{57401317-2370-E9DF-3C82-AD739B63C8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77FD984-16D7-E448-8B95-FB1DFFEC2268}" type="slidenum">
              <a:rPr lang="el-GR" altLang="en-GR" sz="1200" smtClean="0">
                <a:latin typeface="Arial Black" panose="020B0604020202020204" pitchFamily="34" charset="0"/>
              </a:rPr>
              <a:pPr>
                <a:spcBef>
                  <a:spcPct val="0"/>
                </a:spcBef>
                <a:buClrTx/>
                <a:buSzTx/>
                <a:buFontTx/>
                <a:buNone/>
              </a:pPr>
              <a:t>79</a:t>
            </a:fld>
            <a:endParaRPr lang="el-GR" altLang="en-GR" sz="1200">
              <a:latin typeface="Arial Black" panose="020B0604020202020204" pitchFamily="34" charset="0"/>
            </a:endParaRPr>
          </a:p>
        </p:txBody>
      </p:sp>
      <p:sp>
        <p:nvSpPr>
          <p:cNvPr id="111618" name="Rectangle 2">
            <a:extLst>
              <a:ext uri="{FF2B5EF4-FFF2-40B4-BE49-F238E27FC236}">
                <a16:creationId xmlns:a16="http://schemas.microsoft.com/office/drawing/2014/main" id="{D85DD736-E56C-2D63-C5C5-4CDDB203554E}"/>
              </a:ext>
            </a:extLst>
          </p:cNvPr>
          <p:cNvSpPr>
            <a:spLocks noGrp="1" noChangeArrowheads="1"/>
          </p:cNvSpPr>
          <p:nvPr>
            <p:ph type="title"/>
          </p:nvPr>
        </p:nvSpPr>
        <p:spPr>
          <a:xfrm>
            <a:off x="684213" y="498475"/>
            <a:ext cx="8077200" cy="698500"/>
          </a:xfrm>
          <a:noFill/>
        </p:spPr>
        <p:txBody>
          <a:bodyPr lIns="90487" tIns="44450" rIns="90487" bIns="44450" anchor="t">
            <a:spAutoFit/>
          </a:bodyPr>
          <a:lstStyle/>
          <a:p>
            <a:pPr eaLnBrk="1" hangingPunct="1"/>
            <a:r>
              <a:rPr lang="el-GR" altLang="en-GR" sz="2000" b="1">
                <a:ea typeface="ＭＳ Ｐゴシック" panose="020B0600070205080204" pitchFamily="34" charset="-128"/>
              </a:rPr>
              <a:t>Σχέση Πιθανότητας Επαναγοράς-Βαθμού Αναζήτησης Πληροφοριών</a:t>
            </a:r>
            <a:endParaRPr lang="en-US" altLang="en-GR" sz="2000" b="1">
              <a:ea typeface="ＭＳ Ｐゴシック" panose="020B0600070205080204" pitchFamily="34" charset="-128"/>
            </a:endParaRPr>
          </a:p>
        </p:txBody>
      </p:sp>
      <p:sp>
        <p:nvSpPr>
          <p:cNvPr id="111619" name="Freeform 3">
            <a:extLst>
              <a:ext uri="{FF2B5EF4-FFF2-40B4-BE49-F238E27FC236}">
                <a16:creationId xmlns:a16="http://schemas.microsoft.com/office/drawing/2014/main" id="{DA04BABD-668D-8BFA-4774-07D9BF669AB0}"/>
              </a:ext>
            </a:extLst>
          </p:cNvPr>
          <p:cNvSpPr>
            <a:spLocks/>
          </p:cNvSpPr>
          <p:nvPr/>
        </p:nvSpPr>
        <p:spPr bwMode="auto">
          <a:xfrm rot="-6449139">
            <a:off x="1001713" y="2425700"/>
            <a:ext cx="3744912" cy="3830638"/>
          </a:xfrm>
          <a:custGeom>
            <a:avLst/>
            <a:gdLst>
              <a:gd name="T0" fmla="*/ 0 w 2864"/>
              <a:gd name="T1" fmla="*/ 2147483646 h 1441"/>
              <a:gd name="T2" fmla="*/ 2147483646 w 2864"/>
              <a:gd name="T3" fmla="*/ 2147483646 h 1441"/>
              <a:gd name="T4" fmla="*/ 2147483646 w 2864"/>
              <a:gd name="T5" fmla="*/ 2147483646 h 1441"/>
              <a:gd name="T6" fmla="*/ 2147483646 w 2864"/>
              <a:gd name="T7" fmla="*/ 2147483646 h 1441"/>
              <a:gd name="T8" fmla="*/ 2147483646 w 2864"/>
              <a:gd name="T9" fmla="*/ 2147483646 h 1441"/>
              <a:gd name="T10" fmla="*/ 2147483646 w 2864"/>
              <a:gd name="T11" fmla="*/ 2147483646 h 1441"/>
              <a:gd name="T12" fmla="*/ 2147483646 w 2864"/>
              <a:gd name="T13" fmla="*/ 2147483646 h 1441"/>
              <a:gd name="T14" fmla="*/ 2147483646 w 2864"/>
              <a:gd name="T15" fmla="*/ 2147483646 h 1441"/>
              <a:gd name="T16" fmla="*/ 2147483646 w 2864"/>
              <a:gd name="T17" fmla="*/ 2147483646 h 1441"/>
              <a:gd name="T18" fmla="*/ 2147483646 w 2864"/>
              <a:gd name="T19" fmla="*/ 2147483646 h 1441"/>
              <a:gd name="T20" fmla="*/ 2147483646 w 2864"/>
              <a:gd name="T21" fmla="*/ 2147483646 h 1441"/>
              <a:gd name="T22" fmla="*/ 2147483646 w 2864"/>
              <a:gd name="T23" fmla="*/ 2147483646 h 1441"/>
              <a:gd name="T24" fmla="*/ 2147483646 w 2864"/>
              <a:gd name="T25" fmla="*/ 2147483646 h 1441"/>
              <a:gd name="T26" fmla="*/ 2147483646 w 2864"/>
              <a:gd name="T27" fmla="*/ 2147483646 h 1441"/>
              <a:gd name="T28" fmla="*/ 2147483646 w 2864"/>
              <a:gd name="T29" fmla="*/ 2147483646 h 1441"/>
              <a:gd name="T30" fmla="*/ 2147483646 w 2864"/>
              <a:gd name="T31" fmla="*/ 2147483646 h 1441"/>
              <a:gd name="T32" fmla="*/ 2147483646 w 2864"/>
              <a:gd name="T33" fmla="*/ 2147483646 h 1441"/>
              <a:gd name="T34" fmla="*/ 2147483646 w 2864"/>
              <a:gd name="T35" fmla="*/ 2147483646 h 1441"/>
              <a:gd name="T36" fmla="*/ 2147483646 w 2864"/>
              <a:gd name="T37" fmla="*/ 2147483646 h 1441"/>
              <a:gd name="T38" fmla="*/ 2147483646 w 2864"/>
              <a:gd name="T39" fmla="*/ 2147483646 h 1441"/>
              <a:gd name="T40" fmla="*/ 2147483646 w 2864"/>
              <a:gd name="T41" fmla="*/ 2147483646 h 1441"/>
              <a:gd name="T42" fmla="*/ 2147483646 w 2864"/>
              <a:gd name="T43" fmla="*/ 2147483646 h 1441"/>
              <a:gd name="T44" fmla="*/ 2147483646 w 2864"/>
              <a:gd name="T45" fmla="*/ 2147483646 h 1441"/>
              <a:gd name="T46" fmla="*/ 2147483646 w 2864"/>
              <a:gd name="T47" fmla="*/ 2147483646 h 1441"/>
              <a:gd name="T48" fmla="*/ 2147483646 w 2864"/>
              <a:gd name="T49" fmla="*/ 2147483646 h 1441"/>
              <a:gd name="T50" fmla="*/ 2147483646 w 2864"/>
              <a:gd name="T51" fmla="*/ 2147483646 h 1441"/>
              <a:gd name="T52" fmla="*/ 2147483646 w 2864"/>
              <a:gd name="T53" fmla="*/ 2147483646 h 1441"/>
              <a:gd name="T54" fmla="*/ 2147483646 w 2864"/>
              <a:gd name="T55" fmla="*/ 2147483646 h 1441"/>
              <a:gd name="T56" fmla="*/ 2147483646 w 2864"/>
              <a:gd name="T57" fmla="*/ 2147483646 h 1441"/>
              <a:gd name="T58" fmla="*/ 2147483646 w 2864"/>
              <a:gd name="T59" fmla="*/ 2147483646 h 1441"/>
              <a:gd name="T60" fmla="*/ 2147483646 w 2864"/>
              <a:gd name="T61" fmla="*/ 2147483646 h 1441"/>
              <a:gd name="T62" fmla="*/ 2147483646 w 2864"/>
              <a:gd name="T63" fmla="*/ 2147483646 h 1441"/>
              <a:gd name="T64" fmla="*/ 2147483646 w 2864"/>
              <a:gd name="T65" fmla="*/ 0 h 1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4"/>
              <a:gd name="T100" fmla="*/ 0 h 1441"/>
              <a:gd name="T101" fmla="*/ 2864 w 2864"/>
              <a:gd name="T102" fmla="*/ 1441 h 1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4" h="1441">
                <a:moveTo>
                  <a:pt x="0" y="1440"/>
                </a:moveTo>
                <a:lnTo>
                  <a:pt x="30" y="1374"/>
                </a:lnTo>
                <a:lnTo>
                  <a:pt x="65" y="1308"/>
                </a:lnTo>
                <a:lnTo>
                  <a:pt x="104" y="1244"/>
                </a:lnTo>
                <a:lnTo>
                  <a:pt x="148" y="1178"/>
                </a:lnTo>
                <a:lnTo>
                  <a:pt x="196" y="1114"/>
                </a:lnTo>
                <a:lnTo>
                  <a:pt x="247" y="1050"/>
                </a:lnTo>
                <a:lnTo>
                  <a:pt x="305" y="988"/>
                </a:lnTo>
                <a:lnTo>
                  <a:pt x="365" y="926"/>
                </a:lnTo>
                <a:lnTo>
                  <a:pt x="429" y="866"/>
                </a:lnTo>
                <a:lnTo>
                  <a:pt x="499" y="806"/>
                </a:lnTo>
                <a:lnTo>
                  <a:pt x="573" y="746"/>
                </a:lnTo>
                <a:lnTo>
                  <a:pt x="649" y="690"/>
                </a:lnTo>
                <a:lnTo>
                  <a:pt x="729" y="634"/>
                </a:lnTo>
                <a:lnTo>
                  <a:pt x="813" y="580"/>
                </a:lnTo>
                <a:lnTo>
                  <a:pt x="900" y="528"/>
                </a:lnTo>
                <a:lnTo>
                  <a:pt x="990" y="478"/>
                </a:lnTo>
                <a:lnTo>
                  <a:pt x="1085" y="428"/>
                </a:lnTo>
                <a:lnTo>
                  <a:pt x="1184" y="382"/>
                </a:lnTo>
                <a:lnTo>
                  <a:pt x="1286" y="336"/>
                </a:lnTo>
                <a:lnTo>
                  <a:pt x="1390" y="294"/>
                </a:lnTo>
                <a:lnTo>
                  <a:pt x="1496" y="254"/>
                </a:lnTo>
                <a:lnTo>
                  <a:pt x="1607" y="218"/>
                </a:lnTo>
                <a:lnTo>
                  <a:pt x="1722" y="182"/>
                </a:lnTo>
                <a:lnTo>
                  <a:pt x="1838" y="150"/>
                </a:lnTo>
                <a:lnTo>
                  <a:pt x="1958" y="120"/>
                </a:lnTo>
                <a:lnTo>
                  <a:pt x="2078" y="94"/>
                </a:lnTo>
                <a:lnTo>
                  <a:pt x="2202" y="70"/>
                </a:lnTo>
                <a:lnTo>
                  <a:pt x="2329" y="50"/>
                </a:lnTo>
                <a:lnTo>
                  <a:pt x="2459" y="32"/>
                </a:lnTo>
                <a:lnTo>
                  <a:pt x="2592" y="18"/>
                </a:lnTo>
                <a:lnTo>
                  <a:pt x="2726" y="8"/>
                </a:lnTo>
                <a:lnTo>
                  <a:pt x="2863" y="0"/>
                </a:lnTo>
              </a:path>
            </a:pathLst>
          </a:custGeom>
          <a:noFill/>
          <a:ln w="508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11620" name="Line 4">
            <a:extLst>
              <a:ext uri="{FF2B5EF4-FFF2-40B4-BE49-F238E27FC236}">
                <a16:creationId xmlns:a16="http://schemas.microsoft.com/office/drawing/2014/main" id="{D2B22C34-C37D-25D0-D394-FB1EE7BB90AE}"/>
              </a:ext>
            </a:extLst>
          </p:cNvPr>
          <p:cNvSpPr>
            <a:spLocks noChangeShapeType="1"/>
          </p:cNvSpPr>
          <p:nvPr/>
        </p:nvSpPr>
        <p:spPr bwMode="auto">
          <a:xfrm>
            <a:off x="539750" y="5910263"/>
            <a:ext cx="5037138" cy="5080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en-GR"/>
          </a:p>
        </p:txBody>
      </p:sp>
      <p:sp>
        <p:nvSpPr>
          <p:cNvPr id="111621" name="AutoShape 5">
            <a:extLst>
              <a:ext uri="{FF2B5EF4-FFF2-40B4-BE49-F238E27FC236}">
                <a16:creationId xmlns:a16="http://schemas.microsoft.com/office/drawing/2014/main" id="{81B6F7D0-306A-3232-B781-766EE26EBA82}"/>
              </a:ext>
            </a:extLst>
          </p:cNvPr>
          <p:cNvSpPr>
            <a:spLocks noChangeArrowheads="1"/>
          </p:cNvSpPr>
          <p:nvPr/>
        </p:nvSpPr>
        <p:spPr bwMode="auto">
          <a:xfrm>
            <a:off x="900113" y="5995988"/>
            <a:ext cx="4105275" cy="349250"/>
          </a:xfrm>
          <a:prstGeom prst="homePlate">
            <a:avLst>
              <a:gd name="adj" fmla="val 159503"/>
            </a:avLst>
          </a:prstGeom>
          <a:solidFill>
            <a:srgbClr val="99FF99"/>
          </a:solidFill>
          <a:ln w="12700">
            <a:solidFill>
              <a:srgbClr val="006600"/>
            </a:solidFill>
            <a:miter lim="800000"/>
            <a:headEnd/>
            <a:tailEnd/>
          </a:ln>
        </p:spPr>
        <p:txBody>
          <a:bodyPr lIns="90487" tIns="44450" rIns="90487" bIns="44450"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 typeface="Arial" panose="020B0604020202020204" pitchFamily="34" charset="0"/>
              <a:buNone/>
            </a:pPr>
            <a:r>
              <a:rPr lang="el-GR" altLang="en-GR" sz="1800" b="1">
                <a:solidFill>
                  <a:srgbClr val="006600"/>
                </a:solidFill>
              </a:rPr>
              <a:t>Επαναλαμβανόμενες Αγορές</a:t>
            </a:r>
            <a:endParaRPr lang="en-US" altLang="en-GR" sz="1800" b="1">
              <a:solidFill>
                <a:srgbClr val="006600"/>
              </a:solidFill>
            </a:endParaRPr>
          </a:p>
        </p:txBody>
      </p:sp>
      <p:sp>
        <p:nvSpPr>
          <p:cNvPr id="111622" name="Line 6">
            <a:extLst>
              <a:ext uri="{FF2B5EF4-FFF2-40B4-BE49-F238E27FC236}">
                <a16:creationId xmlns:a16="http://schemas.microsoft.com/office/drawing/2014/main" id="{D0E720B1-D2D7-6D15-3B20-F9833B01E838}"/>
              </a:ext>
            </a:extLst>
          </p:cNvPr>
          <p:cNvSpPr>
            <a:spLocks noChangeShapeType="1"/>
          </p:cNvSpPr>
          <p:nvPr/>
        </p:nvSpPr>
        <p:spPr bwMode="auto">
          <a:xfrm flipH="1" flipV="1">
            <a:off x="395288" y="2322513"/>
            <a:ext cx="111125" cy="3605212"/>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en-GR"/>
          </a:p>
        </p:txBody>
      </p:sp>
      <p:sp>
        <p:nvSpPr>
          <p:cNvPr id="111623" name="Freeform 7">
            <a:extLst>
              <a:ext uri="{FF2B5EF4-FFF2-40B4-BE49-F238E27FC236}">
                <a16:creationId xmlns:a16="http://schemas.microsoft.com/office/drawing/2014/main" id="{6966F323-140B-1E6D-2772-B9E713918489}"/>
              </a:ext>
            </a:extLst>
          </p:cNvPr>
          <p:cNvSpPr>
            <a:spLocks/>
          </p:cNvSpPr>
          <p:nvPr/>
        </p:nvSpPr>
        <p:spPr bwMode="auto">
          <a:xfrm rot="356700">
            <a:off x="615950" y="2897188"/>
            <a:ext cx="4505325" cy="2306637"/>
          </a:xfrm>
          <a:custGeom>
            <a:avLst/>
            <a:gdLst>
              <a:gd name="T0" fmla="*/ 0 w 2864"/>
              <a:gd name="T1" fmla="*/ 2147483646 h 1441"/>
              <a:gd name="T2" fmla="*/ 2147483646 w 2864"/>
              <a:gd name="T3" fmla="*/ 2147483646 h 1441"/>
              <a:gd name="T4" fmla="*/ 2147483646 w 2864"/>
              <a:gd name="T5" fmla="*/ 2147483646 h 1441"/>
              <a:gd name="T6" fmla="*/ 2147483646 w 2864"/>
              <a:gd name="T7" fmla="*/ 2147483646 h 1441"/>
              <a:gd name="T8" fmla="*/ 2147483646 w 2864"/>
              <a:gd name="T9" fmla="*/ 2147483646 h 1441"/>
              <a:gd name="T10" fmla="*/ 2147483646 w 2864"/>
              <a:gd name="T11" fmla="*/ 2147483646 h 1441"/>
              <a:gd name="T12" fmla="*/ 2147483646 w 2864"/>
              <a:gd name="T13" fmla="*/ 2147483646 h 1441"/>
              <a:gd name="T14" fmla="*/ 2147483646 w 2864"/>
              <a:gd name="T15" fmla="*/ 2147483646 h 1441"/>
              <a:gd name="T16" fmla="*/ 2147483646 w 2864"/>
              <a:gd name="T17" fmla="*/ 2147483646 h 1441"/>
              <a:gd name="T18" fmla="*/ 2147483646 w 2864"/>
              <a:gd name="T19" fmla="*/ 2147483646 h 1441"/>
              <a:gd name="T20" fmla="*/ 2147483646 w 2864"/>
              <a:gd name="T21" fmla="*/ 2147483646 h 1441"/>
              <a:gd name="T22" fmla="*/ 2147483646 w 2864"/>
              <a:gd name="T23" fmla="*/ 2147483646 h 1441"/>
              <a:gd name="T24" fmla="*/ 2147483646 w 2864"/>
              <a:gd name="T25" fmla="*/ 2147483646 h 1441"/>
              <a:gd name="T26" fmla="*/ 2147483646 w 2864"/>
              <a:gd name="T27" fmla="*/ 2147483646 h 1441"/>
              <a:gd name="T28" fmla="*/ 2147483646 w 2864"/>
              <a:gd name="T29" fmla="*/ 2147483646 h 1441"/>
              <a:gd name="T30" fmla="*/ 2147483646 w 2864"/>
              <a:gd name="T31" fmla="*/ 2147483646 h 1441"/>
              <a:gd name="T32" fmla="*/ 2147483646 w 2864"/>
              <a:gd name="T33" fmla="*/ 2147483646 h 1441"/>
              <a:gd name="T34" fmla="*/ 2147483646 w 2864"/>
              <a:gd name="T35" fmla="*/ 2147483646 h 1441"/>
              <a:gd name="T36" fmla="*/ 2147483646 w 2864"/>
              <a:gd name="T37" fmla="*/ 2147483646 h 1441"/>
              <a:gd name="T38" fmla="*/ 2147483646 w 2864"/>
              <a:gd name="T39" fmla="*/ 2147483646 h 1441"/>
              <a:gd name="T40" fmla="*/ 2147483646 w 2864"/>
              <a:gd name="T41" fmla="*/ 2147483646 h 1441"/>
              <a:gd name="T42" fmla="*/ 2147483646 w 2864"/>
              <a:gd name="T43" fmla="*/ 2147483646 h 1441"/>
              <a:gd name="T44" fmla="*/ 2147483646 w 2864"/>
              <a:gd name="T45" fmla="*/ 2147483646 h 1441"/>
              <a:gd name="T46" fmla="*/ 2147483646 w 2864"/>
              <a:gd name="T47" fmla="*/ 2147483646 h 1441"/>
              <a:gd name="T48" fmla="*/ 2147483646 w 2864"/>
              <a:gd name="T49" fmla="*/ 2147483646 h 1441"/>
              <a:gd name="T50" fmla="*/ 2147483646 w 2864"/>
              <a:gd name="T51" fmla="*/ 2147483646 h 1441"/>
              <a:gd name="T52" fmla="*/ 2147483646 w 2864"/>
              <a:gd name="T53" fmla="*/ 2147483646 h 1441"/>
              <a:gd name="T54" fmla="*/ 2147483646 w 2864"/>
              <a:gd name="T55" fmla="*/ 2147483646 h 1441"/>
              <a:gd name="T56" fmla="*/ 2147483646 w 2864"/>
              <a:gd name="T57" fmla="*/ 2147483646 h 1441"/>
              <a:gd name="T58" fmla="*/ 2147483646 w 2864"/>
              <a:gd name="T59" fmla="*/ 2147483646 h 1441"/>
              <a:gd name="T60" fmla="*/ 2147483646 w 2864"/>
              <a:gd name="T61" fmla="*/ 2147483646 h 1441"/>
              <a:gd name="T62" fmla="*/ 2147483646 w 2864"/>
              <a:gd name="T63" fmla="*/ 2147483646 h 1441"/>
              <a:gd name="T64" fmla="*/ 2147483646 w 2864"/>
              <a:gd name="T65" fmla="*/ 0 h 1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4"/>
              <a:gd name="T100" fmla="*/ 0 h 1441"/>
              <a:gd name="T101" fmla="*/ 2864 w 2864"/>
              <a:gd name="T102" fmla="*/ 1441 h 1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4" h="1441">
                <a:moveTo>
                  <a:pt x="0" y="1440"/>
                </a:moveTo>
                <a:lnTo>
                  <a:pt x="30" y="1374"/>
                </a:lnTo>
                <a:lnTo>
                  <a:pt x="65" y="1308"/>
                </a:lnTo>
                <a:lnTo>
                  <a:pt x="104" y="1244"/>
                </a:lnTo>
                <a:lnTo>
                  <a:pt x="148" y="1178"/>
                </a:lnTo>
                <a:lnTo>
                  <a:pt x="196" y="1114"/>
                </a:lnTo>
                <a:lnTo>
                  <a:pt x="247" y="1050"/>
                </a:lnTo>
                <a:lnTo>
                  <a:pt x="305" y="988"/>
                </a:lnTo>
                <a:lnTo>
                  <a:pt x="365" y="926"/>
                </a:lnTo>
                <a:lnTo>
                  <a:pt x="429" y="866"/>
                </a:lnTo>
                <a:lnTo>
                  <a:pt x="499" y="806"/>
                </a:lnTo>
                <a:lnTo>
                  <a:pt x="573" y="746"/>
                </a:lnTo>
                <a:lnTo>
                  <a:pt x="649" y="690"/>
                </a:lnTo>
                <a:lnTo>
                  <a:pt x="729" y="634"/>
                </a:lnTo>
                <a:lnTo>
                  <a:pt x="813" y="580"/>
                </a:lnTo>
                <a:lnTo>
                  <a:pt x="900" y="528"/>
                </a:lnTo>
                <a:lnTo>
                  <a:pt x="990" y="478"/>
                </a:lnTo>
                <a:lnTo>
                  <a:pt x="1085" y="428"/>
                </a:lnTo>
                <a:lnTo>
                  <a:pt x="1184" y="382"/>
                </a:lnTo>
                <a:lnTo>
                  <a:pt x="1286" y="336"/>
                </a:lnTo>
                <a:lnTo>
                  <a:pt x="1390" y="294"/>
                </a:lnTo>
                <a:lnTo>
                  <a:pt x="1496" y="254"/>
                </a:lnTo>
                <a:lnTo>
                  <a:pt x="1607" y="218"/>
                </a:lnTo>
                <a:lnTo>
                  <a:pt x="1722" y="182"/>
                </a:lnTo>
                <a:lnTo>
                  <a:pt x="1838" y="150"/>
                </a:lnTo>
                <a:lnTo>
                  <a:pt x="1958" y="120"/>
                </a:lnTo>
                <a:lnTo>
                  <a:pt x="2078" y="94"/>
                </a:lnTo>
                <a:lnTo>
                  <a:pt x="2202" y="70"/>
                </a:lnTo>
                <a:lnTo>
                  <a:pt x="2329" y="50"/>
                </a:lnTo>
                <a:lnTo>
                  <a:pt x="2459" y="32"/>
                </a:lnTo>
                <a:lnTo>
                  <a:pt x="2592" y="18"/>
                </a:lnTo>
                <a:lnTo>
                  <a:pt x="2726" y="8"/>
                </a:lnTo>
                <a:lnTo>
                  <a:pt x="2863" y="0"/>
                </a:lnTo>
              </a:path>
            </a:pathLst>
          </a:custGeom>
          <a:noFill/>
          <a:ln w="508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11624" name="Rectangle 8">
            <a:extLst>
              <a:ext uri="{FF2B5EF4-FFF2-40B4-BE49-F238E27FC236}">
                <a16:creationId xmlns:a16="http://schemas.microsoft.com/office/drawing/2014/main" id="{457D834D-C495-2071-EE42-B36EE58B3077}"/>
              </a:ext>
            </a:extLst>
          </p:cNvPr>
          <p:cNvSpPr>
            <a:spLocks noChangeArrowheads="1"/>
          </p:cNvSpPr>
          <p:nvPr/>
        </p:nvSpPr>
        <p:spPr bwMode="auto">
          <a:xfrm>
            <a:off x="5364163" y="2328863"/>
            <a:ext cx="3311525" cy="792162"/>
          </a:xfrm>
          <a:prstGeom prst="rect">
            <a:avLst/>
          </a:prstGeom>
          <a:solidFill>
            <a:srgbClr val="FF9900"/>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b="1"/>
              <a:t>Πιθανότητα επαναγοράς </a:t>
            </a:r>
          </a:p>
          <a:p>
            <a:pPr algn="ctr" eaLnBrk="1" hangingPunct="1">
              <a:spcBef>
                <a:spcPct val="0"/>
              </a:spcBef>
              <a:buClrTx/>
              <a:buSzTx/>
              <a:buFontTx/>
              <a:buNone/>
            </a:pPr>
            <a:r>
              <a:rPr lang="el-GR" altLang="en-GR" sz="1800" b="1"/>
              <a:t>της ίδιας μάρκας</a:t>
            </a:r>
          </a:p>
        </p:txBody>
      </p:sp>
      <p:sp>
        <p:nvSpPr>
          <p:cNvPr id="111625" name="Rectangle 9">
            <a:extLst>
              <a:ext uri="{FF2B5EF4-FFF2-40B4-BE49-F238E27FC236}">
                <a16:creationId xmlns:a16="http://schemas.microsoft.com/office/drawing/2014/main" id="{21107D74-C0D9-5235-E531-F72483C9E2CA}"/>
              </a:ext>
            </a:extLst>
          </p:cNvPr>
          <p:cNvSpPr>
            <a:spLocks noChangeArrowheads="1"/>
          </p:cNvSpPr>
          <p:nvPr/>
        </p:nvSpPr>
        <p:spPr bwMode="auto">
          <a:xfrm>
            <a:off x="5364163" y="4562475"/>
            <a:ext cx="3455987" cy="790575"/>
          </a:xfrm>
          <a:prstGeom prst="rect">
            <a:avLst/>
          </a:prstGeom>
          <a:solidFill>
            <a:srgbClr val="FF9900"/>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b="1"/>
              <a:t>Χρόνος που αφιερώνεται </a:t>
            </a:r>
          </a:p>
          <a:p>
            <a:pPr algn="ctr" eaLnBrk="1" hangingPunct="1">
              <a:spcBef>
                <a:spcPct val="0"/>
              </a:spcBef>
              <a:buClrTx/>
              <a:buSzTx/>
              <a:buFontTx/>
              <a:buNone/>
            </a:pPr>
            <a:r>
              <a:rPr lang="el-GR" altLang="en-GR" sz="1800" b="1"/>
              <a:t>στην αναζήτηση πληροφοριών </a:t>
            </a:r>
          </a:p>
          <a:p>
            <a:pPr algn="ctr" eaLnBrk="1" hangingPunct="1">
              <a:spcBef>
                <a:spcPct val="0"/>
              </a:spcBef>
              <a:buClrTx/>
              <a:buSzTx/>
              <a:buFontTx/>
              <a:buNone/>
            </a:pPr>
            <a:r>
              <a:rPr lang="el-GR" altLang="en-GR" sz="1800" b="1"/>
              <a:t>πριν την αγορά</a:t>
            </a:r>
          </a:p>
        </p:txBody>
      </p:sp>
      <p:sp>
        <p:nvSpPr>
          <p:cNvPr id="111626" name="Rectangle 10">
            <a:extLst>
              <a:ext uri="{FF2B5EF4-FFF2-40B4-BE49-F238E27FC236}">
                <a16:creationId xmlns:a16="http://schemas.microsoft.com/office/drawing/2014/main" id="{405797D9-1DD2-7D41-9CE0-4B6741EA3BC2}"/>
              </a:ext>
            </a:extLst>
          </p:cNvPr>
          <p:cNvSpPr>
            <a:spLocks noChangeArrowheads="1"/>
          </p:cNvSpPr>
          <p:nvPr/>
        </p:nvSpPr>
        <p:spPr bwMode="auto">
          <a:xfrm>
            <a:off x="395288" y="1458913"/>
            <a:ext cx="1439862" cy="647700"/>
          </a:xfrm>
          <a:prstGeom prst="rect">
            <a:avLst/>
          </a:prstGeom>
          <a:solidFill>
            <a:schemeClr val="accent2"/>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solidFill>
                  <a:srgbClr val="000000"/>
                </a:solidFill>
              </a:rPr>
              <a:t>Εκτεταμένη </a:t>
            </a:r>
          </a:p>
          <a:p>
            <a:pPr algn="ctr" eaLnBrk="1" hangingPunct="1">
              <a:spcBef>
                <a:spcPct val="0"/>
              </a:spcBef>
              <a:buClrTx/>
              <a:buSzTx/>
              <a:buFontTx/>
              <a:buNone/>
            </a:pPr>
            <a:r>
              <a:rPr lang="el-GR" altLang="en-GR" sz="1800">
                <a:solidFill>
                  <a:srgbClr val="000000"/>
                </a:solidFill>
              </a:rPr>
              <a:t>Λ. Α.</a:t>
            </a:r>
          </a:p>
        </p:txBody>
      </p:sp>
      <p:sp>
        <p:nvSpPr>
          <p:cNvPr id="111627" name="Rectangle 11">
            <a:extLst>
              <a:ext uri="{FF2B5EF4-FFF2-40B4-BE49-F238E27FC236}">
                <a16:creationId xmlns:a16="http://schemas.microsoft.com/office/drawing/2014/main" id="{ABDE7A98-9F8F-A119-4E7A-EE2E6BF1FB28}"/>
              </a:ext>
            </a:extLst>
          </p:cNvPr>
          <p:cNvSpPr>
            <a:spLocks noChangeArrowheads="1"/>
          </p:cNvSpPr>
          <p:nvPr/>
        </p:nvSpPr>
        <p:spPr bwMode="auto">
          <a:xfrm>
            <a:off x="3635375" y="1458913"/>
            <a:ext cx="1512888" cy="647700"/>
          </a:xfrm>
          <a:prstGeom prst="rect">
            <a:avLst/>
          </a:prstGeom>
          <a:solidFill>
            <a:schemeClr val="accent2"/>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solidFill>
                  <a:srgbClr val="000000"/>
                </a:solidFill>
              </a:rPr>
              <a:t>Λ. Α. από</a:t>
            </a:r>
          </a:p>
          <a:p>
            <a:pPr algn="ctr" eaLnBrk="1" hangingPunct="1">
              <a:spcBef>
                <a:spcPct val="0"/>
              </a:spcBef>
              <a:buClrTx/>
              <a:buSzTx/>
              <a:buFontTx/>
              <a:buNone/>
            </a:pPr>
            <a:r>
              <a:rPr lang="el-GR" altLang="en-GR" sz="1800">
                <a:solidFill>
                  <a:srgbClr val="000000"/>
                </a:solidFill>
              </a:rPr>
              <a:t>Συνήθεια</a:t>
            </a:r>
          </a:p>
        </p:txBody>
      </p:sp>
      <p:sp>
        <p:nvSpPr>
          <p:cNvPr id="111628" name="Rectangle 12">
            <a:extLst>
              <a:ext uri="{FF2B5EF4-FFF2-40B4-BE49-F238E27FC236}">
                <a16:creationId xmlns:a16="http://schemas.microsoft.com/office/drawing/2014/main" id="{D97C6668-CF00-A920-4881-8E82F93802C3}"/>
              </a:ext>
            </a:extLst>
          </p:cNvPr>
          <p:cNvSpPr>
            <a:spLocks noChangeArrowheads="1"/>
          </p:cNvSpPr>
          <p:nvPr/>
        </p:nvSpPr>
        <p:spPr bwMode="auto">
          <a:xfrm>
            <a:off x="1981200" y="1458913"/>
            <a:ext cx="1511300" cy="647700"/>
          </a:xfrm>
          <a:prstGeom prst="rect">
            <a:avLst/>
          </a:prstGeom>
          <a:solidFill>
            <a:schemeClr val="accent2"/>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a:solidFill>
                  <a:srgbClr val="000000"/>
                </a:solidFill>
              </a:rPr>
              <a:t>Περιορισμένη </a:t>
            </a:r>
          </a:p>
          <a:p>
            <a:pPr algn="ctr" eaLnBrk="1" hangingPunct="1">
              <a:spcBef>
                <a:spcPct val="0"/>
              </a:spcBef>
              <a:buClrTx/>
              <a:buSzTx/>
              <a:buFontTx/>
              <a:buNone/>
            </a:pPr>
            <a:r>
              <a:rPr lang="el-GR" altLang="en-GR" sz="1800">
                <a:solidFill>
                  <a:srgbClr val="000000"/>
                </a:solidFill>
              </a:rPr>
              <a:t>Λ. Α.</a:t>
            </a:r>
          </a:p>
        </p:txBody>
      </p:sp>
      <p:sp>
        <p:nvSpPr>
          <p:cNvPr id="111629" name="Text Box 13">
            <a:extLst>
              <a:ext uri="{FF2B5EF4-FFF2-40B4-BE49-F238E27FC236}">
                <a16:creationId xmlns:a16="http://schemas.microsoft.com/office/drawing/2014/main" id="{FDB4A515-4B72-792F-8E82-5EEBC13F1788}"/>
              </a:ext>
            </a:extLst>
          </p:cNvPr>
          <p:cNvSpPr txBox="1">
            <a:spLocks noChangeArrowheads="1"/>
          </p:cNvSpPr>
          <p:nvPr/>
        </p:nvSpPr>
        <p:spPr bwMode="auto">
          <a:xfrm>
            <a:off x="376238" y="6015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t>0</a:t>
            </a:r>
          </a:p>
        </p:txBody>
      </p:sp>
      <p:sp>
        <p:nvSpPr>
          <p:cNvPr id="111630" name="Text Box 14">
            <a:extLst>
              <a:ext uri="{FF2B5EF4-FFF2-40B4-BE49-F238E27FC236}">
                <a16:creationId xmlns:a16="http://schemas.microsoft.com/office/drawing/2014/main" id="{FB323421-7D2C-322F-8345-F9921F43A093}"/>
              </a:ext>
            </a:extLst>
          </p:cNvPr>
          <p:cNvSpPr txBox="1">
            <a:spLocks noChangeArrowheads="1"/>
          </p:cNvSpPr>
          <p:nvPr/>
        </p:nvSpPr>
        <p:spPr bwMode="auto">
          <a:xfrm>
            <a:off x="5292725" y="59959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l-GR" altLang="en-GR" sz="1800" b="1"/>
              <a:t>ν</a:t>
            </a:r>
          </a:p>
        </p:txBody>
      </p:sp>
      <p:sp>
        <p:nvSpPr>
          <p:cNvPr id="2" name="Footer Placeholder 1">
            <a:extLst>
              <a:ext uri="{FF2B5EF4-FFF2-40B4-BE49-F238E27FC236}">
                <a16:creationId xmlns:a16="http://schemas.microsoft.com/office/drawing/2014/main" id="{0737B901-78E6-88B9-029F-F3633B4BEB58}"/>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4">
            <a:extLst>
              <a:ext uri="{FF2B5EF4-FFF2-40B4-BE49-F238E27FC236}">
                <a16:creationId xmlns:a16="http://schemas.microsoft.com/office/drawing/2014/main" id="{72D7853F-BBDB-013F-8735-820BA54000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7919163-F2BF-4B4C-9F42-C11B64853F67}" type="slidenum">
              <a:rPr lang="el-GR" altLang="en-GR" sz="1200" smtClean="0">
                <a:latin typeface="Arial Black" panose="020B0604020202020204" pitchFamily="34" charset="0"/>
              </a:rPr>
              <a:pPr>
                <a:spcBef>
                  <a:spcPct val="0"/>
                </a:spcBef>
                <a:buClrTx/>
                <a:buSzTx/>
                <a:buFontTx/>
                <a:buNone/>
              </a:pPr>
              <a:t>8</a:t>
            </a:fld>
            <a:endParaRPr lang="el-GR" altLang="en-GR" sz="1200">
              <a:latin typeface="Arial Black" panose="020B0604020202020204" pitchFamily="34" charset="0"/>
            </a:endParaRPr>
          </a:p>
        </p:txBody>
      </p:sp>
      <p:pic>
        <p:nvPicPr>
          <p:cNvPr id="26626" name="Picture 2">
            <a:extLst>
              <a:ext uri="{FF2B5EF4-FFF2-40B4-BE49-F238E27FC236}">
                <a16:creationId xmlns:a16="http://schemas.microsoft.com/office/drawing/2014/main" id="{284F2FAC-0888-D428-E27F-1AAC2FBF54FD}"/>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925" y="0"/>
            <a:ext cx="9109075" cy="6858000"/>
          </a:xfrm>
        </p:spPr>
      </p:pic>
      <p:sp>
        <p:nvSpPr>
          <p:cNvPr id="2" name="Footer Placeholder 1">
            <a:extLst>
              <a:ext uri="{FF2B5EF4-FFF2-40B4-BE49-F238E27FC236}">
                <a16:creationId xmlns:a16="http://schemas.microsoft.com/office/drawing/2014/main" id="{A86010ED-57BC-0C0A-4967-B1A4B1EEBAF8}"/>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a:extLst>
              <a:ext uri="{FF2B5EF4-FFF2-40B4-BE49-F238E27FC236}">
                <a16:creationId xmlns:a16="http://schemas.microsoft.com/office/drawing/2014/main" id="{216ADF86-714D-0B5B-79C4-77E30B0AE5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981308C-76D4-6343-B453-E355AE8FCD89}" type="slidenum">
              <a:rPr lang="el-GR" altLang="en-GR" sz="1200" smtClean="0">
                <a:latin typeface="Arial Black" panose="020B0604020202020204" pitchFamily="34" charset="0"/>
              </a:rPr>
              <a:pPr>
                <a:spcBef>
                  <a:spcPct val="0"/>
                </a:spcBef>
                <a:buClrTx/>
                <a:buSzTx/>
                <a:buFontTx/>
                <a:buNone/>
              </a:pPr>
              <a:t>80</a:t>
            </a:fld>
            <a:endParaRPr lang="el-GR" altLang="en-GR" sz="1200">
              <a:latin typeface="Arial Black" panose="020B0604020202020204" pitchFamily="34" charset="0"/>
            </a:endParaRPr>
          </a:p>
        </p:txBody>
      </p:sp>
      <p:sp>
        <p:nvSpPr>
          <p:cNvPr id="112642" name="AutoShape 2" descr="Σκούρα οριζόντια">
            <a:extLst>
              <a:ext uri="{FF2B5EF4-FFF2-40B4-BE49-F238E27FC236}">
                <a16:creationId xmlns:a16="http://schemas.microsoft.com/office/drawing/2014/main" id="{2ACC8520-9D5C-45D2-4750-7F7F04B6D9F9}"/>
              </a:ext>
            </a:extLst>
          </p:cNvPr>
          <p:cNvSpPr>
            <a:spLocks noChangeArrowheads="1"/>
          </p:cNvSpPr>
          <p:nvPr/>
        </p:nvSpPr>
        <p:spPr bwMode="auto">
          <a:xfrm rot="-3879371">
            <a:off x="2554288" y="3673475"/>
            <a:ext cx="201612" cy="1893888"/>
          </a:xfrm>
          <a:prstGeom prst="downArrow">
            <a:avLst>
              <a:gd name="adj1" fmla="val 50000"/>
              <a:gd name="adj2" fmla="val 234843"/>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2643" name="Rectangle 3">
            <a:extLst>
              <a:ext uri="{FF2B5EF4-FFF2-40B4-BE49-F238E27FC236}">
                <a16:creationId xmlns:a16="http://schemas.microsoft.com/office/drawing/2014/main" id="{1E80A665-3856-8FC6-6FBA-DBD9A5E7D731}"/>
              </a:ext>
            </a:extLst>
          </p:cNvPr>
          <p:cNvSpPr>
            <a:spLocks noChangeArrowheads="1"/>
          </p:cNvSpPr>
          <p:nvPr/>
        </p:nvSpPr>
        <p:spPr bwMode="auto">
          <a:xfrm>
            <a:off x="3492500" y="4941888"/>
            <a:ext cx="1800225" cy="1258887"/>
          </a:xfrm>
          <a:prstGeom prst="rect">
            <a:avLst/>
          </a:prstGeom>
          <a:solidFill>
            <a:srgbClr val="CCFF3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a:solidFill>
                  <a:srgbClr val="000000"/>
                </a:solidFill>
              </a:rPr>
              <a:t>Μάρκες που </a:t>
            </a:r>
          </a:p>
          <a:p>
            <a:pPr algn="ctr">
              <a:spcBef>
                <a:spcPct val="0"/>
              </a:spcBef>
              <a:buClrTx/>
              <a:buSzTx/>
              <a:buFontTx/>
              <a:buNone/>
            </a:pPr>
            <a:r>
              <a:rPr lang="el-GR" altLang="en-GR" sz="1800">
                <a:solidFill>
                  <a:srgbClr val="000000"/>
                </a:solidFill>
              </a:rPr>
              <a:t>θεωρήσαμε </a:t>
            </a:r>
          </a:p>
          <a:p>
            <a:pPr algn="ctr">
              <a:spcBef>
                <a:spcPct val="0"/>
              </a:spcBef>
              <a:buClrTx/>
              <a:buSzTx/>
              <a:buFontTx/>
              <a:buNone/>
            </a:pPr>
            <a:r>
              <a:rPr lang="el-GR" altLang="en-GR" sz="1800">
                <a:solidFill>
                  <a:srgbClr val="000000"/>
                </a:solidFill>
              </a:rPr>
              <a:t>αποδεκτές αλλά</a:t>
            </a:r>
            <a:r>
              <a:rPr lang="el-GR" altLang="en-GR" sz="1800" b="1">
                <a:solidFill>
                  <a:srgbClr val="000000"/>
                </a:solidFill>
              </a:rPr>
              <a:t> </a:t>
            </a:r>
          </a:p>
          <a:p>
            <a:pPr algn="ctr">
              <a:spcBef>
                <a:spcPct val="0"/>
              </a:spcBef>
              <a:buClrTx/>
              <a:buSzTx/>
              <a:buFontTx/>
              <a:buNone/>
            </a:pPr>
            <a:r>
              <a:rPr lang="el-GR" altLang="en-GR" sz="1800" b="1" u="sng">
                <a:solidFill>
                  <a:srgbClr val="000000"/>
                </a:solidFill>
              </a:rPr>
              <a:t>δεν</a:t>
            </a:r>
            <a:r>
              <a:rPr lang="el-GR" altLang="en-GR" sz="1800" b="1">
                <a:solidFill>
                  <a:srgbClr val="000000"/>
                </a:solidFill>
              </a:rPr>
              <a:t> </a:t>
            </a:r>
            <a:r>
              <a:rPr lang="el-GR" altLang="en-GR" sz="1800">
                <a:solidFill>
                  <a:srgbClr val="000000"/>
                </a:solidFill>
              </a:rPr>
              <a:t>αγοράσαμε</a:t>
            </a:r>
            <a:endParaRPr lang="en-US" altLang="en-GR" sz="1800">
              <a:solidFill>
                <a:srgbClr val="000000"/>
              </a:solidFill>
            </a:endParaRPr>
          </a:p>
        </p:txBody>
      </p:sp>
      <p:sp>
        <p:nvSpPr>
          <p:cNvPr id="112644" name="AutoShape 4" descr="Σκούρα οριζόντια">
            <a:extLst>
              <a:ext uri="{FF2B5EF4-FFF2-40B4-BE49-F238E27FC236}">
                <a16:creationId xmlns:a16="http://schemas.microsoft.com/office/drawing/2014/main" id="{C6929648-B860-38D7-ACB8-2881E09742C6}"/>
              </a:ext>
            </a:extLst>
          </p:cNvPr>
          <p:cNvSpPr>
            <a:spLocks noChangeArrowheads="1"/>
          </p:cNvSpPr>
          <p:nvPr/>
        </p:nvSpPr>
        <p:spPr bwMode="auto">
          <a:xfrm rot="-4239556">
            <a:off x="5117307" y="1143794"/>
            <a:ext cx="147637" cy="2981325"/>
          </a:xfrm>
          <a:prstGeom prst="downArrow">
            <a:avLst>
              <a:gd name="adj1" fmla="val 50000"/>
              <a:gd name="adj2" fmla="val 504840"/>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2645" name="AutoShape 5">
            <a:extLst>
              <a:ext uri="{FF2B5EF4-FFF2-40B4-BE49-F238E27FC236}">
                <a16:creationId xmlns:a16="http://schemas.microsoft.com/office/drawing/2014/main" id="{9A9DB643-032F-9B76-C8F4-14A8C1089703}"/>
              </a:ext>
            </a:extLst>
          </p:cNvPr>
          <p:cNvSpPr>
            <a:spLocks noChangeArrowheads="1"/>
          </p:cNvSpPr>
          <p:nvPr/>
        </p:nvSpPr>
        <p:spPr bwMode="auto">
          <a:xfrm rot="18841491" flipH="1">
            <a:off x="2852738" y="1981200"/>
            <a:ext cx="127000" cy="863600"/>
          </a:xfrm>
          <a:prstGeom prst="downArrow">
            <a:avLst>
              <a:gd name="adj1" fmla="val 50000"/>
              <a:gd name="adj2" fmla="val 170000"/>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2646" name="AutoShape 6">
            <a:extLst>
              <a:ext uri="{FF2B5EF4-FFF2-40B4-BE49-F238E27FC236}">
                <a16:creationId xmlns:a16="http://schemas.microsoft.com/office/drawing/2014/main" id="{A9A55D43-500E-BF2F-0DA5-79E8694DAFC7}"/>
              </a:ext>
            </a:extLst>
          </p:cNvPr>
          <p:cNvSpPr>
            <a:spLocks noChangeArrowheads="1"/>
          </p:cNvSpPr>
          <p:nvPr/>
        </p:nvSpPr>
        <p:spPr bwMode="auto">
          <a:xfrm rot="3285020">
            <a:off x="2032795" y="1837531"/>
            <a:ext cx="176212" cy="1063625"/>
          </a:xfrm>
          <a:prstGeom prst="downArrow">
            <a:avLst>
              <a:gd name="adj1" fmla="val 50000"/>
              <a:gd name="adj2" fmla="val 150901"/>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2647" name="AutoShape 7">
            <a:extLst>
              <a:ext uri="{FF2B5EF4-FFF2-40B4-BE49-F238E27FC236}">
                <a16:creationId xmlns:a16="http://schemas.microsoft.com/office/drawing/2014/main" id="{99587A92-3668-6BDB-A78F-A51FAB75CCCE}"/>
              </a:ext>
            </a:extLst>
          </p:cNvPr>
          <p:cNvSpPr>
            <a:spLocks noChangeArrowheads="1"/>
          </p:cNvSpPr>
          <p:nvPr/>
        </p:nvSpPr>
        <p:spPr bwMode="auto">
          <a:xfrm>
            <a:off x="2843213" y="908050"/>
            <a:ext cx="288925" cy="649288"/>
          </a:xfrm>
          <a:prstGeom prst="downArrow">
            <a:avLst>
              <a:gd name="adj1" fmla="val 50000"/>
              <a:gd name="adj2" fmla="val 56181"/>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518152" name="Rectangle 8">
            <a:extLst>
              <a:ext uri="{FF2B5EF4-FFF2-40B4-BE49-F238E27FC236}">
                <a16:creationId xmlns:a16="http://schemas.microsoft.com/office/drawing/2014/main" id="{2D48C162-7043-733D-D3F6-4B9B7A9C732E}"/>
              </a:ext>
            </a:extLst>
          </p:cNvPr>
          <p:cNvSpPr>
            <a:spLocks noChangeArrowheads="1"/>
          </p:cNvSpPr>
          <p:nvPr/>
        </p:nvSpPr>
        <p:spPr bwMode="auto">
          <a:xfrm>
            <a:off x="1908175" y="404813"/>
            <a:ext cx="4968875" cy="647700"/>
          </a:xfrm>
          <a:prstGeom prst="rect">
            <a:avLst/>
          </a:prstGeom>
          <a:solidFill>
            <a:schemeClr val="accent1"/>
          </a:solidFill>
          <a:ln w="9525">
            <a:solidFill>
              <a:schemeClr val="tx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l-GR" altLang="en-GR" sz="1800" b="1">
                <a:solidFill>
                  <a:schemeClr val="bg2"/>
                </a:solidFill>
                <a:effectLst>
                  <a:outerShdw blurRad="38100" dist="38100" dir="2700000" algn="tl">
                    <a:srgbClr val="000000"/>
                  </a:outerShdw>
                </a:effectLst>
              </a:rPr>
              <a:t>Σύνολο Πιθανών Εναλλακτικών Μαρκών</a:t>
            </a:r>
          </a:p>
        </p:txBody>
      </p:sp>
      <p:sp>
        <p:nvSpPr>
          <p:cNvPr id="112649" name="AutoShape 9">
            <a:extLst>
              <a:ext uri="{FF2B5EF4-FFF2-40B4-BE49-F238E27FC236}">
                <a16:creationId xmlns:a16="http://schemas.microsoft.com/office/drawing/2014/main" id="{DF5229AA-A69D-1747-CFA5-2DABB5D31BF5}"/>
              </a:ext>
            </a:extLst>
          </p:cNvPr>
          <p:cNvSpPr>
            <a:spLocks noChangeArrowheads="1"/>
          </p:cNvSpPr>
          <p:nvPr/>
        </p:nvSpPr>
        <p:spPr bwMode="auto">
          <a:xfrm rot="-5400000">
            <a:off x="791368" y="4545807"/>
            <a:ext cx="576263" cy="215900"/>
          </a:xfrm>
          <a:prstGeom prst="leftArrow">
            <a:avLst>
              <a:gd name="adj1" fmla="val 50000"/>
              <a:gd name="adj2" fmla="val 66728"/>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2650" name="AutoShape 10" descr="Σκούρα οριζόντια">
            <a:extLst>
              <a:ext uri="{FF2B5EF4-FFF2-40B4-BE49-F238E27FC236}">
                <a16:creationId xmlns:a16="http://schemas.microsoft.com/office/drawing/2014/main" id="{F391C94F-BF03-A7D1-3C6D-C04D8C169669}"/>
              </a:ext>
            </a:extLst>
          </p:cNvPr>
          <p:cNvSpPr>
            <a:spLocks noChangeArrowheads="1"/>
          </p:cNvSpPr>
          <p:nvPr/>
        </p:nvSpPr>
        <p:spPr bwMode="auto">
          <a:xfrm>
            <a:off x="5795963" y="1052513"/>
            <a:ext cx="288925" cy="504825"/>
          </a:xfrm>
          <a:prstGeom prst="downArrow">
            <a:avLst>
              <a:gd name="adj1" fmla="val 50000"/>
              <a:gd name="adj2" fmla="val 43681"/>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2651" name="Rectangle 11">
            <a:extLst>
              <a:ext uri="{FF2B5EF4-FFF2-40B4-BE49-F238E27FC236}">
                <a16:creationId xmlns:a16="http://schemas.microsoft.com/office/drawing/2014/main" id="{3FFC7FBA-467A-F54A-528B-5069F8E9A8A0}"/>
              </a:ext>
            </a:extLst>
          </p:cNvPr>
          <p:cNvSpPr>
            <a:spLocks noChangeArrowheads="1"/>
          </p:cNvSpPr>
          <p:nvPr/>
        </p:nvSpPr>
        <p:spPr bwMode="auto">
          <a:xfrm>
            <a:off x="4716463" y="1557338"/>
            <a:ext cx="3198812" cy="609600"/>
          </a:xfrm>
          <a:prstGeom prst="rect">
            <a:avLst/>
          </a:prstGeom>
          <a:solidFill>
            <a:srgbClr val="99FF3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000000"/>
                </a:solidFill>
              </a:rPr>
              <a:t>Υποσύνολο Μαρκών </a:t>
            </a:r>
          </a:p>
          <a:p>
            <a:pPr algn="ctr">
              <a:spcBef>
                <a:spcPct val="0"/>
              </a:spcBef>
              <a:buClrTx/>
              <a:buSzTx/>
              <a:buFontTx/>
              <a:buNone/>
            </a:pPr>
            <a:r>
              <a:rPr lang="el-GR" altLang="en-GR" sz="2000" b="1">
                <a:solidFill>
                  <a:srgbClr val="000000"/>
                </a:solidFill>
              </a:rPr>
              <a:t>που δεν γνωρίζουμε</a:t>
            </a:r>
            <a:endParaRPr lang="en-US" altLang="en-GR" sz="2000" b="1">
              <a:solidFill>
                <a:srgbClr val="000000"/>
              </a:solidFill>
            </a:endParaRPr>
          </a:p>
        </p:txBody>
      </p:sp>
      <p:sp>
        <p:nvSpPr>
          <p:cNvPr id="112652" name="Text Box 12">
            <a:extLst>
              <a:ext uri="{FF2B5EF4-FFF2-40B4-BE49-F238E27FC236}">
                <a16:creationId xmlns:a16="http://schemas.microsoft.com/office/drawing/2014/main" id="{51643C3E-0262-1073-9DDA-461515EBF95B}"/>
              </a:ext>
            </a:extLst>
          </p:cNvPr>
          <p:cNvSpPr txBox="1">
            <a:spLocks noChangeArrowheads="1"/>
          </p:cNvSpPr>
          <p:nvPr/>
        </p:nvSpPr>
        <p:spPr bwMode="auto">
          <a:xfrm>
            <a:off x="250825" y="3357563"/>
            <a:ext cx="1763713" cy="125253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(Εν</a:t>
            </a:r>
            <a:r>
              <a:rPr lang="en-US" altLang="en-GR" sz="1600" b="1">
                <a:solidFill>
                  <a:schemeClr val="bg2"/>
                </a:solidFill>
              </a:rPr>
              <a:t>oked Set)</a:t>
            </a:r>
            <a:endParaRPr lang="el-GR" altLang="en-GR" sz="1600" b="1">
              <a:solidFill>
                <a:schemeClr val="bg2"/>
              </a:solidFill>
            </a:endParaRPr>
          </a:p>
          <a:p>
            <a:pPr>
              <a:spcBef>
                <a:spcPct val="0"/>
              </a:spcBef>
              <a:buClrTx/>
              <a:buSzTx/>
              <a:buFontTx/>
              <a:buNone/>
            </a:pPr>
            <a:endParaRPr lang="en-US" altLang="en-GR" sz="1200" b="1">
              <a:solidFill>
                <a:schemeClr val="bg2"/>
              </a:solidFill>
            </a:endParaRPr>
          </a:p>
          <a:p>
            <a:pPr>
              <a:spcBef>
                <a:spcPct val="0"/>
              </a:spcBef>
              <a:buClrTx/>
              <a:buSzTx/>
              <a:buFontTx/>
              <a:buNone/>
            </a:pPr>
            <a:r>
              <a:rPr lang="en-US" altLang="en-GR" sz="1600" b="1">
                <a:solidFill>
                  <a:schemeClr val="bg2"/>
                </a:solidFill>
              </a:rPr>
              <a:t>M</a:t>
            </a:r>
            <a:r>
              <a:rPr lang="el-GR" altLang="en-GR" sz="1600" b="1">
                <a:solidFill>
                  <a:schemeClr val="bg2"/>
                </a:solidFill>
              </a:rPr>
              <a:t>άρκες που θεωρούμε αποδεκτές</a:t>
            </a:r>
            <a:endParaRPr lang="en-US" altLang="en-GR" sz="1600" b="1">
              <a:solidFill>
                <a:schemeClr val="bg2"/>
              </a:solidFill>
            </a:endParaRPr>
          </a:p>
        </p:txBody>
      </p:sp>
      <p:sp>
        <p:nvSpPr>
          <p:cNvPr id="112653" name="Rectangle 13">
            <a:extLst>
              <a:ext uri="{FF2B5EF4-FFF2-40B4-BE49-F238E27FC236}">
                <a16:creationId xmlns:a16="http://schemas.microsoft.com/office/drawing/2014/main" id="{B1FF4588-BC54-50BC-B100-4CB59635B705}"/>
              </a:ext>
            </a:extLst>
          </p:cNvPr>
          <p:cNvSpPr>
            <a:spLocks noChangeArrowheads="1"/>
          </p:cNvSpPr>
          <p:nvPr/>
        </p:nvSpPr>
        <p:spPr bwMode="auto">
          <a:xfrm>
            <a:off x="1116013" y="1557338"/>
            <a:ext cx="3198812" cy="609600"/>
          </a:xfrm>
          <a:prstGeom prst="rect">
            <a:avLst/>
          </a:prstGeom>
          <a:solidFill>
            <a:srgbClr val="99FF3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2000" b="1">
                <a:solidFill>
                  <a:srgbClr val="000000"/>
                </a:solidFill>
              </a:rPr>
              <a:t>Υποσύνολο Μαρκών </a:t>
            </a:r>
          </a:p>
          <a:p>
            <a:pPr algn="ctr">
              <a:spcBef>
                <a:spcPct val="0"/>
              </a:spcBef>
              <a:buClrTx/>
              <a:buSzTx/>
              <a:buFontTx/>
              <a:buNone/>
            </a:pPr>
            <a:r>
              <a:rPr lang="el-GR" altLang="en-GR" sz="2000" b="1">
                <a:solidFill>
                  <a:srgbClr val="000000"/>
                </a:solidFill>
              </a:rPr>
              <a:t>που γνωρίζουμε</a:t>
            </a:r>
            <a:endParaRPr lang="en-US" altLang="en-GR" sz="2000" b="1">
              <a:solidFill>
                <a:srgbClr val="000000"/>
              </a:solidFill>
            </a:endParaRPr>
          </a:p>
        </p:txBody>
      </p:sp>
      <p:sp>
        <p:nvSpPr>
          <p:cNvPr id="112654" name="Text Box 14">
            <a:extLst>
              <a:ext uri="{FF2B5EF4-FFF2-40B4-BE49-F238E27FC236}">
                <a16:creationId xmlns:a16="http://schemas.microsoft.com/office/drawing/2014/main" id="{3359CBF3-EF65-E65C-1912-8784F3B68B79}"/>
              </a:ext>
            </a:extLst>
          </p:cNvPr>
          <p:cNvSpPr txBox="1">
            <a:spLocks noChangeArrowheads="1"/>
          </p:cNvSpPr>
          <p:nvPr/>
        </p:nvSpPr>
        <p:spPr bwMode="auto">
          <a:xfrm>
            <a:off x="2465388" y="3357563"/>
            <a:ext cx="1763712" cy="125253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a:t>
            </a:r>
            <a:r>
              <a:rPr lang="en-US" altLang="en-GR" sz="1600" b="1">
                <a:solidFill>
                  <a:schemeClr val="bg2"/>
                </a:solidFill>
              </a:rPr>
              <a:t>Inert Set)</a:t>
            </a:r>
          </a:p>
          <a:p>
            <a:pPr>
              <a:spcBef>
                <a:spcPct val="0"/>
              </a:spcBef>
              <a:buClrTx/>
              <a:buSzTx/>
              <a:buFontTx/>
              <a:buNone/>
            </a:pPr>
            <a:endParaRPr lang="en-US" altLang="en-GR" sz="1200" b="1">
              <a:solidFill>
                <a:schemeClr val="bg2"/>
              </a:solidFill>
            </a:endParaRPr>
          </a:p>
          <a:p>
            <a:pPr>
              <a:spcBef>
                <a:spcPct val="0"/>
              </a:spcBef>
              <a:buClrTx/>
              <a:buSzTx/>
              <a:buFontTx/>
              <a:buNone/>
            </a:pPr>
            <a:r>
              <a:rPr lang="el-GR" altLang="en-GR" sz="1600" b="1">
                <a:solidFill>
                  <a:schemeClr val="bg2"/>
                </a:solidFill>
              </a:rPr>
              <a:t>Εναλλακτικές υποστήριξης</a:t>
            </a:r>
          </a:p>
          <a:p>
            <a:pPr>
              <a:spcBef>
                <a:spcPct val="0"/>
              </a:spcBef>
              <a:buClrTx/>
              <a:buSzTx/>
              <a:buFontTx/>
              <a:buNone/>
            </a:pPr>
            <a:r>
              <a:rPr lang="el-GR" altLang="en-GR" sz="1600" b="1">
                <a:solidFill>
                  <a:schemeClr val="bg2"/>
                </a:solidFill>
              </a:rPr>
              <a:t>(</a:t>
            </a:r>
            <a:r>
              <a:rPr lang="en-US" altLang="en-GR" sz="1600" b="1">
                <a:solidFill>
                  <a:schemeClr val="bg2"/>
                </a:solidFill>
              </a:rPr>
              <a:t>backup)</a:t>
            </a:r>
          </a:p>
        </p:txBody>
      </p:sp>
      <p:sp>
        <p:nvSpPr>
          <p:cNvPr id="112655" name="Text Box 15">
            <a:extLst>
              <a:ext uri="{FF2B5EF4-FFF2-40B4-BE49-F238E27FC236}">
                <a16:creationId xmlns:a16="http://schemas.microsoft.com/office/drawing/2014/main" id="{873B28D1-6CB8-1D2B-CDEA-5769BCFA0A0B}"/>
              </a:ext>
            </a:extLst>
          </p:cNvPr>
          <p:cNvSpPr txBox="1">
            <a:spLocks noChangeArrowheads="1"/>
          </p:cNvSpPr>
          <p:nvPr/>
        </p:nvSpPr>
        <p:spPr bwMode="auto">
          <a:xfrm>
            <a:off x="6588125" y="3357563"/>
            <a:ext cx="1763713" cy="11303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GR" sz="1600" b="1">
                <a:solidFill>
                  <a:schemeClr val="bg2"/>
                </a:solidFill>
              </a:rPr>
              <a:t>(Inept Set)</a:t>
            </a:r>
          </a:p>
          <a:p>
            <a:pPr>
              <a:spcBef>
                <a:spcPct val="0"/>
              </a:spcBef>
              <a:buClrTx/>
              <a:buSzTx/>
              <a:buFontTx/>
              <a:buNone/>
            </a:pPr>
            <a:endParaRPr lang="el-GR" altLang="en-GR" sz="1000" b="1">
              <a:solidFill>
                <a:schemeClr val="bg2"/>
              </a:solidFill>
            </a:endParaRPr>
          </a:p>
          <a:p>
            <a:pPr>
              <a:spcBef>
                <a:spcPct val="0"/>
              </a:spcBef>
              <a:buClrTx/>
              <a:buSzTx/>
              <a:buFontTx/>
              <a:buNone/>
            </a:pPr>
            <a:endParaRPr lang="en-US" altLang="en-GR" sz="1000" b="1">
              <a:solidFill>
                <a:schemeClr val="bg2"/>
              </a:solidFill>
            </a:endParaRPr>
          </a:p>
          <a:p>
            <a:pPr>
              <a:spcBef>
                <a:spcPct val="0"/>
              </a:spcBef>
              <a:buClrTx/>
              <a:buSzTx/>
              <a:buFontTx/>
              <a:buNone/>
            </a:pPr>
            <a:r>
              <a:rPr lang="en-US" altLang="en-GR" sz="1600" b="1">
                <a:solidFill>
                  <a:schemeClr val="bg2"/>
                </a:solidFill>
              </a:rPr>
              <a:t>M</a:t>
            </a:r>
            <a:r>
              <a:rPr lang="el-GR" altLang="en-GR" sz="1600" b="1">
                <a:solidFill>
                  <a:schemeClr val="bg2"/>
                </a:solidFill>
              </a:rPr>
              <a:t>άρκες που αποφεύγουμε</a:t>
            </a:r>
            <a:endParaRPr lang="en-US" altLang="en-GR" sz="1600" b="1">
              <a:solidFill>
                <a:schemeClr val="bg2"/>
              </a:solidFill>
            </a:endParaRPr>
          </a:p>
        </p:txBody>
      </p:sp>
      <p:sp>
        <p:nvSpPr>
          <p:cNvPr id="112656" name="Text Box 16">
            <a:extLst>
              <a:ext uri="{FF2B5EF4-FFF2-40B4-BE49-F238E27FC236}">
                <a16:creationId xmlns:a16="http://schemas.microsoft.com/office/drawing/2014/main" id="{08965AB0-1CDC-65A0-24E4-78734D2F7D66}"/>
              </a:ext>
            </a:extLst>
          </p:cNvPr>
          <p:cNvSpPr txBox="1">
            <a:spLocks noChangeArrowheads="1"/>
          </p:cNvSpPr>
          <p:nvPr/>
        </p:nvSpPr>
        <p:spPr bwMode="auto">
          <a:xfrm>
            <a:off x="250825" y="2747963"/>
            <a:ext cx="1763713" cy="581025"/>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Υποσύνολο Θεώρησης</a:t>
            </a:r>
            <a:endParaRPr lang="en-US" altLang="en-GR" sz="1600" b="1">
              <a:solidFill>
                <a:schemeClr val="bg2"/>
              </a:solidFill>
            </a:endParaRPr>
          </a:p>
        </p:txBody>
      </p:sp>
      <p:sp>
        <p:nvSpPr>
          <p:cNvPr id="112657" name="Text Box 17">
            <a:extLst>
              <a:ext uri="{FF2B5EF4-FFF2-40B4-BE49-F238E27FC236}">
                <a16:creationId xmlns:a16="http://schemas.microsoft.com/office/drawing/2014/main" id="{DC54EA23-C3A2-E92F-2C92-F47CD522B516}"/>
              </a:ext>
            </a:extLst>
          </p:cNvPr>
          <p:cNvSpPr txBox="1">
            <a:spLocks noChangeArrowheads="1"/>
          </p:cNvSpPr>
          <p:nvPr/>
        </p:nvSpPr>
        <p:spPr bwMode="auto">
          <a:xfrm>
            <a:off x="2465388" y="2747963"/>
            <a:ext cx="1763712" cy="581025"/>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Αδιάφορο</a:t>
            </a:r>
          </a:p>
          <a:p>
            <a:pPr>
              <a:spcBef>
                <a:spcPct val="0"/>
              </a:spcBef>
              <a:buClrTx/>
              <a:buSzTx/>
              <a:buFontTx/>
              <a:buNone/>
            </a:pPr>
            <a:r>
              <a:rPr lang="el-GR" altLang="en-GR" sz="1600" b="1">
                <a:solidFill>
                  <a:schemeClr val="bg2"/>
                </a:solidFill>
              </a:rPr>
              <a:t>Υποσύνολο</a:t>
            </a:r>
            <a:endParaRPr lang="en-US" altLang="en-GR" sz="1600" b="1">
              <a:solidFill>
                <a:schemeClr val="bg2"/>
              </a:solidFill>
            </a:endParaRPr>
          </a:p>
        </p:txBody>
      </p:sp>
      <p:sp>
        <p:nvSpPr>
          <p:cNvPr id="112658" name="Text Box 18">
            <a:extLst>
              <a:ext uri="{FF2B5EF4-FFF2-40B4-BE49-F238E27FC236}">
                <a16:creationId xmlns:a16="http://schemas.microsoft.com/office/drawing/2014/main" id="{0912602A-9DEE-2331-C807-AC2D3B5FFA6D}"/>
              </a:ext>
            </a:extLst>
          </p:cNvPr>
          <p:cNvSpPr txBox="1">
            <a:spLocks noChangeArrowheads="1"/>
          </p:cNvSpPr>
          <p:nvPr/>
        </p:nvSpPr>
        <p:spPr bwMode="auto">
          <a:xfrm>
            <a:off x="6588125" y="2747963"/>
            <a:ext cx="1763713" cy="581025"/>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l-GR" altLang="en-GR" sz="1600" b="1">
                <a:solidFill>
                  <a:schemeClr val="bg2"/>
                </a:solidFill>
              </a:rPr>
              <a:t>Ανάρμοστο Υποσύνολο</a:t>
            </a:r>
            <a:endParaRPr lang="en-US" altLang="en-GR" sz="1600" b="1">
              <a:solidFill>
                <a:schemeClr val="bg2"/>
              </a:solidFill>
            </a:endParaRPr>
          </a:p>
        </p:txBody>
      </p:sp>
      <p:sp>
        <p:nvSpPr>
          <p:cNvPr id="112659" name="Rectangle 19">
            <a:extLst>
              <a:ext uri="{FF2B5EF4-FFF2-40B4-BE49-F238E27FC236}">
                <a16:creationId xmlns:a16="http://schemas.microsoft.com/office/drawing/2014/main" id="{24D8D607-5AB3-2106-D152-E691117609FE}"/>
              </a:ext>
            </a:extLst>
          </p:cNvPr>
          <p:cNvSpPr>
            <a:spLocks noChangeArrowheads="1"/>
          </p:cNvSpPr>
          <p:nvPr/>
        </p:nvSpPr>
        <p:spPr bwMode="auto">
          <a:xfrm>
            <a:off x="250825" y="4941888"/>
            <a:ext cx="1800225" cy="1258887"/>
          </a:xfrm>
          <a:prstGeom prst="rect">
            <a:avLst/>
          </a:prstGeom>
          <a:solidFill>
            <a:srgbClr val="CCFF3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000000"/>
                </a:solidFill>
              </a:rPr>
              <a:t>Μάρκες που </a:t>
            </a:r>
          </a:p>
          <a:p>
            <a:pPr algn="ctr">
              <a:spcBef>
                <a:spcPct val="0"/>
              </a:spcBef>
              <a:buClrTx/>
              <a:buSzTx/>
              <a:buFontTx/>
              <a:buNone/>
            </a:pPr>
            <a:r>
              <a:rPr lang="el-GR" altLang="en-GR" sz="1800" b="1">
                <a:solidFill>
                  <a:srgbClr val="000000"/>
                </a:solidFill>
              </a:rPr>
              <a:t>θεωρήσαμε </a:t>
            </a:r>
          </a:p>
          <a:p>
            <a:pPr algn="ctr">
              <a:spcBef>
                <a:spcPct val="0"/>
              </a:spcBef>
              <a:buClrTx/>
              <a:buSzTx/>
              <a:buFontTx/>
              <a:buNone/>
            </a:pPr>
            <a:r>
              <a:rPr lang="el-GR" altLang="en-GR" sz="1800" b="1">
                <a:solidFill>
                  <a:srgbClr val="000000"/>
                </a:solidFill>
              </a:rPr>
              <a:t>αποδεκτές και </a:t>
            </a:r>
          </a:p>
          <a:p>
            <a:pPr algn="ctr">
              <a:spcBef>
                <a:spcPct val="0"/>
              </a:spcBef>
              <a:buClrTx/>
              <a:buSzTx/>
              <a:buFontTx/>
              <a:buNone/>
            </a:pPr>
            <a:r>
              <a:rPr lang="el-GR" altLang="en-GR" sz="1800" b="1" u="sng">
                <a:solidFill>
                  <a:srgbClr val="000000"/>
                </a:solidFill>
              </a:rPr>
              <a:t>αγοράσαμε</a:t>
            </a:r>
            <a:endParaRPr lang="en-US" altLang="en-GR" sz="1800" b="1" u="sng">
              <a:solidFill>
                <a:srgbClr val="000000"/>
              </a:solidFill>
            </a:endParaRPr>
          </a:p>
        </p:txBody>
      </p:sp>
      <p:sp>
        <p:nvSpPr>
          <p:cNvPr id="2" name="Footer Placeholder 1">
            <a:extLst>
              <a:ext uri="{FF2B5EF4-FFF2-40B4-BE49-F238E27FC236}">
                <a16:creationId xmlns:a16="http://schemas.microsoft.com/office/drawing/2014/main" id="{46017616-F3A6-0BAB-0C13-6C977E17056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4">
            <a:extLst>
              <a:ext uri="{FF2B5EF4-FFF2-40B4-BE49-F238E27FC236}">
                <a16:creationId xmlns:a16="http://schemas.microsoft.com/office/drawing/2014/main" id="{34DF20F1-C272-4FFF-2B4B-F44DF19DCB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9D67CB5-56E4-FF4B-8C77-B310FAEAECA5}" type="slidenum">
              <a:rPr lang="el-GR" altLang="en-GR" sz="1200" smtClean="0">
                <a:latin typeface="Arial Black" panose="020B0604020202020204" pitchFamily="34" charset="0"/>
              </a:rPr>
              <a:pPr>
                <a:spcBef>
                  <a:spcPct val="0"/>
                </a:spcBef>
                <a:buClrTx/>
                <a:buSzTx/>
                <a:buFontTx/>
                <a:buNone/>
              </a:pPr>
              <a:t>81</a:t>
            </a:fld>
            <a:endParaRPr lang="el-GR" altLang="en-GR" sz="1200">
              <a:latin typeface="Arial Black" panose="020B0604020202020204" pitchFamily="34" charset="0"/>
            </a:endParaRPr>
          </a:p>
        </p:txBody>
      </p:sp>
      <p:sp>
        <p:nvSpPr>
          <p:cNvPr id="113666" name="Rectangle 2">
            <a:extLst>
              <a:ext uri="{FF2B5EF4-FFF2-40B4-BE49-F238E27FC236}">
                <a16:creationId xmlns:a16="http://schemas.microsoft.com/office/drawing/2014/main" id="{B5F165E7-AD9D-65E6-B57F-BC7EB2269445}"/>
              </a:ext>
            </a:extLst>
          </p:cNvPr>
          <p:cNvSpPr>
            <a:spLocks noGrp="1" noChangeArrowheads="1"/>
          </p:cNvSpPr>
          <p:nvPr>
            <p:ph type="title"/>
          </p:nvPr>
        </p:nvSpPr>
        <p:spPr/>
        <p:txBody>
          <a:bodyPr/>
          <a:lstStyle/>
          <a:p>
            <a:pPr eaLnBrk="1" hangingPunct="1"/>
            <a:r>
              <a:rPr lang="en-GB" altLang="en-GR" sz="6000">
                <a:ea typeface="ＭＳ Ｐゴシック" panose="020B0600070205080204" pitchFamily="34" charset="-128"/>
              </a:rPr>
              <a:t>Αντίληψη</a:t>
            </a:r>
            <a:endParaRPr lang="en-GB" altLang="en-GR">
              <a:ea typeface="ＭＳ Ｐゴシック" panose="020B0600070205080204" pitchFamily="34" charset="-128"/>
            </a:endParaRPr>
          </a:p>
        </p:txBody>
      </p:sp>
      <p:sp>
        <p:nvSpPr>
          <p:cNvPr id="113667" name="Rectangle 3">
            <a:extLst>
              <a:ext uri="{FF2B5EF4-FFF2-40B4-BE49-F238E27FC236}">
                <a16:creationId xmlns:a16="http://schemas.microsoft.com/office/drawing/2014/main" id="{49C7E0BD-F675-7502-68F7-D875B17124F0}"/>
              </a:ext>
            </a:extLst>
          </p:cNvPr>
          <p:cNvSpPr>
            <a:spLocks noGrp="1" noChangeArrowheads="1"/>
          </p:cNvSpPr>
          <p:nvPr>
            <p:ph type="body" idx="1"/>
          </p:nvPr>
        </p:nvSpPr>
        <p:spPr/>
        <p:txBody>
          <a:bodyPr/>
          <a:lstStyle/>
          <a:p>
            <a:pPr eaLnBrk="1" hangingPunct="1"/>
            <a:r>
              <a:rPr lang="en-GB" altLang="en-GR">
                <a:ea typeface="ＭＳ Ｐゴシック" panose="020B0600070205080204" pitchFamily="34" charset="-128"/>
              </a:rPr>
              <a:t> Είναι η διαδικασία την οποία χρησιμοποιούν οι άνθρωποι για να αισθασθούν (να έχουν την εικόνα) το περιβάλλον τους.</a:t>
            </a:r>
          </a:p>
        </p:txBody>
      </p:sp>
      <p:sp>
        <p:nvSpPr>
          <p:cNvPr id="2" name="Footer Placeholder 1">
            <a:extLst>
              <a:ext uri="{FF2B5EF4-FFF2-40B4-BE49-F238E27FC236}">
                <a16:creationId xmlns:a16="http://schemas.microsoft.com/office/drawing/2014/main" id="{F93FE77F-40CF-9948-620E-7CC81BA4A72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4">
            <a:extLst>
              <a:ext uri="{FF2B5EF4-FFF2-40B4-BE49-F238E27FC236}">
                <a16:creationId xmlns:a16="http://schemas.microsoft.com/office/drawing/2014/main" id="{B13219AF-4B12-D8F3-BAD3-E9C896A0EC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D710DF9-690B-A44C-9AFD-D3CAB76D77DA}" type="slidenum">
              <a:rPr lang="el-GR" altLang="en-GR" sz="1200" smtClean="0">
                <a:latin typeface="Arial Black" panose="020B0604020202020204" pitchFamily="34" charset="0"/>
              </a:rPr>
              <a:pPr>
                <a:spcBef>
                  <a:spcPct val="0"/>
                </a:spcBef>
                <a:buClrTx/>
                <a:buSzTx/>
                <a:buFontTx/>
                <a:buNone/>
              </a:pPr>
              <a:t>82</a:t>
            </a:fld>
            <a:endParaRPr lang="el-GR" altLang="en-GR" sz="1200">
              <a:latin typeface="Arial Black" panose="020B0604020202020204" pitchFamily="34" charset="0"/>
            </a:endParaRPr>
          </a:p>
        </p:txBody>
      </p:sp>
      <p:sp>
        <p:nvSpPr>
          <p:cNvPr id="114690" name="Rectangle 2">
            <a:extLst>
              <a:ext uri="{FF2B5EF4-FFF2-40B4-BE49-F238E27FC236}">
                <a16:creationId xmlns:a16="http://schemas.microsoft.com/office/drawing/2014/main" id="{BBAE5ED2-8F43-4813-C6AB-F61D6465EED8}"/>
              </a:ext>
            </a:extLst>
          </p:cNvPr>
          <p:cNvSpPr>
            <a:spLocks noGrp="1" noChangeArrowheads="1"/>
          </p:cNvSpPr>
          <p:nvPr>
            <p:ph type="title"/>
          </p:nvPr>
        </p:nvSpPr>
        <p:spPr/>
        <p:txBody>
          <a:bodyPr/>
          <a:lstStyle/>
          <a:p>
            <a:pPr eaLnBrk="1" hangingPunct="1"/>
            <a:r>
              <a:rPr lang="en-GB" altLang="en-GR" sz="6000">
                <a:ea typeface="ＭＳ Ｐゴシック" panose="020B0600070205080204" pitchFamily="34" charset="-128"/>
              </a:rPr>
              <a:t>Επιλεκτική Aντίληψη</a:t>
            </a:r>
            <a:endParaRPr lang="en-GB" altLang="en-GR">
              <a:ea typeface="ＭＳ Ｐゴシック" panose="020B0600070205080204" pitchFamily="34" charset="-128"/>
            </a:endParaRPr>
          </a:p>
        </p:txBody>
      </p:sp>
      <p:sp>
        <p:nvSpPr>
          <p:cNvPr id="114691" name="Rectangle 3">
            <a:extLst>
              <a:ext uri="{FF2B5EF4-FFF2-40B4-BE49-F238E27FC236}">
                <a16:creationId xmlns:a16="http://schemas.microsoft.com/office/drawing/2014/main" id="{7C09461E-9702-2158-65D5-A5DE8A6B0463}"/>
              </a:ext>
            </a:extLst>
          </p:cNvPr>
          <p:cNvSpPr>
            <a:spLocks noGrp="1" noChangeArrowheads="1"/>
          </p:cNvSpPr>
          <p:nvPr>
            <p:ph type="body" idx="1"/>
          </p:nvPr>
        </p:nvSpPr>
        <p:spPr/>
        <p:txBody>
          <a:bodyPr/>
          <a:lstStyle/>
          <a:p>
            <a:pPr eaLnBrk="1" hangingPunct="1">
              <a:buFont typeface="Wingdings" pitchFamily="2" charset="2"/>
              <a:buNone/>
            </a:pPr>
            <a:r>
              <a:rPr lang="en-GB" altLang="en-GR">
                <a:ea typeface="ＭＳ Ｐゴシック" panose="020B0600070205080204" pitchFamily="34" charset="-128"/>
              </a:rPr>
              <a:t>   Είναι η διαδικασία κατά την οποία τα άτομα εξετάζουν και επιλέγουν τα διάφορα αντικείμενα και επιδράσεις που ανταγωνίζονται της προσοχής τους.</a:t>
            </a:r>
          </a:p>
        </p:txBody>
      </p:sp>
      <p:sp>
        <p:nvSpPr>
          <p:cNvPr id="2" name="Footer Placeholder 1">
            <a:extLst>
              <a:ext uri="{FF2B5EF4-FFF2-40B4-BE49-F238E27FC236}">
                <a16:creationId xmlns:a16="http://schemas.microsoft.com/office/drawing/2014/main" id="{63EBECCD-612E-FA7A-9DE4-D13EBD849DEA}"/>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4">
            <a:extLst>
              <a:ext uri="{FF2B5EF4-FFF2-40B4-BE49-F238E27FC236}">
                <a16:creationId xmlns:a16="http://schemas.microsoft.com/office/drawing/2014/main" id="{40C16928-00C4-27C9-1D70-21F7F23255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11E120E-F7B5-4B41-803F-1B5CB0EEFF58}" type="slidenum">
              <a:rPr lang="el-GR" altLang="en-GR" sz="1200" smtClean="0">
                <a:latin typeface="Arial Black" panose="020B0604020202020204" pitchFamily="34" charset="0"/>
              </a:rPr>
              <a:pPr>
                <a:spcBef>
                  <a:spcPct val="0"/>
                </a:spcBef>
                <a:buClrTx/>
                <a:buSzTx/>
                <a:buFontTx/>
                <a:buNone/>
              </a:pPr>
              <a:t>83</a:t>
            </a:fld>
            <a:endParaRPr lang="el-GR" altLang="en-GR" sz="1200">
              <a:latin typeface="Arial Black" panose="020B0604020202020204" pitchFamily="34" charset="0"/>
            </a:endParaRPr>
          </a:p>
        </p:txBody>
      </p:sp>
      <p:sp>
        <p:nvSpPr>
          <p:cNvPr id="115714" name="Rectangle 2">
            <a:extLst>
              <a:ext uri="{FF2B5EF4-FFF2-40B4-BE49-F238E27FC236}">
                <a16:creationId xmlns:a16="http://schemas.microsoft.com/office/drawing/2014/main" id="{B1AF9037-91D6-EB29-27F0-6B9E6F7AB913}"/>
              </a:ext>
            </a:extLst>
          </p:cNvPr>
          <p:cNvSpPr>
            <a:spLocks noGrp="1" noChangeArrowheads="1"/>
          </p:cNvSpPr>
          <p:nvPr>
            <p:ph type="title"/>
          </p:nvPr>
        </p:nvSpPr>
        <p:spPr/>
        <p:txBody>
          <a:bodyPr/>
          <a:lstStyle/>
          <a:p>
            <a:pPr eaLnBrk="1" hangingPunct="1"/>
            <a:r>
              <a:rPr lang="en-GB" altLang="en-GR" sz="6000">
                <a:ea typeface="ＭＳ Ｐゴシック" panose="020B0600070205080204" pitchFamily="34" charset="-128"/>
              </a:rPr>
              <a:t>Επιλεκτική Oργάνωση</a:t>
            </a:r>
            <a:endParaRPr lang="en-GB" altLang="en-GR">
              <a:ea typeface="ＭＳ Ｐゴシック" panose="020B0600070205080204" pitchFamily="34" charset="-128"/>
            </a:endParaRPr>
          </a:p>
        </p:txBody>
      </p:sp>
      <p:sp>
        <p:nvSpPr>
          <p:cNvPr id="115715" name="Rectangle 3">
            <a:extLst>
              <a:ext uri="{FF2B5EF4-FFF2-40B4-BE49-F238E27FC236}">
                <a16:creationId xmlns:a16="http://schemas.microsoft.com/office/drawing/2014/main" id="{B654DA14-9A82-6283-2DBF-9FC6DFFA6F46}"/>
              </a:ext>
            </a:extLst>
          </p:cNvPr>
          <p:cNvSpPr>
            <a:spLocks noGrp="1" noChangeArrowheads="1"/>
          </p:cNvSpPr>
          <p:nvPr>
            <p:ph type="body" idx="1"/>
          </p:nvPr>
        </p:nvSpPr>
        <p:spPr>
          <a:xfrm>
            <a:off x="977900" y="2112963"/>
            <a:ext cx="7704138" cy="3552825"/>
          </a:xfrm>
        </p:spPr>
        <p:txBody>
          <a:bodyPr/>
          <a:lstStyle/>
          <a:p>
            <a:pPr eaLnBrk="1" hangingPunct="1"/>
            <a:r>
              <a:rPr lang="en-GB" altLang="en-GR">
                <a:ea typeface="ＭＳ Ｐゴシック" panose="020B0600070205080204" pitchFamily="34" charset="-128"/>
              </a:rPr>
              <a:t>Κατηγοριοποίηση των πραγμάτων και επιδράσεων σύμφωνα με το πεδίο αναφορών μας</a:t>
            </a:r>
          </a:p>
          <a:p>
            <a:pPr eaLnBrk="1" hangingPunct="1"/>
            <a:endParaRPr lang="en-GB" altLang="en-GR">
              <a:ea typeface="ＭＳ Ｐゴシック" panose="020B0600070205080204" pitchFamily="34" charset="-128"/>
            </a:endParaRPr>
          </a:p>
          <a:p>
            <a:pPr eaLnBrk="1" hangingPunct="1"/>
            <a:r>
              <a:rPr lang="en-GB" altLang="en-GR" b="1" i="1">
                <a:ea typeface="ＭＳ Ｐゴシック" panose="020B0600070205080204" pitchFamily="34" charset="-128"/>
              </a:rPr>
              <a:t>Στερεότυπα</a:t>
            </a:r>
            <a:r>
              <a:rPr lang="en-GB" altLang="en-GR">
                <a:ea typeface="ＭＳ Ｐゴシック" panose="020B0600070205080204" pitchFamily="34" charset="-128"/>
              </a:rPr>
              <a:t>: </a:t>
            </a:r>
          </a:p>
          <a:p>
            <a:pPr eaLnBrk="1" hangingPunct="1">
              <a:buFont typeface="Wingdings" pitchFamily="2" charset="2"/>
              <a:buNone/>
            </a:pPr>
            <a:r>
              <a:rPr lang="en-GB" altLang="en-GR">
                <a:ea typeface="ＭＳ Ｐゴシック" panose="020B0600070205080204" pitchFamily="34" charset="-128"/>
              </a:rPr>
              <a:t>   Γενικές κατηγορίες (π.χ. ανθρώπων, καταστάσεων) στις οποίες αναθέτουμε κοινά χαρακτηριστικά.</a:t>
            </a:r>
          </a:p>
        </p:txBody>
      </p:sp>
      <p:sp>
        <p:nvSpPr>
          <p:cNvPr id="2" name="Footer Placeholder 1">
            <a:extLst>
              <a:ext uri="{FF2B5EF4-FFF2-40B4-BE49-F238E27FC236}">
                <a16:creationId xmlns:a16="http://schemas.microsoft.com/office/drawing/2014/main" id="{90F0EE4B-1C74-711C-5725-880E0F47C5B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Slide Number Placeholder 3">
            <a:extLst>
              <a:ext uri="{FF2B5EF4-FFF2-40B4-BE49-F238E27FC236}">
                <a16:creationId xmlns:a16="http://schemas.microsoft.com/office/drawing/2014/main" id="{071A33CE-C9BC-6029-9B14-C0D7D203C5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0803804-885E-0940-9292-40BB2BF0BCC1}" type="slidenum">
              <a:rPr lang="el-GR" altLang="en-GR" sz="1200" smtClean="0">
                <a:latin typeface="Arial Black" panose="020B0604020202020204" pitchFamily="34" charset="0"/>
              </a:rPr>
              <a:pPr>
                <a:spcBef>
                  <a:spcPct val="0"/>
                </a:spcBef>
                <a:buClrTx/>
                <a:buSzTx/>
                <a:buFontTx/>
                <a:buNone/>
              </a:pPr>
              <a:t>84</a:t>
            </a:fld>
            <a:endParaRPr lang="el-GR" altLang="en-GR" sz="1200">
              <a:latin typeface="Arial Black" panose="020B0604020202020204" pitchFamily="34" charset="0"/>
            </a:endParaRPr>
          </a:p>
        </p:txBody>
      </p:sp>
      <p:sp>
        <p:nvSpPr>
          <p:cNvPr id="522242" name="Rectangle 2" descr="Wide upward diagonal">
            <a:extLst>
              <a:ext uri="{FF2B5EF4-FFF2-40B4-BE49-F238E27FC236}">
                <a16:creationId xmlns:a16="http://schemas.microsoft.com/office/drawing/2014/main" id="{E2520899-7FD9-95A1-94BD-3C773AAAB249}"/>
              </a:ext>
            </a:extLst>
          </p:cNvPr>
          <p:cNvSpPr>
            <a:spLocks noChangeArrowheads="1"/>
          </p:cNvSpPr>
          <p:nvPr/>
        </p:nvSpPr>
        <p:spPr bwMode="auto">
          <a:xfrm rot="7394333">
            <a:off x="3757613" y="5251450"/>
            <a:ext cx="760412" cy="1412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39" name="AutoShape 3">
            <a:extLst>
              <a:ext uri="{FF2B5EF4-FFF2-40B4-BE49-F238E27FC236}">
                <a16:creationId xmlns:a16="http://schemas.microsoft.com/office/drawing/2014/main" id="{CC04E7AB-A2BD-E480-35A2-8756507C8D71}"/>
              </a:ext>
            </a:extLst>
          </p:cNvPr>
          <p:cNvSpPr>
            <a:spLocks noChangeArrowheads="1"/>
          </p:cNvSpPr>
          <p:nvPr/>
        </p:nvSpPr>
        <p:spPr bwMode="auto">
          <a:xfrm rot="-5400000">
            <a:off x="5435600" y="4654550"/>
            <a:ext cx="720725" cy="142875"/>
          </a:xfrm>
          <a:prstGeom prst="homePlate">
            <a:avLst>
              <a:gd name="adj" fmla="val 126111"/>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40" name="AutoShape 4">
            <a:extLst>
              <a:ext uri="{FF2B5EF4-FFF2-40B4-BE49-F238E27FC236}">
                <a16:creationId xmlns:a16="http://schemas.microsoft.com/office/drawing/2014/main" id="{F7C6C5DA-DD89-98D8-A4B5-4D384DA90B7F}"/>
              </a:ext>
            </a:extLst>
          </p:cNvPr>
          <p:cNvSpPr>
            <a:spLocks noChangeArrowheads="1"/>
          </p:cNvSpPr>
          <p:nvPr/>
        </p:nvSpPr>
        <p:spPr bwMode="auto">
          <a:xfrm rot="5400000">
            <a:off x="4930775" y="3789363"/>
            <a:ext cx="720725" cy="142875"/>
          </a:xfrm>
          <a:prstGeom prst="homePlate">
            <a:avLst>
              <a:gd name="adj" fmla="val 126111"/>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522245" name="Rectangle 5" descr="Wide upward diagonal">
            <a:extLst>
              <a:ext uri="{FF2B5EF4-FFF2-40B4-BE49-F238E27FC236}">
                <a16:creationId xmlns:a16="http://schemas.microsoft.com/office/drawing/2014/main" id="{D41078AA-294C-3683-B82A-CC9A84015EFE}"/>
              </a:ext>
            </a:extLst>
          </p:cNvPr>
          <p:cNvSpPr>
            <a:spLocks noChangeArrowheads="1"/>
          </p:cNvSpPr>
          <p:nvPr/>
        </p:nvSpPr>
        <p:spPr bwMode="auto">
          <a:xfrm rot="2763334">
            <a:off x="6704807" y="3745706"/>
            <a:ext cx="919162" cy="1428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522246" name="Rectangle 6" descr="Wide upward diagonal">
            <a:extLst>
              <a:ext uri="{FF2B5EF4-FFF2-40B4-BE49-F238E27FC236}">
                <a16:creationId xmlns:a16="http://schemas.microsoft.com/office/drawing/2014/main" id="{FA9167F2-7A59-0C63-E8C6-9CE661A9C64E}"/>
              </a:ext>
            </a:extLst>
          </p:cNvPr>
          <p:cNvSpPr>
            <a:spLocks noChangeArrowheads="1"/>
          </p:cNvSpPr>
          <p:nvPr/>
        </p:nvSpPr>
        <p:spPr bwMode="auto">
          <a:xfrm rot="6253478">
            <a:off x="7407276" y="4765675"/>
            <a:ext cx="508000" cy="1301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522247" name="Rectangle 7">
            <a:extLst>
              <a:ext uri="{FF2B5EF4-FFF2-40B4-BE49-F238E27FC236}">
                <a16:creationId xmlns:a16="http://schemas.microsoft.com/office/drawing/2014/main" id="{594F35A3-8E3A-121B-3C2E-587C9A05912C}"/>
              </a:ext>
            </a:extLst>
          </p:cNvPr>
          <p:cNvSpPr>
            <a:spLocks noGrp="1" noChangeArrowheads="1"/>
          </p:cNvSpPr>
          <p:nvPr>
            <p:ph type="title"/>
          </p:nvPr>
        </p:nvSpPr>
        <p:spPr>
          <a:xfrm>
            <a:off x="577850" y="457200"/>
            <a:ext cx="8027988" cy="1371600"/>
          </a:xfrm>
        </p:spPr>
        <p:txBody>
          <a:bodyPr/>
          <a:lstStyle/>
          <a:p>
            <a:pPr eaLnBrk="1" hangingPunct="1"/>
            <a:r>
              <a:rPr lang="el-GR" altLang="en-GR">
                <a:ea typeface="ＭＳ Ｐゴシック" panose="020B0600070205080204" pitchFamily="34" charset="-128"/>
              </a:rPr>
              <a:t>Η διαδικασία της Αντίληψης</a:t>
            </a:r>
            <a:endParaRPr lang="en-US" altLang="en-GR">
              <a:ea typeface="ＭＳ Ｐゴシック" panose="020B0600070205080204" pitchFamily="34" charset="-128"/>
            </a:endParaRPr>
          </a:p>
        </p:txBody>
      </p:sp>
      <p:sp>
        <p:nvSpPr>
          <p:cNvPr id="116744" name="Rectangle 8">
            <a:extLst>
              <a:ext uri="{FF2B5EF4-FFF2-40B4-BE49-F238E27FC236}">
                <a16:creationId xmlns:a16="http://schemas.microsoft.com/office/drawing/2014/main" id="{16E3641B-85EA-DE4B-FD5C-1122E901E923}"/>
              </a:ext>
            </a:extLst>
          </p:cNvPr>
          <p:cNvSpPr>
            <a:spLocks noChangeArrowheads="1"/>
          </p:cNvSpPr>
          <p:nvPr/>
        </p:nvSpPr>
        <p:spPr bwMode="auto">
          <a:xfrm>
            <a:off x="3708400" y="4221163"/>
            <a:ext cx="3330575" cy="144462"/>
          </a:xfrm>
          <a:prstGeom prst="rect">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45" name="Rectangle 9">
            <a:extLst>
              <a:ext uri="{FF2B5EF4-FFF2-40B4-BE49-F238E27FC236}">
                <a16:creationId xmlns:a16="http://schemas.microsoft.com/office/drawing/2014/main" id="{3FE9F65A-B098-E450-6817-7AB90424CC80}"/>
              </a:ext>
            </a:extLst>
          </p:cNvPr>
          <p:cNvSpPr>
            <a:spLocks noChangeArrowheads="1"/>
          </p:cNvSpPr>
          <p:nvPr/>
        </p:nvSpPr>
        <p:spPr bwMode="auto">
          <a:xfrm>
            <a:off x="8524875" y="3352800"/>
            <a:ext cx="320675" cy="1393825"/>
          </a:xfrm>
          <a:prstGeom prst="rect">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46" name="AutoShape 10">
            <a:extLst>
              <a:ext uri="{FF2B5EF4-FFF2-40B4-BE49-F238E27FC236}">
                <a16:creationId xmlns:a16="http://schemas.microsoft.com/office/drawing/2014/main" id="{16DE34C5-9324-CBD5-A187-9A7185421802}"/>
              </a:ext>
            </a:extLst>
          </p:cNvPr>
          <p:cNvSpPr>
            <a:spLocks noChangeArrowheads="1"/>
          </p:cNvSpPr>
          <p:nvPr/>
        </p:nvSpPr>
        <p:spPr bwMode="auto">
          <a:xfrm rot="-10269491">
            <a:off x="6091238" y="3354388"/>
            <a:ext cx="857250" cy="146050"/>
          </a:xfrm>
          <a:prstGeom prst="homePlate">
            <a:avLst>
              <a:gd name="adj" fmla="val 146739"/>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522251" name="Rectangle 11" descr="Wide upward diagonal">
            <a:extLst>
              <a:ext uri="{FF2B5EF4-FFF2-40B4-BE49-F238E27FC236}">
                <a16:creationId xmlns:a16="http://schemas.microsoft.com/office/drawing/2014/main" id="{1F82732E-10E6-CB59-A2E9-79C09B6B3F75}"/>
              </a:ext>
            </a:extLst>
          </p:cNvPr>
          <p:cNvSpPr>
            <a:spLocks noChangeArrowheads="1"/>
          </p:cNvSpPr>
          <p:nvPr/>
        </p:nvSpPr>
        <p:spPr bwMode="auto">
          <a:xfrm rot="3097181">
            <a:off x="2374107" y="5423694"/>
            <a:ext cx="833437" cy="1428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48" name="AutoShape 12">
            <a:extLst>
              <a:ext uri="{FF2B5EF4-FFF2-40B4-BE49-F238E27FC236}">
                <a16:creationId xmlns:a16="http://schemas.microsoft.com/office/drawing/2014/main" id="{C7DCD82D-B4A5-2AC6-EDAC-B007DC5BC68E}"/>
              </a:ext>
            </a:extLst>
          </p:cNvPr>
          <p:cNvSpPr>
            <a:spLocks noChangeArrowheads="1"/>
          </p:cNvSpPr>
          <p:nvPr/>
        </p:nvSpPr>
        <p:spPr bwMode="auto">
          <a:xfrm>
            <a:off x="85725" y="3959225"/>
            <a:ext cx="1600200" cy="639763"/>
          </a:xfrm>
          <a:prstGeom prst="homePlate">
            <a:avLst>
              <a:gd name="adj" fmla="val 62531"/>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363F09"/>
                </a:solidFill>
              </a:rPr>
              <a:t>Ερεθίσματα</a:t>
            </a:r>
            <a:endParaRPr lang="en-US" altLang="en-GR" sz="1800" b="1">
              <a:solidFill>
                <a:srgbClr val="363F09"/>
              </a:solidFill>
            </a:endParaRPr>
          </a:p>
        </p:txBody>
      </p:sp>
      <p:sp>
        <p:nvSpPr>
          <p:cNvPr id="116749" name="AutoShape 13">
            <a:extLst>
              <a:ext uri="{FF2B5EF4-FFF2-40B4-BE49-F238E27FC236}">
                <a16:creationId xmlns:a16="http://schemas.microsoft.com/office/drawing/2014/main" id="{F71F69EE-9E4E-48B9-35BA-2466973F6C7A}"/>
              </a:ext>
            </a:extLst>
          </p:cNvPr>
          <p:cNvSpPr>
            <a:spLocks noChangeArrowheads="1"/>
          </p:cNvSpPr>
          <p:nvPr/>
        </p:nvSpPr>
        <p:spPr bwMode="auto">
          <a:xfrm>
            <a:off x="1685925" y="3959225"/>
            <a:ext cx="1905000" cy="639763"/>
          </a:xfrm>
          <a:prstGeom prst="homePlate">
            <a:avLst>
              <a:gd name="adj" fmla="val 74442"/>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363F09"/>
                </a:solidFill>
              </a:rPr>
              <a:t>Αίσθηση</a:t>
            </a:r>
            <a:endParaRPr lang="en-US" altLang="en-GR" sz="1800" b="1">
              <a:solidFill>
                <a:srgbClr val="363F09"/>
              </a:solidFill>
            </a:endParaRPr>
          </a:p>
        </p:txBody>
      </p:sp>
      <p:sp>
        <p:nvSpPr>
          <p:cNvPr id="116750" name="AutoShape 14">
            <a:extLst>
              <a:ext uri="{FF2B5EF4-FFF2-40B4-BE49-F238E27FC236}">
                <a16:creationId xmlns:a16="http://schemas.microsoft.com/office/drawing/2014/main" id="{5F10EC02-098C-7686-98D6-DD1DBE66A734}"/>
              </a:ext>
            </a:extLst>
          </p:cNvPr>
          <p:cNvSpPr>
            <a:spLocks noChangeArrowheads="1"/>
          </p:cNvSpPr>
          <p:nvPr/>
        </p:nvSpPr>
        <p:spPr bwMode="auto">
          <a:xfrm>
            <a:off x="6943725" y="3959225"/>
            <a:ext cx="1901825" cy="639763"/>
          </a:xfrm>
          <a:prstGeom prst="chevron">
            <a:avLst>
              <a:gd name="adj" fmla="val 46407"/>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363F09"/>
                </a:solidFill>
              </a:rPr>
              <a:t>Αντίληψη</a:t>
            </a:r>
            <a:endParaRPr lang="en-US" altLang="en-GR" sz="1800" b="1">
              <a:solidFill>
                <a:srgbClr val="363F09"/>
              </a:solidFill>
            </a:endParaRPr>
          </a:p>
        </p:txBody>
      </p:sp>
      <p:sp>
        <p:nvSpPr>
          <p:cNvPr id="116751" name="Rectangle 15">
            <a:extLst>
              <a:ext uri="{FF2B5EF4-FFF2-40B4-BE49-F238E27FC236}">
                <a16:creationId xmlns:a16="http://schemas.microsoft.com/office/drawing/2014/main" id="{964FCC39-C234-967F-5673-54CF223D58E4}"/>
              </a:ext>
            </a:extLst>
          </p:cNvPr>
          <p:cNvSpPr>
            <a:spLocks noChangeArrowheads="1"/>
          </p:cNvSpPr>
          <p:nvPr/>
        </p:nvSpPr>
        <p:spPr bwMode="auto">
          <a:xfrm>
            <a:off x="179388" y="2205038"/>
            <a:ext cx="1312862" cy="431800"/>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chemeClr val="bg2"/>
                </a:solidFill>
              </a:rPr>
              <a:t>Γενικά </a:t>
            </a:r>
          </a:p>
          <a:p>
            <a:pPr algn="ctr">
              <a:spcBef>
                <a:spcPct val="0"/>
              </a:spcBef>
              <a:buClrTx/>
              <a:buSzTx/>
              <a:buFontTx/>
              <a:buNone/>
            </a:pPr>
            <a:r>
              <a:rPr lang="el-GR" altLang="en-GR" sz="1800" b="1">
                <a:solidFill>
                  <a:schemeClr val="bg2"/>
                </a:solidFill>
              </a:rPr>
              <a:t>Στάδια</a:t>
            </a:r>
            <a:endParaRPr lang="en-US" altLang="en-GR" sz="1800" b="1">
              <a:solidFill>
                <a:schemeClr val="bg2"/>
              </a:solidFill>
            </a:endParaRPr>
          </a:p>
        </p:txBody>
      </p:sp>
      <p:sp>
        <p:nvSpPr>
          <p:cNvPr id="116752" name="AutoShape 16">
            <a:extLst>
              <a:ext uri="{FF2B5EF4-FFF2-40B4-BE49-F238E27FC236}">
                <a16:creationId xmlns:a16="http://schemas.microsoft.com/office/drawing/2014/main" id="{438A6AF1-7B65-F2A5-148E-BE6F6334CB84}"/>
              </a:ext>
            </a:extLst>
          </p:cNvPr>
          <p:cNvSpPr>
            <a:spLocks noChangeArrowheads="1"/>
          </p:cNvSpPr>
          <p:nvPr/>
        </p:nvSpPr>
        <p:spPr bwMode="auto">
          <a:xfrm>
            <a:off x="1908175" y="1844675"/>
            <a:ext cx="2305050" cy="1152525"/>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b="1"/>
              <a:t>Στάδιο</a:t>
            </a:r>
          </a:p>
          <a:p>
            <a:pPr algn="ctr" eaLnBrk="1" hangingPunct="1">
              <a:spcBef>
                <a:spcPct val="0"/>
              </a:spcBef>
              <a:buClrTx/>
              <a:buSzTx/>
              <a:buFontTx/>
              <a:buNone/>
            </a:pPr>
            <a:r>
              <a:rPr lang="el-GR" altLang="en-GR" sz="1800" b="1"/>
              <a:t>Έκθεσης</a:t>
            </a:r>
          </a:p>
        </p:txBody>
      </p:sp>
      <p:sp>
        <p:nvSpPr>
          <p:cNvPr id="116753" name="AutoShape 17">
            <a:extLst>
              <a:ext uri="{FF2B5EF4-FFF2-40B4-BE49-F238E27FC236}">
                <a16:creationId xmlns:a16="http://schemas.microsoft.com/office/drawing/2014/main" id="{3D5A9181-B703-4D57-82BC-51A07D6CD609}"/>
              </a:ext>
            </a:extLst>
          </p:cNvPr>
          <p:cNvSpPr>
            <a:spLocks noChangeArrowheads="1"/>
          </p:cNvSpPr>
          <p:nvPr/>
        </p:nvSpPr>
        <p:spPr bwMode="auto">
          <a:xfrm>
            <a:off x="4354513" y="1844675"/>
            <a:ext cx="2305050" cy="1152525"/>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b="1"/>
              <a:t>Στάδιο</a:t>
            </a:r>
          </a:p>
          <a:p>
            <a:pPr algn="ctr" eaLnBrk="1" hangingPunct="1">
              <a:spcBef>
                <a:spcPct val="0"/>
              </a:spcBef>
              <a:buClrTx/>
              <a:buSzTx/>
              <a:buFontTx/>
              <a:buNone/>
            </a:pPr>
            <a:r>
              <a:rPr lang="el-GR" altLang="en-GR" sz="1800" b="1"/>
              <a:t>Προσοχής</a:t>
            </a:r>
          </a:p>
        </p:txBody>
      </p:sp>
      <p:sp>
        <p:nvSpPr>
          <p:cNvPr id="116754" name="AutoShape 18">
            <a:extLst>
              <a:ext uri="{FF2B5EF4-FFF2-40B4-BE49-F238E27FC236}">
                <a16:creationId xmlns:a16="http://schemas.microsoft.com/office/drawing/2014/main" id="{C0C001BB-65D0-FB4A-E11D-F8122DC1BE2C}"/>
              </a:ext>
            </a:extLst>
          </p:cNvPr>
          <p:cNvSpPr>
            <a:spLocks noChangeArrowheads="1"/>
          </p:cNvSpPr>
          <p:nvPr/>
        </p:nvSpPr>
        <p:spPr bwMode="auto">
          <a:xfrm>
            <a:off x="6731000" y="1844675"/>
            <a:ext cx="2305050" cy="1152525"/>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l-GR" altLang="en-GR" sz="1800" b="1"/>
              <a:t>Στάδιο</a:t>
            </a:r>
          </a:p>
          <a:p>
            <a:pPr algn="ctr" eaLnBrk="1" hangingPunct="1">
              <a:spcBef>
                <a:spcPct val="0"/>
              </a:spcBef>
              <a:buClrTx/>
              <a:buSzTx/>
              <a:buFontTx/>
              <a:buNone/>
            </a:pPr>
            <a:r>
              <a:rPr lang="el-GR" altLang="en-GR" sz="1800" b="1"/>
              <a:t>Κατανόησης</a:t>
            </a:r>
          </a:p>
        </p:txBody>
      </p:sp>
      <p:sp>
        <p:nvSpPr>
          <p:cNvPr id="116755" name="Oval 19">
            <a:extLst>
              <a:ext uri="{FF2B5EF4-FFF2-40B4-BE49-F238E27FC236}">
                <a16:creationId xmlns:a16="http://schemas.microsoft.com/office/drawing/2014/main" id="{BA355BF6-2BDC-B539-A252-745F456B22D0}"/>
              </a:ext>
            </a:extLst>
          </p:cNvPr>
          <p:cNvSpPr>
            <a:spLocks noChangeArrowheads="1"/>
          </p:cNvSpPr>
          <p:nvPr/>
        </p:nvSpPr>
        <p:spPr bwMode="auto">
          <a:xfrm>
            <a:off x="2555875" y="5445125"/>
            <a:ext cx="1584325" cy="720725"/>
          </a:xfrm>
          <a:prstGeom prst="ellipse">
            <a:avLst/>
          </a:prstGeom>
          <a:solidFill>
            <a:srgbClr val="CAE54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363F09"/>
                </a:solidFill>
              </a:rPr>
              <a:t>Προσοχή</a:t>
            </a:r>
          </a:p>
        </p:txBody>
      </p:sp>
      <p:sp>
        <p:nvSpPr>
          <p:cNvPr id="116756" name="Oval 20">
            <a:extLst>
              <a:ext uri="{FF2B5EF4-FFF2-40B4-BE49-F238E27FC236}">
                <a16:creationId xmlns:a16="http://schemas.microsoft.com/office/drawing/2014/main" id="{BD959226-4362-AB95-0642-35BCD0B712F5}"/>
              </a:ext>
            </a:extLst>
          </p:cNvPr>
          <p:cNvSpPr>
            <a:spLocks noChangeArrowheads="1"/>
          </p:cNvSpPr>
          <p:nvPr/>
        </p:nvSpPr>
        <p:spPr bwMode="auto">
          <a:xfrm>
            <a:off x="5003800" y="4868863"/>
            <a:ext cx="1584325" cy="720725"/>
          </a:xfrm>
          <a:prstGeom prst="ellipse">
            <a:avLst/>
          </a:prstGeom>
          <a:solidFill>
            <a:srgbClr val="CAE54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363F09"/>
                </a:solidFill>
              </a:rPr>
              <a:t>Προσδοκίες</a:t>
            </a:r>
          </a:p>
        </p:txBody>
      </p:sp>
      <p:sp>
        <p:nvSpPr>
          <p:cNvPr id="116757" name="AutoShape 21">
            <a:extLst>
              <a:ext uri="{FF2B5EF4-FFF2-40B4-BE49-F238E27FC236}">
                <a16:creationId xmlns:a16="http://schemas.microsoft.com/office/drawing/2014/main" id="{F343F152-4578-99E7-CFF3-53FF8E6B97F8}"/>
              </a:ext>
            </a:extLst>
          </p:cNvPr>
          <p:cNvSpPr>
            <a:spLocks noChangeArrowheads="1"/>
          </p:cNvSpPr>
          <p:nvPr/>
        </p:nvSpPr>
        <p:spPr bwMode="auto">
          <a:xfrm rot="10387346">
            <a:off x="6511925" y="5056188"/>
            <a:ext cx="1150938" cy="101600"/>
          </a:xfrm>
          <a:prstGeom prst="homePlate">
            <a:avLst>
              <a:gd name="adj" fmla="val 283203"/>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58" name="Oval 22">
            <a:extLst>
              <a:ext uri="{FF2B5EF4-FFF2-40B4-BE49-F238E27FC236}">
                <a16:creationId xmlns:a16="http://schemas.microsoft.com/office/drawing/2014/main" id="{1EBC6D0A-F47A-CC4F-DEEB-7EC7140D3EDC}"/>
              </a:ext>
            </a:extLst>
          </p:cNvPr>
          <p:cNvSpPr>
            <a:spLocks noChangeArrowheads="1"/>
          </p:cNvSpPr>
          <p:nvPr/>
        </p:nvSpPr>
        <p:spPr bwMode="auto">
          <a:xfrm>
            <a:off x="4500563" y="3068638"/>
            <a:ext cx="1584325" cy="720725"/>
          </a:xfrm>
          <a:prstGeom prst="ellipse">
            <a:avLst/>
          </a:prstGeom>
          <a:solidFill>
            <a:srgbClr val="CAE54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l-GR" altLang="en-GR" sz="1800" b="1">
                <a:solidFill>
                  <a:srgbClr val="363F09"/>
                </a:solidFill>
              </a:rPr>
              <a:t>Μνήμη/</a:t>
            </a:r>
          </a:p>
          <a:p>
            <a:pPr algn="ctr">
              <a:spcBef>
                <a:spcPct val="0"/>
              </a:spcBef>
              <a:buClrTx/>
              <a:buSzTx/>
              <a:buFontTx/>
              <a:buNone/>
            </a:pPr>
            <a:r>
              <a:rPr lang="el-GR" altLang="en-GR" sz="1800" b="1">
                <a:solidFill>
                  <a:srgbClr val="363F09"/>
                </a:solidFill>
              </a:rPr>
              <a:t>Εμπειρίες</a:t>
            </a:r>
          </a:p>
        </p:txBody>
      </p:sp>
      <p:sp>
        <p:nvSpPr>
          <p:cNvPr id="116759" name="AutoShape 23">
            <a:extLst>
              <a:ext uri="{FF2B5EF4-FFF2-40B4-BE49-F238E27FC236}">
                <a16:creationId xmlns:a16="http://schemas.microsoft.com/office/drawing/2014/main" id="{2043B798-3E3D-8904-A36D-2549F55C2E87}"/>
              </a:ext>
            </a:extLst>
          </p:cNvPr>
          <p:cNvSpPr>
            <a:spLocks noChangeArrowheads="1"/>
          </p:cNvSpPr>
          <p:nvPr/>
        </p:nvSpPr>
        <p:spPr bwMode="auto">
          <a:xfrm rot="-5400000">
            <a:off x="2195513" y="4797425"/>
            <a:ext cx="720725" cy="142875"/>
          </a:xfrm>
          <a:prstGeom prst="homePlate">
            <a:avLst>
              <a:gd name="adj" fmla="val 126111"/>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116760" name="AutoShape 24">
            <a:extLst>
              <a:ext uri="{FF2B5EF4-FFF2-40B4-BE49-F238E27FC236}">
                <a16:creationId xmlns:a16="http://schemas.microsoft.com/office/drawing/2014/main" id="{7A9CDAC0-A998-97E6-835E-5873D0788978}"/>
              </a:ext>
            </a:extLst>
          </p:cNvPr>
          <p:cNvSpPr>
            <a:spLocks noChangeArrowheads="1"/>
          </p:cNvSpPr>
          <p:nvPr/>
        </p:nvSpPr>
        <p:spPr bwMode="auto">
          <a:xfrm rot="-5400000">
            <a:off x="3923506" y="4653757"/>
            <a:ext cx="720725" cy="144462"/>
          </a:xfrm>
          <a:prstGeom prst="homePlate">
            <a:avLst>
              <a:gd name="adj" fmla="val 124726"/>
            </a:avLst>
          </a:prstGeom>
          <a:solidFill>
            <a:srgbClr val="CAE54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GR" sz="1800"/>
          </a:p>
        </p:txBody>
      </p:sp>
      <p:sp>
        <p:nvSpPr>
          <p:cNvPr id="2" name="Footer Placeholder 1">
            <a:extLst>
              <a:ext uri="{FF2B5EF4-FFF2-40B4-BE49-F238E27FC236}">
                <a16:creationId xmlns:a16="http://schemas.microsoft.com/office/drawing/2014/main" id="{95D57004-F467-A6E0-090F-A53ECCACC432}"/>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47"/>
                                        </p:tgtEl>
                                        <p:attrNameLst>
                                          <p:attrName>style.visibility</p:attrName>
                                        </p:attrNameLst>
                                      </p:cBhvr>
                                      <p:to>
                                        <p:strVal val="visible"/>
                                      </p:to>
                                    </p:set>
                                    <p:animEffect transition="in" filter="fade">
                                      <p:cBhvr>
                                        <p:cTn id="7" dur="2000"/>
                                        <p:tgtEl>
                                          <p:spTgt spid="522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522251"/>
                                        </p:tgtEl>
                                        <p:attrNameLst>
                                          <p:attrName>style.visibility</p:attrName>
                                        </p:attrNameLst>
                                      </p:cBhvr>
                                      <p:to>
                                        <p:strVal val="visible"/>
                                      </p:to>
                                    </p:set>
                                    <p:animEffect transition="in" filter="slide(fromTop)">
                                      <p:cBhvr>
                                        <p:cTn id="12" dur="500"/>
                                        <p:tgtEl>
                                          <p:spTgt spid="522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522246"/>
                                        </p:tgtEl>
                                        <p:attrNameLst>
                                          <p:attrName>style.visibility</p:attrName>
                                        </p:attrNameLst>
                                      </p:cBhvr>
                                      <p:to>
                                        <p:strVal val="visible"/>
                                      </p:to>
                                    </p:set>
                                    <p:animEffect transition="in" filter="slide(fromTop)">
                                      <p:cBhvr>
                                        <p:cTn id="17" dur="500"/>
                                        <p:tgtEl>
                                          <p:spTgt spid="522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522245"/>
                                        </p:tgtEl>
                                        <p:attrNameLst>
                                          <p:attrName>style.visibility</p:attrName>
                                        </p:attrNameLst>
                                      </p:cBhvr>
                                      <p:to>
                                        <p:strVal val="visible"/>
                                      </p:to>
                                    </p:set>
                                    <p:animEffect transition="in" filter="slide(fromTop)">
                                      <p:cBhvr>
                                        <p:cTn id="22" dur="500"/>
                                        <p:tgtEl>
                                          <p:spTgt spid="522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522242"/>
                                        </p:tgtEl>
                                        <p:attrNameLst>
                                          <p:attrName>style.visibility</p:attrName>
                                        </p:attrNameLst>
                                      </p:cBhvr>
                                      <p:to>
                                        <p:strVal val="visible"/>
                                      </p:to>
                                    </p:set>
                                    <p:animEffect transition="in" filter="slide(fromTop)">
                                      <p:cBhvr>
                                        <p:cTn id="27" dur="500"/>
                                        <p:tgtEl>
                                          <p:spTgt spid="52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p:bldP spid="522245" grpId="0" animBg="1"/>
      <p:bldP spid="522246" grpId="0" animBg="1"/>
      <p:bldP spid="522247" grpId="0"/>
      <p:bldP spid="52225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Slide Number Placeholder 3">
            <a:extLst>
              <a:ext uri="{FF2B5EF4-FFF2-40B4-BE49-F238E27FC236}">
                <a16:creationId xmlns:a16="http://schemas.microsoft.com/office/drawing/2014/main" id="{DEF9275B-532F-F6D7-B6E2-555567154E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268A580-C74B-1C4B-8116-04A145D2F716}" type="slidenum">
              <a:rPr lang="el-GR" altLang="en-GR" sz="1200" smtClean="0">
                <a:latin typeface="Arial Black" panose="020B0604020202020204" pitchFamily="34" charset="0"/>
              </a:rPr>
              <a:pPr>
                <a:spcBef>
                  <a:spcPct val="0"/>
                </a:spcBef>
                <a:buClrTx/>
                <a:buSzTx/>
                <a:buFontTx/>
                <a:buNone/>
              </a:pPr>
              <a:t>85</a:t>
            </a:fld>
            <a:endParaRPr lang="el-GR" altLang="en-GR" sz="1200">
              <a:latin typeface="Arial Black" panose="020B0604020202020204" pitchFamily="34" charset="0"/>
            </a:endParaRPr>
          </a:p>
        </p:txBody>
      </p:sp>
      <p:sp>
        <p:nvSpPr>
          <p:cNvPr id="523266" name="Rectangle 2">
            <a:extLst>
              <a:ext uri="{FF2B5EF4-FFF2-40B4-BE49-F238E27FC236}">
                <a16:creationId xmlns:a16="http://schemas.microsoft.com/office/drawing/2014/main" id="{15E5AA0C-79E9-7BF8-027A-F12F0094A93D}"/>
              </a:ext>
            </a:extLst>
          </p:cNvPr>
          <p:cNvSpPr>
            <a:spLocks noChangeArrowheads="1"/>
          </p:cNvSpPr>
          <p:nvPr/>
        </p:nvSpPr>
        <p:spPr bwMode="auto">
          <a:xfrm>
            <a:off x="2135188" y="5156200"/>
            <a:ext cx="5484812" cy="762000"/>
          </a:xfrm>
          <a:prstGeom prst="rect">
            <a:avLst/>
          </a:prstGeom>
          <a:gradFill rotWithShape="0">
            <a:gsLst>
              <a:gs pos="0">
                <a:srgbClr val="FDEF69"/>
              </a:gs>
              <a:gs pos="100000">
                <a:srgbClr val="FDEF69">
                  <a:gamma/>
                  <a:shade val="46275"/>
                  <a:invGamma/>
                </a:srgbClr>
              </a:gs>
            </a:gsLst>
            <a:lin ang="5400000" scaled="1"/>
          </a:gra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FDEF69"/>
            </a:extrusionClr>
          </a:sp3d>
        </p:spPr>
        <p:txBody>
          <a:bodyPr wrap="none" anchor="ctr">
            <a:flatTx/>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sz="3200" b="1">
                <a:solidFill>
                  <a:srgbClr val="00543E"/>
                </a:solidFill>
              </a:rPr>
              <a:t>Επιλεκτική Μνήμη</a:t>
            </a:r>
            <a:endParaRPr lang="en-US" altLang="en-GR" sz="3200" i="1">
              <a:solidFill>
                <a:srgbClr val="00543E"/>
              </a:solidFill>
              <a:effectLst>
                <a:outerShdw blurRad="38100" dist="38100" dir="2700000" algn="tl">
                  <a:srgbClr val="000000"/>
                </a:outerShdw>
              </a:effectLst>
            </a:endParaRPr>
          </a:p>
        </p:txBody>
      </p:sp>
      <p:sp>
        <p:nvSpPr>
          <p:cNvPr id="117763" name="Rectangle 3">
            <a:extLst>
              <a:ext uri="{FF2B5EF4-FFF2-40B4-BE49-F238E27FC236}">
                <a16:creationId xmlns:a16="http://schemas.microsoft.com/office/drawing/2014/main" id="{8AB290FC-9FB2-8B0C-6E32-333DED839F59}"/>
              </a:ext>
            </a:extLst>
          </p:cNvPr>
          <p:cNvSpPr>
            <a:spLocks noGrp="1" noChangeArrowheads="1"/>
          </p:cNvSpPr>
          <p:nvPr>
            <p:ph type="title"/>
          </p:nvPr>
        </p:nvSpPr>
        <p:spPr>
          <a:xfrm>
            <a:off x="1371600" y="304800"/>
            <a:ext cx="7772400" cy="1143000"/>
          </a:xfrm>
        </p:spPr>
        <p:txBody>
          <a:bodyPr/>
          <a:lstStyle/>
          <a:p>
            <a:pPr eaLnBrk="1" hangingPunct="1"/>
            <a:r>
              <a:rPr lang="el-GR" altLang="en-GR">
                <a:ea typeface="ＭＳ Ｐゴシック" panose="020B0600070205080204" pitchFamily="34" charset="-128"/>
              </a:rPr>
              <a:t>Η Διαδικασία Επιλεκτικής Αντίληψης</a:t>
            </a:r>
            <a:endParaRPr lang="en-US" altLang="en-GR">
              <a:ea typeface="ＭＳ Ｐゴシック" panose="020B0600070205080204" pitchFamily="34" charset="-128"/>
            </a:endParaRPr>
          </a:p>
        </p:txBody>
      </p:sp>
      <p:sp>
        <p:nvSpPr>
          <p:cNvPr id="523268" name="AutoShape 4">
            <a:extLst>
              <a:ext uri="{FF2B5EF4-FFF2-40B4-BE49-F238E27FC236}">
                <a16:creationId xmlns:a16="http://schemas.microsoft.com/office/drawing/2014/main" id="{3CB456BA-23E9-1F5A-B4B8-440001B626F5}"/>
              </a:ext>
            </a:extLst>
          </p:cNvPr>
          <p:cNvSpPr>
            <a:spLocks noChangeArrowheads="1"/>
          </p:cNvSpPr>
          <p:nvPr/>
        </p:nvSpPr>
        <p:spPr bwMode="auto">
          <a:xfrm>
            <a:off x="2135188" y="3962400"/>
            <a:ext cx="5484812" cy="1143000"/>
          </a:xfrm>
          <a:prstGeom prst="downArrowCallout">
            <a:avLst>
              <a:gd name="adj1" fmla="val 43410"/>
              <a:gd name="adj2" fmla="val 35767"/>
              <a:gd name="adj3" fmla="val 19963"/>
              <a:gd name="adj4" fmla="val 66667"/>
            </a:avLst>
          </a:prstGeom>
          <a:gradFill rotWithShape="0">
            <a:gsLst>
              <a:gs pos="0">
                <a:srgbClr val="FDEF69"/>
              </a:gs>
              <a:gs pos="100000">
                <a:srgbClr val="FDEF69">
                  <a:gamma/>
                  <a:shade val="46275"/>
                  <a:invGamma/>
                </a:srgbClr>
              </a:gs>
            </a:gsLst>
            <a:lin ang="5400000" scaled="1"/>
          </a:gra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FDEF69"/>
            </a:extrusionClr>
          </a:sp3d>
        </p:spPr>
        <p:txBody>
          <a:bodyPr wrap="none" anchor="ctr">
            <a:flatTx/>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sz="3200" b="1">
                <a:solidFill>
                  <a:srgbClr val="00543E"/>
                </a:solidFill>
              </a:rPr>
              <a:t>Επιλεκτική Κατανόηση</a:t>
            </a:r>
            <a:endParaRPr lang="en-US" altLang="en-GR" sz="3200" b="1">
              <a:solidFill>
                <a:srgbClr val="00543E"/>
              </a:solidFill>
              <a:effectLst>
                <a:outerShdw blurRad="38100" dist="38100" dir="2700000" algn="tl">
                  <a:srgbClr val="000000"/>
                </a:outerShdw>
              </a:effectLst>
            </a:endParaRPr>
          </a:p>
        </p:txBody>
      </p:sp>
      <p:sp>
        <p:nvSpPr>
          <p:cNvPr id="523269" name="AutoShape 5">
            <a:extLst>
              <a:ext uri="{FF2B5EF4-FFF2-40B4-BE49-F238E27FC236}">
                <a16:creationId xmlns:a16="http://schemas.microsoft.com/office/drawing/2014/main" id="{EAC38B35-02E1-01F5-7C65-9DA712C335CD}"/>
              </a:ext>
            </a:extLst>
          </p:cNvPr>
          <p:cNvSpPr>
            <a:spLocks noChangeArrowheads="1"/>
          </p:cNvSpPr>
          <p:nvPr/>
        </p:nvSpPr>
        <p:spPr bwMode="auto">
          <a:xfrm>
            <a:off x="2135188" y="2717800"/>
            <a:ext cx="5484812" cy="1143000"/>
          </a:xfrm>
          <a:prstGeom prst="downArrowCallout">
            <a:avLst>
              <a:gd name="adj1" fmla="val 43410"/>
              <a:gd name="adj2" fmla="val 35767"/>
              <a:gd name="adj3" fmla="val 19963"/>
              <a:gd name="adj4" fmla="val 66667"/>
            </a:avLst>
          </a:prstGeom>
          <a:gradFill rotWithShape="0">
            <a:gsLst>
              <a:gs pos="0">
                <a:srgbClr val="FDEF69"/>
              </a:gs>
              <a:gs pos="100000">
                <a:srgbClr val="FDEF69">
                  <a:gamma/>
                  <a:shade val="46275"/>
                  <a:invGamma/>
                </a:srgbClr>
              </a:gs>
            </a:gsLst>
            <a:lin ang="5400000" scaled="1"/>
          </a:gra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FDEF69"/>
            </a:extrusionClr>
          </a:sp3d>
        </p:spPr>
        <p:txBody>
          <a:bodyPr wrap="none" anchor="ctr">
            <a:flatTx/>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sz="3200" b="1">
                <a:solidFill>
                  <a:srgbClr val="00543E"/>
                </a:solidFill>
              </a:rPr>
              <a:t>Επιλεκτική Προσοχή</a:t>
            </a:r>
            <a:endParaRPr lang="en-US" altLang="en-GR" sz="3200" b="1">
              <a:solidFill>
                <a:srgbClr val="00543E"/>
              </a:solidFill>
              <a:effectLst>
                <a:outerShdw blurRad="38100" dist="38100" dir="2700000" algn="tl">
                  <a:srgbClr val="000000"/>
                </a:outerShdw>
              </a:effectLst>
            </a:endParaRPr>
          </a:p>
        </p:txBody>
      </p:sp>
      <p:sp>
        <p:nvSpPr>
          <p:cNvPr id="523270" name="AutoShape 6">
            <a:extLst>
              <a:ext uri="{FF2B5EF4-FFF2-40B4-BE49-F238E27FC236}">
                <a16:creationId xmlns:a16="http://schemas.microsoft.com/office/drawing/2014/main" id="{641E4741-4B94-E9A8-3429-A3167BF2DB9C}"/>
              </a:ext>
            </a:extLst>
          </p:cNvPr>
          <p:cNvSpPr>
            <a:spLocks noChangeArrowheads="1"/>
          </p:cNvSpPr>
          <p:nvPr/>
        </p:nvSpPr>
        <p:spPr bwMode="auto">
          <a:xfrm>
            <a:off x="2135188" y="1524000"/>
            <a:ext cx="5484812" cy="1143000"/>
          </a:xfrm>
          <a:prstGeom prst="downArrowCallout">
            <a:avLst>
              <a:gd name="adj1" fmla="val 43410"/>
              <a:gd name="adj2" fmla="val 35767"/>
              <a:gd name="adj3" fmla="val 19963"/>
              <a:gd name="adj4" fmla="val 66667"/>
            </a:avLst>
          </a:prstGeom>
          <a:gradFill rotWithShape="0">
            <a:gsLst>
              <a:gs pos="0">
                <a:srgbClr val="FDEF69"/>
              </a:gs>
              <a:gs pos="100000">
                <a:srgbClr val="FDEF69">
                  <a:gamma/>
                  <a:shade val="46275"/>
                  <a:invGamma/>
                </a:srgbClr>
              </a:gs>
            </a:gsLst>
            <a:lin ang="5400000" scaled="1"/>
          </a:gra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FDEF69"/>
            </a:extrusionClr>
          </a:sp3d>
        </p:spPr>
        <p:txBody>
          <a:bodyPr wrap="none" anchor="ctr">
            <a:flatTx/>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l-GR" altLang="en-GR" sz="3200" b="1">
                <a:solidFill>
                  <a:srgbClr val="00543E"/>
                </a:solidFill>
              </a:rPr>
              <a:t>Επιλεκτική Έκθεση</a:t>
            </a:r>
            <a:endParaRPr lang="en-US" altLang="en-GR" sz="3200" b="1">
              <a:solidFill>
                <a:srgbClr val="00543E"/>
              </a:solidFill>
              <a:effectLst>
                <a:outerShdw blurRad="38100" dist="38100" dir="2700000" algn="tl">
                  <a:srgbClr val="000000"/>
                </a:outerShdw>
              </a:effectLst>
            </a:endParaRPr>
          </a:p>
        </p:txBody>
      </p:sp>
      <p:sp>
        <p:nvSpPr>
          <p:cNvPr id="2" name="Footer Placeholder 1">
            <a:extLst>
              <a:ext uri="{FF2B5EF4-FFF2-40B4-BE49-F238E27FC236}">
                <a16:creationId xmlns:a16="http://schemas.microsoft.com/office/drawing/2014/main" id="{2F86E258-0ADD-73EC-2FBC-8EF52284469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3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3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32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3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animBg="1" autoUpdateAnimBg="0"/>
      <p:bldP spid="523268" grpId="0" animBg="1" autoUpdateAnimBg="0"/>
      <p:bldP spid="523269" grpId="0" animBg="1" autoUpdateAnimBg="0"/>
      <p:bldP spid="523270"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4">
            <a:extLst>
              <a:ext uri="{FF2B5EF4-FFF2-40B4-BE49-F238E27FC236}">
                <a16:creationId xmlns:a16="http://schemas.microsoft.com/office/drawing/2014/main" id="{ADB6074A-84C7-9125-BBC8-C415F83C83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46F5349-E11A-4A44-9AFD-A93BEF664307}" type="slidenum">
              <a:rPr lang="el-GR" altLang="en-GR" sz="1200" smtClean="0">
                <a:latin typeface="Arial Black" panose="020B0604020202020204" pitchFamily="34" charset="0"/>
              </a:rPr>
              <a:pPr>
                <a:spcBef>
                  <a:spcPct val="0"/>
                </a:spcBef>
                <a:buClrTx/>
                <a:buSzTx/>
                <a:buFontTx/>
                <a:buNone/>
              </a:pPr>
              <a:t>86</a:t>
            </a:fld>
            <a:endParaRPr lang="el-GR" altLang="en-GR" sz="1200">
              <a:latin typeface="Arial Black" panose="020B0604020202020204" pitchFamily="34" charset="0"/>
            </a:endParaRPr>
          </a:p>
        </p:txBody>
      </p:sp>
      <p:sp>
        <p:nvSpPr>
          <p:cNvPr id="118786" name="Rectangle 2">
            <a:extLst>
              <a:ext uri="{FF2B5EF4-FFF2-40B4-BE49-F238E27FC236}">
                <a16:creationId xmlns:a16="http://schemas.microsoft.com/office/drawing/2014/main" id="{9D9797E4-F029-0243-44D4-39C22A76C5B4}"/>
              </a:ext>
            </a:extLst>
          </p:cNvPr>
          <p:cNvSpPr>
            <a:spLocks noGrp="1" noChangeArrowheads="1"/>
          </p:cNvSpPr>
          <p:nvPr>
            <p:ph type="title"/>
          </p:nvPr>
        </p:nvSpPr>
        <p:spPr>
          <a:xfrm>
            <a:off x="762000" y="533400"/>
            <a:ext cx="8001000" cy="609600"/>
          </a:xfrm>
        </p:spPr>
        <p:txBody>
          <a:bodyPr/>
          <a:lstStyle/>
          <a:p>
            <a:pPr eaLnBrk="1" hangingPunct="1"/>
            <a:r>
              <a:rPr lang="en-US" altLang="en-GR">
                <a:ea typeface="ＭＳ Ｐゴシック" panose="020B0600070205080204" pitchFamily="34" charset="-128"/>
              </a:rPr>
              <a:t>Assumptions (Υποθέσεις)</a:t>
            </a:r>
          </a:p>
        </p:txBody>
      </p:sp>
      <p:sp>
        <p:nvSpPr>
          <p:cNvPr id="118787" name="Rectangle 3">
            <a:extLst>
              <a:ext uri="{FF2B5EF4-FFF2-40B4-BE49-F238E27FC236}">
                <a16:creationId xmlns:a16="http://schemas.microsoft.com/office/drawing/2014/main" id="{B18E9DE2-830C-8EAC-BE41-382F43CADA57}"/>
              </a:ext>
            </a:extLst>
          </p:cNvPr>
          <p:cNvSpPr>
            <a:spLocks noGrp="1" noChangeArrowheads="1"/>
          </p:cNvSpPr>
          <p:nvPr>
            <p:ph type="body" idx="1"/>
          </p:nvPr>
        </p:nvSpPr>
        <p:spPr>
          <a:xfrm>
            <a:off x="1143000" y="1447800"/>
            <a:ext cx="7543800" cy="4495800"/>
          </a:xfrm>
        </p:spPr>
        <p:txBody>
          <a:bodyPr/>
          <a:lstStyle/>
          <a:p>
            <a:pPr eaLnBrk="1" hangingPunct="1"/>
            <a:r>
              <a:rPr lang="en-US" altLang="en-GR" sz="2600" b="1">
                <a:ea typeface="ＭＳ Ｐゴシック" panose="020B0600070205080204" pitchFamily="34" charset="-128"/>
              </a:rPr>
              <a:t>Η συχνότητα αλλαγής</a:t>
            </a:r>
          </a:p>
          <a:p>
            <a:pPr eaLnBrk="1" hangingPunct="1"/>
            <a:r>
              <a:rPr lang="en-US" altLang="en-GR" sz="2600" b="1">
                <a:ea typeface="ＭＳ Ｐゴシック" panose="020B0600070205080204" pitchFamily="34" charset="-128"/>
              </a:rPr>
              <a:t>Ο ρυθμός αλλαγής</a:t>
            </a:r>
          </a:p>
          <a:p>
            <a:pPr eaLnBrk="1" hangingPunct="1"/>
            <a:r>
              <a:rPr lang="en-US" altLang="en-GR" sz="2600" b="1">
                <a:ea typeface="ＭＳ Ｐゴシック" panose="020B0600070205080204" pitchFamily="34" charset="-128"/>
              </a:rPr>
              <a:t>Η αγορά</a:t>
            </a:r>
          </a:p>
          <a:p>
            <a:pPr eaLnBrk="1" hangingPunct="1"/>
            <a:r>
              <a:rPr lang="en-US" altLang="en-GR" sz="2600" b="1">
                <a:ea typeface="ＭＳ Ｐゴシック" panose="020B0600070205080204" pitchFamily="34" charset="-128"/>
              </a:rPr>
              <a:t>Το σύστημα διανομής</a:t>
            </a:r>
          </a:p>
          <a:p>
            <a:pPr eaLnBrk="1" hangingPunct="1"/>
            <a:r>
              <a:rPr lang="en-US" altLang="en-GR" sz="2600" b="1">
                <a:ea typeface="ＭＳ Ｐゴシック" panose="020B0600070205080204" pitchFamily="34" charset="-128"/>
              </a:rPr>
              <a:t>Η αγοραστική συμπεριφορά</a:t>
            </a:r>
          </a:p>
          <a:p>
            <a:pPr eaLnBrk="1" hangingPunct="1"/>
            <a:r>
              <a:rPr lang="en-US" altLang="en-GR" sz="2600" b="1">
                <a:ea typeface="ＭＳ Ｐゴシック" panose="020B0600070205080204" pitchFamily="34" charset="-128"/>
              </a:rPr>
              <a:t>Τα αγοραστικά κριτήρια</a:t>
            </a:r>
          </a:p>
          <a:p>
            <a:pPr eaLnBrk="1" hangingPunct="1"/>
            <a:r>
              <a:rPr lang="en-US" altLang="en-GR" sz="2600" b="1">
                <a:ea typeface="ＭＳ Ｐゴシック" panose="020B0600070205080204" pitchFamily="34" charset="-128"/>
              </a:rPr>
              <a:t>Η συμπεριφορά των ανταγωνιστών</a:t>
            </a:r>
          </a:p>
          <a:p>
            <a:pPr eaLnBrk="1" hangingPunct="1"/>
            <a:r>
              <a:rPr lang="en-US" altLang="en-GR" sz="2600" b="1">
                <a:ea typeface="ＭＳ Ｐゴシック" panose="020B0600070205080204" pitchFamily="34" charset="-128"/>
              </a:rPr>
              <a:t>Η συμπεριφορά των προμηθευτών</a:t>
            </a:r>
            <a:endParaRPr lang="en-US" altLang="en-GR" sz="2600">
              <a:ea typeface="ＭＳ Ｐゴシック" panose="020B0600070205080204" pitchFamily="34" charset="-128"/>
            </a:endParaRPr>
          </a:p>
          <a:p>
            <a:pPr lvl="1" eaLnBrk="1" hangingPunct="1"/>
            <a:endParaRPr lang="en-US" altLang="en-GR" sz="26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C9ED676A-A16D-1804-262E-4FADFF6A668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4">
            <a:extLst>
              <a:ext uri="{FF2B5EF4-FFF2-40B4-BE49-F238E27FC236}">
                <a16:creationId xmlns:a16="http://schemas.microsoft.com/office/drawing/2014/main" id="{E45CD9FF-433D-E8A0-1CD5-38D06A4328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39DF249-7C12-CA43-9086-23AD8C05E48B}" type="slidenum">
              <a:rPr lang="el-GR" altLang="en-GR" sz="1200" smtClean="0">
                <a:latin typeface="Arial Black" panose="020B0604020202020204" pitchFamily="34" charset="0"/>
              </a:rPr>
              <a:pPr>
                <a:spcBef>
                  <a:spcPct val="0"/>
                </a:spcBef>
                <a:buClrTx/>
                <a:buSzTx/>
                <a:buFontTx/>
                <a:buNone/>
              </a:pPr>
              <a:t>87</a:t>
            </a:fld>
            <a:endParaRPr lang="el-GR" altLang="en-GR" sz="1200">
              <a:latin typeface="Arial Black" panose="020B0604020202020204" pitchFamily="34" charset="0"/>
            </a:endParaRPr>
          </a:p>
        </p:txBody>
      </p:sp>
      <p:pic>
        <p:nvPicPr>
          <p:cNvPr id="119810" name="Picture 2" descr="marketing segments">
            <a:extLst>
              <a:ext uri="{FF2B5EF4-FFF2-40B4-BE49-F238E27FC236}">
                <a16:creationId xmlns:a16="http://schemas.microsoft.com/office/drawing/2014/main" id="{04949AF8-0269-502F-CC0C-08CF1180B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E70A475-1A63-F22A-1CA8-14A9FD08003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4">
            <a:extLst>
              <a:ext uri="{FF2B5EF4-FFF2-40B4-BE49-F238E27FC236}">
                <a16:creationId xmlns:a16="http://schemas.microsoft.com/office/drawing/2014/main" id="{12E2A4E1-AFDE-4FFD-3DD2-826EC79225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2DF3EC9-154C-1F4A-84A8-8D4C0F8FBA09}" type="slidenum">
              <a:rPr lang="el-GR" altLang="en-GR" sz="1200" smtClean="0">
                <a:latin typeface="Arial Black" panose="020B0604020202020204" pitchFamily="34" charset="0"/>
              </a:rPr>
              <a:pPr>
                <a:spcBef>
                  <a:spcPct val="0"/>
                </a:spcBef>
                <a:buClrTx/>
                <a:buSzTx/>
                <a:buFontTx/>
                <a:buNone/>
              </a:pPr>
              <a:t>88</a:t>
            </a:fld>
            <a:endParaRPr lang="el-GR" altLang="en-GR" sz="1200">
              <a:latin typeface="Arial Black" panose="020B0604020202020204" pitchFamily="34" charset="0"/>
            </a:endParaRPr>
          </a:p>
        </p:txBody>
      </p:sp>
      <p:pic>
        <p:nvPicPr>
          <p:cNvPr id="120834" name="Picture 2" descr="targeting segments">
            <a:extLst>
              <a:ext uri="{FF2B5EF4-FFF2-40B4-BE49-F238E27FC236}">
                <a16:creationId xmlns:a16="http://schemas.microsoft.com/office/drawing/2014/main" id="{DDA8A826-144E-803F-A6BE-1AAD9ECB6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5294DA4-45F2-4956-322C-8E02524C2DCF}"/>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4">
            <a:extLst>
              <a:ext uri="{FF2B5EF4-FFF2-40B4-BE49-F238E27FC236}">
                <a16:creationId xmlns:a16="http://schemas.microsoft.com/office/drawing/2014/main" id="{F4303F5A-4024-E921-73DE-23B7DA4790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5CF8C59-3BBA-DC4F-A754-C1B2A0028B3A}" type="slidenum">
              <a:rPr lang="el-GR" altLang="en-GR" sz="1200" smtClean="0">
                <a:latin typeface="Arial Black" panose="020B0604020202020204" pitchFamily="34" charset="0"/>
              </a:rPr>
              <a:pPr>
                <a:spcBef>
                  <a:spcPct val="0"/>
                </a:spcBef>
                <a:buClrTx/>
                <a:buSzTx/>
                <a:buFontTx/>
                <a:buNone/>
              </a:pPr>
              <a:t>89</a:t>
            </a:fld>
            <a:endParaRPr lang="el-GR" altLang="en-GR" sz="1200">
              <a:latin typeface="Arial Black" panose="020B0604020202020204" pitchFamily="34" charset="0"/>
            </a:endParaRPr>
          </a:p>
        </p:txBody>
      </p:sp>
      <p:pic>
        <p:nvPicPr>
          <p:cNvPr id="121858" name="Picture 2" descr="differentiated marketing">
            <a:extLst>
              <a:ext uri="{FF2B5EF4-FFF2-40B4-BE49-F238E27FC236}">
                <a16:creationId xmlns:a16="http://schemas.microsoft.com/office/drawing/2014/main" id="{893F5791-FFD2-11EF-E6EE-DDEB27CE5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76200"/>
            <a:ext cx="7129462"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6046DAF-BCBF-254A-C9D9-7181B2E1A73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a:extLst>
              <a:ext uri="{FF2B5EF4-FFF2-40B4-BE49-F238E27FC236}">
                <a16:creationId xmlns:a16="http://schemas.microsoft.com/office/drawing/2014/main" id="{49C0BA65-BBCA-5B91-88C9-712AFFF0C3C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B524619-2FAF-A645-84F2-A11DAEFFA865}" type="slidenum">
              <a:rPr lang="el-GR" altLang="en-GR" sz="1200" smtClean="0">
                <a:latin typeface="Arial Black" panose="020B0604020202020204" pitchFamily="34" charset="0"/>
              </a:rPr>
              <a:pPr>
                <a:spcBef>
                  <a:spcPct val="0"/>
                </a:spcBef>
                <a:buClrTx/>
                <a:buSzTx/>
                <a:buFontTx/>
                <a:buNone/>
              </a:pPr>
              <a:t>9</a:t>
            </a:fld>
            <a:endParaRPr lang="el-GR" altLang="en-GR" sz="1200">
              <a:latin typeface="Arial Black" panose="020B0604020202020204" pitchFamily="34" charset="0"/>
            </a:endParaRPr>
          </a:p>
        </p:txBody>
      </p:sp>
      <p:sp>
        <p:nvSpPr>
          <p:cNvPr id="27650" name="Rectangle 2">
            <a:extLst>
              <a:ext uri="{FF2B5EF4-FFF2-40B4-BE49-F238E27FC236}">
                <a16:creationId xmlns:a16="http://schemas.microsoft.com/office/drawing/2014/main" id="{AB9888FD-192D-13B0-BB24-FDDD20C8F6FE}"/>
              </a:ext>
            </a:extLst>
          </p:cNvPr>
          <p:cNvSpPr>
            <a:spLocks noGrp="1" noChangeArrowheads="1"/>
          </p:cNvSpPr>
          <p:nvPr>
            <p:ph type="title"/>
          </p:nvPr>
        </p:nvSpPr>
        <p:spPr/>
        <p:txBody>
          <a:bodyPr/>
          <a:lstStyle/>
          <a:p>
            <a:pPr eaLnBrk="1" hangingPunct="1"/>
            <a:endParaRPr lang="en-US" altLang="en-GR">
              <a:ea typeface="ＭＳ Ｐゴシック" panose="020B0600070205080204" pitchFamily="34" charset="-128"/>
            </a:endParaRPr>
          </a:p>
        </p:txBody>
      </p:sp>
      <p:pic>
        <p:nvPicPr>
          <p:cNvPr id="27651" name="Picture 3">
            <a:extLst>
              <a:ext uri="{FF2B5EF4-FFF2-40B4-BE49-F238E27FC236}">
                <a16:creationId xmlns:a16="http://schemas.microsoft.com/office/drawing/2014/main" id="{3E5F2DDF-27B1-5097-FA5B-AD284D7A72E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1438"/>
            <a:ext cx="9144000" cy="6858000"/>
          </a:xfrm>
          <a:noFill/>
        </p:spPr>
      </p:pic>
      <p:sp>
        <p:nvSpPr>
          <p:cNvPr id="2" name="Footer Placeholder 1">
            <a:extLst>
              <a:ext uri="{FF2B5EF4-FFF2-40B4-BE49-F238E27FC236}">
                <a16:creationId xmlns:a16="http://schemas.microsoft.com/office/drawing/2014/main" id="{FD9F14A5-C2A2-40DE-F771-57187F1736B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4">
            <a:extLst>
              <a:ext uri="{FF2B5EF4-FFF2-40B4-BE49-F238E27FC236}">
                <a16:creationId xmlns:a16="http://schemas.microsoft.com/office/drawing/2014/main" id="{B6E04E77-39DB-3F28-05FB-6398B115EA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4DBC91F-1A33-8A42-A4CD-26CD13ACDF53}" type="slidenum">
              <a:rPr lang="el-GR" altLang="en-GR" sz="1200" smtClean="0">
                <a:latin typeface="Arial Black" panose="020B0604020202020204" pitchFamily="34" charset="0"/>
              </a:rPr>
              <a:pPr>
                <a:spcBef>
                  <a:spcPct val="0"/>
                </a:spcBef>
                <a:buClrTx/>
                <a:buSzTx/>
                <a:buFontTx/>
                <a:buNone/>
              </a:pPr>
              <a:t>90</a:t>
            </a:fld>
            <a:endParaRPr lang="el-GR" altLang="en-GR" sz="1200">
              <a:latin typeface="Arial Black" panose="020B0604020202020204" pitchFamily="34" charset="0"/>
            </a:endParaRPr>
          </a:p>
        </p:txBody>
      </p:sp>
      <p:sp>
        <p:nvSpPr>
          <p:cNvPr id="122882" name="Rectangle 2">
            <a:extLst>
              <a:ext uri="{FF2B5EF4-FFF2-40B4-BE49-F238E27FC236}">
                <a16:creationId xmlns:a16="http://schemas.microsoft.com/office/drawing/2014/main" id="{AA020636-E3D1-F95D-F8C1-F355F3876ABF}"/>
              </a:ext>
            </a:extLst>
          </p:cNvPr>
          <p:cNvSpPr>
            <a:spLocks noGrp="1" noChangeArrowheads="1"/>
          </p:cNvSpPr>
          <p:nvPr>
            <p:ph type="title"/>
          </p:nvPr>
        </p:nvSpPr>
        <p:spPr>
          <a:xfrm>
            <a:off x="304800" y="381000"/>
            <a:ext cx="8839200" cy="1143000"/>
          </a:xfrm>
        </p:spPr>
        <p:txBody>
          <a:bodyPr/>
          <a:lstStyle/>
          <a:p>
            <a:pPr eaLnBrk="1" hangingPunct="1"/>
            <a:r>
              <a:rPr lang="el-GR" altLang="en-GR" sz="4000">
                <a:ea typeface="ＭＳ Ｐゴシック" panose="020B0600070205080204" pitchFamily="34" charset="-128"/>
              </a:rPr>
              <a:t>Eναλλακτικές Στρατηγικές</a:t>
            </a:r>
            <a:r>
              <a:rPr lang="en-US" altLang="en-GR" sz="4000">
                <a:ea typeface="ＭＳ Ｐゴシック" panose="020B0600070205080204" pitchFamily="34" charset="-128"/>
              </a:rPr>
              <a:t> Προϊόντος</a:t>
            </a:r>
          </a:p>
        </p:txBody>
      </p:sp>
      <p:sp>
        <p:nvSpPr>
          <p:cNvPr id="122883" name="Rectangle 3">
            <a:extLst>
              <a:ext uri="{FF2B5EF4-FFF2-40B4-BE49-F238E27FC236}">
                <a16:creationId xmlns:a16="http://schemas.microsoft.com/office/drawing/2014/main" id="{B919BE63-DC51-A7FF-5BC0-2269E8CE00DB}"/>
              </a:ext>
            </a:extLst>
          </p:cNvPr>
          <p:cNvSpPr>
            <a:spLocks noGrp="1" noChangeArrowheads="1"/>
          </p:cNvSpPr>
          <p:nvPr>
            <p:ph type="body" idx="1"/>
          </p:nvPr>
        </p:nvSpPr>
        <p:spPr>
          <a:xfrm>
            <a:off x="685800" y="1752600"/>
            <a:ext cx="8458200" cy="4114800"/>
          </a:xfrm>
        </p:spPr>
        <p:txBody>
          <a:bodyPr/>
          <a:lstStyle/>
          <a:p>
            <a:pPr eaLnBrk="1" hangingPunct="1"/>
            <a:r>
              <a:rPr lang="en-US" altLang="en-GR">
                <a:ea typeface="ＭＳ Ｐゴシック" panose="020B0600070205080204" pitchFamily="34" charset="-128"/>
              </a:rPr>
              <a:t>Τυποποίηση-Μη Προσαρμογή (mass, standardized, undifferentiated marketing strategy)</a:t>
            </a:r>
          </a:p>
          <a:p>
            <a:pPr eaLnBrk="1" hangingPunct="1"/>
            <a:r>
              <a:rPr lang="en-US" altLang="en-GR">
                <a:ea typeface="ＭＳ Ｐゴシック" panose="020B0600070205080204" pitchFamily="34" charset="-128"/>
              </a:rPr>
              <a:t>Προσαρμογή</a:t>
            </a:r>
          </a:p>
          <a:p>
            <a:pPr lvl="1" eaLnBrk="1" hangingPunct="1"/>
            <a:r>
              <a:rPr lang="el-GR" altLang="en-GR">
                <a:ea typeface="ＭＳ Ｐゴシック" panose="020B0600070205080204" pitchFamily="34" charset="-128"/>
              </a:rPr>
              <a:t>Διαφοροποιημένη </a:t>
            </a:r>
            <a:r>
              <a:rPr lang="en-US" altLang="en-GR">
                <a:ea typeface="ＭＳ Ｐゴシック" panose="020B0600070205080204" pitchFamily="34" charset="-128"/>
              </a:rPr>
              <a:t>(Differentiated Multi-Segment marketing strategy)</a:t>
            </a:r>
          </a:p>
          <a:p>
            <a:pPr lvl="1" eaLnBrk="1" hangingPunct="1"/>
            <a:r>
              <a:rPr lang="en-US" altLang="en-GR">
                <a:ea typeface="ＭＳ Ｐゴシック" panose="020B0600070205080204" pitchFamily="34" charset="-128"/>
              </a:rPr>
              <a:t>Συγκεντρωτική (Concentrated marketing strategy)</a:t>
            </a:r>
          </a:p>
          <a:p>
            <a:pPr lvl="1" eaLnBrk="1" hangingPunct="1"/>
            <a:r>
              <a:rPr lang="en-US" altLang="en-GR">
                <a:ea typeface="ＭＳ Ｐゴシック" panose="020B0600070205080204" pitchFamily="34" charset="-128"/>
              </a:rPr>
              <a:t>Εστιασμένη σε μεμονωμένους πελάτες (Customised marketing strategy)</a:t>
            </a:r>
          </a:p>
          <a:p>
            <a:pPr lvl="1" eaLnBrk="1" hangingPunct="1"/>
            <a:endParaRPr lang="en-US" altLang="en-GR">
              <a:ea typeface="ＭＳ Ｐゴシック" panose="020B0600070205080204" pitchFamily="34" charset="-128"/>
            </a:endParaRPr>
          </a:p>
          <a:p>
            <a:pPr lvl="1" eaLnBrk="1" hangingPunct="1"/>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86355086-53AB-0526-D192-BDC7331F22F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4">
            <a:extLst>
              <a:ext uri="{FF2B5EF4-FFF2-40B4-BE49-F238E27FC236}">
                <a16:creationId xmlns:a16="http://schemas.microsoft.com/office/drawing/2014/main" id="{373560AE-8653-2B89-6B67-452F5E418A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EE5B7E0-3F2E-D94C-9777-63ADDC5EC14D}" type="slidenum">
              <a:rPr lang="el-GR" altLang="en-GR" sz="1200" smtClean="0">
                <a:latin typeface="Arial Black" panose="020B0604020202020204" pitchFamily="34" charset="0"/>
              </a:rPr>
              <a:pPr>
                <a:spcBef>
                  <a:spcPct val="0"/>
                </a:spcBef>
                <a:buClrTx/>
                <a:buSzTx/>
                <a:buFontTx/>
                <a:buNone/>
              </a:pPr>
              <a:t>91</a:t>
            </a:fld>
            <a:endParaRPr lang="el-GR" altLang="en-GR" sz="1200">
              <a:latin typeface="Arial Black" panose="020B0604020202020204" pitchFamily="34" charset="0"/>
            </a:endParaRPr>
          </a:p>
        </p:txBody>
      </p:sp>
      <p:sp>
        <p:nvSpPr>
          <p:cNvPr id="123906" name="Rectangle 2">
            <a:extLst>
              <a:ext uri="{FF2B5EF4-FFF2-40B4-BE49-F238E27FC236}">
                <a16:creationId xmlns:a16="http://schemas.microsoft.com/office/drawing/2014/main" id="{ACE56E94-AAF4-0E8F-9E64-02B522D54B2D}"/>
              </a:ext>
            </a:extLst>
          </p:cNvPr>
          <p:cNvSpPr>
            <a:spLocks noGrp="1" noChangeArrowheads="1"/>
          </p:cNvSpPr>
          <p:nvPr>
            <p:ph type="title"/>
          </p:nvPr>
        </p:nvSpPr>
        <p:spPr>
          <a:xfrm>
            <a:off x="838200" y="685800"/>
            <a:ext cx="7848600" cy="1143000"/>
          </a:xfrm>
        </p:spPr>
        <p:txBody>
          <a:bodyPr/>
          <a:lstStyle/>
          <a:p>
            <a:pPr eaLnBrk="1" hangingPunct="1"/>
            <a:r>
              <a:rPr lang="el-GR" altLang="en-GR">
                <a:ea typeface="ＭＳ Ｐゴシック" panose="020B0600070205080204" pitchFamily="34" charset="-128"/>
              </a:rPr>
              <a:t>Τυποποίηση (Μη Προσαρμογή)</a:t>
            </a:r>
            <a:r>
              <a:rPr lang="en-US" altLang="en-GR">
                <a:ea typeface="ＭＳ Ｐゴシック" panose="020B0600070205080204" pitchFamily="34" charset="-128"/>
              </a:rPr>
              <a:t> Προϊόντος: </a:t>
            </a:r>
            <a:r>
              <a:rPr lang="el-GR" altLang="en-GR">
                <a:ea typeface="ＭＳ Ｐゴシック" panose="020B0600070205080204" pitchFamily="34" charset="-128"/>
              </a:rPr>
              <a:t>Πλεονεκτήματα </a:t>
            </a:r>
            <a:endParaRPr lang="en-US" altLang="en-GR">
              <a:ea typeface="ＭＳ Ｐゴシック" panose="020B0600070205080204" pitchFamily="34" charset="-128"/>
            </a:endParaRPr>
          </a:p>
        </p:txBody>
      </p:sp>
      <p:sp>
        <p:nvSpPr>
          <p:cNvPr id="123907" name="Rectangle 3">
            <a:extLst>
              <a:ext uri="{FF2B5EF4-FFF2-40B4-BE49-F238E27FC236}">
                <a16:creationId xmlns:a16="http://schemas.microsoft.com/office/drawing/2014/main" id="{2F50D900-E0AE-C190-686C-D92114C424CB}"/>
              </a:ext>
            </a:extLst>
          </p:cNvPr>
          <p:cNvSpPr>
            <a:spLocks noGrp="1" noChangeArrowheads="1"/>
          </p:cNvSpPr>
          <p:nvPr>
            <p:ph type="body" idx="1"/>
          </p:nvPr>
        </p:nvSpPr>
        <p:spPr>
          <a:xfrm>
            <a:off x="914400" y="2286000"/>
            <a:ext cx="7772400" cy="2590800"/>
          </a:xfrm>
        </p:spPr>
        <p:txBody>
          <a:bodyPr/>
          <a:lstStyle/>
          <a:p>
            <a:pPr eaLnBrk="1" hangingPunct="1"/>
            <a:r>
              <a:rPr lang="en-US" altLang="en-GR">
                <a:ea typeface="ＭＳ Ｐゴシック" panose="020B0600070205080204" pitchFamily="34" charset="-128"/>
              </a:rPr>
              <a:t>Οικονομίες κλίμακας στην παραγωγή</a:t>
            </a:r>
          </a:p>
          <a:p>
            <a:pPr eaLnBrk="1" hangingPunct="1"/>
            <a:r>
              <a:rPr lang="en-US" altLang="en-GR">
                <a:ea typeface="ＭＳ Ｐゴシック" panose="020B0600070205080204" pitchFamily="34" charset="-128"/>
              </a:rPr>
              <a:t>Οικονομίες στην έρευνα και ανάπτυξη</a:t>
            </a:r>
          </a:p>
          <a:p>
            <a:pPr eaLnBrk="1" hangingPunct="1"/>
            <a:r>
              <a:rPr lang="en-US" altLang="en-GR">
                <a:ea typeface="ＭＳ Ｐゴシック" panose="020B0600070205080204" pitchFamily="34" charset="-128"/>
              </a:rPr>
              <a:t>Οικονομίες στον γενικότερο προϋπολογισμό του προγράμματος μάρκετινγκ</a:t>
            </a:r>
          </a:p>
          <a:p>
            <a:pPr eaLnBrk="1" hangingPunct="1"/>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42B8667D-D929-C500-E6EA-09B024E47C0D}"/>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4">
            <a:extLst>
              <a:ext uri="{FF2B5EF4-FFF2-40B4-BE49-F238E27FC236}">
                <a16:creationId xmlns:a16="http://schemas.microsoft.com/office/drawing/2014/main" id="{F18DA2B8-915C-05F4-83A5-69DA1AF878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675155A-EADE-1F49-A39A-0C22B0A02665}" type="slidenum">
              <a:rPr lang="el-GR" altLang="en-GR" sz="1200" smtClean="0">
                <a:latin typeface="Arial Black" panose="020B0604020202020204" pitchFamily="34" charset="0"/>
              </a:rPr>
              <a:pPr>
                <a:spcBef>
                  <a:spcPct val="0"/>
                </a:spcBef>
                <a:buClrTx/>
                <a:buSzTx/>
                <a:buFontTx/>
                <a:buNone/>
              </a:pPr>
              <a:t>92</a:t>
            </a:fld>
            <a:endParaRPr lang="el-GR" altLang="en-GR" sz="1200">
              <a:latin typeface="Arial Black" panose="020B0604020202020204" pitchFamily="34" charset="0"/>
            </a:endParaRPr>
          </a:p>
        </p:txBody>
      </p:sp>
      <p:sp>
        <p:nvSpPr>
          <p:cNvPr id="124930" name="Rectangle 2">
            <a:extLst>
              <a:ext uri="{FF2B5EF4-FFF2-40B4-BE49-F238E27FC236}">
                <a16:creationId xmlns:a16="http://schemas.microsoft.com/office/drawing/2014/main" id="{DF8CB6B3-1103-80F7-A175-6796EFB5F421}"/>
              </a:ext>
            </a:extLst>
          </p:cNvPr>
          <p:cNvSpPr>
            <a:spLocks noGrp="1" noChangeArrowheads="1"/>
          </p:cNvSpPr>
          <p:nvPr>
            <p:ph type="title"/>
          </p:nvPr>
        </p:nvSpPr>
        <p:spPr>
          <a:xfrm>
            <a:off x="685800" y="533400"/>
            <a:ext cx="8458200" cy="1143000"/>
          </a:xfrm>
        </p:spPr>
        <p:txBody>
          <a:bodyPr/>
          <a:lstStyle/>
          <a:p>
            <a:pPr eaLnBrk="1" hangingPunct="1"/>
            <a:r>
              <a:rPr lang="el-GR" altLang="en-GR" sz="4000">
                <a:ea typeface="ＭＳ Ｐゴシック" panose="020B0600070205080204" pitchFamily="34" charset="-128"/>
              </a:rPr>
              <a:t>Προσαρμογή-Διαφοροποίηση</a:t>
            </a:r>
            <a:r>
              <a:rPr lang="en-US" altLang="en-GR" sz="4000">
                <a:ea typeface="ＭＳ Ｐゴシック" panose="020B0600070205080204" pitchFamily="34" charset="-128"/>
              </a:rPr>
              <a:t> Προϊόντος (multisegment marketing strategy)</a:t>
            </a:r>
          </a:p>
        </p:txBody>
      </p:sp>
      <p:sp>
        <p:nvSpPr>
          <p:cNvPr id="124931" name="Rectangle 3">
            <a:extLst>
              <a:ext uri="{FF2B5EF4-FFF2-40B4-BE49-F238E27FC236}">
                <a16:creationId xmlns:a16="http://schemas.microsoft.com/office/drawing/2014/main" id="{F6726012-DB11-AA84-EFA3-F2C690166C63}"/>
              </a:ext>
            </a:extLst>
          </p:cNvPr>
          <p:cNvSpPr>
            <a:spLocks noGrp="1" noChangeArrowheads="1"/>
          </p:cNvSpPr>
          <p:nvPr>
            <p:ph type="body" idx="1"/>
          </p:nvPr>
        </p:nvSpPr>
        <p:spPr>
          <a:xfrm>
            <a:off x="685800" y="2209800"/>
            <a:ext cx="8458200" cy="3505200"/>
          </a:xfrm>
        </p:spPr>
        <p:txBody>
          <a:bodyPr/>
          <a:lstStyle/>
          <a:p>
            <a:pPr eaLnBrk="1" hangingPunct="1"/>
            <a:r>
              <a:rPr lang="en-US" altLang="en-GR">
                <a:ea typeface="ＭＳ Ｐゴシック" panose="020B0600070205080204" pitchFamily="34" charset="-128"/>
              </a:rPr>
              <a:t>Τμηματοποίηση της αγοράς σε ομοιογενή τμήματα καταναλωτών, σε σχέση με συγκεκριμένα κριτήρια και ικανοποίηση κάθε τμήματος με διαφοροποιημένο (</a:t>
            </a:r>
            <a:r>
              <a:rPr lang="el-GR" altLang="en-GR">
                <a:ea typeface="ＭＳ Ｐゴシック" panose="020B0600070205080204" pitchFamily="34" charset="-128"/>
              </a:rPr>
              <a:t>προσαρμοσμένο για την </a:t>
            </a:r>
            <a:r>
              <a:rPr lang="en-US" altLang="en-GR">
                <a:ea typeface="ＭＳ Ｐゴシック" panose="020B0600070205080204" pitchFamily="34" charset="-128"/>
              </a:rPr>
              <a:t>συγκεκριμένη αγορά)</a:t>
            </a:r>
            <a:r>
              <a:rPr lang="el-GR" altLang="en-GR">
                <a:ea typeface="ＭＳ Ｐゴシック" panose="020B0600070205080204" pitchFamily="34" charset="-128"/>
              </a:rPr>
              <a:t> </a:t>
            </a:r>
            <a:r>
              <a:rPr lang="en-US" altLang="en-GR">
                <a:ea typeface="ＭＳ Ｐゴシック" panose="020B0600070205080204" pitchFamily="34" charset="-128"/>
              </a:rPr>
              <a:t>προϊόν και διαφοροποιημένη υποστήριξη μάρκετινγκ </a:t>
            </a:r>
          </a:p>
        </p:txBody>
      </p:sp>
      <p:sp>
        <p:nvSpPr>
          <p:cNvPr id="2" name="Footer Placeholder 1">
            <a:extLst>
              <a:ext uri="{FF2B5EF4-FFF2-40B4-BE49-F238E27FC236}">
                <a16:creationId xmlns:a16="http://schemas.microsoft.com/office/drawing/2014/main" id="{551D38C0-FC5B-B958-A53D-2BF1D5D59591}"/>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4">
            <a:extLst>
              <a:ext uri="{FF2B5EF4-FFF2-40B4-BE49-F238E27FC236}">
                <a16:creationId xmlns:a16="http://schemas.microsoft.com/office/drawing/2014/main" id="{8D7C513C-D77E-E60F-4094-CF6BF2065C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8784A97-B729-6F41-89D5-B4E14EE76099}" type="slidenum">
              <a:rPr lang="el-GR" altLang="en-GR" sz="1200" smtClean="0">
                <a:latin typeface="Arial Black" panose="020B0604020202020204" pitchFamily="34" charset="0"/>
              </a:rPr>
              <a:pPr>
                <a:spcBef>
                  <a:spcPct val="0"/>
                </a:spcBef>
                <a:buClrTx/>
                <a:buSzTx/>
                <a:buFontTx/>
                <a:buNone/>
              </a:pPr>
              <a:t>93</a:t>
            </a:fld>
            <a:endParaRPr lang="el-GR" altLang="en-GR" sz="1200">
              <a:latin typeface="Arial Black" panose="020B0604020202020204" pitchFamily="34" charset="0"/>
            </a:endParaRPr>
          </a:p>
        </p:txBody>
      </p:sp>
      <p:sp>
        <p:nvSpPr>
          <p:cNvPr id="125954" name="Rectangle 2">
            <a:extLst>
              <a:ext uri="{FF2B5EF4-FFF2-40B4-BE49-F238E27FC236}">
                <a16:creationId xmlns:a16="http://schemas.microsoft.com/office/drawing/2014/main" id="{A5CC87AA-8F66-2F23-0500-FD74EA8F5772}"/>
              </a:ext>
            </a:extLst>
          </p:cNvPr>
          <p:cNvSpPr>
            <a:spLocks noGrp="1" noChangeArrowheads="1"/>
          </p:cNvSpPr>
          <p:nvPr>
            <p:ph type="title"/>
          </p:nvPr>
        </p:nvSpPr>
        <p:spPr>
          <a:xfrm>
            <a:off x="1066800" y="228600"/>
            <a:ext cx="7772400" cy="609600"/>
          </a:xfrm>
        </p:spPr>
        <p:txBody>
          <a:bodyPr/>
          <a:lstStyle/>
          <a:p>
            <a:pPr eaLnBrk="1" hangingPunct="1"/>
            <a:r>
              <a:rPr lang="el-GR" altLang="en-GR" sz="4000">
                <a:ea typeface="ＭＳ Ｐゴシック" panose="020B0600070205080204" pitchFamily="34" charset="-128"/>
              </a:rPr>
              <a:t>Συγκεντρωτική Πολιτική Προϊόντος  </a:t>
            </a:r>
            <a:endParaRPr lang="en-US" altLang="en-GR" sz="4000">
              <a:ea typeface="ＭＳ Ｐゴシック" panose="020B0600070205080204" pitchFamily="34" charset="-128"/>
            </a:endParaRPr>
          </a:p>
        </p:txBody>
      </p:sp>
      <p:sp>
        <p:nvSpPr>
          <p:cNvPr id="125955" name="Rectangle 3">
            <a:extLst>
              <a:ext uri="{FF2B5EF4-FFF2-40B4-BE49-F238E27FC236}">
                <a16:creationId xmlns:a16="http://schemas.microsoft.com/office/drawing/2014/main" id="{8AE34B3B-DB8B-9A55-5CDD-BE355031BE5E}"/>
              </a:ext>
            </a:extLst>
          </p:cNvPr>
          <p:cNvSpPr>
            <a:spLocks noGrp="1" noChangeArrowheads="1"/>
          </p:cNvSpPr>
          <p:nvPr>
            <p:ph type="body" idx="1"/>
          </p:nvPr>
        </p:nvSpPr>
        <p:spPr>
          <a:xfrm>
            <a:off x="685800" y="1219200"/>
            <a:ext cx="8915400" cy="3505200"/>
          </a:xfrm>
        </p:spPr>
        <p:txBody>
          <a:bodyPr/>
          <a:lstStyle/>
          <a:p>
            <a:pPr eaLnBrk="1" hangingPunct="1"/>
            <a:r>
              <a:rPr lang="el-GR" altLang="en-GR" sz="2800">
                <a:ea typeface="ＭＳ Ｐゴシック" panose="020B0600070205080204" pitchFamily="34" charset="-128"/>
              </a:rPr>
              <a:t>Εστίαση σε ένα μόνο τμήμα (με βάση ένα ή επιλεγμένα χαρακτηριστικά όπως είναι το </a:t>
            </a:r>
          </a:p>
          <a:p>
            <a:pPr eaLnBrk="1" hangingPunct="1">
              <a:buFont typeface="Wingdings" pitchFamily="2" charset="2"/>
              <a:buNone/>
            </a:pPr>
            <a:r>
              <a:rPr lang="el-GR" altLang="en-GR" sz="2800">
                <a:ea typeface="ＭＳ Ｐゴシック" panose="020B0600070205080204" pitchFamily="34" charset="-128"/>
              </a:rPr>
              <a:t>	εισόδημα ή η ηλικία) και συγκέντρωση πόρων και ικανοτήτων στην άριστη εξυπηρέτησή του </a:t>
            </a:r>
          </a:p>
          <a:p>
            <a:pPr eaLnBrk="1" hangingPunct="1">
              <a:buFont typeface="Wingdings" pitchFamily="2" charset="2"/>
              <a:buNone/>
            </a:pPr>
            <a:r>
              <a:rPr lang="el-GR" altLang="en-GR" sz="2800">
                <a:ea typeface="ＭＳ Ｐゴシック" panose="020B0600070205080204" pitchFamily="34" charset="-128"/>
              </a:rPr>
              <a:t>	(π.χ. </a:t>
            </a:r>
            <a:r>
              <a:rPr lang="en-US" altLang="en-GR" sz="2800">
                <a:ea typeface="ＭＳ Ｐゴシック" panose="020B0600070205080204" pitchFamily="34" charset="-128"/>
              </a:rPr>
              <a:t>Rolls Royce, πιάνα Steinway, tour operators Saga).</a:t>
            </a:r>
          </a:p>
          <a:p>
            <a:pPr eaLnBrk="1" hangingPunct="1"/>
            <a:r>
              <a:rPr lang="el-GR" altLang="en-GR" sz="2800" i="1" u="sng">
                <a:ea typeface="ＭＳ Ｐゴシック" panose="020B0600070205080204" pitchFamily="34" charset="-128"/>
              </a:rPr>
              <a:t>Μειονεκτήματα</a:t>
            </a:r>
          </a:p>
          <a:p>
            <a:pPr lvl="1" eaLnBrk="1" hangingPunct="1"/>
            <a:r>
              <a:rPr lang="en-US" altLang="en-GR" sz="2400">
                <a:ea typeface="ＭＳ Ｐゴシック" panose="020B0600070205080204" pitchFamily="34" charset="-128"/>
              </a:rPr>
              <a:t>Το συγκεκριμένο τμήμα μπορεί να εκλείψει πολύ </a:t>
            </a:r>
          </a:p>
          <a:p>
            <a:pPr lvl="1" eaLnBrk="1" hangingPunct="1">
              <a:buFont typeface="Wingdings" pitchFamily="2" charset="2"/>
              <a:buNone/>
            </a:pPr>
            <a:r>
              <a:rPr lang="en-US" altLang="en-GR" sz="2400">
                <a:ea typeface="ＭＳ Ｐゴシック" panose="020B0600070205080204" pitchFamily="34" charset="-128"/>
              </a:rPr>
              <a:t>	γρήγορα (δεν ευννοεί προϊόντα που χαρακτηρίζονται </a:t>
            </a:r>
          </a:p>
          <a:p>
            <a:pPr lvl="1" eaLnBrk="1" hangingPunct="1">
              <a:buFont typeface="Wingdings" pitchFamily="2" charset="2"/>
              <a:buNone/>
            </a:pPr>
            <a:r>
              <a:rPr lang="en-US" altLang="en-GR" sz="2400">
                <a:ea typeface="ＭＳ Ｐゴシック" panose="020B0600070205080204" pitchFamily="34" charset="-128"/>
              </a:rPr>
              <a:t>	από συχνό ρυθμό αλλαγών)</a:t>
            </a:r>
          </a:p>
          <a:p>
            <a:pPr lvl="1" eaLnBrk="1" hangingPunct="1"/>
            <a:endParaRPr lang="en-US" altLang="en-GR" sz="24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74909C37-62CF-CAC1-C365-5585172B9A4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4">
            <a:extLst>
              <a:ext uri="{FF2B5EF4-FFF2-40B4-BE49-F238E27FC236}">
                <a16:creationId xmlns:a16="http://schemas.microsoft.com/office/drawing/2014/main" id="{A6C6EE0E-3E90-189F-1F4B-E873F117A1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56445F4-AE05-9C40-A820-17C448F12F84}" type="slidenum">
              <a:rPr lang="el-GR" altLang="en-GR" sz="1200" smtClean="0">
                <a:latin typeface="Arial Black" panose="020B0604020202020204" pitchFamily="34" charset="0"/>
              </a:rPr>
              <a:pPr>
                <a:spcBef>
                  <a:spcPct val="0"/>
                </a:spcBef>
                <a:buClrTx/>
                <a:buSzTx/>
                <a:buFontTx/>
                <a:buNone/>
              </a:pPr>
              <a:t>94</a:t>
            </a:fld>
            <a:endParaRPr lang="el-GR" altLang="en-GR" sz="1200">
              <a:latin typeface="Arial Black" panose="020B0604020202020204" pitchFamily="34" charset="0"/>
            </a:endParaRPr>
          </a:p>
        </p:txBody>
      </p:sp>
      <p:sp>
        <p:nvSpPr>
          <p:cNvPr id="126978" name="Rectangle 2">
            <a:extLst>
              <a:ext uri="{FF2B5EF4-FFF2-40B4-BE49-F238E27FC236}">
                <a16:creationId xmlns:a16="http://schemas.microsoft.com/office/drawing/2014/main" id="{C773F926-A5FB-8845-4036-1C8E48A341DF}"/>
              </a:ext>
            </a:extLst>
          </p:cNvPr>
          <p:cNvSpPr>
            <a:spLocks noGrp="1" noChangeArrowheads="1"/>
          </p:cNvSpPr>
          <p:nvPr>
            <p:ph type="title"/>
          </p:nvPr>
        </p:nvSpPr>
        <p:spPr>
          <a:xfrm>
            <a:off x="609600" y="990600"/>
            <a:ext cx="8305800" cy="762000"/>
          </a:xfrm>
        </p:spPr>
        <p:txBody>
          <a:bodyPr/>
          <a:lstStyle/>
          <a:p>
            <a:pPr eaLnBrk="1" hangingPunct="1"/>
            <a:r>
              <a:rPr lang="el-GR" altLang="en-GR">
                <a:ea typeface="ＭＳ Ｐゴシック" panose="020B0600070205080204" pitchFamily="34" charset="-128"/>
              </a:rPr>
              <a:t>Eστιασμένη σε Μεμονωμένους Πελάτες Πολιτική Προϊόντος  (</a:t>
            </a:r>
            <a:r>
              <a:rPr lang="en-US" altLang="en-GR">
                <a:ea typeface="ＭＳ Ｐゴシック" panose="020B0600070205080204" pitchFamily="34" charset="-128"/>
              </a:rPr>
              <a:t>customised product strategy)</a:t>
            </a:r>
          </a:p>
        </p:txBody>
      </p:sp>
      <p:sp>
        <p:nvSpPr>
          <p:cNvPr id="126979" name="Rectangle 3">
            <a:extLst>
              <a:ext uri="{FF2B5EF4-FFF2-40B4-BE49-F238E27FC236}">
                <a16:creationId xmlns:a16="http://schemas.microsoft.com/office/drawing/2014/main" id="{F36472C3-7828-C77E-3F86-9AF38F0E32D3}"/>
              </a:ext>
            </a:extLst>
          </p:cNvPr>
          <p:cNvSpPr>
            <a:spLocks noGrp="1" noChangeArrowheads="1"/>
          </p:cNvSpPr>
          <p:nvPr>
            <p:ph type="body" idx="1"/>
          </p:nvPr>
        </p:nvSpPr>
        <p:spPr>
          <a:xfrm>
            <a:off x="381000" y="2743200"/>
            <a:ext cx="8915400" cy="3505200"/>
          </a:xfrm>
        </p:spPr>
        <p:txBody>
          <a:bodyPr/>
          <a:lstStyle/>
          <a:p>
            <a:pPr eaLnBrk="1" hangingPunct="1"/>
            <a:r>
              <a:rPr lang="el-GR" altLang="en-GR">
                <a:ea typeface="ＭＳ Ｐゴシック" panose="020B0600070205080204" pitchFamily="34" charset="-128"/>
              </a:rPr>
              <a:t>Στοχεύει στην δημιουργία προϊόντων/υπηρεσιών για μεμονωμένους πελάτες (π.χ. </a:t>
            </a:r>
            <a:r>
              <a:rPr lang="en-US" altLang="en-GR">
                <a:ea typeface="ＭＳ Ｐゴシック" panose="020B0600070205080204" pitchFamily="34" charset="-128"/>
              </a:rPr>
              <a:t>General Motors, Nissan, χρηματοοικονομικά προϊόντα)</a:t>
            </a:r>
          </a:p>
          <a:p>
            <a:pPr lvl="1" eaLnBrk="1" hangingPunct="1"/>
            <a:endParaRPr lang="en-US" altLang="en-GR">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D38D63D9-E8E4-51E4-FEFC-4787DEBE04A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4">
            <a:extLst>
              <a:ext uri="{FF2B5EF4-FFF2-40B4-BE49-F238E27FC236}">
                <a16:creationId xmlns:a16="http://schemas.microsoft.com/office/drawing/2014/main" id="{B7B367BB-A722-1E22-8125-E5997EB98F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0E135A2-352D-DC4D-82B3-94D4B6874B7B}" type="slidenum">
              <a:rPr lang="el-GR" altLang="en-GR" sz="1200" smtClean="0">
                <a:latin typeface="Arial Black" panose="020B0604020202020204" pitchFamily="34" charset="0"/>
              </a:rPr>
              <a:pPr>
                <a:spcBef>
                  <a:spcPct val="0"/>
                </a:spcBef>
                <a:buClrTx/>
                <a:buSzTx/>
                <a:buFontTx/>
                <a:buNone/>
              </a:pPr>
              <a:t>95</a:t>
            </a:fld>
            <a:endParaRPr lang="el-GR" altLang="en-GR" sz="1200">
              <a:latin typeface="Arial Black" panose="020B0604020202020204" pitchFamily="34" charset="0"/>
            </a:endParaRPr>
          </a:p>
        </p:txBody>
      </p:sp>
      <p:pic>
        <p:nvPicPr>
          <p:cNvPr id="128002" name="Picture 2" descr="marketing segment">
            <a:extLst>
              <a:ext uri="{FF2B5EF4-FFF2-40B4-BE49-F238E27FC236}">
                <a16:creationId xmlns:a16="http://schemas.microsoft.com/office/drawing/2014/main" id="{FC186DE1-CD89-0666-DC0B-4C8378469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0"/>
            <a:ext cx="907256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D2F848B-3AE7-DCF9-A2DC-023557E8CE50}"/>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2">
            <a:extLst>
              <a:ext uri="{FF2B5EF4-FFF2-40B4-BE49-F238E27FC236}">
                <a16:creationId xmlns:a16="http://schemas.microsoft.com/office/drawing/2014/main" id="{ADFE3346-11C0-E83E-DAE0-EE6EABD779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2CDF007-2EC6-5E45-9E9F-4ECA2D67586E}" type="slidenum">
              <a:rPr lang="el-GR" altLang="en-GR" sz="1200" smtClean="0">
                <a:latin typeface="Arial Black" panose="020B0604020202020204" pitchFamily="34" charset="0"/>
              </a:rPr>
              <a:pPr>
                <a:spcBef>
                  <a:spcPct val="0"/>
                </a:spcBef>
                <a:buClrTx/>
                <a:buSzTx/>
                <a:buFontTx/>
                <a:buNone/>
              </a:pPr>
              <a:t>96</a:t>
            </a:fld>
            <a:endParaRPr lang="el-GR" altLang="en-GR" sz="1200">
              <a:latin typeface="Arial Black" panose="020B0604020202020204" pitchFamily="34" charset="0"/>
            </a:endParaRPr>
          </a:p>
        </p:txBody>
      </p:sp>
      <p:pic>
        <p:nvPicPr>
          <p:cNvPr id="129026" name="Picture 2" descr="segmentation">
            <a:extLst>
              <a:ext uri="{FF2B5EF4-FFF2-40B4-BE49-F238E27FC236}">
                <a16:creationId xmlns:a16="http://schemas.microsoft.com/office/drawing/2014/main" id="{19CEE42C-D604-B5A6-50E6-7B2EBBDD3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76AD72F-D13D-346E-65B2-9FFAF965557B}"/>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Number Placeholder 4">
            <a:extLst>
              <a:ext uri="{FF2B5EF4-FFF2-40B4-BE49-F238E27FC236}">
                <a16:creationId xmlns:a16="http://schemas.microsoft.com/office/drawing/2014/main" id="{F48DCE0C-CCAD-7E3A-E87C-50DE2063C3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CB0CE1C-7416-2145-8258-1297A47993BF}" type="slidenum">
              <a:rPr lang="el-GR" altLang="en-GR" sz="1200" smtClean="0">
                <a:latin typeface="Arial Black" panose="020B0604020202020204" pitchFamily="34" charset="0"/>
              </a:rPr>
              <a:pPr>
                <a:spcBef>
                  <a:spcPct val="0"/>
                </a:spcBef>
                <a:buClrTx/>
                <a:buSzTx/>
                <a:buFontTx/>
                <a:buNone/>
              </a:pPr>
              <a:t>97</a:t>
            </a:fld>
            <a:endParaRPr lang="el-GR" altLang="en-GR" sz="1200">
              <a:latin typeface="Arial Black" panose="020B0604020202020204" pitchFamily="34" charset="0"/>
            </a:endParaRPr>
          </a:p>
        </p:txBody>
      </p:sp>
      <p:sp>
        <p:nvSpPr>
          <p:cNvPr id="130050" name="Rectangle 2">
            <a:extLst>
              <a:ext uri="{FF2B5EF4-FFF2-40B4-BE49-F238E27FC236}">
                <a16:creationId xmlns:a16="http://schemas.microsoft.com/office/drawing/2014/main" id="{1D79CE9A-B5D0-9A02-53F2-174C1A51B325}"/>
              </a:ext>
            </a:extLst>
          </p:cNvPr>
          <p:cNvSpPr>
            <a:spLocks noGrp="1" noChangeArrowheads="1"/>
          </p:cNvSpPr>
          <p:nvPr>
            <p:ph type="title"/>
          </p:nvPr>
        </p:nvSpPr>
        <p:spPr>
          <a:xfrm>
            <a:off x="762000" y="0"/>
            <a:ext cx="8077200" cy="1143000"/>
          </a:xfrm>
        </p:spPr>
        <p:txBody>
          <a:bodyPr/>
          <a:lstStyle/>
          <a:p>
            <a:pPr eaLnBrk="1" hangingPunct="1"/>
            <a:r>
              <a:rPr lang="el-GR" altLang="en-GR">
                <a:ea typeface="ＭＳ Ｐゴシック" panose="020B0600070205080204" pitchFamily="34" charset="-128"/>
              </a:rPr>
              <a:t>Kριτήρια Τμηματοποίησης</a:t>
            </a:r>
            <a:endParaRPr lang="en-US" altLang="en-GR">
              <a:ea typeface="ＭＳ Ｐゴシック" panose="020B0600070205080204" pitchFamily="34" charset="-128"/>
            </a:endParaRPr>
          </a:p>
        </p:txBody>
      </p:sp>
      <p:sp>
        <p:nvSpPr>
          <p:cNvPr id="130051" name="Rectangle 3">
            <a:extLst>
              <a:ext uri="{FF2B5EF4-FFF2-40B4-BE49-F238E27FC236}">
                <a16:creationId xmlns:a16="http://schemas.microsoft.com/office/drawing/2014/main" id="{1B4CA657-1193-B74D-E394-E15515695C3E}"/>
              </a:ext>
            </a:extLst>
          </p:cNvPr>
          <p:cNvSpPr>
            <a:spLocks noChangeArrowheads="1"/>
          </p:cNvSpPr>
          <p:nvPr>
            <p:ph type="body" idx="1"/>
          </p:nvPr>
        </p:nvSpPr>
        <p:spPr>
          <a:xfrm>
            <a:off x="1219200" y="1066800"/>
            <a:ext cx="8458200" cy="3505200"/>
          </a:xfrm>
        </p:spPr>
        <p:txBody>
          <a:bodyPr/>
          <a:lstStyle/>
          <a:p>
            <a:pPr eaLnBrk="1" hangingPunct="1"/>
            <a:r>
              <a:rPr lang="en-US" altLang="en-GR" sz="2800">
                <a:ea typeface="ＭＳ Ｐゴシック" panose="020B0600070205080204" pitchFamily="34" charset="-128"/>
              </a:rPr>
              <a:t>Κοινωνικά</a:t>
            </a:r>
            <a:r>
              <a:rPr lang="el-GR" altLang="en-GR" sz="2800">
                <a:ea typeface="ＭＳ Ｐゴシック" panose="020B0600070205080204" pitchFamily="34" charset="-128"/>
              </a:rPr>
              <a:t> -Δημογραφικά </a:t>
            </a:r>
          </a:p>
          <a:p>
            <a:pPr eaLnBrk="1" hangingPunct="1"/>
            <a:r>
              <a:rPr lang="en-US" altLang="en-GR" sz="2800">
                <a:ea typeface="ＭＳ Ｐゴシック" panose="020B0600070205080204" pitchFamily="34" charset="-128"/>
              </a:rPr>
              <a:t>Γεωγραφικά</a:t>
            </a:r>
          </a:p>
          <a:p>
            <a:pPr eaLnBrk="1" hangingPunct="1"/>
            <a:r>
              <a:rPr lang="en-US" altLang="en-GR" sz="2800">
                <a:ea typeface="ＭＳ Ｐゴシック" panose="020B0600070205080204" pitchFamily="34" charset="-128"/>
              </a:rPr>
              <a:t>Ψυχογραφικά (προσωπικότητα, life-style)</a:t>
            </a:r>
          </a:p>
          <a:p>
            <a:pPr eaLnBrk="1" hangingPunct="1"/>
            <a:r>
              <a:rPr lang="en-US" altLang="en-GR" sz="2800">
                <a:ea typeface="ＭＳ Ｐゴシック" panose="020B0600070205080204" pitchFamily="34" charset="-128"/>
              </a:rPr>
              <a:t>Επιδιωκόμενα Οφέλη </a:t>
            </a:r>
          </a:p>
          <a:p>
            <a:pPr lvl="1" eaLnBrk="1" hangingPunct="1"/>
            <a:r>
              <a:rPr lang="en-US" altLang="en-GR" sz="2400">
                <a:ea typeface="ＭＳ Ｐゴシック" panose="020B0600070205080204" pitchFamily="34" charset="-128"/>
              </a:rPr>
              <a:t>οφέλη προϊόντος</a:t>
            </a:r>
          </a:p>
          <a:p>
            <a:pPr lvl="1" eaLnBrk="1" hangingPunct="1"/>
            <a:r>
              <a:rPr lang="en-US" altLang="en-GR" sz="2400">
                <a:ea typeface="ＭＳ Ｐゴシック" panose="020B0600070205080204" pitchFamily="34" charset="-128"/>
              </a:rPr>
              <a:t>κοινωνικά οφέλη</a:t>
            </a:r>
          </a:p>
          <a:p>
            <a:pPr eaLnBrk="1" hangingPunct="1"/>
            <a:r>
              <a:rPr lang="el-GR" altLang="en-GR" sz="2800">
                <a:ea typeface="ＭＳ Ｐゴシック" panose="020B0600070205080204" pitchFamily="34" charset="-128"/>
              </a:rPr>
              <a:t>Εμπειρία Προϊόντος</a:t>
            </a:r>
          </a:p>
          <a:p>
            <a:pPr lvl="1" eaLnBrk="1" hangingPunct="1"/>
            <a:r>
              <a:rPr lang="el-GR" altLang="en-GR" sz="2400">
                <a:ea typeface="ＭＳ Ｐゴシック" panose="020B0600070205080204" pitchFamily="34" charset="-128"/>
              </a:rPr>
              <a:t>Βαθμός Χρήσης</a:t>
            </a:r>
          </a:p>
          <a:p>
            <a:pPr lvl="1" eaLnBrk="1" hangingPunct="1"/>
            <a:r>
              <a:rPr lang="el-GR" altLang="en-GR" sz="2400">
                <a:ea typeface="ＭＳ Ｐゴシック" panose="020B0600070205080204" pitchFamily="34" charset="-128"/>
              </a:rPr>
              <a:t>Πίστη στο προϊόν, προσπάθεια πώλησης.</a:t>
            </a:r>
          </a:p>
          <a:p>
            <a:pPr lvl="1" eaLnBrk="1" hangingPunct="1"/>
            <a:r>
              <a:rPr lang="el-GR" altLang="en-GR" sz="2400">
                <a:ea typeface="ＭＳ Ｐゴシック" panose="020B0600070205080204" pitchFamily="34" charset="-128"/>
              </a:rPr>
              <a:t>Αποφασίζων για την αγορά, κλπ.)</a:t>
            </a:r>
            <a:endParaRPr lang="en-US" altLang="en-GR" sz="24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4CCC437F-F465-6E64-BE7C-A82DEB795656}"/>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a:extLst>
              <a:ext uri="{FF2B5EF4-FFF2-40B4-BE49-F238E27FC236}">
                <a16:creationId xmlns:a16="http://schemas.microsoft.com/office/drawing/2014/main" id="{15742C4F-2A1D-3E16-FC6D-5514EB9EF7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1E03B35-C0E8-0B45-8FED-6F6F51F5502C}" type="slidenum">
              <a:rPr lang="el-GR" altLang="en-GR" sz="1200" smtClean="0">
                <a:latin typeface="Arial Black" panose="020B0604020202020204" pitchFamily="34" charset="0"/>
              </a:rPr>
              <a:pPr>
                <a:spcBef>
                  <a:spcPct val="0"/>
                </a:spcBef>
                <a:buClrTx/>
                <a:buSzTx/>
                <a:buFontTx/>
                <a:buNone/>
              </a:pPr>
              <a:t>98</a:t>
            </a:fld>
            <a:endParaRPr lang="el-GR" altLang="en-GR" sz="1200">
              <a:latin typeface="Arial Black" panose="020B0604020202020204" pitchFamily="34" charset="0"/>
            </a:endParaRPr>
          </a:p>
        </p:txBody>
      </p:sp>
      <p:sp>
        <p:nvSpPr>
          <p:cNvPr id="131074" name="Rectangle 1026">
            <a:extLst>
              <a:ext uri="{FF2B5EF4-FFF2-40B4-BE49-F238E27FC236}">
                <a16:creationId xmlns:a16="http://schemas.microsoft.com/office/drawing/2014/main" id="{BF762252-337E-4D13-467A-CC66B99364DC}"/>
              </a:ext>
            </a:extLst>
          </p:cNvPr>
          <p:cNvSpPr>
            <a:spLocks noGrp="1" noChangeArrowheads="1"/>
          </p:cNvSpPr>
          <p:nvPr>
            <p:ph type="title"/>
          </p:nvPr>
        </p:nvSpPr>
        <p:spPr>
          <a:xfrm>
            <a:off x="1066800" y="0"/>
            <a:ext cx="8077200" cy="1600200"/>
          </a:xfrm>
        </p:spPr>
        <p:txBody>
          <a:bodyPr/>
          <a:lstStyle/>
          <a:p>
            <a:pPr eaLnBrk="1" hangingPunct="1"/>
            <a:r>
              <a:rPr lang="el-GR" altLang="en-GR" sz="3600">
                <a:ea typeface="ＭＳ Ｐゴシック" panose="020B0600070205080204" pitchFamily="34" charset="-128"/>
              </a:rPr>
              <a:t>Τμηματοποίηση</a:t>
            </a:r>
            <a:endParaRPr lang="en-US" altLang="en-GR" sz="3600">
              <a:ea typeface="ＭＳ Ｐゴシック" panose="020B0600070205080204" pitchFamily="34" charset="-128"/>
            </a:endParaRPr>
          </a:p>
        </p:txBody>
      </p:sp>
      <p:sp>
        <p:nvSpPr>
          <p:cNvPr id="131075" name="Rectangle 1027">
            <a:extLst>
              <a:ext uri="{FF2B5EF4-FFF2-40B4-BE49-F238E27FC236}">
                <a16:creationId xmlns:a16="http://schemas.microsoft.com/office/drawing/2014/main" id="{33F5B2DF-14EC-BACB-7234-CDA22A7569EB}"/>
              </a:ext>
            </a:extLst>
          </p:cNvPr>
          <p:cNvSpPr>
            <a:spLocks noGrp="1" noChangeArrowheads="1"/>
          </p:cNvSpPr>
          <p:nvPr>
            <p:ph type="body" idx="1"/>
          </p:nvPr>
        </p:nvSpPr>
        <p:spPr>
          <a:xfrm>
            <a:off x="457200" y="1676400"/>
            <a:ext cx="8178800" cy="4171950"/>
          </a:xfrm>
        </p:spPr>
        <p:txBody>
          <a:bodyPr/>
          <a:lstStyle/>
          <a:p>
            <a:pPr lvl="2" eaLnBrk="1" hangingPunct="1"/>
            <a:endParaRPr lang="en-US" altLang="en-GR">
              <a:ea typeface="ＭＳ Ｐゴシック" panose="020B0600070205080204" pitchFamily="34" charset="-128"/>
            </a:endParaRPr>
          </a:p>
          <a:p>
            <a:pPr lvl="1" eaLnBrk="1" hangingPunct="1"/>
            <a:endParaRPr lang="en-US" altLang="en-GR" sz="3200">
              <a:ea typeface="ＭＳ Ｐゴシック" panose="020B0600070205080204" pitchFamily="34" charset="-128"/>
            </a:endParaRPr>
          </a:p>
        </p:txBody>
      </p:sp>
      <p:sp>
        <p:nvSpPr>
          <p:cNvPr id="131076" name="Rectangle 1028">
            <a:extLst>
              <a:ext uri="{FF2B5EF4-FFF2-40B4-BE49-F238E27FC236}">
                <a16:creationId xmlns:a16="http://schemas.microsoft.com/office/drawing/2014/main" id="{5F353C34-8B5E-9D20-0491-DDC6914FED8C}"/>
              </a:ext>
            </a:extLst>
          </p:cNvPr>
          <p:cNvSpPr>
            <a:spLocks noChangeArrowheads="1"/>
          </p:cNvSpPr>
          <p:nvPr/>
        </p:nvSpPr>
        <p:spPr bwMode="auto">
          <a:xfrm>
            <a:off x="965200" y="1219200"/>
            <a:ext cx="8178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381000">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defTabSz="38100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381000" defTabSz="3810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047750" defTabSz="3810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810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810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lvl="2">
              <a:spcBef>
                <a:spcPct val="0"/>
              </a:spcBef>
              <a:buClrTx/>
              <a:buSzTx/>
              <a:buFont typeface="Monotype Sorts" pitchFamily="2" charset="2"/>
              <a:buChar char="y"/>
            </a:pPr>
            <a:endParaRPr lang="en-US" altLang="en-GR" sz="2800"/>
          </a:p>
          <a:p>
            <a:pPr lvl="2">
              <a:spcBef>
                <a:spcPct val="0"/>
              </a:spcBef>
              <a:buClr>
                <a:schemeClr val="accent2"/>
              </a:buClr>
              <a:buSzTx/>
              <a:buFont typeface="Monotype Sorts" pitchFamily="2" charset="2"/>
              <a:buNone/>
            </a:pPr>
            <a:r>
              <a:rPr kumimoji="1" lang="el-GR" altLang="en-GR" sz="2800" b="1" u="sng"/>
              <a:t>Κριτήρια Τμηματοποίησης (π.χ. Διεθνούς Αγοράς)</a:t>
            </a:r>
          </a:p>
          <a:p>
            <a:pPr lvl="2">
              <a:spcBef>
                <a:spcPct val="0"/>
              </a:spcBef>
              <a:buClr>
                <a:schemeClr val="accent2"/>
              </a:buClr>
              <a:buSzTx/>
              <a:buFont typeface="Monotype Sorts" pitchFamily="2" charset="2"/>
              <a:buNone/>
            </a:pPr>
            <a:endParaRPr kumimoji="1" lang="el-GR" altLang="en-GR" sz="2000" b="1" u="sng"/>
          </a:p>
          <a:p>
            <a:pPr lvl="3">
              <a:lnSpc>
                <a:spcPct val="115000"/>
              </a:lnSpc>
              <a:spcBef>
                <a:spcPct val="0"/>
              </a:spcBef>
              <a:buSzTx/>
              <a:buFont typeface="Monotype Sorts" pitchFamily="2" charset="2"/>
              <a:buChar char="y"/>
            </a:pPr>
            <a:r>
              <a:rPr kumimoji="1" lang="el-GR" altLang="en-GR" sz="2800"/>
              <a:t>Προσδιορίσιμο</a:t>
            </a:r>
          </a:p>
          <a:p>
            <a:pPr lvl="3">
              <a:lnSpc>
                <a:spcPct val="115000"/>
              </a:lnSpc>
              <a:spcBef>
                <a:spcPct val="0"/>
              </a:spcBef>
              <a:buSzTx/>
              <a:buFont typeface="Monotype Sorts" pitchFamily="2" charset="2"/>
              <a:buChar char="y"/>
            </a:pPr>
            <a:r>
              <a:rPr kumimoji="1" lang="el-GR" altLang="en-GR" sz="2800"/>
              <a:t>Προσβάσιμο</a:t>
            </a:r>
          </a:p>
          <a:p>
            <a:pPr lvl="3">
              <a:lnSpc>
                <a:spcPct val="115000"/>
              </a:lnSpc>
              <a:spcBef>
                <a:spcPct val="0"/>
              </a:spcBef>
              <a:buSzTx/>
              <a:buFont typeface="Monotype Sorts" pitchFamily="2" charset="2"/>
              <a:buChar char="y"/>
            </a:pPr>
            <a:r>
              <a:rPr kumimoji="1" lang="el-GR" altLang="en-GR" sz="2800"/>
              <a:t>Ομοιογενές</a:t>
            </a:r>
          </a:p>
          <a:p>
            <a:pPr lvl="3">
              <a:lnSpc>
                <a:spcPct val="115000"/>
              </a:lnSpc>
              <a:spcBef>
                <a:spcPct val="0"/>
              </a:spcBef>
              <a:buSzTx/>
              <a:buFont typeface="Monotype Sorts" pitchFamily="2" charset="2"/>
              <a:buChar char="y"/>
            </a:pPr>
            <a:r>
              <a:rPr kumimoji="1" lang="el-GR" altLang="en-GR" sz="2800"/>
              <a:t>Οικονομικά Αξιοποιήσιμο</a:t>
            </a:r>
          </a:p>
          <a:p>
            <a:pPr lvl="2">
              <a:spcBef>
                <a:spcPct val="0"/>
              </a:spcBef>
              <a:buClr>
                <a:schemeClr val="accent2"/>
              </a:buClr>
              <a:buSzTx/>
              <a:buFont typeface="Monotype Sorts" pitchFamily="2" charset="2"/>
              <a:buChar char="y"/>
            </a:pPr>
            <a:endParaRPr kumimoji="1" lang="en-US" altLang="en-GR" sz="1800"/>
          </a:p>
        </p:txBody>
      </p:sp>
      <p:sp>
        <p:nvSpPr>
          <p:cNvPr id="2" name="Footer Placeholder 1">
            <a:extLst>
              <a:ext uri="{FF2B5EF4-FFF2-40B4-BE49-F238E27FC236}">
                <a16:creationId xmlns:a16="http://schemas.microsoft.com/office/drawing/2014/main" id="{7B2C9B12-B1CE-28FF-4BD1-CB83D753D9FC}"/>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2">
            <a:extLst>
              <a:ext uri="{FF2B5EF4-FFF2-40B4-BE49-F238E27FC236}">
                <a16:creationId xmlns:a16="http://schemas.microsoft.com/office/drawing/2014/main" id="{D2D2B2DC-D7BB-98E4-1243-780F9D5E72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AE55C05-276E-EB49-BEB7-545F4D524A5B}" type="slidenum">
              <a:rPr lang="el-GR" altLang="en-GR" sz="1200" smtClean="0">
                <a:latin typeface="Arial Black" panose="020B0604020202020204" pitchFamily="34" charset="0"/>
              </a:rPr>
              <a:pPr>
                <a:spcBef>
                  <a:spcPct val="0"/>
                </a:spcBef>
                <a:buClrTx/>
                <a:buSzTx/>
                <a:buFontTx/>
                <a:buNone/>
              </a:pPr>
              <a:t>99</a:t>
            </a:fld>
            <a:endParaRPr lang="el-GR" altLang="en-GR" sz="1200">
              <a:latin typeface="Arial Black" panose="020B0604020202020204" pitchFamily="34" charset="0"/>
            </a:endParaRPr>
          </a:p>
        </p:txBody>
      </p:sp>
      <p:pic>
        <p:nvPicPr>
          <p:cNvPr id="133122" name="Picture 2" descr="consumer markets">
            <a:extLst>
              <a:ext uri="{FF2B5EF4-FFF2-40B4-BE49-F238E27FC236}">
                <a16:creationId xmlns:a16="http://schemas.microsoft.com/office/drawing/2014/main" id="{0FA177C0-161C-6D40-1587-ADAE44389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738"/>
            <a:ext cx="91440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3AB58EE-1048-F468-29FB-E237E81D98B5}"/>
              </a:ext>
            </a:extLst>
          </p:cNvPr>
          <p:cNvSpPr>
            <a:spLocks noGrp="1"/>
          </p:cNvSpPr>
          <p:nvPr>
            <p:ph type="ftr" sz="quarter" idx="10"/>
          </p:nvPr>
        </p:nvSpPr>
        <p:spPr/>
        <p:txBody>
          <a:bodyPr/>
          <a:lstStyle/>
          <a:p>
            <a:pPr>
              <a:defRPr/>
            </a:pPr>
            <a:r>
              <a:rPr lang="el-GR"/>
              <a:t>Δρ. Δέσποινα Καραγιάννη(</a:t>
            </a:r>
            <a:r>
              <a:rPr lang="en-US"/>
              <a:t>c)</a:t>
            </a:r>
            <a:endParaRPr lang="el-G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triangle" w="sm" len="sm"/>
          <a:tailEnd type="triangl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triangle" w="sm" len="sm"/>
          <a:tailEnd type="triangl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5377</TotalTime>
  <Words>5650</Words>
  <Application>Microsoft Macintosh PowerPoint</Application>
  <PresentationFormat>On-screen Show (4:3)</PresentationFormat>
  <Paragraphs>1036</Paragraphs>
  <Slides>136</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7" baseType="lpstr">
      <vt:lpstr>Arial</vt:lpstr>
      <vt:lpstr>ＭＳ Ｐゴシック</vt:lpstr>
      <vt:lpstr>Wingdings</vt:lpstr>
      <vt:lpstr>Times New Roman</vt:lpstr>
      <vt:lpstr>Arial Black</vt:lpstr>
      <vt:lpstr>Monotype Sorts</vt:lpstr>
      <vt:lpstr>Verdana</vt:lpstr>
      <vt:lpstr>Garamond</vt:lpstr>
      <vt:lpstr>Arial Greek</vt:lpstr>
      <vt:lpstr>Pixel</vt:lpstr>
      <vt:lpstr>Εικόνα bitmap</vt:lpstr>
      <vt:lpstr>ΤΜΗΜΑ ΔΙΟΙΚΗΣΗΣ ΕΠΙΧΕΙΡΗΣΕΩΝ ΠΑΝΕΠΙΣΤΗΜΙΟ ΠΑΤΡΩΝ    «ΕΙΣΑΓΩΓΗ ΣΤΟ ΜΑΡΚΕΤΙΝΓΚ» ΜΕΡΟΣ 2Ο</vt:lpstr>
      <vt:lpstr>Σύγχρονη Επιχείρηση και Περιβάλλον</vt:lpstr>
      <vt:lpstr>Άξονες Επιδίωξης Συγκριτικού Πλεονεκτήματος</vt:lpstr>
      <vt:lpstr>Ορόσημα στο Μάρκετινγκ</vt:lpstr>
      <vt:lpstr>PowerPoint Presentation</vt:lpstr>
      <vt:lpstr>American Marketing Association:  (Επανα)προσδιορισμός του Μάρκετινγκ</vt:lpstr>
      <vt:lpstr>PowerPoint Presentation</vt:lpstr>
      <vt:lpstr>PowerPoint Presentation</vt:lpstr>
      <vt:lpstr>PowerPoint Presentation</vt:lpstr>
      <vt:lpstr>PowerPoint Presentation</vt:lpstr>
      <vt:lpstr>PowerPoint Presentation</vt:lpstr>
      <vt:lpstr>Μέσα Απόκτησης Ευελιξίας</vt:lpstr>
      <vt:lpstr>Παράγοντες που ωθούν τα φαινόμενα της Ευελιξίας και της Επιχειρηματικής Δικτύωσης</vt:lpstr>
      <vt:lpstr>Ευελιξία και Αποδοτικότητα</vt:lpstr>
      <vt:lpstr>Αποτελέσματα Επιχειρησιακής Δικτύωσης</vt:lpstr>
      <vt:lpstr>Αποτελέσματα Επιχειρησιακής Δικτύωσης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Εναλλακτικές Επιχειρησιακές Στρατηγικές    </vt:lpstr>
      <vt:lpstr>Στρατηγική Μάρκετινγκ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Θεώρηση Μεταβλητών Εσωτερικού  Περιβάλλοντος κατά τον Σχεδιασμό Μάρκετινγκ</vt:lpstr>
      <vt:lpstr>PowerPoint Presentation</vt:lpstr>
      <vt:lpstr>PowerPoint Presentation</vt:lpstr>
      <vt:lpstr>PowerPoint Presentation</vt:lpstr>
      <vt:lpstr>PowerPoint Presentation</vt:lpstr>
      <vt:lpstr>PowerPoint Presentation</vt:lpstr>
      <vt:lpstr>S.W.O.T. (Ανάλυση Δυνάμεων-Αδυναμιών-Ευκαιριών-Απειλών  </vt:lpstr>
      <vt:lpstr>Απλό Υπόδειγμα Ερεθίσματος-Αντίδρασης Συμπεριφοράς του καταναλωτή</vt:lpstr>
      <vt:lpstr>Η Ιεράρχηση αναγκών του Μάσλοου</vt:lpstr>
      <vt:lpstr>Η Διαδικασία Απόφασης για Αγορά</vt:lpstr>
      <vt:lpstr>Πηγές Αναγνώρισης Προβλήματος</vt:lpstr>
      <vt:lpstr>Αναζήτηση πληροφοριών</vt:lpstr>
      <vt:lpstr>Διαδικασία Λήψης Απόφασης</vt:lpstr>
      <vt:lpstr>Αξιολόγηση Εναλλακτικών Λύσεων</vt:lpstr>
      <vt:lpstr>PowerPoint Presentation</vt:lpstr>
      <vt:lpstr>Αναζήτηση και επεξεργασία Πληροφοριών για τη λήψη αγοραστικών αποφάσεων</vt:lpstr>
      <vt:lpstr>Παράγοντες αναζήτησης και επεξεργασίας Πληροφοριών που επηρεάζουν τη λήψη αγοραστικών αποφάσεων</vt:lpstr>
      <vt:lpstr>Παράγοντες αναζήτησης και επεξεργασίας Πληροφοριών που επηρεάζουν τη λήψη αγοραστικών αποφάσεων</vt:lpstr>
      <vt:lpstr>Η σχέση της αναζήτησης πληροφοριών είναι…</vt:lpstr>
      <vt:lpstr>Γενική/Εκτεταμένη ΛήψηΑπόφασης</vt:lpstr>
      <vt:lpstr>Εκτεταμένη Λήψη Αποφάσεων</vt:lpstr>
      <vt:lpstr>Περιορισμένη Λήψη Αποφάσεων</vt:lpstr>
      <vt:lpstr>Μηχανική ή Αυτόματη Λήψη Αποφάσεων (αποφάσεις από συνήθεια)</vt:lpstr>
      <vt:lpstr>Μηχανική ή Αυτόματη Λήψη Αποφάσεων (αποφάσεις από συνήθεια)</vt:lpstr>
      <vt:lpstr>Σχέση Συνήθειας-Βαθμού Αναζήτησης Πληροφοριών</vt:lpstr>
      <vt:lpstr>Σύγκριση Συνήθειας με Εκτεταμένη Λήψη Αποφάσεων</vt:lpstr>
      <vt:lpstr>Σύγκριση Συνήθειας με Εκτεταμένη Λήψη Αποφάσεων</vt:lpstr>
      <vt:lpstr>Στρατηγικές για τα 4 Ρ του ΜΚΤ για αγορές από συνήθεια:</vt:lpstr>
      <vt:lpstr>Στρατηγικές για τα 4 Ρ του ΜΚΤ για αγορές Εκτεταμένης Λήψης Αποφάσεων</vt:lpstr>
      <vt:lpstr>Σχέση Πιθανότητας Επαναγοράς-Βαθμού Αναζήτησης Πληροφοριών</vt:lpstr>
      <vt:lpstr>PowerPoint Presentation</vt:lpstr>
      <vt:lpstr>Αντίληψη</vt:lpstr>
      <vt:lpstr>Επιλεκτική Aντίληψη</vt:lpstr>
      <vt:lpstr>Επιλεκτική Oργάνωση</vt:lpstr>
      <vt:lpstr>Η διαδικασία της Αντίληψης</vt:lpstr>
      <vt:lpstr>Η Διαδικασία Επιλεκτικής Αντίληψης</vt:lpstr>
      <vt:lpstr>Assumptions (Υποθέσεις)</vt:lpstr>
      <vt:lpstr>PowerPoint Presentation</vt:lpstr>
      <vt:lpstr>PowerPoint Presentation</vt:lpstr>
      <vt:lpstr>PowerPoint Presentation</vt:lpstr>
      <vt:lpstr>Eναλλακτικές Στρατηγικές Προϊόντος</vt:lpstr>
      <vt:lpstr>Τυποποίηση (Μη Προσαρμογή) Προϊόντος: Πλεονεκτήματα </vt:lpstr>
      <vt:lpstr>Προσαρμογή-Διαφοροποίηση Προϊόντος (multisegment marketing strategy)</vt:lpstr>
      <vt:lpstr>Συγκεντρωτική Πολιτική Προϊόντος  </vt:lpstr>
      <vt:lpstr>Eστιασμένη σε Μεμονωμένους Πελάτες Πολιτική Προϊόντος  (customised product strategy)</vt:lpstr>
      <vt:lpstr>PowerPoint Presentation</vt:lpstr>
      <vt:lpstr>PowerPoint Presentation</vt:lpstr>
      <vt:lpstr>Kριτήρια Τμηματοποίησης</vt:lpstr>
      <vt:lpstr>Τμηματοποίηση</vt:lpstr>
      <vt:lpstr>PowerPoint Presentation</vt:lpstr>
      <vt:lpstr>Aλλαγή στην Συμπεριφορά της Διεθνούς Αγοράς - Τμηματοποίηση</vt:lpstr>
      <vt:lpstr>Επιλογή-Στόχευση Τμημάτων Αγοράς</vt:lpstr>
      <vt:lpstr>PowerPoint Presentation</vt:lpstr>
      <vt:lpstr>PowerPoint Presentation</vt:lpstr>
      <vt:lpstr>Διαφοροποίηση Προϊόντος</vt:lpstr>
      <vt:lpstr>Στρατηγική Διαφοροποίησης Προϊόντος  </vt:lpstr>
      <vt:lpstr>H σημασία της επωνυμίας</vt:lpstr>
      <vt:lpstr>PowerPoint Presentation</vt:lpstr>
      <vt:lpstr>PowerPoint Presentation</vt:lpstr>
      <vt:lpstr>Αξία μάρκας</vt:lpstr>
      <vt:lpstr>Η αξία της μάρκας (brand equity) - Aaker 1996.</vt:lpstr>
      <vt:lpstr>Τύποι Διοίκησης Μάρκας</vt:lpstr>
      <vt:lpstr>PowerPoint Presentation</vt:lpstr>
      <vt:lpstr>Οφέλη Επωνυμίας (Βranding)</vt:lpstr>
      <vt:lpstr>PowerPoint Presentation</vt:lpstr>
      <vt:lpstr>PowerPoint Presentation</vt:lpstr>
      <vt:lpstr>Λόγοι αποτυχίας νέων Προϊόντων</vt:lpstr>
      <vt:lpstr>Λόγοι αποτυχίας νέων Προϊόντων</vt:lpstr>
      <vt:lpstr>Διαδικασία ανάπτυξης νέων προϊόντων</vt:lpstr>
      <vt:lpstr>Στρατηγικές Ανάπτυξης νέων προϊόντων</vt:lpstr>
      <vt:lpstr>Διαδικασία Διάδοσης Καινοτομιών </vt:lpstr>
      <vt:lpstr>Διοίκηση Προϊόντος</vt:lpstr>
      <vt:lpstr>PowerPoint Presentation</vt:lpstr>
      <vt:lpstr>PowerPoint Presentation</vt:lpstr>
      <vt:lpstr>PowerPoint Presentation</vt:lpstr>
      <vt:lpstr>PowerPoint Presentation</vt:lpstr>
      <vt:lpstr>PowerPoint Presentation</vt:lpstr>
      <vt:lpstr>Toποθέτηση</vt:lpstr>
      <vt:lpstr>Προσεγγίσεις Τοποθέτησης</vt:lpstr>
      <vt:lpstr>Παραδείγματα Πρότασης Αξίας</vt:lpstr>
      <vt:lpstr>Τρόποι Επηρεασμού Στάσεων Καταναλωτή</vt:lpstr>
      <vt:lpstr>Toποθέτηση: Στρατηγικές</vt:lpstr>
      <vt:lpstr>Στρατηγικές Τοποθέτησης</vt:lpstr>
      <vt:lpstr>Τοποθέτηση Προϊόντος  - Κριτήρια   </vt:lpstr>
      <vt:lpstr>Λάθη Τοποθέτησης</vt:lpstr>
      <vt:lpstr>PowerPoint Presentation</vt:lpstr>
      <vt:lpstr>PowerPoint Presentation</vt:lpstr>
    </vt:vector>
  </TitlesOfParts>
  <Company>University of Patras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ΣΤΟ ΜΑΡΚΕΤΙΝΓK</dc:title>
  <dc:creator>Despina Karayanni</dc:creator>
  <cp:lastModifiedBy>Despina Karayanni</cp:lastModifiedBy>
  <cp:revision>316</cp:revision>
  <cp:lastPrinted>2001-11-19T19:58:05Z</cp:lastPrinted>
  <dcterms:created xsi:type="dcterms:W3CDTF">1998-04-15T14:10:38Z</dcterms:created>
  <dcterms:modified xsi:type="dcterms:W3CDTF">2024-05-29T10:59:48Z</dcterms:modified>
</cp:coreProperties>
</file>