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sldIdLst>
    <p:sldId id="266" r:id="rId5"/>
    <p:sldId id="312" r:id="rId6"/>
    <p:sldId id="319" r:id="rId7"/>
    <p:sldId id="322" r:id="rId8"/>
    <p:sldId id="320" r:id="rId9"/>
    <p:sldId id="323" r:id="rId10"/>
    <p:sldId id="324" r:id="rId11"/>
    <p:sldId id="311" r:id="rId12"/>
    <p:sldId id="325" r:id="rId13"/>
    <p:sldId id="339" r:id="rId14"/>
    <p:sldId id="326" r:id="rId15"/>
    <p:sldId id="327" r:id="rId16"/>
    <p:sldId id="321" r:id="rId17"/>
    <p:sldId id="328" r:id="rId18"/>
    <p:sldId id="329" r:id="rId19"/>
    <p:sldId id="330" r:id="rId20"/>
    <p:sldId id="331" r:id="rId21"/>
    <p:sldId id="332" r:id="rId22"/>
    <p:sldId id="334" r:id="rId23"/>
    <p:sldId id="335" r:id="rId24"/>
    <p:sldId id="336" r:id="rId25"/>
    <p:sldId id="337" r:id="rId26"/>
    <p:sldId id="33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45" autoAdjust="0"/>
  </p:normalViewPr>
  <p:slideViewPr>
    <p:cSldViewPr snapToGrid="0">
      <p:cViewPr varScale="1">
        <p:scale>
          <a:sx n="119" d="100"/>
          <a:sy n="119" d="100"/>
        </p:scale>
        <p:origin x="9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7E49-A31F-4FAC-995A-EC1201B476AE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F495F-353A-49C9-B902-98B3FA29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F495F-353A-49C9-B902-98B3FA29EF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1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F495F-353A-49C9-B902-98B3FA29EF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F495F-353A-49C9-B902-98B3FA29EF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1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639097"/>
            <a:ext cx="5125117" cy="3494791"/>
          </a:xfrm>
        </p:spPr>
        <p:txBody>
          <a:bodyPr>
            <a:normAutofit/>
          </a:bodyPr>
          <a:lstStyle/>
          <a:p>
            <a:r>
              <a:rPr lang="el-GR" dirty="0"/>
              <a:t>Συμβολικές Μεταβλητές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Symbolic Math Toolbox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D4779-B115-41E5-B911-65D725FB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Δήλωση περιορισμών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4835-A6E4-4479-BCB7-B39671D2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FFFFFF"/>
                </a:solidFill>
              </a:rPr>
              <a:t>Οι συμβολικές μεταβλητές μπορεί να έχουν περιορισμούς, τους οποίους βλέπουμε με την εντολή </a:t>
            </a:r>
            <a:r>
              <a:rPr lang="en-US" sz="1800" dirty="0">
                <a:solidFill>
                  <a:srgbClr val="FFFFFF"/>
                </a:solidFill>
              </a:rPr>
              <a:t>assumptions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111A8-23C7-4985-8D62-A72FFE19C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880"/>
          <a:stretch/>
        </p:blipFill>
        <p:spPr>
          <a:xfrm>
            <a:off x="5800939" y="852487"/>
            <a:ext cx="5667375" cy="2576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FF485-6510-40E3-83B2-875F607D5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80" b="42293"/>
          <a:stretch/>
        </p:blipFill>
        <p:spPr>
          <a:xfrm>
            <a:off x="5800944" y="3219450"/>
            <a:ext cx="5667375" cy="485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3A0DDB-B033-4CB1-9E47-4BC3507B0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80"/>
          <a:stretch/>
        </p:blipFill>
        <p:spPr>
          <a:xfrm>
            <a:off x="5800939" y="3609975"/>
            <a:ext cx="5667375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2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D4779-B115-41E5-B911-65D725FB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Δήλωση περιορισμών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4835-A6E4-4479-BCB7-B39671D2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FFFFFF"/>
                </a:solidFill>
              </a:rPr>
              <a:t>Οι περιορισμοί μπορούν να δηλωθούν και με την εντολή </a:t>
            </a:r>
            <a:r>
              <a:rPr lang="en-US" sz="1800" dirty="0">
                <a:solidFill>
                  <a:srgbClr val="FFFFFF"/>
                </a:solidFill>
              </a:rPr>
              <a:t>assume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8865D-5481-451A-8F2C-4BE7E3708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1631531"/>
            <a:ext cx="49149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2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D4779-B115-41E5-B911-65D725FB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Δήλωση περιορισμών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4835-A6E4-4479-BCB7-B39671D2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FFFFFF"/>
                </a:solidFill>
              </a:rPr>
              <a:t>Επιπλέον περιορισμοί μπορούν να δηλωθούν με την εντολή </a:t>
            </a:r>
            <a:r>
              <a:rPr lang="en-US" sz="1800" dirty="0" err="1">
                <a:solidFill>
                  <a:srgbClr val="FFFFFF"/>
                </a:solidFill>
              </a:rPr>
              <a:t>assumeAlso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F028A-2E48-4613-83E1-9A71FB877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714" y="942975"/>
            <a:ext cx="7086600" cy="478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2559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614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41F77-7A15-46BB-8D38-EDC38E6C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l-GR" sz="4000" dirty="0" err="1">
                <a:solidFill>
                  <a:srgbClr val="FFFFFF"/>
                </a:solidFill>
              </a:rPr>
              <a:t>Παραγώγιση</a:t>
            </a:r>
            <a:r>
              <a:rPr lang="el-GR" sz="4000" dirty="0">
                <a:solidFill>
                  <a:srgbClr val="FFFFFF"/>
                </a:solidFill>
              </a:rPr>
              <a:t> συμβολικών συναρτήσεων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A523-90F7-4D37-BC98-85DE51AA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FFFFFF"/>
                </a:solidFill>
              </a:rPr>
              <a:t>Οι συμβολικές συναρτήσεις </a:t>
            </a:r>
            <a:r>
              <a:rPr lang="el-GR" sz="1800" dirty="0" err="1">
                <a:solidFill>
                  <a:srgbClr val="FFFFFF"/>
                </a:solidFill>
              </a:rPr>
              <a:t>παραγωγίζονται</a:t>
            </a:r>
            <a:r>
              <a:rPr lang="el-GR" sz="1800" dirty="0">
                <a:solidFill>
                  <a:srgbClr val="FFFFFF"/>
                </a:solidFill>
              </a:rPr>
              <a:t> με την εντολή </a:t>
            </a:r>
            <a:r>
              <a:rPr lang="en-US" sz="1800" dirty="0">
                <a:solidFill>
                  <a:srgbClr val="FFFFFF"/>
                </a:solidFill>
              </a:rPr>
              <a:t>diff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8D7E5-758A-40E7-93F0-011BC089A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04825"/>
            <a:ext cx="4629150" cy="584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883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7E6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3F9A6-3536-4D0C-A99C-E92B3813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16836"/>
            <a:ext cx="3413883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Ολοκλήρωση συμβολικών συναρτήσεων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FF7D-773C-42C7-9F48-EB9AABFC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FFFFFF"/>
                </a:solidFill>
              </a:rPr>
              <a:t>Το ολοκλήρωμα μιας συνάρτησης υπολογίζεται με την εντολή </a:t>
            </a:r>
            <a:r>
              <a:rPr lang="en-US" sz="1800" dirty="0">
                <a:solidFill>
                  <a:srgbClr val="FFFFFF"/>
                </a:solidFill>
              </a:rPr>
              <a:t>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0619F-132C-4D77-BE27-9F6479080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381" y="1015666"/>
            <a:ext cx="4610100" cy="415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98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7E6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3F9A6-3536-4D0C-A99C-E92B3813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16836"/>
            <a:ext cx="3413883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Ολοκλήρωση συμβολικών συναρτήσεων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FF7D-773C-42C7-9F48-EB9AABFC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FFFFFF"/>
                </a:solidFill>
              </a:rPr>
              <a:t>Το </a:t>
            </a:r>
            <a:r>
              <a:rPr lang="el-GR" sz="1800" i="1" dirty="0">
                <a:solidFill>
                  <a:srgbClr val="FFFFFF"/>
                </a:solidFill>
              </a:rPr>
              <a:t>ορισμένο</a:t>
            </a:r>
            <a:r>
              <a:rPr lang="el-GR" sz="1800" dirty="0">
                <a:solidFill>
                  <a:srgbClr val="FFFFFF"/>
                </a:solidFill>
              </a:rPr>
              <a:t> ολοκλήρωμα μιας συνάρτησης υπολογίζεται με την εντολή </a:t>
            </a:r>
            <a:r>
              <a:rPr lang="en-US" sz="1800" dirty="0">
                <a:solidFill>
                  <a:srgbClr val="FFFFFF"/>
                </a:solidFill>
              </a:rPr>
              <a:t>int</a:t>
            </a:r>
            <a:r>
              <a:rPr lang="el-GR" sz="1800" dirty="0">
                <a:solidFill>
                  <a:srgbClr val="FFFFFF"/>
                </a:solidFill>
              </a:rPr>
              <a:t>, τοποθετώντας τα όρια μέσα στο όρισμα, μετά τη μεταβλητή ολοκλήρωσης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BE87B-2865-4ABF-941B-872CF06BB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126"/>
          <a:stretch/>
        </p:blipFill>
        <p:spPr>
          <a:xfrm>
            <a:off x="5524500" y="333375"/>
            <a:ext cx="4895850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5A2552-A8E4-4506-98B3-BA12D946A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874"/>
          <a:stretch/>
        </p:blipFill>
        <p:spPr>
          <a:xfrm>
            <a:off x="5524500" y="4505325"/>
            <a:ext cx="489585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14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614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41F77-7A15-46BB-8D38-EDC38E6C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Όρια συναρτήσεων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A523-90F7-4D37-BC98-85DE51AA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FFFFFF"/>
                </a:solidFill>
              </a:rPr>
              <a:t>Τα όρια συναρτήσεων υπολογίζονται με την εντολή </a:t>
            </a:r>
            <a:r>
              <a:rPr lang="en-US" sz="1800" dirty="0">
                <a:solidFill>
                  <a:srgbClr val="FFFFFF"/>
                </a:solidFill>
              </a:rPr>
              <a:t>limit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4A000-7DD3-4D0B-930F-0AA86AAAC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62" t="-819" r="1662" b="30253"/>
          <a:stretch/>
        </p:blipFill>
        <p:spPr>
          <a:xfrm>
            <a:off x="5839326" y="1154781"/>
            <a:ext cx="4343400" cy="414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129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614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41F77-7A15-46BB-8D38-EDC38E6C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Όρια συναρτήσεων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A523-90F7-4D37-BC98-85DE51AA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FFFFFF"/>
                </a:solidFill>
              </a:rPr>
              <a:t>Με την εντολή </a:t>
            </a:r>
            <a:r>
              <a:rPr lang="en-US" sz="1800" dirty="0">
                <a:solidFill>
                  <a:srgbClr val="FFFFFF"/>
                </a:solidFill>
              </a:rPr>
              <a:t>limit</a:t>
            </a:r>
            <a:r>
              <a:rPr lang="el-GR" sz="1800" dirty="0">
                <a:solidFill>
                  <a:srgbClr val="FFFFFF"/>
                </a:solidFill>
              </a:rPr>
              <a:t> μπορούν να υπολογιστούν και πλευρικά όρια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02609-7115-4A60-8850-C5125C04E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108" y="752475"/>
            <a:ext cx="5715000" cy="535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1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D4779-B115-41E5-B911-65D725FB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Ανάπτυγμα γινομένου - </a:t>
            </a:r>
            <a:r>
              <a:rPr lang="el-GR" sz="4000" dirty="0" err="1">
                <a:solidFill>
                  <a:srgbClr val="FFFFFF"/>
                </a:solidFill>
              </a:rPr>
              <a:t>Παραγοντοποίηση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4835-A6E4-4479-BCB7-B39671D2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FFFFFF"/>
                </a:solidFill>
              </a:rPr>
              <a:t>Το ανάπτυγμα γινομένου μπορεί να γίνει με την εντολή </a:t>
            </a:r>
            <a:r>
              <a:rPr lang="en-US" sz="1800" dirty="0">
                <a:solidFill>
                  <a:srgbClr val="FFFFFF"/>
                </a:solidFill>
              </a:rPr>
              <a:t>expand</a:t>
            </a:r>
            <a:r>
              <a:rPr lang="el-GR" sz="1800" dirty="0">
                <a:solidFill>
                  <a:srgbClr val="FFFFFF"/>
                </a:solidFill>
              </a:rPr>
              <a:t> 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l-GR" sz="1800" dirty="0">
                <a:solidFill>
                  <a:srgbClr val="FFFFFF"/>
                </a:solidFill>
              </a:rPr>
              <a:t>Η </a:t>
            </a:r>
            <a:r>
              <a:rPr lang="el-GR" sz="1800" dirty="0" err="1">
                <a:solidFill>
                  <a:srgbClr val="FFFFFF"/>
                </a:solidFill>
              </a:rPr>
              <a:t>παραγοντοποίηση</a:t>
            </a:r>
            <a:r>
              <a:rPr lang="el-GR" sz="1800" dirty="0">
                <a:solidFill>
                  <a:srgbClr val="FFFFFF"/>
                </a:solidFill>
              </a:rPr>
              <a:t> μιας παράστασης,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l-GR" sz="1800" dirty="0">
                <a:solidFill>
                  <a:srgbClr val="FFFFFF"/>
                </a:solidFill>
              </a:rPr>
              <a:t>μπορεί να γίνει με την εντολή </a:t>
            </a:r>
            <a:r>
              <a:rPr lang="en-US" sz="1800" dirty="0">
                <a:solidFill>
                  <a:srgbClr val="FFFFFF"/>
                </a:solidFill>
              </a:rPr>
              <a:t>factor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EA39E-43B8-4B88-A958-0A7A98E44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58741"/>
            <a:ext cx="4286250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4422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D4779-B115-41E5-B911-65D725FB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Απλοποίηση παράστασης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4835-A6E4-4479-BCB7-B39671D2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FFFFFF"/>
                </a:solidFill>
              </a:rPr>
              <a:t>Μια παράσταση μπορεί να απλοποιηθεί με την εντολή </a:t>
            </a:r>
            <a:r>
              <a:rPr lang="en-US" sz="1800" dirty="0">
                <a:solidFill>
                  <a:srgbClr val="FFFFFF"/>
                </a:solidFill>
              </a:rPr>
              <a:t>simplify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340EA-AE03-41A0-9AF5-E4E0E981D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013" y="1155783"/>
            <a:ext cx="4724400" cy="423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03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1F77-7A15-46BB-8D38-EDC38E6C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Δήλωση συμβολικών μεταβλητών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A523-90F7-4D37-BC98-85DE51AA8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Διαφορά μεταξύ κοινών και συμβολικών μεταβλητών: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οι κοινές μεταβλητές αποθηκεύουν στη μνήμη μία αριθμητική τιμή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οι συμβολικές μεταβλητές είναι προγραμματιστικά αντικείμενα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0B58A-B4B4-4512-8DBB-93BF2265A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3988646"/>
            <a:ext cx="546735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AF3232-ADA5-4EC9-8688-A8F742AB07A8}"/>
              </a:ext>
            </a:extLst>
          </p:cNvPr>
          <p:cNvSpPr/>
          <p:nvPr/>
        </p:nvSpPr>
        <p:spPr>
          <a:xfrm>
            <a:off x="1036320" y="4983012"/>
            <a:ext cx="5467350" cy="497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8B1FB2-0D04-4836-A478-AF4B3EF8A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204" y="4042042"/>
            <a:ext cx="3038475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78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7E6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3F9A6-3536-4D0C-A99C-E92B3813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16836"/>
            <a:ext cx="3413883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Ρίζα εξίσωσης – επίλυση συστήματος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FF7D-773C-42C7-9F48-EB9AABFC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FFFFFF"/>
                </a:solidFill>
              </a:rPr>
              <a:t>Μπορούμε να βρούμε τις ρίζες μιας εξίσωσης ή τη λύση ενός συστήματος με την εντολή  </a:t>
            </a:r>
            <a:r>
              <a:rPr lang="en-US" sz="1800" dirty="0">
                <a:solidFill>
                  <a:srgbClr val="FFFFFF"/>
                </a:solidFill>
              </a:rPr>
              <a:t>solve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C95C3-2BCC-4806-9337-FA50A10D6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177" y="516836"/>
            <a:ext cx="5985780" cy="583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916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7E6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3F9A6-3536-4D0C-A99C-E92B3813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16836"/>
            <a:ext cx="3413883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Ρίζα εξίσωσης – επίλυση συστήματος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FF7D-773C-42C7-9F48-EB9AABFC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FFFFFF"/>
                </a:solidFill>
              </a:rPr>
              <a:t>Μπορούμε να βρούμε τις ρίζες μιας εξίσωσης ή τη λύση ενός συστήματος με την εντολή  </a:t>
            </a:r>
            <a:r>
              <a:rPr lang="en-US" sz="1800" dirty="0">
                <a:solidFill>
                  <a:srgbClr val="FFFFFF"/>
                </a:solidFill>
              </a:rPr>
              <a:t>solve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B3B93-9C47-4059-95B3-6E84AF508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012" y="1190625"/>
            <a:ext cx="54578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66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614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41F77-7A15-46BB-8D38-EDC38E6C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Γραφική παράσταση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A523-90F7-4D37-BC98-85DE51AA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FFFFFF"/>
                </a:solidFill>
              </a:rPr>
              <a:t>Με την εντολή </a:t>
            </a:r>
            <a:r>
              <a:rPr lang="en-US" sz="1800" dirty="0" err="1">
                <a:solidFill>
                  <a:srgbClr val="FFFFFF"/>
                </a:solidFill>
              </a:rPr>
              <a:t>ezplot</a:t>
            </a:r>
            <a:r>
              <a:rPr lang="el-GR" sz="1800" dirty="0">
                <a:solidFill>
                  <a:srgbClr val="FFFFFF"/>
                </a:solidFill>
              </a:rPr>
              <a:t> μπορούμε να δημιουργήσουμε γραφικές παραστάσεις συμβολικών συναρτήσεων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A821E-A04C-4856-8131-A66F2A7EA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235" y="561402"/>
            <a:ext cx="3324225" cy="72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286CB2-D91E-4DF9-965B-E51C8DD7A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092" y="1776919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25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614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41F77-7A15-46BB-8D38-EDC38E6C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Γραφική παράσταση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A523-90F7-4D37-BC98-85DE51AA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FFFFFF"/>
                </a:solidFill>
              </a:rPr>
              <a:t>Με την εντολή </a:t>
            </a:r>
            <a:r>
              <a:rPr lang="en-US" sz="1800" dirty="0" err="1">
                <a:solidFill>
                  <a:srgbClr val="FFFFFF"/>
                </a:solidFill>
              </a:rPr>
              <a:t>ezsurf</a:t>
            </a:r>
            <a:r>
              <a:rPr lang="el-GR" sz="1800" dirty="0">
                <a:solidFill>
                  <a:srgbClr val="FFFFFF"/>
                </a:solidFill>
              </a:rPr>
              <a:t> μπορούμε να δημιουργήσουμε γραφικές παραστάσεις συμβολικών συναρτήσεων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l-GR" sz="1800" dirty="0">
                <a:solidFill>
                  <a:srgbClr val="FFFFFF"/>
                </a:solidFill>
              </a:rPr>
              <a:t>πολλών μεταβλητών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14935-A5B0-4BA2-8F6B-BD3C770C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937" y="667763"/>
            <a:ext cx="3876675" cy="69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A86DE-1D2B-4794-8EDE-D92DB63EF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067" y="18859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6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614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41F77-7A15-46BB-8D38-EDC38E6C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Δήλωση συμβολικών μεταβλητών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A523-90F7-4D37-BC98-85DE51AA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FFFFFF"/>
                </a:solidFill>
              </a:rPr>
              <a:t>Οι συμβολικές μεταβλητές δηλώνονται με την εντολή </a:t>
            </a:r>
            <a:r>
              <a:rPr lang="en-US" sz="1800" dirty="0" err="1">
                <a:solidFill>
                  <a:srgbClr val="FFFFFF"/>
                </a:solidFill>
              </a:rPr>
              <a:t>syms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BEE59D-07B5-4F92-A79C-78650C1C8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344"/>
          <a:stretch/>
        </p:blipFill>
        <p:spPr>
          <a:xfrm>
            <a:off x="4372764" y="1181101"/>
            <a:ext cx="7506406" cy="1987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24EB6B-410E-4018-8D37-2271B012D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23"/>
          <a:stretch/>
        </p:blipFill>
        <p:spPr>
          <a:xfrm>
            <a:off x="4372764" y="3171825"/>
            <a:ext cx="7506406" cy="17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614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41F77-7A15-46BB-8D38-EDC38E6C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Παραστάσεις συμβολικών μεταβλητών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A523-90F7-4D37-BC98-85DE51AA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FFFFFF"/>
                </a:solidFill>
              </a:rPr>
              <a:t>Οι συμβολικές μεταβλητές μπορούν να χρησιμοποιηθούν για να ορίσουν μια μαθηματική παράσταση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F05E8-FE31-4E1A-AB8C-105901D90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25" y="593036"/>
            <a:ext cx="4686300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05E7FD-2BF5-4EBF-95D3-7F119D4B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429000"/>
            <a:ext cx="63055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864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D4779-B115-41E5-B911-65D725FB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Εντολή </a:t>
            </a:r>
            <a:r>
              <a:rPr lang="en-US" sz="4000" dirty="0">
                <a:solidFill>
                  <a:srgbClr val="FFFFFF"/>
                </a:solidFill>
              </a:rPr>
              <a:t>double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4835-A6E4-4479-BCB7-B39671D2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FFFFFF"/>
                </a:solidFill>
              </a:rPr>
              <a:t>Για να εκτελέσουμε τις πράξεις σε μία συμβολική παράσταση και να βρούμε το αποτέλεσμα, χρησιμοποιούμε την εντολή </a:t>
            </a:r>
            <a:r>
              <a:rPr lang="en-US" sz="1800" dirty="0">
                <a:solidFill>
                  <a:srgbClr val="FFFFFF"/>
                </a:solidFill>
              </a:rPr>
              <a:t>double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B9888-034B-43C8-A2A8-FFF92CF34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638" y="1725028"/>
            <a:ext cx="5476875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160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614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41F77-7A15-46BB-8D38-EDC38E6C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Εντολή </a:t>
            </a:r>
            <a:r>
              <a:rPr lang="en-US" sz="4000" dirty="0">
                <a:solidFill>
                  <a:srgbClr val="FFFFFF"/>
                </a:solidFill>
              </a:rPr>
              <a:t>subs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A523-90F7-4D37-BC98-85DE51AA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FFFFFF"/>
                </a:solidFill>
              </a:rPr>
              <a:t>Οι συμβολικές μεταβλητές μπορούν να πάρουν τιμή μόνο με την εντολή </a:t>
            </a:r>
            <a:r>
              <a:rPr lang="en-US" sz="1800" dirty="0">
                <a:solidFill>
                  <a:srgbClr val="FFFFFF"/>
                </a:solidFill>
              </a:rPr>
              <a:t>subs.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E2740-19F5-4A8B-AB6A-1BE2F501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61" y="1039729"/>
            <a:ext cx="4648200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999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614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41F77-7A15-46BB-8D38-EDC38E6C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Εντολή </a:t>
            </a:r>
            <a:r>
              <a:rPr lang="en-US" sz="4000" dirty="0">
                <a:solidFill>
                  <a:srgbClr val="FFFFFF"/>
                </a:solidFill>
              </a:rPr>
              <a:t>subs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A523-90F7-4D37-BC98-85DE51AA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FFFFFF"/>
                </a:solidFill>
              </a:rPr>
              <a:t>Οι συμβολικές μεταβλητές μπορούν να πάρουν τιμή μόνο με την εντολή </a:t>
            </a:r>
            <a:r>
              <a:rPr lang="en-US" sz="1800" dirty="0">
                <a:solidFill>
                  <a:srgbClr val="FFFFFF"/>
                </a:solidFill>
              </a:rPr>
              <a:t>subs. </a:t>
            </a:r>
            <a:r>
              <a:rPr lang="el-GR" sz="1800" dirty="0">
                <a:solidFill>
                  <a:srgbClr val="FFFFFF"/>
                </a:solidFill>
              </a:rPr>
              <a:t>Αν τους αναθέσουμε τιμή με το σύμβολο </a:t>
            </a:r>
            <a:r>
              <a:rPr lang="en-US" sz="1800" dirty="0">
                <a:solidFill>
                  <a:srgbClr val="FFFFFF"/>
                </a:solidFill>
              </a:rPr>
              <a:t>“=“</a:t>
            </a:r>
            <a:r>
              <a:rPr lang="el-GR" sz="1800" dirty="0">
                <a:solidFill>
                  <a:srgbClr val="FFFFFF"/>
                </a:solidFill>
              </a:rPr>
              <a:t>, μετατρέπονται σε κοινές μεταβλητές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F59D4-3BAD-4933-B41E-30ED9525C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087" y="762000"/>
            <a:ext cx="6855761" cy="4591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907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7E6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3F9A6-3536-4D0C-A99C-E92B3813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16836"/>
            <a:ext cx="3413883" cy="1961086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Δήλωση συμβολικών συναρτήσεων </a:t>
            </a:r>
            <a:r>
              <a:rPr lang="en-US" sz="4000" i="1" dirty="0">
                <a:solidFill>
                  <a:srgbClr val="FFFFFF"/>
                </a:solidFill>
              </a:rPr>
              <a:t>f(x)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FF7D-773C-42C7-9F48-EB9AABFC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FFFFFF"/>
                </a:solidFill>
              </a:rPr>
              <a:t>Η δήλωση συμβολικών συναρτήσεων γίνεται 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l-GR" sz="1800" dirty="0">
                <a:solidFill>
                  <a:srgbClr val="FFFFFF"/>
                </a:solidFill>
              </a:rPr>
              <a:t>είτε με την εντολή </a:t>
            </a:r>
            <a:r>
              <a:rPr lang="en-US" sz="1800" dirty="0" err="1">
                <a:solidFill>
                  <a:srgbClr val="FFFFFF"/>
                </a:solidFill>
              </a:rPr>
              <a:t>syms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l-GR" sz="1800" dirty="0">
                <a:solidFill>
                  <a:srgbClr val="FFFFFF"/>
                </a:solidFill>
              </a:rPr>
              <a:t>είτε γράφοντας </a:t>
            </a:r>
            <a:r>
              <a:rPr lang="en-US" sz="1800" i="1" dirty="0">
                <a:solidFill>
                  <a:srgbClr val="FFFFFF"/>
                </a:solidFill>
              </a:rPr>
              <a:t>f(x)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l-GR" sz="1800" dirty="0">
                <a:solidFill>
                  <a:srgbClr val="FFFFFF"/>
                </a:solidFill>
              </a:rPr>
              <a:t>αν έχει ήδη οριστεί η συμβολική μεταβλητή </a:t>
            </a:r>
            <a:r>
              <a:rPr lang="en-US" sz="1800" dirty="0">
                <a:solidFill>
                  <a:srgbClr val="FFFFFF"/>
                </a:solidFill>
              </a:rPr>
              <a:t>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C65F5-CC5F-42F0-8159-2B5B961DE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281" y="214011"/>
            <a:ext cx="7891430" cy="396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3BDA7B-56F0-4940-91D2-D7CC31350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281" y="4723389"/>
            <a:ext cx="7591425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767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7E6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3F9A6-3536-4D0C-A99C-E92B3813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16836"/>
            <a:ext cx="3413883" cy="1961086"/>
          </a:xfrm>
        </p:spPr>
        <p:txBody>
          <a:bodyPr>
            <a:normAutofit fontScale="90000"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Δήλωση συμβολικών συναρτήσεων </a:t>
            </a:r>
            <a:r>
              <a:rPr lang="en-US" sz="4000" i="1" dirty="0">
                <a:solidFill>
                  <a:srgbClr val="FFFFFF"/>
                </a:solidFill>
              </a:rPr>
              <a:t>f(x)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FF7D-773C-42C7-9F48-EB9AABFC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FFFFFF"/>
                </a:solidFill>
              </a:rPr>
              <a:t>Οι συναρτήσεις υπολογίζονται και χωρίς την εντολή </a:t>
            </a:r>
            <a:r>
              <a:rPr lang="en-US" sz="1800" dirty="0">
                <a:solidFill>
                  <a:srgbClr val="FFFFFF"/>
                </a:solidFill>
              </a:rPr>
              <a:t>subs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E32E4-96F8-43D4-9706-FDBC6A15A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890587"/>
            <a:ext cx="44577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784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{E30B563B-5320-453E-9FAD-FB7E557538CA}tf11437505_win32</Template>
  <TotalTime>872</TotalTime>
  <Words>390</Words>
  <Application>Microsoft Office PowerPoint</Application>
  <PresentationFormat>Widescreen</PresentationFormat>
  <Paragraphs>54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Georgia Pro Cond Light</vt:lpstr>
      <vt:lpstr>Speak Pro</vt:lpstr>
      <vt:lpstr>RetrospectVTI</vt:lpstr>
      <vt:lpstr>Συμβολικές Μεταβλητές</vt:lpstr>
      <vt:lpstr>Δήλωση συμβολικών μεταβλητών</vt:lpstr>
      <vt:lpstr>Δήλωση συμβολικών μεταβλητών</vt:lpstr>
      <vt:lpstr>Παραστάσεις συμβολικών μεταβλητών</vt:lpstr>
      <vt:lpstr>Εντολή double</vt:lpstr>
      <vt:lpstr>Εντολή subs</vt:lpstr>
      <vt:lpstr>Εντολή subs</vt:lpstr>
      <vt:lpstr>Δήλωση συμβολικών συναρτήσεων f(x)</vt:lpstr>
      <vt:lpstr>Δήλωση συμβολικών συναρτήσεων f(x)</vt:lpstr>
      <vt:lpstr>Δήλωση περιορισμών</vt:lpstr>
      <vt:lpstr>Δήλωση περιορισμών</vt:lpstr>
      <vt:lpstr>Δήλωση περιορισμών</vt:lpstr>
      <vt:lpstr>Παραγώγιση συμβολικών συναρτήσεων</vt:lpstr>
      <vt:lpstr>Ολοκλήρωση συμβολικών συναρτήσεων</vt:lpstr>
      <vt:lpstr>Ολοκλήρωση συμβολικών συναρτήσεων</vt:lpstr>
      <vt:lpstr>Όρια συναρτήσεων</vt:lpstr>
      <vt:lpstr>Όρια συναρτήσεων</vt:lpstr>
      <vt:lpstr>Ανάπτυγμα γινομένου - Παραγοντοποίηση</vt:lpstr>
      <vt:lpstr>Απλοποίηση παράστασης</vt:lpstr>
      <vt:lpstr>Ρίζα εξίσωσης – επίλυση συστήματος</vt:lpstr>
      <vt:lpstr>Ρίζα εξίσωσης – επίλυση συστήματος</vt:lpstr>
      <vt:lpstr>Γραφική παράσταση</vt:lpstr>
      <vt:lpstr>Γραφική παράσταση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Συναρτήσεις</dc:title>
  <dc:creator>Παπαδόπουλος Πολύκαρπος</dc:creator>
  <cp:lastModifiedBy>Παπαδόπουλος Πολύκαρπος</cp:lastModifiedBy>
  <cp:revision>28</cp:revision>
  <dcterms:created xsi:type="dcterms:W3CDTF">2022-12-15T09:17:00Z</dcterms:created>
  <dcterms:modified xsi:type="dcterms:W3CDTF">2022-12-16T09:43:02Z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