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63" r:id="rId2"/>
    <p:sldId id="258" r:id="rId3"/>
    <p:sldId id="264" r:id="rId4"/>
    <p:sldId id="265" r:id="rId5"/>
    <p:sldId id="266" r:id="rId6"/>
    <p:sldId id="267" r:id="rId7"/>
    <p:sldId id="268" r:id="rId8"/>
    <p:sldId id="269" r:id="rId9"/>
    <p:sldId id="270" r:id="rId10"/>
    <p:sldId id="271" r:id="rId11"/>
    <p:sldId id="272" r:id="rId12"/>
    <p:sldId id="273" r:id="rId13"/>
    <p:sldId id="274" r:id="rId14"/>
    <p:sldId id="275" r:id="rId15"/>
    <p:sldId id="281" r:id="rId16"/>
    <p:sldId id="277" r:id="rId17"/>
    <p:sldId id="278" r:id="rId18"/>
    <p:sldId id="279" r:id="rId19"/>
    <p:sldId id="280" r:id="rId20"/>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7B4"/>
    <a:srgbClr val="C73B4D"/>
    <a:srgbClr val="60A0D1"/>
    <a:srgbClr val="F7D813"/>
    <a:srgbClr val="231F20"/>
    <a:srgbClr val="7E439A"/>
    <a:srgbClr val="30ACC1"/>
    <a:srgbClr val="553363"/>
    <a:srgbClr val="B68ACC"/>
    <a:srgbClr val="0076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66" autoAdjust="0"/>
    <p:restoredTop sz="94660"/>
  </p:normalViewPr>
  <p:slideViewPr>
    <p:cSldViewPr snapToGrid="0">
      <p:cViewPr varScale="1">
        <p:scale>
          <a:sx n="80" d="100"/>
          <a:sy n="80"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CFD8F-F7A0-4824-B94F-8A487B99B48E}" type="datetimeFigureOut">
              <a:rPr lang="el-GR" smtClean="0"/>
              <a:t>11/9/2023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BF09-BC46-4483-9676-8FE40E68A545}" type="slidenum">
              <a:rPr lang="el-GR" smtClean="0"/>
              <a:t>‹#›</a:t>
            </a:fld>
            <a:endParaRPr lang="el-GR"/>
          </a:p>
        </p:txBody>
      </p:sp>
    </p:spTree>
    <p:extLst>
      <p:ext uri="{BB962C8B-B14F-4D97-AF65-F5344CB8AC3E}">
        <p14:creationId xmlns:p14="http://schemas.microsoft.com/office/powerpoint/2010/main" val="197394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a:t>
            </a:fld>
            <a:endParaRPr lang="el-GR"/>
          </a:p>
        </p:txBody>
      </p:sp>
    </p:spTree>
    <p:extLst>
      <p:ext uri="{BB962C8B-B14F-4D97-AF65-F5344CB8AC3E}">
        <p14:creationId xmlns:p14="http://schemas.microsoft.com/office/powerpoint/2010/main" val="1742676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10</a:t>
            </a:fld>
            <a:endParaRPr lang="el-GR"/>
          </a:p>
        </p:txBody>
      </p:sp>
    </p:spTree>
    <p:extLst>
      <p:ext uri="{BB962C8B-B14F-4D97-AF65-F5344CB8AC3E}">
        <p14:creationId xmlns:p14="http://schemas.microsoft.com/office/powerpoint/2010/main" val="72836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11</a:t>
            </a:fld>
            <a:endParaRPr lang="el-GR"/>
          </a:p>
        </p:txBody>
      </p:sp>
    </p:spTree>
    <p:extLst>
      <p:ext uri="{BB962C8B-B14F-4D97-AF65-F5344CB8AC3E}">
        <p14:creationId xmlns:p14="http://schemas.microsoft.com/office/powerpoint/2010/main" val="210860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12</a:t>
            </a:fld>
            <a:endParaRPr lang="el-GR"/>
          </a:p>
        </p:txBody>
      </p:sp>
    </p:spTree>
    <p:extLst>
      <p:ext uri="{BB962C8B-B14F-4D97-AF65-F5344CB8AC3E}">
        <p14:creationId xmlns:p14="http://schemas.microsoft.com/office/powerpoint/2010/main" val="1001600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13</a:t>
            </a:fld>
            <a:endParaRPr lang="el-GR"/>
          </a:p>
        </p:txBody>
      </p:sp>
    </p:spTree>
    <p:extLst>
      <p:ext uri="{BB962C8B-B14F-4D97-AF65-F5344CB8AC3E}">
        <p14:creationId xmlns:p14="http://schemas.microsoft.com/office/powerpoint/2010/main" val="2650425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14</a:t>
            </a:fld>
            <a:endParaRPr lang="el-GR"/>
          </a:p>
        </p:txBody>
      </p:sp>
    </p:spTree>
    <p:extLst>
      <p:ext uri="{BB962C8B-B14F-4D97-AF65-F5344CB8AC3E}">
        <p14:creationId xmlns:p14="http://schemas.microsoft.com/office/powerpoint/2010/main" val="1960225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15</a:t>
            </a:fld>
            <a:endParaRPr lang="el-GR"/>
          </a:p>
        </p:txBody>
      </p:sp>
    </p:spTree>
    <p:extLst>
      <p:ext uri="{BB962C8B-B14F-4D97-AF65-F5344CB8AC3E}">
        <p14:creationId xmlns:p14="http://schemas.microsoft.com/office/powerpoint/2010/main" val="416602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16</a:t>
            </a:fld>
            <a:endParaRPr lang="el-GR"/>
          </a:p>
        </p:txBody>
      </p:sp>
    </p:spTree>
    <p:extLst>
      <p:ext uri="{BB962C8B-B14F-4D97-AF65-F5344CB8AC3E}">
        <p14:creationId xmlns:p14="http://schemas.microsoft.com/office/powerpoint/2010/main" val="4060091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17</a:t>
            </a:fld>
            <a:endParaRPr lang="el-GR"/>
          </a:p>
        </p:txBody>
      </p:sp>
    </p:spTree>
    <p:extLst>
      <p:ext uri="{BB962C8B-B14F-4D97-AF65-F5344CB8AC3E}">
        <p14:creationId xmlns:p14="http://schemas.microsoft.com/office/powerpoint/2010/main" val="3538041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18</a:t>
            </a:fld>
            <a:endParaRPr lang="el-GR"/>
          </a:p>
        </p:txBody>
      </p:sp>
    </p:spTree>
    <p:extLst>
      <p:ext uri="{BB962C8B-B14F-4D97-AF65-F5344CB8AC3E}">
        <p14:creationId xmlns:p14="http://schemas.microsoft.com/office/powerpoint/2010/main" val="2399266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19</a:t>
            </a:fld>
            <a:endParaRPr lang="el-GR"/>
          </a:p>
        </p:txBody>
      </p:sp>
    </p:spTree>
    <p:extLst>
      <p:ext uri="{BB962C8B-B14F-4D97-AF65-F5344CB8AC3E}">
        <p14:creationId xmlns:p14="http://schemas.microsoft.com/office/powerpoint/2010/main" val="48891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2</a:t>
            </a:fld>
            <a:endParaRPr lang="el-GR"/>
          </a:p>
        </p:txBody>
      </p:sp>
    </p:spTree>
    <p:extLst>
      <p:ext uri="{BB962C8B-B14F-4D97-AF65-F5344CB8AC3E}">
        <p14:creationId xmlns:p14="http://schemas.microsoft.com/office/powerpoint/2010/main" val="394258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3</a:t>
            </a:fld>
            <a:endParaRPr lang="el-GR"/>
          </a:p>
        </p:txBody>
      </p:sp>
    </p:spTree>
    <p:extLst>
      <p:ext uri="{BB962C8B-B14F-4D97-AF65-F5344CB8AC3E}">
        <p14:creationId xmlns:p14="http://schemas.microsoft.com/office/powerpoint/2010/main" val="3505283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4</a:t>
            </a:fld>
            <a:endParaRPr lang="el-GR"/>
          </a:p>
        </p:txBody>
      </p:sp>
    </p:spTree>
    <p:extLst>
      <p:ext uri="{BB962C8B-B14F-4D97-AF65-F5344CB8AC3E}">
        <p14:creationId xmlns:p14="http://schemas.microsoft.com/office/powerpoint/2010/main" val="701011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5</a:t>
            </a:fld>
            <a:endParaRPr lang="el-GR"/>
          </a:p>
        </p:txBody>
      </p:sp>
    </p:spTree>
    <p:extLst>
      <p:ext uri="{BB962C8B-B14F-4D97-AF65-F5344CB8AC3E}">
        <p14:creationId xmlns:p14="http://schemas.microsoft.com/office/powerpoint/2010/main" val="3983801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6</a:t>
            </a:fld>
            <a:endParaRPr lang="el-GR"/>
          </a:p>
        </p:txBody>
      </p:sp>
    </p:spTree>
    <p:extLst>
      <p:ext uri="{BB962C8B-B14F-4D97-AF65-F5344CB8AC3E}">
        <p14:creationId xmlns:p14="http://schemas.microsoft.com/office/powerpoint/2010/main" val="112266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7</a:t>
            </a:fld>
            <a:endParaRPr lang="el-GR"/>
          </a:p>
        </p:txBody>
      </p:sp>
    </p:spTree>
    <p:extLst>
      <p:ext uri="{BB962C8B-B14F-4D97-AF65-F5344CB8AC3E}">
        <p14:creationId xmlns:p14="http://schemas.microsoft.com/office/powerpoint/2010/main" val="252558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8</a:t>
            </a:fld>
            <a:endParaRPr lang="el-GR"/>
          </a:p>
        </p:txBody>
      </p:sp>
    </p:spTree>
    <p:extLst>
      <p:ext uri="{BB962C8B-B14F-4D97-AF65-F5344CB8AC3E}">
        <p14:creationId xmlns:p14="http://schemas.microsoft.com/office/powerpoint/2010/main" val="408455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9</a:t>
            </a:fld>
            <a:endParaRPr lang="el-GR"/>
          </a:p>
        </p:txBody>
      </p:sp>
    </p:spTree>
    <p:extLst>
      <p:ext uri="{BB962C8B-B14F-4D97-AF65-F5344CB8AC3E}">
        <p14:creationId xmlns:p14="http://schemas.microsoft.com/office/powerpoint/2010/main" val="106513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DC61CAB-E327-4796-B404-A4326B9AAD2F}" type="datetimeFigureOut">
              <a:rPr lang="el-GR" smtClean="0"/>
              <a:t>11/9/2023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360648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DC61CAB-E327-4796-B404-A4326B9AAD2F}" type="datetimeFigureOut">
              <a:rPr lang="el-GR" smtClean="0"/>
              <a:t>11/9/2023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117980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DC61CAB-E327-4796-B404-A4326B9AAD2F}" type="datetimeFigureOut">
              <a:rPr lang="el-GR" smtClean="0"/>
              <a:t>11/9/2023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272885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DC61CAB-E327-4796-B404-A4326B9AAD2F}" type="datetimeFigureOut">
              <a:rPr lang="el-GR" smtClean="0"/>
              <a:t>11/9/2023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415543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DC61CAB-E327-4796-B404-A4326B9AAD2F}" type="datetimeFigureOut">
              <a:rPr lang="el-GR" smtClean="0"/>
              <a:t>11/9/2023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422237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DC61CAB-E327-4796-B404-A4326B9AAD2F}" type="datetimeFigureOut">
              <a:rPr lang="el-GR" smtClean="0"/>
              <a:t>11/9/2023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221377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DC61CAB-E327-4796-B404-A4326B9AAD2F}" type="datetimeFigureOut">
              <a:rPr lang="el-GR" smtClean="0"/>
              <a:t>11/9/2023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359330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DC61CAB-E327-4796-B404-A4326B9AAD2F}" type="datetimeFigureOut">
              <a:rPr lang="el-GR" smtClean="0"/>
              <a:t>11/9/2023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378841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61CAB-E327-4796-B404-A4326B9AAD2F}" type="datetimeFigureOut">
              <a:rPr lang="el-GR" smtClean="0"/>
              <a:t>11/9/2023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337573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DC61CAB-E327-4796-B404-A4326B9AAD2F}" type="datetimeFigureOut">
              <a:rPr lang="el-GR" smtClean="0"/>
              <a:t>11/9/2023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263663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DC61CAB-E327-4796-B404-A4326B9AAD2F}" type="datetimeFigureOut">
              <a:rPr lang="el-GR" smtClean="0"/>
              <a:t>11/9/2023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293108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61CAB-E327-4796-B404-A4326B9AAD2F}" type="datetimeFigureOut">
              <a:rPr lang="el-GR" smtClean="0"/>
              <a:t>11/9/2023</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57785-3F46-4AA6-9F34-4E7D861BA77E}" type="slidenum">
              <a:rPr lang="el-GR" smtClean="0"/>
              <a:t>‹#›</a:t>
            </a:fld>
            <a:endParaRPr lang="el-GR"/>
          </a:p>
        </p:txBody>
      </p:sp>
    </p:spTree>
    <p:extLst>
      <p:ext uri="{BB962C8B-B14F-4D97-AF65-F5344CB8AC3E}">
        <p14:creationId xmlns:p14="http://schemas.microsoft.com/office/powerpoint/2010/main" val="10414922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96000"/>
            <a:lum/>
          </a:blip>
          <a:srcRect/>
          <a:stretch>
            <a:fillRect l="-3000" r="-3000"/>
          </a:stretch>
        </a:blipFill>
        <a:effectLst/>
      </p:bgPr>
    </p:bg>
    <p:spTree>
      <p:nvGrpSpPr>
        <p:cNvPr id="1" name=""/>
        <p:cNvGrpSpPr/>
        <p:nvPr/>
      </p:nvGrpSpPr>
      <p:grpSpPr>
        <a:xfrm>
          <a:off x="0" y="0"/>
          <a:ext cx="0" cy="0"/>
          <a:chOff x="0" y="0"/>
          <a:chExt cx="0" cy="0"/>
        </a:xfrm>
      </p:grpSpPr>
      <p:sp>
        <p:nvSpPr>
          <p:cNvPr id="50" name="Διάγραμμα ροής: Μη αυτόματη είσοδος 49">
            <a:extLst>
              <a:ext uri="{FF2B5EF4-FFF2-40B4-BE49-F238E27FC236}">
                <a16:creationId xmlns:a16="http://schemas.microsoft.com/office/drawing/2014/main" id="{79402DD5-1288-F978-78F7-B7B79537F783}"/>
              </a:ext>
            </a:extLst>
          </p:cNvPr>
          <p:cNvSpPr/>
          <p:nvPr/>
        </p:nvSpPr>
        <p:spPr>
          <a:xfrm rot="10800000" flipH="1">
            <a:off x="1" y="262856"/>
            <a:ext cx="5437072" cy="3004194"/>
          </a:xfrm>
          <a:prstGeom prst="flowChartManualInput">
            <a:avLst/>
          </a:prstGeom>
          <a:solidFill>
            <a:schemeClr val="bg1">
              <a:alpha val="35000"/>
            </a:schemeClr>
          </a:solidFill>
          <a:ln w="38100">
            <a:solidFill>
              <a:srgbClr val="F7D8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pic>
        <p:nvPicPr>
          <p:cNvPr id="34" name="Εικόνα 33" descr="Εικόνα που περιέχει λουλούδι, κίτρινο&#10;&#10;Περιγραφή που δημιουργήθηκε αυτόματα">
            <a:extLst>
              <a:ext uri="{FF2B5EF4-FFF2-40B4-BE49-F238E27FC236}">
                <a16:creationId xmlns:a16="http://schemas.microsoft.com/office/drawing/2014/main" id="{26FDB75A-572E-68E3-0C6D-AE0B5344AC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560" y="2884657"/>
            <a:ext cx="2307108" cy="3772841"/>
          </a:xfrm>
          <a:prstGeom prst="rect">
            <a:avLst/>
          </a:prstGeom>
        </p:spPr>
      </p:pic>
      <p:sp>
        <p:nvSpPr>
          <p:cNvPr id="36" name="TextBox 35">
            <a:extLst>
              <a:ext uri="{FF2B5EF4-FFF2-40B4-BE49-F238E27FC236}">
                <a16:creationId xmlns:a16="http://schemas.microsoft.com/office/drawing/2014/main" id="{3B9064E4-601C-7B37-DD67-DFEA5C60B117}"/>
              </a:ext>
            </a:extLst>
          </p:cNvPr>
          <p:cNvSpPr txBox="1"/>
          <p:nvPr/>
        </p:nvSpPr>
        <p:spPr>
          <a:xfrm>
            <a:off x="621170" y="285701"/>
            <a:ext cx="4815903" cy="2781787"/>
          </a:xfrm>
          <a:prstGeom prst="rect">
            <a:avLst/>
          </a:prstGeom>
          <a:noFill/>
        </p:spPr>
        <p:txBody>
          <a:bodyPr wrap="square">
            <a:spAutoFit/>
          </a:bodyPr>
          <a:lstStyle/>
          <a:p>
            <a:pPr marL="15631">
              <a:spcBef>
                <a:spcPts val="123"/>
              </a:spcBef>
              <a:tabLst>
                <a:tab pos="757330" algn="l"/>
                <a:tab pos="2566635" algn="l"/>
                <a:tab pos="3595948" algn="l"/>
                <a:tab pos="4143821" algn="l"/>
              </a:tabLst>
            </a:pPr>
            <a:r>
              <a:rPr lang="el-GR" sz="3446" dirty="0">
                <a:solidFill>
                  <a:schemeClr val="bg1"/>
                </a:solidFill>
                <a:cs typeface="Calibri"/>
              </a:rPr>
              <a:t>ΟΙ ΑΡΧΕΣ ΚΑΙ Η ΠΡΑΚΤΙΚΗ</a:t>
            </a:r>
          </a:p>
          <a:p>
            <a:pPr marL="15631">
              <a:spcBef>
                <a:spcPts val="3459"/>
              </a:spcBef>
              <a:tabLst>
                <a:tab pos="1170774" algn="l"/>
              </a:tabLst>
            </a:pPr>
            <a:r>
              <a:rPr lang="el-GR" sz="2954" spc="240" dirty="0">
                <a:solidFill>
                  <a:schemeClr val="bg1"/>
                </a:solidFill>
                <a:cs typeface="Calibri"/>
              </a:rPr>
              <a:t>ΤΟΥ	</a:t>
            </a:r>
            <a:r>
              <a:rPr lang="el-GR" sz="4923" b="1" spc="123" dirty="0">
                <a:solidFill>
                  <a:schemeClr val="bg1"/>
                </a:solidFill>
                <a:cs typeface="Calibri"/>
              </a:rPr>
              <a:t>Μάρκετινγκ</a:t>
            </a:r>
          </a:p>
          <a:p>
            <a:pPr algn="r">
              <a:spcBef>
                <a:spcPts val="738"/>
              </a:spcBef>
              <a:tabLst>
                <a:tab pos="1170774" algn="l"/>
              </a:tabLst>
            </a:pPr>
            <a:r>
              <a:rPr lang="en-US" sz="1477" dirty="0">
                <a:solidFill>
                  <a:schemeClr val="bg1"/>
                </a:solidFill>
                <a:cs typeface="Calibri"/>
              </a:rPr>
              <a:t>DAVID </a:t>
            </a:r>
            <a:r>
              <a:rPr lang="en-US" sz="1477" spc="166" dirty="0">
                <a:solidFill>
                  <a:schemeClr val="bg1"/>
                </a:solidFill>
                <a:cs typeface="Calibri"/>
              </a:rPr>
              <a:t>JOBBER </a:t>
            </a:r>
            <a:r>
              <a:rPr lang="en-US" sz="1477" spc="-166" dirty="0">
                <a:solidFill>
                  <a:schemeClr val="bg1"/>
                </a:solidFill>
                <a:cs typeface="Calibri"/>
              </a:rPr>
              <a:t>&amp; </a:t>
            </a:r>
            <a:r>
              <a:rPr lang="en-US" sz="1477" spc="-486" dirty="0">
                <a:solidFill>
                  <a:schemeClr val="bg1"/>
                </a:solidFill>
                <a:cs typeface="Calibri"/>
              </a:rPr>
              <a:t> </a:t>
            </a:r>
            <a:endParaRPr lang="el-GR" sz="1477" spc="-486" dirty="0">
              <a:solidFill>
                <a:schemeClr val="bg1"/>
              </a:solidFill>
              <a:cs typeface="Calibri"/>
            </a:endParaRPr>
          </a:p>
          <a:p>
            <a:pPr algn="r">
              <a:spcBef>
                <a:spcPts val="738"/>
              </a:spcBef>
              <a:tabLst>
                <a:tab pos="1170774" algn="l"/>
              </a:tabLst>
            </a:pPr>
            <a:r>
              <a:rPr lang="en-US" sz="1477" spc="55" dirty="0">
                <a:solidFill>
                  <a:schemeClr val="bg1"/>
                </a:solidFill>
                <a:cs typeface="Calibri"/>
              </a:rPr>
              <a:t>FIONA</a:t>
            </a:r>
            <a:r>
              <a:rPr lang="en-US" sz="1477" spc="31" dirty="0">
                <a:solidFill>
                  <a:schemeClr val="bg1"/>
                </a:solidFill>
                <a:cs typeface="Calibri"/>
              </a:rPr>
              <a:t> </a:t>
            </a:r>
            <a:r>
              <a:rPr lang="en-US" sz="1477" spc="105" dirty="0">
                <a:solidFill>
                  <a:schemeClr val="bg1"/>
                </a:solidFill>
                <a:cs typeface="Calibri"/>
              </a:rPr>
              <a:t>ELLIS-CHADWICK</a:t>
            </a:r>
            <a:endParaRPr lang="en-US" sz="1477" dirty="0">
              <a:solidFill>
                <a:schemeClr val="bg1"/>
              </a:solidFill>
              <a:cs typeface="Calibri"/>
            </a:endParaRPr>
          </a:p>
          <a:p>
            <a:pPr marL="15631">
              <a:lnSpc>
                <a:spcPct val="150000"/>
              </a:lnSpc>
              <a:spcBef>
                <a:spcPts val="123"/>
              </a:spcBef>
              <a:tabLst>
                <a:tab pos="757330" algn="l"/>
                <a:tab pos="2566635" algn="l"/>
                <a:tab pos="3595948" algn="l"/>
                <a:tab pos="4143821" algn="l"/>
              </a:tabLst>
            </a:pPr>
            <a:endParaRPr lang="el-GR" sz="1477" dirty="0">
              <a:solidFill>
                <a:schemeClr val="bg1"/>
              </a:solidFill>
              <a:cs typeface="Calibri"/>
            </a:endParaRPr>
          </a:p>
        </p:txBody>
      </p:sp>
      <p:sp>
        <p:nvSpPr>
          <p:cNvPr id="42" name="object 7">
            <a:extLst>
              <a:ext uri="{FF2B5EF4-FFF2-40B4-BE49-F238E27FC236}">
                <a16:creationId xmlns:a16="http://schemas.microsoft.com/office/drawing/2014/main" id="{5A4ECFC5-9445-B9A8-797D-52C8E7D8CEBC}"/>
              </a:ext>
            </a:extLst>
          </p:cNvPr>
          <p:cNvSpPr/>
          <p:nvPr/>
        </p:nvSpPr>
        <p:spPr>
          <a:xfrm>
            <a:off x="2759972" y="4908237"/>
            <a:ext cx="2677100" cy="1706081"/>
          </a:xfrm>
          <a:custGeom>
            <a:avLst/>
            <a:gdLst/>
            <a:ahLst/>
            <a:cxnLst/>
            <a:rect l="l" t="t" r="r" b="b"/>
            <a:pathLst>
              <a:path w="3420109" h="1597025">
                <a:moveTo>
                  <a:pt x="0" y="0"/>
                </a:moveTo>
                <a:lnTo>
                  <a:pt x="0" y="1079995"/>
                </a:lnTo>
                <a:lnTo>
                  <a:pt x="3419995" y="1596707"/>
                </a:lnTo>
                <a:lnTo>
                  <a:pt x="3419995" y="523468"/>
                </a:lnTo>
                <a:lnTo>
                  <a:pt x="0" y="0"/>
                </a:lnTo>
                <a:close/>
              </a:path>
            </a:pathLst>
          </a:custGeom>
          <a:solidFill>
            <a:srgbClr val="231F20"/>
          </a:solidFill>
        </p:spPr>
        <p:txBody>
          <a:bodyPr wrap="square" lIns="0" tIns="0" rIns="0" bIns="0" rtlCol="0"/>
          <a:lstStyle/>
          <a:p>
            <a:endParaRPr sz="2215"/>
          </a:p>
        </p:txBody>
      </p:sp>
      <p:sp>
        <p:nvSpPr>
          <p:cNvPr id="43" name="object 11">
            <a:extLst>
              <a:ext uri="{FF2B5EF4-FFF2-40B4-BE49-F238E27FC236}">
                <a16:creationId xmlns:a16="http://schemas.microsoft.com/office/drawing/2014/main" id="{AA79DEF7-4EEA-7799-5719-B9CEE625092F}"/>
              </a:ext>
            </a:extLst>
          </p:cNvPr>
          <p:cNvSpPr txBox="1"/>
          <p:nvPr/>
        </p:nvSpPr>
        <p:spPr>
          <a:xfrm>
            <a:off x="2828296" y="5407258"/>
            <a:ext cx="2295378" cy="655653"/>
          </a:xfrm>
          <a:prstGeom prst="rect">
            <a:avLst/>
          </a:prstGeom>
        </p:spPr>
        <p:txBody>
          <a:bodyPr vert="horz" wrap="square" lIns="0" tIns="110197" rIns="0" bIns="0" rtlCol="0">
            <a:spAutoFit/>
          </a:bodyPr>
          <a:lstStyle/>
          <a:p>
            <a:pPr marR="6252" algn="r">
              <a:spcBef>
                <a:spcPts val="868"/>
              </a:spcBef>
            </a:pPr>
            <a:r>
              <a:rPr sz="1477" b="1" spc="55" dirty="0">
                <a:solidFill>
                  <a:srgbClr val="FFFFFF"/>
                </a:solidFill>
                <a:latin typeface="Calibri"/>
                <a:cs typeface="Calibri"/>
              </a:rPr>
              <a:t>9η</a:t>
            </a:r>
            <a:r>
              <a:rPr sz="1477" b="1" spc="-74" dirty="0">
                <a:solidFill>
                  <a:srgbClr val="FFFFFF"/>
                </a:solidFill>
                <a:latin typeface="Calibri"/>
                <a:cs typeface="Calibri"/>
              </a:rPr>
              <a:t> </a:t>
            </a:r>
            <a:r>
              <a:rPr sz="1477" b="1" dirty="0">
                <a:solidFill>
                  <a:srgbClr val="FFFFFF"/>
                </a:solidFill>
                <a:latin typeface="Calibri"/>
                <a:cs typeface="Calibri"/>
              </a:rPr>
              <a:t>ΑΜΕΡΙΚΑΝΙΚΉ</a:t>
            </a:r>
            <a:r>
              <a:rPr sz="1477" b="1" spc="-68" dirty="0">
                <a:solidFill>
                  <a:srgbClr val="FFFFFF"/>
                </a:solidFill>
                <a:latin typeface="Calibri"/>
                <a:cs typeface="Calibri"/>
              </a:rPr>
              <a:t> </a:t>
            </a:r>
            <a:r>
              <a:rPr sz="1477" b="1" spc="43" dirty="0">
                <a:solidFill>
                  <a:srgbClr val="FFFFFF"/>
                </a:solidFill>
                <a:latin typeface="Calibri"/>
                <a:cs typeface="Calibri"/>
              </a:rPr>
              <a:t>ΕΚΔΟΣΉ</a:t>
            </a:r>
            <a:endParaRPr sz="1477" dirty="0">
              <a:latin typeface="Calibri"/>
              <a:cs typeface="Calibri"/>
            </a:endParaRPr>
          </a:p>
          <a:p>
            <a:pPr marR="6252" algn="r">
              <a:spcBef>
                <a:spcPts val="745"/>
              </a:spcBef>
            </a:pPr>
            <a:r>
              <a:rPr sz="1477" b="1" spc="55" dirty="0">
                <a:solidFill>
                  <a:srgbClr val="EED91E"/>
                </a:solidFill>
                <a:latin typeface="Calibri"/>
                <a:cs typeface="Calibri"/>
              </a:rPr>
              <a:t>1η</a:t>
            </a:r>
            <a:r>
              <a:rPr sz="1477" b="1" spc="234" dirty="0">
                <a:solidFill>
                  <a:srgbClr val="EED91E"/>
                </a:solidFill>
                <a:latin typeface="Calibri"/>
                <a:cs typeface="Calibri"/>
              </a:rPr>
              <a:t> </a:t>
            </a:r>
            <a:r>
              <a:rPr sz="1477" b="1" spc="6" dirty="0">
                <a:solidFill>
                  <a:srgbClr val="EED91E"/>
                </a:solidFill>
                <a:latin typeface="Calibri"/>
                <a:cs typeface="Calibri"/>
              </a:rPr>
              <a:t>ΕΛΛΉΝΙΚΉ</a:t>
            </a:r>
            <a:r>
              <a:rPr sz="1477" b="1" spc="-62" dirty="0">
                <a:solidFill>
                  <a:srgbClr val="EED91E"/>
                </a:solidFill>
                <a:latin typeface="Calibri"/>
                <a:cs typeface="Calibri"/>
              </a:rPr>
              <a:t> </a:t>
            </a:r>
            <a:r>
              <a:rPr sz="1477" b="1" spc="43" dirty="0">
                <a:solidFill>
                  <a:srgbClr val="EED91E"/>
                </a:solidFill>
                <a:latin typeface="Calibri"/>
                <a:cs typeface="Calibri"/>
              </a:rPr>
              <a:t>ΕΚΔΟΣΉ</a:t>
            </a:r>
            <a:endParaRPr sz="1477" dirty="0">
              <a:latin typeface="Calibri"/>
              <a:cs typeface="Calibri"/>
            </a:endParaRPr>
          </a:p>
        </p:txBody>
      </p:sp>
      <p:sp>
        <p:nvSpPr>
          <p:cNvPr id="44" name="Ορθογώνιο: Στρογγύλεμα γωνιών 43">
            <a:extLst>
              <a:ext uri="{FF2B5EF4-FFF2-40B4-BE49-F238E27FC236}">
                <a16:creationId xmlns:a16="http://schemas.microsoft.com/office/drawing/2014/main" id="{2AA35B13-E3BD-F81B-5D59-0334732DA252}"/>
              </a:ext>
            </a:extLst>
          </p:cNvPr>
          <p:cNvSpPr/>
          <p:nvPr/>
        </p:nvSpPr>
        <p:spPr>
          <a:xfrm>
            <a:off x="6942497" y="3768816"/>
            <a:ext cx="4516278" cy="2477370"/>
          </a:xfrm>
          <a:prstGeom prst="roundRect">
            <a:avLst/>
          </a:prstGeom>
          <a:solidFill>
            <a:schemeClr val="bg1">
              <a:alpha val="35000"/>
            </a:schemeClr>
          </a:solidFill>
          <a:ln w="38100">
            <a:solidFill>
              <a:srgbClr val="F7D8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dirty="0"/>
          </a:p>
        </p:txBody>
      </p:sp>
      <p:sp>
        <p:nvSpPr>
          <p:cNvPr id="46" name="TextBox 45">
            <a:extLst>
              <a:ext uri="{FF2B5EF4-FFF2-40B4-BE49-F238E27FC236}">
                <a16:creationId xmlns:a16="http://schemas.microsoft.com/office/drawing/2014/main" id="{FE1217FC-0AFE-97A3-47AC-90A435745F23}"/>
              </a:ext>
            </a:extLst>
          </p:cNvPr>
          <p:cNvSpPr txBox="1"/>
          <p:nvPr/>
        </p:nvSpPr>
        <p:spPr>
          <a:xfrm>
            <a:off x="6942497" y="611814"/>
            <a:ext cx="4516278" cy="1910779"/>
          </a:xfrm>
          <a:prstGeom prst="rect">
            <a:avLst/>
          </a:prstGeom>
          <a:noFill/>
        </p:spPr>
        <p:txBody>
          <a:bodyPr wrap="square">
            <a:spAutoFit/>
          </a:bodyPr>
          <a:lstStyle/>
          <a:p>
            <a:pPr algn="ctr"/>
            <a:r>
              <a:rPr lang="el-GR" sz="2954" b="1" spc="49" dirty="0">
                <a:solidFill>
                  <a:srgbClr val="231F20"/>
                </a:solidFill>
                <a:latin typeface="Calibri"/>
                <a:cs typeface="Calibri"/>
              </a:rPr>
              <a:t>ΜΕΡΟΣ</a:t>
            </a:r>
            <a:r>
              <a:rPr lang="el-GR" sz="2954" b="1" spc="-12" dirty="0">
                <a:solidFill>
                  <a:srgbClr val="231F20"/>
                </a:solidFill>
                <a:latin typeface="Calibri"/>
                <a:cs typeface="Calibri"/>
              </a:rPr>
              <a:t> </a:t>
            </a:r>
            <a:r>
              <a:rPr lang="el-GR" sz="2954" b="1" spc="37" dirty="0">
                <a:solidFill>
                  <a:srgbClr val="231F20"/>
                </a:solidFill>
                <a:latin typeface="Calibri"/>
                <a:cs typeface="Calibri"/>
              </a:rPr>
              <a:t>3	</a:t>
            </a:r>
          </a:p>
          <a:p>
            <a:pPr algn="ctr"/>
            <a:r>
              <a:rPr lang="el-GR" sz="2954" b="1" spc="55" dirty="0">
                <a:solidFill>
                  <a:srgbClr val="231F20"/>
                </a:solidFill>
                <a:latin typeface="Calibri"/>
                <a:cs typeface="Calibri"/>
              </a:rPr>
              <a:t>ΕΠΙΚΟΙΝΩΝΩΝΤΑΣ ΚΑΙ</a:t>
            </a:r>
          </a:p>
          <a:p>
            <a:pPr algn="ctr"/>
            <a:r>
              <a:rPr lang="el-GR" sz="2954" b="1" spc="55" dirty="0">
                <a:solidFill>
                  <a:srgbClr val="231F20"/>
                </a:solidFill>
                <a:latin typeface="Calibri"/>
                <a:cs typeface="Calibri"/>
              </a:rPr>
              <a:t>ΕΞΑΣΦΑΛΙΖΟΝΤΑΣ ΑΞΙΑ</a:t>
            </a:r>
          </a:p>
          <a:p>
            <a:pPr algn="ctr"/>
            <a:r>
              <a:rPr lang="el-GR" sz="2954" b="1" spc="55" dirty="0">
                <a:solidFill>
                  <a:srgbClr val="231F20"/>
                </a:solidFill>
                <a:latin typeface="Calibri"/>
                <a:cs typeface="Calibri"/>
              </a:rPr>
              <a:t>ΓΙΑ ΤΟΥΣ ΚΑΤΑΝΑΛΩΤΕΣ</a:t>
            </a:r>
            <a:endParaRPr lang="el-GR" sz="2954" dirty="0">
              <a:solidFill>
                <a:srgbClr val="231F20"/>
              </a:solidFill>
            </a:endParaRPr>
          </a:p>
        </p:txBody>
      </p:sp>
      <p:sp>
        <p:nvSpPr>
          <p:cNvPr id="48" name="TextBox 47">
            <a:extLst>
              <a:ext uri="{FF2B5EF4-FFF2-40B4-BE49-F238E27FC236}">
                <a16:creationId xmlns:a16="http://schemas.microsoft.com/office/drawing/2014/main" id="{8CFA1AC9-3F29-BC45-E66C-3F9CDE99E1AC}"/>
              </a:ext>
            </a:extLst>
          </p:cNvPr>
          <p:cNvSpPr txBox="1"/>
          <p:nvPr/>
        </p:nvSpPr>
        <p:spPr>
          <a:xfrm>
            <a:off x="6942497" y="4152598"/>
            <a:ext cx="4516278" cy="1595180"/>
          </a:xfrm>
          <a:prstGeom prst="rect">
            <a:avLst/>
          </a:prstGeom>
          <a:noFill/>
        </p:spPr>
        <p:txBody>
          <a:bodyPr wrap="square">
            <a:spAutoFit/>
          </a:bodyPr>
          <a:lstStyle/>
          <a:p>
            <a:pPr marL="15631">
              <a:spcBef>
                <a:spcPts val="123"/>
              </a:spcBef>
            </a:pPr>
            <a:r>
              <a:rPr lang="el-GR" sz="2954" b="1" spc="62" dirty="0">
                <a:solidFill>
                  <a:srgbClr val="FFFFFF"/>
                </a:solidFill>
                <a:latin typeface="Calibri"/>
                <a:cs typeface="Calibri"/>
              </a:rPr>
              <a:t>ΚΕΦΑΛΑΙΟ 13</a:t>
            </a:r>
          </a:p>
          <a:p>
            <a:pPr marL="15631">
              <a:spcBef>
                <a:spcPts val="123"/>
              </a:spcBef>
            </a:pPr>
            <a:endParaRPr lang="el-GR" sz="2215" b="1" spc="62" dirty="0">
              <a:solidFill>
                <a:srgbClr val="FFFFFF"/>
              </a:solidFill>
              <a:latin typeface="Calibri"/>
              <a:cs typeface="Calibri"/>
            </a:endParaRPr>
          </a:p>
          <a:p>
            <a:pPr marL="15631">
              <a:spcBef>
                <a:spcPts val="123"/>
              </a:spcBef>
            </a:pPr>
            <a:r>
              <a:rPr lang="el-GR" sz="2215" b="1" spc="62" dirty="0">
                <a:solidFill>
                  <a:srgbClr val="FFFFFF"/>
                </a:solidFill>
                <a:latin typeface="Calibri"/>
                <a:cs typeface="Calibri"/>
              </a:rPr>
              <a:t>Ενοποιημένη επικοινωνία μάρκετινγκ</a:t>
            </a:r>
            <a:endParaRPr lang="el-GR" sz="2215" dirty="0">
              <a:latin typeface="Calibri"/>
              <a:cs typeface="Calibri"/>
            </a:endParaRPr>
          </a:p>
        </p:txBody>
      </p:sp>
      <p:sp>
        <p:nvSpPr>
          <p:cNvPr id="2" name="TextBox 1">
            <a:extLst>
              <a:ext uri="{FF2B5EF4-FFF2-40B4-BE49-F238E27FC236}">
                <a16:creationId xmlns:a16="http://schemas.microsoft.com/office/drawing/2014/main" id="{7BA49F64-FC9F-93AE-568C-A6893155AA90}"/>
              </a:ext>
            </a:extLst>
          </p:cNvPr>
          <p:cNvSpPr txBox="1"/>
          <p:nvPr/>
        </p:nvSpPr>
        <p:spPr>
          <a:xfrm>
            <a:off x="2634007" y="3610869"/>
            <a:ext cx="2922172" cy="1154162"/>
          </a:xfrm>
          <a:prstGeom prst="rect">
            <a:avLst/>
          </a:prstGeom>
          <a:noFill/>
        </p:spPr>
        <p:txBody>
          <a:bodyPr wrap="square">
            <a:spAutoFit/>
          </a:bodyPr>
          <a:lstStyle/>
          <a:p>
            <a:pPr algn="r"/>
            <a:r>
              <a:rPr lang="el-GR" sz="1500" dirty="0">
                <a:solidFill>
                  <a:srgbClr val="231F20"/>
                </a:solidFill>
              </a:rPr>
              <a:t>ΕΠΙΣΤΗΜΟΝΙΚΗ ΕΠΙΜΕΛΕΙΑ  </a:t>
            </a:r>
          </a:p>
          <a:p>
            <a:pPr algn="r"/>
            <a:r>
              <a:rPr lang="el-GR" sz="1500" dirty="0">
                <a:solidFill>
                  <a:srgbClr val="231F20"/>
                </a:solidFill>
              </a:rPr>
              <a:t>ΤΗΣ ΕΛΛΗΝΙΚΗΣ ΕΚΔΟΣΗΣ:</a:t>
            </a:r>
          </a:p>
          <a:p>
            <a:endParaRPr lang="el-GR" sz="900" dirty="0">
              <a:solidFill>
                <a:srgbClr val="231F20"/>
              </a:solidFill>
            </a:endParaRPr>
          </a:p>
          <a:p>
            <a:pPr algn="r"/>
            <a:r>
              <a:rPr lang="el-GR" sz="1500" b="1" dirty="0">
                <a:solidFill>
                  <a:srgbClr val="231F20"/>
                </a:solidFill>
              </a:rPr>
              <a:t>ΕΙΡΗΝΗ ΣΑΜΑΝΤΑ </a:t>
            </a:r>
          </a:p>
          <a:p>
            <a:pPr algn="r"/>
            <a:r>
              <a:rPr lang="el-GR" sz="1500" b="1" dirty="0">
                <a:solidFill>
                  <a:srgbClr val="231F20"/>
                </a:solidFill>
              </a:rPr>
              <a:t>ΚΩΝΣΤΑΝΤΙΝΟΣ ΡΗΓΟΠΟΥΛΟΣ</a:t>
            </a:r>
          </a:p>
        </p:txBody>
      </p:sp>
    </p:spTree>
    <p:custDataLst>
      <p:tags r:id="rId1"/>
    </p:custDataLst>
    <p:extLst>
      <p:ext uri="{BB962C8B-B14F-4D97-AF65-F5344CB8AC3E}">
        <p14:creationId xmlns:p14="http://schemas.microsoft.com/office/powerpoint/2010/main" val="2169313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Τα εργαλεία Ι</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10</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34D78D10-4CC1-02ED-B6B1-ACF85C9FC2FD}"/>
              </a:ext>
            </a:extLst>
          </p:cNvPr>
          <p:cNvSpPr txBox="1"/>
          <p:nvPr/>
        </p:nvSpPr>
        <p:spPr>
          <a:xfrm>
            <a:off x="1171170" y="1032829"/>
            <a:ext cx="9836746" cy="5522922"/>
          </a:xfrm>
          <a:prstGeom prst="rect">
            <a:avLst/>
          </a:prstGeom>
          <a:noFill/>
        </p:spPr>
        <p:txBody>
          <a:bodyPr wrap="square">
            <a:spAutoFit/>
          </a:bodyPr>
          <a:lstStyle/>
          <a:p>
            <a:pPr marL="285750" indent="-285750" algn="just">
              <a:lnSpc>
                <a:spcPct val="125000"/>
              </a:lnSpc>
              <a:spcBef>
                <a:spcPts val="600"/>
              </a:spcBef>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Εργαλεία μάρκετινγκ μαζικής επικοινωνίας </a:t>
            </a:r>
            <a:r>
              <a:rPr lang="el-GR" sz="1800" b="0" i="0" u="none" strike="noStrike" baseline="0" dirty="0">
                <a:latin typeface="Times New Roman" panose="02020603050405020304" pitchFamily="18" charset="0"/>
                <a:cs typeface="Times New Roman" panose="02020603050405020304" pitchFamily="18" charset="0"/>
              </a:rPr>
              <a:t>που περιλαμβάνουν διαφήμιση, προώθηση πωλήσεων</a:t>
            </a:r>
          </a:p>
          <a:p>
            <a:pPr algn="just">
              <a:lnSpc>
                <a:spcPct val="125000"/>
              </a:lnSpc>
              <a:spcBef>
                <a:spcPts val="600"/>
              </a:spcBef>
            </a:pPr>
            <a:r>
              <a:rPr lang="el-GR" sz="1800" b="0" i="0" u="none" strike="noStrike" baseline="0" dirty="0">
                <a:latin typeface="Times New Roman" panose="02020603050405020304" pitchFamily="18" charset="0"/>
                <a:cs typeface="Times New Roman" panose="02020603050405020304" pitchFamily="18" charset="0"/>
              </a:rPr>
              <a:t>και δημόσιες σχέσεις</a:t>
            </a:r>
            <a:endParaRPr lang="el-GR" dirty="0">
              <a:latin typeface="Times New Roman" panose="02020603050405020304" pitchFamily="18" charset="0"/>
              <a:cs typeface="Times New Roman" panose="02020603050405020304" pitchFamily="18" charset="0"/>
            </a:endParaRPr>
          </a:p>
          <a:p>
            <a:pPr algn="just">
              <a:lnSpc>
                <a:spcPct val="125000"/>
              </a:lnSpc>
              <a:spcBef>
                <a:spcPts val="600"/>
              </a:spcBef>
            </a:pPr>
            <a:r>
              <a:rPr lang="el-GR" sz="1800" b="0" i="0" u="none" strike="noStrike" baseline="0" dirty="0">
                <a:latin typeface="Times New Roman" panose="02020603050405020304" pitchFamily="18" charset="0"/>
                <a:cs typeface="Times New Roman" panose="02020603050405020304" pitchFamily="18" charset="0"/>
              </a:rPr>
              <a:t>Αυτές είναι μέθοδοι επικοινωνίας που μπορούν να μορφοποιηθούν ώστε να ικανοποιήσουν τις ανάγκες της καμπάνιας IMC</a:t>
            </a:r>
            <a:endParaRPr lang="el-GR" dirty="0">
              <a:latin typeface="Times New Roman" panose="02020603050405020304" pitchFamily="18" charset="0"/>
              <a:cs typeface="Times New Roman" panose="02020603050405020304" pitchFamily="18" charset="0"/>
            </a:endParaRPr>
          </a:p>
          <a:p>
            <a:pPr algn="just">
              <a:lnSpc>
                <a:spcPct val="125000"/>
              </a:lnSpc>
              <a:spcBef>
                <a:spcPts val="600"/>
              </a:spcBef>
            </a:pPr>
            <a:r>
              <a:rPr lang="el-GR" sz="1800" b="0" i="0" u="none" strike="noStrike" baseline="0" dirty="0">
                <a:latin typeface="Times New Roman" panose="02020603050405020304" pitchFamily="18" charset="0"/>
                <a:cs typeface="Times New Roman" panose="02020603050405020304" pitchFamily="18" charset="0"/>
              </a:rPr>
              <a:t>Οι μέθοδοι μαζικής επικοινωνίας είναι αυτές που κυρίως δημιουργούν μη-προσωπικά μηνύματα σε ένα ευρύ κοινό</a:t>
            </a:r>
            <a:endParaRPr lang="el-GR" dirty="0">
              <a:latin typeface="Times New Roman" panose="02020603050405020304" pitchFamily="18" charset="0"/>
              <a:cs typeface="Times New Roman" panose="02020603050405020304" pitchFamily="18" charset="0"/>
            </a:endParaRPr>
          </a:p>
          <a:p>
            <a:pPr algn="just">
              <a:lnSpc>
                <a:spcPct val="125000"/>
              </a:lnSpc>
              <a:spcBef>
                <a:spcPts val="600"/>
              </a:spcBef>
            </a:pPr>
            <a:r>
              <a:rPr lang="el-GR" sz="1800" b="0" i="0" u="none" strike="noStrike" baseline="0" dirty="0">
                <a:latin typeface="Times New Roman" panose="02020603050405020304" pitchFamily="18" charset="0"/>
                <a:cs typeface="Times New Roman" panose="02020603050405020304" pitchFamily="18" charset="0"/>
              </a:rPr>
              <a:t>Το βασικό μέσο της μαζικής επικοινωνίας είναι οι εκπομπές, ο τύπος και το ψηφιακό περιβάλλον</a:t>
            </a:r>
          </a:p>
          <a:p>
            <a:pPr marL="285750" indent="-285750" algn="just">
              <a:lnSpc>
                <a:spcPct val="125000"/>
              </a:lnSpc>
              <a:spcBef>
                <a:spcPts val="600"/>
              </a:spcBef>
              <a:buFont typeface="Arial" panose="020B0604020202020204" pitchFamily="34" charset="0"/>
              <a:buChar char="•"/>
            </a:pPr>
            <a:r>
              <a:rPr lang="el-GR" i="1" dirty="0">
                <a:solidFill>
                  <a:srgbClr val="C00000"/>
                </a:solidFill>
                <a:latin typeface="Times New Roman" panose="02020603050405020304" pitchFamily="18" charset="0"/>
                <a:cs typeface="Times New Roman" panose="02020603050405020304" pitchFamily="18" charset="0"/>
              </a:rPr>
              <a:t>Επικοινωνία μέσω άμεσου μάρκετινγκ </a:t>
            </a:r>
            <a:r>
              <a:rPr lang="el-GR" sz="1800" b="0" i="0" u="none" strike="noStrike" baseline="0" dirty="0">
                <a:latin typeface="Times New Roman" panose="02020603050405020304" pitchFamily="18" charset="0"/>
                <a:cs typeface="Times New Roman" panose="02020603050405020304" pitchFamily="18" charset="0"/>
              </a:rPr>
              <a:t>που περιλαμβάνει τις προσωπικές πωλήσεις, τις εκθέσεις και το</a:t>
            </a:r>
          </a:p>
          <a:p>
            <a:pPr algn="just">
              <a:lnSpc>
                <a:spcPct val="125000"/>
              </a:lnSpc>
              <a:spcBef>
                <a:spcPts val="600"/>
              </a:spcBef>
            </a:pPr>
            <a:r>
              <a:rPr lang="el-GR" sz="1800" b="0" i="0" u="none" strike="noStrike" baseline="0" dirty="0">
                <a:latin typeface="Times New Roman" panose="02020603050405020304" pitchFamily="18" charset="0"/>
                <a:cs typeface="Times New Roman" panose="02020603050405020304" pitchFamily="18" charset="0"/>
              </a:rPr>
              <a:t>άμεσο μάρκετινγκ</a:t>
            </a:r>
          </a:p>
          <a:p>
            <a:pPr algn="just">
              <a:lnSpc>
                <a:spcPct val="125000"/>
              </a:lnSpc>
              <a:spcBef>
                <a:spcPts val="600"/>
              </a:spcBef>
            </a:pPr>
            <a:r>
              <a:rPr lang="el-GR" sz="1800" b="0" i="0" u="none" strike="noStrike" baseline="0" dirty="0">
                <a:latin typeface="Times New Roman" panose="02020603050405020304" pitchFamily="18" charset="0"/>
                <a:cs typeface="Times New Roman" panose="02020603050405020304" pitchFamily="18" charset="0"/>
              </a:rPr>
              <a:t>Υπάρχουν επίσης μέθοδοι επικοινωνίας που μπορούν να διαμορφωθούν ώστε να ικανοποιήσουν τους στόχους της καμπάνιας IMC, αλλά η βασική διαφορά είναι ότι η άμεση επικοινωνία μπορεί να γίνει πιο προσωπική</a:t>
            </a:r>
          </a:p>
          <a:p>
            <a:pPr marL="285750" indent="-285750" algn="l">
              <a:lnSpc>
                <a:spcPct val="125000"/>
              </a:lnSpc>
              <a:spcBef>
                <a:spcPts val="600"/>
              </a:spcBef>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rPr>
              <a:t>Ψηφιακή προώθηση και η επικοινωνία μέσω των μέσων κοινωνικής δικτύωσης</a:t>
            </a:r>
            <a:r>
              <a:rPr lang="el-GR" sz="1800" b="0" i="0" u="none" strike="noStrike" baseline="0" dirty="0">
                <a:latin typeface="Times New Roman" panose="02020603050405020304" pitchFamily="18" charset="0"/>
              </a:rPr>
              <a:t>, που περιλαμβάνουν ιστοσελίδες, μάρκετινγκ μέσω ηλεκτρονικών μηνυμάτων και μέσων κοινωνικής δικτύωσης</a:t>
            </a:r>
            <a:endParaRPr lang="el-GR"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04594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Εργαλεία Μίγματος Επικοινωνίας </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11</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34D78D10-4CC1-02ED-B6B1-ACF85C9FC2FD}"/>
              </a:ext>
            </a:extLst>
          </p:cNvPr>
          <p:cNvSpPr txBox="1"/>
          <p:nvPr/>
        </p:nvSpPr>
        <p:spPr>
          <a:xfrm>
            <a:off x="1177627" y="1054797"/>
            <a:ext cx="9836746" cy="5138201"/>
          </a:xfrm>
          <a:prstGeom prst="rect">
            <a:avLst/>
          </a:prstGeom>
          <a:noFill/>
        </p:spPr>
        <p:txBody>
          <a:bodyPr wrap="square">
            <a:spAutoFit/>
          </a:bodyPr>
          <a:lstStyle/>
          <a:p>
            <a:pPr algn="l">
              <a:lnSpc>
                <a:spcPct val="125000"/>
              </a:lnSpc>
              <a:spcBef>
                <a:spcPts val="600"/>
              </a:spcBef>
              <a:spcAft>
                <a:spcPts val="600"/>
              </a:spcAft>
            </a:pPr>
            <a:r>
              <a:rPr lang="el-GR" sz="1800" b="1" i="0" u="none" strike="noStrike" baseline="0" dirty="0">
                <a:solidFill>
                  <a:srgbClr val="C00000"/>
                </a:solidFill>
                <a:latin typeface="Times New Roman" panose="02020603050405020304" pitchFamily="18" charset="0"/>
                <a:cs typeface="Times New Roman" panose="02020603050405020304" pitchFamily="18" charset="0"/>
              </a:rPr>
              <a:t>1. Διαφήμιση: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οποιαδήποτε πληρωμένη ή μορφή μη προσωπικής επικοινωνίας ιδεών ή προϊόντων στα</a:t>
            </a:r>
          </a:p>
          <a:p>
            <a:pPr algn="l">
              <a:lnSpc>
                <a:spcPct val="125000"/>
              </a:lnSpc>
              <a:spcBef>
                <a:spcPts val="600"/>
              </a:spcBef>
              <a:spcAft>
                <a:spcPts val="600"/>
              </a:spcAft>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βασικά μέσα επικοινωνίας π.χ. τηλεόραση, τύπος, σινεμά, ραδιόφωνο και </a:t>
            </a:r>
            <a:r>
              <a:rPr lang="el-GR" sz="1800" b="0" i="0" u="none" strike="noStrike" baseline="0" dirty="0" err="1">
                <a:solidFill>
                  <a:srgbClr val="000000"/>
                </a:solidFill>
                <a:latin typeface="Times New Roman" panose="02020603050405020304" pitchFamily="18" charset="0"/>
                <a:cs typeface="Times New Roman" panose="02020603050405020304" pitchFamily="18" charset="0"/>
              </a:rPr>
              <a:t>internet</a:t>
            </a:r>
            <a:endParaRPr lang="el-GR" sz="1800" b="0" i="0" u="none" strike="noStrike" baseline="0" dirty="0">
              <a:solidFill>
                <a:srgbClr val="000000"/>
              </a:solidFill>
              <a:latin typeface="Times New Roman" panose="02020603050405020304" pitchFamily="18" charset="0"/>
              <a:cs typeface="Times New Roman" panose="02020603050405020304" pitchFamily="18" charset="0"/>
            </a:endParaRPr>
          </a:p>
          <a:p>
            <a:pPr algn="l">
              <a:lnSpc>
                <a:spcPct val="125000"/>
              </a:lnSpc>
              <a:spcBef>
                <a:spcPts val="600"/>
              </a:spcBef>
              <a:spcAft>
                <a:spcPts val="600"/>
              </a:spcAft>
            </a:pPr>
            <a:r>
              <a:rPr lang="el-GR" sz="1800" b="1" i="0" u="none" strike="noStrike" baseline="0" dirty="0">
                <a:solidFill>
                  <a:srgbClr val="C00000"/>
                </a:solidFill>
                <a:latin typeface="Times New Roman" panose="02020603050405020304" pitchFamily="18" charset="0"/>
                <a:cs typeface="Times New Roman" panose="02020603050405020304" pitchFamily="18" charset="0"/>
              </a:rPr>
              <a:t>2. Προσωπικές πωλήσεις: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προφορική επικοινωνία με δυνητικούς αγοραστές με στόχο την πραγματοποίηση μιας πώλησης.</a:t>
            </a:r>
          </a:p>
          <a:p>
            <a:pPr algn="l">
              <a:lnSpc>
                <a:spcPct val="125000"/>
              </a:lnSpc>
              <a:spcBef>
                <a:spcPts val="600"/>
              </a:spcBef>
              <a:spcAft>
                <a:spcPts val="600"/>
              </a:spcAft>
            </a:pPr>
            <a:r>
              <a:rPr lang="el-GR" sz="1800" b="1" i="0" u="none" strike="noStrike" baseline="0" dirty="0">
                <a:solidFill>
                  <a:srgbClr val="C00000"/>
                </a:solidFill>
                <a:latin typeface="Times New Roman" panose="02020603050405020304" pitchFamily="18" charset="0"/>
                <a:cs typeface="Times New Roman" panose="02020603050405020304" pitchFamily="18" charset="0"/>
              </a:rPr>
              <a:t>3. Άμεσο μάρκετινγκ: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διανομή προϊόντων και πληροφοριών με σκοπό την κατανάλωση μέσω </a:t>
            </a:r>
            <a:r>
              <a:rPr lang="el-GR" sz="1800" b="0" i="0" u="none" strike="noStrike" baseline="0" dirty="0" err="1">
                <a:solidFill>
                  <a:srgbClr val="000000"/>
                </a:solidFill>
                <a:latin typeface="Times New Roman" panose="02020603050405020304" pitchFamily="18" charset="0"/>
                <a:cs typeface="Times New Roman" panose="02020603050405020304" pitchFamily="18" charset="0"/>
              </a:rPr>
              <a:t>διαδραστικής</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 επικοινωνίας με τρόπο που επιτρέπει την μέτρηση των αποτελεσμάτων</a:t>
            </a:r>
          </a:p>
          <a:p>
            <a:pPr algn="l">
              <a:lnSpc>
                <a:spcPct val="125000"/>
              </a:lnSpc>
              <a:spcBef>
                <a:spcPts val="600"/>
              </a:spcBef>
              <a:spcAft>
                <a:spcPts val="600"/>
              </a:spcAft>
            </a:pPr>
            <a:r>
              <a:rPr lang="el-GR" sz="1800" b="1" i="0" u="none" strike="noStrike" baseline="0" dirty="0">
                <a:solidFill>
                  <a:srgbClr val="C00000"/>
                </a:solidFill>
                <a:latin typeface="Times New Roman" panose="02020603050405020304" pitchFamily="18" charset="0"/>
                <a:cs typeface="Times New Roman" panose="02020603050405020304" pitchFamily="18" charset="0"/>
              </a:rPr>
              <a:t>4. Ψηφιακή προώθηση: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προώθηση προϊόντων στους καταναλωτές και τις επιχειρήσεις μέσω ψηφιακών επικοινωνιακών μέσων</a:t>
            </a:r>
          </a:p>
          <a:p>
            <a:pPr algn="l">
              <a:lnSpc>
                <a:spcPct val="125000"/>
              </a:lnSpc>
              <a:spcBef>
                <a:spcPts val="600"/>
              </a:spcBef>
              <a:spcAft>
                <a:spcPts val="600"/>
              </a:spcAft>
            </a:pPr>
            <a:r>
              <a:rPr lang="el-GR" sz="1800" b="1" i="0" u="none" strike="noStrike" baseline="0" dirty="0">
                <a:solidFill>
                  <a:srgbClr val="C00000"/>
                </a:solidFill>
                <a:latin typeface="Times New Roman" panose="02020603050405020304" pitchFamily="18" charset="0"/>
                <a:cs typeface="Times New Roman" panose="02020603050405020304" pitchFamily="18" charset="0"/>
              </a:rPr>
              <a:t>5. Προώθηση πωλήσεων: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κίνητρα στους καταναλωτές ή στο εμπόριο που στόχο έχουν να αυξήσουν τις πωλήσεις</a:t>
            </a:r>
          </a:p>
          <a:p>
            <a:pPr algn="l">
              <a:lnSpc>
                <a:spcPct val="125000"/>
              </a:lnSpc>
              <a:spcBef>
                <a:spcPts val="600"/>
              </a:spcBef>
              <a:spcAft>
                <a:spcPts val="600"/>
              </a:spcAft>
            </a:pPr>
            <a:r>
              <a:rPr lang="el-GR" sz="1800" b="1" i="0" u="none" strike="noStrike" baseline="0" dirty="0">
                <a:solidFill>
                  <a:srgbClr val="C00000"/>
                </a:solidFill>
                <a:latin typeface="Times New Roman" panose="02020603050405020304" pitchFamily="18" charset="0"/>
                <a:cs typeface="Times New Roman" panose="02020603050405020304" pitchFamily="18" charset="0"/>
              </a:rPr>
              <a:t>6. Δημόσιες σχέσεις: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εκπαίδευση και η πληροφόρηση των καταναλωτών μιας επιχείρησης μέσω των μέσων επικοινωνίας χωρίς να πληρώνεται άμεσα αυτή η ενέργεια</a:t>
            </a:r>
            <a:endParaRPr lang="el-GR"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14072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dirty="0"/>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Παράγοντες Επιλογής Εργαλείων Μίγματος Επικοινωνίας </a:t>
            </a:r>
            <a:r>
              <a:rPr lang="en-GB" sz="2400" b="1" dirty="0">
                <a:solidFill>
                  <a:schemeClr val="bg1"/>
                </a:solidFill>
                <a:latin typeface="+mn-lt"/>
              </a:rPr>
              <a:t>I</a:t>
            </a:r>
            <a:endParaRPr lang="el-GR" sz="2400" b="1" dirty="0">
              <a:solidFill>
                <a:schemeClr val="bg1"/>
              </a:solidFill>
              <a:latin typeface="+mn-lt"/>
            </a:endParaRP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12</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34D78D10-4CC1-02ED-B6B1-ACF85C9FC2FD}"/>
              </a:ext>
            </a:extLst>
          </p:cNvPr>
          <p:cNvSpPr txBox="1"/>
          <p:nvPr/>
        </p:nvSpPr>
        <p:spPr>
          <a:xfrm>
            <a:off x="1105574" y="1307874"/>
            <a:ext cx="10347980" cy="3935949"/>
          </a:xfrm>
          <a:prstGeom prst="rect">
            <a:avLst/>
          </a:prstGeom>
          <a:noFill/>
        </p:spPr>
        <p:txBody>
          <a:bodyPr wrap="square">
            <a:spAutoFit/>
          </a:bodyPr>
          <a:lstStyle/>
          <a:p>
            <a:pPr marL="342900" indent="-342900" algn="l">
              <a:lnSpc>
                <a:spcPct val="150000"/>
              </a:lnSpc>
              <a:spcBef>
                <a:spcPts val="600"/>
              </a:spcBef>
              <a:buFont typeface="+mj-lt"/>
              <a:buAutoNum type="arabicPeriod"/>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Διαθεσιμότητα πόρων και κόστος του κάθε εργαλείου</a:t>
            </a:r>
            <a:r>
              <a:rPr lang="el-GR" sz="1800" b="0" i="1" u="none" strike="noStrike" baseline="0" dirty="0">
                <a:solidFill>
                  <a:srgbClr val="000000"/>
                </a:solidFill>
                <a:latin typeface="Times New Roman" panose="02020603050405020304" pitchFamily="18" charset="0"/>
                <a:cs typeface="Times New Roman" panose="02020603050405020304" pitchFamily="18" charset="0"/>
              </a:rPr>
              <a:t>: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για την πραγματοποίηση μιας εθνικής διαφημιστικής καμπάνιας μπορεί να απαιτούνται αρκετά εκατομμύρια ευρώ</a:t>
            </a:r>
          </a:p>
          <a:p>
            <a:pPr marL="342900" indent="-342900" algn="l">
              <a:lnSpc>
                <a:spcPct val="150000"/>
              </a:lnSpc>
              <a:spcBef>
                <a:spcPts val="600"/>
              </a:spcBef>
              <a:buFont typeface="+mj-lt"/>
              <a:buAutoNum type="arabicPeriod"/>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Μέγεθος της αγοράς και συγκέντρωση της αγοράς</a:t>
            </a:r>
            <a:r>
              <a:rPr lang="el-GR" sz="1800" b="0" i="1" u="none" strike="noStrike" baseline="0" dirty="0">
                <a:solidFill>
                  <a:srgbClr val="000000"/>
                </a:solidFill>
                <a:latin typeface="Times New Roman" panose="02020603050405020304" pitchFamily="18" charset="0"/>
                <a:cs typeface="Times New Roman" panose="02020603050405020304" pitchFamily="18" charset="0"/>
              </a:rPr>
              <a:t>: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εάν μία αγορά είναι μικρή και συγκεντρωμένη τότε οι προσωπικές πωλήσεις μπορεί να είναι εφικτές, αλλά για μεγάλες αγορές που είναι γεωγραφικά διασπασμένες η πώληση προϊόντων στους καταναλωτές δεν θα ήταν αποτελεσματική όσον αφορά το κόστος</a:t>
            </a:r>
          </a:p>
          <a:p>
            <a:pPr marL="342900" indent="-342900" algn="l">
              <a:lnSpc>
                <a:spcPct val="150000"/>
              </a:lnSpc>
              <a:spcBef>
                <a:spcPts val="600"/>
              </a:spcBef>
              <a:buFont typeface="+mj-lt"/>
              <a:buAutoNum type="arabicPeriod"/>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Οι ανάγκες των καταναλωτών για πληροφόρηση</a:t>
            </a:r>
            <a:r>
              <a:rPr lang="el-GR" sz="1800" b="0" i="1" u="none" strike="noStrike" baseline="0" dirty="0">
                <a:solidFill>
                  <a:srgbClr val="000000"/>
                </a:solidFill>
                <a:latin typeface="Times New Roman" panose="02020603050405020304" pitchFamily="18" charset="0"/>
                <a:cs typeface="Times New Roman" panose="02020603050405020304" pitchFamily="18" charset="0"/>
              </a:rPr>
              <a:t>: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εάν χρειάζεται ένα περίπλοκο τεχνικό επιχείρημα, τότε οι προσωπικές πωλήσεις μπορεί να είναι το καλύτερο εργαλείο. Αντίθετα αν αυτό που χρειάζεται είναι η κατάλληλη εικόνα του προϊόντος τότε η διαφήμιση θα ήταν το πιο κατάλληλο εργαλείο</a:t>
            </a:r>
          </a:p>
        </p:txBody>
      </p:sp>
    </p:spTree>
    <p:custDataLst>
      <p:tags r:id="rId1"/>
    </p:custDataLst>
    <p:extLst>
      <p:ext uri="{BB962C8B-B14F-4D97-AF65-F5344CB8AC3E}">
        <p14:creationId xmlns:p14="http://schemas.microsoft.com/office/powerpoint/2010/main" val="3602540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dirty="0"/>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Παράγοντες Επιλογής Εργαλείων Μίγματος Επικοινωνίας </a:t>
            </a:r>
            <a:r>
              <a:rPr lang="en-GB" sz="2400" b="1" dirty="0">
                <a:solidFill>
                  <a:schemeClr val="bg1"/>
                </a:solidFill>
                <a:latin typeface="+mn-lt"/>
              </a:rPr>
              <a:t>II</a:t>
            </a:r>
            <a:endParaRPr lang="el-GR" sz="2400" b="1" dirty="0">
              <a:solidFill>
                <a:schemeClr val="bg1"/>
              </a:solidFill>
              <a:latin typeface="+mn-lt"/>
            </a:endParaRP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13</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34D78D10-4CC1-02ED-B6B1-ACF85C9FC2FD}"/>
              </a:ext>
            </a:extLst>
          </p:cNvPr>
          <p:cNvSpPr txBox="1"/>
          <p:nvPr/>
        </p:nvSpPr>
        <p:spPr>
          <a:xfrm>
            <a:off x="1105574" y="1718439"/>
            <a:ext cx="10347980" cy="3028008"/>
          </a:xfrm>
          <a:prstGeom prst="rect">
            <a:avLst/>
          </a:prstGeom>
          <a:noFill/>
        </p:spPr>
        <p:txBody>
          <a:bodyPr wrap="square">
            <a:spAutoFit/>
          </a:bodyPr>
          <a:lstStyle/>
          <a:p>
            <a:pPr marL="342900" indent="-342900" algn="l">
              <a:lnSpc>
                <a:spcPct val="150000"/>
              </a:lnSpc>
              <a:spcBef>
                <a:spcPts val="600"/>
              </a:spcBef>
              <a:buFont typeface="+mj-lt"/>
              <a:buAutoNum type="arabicPeriod" startAt="4"/>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Τα χαρακτηριστικά του προϊόντος</a:t>
            </a:r>
            <a:r>
              <a:rPr lang="el-GR" sz="1800" b="0" i="1" u="none" strike="noStrike" baseline="0" dirty="0">
                <a:solidFill>
                  <a:srgbClr val="000000"/>
                </a:solidFill>
                <a:latin typeface="Times New Roman" panose="02020603050405020304" pitchFamily="18" charset="0"/>
                <a:cs typeface="Times New Roman" panose="02020603050405020304" pitchFamily="18" charset="0"/>
              </a:rPr>
              <a:t>: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λόγω του παραπάνω επιχειρήματος, οι επιχειρήσεις που απευθύνονται σε άλλες επιχειρήσεις ξοδεύουν περισσότερα χρήματα στις προσωπικές πωλήσεις από ότι στη διαφήμιση, ενώ οι επιχειρήσεις που έχουν καταναλωτικά αγαθά κάνω το αντίθετο.</a:t>
            </a:r>
          </a:p>
          <a:p>
            <a:pPr marL="342900" indent="-342900" algn="l">
              <a:lnSpc>
                <a:spcPct val="150000"/>
              </a:lnSpc>
              <a:spcBef>
                <a:spcPts val="600"/>
              </a:spcBef>
              <a:buFont typeface="+mj-lt"/>
              <a:buAutoNum type="arabicPeriod" startAt="4"/>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Στρατηγική </a:t>
            </a:r>
            <a:r>
              <a:rPr lang="el-GR" sz="1800" b="0" i="1" u="none" strike="noStrike" baseline="0" dirty="0" err="1">
                <a:solidFill>
                  <a:srgbClr val="C00000"/>
                </a:solidFill>
                <a:latin typeface="Times New Roman" panose="02020603050405020304" pitchFamily="18" charset="0"/>
                <a:cs typeface="Times New Roman" panose="02020603050405020304" pitchFamily="18" charset="0"/>
              </a:rPr>
              <a:t>Push</a:t>
            </a:r>
            <a:r>
              <a:rPr lang="el-GR" sz="1800" b="0" i="1" u="none" strike="noStrike" baseline="0" dirty="0">
                <a:solidFill>
                  <a:srgbClr val="C00000"/>
                </a:solidFill>
                <a:latin typeface="Times New Roman" panose="02020603050405020304" pitchFamily="18" charset="0"/>
                <a:cs typeface="Times New Roman" panose="02020603050405020304" pitchFamily="18" charset="0"/>
              </a:rPr>
              <a:t> έναντι στρατηγικής </a:t>
            </a:r>
            <a:r>
              <a:rPr lang="el-GR" sz="1800" b="0" i="1" u="none" strike="noStrike" baseline="0" dirty="0" err="1">
                <a:solidFill>
                  <a:srgbClr val="C00000"/>
                </a:solidFill>
                <a:latin typeface="Times New Roman" panose="02020603050405020304" pitchFamily="18" charset="0"/>
                <a:cs typeface="Times New Roman" panose="02020603050405020304" pitchFamily="18" charset="0"/>
              </a:rPr>
              <a:t>Pull</a:t>
            </a:r>
            <a:r>
              <a:rPr lang="el-GR" sz="1800" b="0" i="1" u="none" strike="noStrike" baseline="0" dirty="0">
                <a:solidFill>
                  <a:srgbClr val="000000"/>
                </a:solidFill>
                <a:latin typeface="Times New Roman" panose="02020603050405020304" pitchFamily="18" charset="0"/>
                <a:cs typeface="Times New Roman" panose="02020603050405020304" pitchFamily="18" charset="0"/>
              </a:rPr>
              <a:t>: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μία στρατηγική </a:t>
            </a:r>
            <a:r>
              <a:rPr lang="el-GR" sz="1800" b="0" i="0" u="none" strike="noStrike" baseline="0" dirty="0" err="1">
                <a:solidFill>
                  <a:srgbClr val="000000"/>
                </a:solidFill>
                <a:latin typeface="Times New Roman" panose="02020603050405020304" pitchFamily="18" charset="0"/>
                <a:cs typeface="Times New Roman" panose="02020603050405020304" pitchFamily="18" charset="0"/>
              </a:rPr>
              <a:t>push</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 περιλαμβάνει την προσπάθεια πώλησης προϊόντων μέσω ενδιάμεσων καναλιών (π.χ. καταστημάτων λιανικής) και εξαρτάται από τις προσωπικές </a:t>
            </a:r>
            <a:r>
              <a:rPr lang="el-GR" sz="1800" b="0" i="0" u="none" strike="noStrike" baseline="0" dirty="0">
                <a:latin typeface="Times New Roman" panose="02020603050405020304" pitchFamily="18" charset="0"/>
                <a:cs typeface="Times New Roman" panose="02020603050405020304" pitchFamily="18" charset="0"/>
              </a:rPr>
              <a:t>πωλήσεις και την προώθηση</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Μία στρατηγική </a:t>
            </a:r>
            <a:r>
              <a:rPr lang="en-GB" sz="1800" b="0" i="0" u="none" strike="noStrike" baseline="0" dirty="0">
                <a:latin typeface="Times New Roman" panose="02020603050405020304" pitchFamily="18" charset="0"/>
                <a:cs typeface="Times New Roman" panose="02020603050405020304" pitchFamily="18" charset="0"/>
              </a:rPr>
              <a:t>pull</a:t>
            </a:r>
            <a:r>
              <a:rPr lang="el-GR" sz="1800" b="0" i="0" u="none" strike="noStrike" baseline="0" dirty="0">
                <a:latin typeface="Times New Roman" panose="02020603050405020304" pitchFamily="18" charset="0"/>
                <a:cs typeface="Times New Roman" panose="02020603050405020304" pitchFamily="18" charset="0"/>
              </a:rPr>
              <a:t> παρακάμπτει τους ενδιάμεσους και επικοινωνεί κατευθείαν με τους καταναλωτές</a:t>
            </a:r>
            <a:endParaRPr lang="el-GR"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4826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dirty="0"/>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Βασικά Χαρακτηριστικά των Εργαλείων Προώθησης </a:t>
            </a:r>
            <a:r>
              <a:rPr lang="en-GB" sz="2400" b="1" dirty="0">
                <a:solidFill>
                  <a:schemeClr val="bg1"/>
                </a:solidFill>
                <a:latin typeface="+mn-lt"/>
              </a:rPr>
              <a:t>I</a:t>
            </a:r>
            <a:endParaRPr lang="el-GR" sz="2400" b="1" dirty="0">
              <a:solidFill>
                <a:schemeClr val="bg1"/>
              </a:solidFill>
              <a:latin typeface="+mn-lt"/>
            </a:endParaRP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14</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graphicFrame>
        <p:nvGraphicFramePr>
          <p:cNvPr id="3" name="object 8">
            <a:extLst>
              <a:ext uri="{FF2B5EF4-FFF2-40B4-BE49-F238E27FC236}">
                <a16:creationId xmlns:a16="http://schemas.microsoft.com/office/drawing/2014/main" id="{F977C3B6-B553-6264-DB25-A33A53359A7D}"/>
              </a:ext>
            </a:extLst>
          </p:cNvPr>
          <p:cNvGraphicFramePr>
            <a:graphicFrameLocks noGrp="1" noChangeAspect="1"/>
          </p:cNvGraphicFramePr>
          <p:nvPr>
            <p:extLst>
              <p:ext uri="{D42A27DB-BD31-4B8C-83A1-F6EECF244321}">
                <p14:modId xmlns:p14="http://schemas.microsoft.com/office/powerpoint/2010/main" val="3069903406"/>
              </p:ext>
            </p:extLst>
          </p:nvPr>
        </p:nvGraphicFramePr>
        <p:xfrm>
          <a:off x="930229" y="1122497"/>
          <a:ext cx="10331543" cy="5482525"/>
        </p:xfrm>
        <a:graphic>
          <a:graphicData uri="http://schemas.openxmlformats.org/drawingml/2006/table">
            <a:tbl>
              <a:tblPr firstRow="1" bandRow="1">
                <a:tableStyleId>{2D5ABB26-0587-4C30-8999-92F81FD0307C}</a:tableStyleId>
              </a:tblPr>
              <a:tblGrid>
                <a:gridCol w="10331543">
                  <a:extLst>
                    <a:ext uri="{9D8B030D-6E8A-4147-A177-3AD203B41FA5}">
                      <a16:colId xmlns:a16="http://schemas.microsoft.com/office/drawing/2014/main" val="20000"/>
                    </a:ext>
                  </a:extLst>
                </a:gridCol>
              </a:tblGrid>
              <a:tr h="289115">
                <a:tc>
                  <a:txBody>
                    <a:bodyPr/>
                    <a:lstStyle/>
                    <a:p>
                      <a:pPr marL="50800">
                        <a:lnSpc>
                          <a:spcPct val="100000"/>
                        </a:lnSpc>
                        <a:spcBef>
                          <a:spcPts val="160"/>
                        </a:spcBef>
                      </a:pPr>
                      <a:r>
                        <a:rPr sz="1600" b="1" spc="-40" dirty="0">
                          <a:solidFill>
                            <a:srgbClr val="FFFFFF"/>
                          </a:solidFill>
                          <a:latin typeface="Times New Roman" panose="02020603050405020304" pitchFamily="18" charset="0"/>
                          <a:cs typeface="Times New Roman" panose="02020603050405020304" pitchFamily="18" charset="0"/>
                        </a:rPr>
                        <a:t>Διαφήμιση</a:t>
                      </a:r>
                      <a:endParaRPr sz="16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9A87"/>
                    </a:solidFill>
                  </a:tcPr>
                </a:tc>
                <a:extLst>
                  <a:ext uri="{0D108BD9-81ED-4DB2-BD59-A6C34878D82A}">
                    <a16:rowId xmlns:a16="http://schemas.microsoft.com/office/drawing/2014/main" val="10000"/>
                  </a:ext>
                </a:extLst>
              </a:tr>
              <a:tr h="1437916">
                <a:tc>
                  <a:txBody>
                    <a:bodyPr/>
                    <a:lstStyle/>
                    <a:p>
                      <a:pPr marL="158750" indent="-108585">
                        <a:lnSpc>
                          <a:spcPct val="100000"/>
                        </a:lnSpc>
                        <a:spcBef>
                          <a:spcPts val="160"/>
                        </a:spcBef>
                        <a:buChar char="•"/>
                        <a:tabLst>
                          <a:tab pos="159385" algn="l"/>
                        </a:tabLst>
                      </a:pPr>
                      <a:r>
                        <a:rPr sz="1600" dirty="0">
                          <a:solidFill>
                            <a:srgbClr val="231F20"/>
                          </a:solidFill>
                          <a:latin typeface="Times New Roman" panose="02020603050405020304" pitchFamily="18" charset="0"/>
                          <a:cs typeface="Times New Roman" panose="02020603050405020304" pitchFamily="18" charset="0"/>
                        </a:rPr>
                        <a:t>Κ</a:t>
                      </a:r>
                      <a:r>
                        <a:rPr sz="1600" spc="5" dirty="0">
                          <a:solidFill>
                            <a:srgbClr val="231F20"/>
                          </a:solidFill>
                          <a:latin typeface="Times New Roman" panose="02020603050405020304" pitchFamily="18" charset="0"/>
                          <a:cs typeface="Times New Roman" panose="02020603050405020304" pitchFamily="18" charset="0"/>
                        </a:rPr>
                        <a:t>α</a:t>
                      </a:r>
                      <a:r>
                        <a:rPr sz="1600" spc="-5" dirty="0">
                          <a:solidFill>
                            <a:srgbClr val="231F20"/>
                          </a:solidFill>
                          <a:latin typeface="Times New Roman" panose="02020603050405020304" pitchFamily="18" charset="0"/>
                          <a:cs typeface="Times New Roman" panose="02020603050405020304" pitchFamily="18" charset="0"/>
                        </a:rPr>
                        <a:t>λ</a:t>
                      </a:r>
                      <a:r>
                        <a:rPr sz="1600" dirty="0">
                          <a:solidFill>
                            <a:srgbClr val="231F20"/>
                          </a:solidFill>
                          <a:latin typeface="Times New Roman" panose="02020603050405020304" pitchFamily="18" charset="0"/>
                          <a:cs typeface="Times New Roman" panose="02020603050405020304" pitchFamily="18" charset="0"/>
                        </a:rPr>
                        <a:t>ή</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για</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να</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γί</a:t>
                      </a:r>
                      <a:r>
                        <a:rPr sz="1600" spc="-10" dirty="0">
                          <a:solidFill>
                            <a:srgbClr val="231F20"/>
                          </a:solidFill>
                          <a:latin typeface="Times New Roman" panose="02020603050405020304" pitchFamily="18" charset="0"/>
                          <a:cs typeface="Times New Roman" panose="02020603050405020304" pitchFamily="18" charset="0"/>
                        </a:rPr>
                        <a:t>ν</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ι</a:t>
                      </a:r>
                      <a:r>
                        <a:rPr sz="1600" spc="-85" dirty="0">
                          <a:solidFill>
                            <a:srgbClr val="231F20"/>
                          </a:solidFill>
                          <a:latin typeface="Times New Roman" panose="02020603050405020304" pitchFamily="18" charset="0"/>
                          <a:cs typeface="Times New Roman" panose="02020603050405020304" pitchFamily="18" charset="0"/>
                        </a:rPr>
                        <a:t> </a:t>
                      </a:r>
                      <a:r>
                        <a:rPr sz="1600" spc="5" dirty="0">
                          <a:solidFill>
                            <a:srgbClr val="231F20"/>
                          </a:solidFill>
                          <a:latin typeface="Times New Roman" panose="02020603050405020304" pitchFamily="18" charset="0"/>
                          <a:cs typeface="Times New Roman" panose="02020603050405020304" pitchFamily="18" charset="0"/>
                        </a:rPr>
                        <a:t>γ</a:t>
                      </a:r>
                      <a:r>
                        <a:rPr sz="1600" dirty="0">
                          <a:solidFill>
                            <a:srgbClr val="231F20"/>
                          </a:solidFill>
                          <a:latin typeface="Times New Roman" panose="02020603050405020304" pitchFamily="18" charset="0"/>
                          <a:cs typeface="Times New Roman" panose="02020603050405020304" pitchFamily="18" charset="0"/>
                        </a:rPr>
                        <a:t>ν</a:t>
                      </a:r>
                      <a:r>
                        <a:rPr sz="1600" spc="5" dirty="0">
                          <a:solidFill>
                            <a:srgbClr val="231F20"/>
                          </a:solidFill>
                          <a:latin typeface="Times New Roman" panose="02020603050405020304" pitchFamily="18" charset="0"/>
                          <a:cs typeface="Times New Roman" panose="02020603050405020304" pitchFamily="18" charset="0"/>
                        </a:rPr>
                        <a:t>ω</a:t>
                      </a:r>
                      <a:r>
                        <a:rPr sz="1600" spc="20" dirty="0">
                          <a:solidFill>
                            <a:srgbClr val="231F20"/>
                          </a:solidFill>
                          <a:latin typeface="Times New Roman" panose="02020603050405020304" pitchFamily="18" charset="0"/>
                          <a:cs typeface="Times New Roman" panose="02020603050405020304" pitchFamily="18" charset="0"/>
                        </a:rPr>
                        <a:t>σ</a:t>
                      </a:r>
                      <a:r>
                        <a:rPr sz="1600" spc="-1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ό</a:t>
                      </a:r>
                      <a:r>
                        <a:rPr sz="1600" spc="-85"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ο</a:t>
                      </a:r>
                      <a:r>
                        <a:rPr sz="1600" spc="-85"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π</a:t>
                      </a:r>
                      <a:r>
                        <a:rPr sz="1600" dirty="0">
                          <a:solidFill>
                            <a:srgbClr val="231F20"/>
                          </a:solidFill>
                          <a:latin typeface="Times New Roman" panose="02020603050405020304" pitchFamily="18" charset="0"/>
                          <a:cs typeface="Times New Roman" panose="02020603050405020304" pitchFamily="18" charset="0"/>
                        </a:rPr>
                        <a:t>ροϊ</a:t>
                      </a:r>
                      <a:r>
                        <a:rPr sz="1600" spc="-10" dirty="0">
                          <a:solidFill>
                            <a:srgbClr val="231F20"/>
                          </a:solidFill>
                          <a:latin typeface="Times New Roman" panose="02020603050405020304" pitchFamily="18" charset="0"/>
                          <a:cs typeface="Times New Roman" panose="02020603050405020304" pitchFamily="18" charset="0"/>
                        </a:rPr>
                        <a:t>ό</a:t>
                      </a:r>
                      <a:r>
                        <a:rPr sz="1600" dirty="0">
                          <a:solidFill>
                            <a:srgbClr val="231F20"/>
                          </a:solidFill>
                          <a:latin typeface="Times New Roman" panose="02020603050405020304" pitchFamily="18" charset="0"/>
                          <a:cs typeface="Times New Roman" panose="02020603050405020304" pitchFamily="18" charset="0"/>
                        </a:rPr>
                        <a:t>ν</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αφού</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γ</a:t>
                      </a:r>
                      <a:r>
                        <a:rPr sz="1600" dirty="0">
                          <a:solidFill>
                            <a:srgbClr val="231F20"/>
                          </a:solidFill>
                          <a:latin typeface="Times New Roman" panose="02020603050405020304" pitchFamily="18" charset="0"/>
                          <a:cs typeface="Times New Roman" panose="02020603050405020304" pitchFamily="18" charset="0"/>
                        </a:rPr>
                        <a:t>ρ</a:t>
                      </a:r>
                      <a:r>
                        <a:rPr sz="1600" spc="-20" dirty="0">
                          <a:solidFill>
                            <a:srgbClr val="231F20"/>
                          </a:solidFill>
                          <a:latin typeface="Times New Roman" panose="02020603050405020304" pitchFamily="18" charset="0"/>
                          <a:cs typeface="Times New Roman" panose="02020603050405020304" pitchFamily="18" charset="0"/>
                        </a:rPr>
                        <a:t>ή</a:t>
                      </a:r>
                      <a:r>
                        <a:rPr sz="1600" dirty="0">
                          <a:solidFill>
                            <a:srgbClr val="231F20"/>
                          </a:solidFill>
                          <a:latin typeface="Times New Roman" panose="02020603050405020304" pitchFamily="18" charset="0"/>
                          <a:cs typeface="Times New Roman" panose="02020603050405020304" pitchFamily="18" charset="0"/>
                        </a:rPr>
                        <a:t>γ</a:t>
                      </a:r>
                      <a:r>
                        <a:rPr sz="1600" spc="-10" dirty="0">
                          <a:solidFill>
                            <a:srgbClr val="231F20"/>
                          </a:solidFill>
                          <a:latin typeface="Times New Roman" panose="02020603050405020304" pitchFamily="18" charset="0"/>
                          <a:cs typeface="Times New Roman" panose="02020603050405020304" pitchFamily="18" charset="0"/>
                        </a:rPr>
                        <a:t>ο</a:t>
                      </a:r>
                      <a:r>
                        <a:rPr sz="1600" dirty="0">
                          <a:solidFill>
                            <a:srgbClr val="231F20"/>
                          </a:solidFill>
                          <a:latin typeface="Times New Roman" panose="02020603050405020304" pitchFamily="18" charset="0"/>
                          <a:cs typeface="Times New Roman" panose="02020603050405020304" pitchFamily="18" charset="0"/>
                        </a:rPr>
                        <a:t>ρα</a:t>
                      </a:r>
                      <a:r>
                        <a:rPr sz="1600" spc="-85"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κ</a:t>
                      </a:r>
                      <a:r>
                        <a:rPr sz="1600" spc="5" dirty="0">
                          <a:solidFill>
                            <a:srgbClr val="231F20"/>
                          </a:solidFill>
                          <a:latin typeface="Times New Roman" panose="02020603050405020304" pitchFamily="18" charset="0"/>
                          <a:cs typeface="Times New Roman" panose="02020603050405020304" pitchFamily="18" charset="0"/>
                        </a:rPr>
                        <a:t>α</a:t>
                      </a:r>
                      <a:r>
                        <a:rPr sz="1600" spc="-10" dirty="0">
                          <a:solidFill>
                            <a:srgbClr val="231F20"/>
                          </a:solidFill>
                          <a:latin typeface="Times New Roman" panose="02020603050405020304" pitchFamily="18" charset="0"/>
                          <a:cs typeface="Times New Roman" panose="02020603050405020304" pitchFamily="18" charset="0"/>
                        </a:rPr>
                        <a:t>λ</a:t>
                      </a:r>
                      <a:r>
                        <a:rPr sz="1600" dirty="0">
                          <a:solidFill>
                            <a:srgbClr val="231F20"/>
                          </a:solidFill>
                          <a:latin typeface="Times New Roman" panose="02020603050405020304" pitchFamily="18" charset="0"/>
                          <a:cs typeface="Times New Roman" panose="02020603050405020304" pitchFamily="18" charset="0"/>
                        </a:rPr>
                        <a:t>ύ</a:t>
                      </a:r>
                      <a:r>
                        <a:rPr sz="1600" spc="5" dirty="0">
                          <a:solidFill>
                            <a:srgbClr val="231F20"/>
                          </a:solidFill>
                          <a:latin typeface="Times New Roman" panose="02020603050405020304" pitchFamily="18" charset="0"/>
                          <a:cs typeface="Times New Roman" panose="02020603050405020304" pitchFamily="18" charset="0"/>
                        </a:rPr>
                        <a:t>π</a:t>
                      </a:r>
                      <a:r>
                        <a:rPr sz="1600" dirty="0">
                          <a:solidFill>
                            <a:srgbClr val="231F20"/>
                          </a:solidFill>
                          <a:latin typeface="Times New Roman" panose="02020603050405020304" pitchFamily="18" charset="0"/>
                          <a:cs typeface="Times New Roman" panose="02020603050405020304" pitchFamily="18" charset="0"/>
                        </a:rPr>
                        <a:t>τ</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ι</a:t>
                      </a:r>
                      <a:r>
                        <a:rPr sz="1600" spc="-85" dirty="0">
                          <a:solidFill>
                            <a:srgbClr val="231F20"/>
                          </a:solidFill>
                          <a:latin typeface="Times New Roman" panose="02020603050405020304" pitchFamily="18" charset="0"/>
                          <a:cs typeface="Times New Roman" panose="02020603050405020304" pitchFamily="18" charset="0"/>
                        </a:rPr>
                        <a:t> </a:t>
                      </a:r>
                      <a:r>
                        <a:rPr sz="1600" spc="5" dirty="0">
                          <a:solidFill>
                            <a:srgbClr val="231F20"/>
                          </a:solidFill>
                          <a:latin typeface="Times New Roman" panose="02020603050405020304" pitchFamily="18" charset="0"/>
                          <a:cs typeface="Times New Roman" panose="02020603050405020304" pitchFamily="18" charset="0"/>
                        </a:rPr>
                        <a:t>έ</a:t>
                      </a:r>
                      <a:r>
                        <a:rPr sz="1600" dirty="0">
                          <a:solidFill>
                            <a:srgbClr val="231F20"/>
                          </a:solidFill>
                          <a:latin typeface="Times New Roman" panose="02020603050405020304" pitchFamily="18" charset="0"/>
                          <a:cs typeface="Times New Roman" panose="02020603050405020304" pitchFamily="18" charset="0"/>
                        </a:rPr>
                        <a:t>να</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ε</a:t>
                      </a:r>
                      <a:r>
                        <a:rPr sz="1600" spc="-10" dirty="0">
                          <a:solidFill>
                            <a:srgbClr val="231F20"/>
                          </a:solidFill>
                          <a:latin typeface="Times New Roman" panose="02020603050405020304" pitchFamily="18" charset="0"/>
                          <a:cs typeface="Times New Roman" panose="02020603050405020304" pitchFamily="18" charset="0"/>
                        </a:rPr>
                        <a:t>υ</a:t>
                      </a:r>
                      <a:r>
                        <a:rPr sz="1600" dirty="0">
                          <a:solidFill>
                            <a:srgbClr val="231F20"/>
                          </a:solidFill>
                          <a:latin typeface="Times New Roman" panose="02020603050405020304" pitchFamily="18" charset="0"/>
                          <a:cs typeface="Times New Roman" panose="02020603050405020304" pitchFamily="18" charset="0"/>
                        </a:rPr>
                        <a:t>ρύ</a:t>
                      </a:r>
                      <a:r>
                        <a:rPr sz="1600" spc="-85"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κ</a:t>
                      </a:r>
                      <a:r>
                        <a:rPr sz="1600" dirty="0">
                          <a:solidFill>
                            <a:srgbClr val="231F20"/>
                          </a:solidFill>
                          <a:latin typeface="Times New Roman" panose="02020603050405020304" pitchFamily="18" charset="0"/>
                          <a:cs typeface="Times New Roman" panose="02020603050405020304" pitchFamily="18" charset="0"/>
                        </a:rPr>
                        <a:t>οινό</a:t>
                      </a:r>
                      <a:endParaRPr sz="1600" dirty="0">
                        <a:latin typeface="Times New Roman" panose="02020603050405020304" pitchFamily="18" charset="0"/>
                        <a:cs typeface="Times New Roman" panose="02020603050405020304" pitchFamily="18" charset="0"/>
                      </a:endParaRPr>
                    </a:p>
                    <a:p>
                      <a:pPr marL="158750" marR="445770" indent="-108585">
                        <a:lnSpc>
                          <a:spcPct val="100000"/>
                        </a:lnSpc>
                        <a:buChar char="•"/>
                        <a:tabLst>
                          <a:tab pos="159385" algn="l"/>
                        </a:tabLst>
                      </a:pPr>
                      <a:r>
                        <a:rPr sz="1600" spc="-5" dirty="0">
                          <a:solidFill>
                            <a:srgbClr val="231F20"/>
                          </a:solidFill>
                          <a:latin typeface="Times New Roman" panose="02020603050405020304" pitchFamily="18" charset="0"/>
                          <a:cs typeface="Times New Roman" panose="02020603050405020304" pitchFamily="18" charset="0"/>
                        </a:rPr>
                        <a:t>Η</a:t>
                      </a:r>
                      <a:r>
                        <a:rPr sz="1600" spc="-7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επανάληψη</a:t>
                      </a:r>
                      <a:r>
                        <a:rPr sz="1600" spc="-7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σημαίνει</a:t>
                      </a:r>
                      <a:r>
                        <a:rPr sz="1600" spc="-7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ότι</a:t>
                      </a:r>
                      <a:r>
                        <a:rPr sz="1600" spc="-7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η</a:t>
                      </a:r>
                      <a:r>
                        <a:rPr sz="1600" spc="-7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ιδέα</a:t>
                      </a:r>
                      <a:r>
                        <a:rPr sz="1600" spc="-7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της</a:t>
                      </a:r>
                      <a:r>
                        <a:rPr sz="1600" spc="-7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τοποθέτησης</a:t>
                      </a:r>
                      <a:r>
                        <a:rPr sz="1600" spc="-7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του</a:t>
                      </a:r>
                      <a:r>
                        <a:rPr sz="1600" spc="-7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προϊόντος</a:t>
                      </a:r>
                      <a:r>
                        <a:rPr sz="1600" spc="-7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μπορεί</a:t>
                      </a:r>
                      <a:r>
                        <a:rPr sz="1600" spc="-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7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επικοινωνηθεί</a:t>
                      </a:r>
                      <a:r>
                        <a:rPr sz="1600" spc="-7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αποτελεσματικά, </a:t>
                      </a:r>
                      <a:r>
                        <a:rPr sz="1600" spc="-27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η</a:t>
                      </a:r>
                      <a:r>
                        <a:rPr sz="1600" spc="-8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τηλεόραση</a:t>
                      </a:r>
                      <a:r>
                        <a:rPr sz="1600" spc="-8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είναι</a:t>
                      </a:r>
                      <a:r>
                        <a:rPr sz="1600" spc="-8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σημαντικό</a:t>
                      </a:r>
                      <a:r>
                        <a:rPr sz="1600" spc="-85" dirty="0">
                          <a:solidFill>
                            <a:srgbClr val="231F20"/>
                          </a:solidFill>
                          <a:latin typeface="Times New Roman" panose="02020603050405020304" pitchFamily="18" charset="0"/>
                          <a:cs typeface="Times New Roman" panose="02020603050405020304" pitchFamily="18" charset="0"/>
                        </a:rPr>
                        <a:t> </a:t>
                      </a:r>
                      <a:r>
                        <a:rPr sz="1600" spc="-10" dirty="0">
                          <a:solidFill>
                            <a:srgbClr val="231F20"/>
                          </a:solidFill>
                          <a:latin typeface="Times New Roman" panose="02020603050405020304" pitchFamily="18" charset="0"/>
                          <a:cs typeface="Times New Roman" panose="02020603050405020304" pitchFamily="18" charset="0"/>
                        </a:rPr>
                        <a:t>μέσο</a:t>
                      </a:r>
                      <a:r>
                        <a:rPr sz="1600" spc="-85"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αλλά</a:t>
                      </a:r>
                      <a:r>
                        <a:rPr sz="1600" spc="-80"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ο</a:t>
                      </a:r>
                      <a:r>
                        <a:rPr sz="1600" spc="-85"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βαθμός</a:t>
                      </a:r>
                      <a:r>
                        <a:rPr sz="1600" spc="-8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χρήσης</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της</a:t>
                      </a:r>
                      <a:r>
                        <a:rPr sz="1600" spc="-8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μεταβάλλεται</a:t>
                      </a:r>
                      <a:r>
                        <a:rPr sz="1600" spc="-80" dirty="0">
                          <a:solidFill>
                            <a:srgbClr val="231F20"/>
                          </a:solidFill>
                          <a:latin typeface="Times New Roman" panose="02020603050405020304" pitchFamily="18" charset="0"/>
                          <a:cs typeface="Times New Roman" panose="02020603050405020304" pitchFamily="18" charset="0"/>
                        </a:rPr>
                        <a:t> </a:t>
                      </a:r>
                      <a:r>
                        <a:rPr sz="1600" spc="-55" dirty="0">
                          <a:solidFill>
                            <a:srgbClr val="231F20"/>
                          </a:solidFill>
                          <a:latin typeface="Times New Roman" panose="02020603050405020304" pitchFamily="18" charset="0"/>
                          <a:cs typeface="Times New Roman" panose="02020603050405020304" pitchFamily="18" charset="0"/>
                        </a:rPr>
                        <a:t>λόγω</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του</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διαδικτύου</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10" dirty="0">
                          <a:solidFill>
                            <a:srgbClr val="231F20"/>
                          </a:solidFill>
                          <a:latin typeface="Times New Roman" panose="02020603050405020304" pitchFamily="18" charset="0"/>
                          <a:cs typeface="Times New Roman" panose="02020603050405020304" pitchFamily="18" charset="0"/>
                        </a:rPr>
                        <a:t>Μπορεί</a:t>
                      </a:r>
                      <a:r>
                        <a:rPr sz="1600" spc="-8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8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χρησιμοποιηθεί</a:t>
                      </a:r>
                      <a:r>
                        <a:rPr sz="1600" spc="-85" dirty="0">
                          <a:solidFill>
                            <a:srgbClr val="231F20"/>
                          </a:solidFill>
                          <a:latin typeface="Times New Roman" panose="02020603050405020304" pitchFamily="18" charset="0"/>
                          <a:cs typeface="Times New Roman" panose="02020603050405020304" pitchFamily="18" charset="0"/>
                        </a:rPr>
                        <a:t> </a:t>
                      </a:r>
                      <a:r>
                        <a:rPr sz="1600" spc="-50" dirty="0">
                          <a:solidFill>
                            <a:srgbClr val="231F20"/>
                          </a:solidFill>
                          <a:latin typeface="Times New Roman" panose="02020603050405020304" pitchFamily="18" charset="0"/>
                          <a:cs typeface="Times New Roman" panose="02020603050405020304" pitchFamily="18" charset="0"/>
                        </a:rPr>
                        <a:t>για</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ενισχύσει</a:t>
                      </a:r>
                      <a:r>
                        <a:rPr sz="1600" spc="-85"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τις</a:t>
                      </a:r>
                      <a:r>
                        <a:rPr sz="1600" spc="-80" dirty="0">
                          <a:solidFill>
                            <a:srgbClr val="231F20"/>
                          </a:solidFill>
                          <a:latin typeface="Times New Roman" panose="02020603050405020304" pitchFamily="18" charset="0"/>
                          <a:cs typeface="Times New Roman" panose="02020603050405020304" pitchFamily="18" charset="0"/>
                        </a:rPr>
                        <a:t> </a:t>
                      </a:r>
                      <a:r>
                        <a:rPr sz="1600" spc="-50" dirty="0">
                          <a:solidFill>
                            <a:srgbClr val="231F20"/>
                          </a:solidFill>
                          <a:latin typeface="Times New Roman" panose="02020603050405020304" pitchFamily="18" charset="0"/>
                          <a:cs typeface="Times New Roman" panose="02020603050405020304" pitchFamily="18" charset="0"/>
                        </a:rPr>
                        <a:t>πωλήσεις,</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την</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εταιρεία</a:t>
                      </a:r>
                      <a:r>
                        <a:rPr sz="1600" spc="-80"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και</a:t>
                      </a:r>
                      <a:r>
                        <a:rPr sz="1600" spc="-85"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τα</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προϊόντα</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της</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40" dirty="0">
                          <a:solidFill>
                            <a:srgbClr val="231F20"/>
                          </a:solidFill>
                          <a:latin typeface="Times New Roman" panose="02020603050405020304" pitchFamily="18" charset="0"/>
                          <a:cs typeface="Times New Roman" panose="02020603050405020304" pitchFamily="18" charset="0"/>
                        </a:rPr>
                        <a:t>Είναι</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απρόσωπη,</a:t>
                      </a:r>
                      <a:r>
                        <a:rPr sz="1600" spc="-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στερείται</a:t>
                      </a:r>
                      <a:r>
                        <a:rPr sz="1600" spc="-7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ευελιξίας</a:t>
                      </a:r>
                      <a:r>
                        <a:rPr sz="1600" spc="-75"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και</a:t>
                      </a:r>
                      <a:r>
                        <a:rPr sz="1600" spc="-7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δεν</a:t>
                      </a:r>
                      <a:r>
                        <a:rPr sz="1600" spc="-7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μπορούν</a:t>
                      </a:r>
                      <a:r>
                        <a:rPr sz="1600" spc="-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75"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δοθούν</a:t>
                      </a:r>
                      <a:r>
                        <a:rPr sz="1600" spc="-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απαντήσεις</a:t>
                      </a:r>
                      <a:r>
                        <a:rPr sz="1600" spc="-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στις</a:t>
                      </a:r>
                      <a:r>
                        <a:rPr sz="1600" spc="-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ερωτήσεις</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20" dirty="0">
                          <a:solidFill>
                            <a:srgbClr val="231F20"/>
                          </a:solidFill>
                          <a:latin typeface="Times New Roman" panose="02020603050405020304" pitchFamily="18" charset="0"/>
                          <a:cs typeface="Times New Roman" panose="02020603050405020304" pitchFamily="18" charset="0"/>
                        </a:rPr>
                        <a:t>Περιορισμένη</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δυνατότητα</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συμφωνηθεί</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κάποια</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πώληση</a:t>
                      </a:r>
                      <a:endParaRPr sz="16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1"/>
                  </a:ext>
                </a:extLst>
              </a:tr>
              <a:tr h="289115">
                <a:tc>
                  <a:txBody>
                    <a:bodyPr/>
                    <a:lstStyle/>
                    <a:p>
                      <a:pPr marL="50800">
                        <a:lnSpc>
                          <a:spcPct val="100000"/>
                        </a:lnSpc>
                        <a:spcBef>
                          <a:spcPts val="160"/>
                        </a:spcBef>
                      </a:pPr>
                      <a:r>
                        <a:rPr sz="1600" b="1" dirty="0">
                          <a:solidFill>
                            <a:srgbClr val="FFFFFF"/>
                          </a:solidFill>
                          <a:latin typeface="Times New Roman" panose="02020603050405020304" pitchFamily="18" charset="0"/>
                          <a:cs typeface="Times New Roman" panose="02020603050405020304" pitchFamily="18" charset="0"/>
                        </a:rPr>
                        <a:t>Προσω</a:t>
                      </a:r>
                      <a:r>
                        <a:rPr sz="1600" b="1" spc="-10" dirty="0">
                          <a:solidFill>
                            <a:srgbClr val="FFFFFF"/>
                          </a:solidFill>
                          <a:latin typeface="Times New Roman" panose="02020603050405020304" pitchFamily="18" charset="0"/>
                          <a:cs typeface="Times New Roman" panose="02020603050405020304" pitchFamily="18" charset="0"/>
                        </a:rPr>
                        <a:t>π</a:t>
                      </a:r>
                      <a:r>
                        <a:rPr sz="1600" b="1" dirty="0">
                          <a:solidFill>
                            <a:srgbClr val="FFFFFF"/>
                          </a:solidFill>
                          <a:latin typeface="Times New Roman" panose="02020603050405020304" pitchFamily="18" charset="0"/>
                          <a:cs typeface="Times New Roman" panose="02020603050405020304" pitchFamily="18" charset="0"/>
                        </a:rPr>
                        <a:t>ι</a:t>
                      </a:r>
                      <a:r>
                        <a:rPr sz="1600" b="1" spc="-5" dirty="0">
                          <a:solidFill>
                            <a:srgbClr val="FFFFFF"/>
                          </a:solidFill>
                          <a:latin typeface="Times New Roman" panose="02020603050405020304" pitchFamily="18" charset="0"/>
                          <a:cs typeface="Times New Roman" panose="02020603050405020304" pitchFamily="18" charset="0"/>
                        </a:rPr>
                        <a:t>κ</a:t>
                      </a:r>
                      <a:r>
                        <a:rPr sz="1600" b="1" spc="-10" dirty="0">
                          <a:solidFill>
                            <a:srgbClr val="FFFFFF"/>
                          </a:solidFill>
                          <a:latin typeface="Times New Roman" panose="02020603050405020304" pitchFamily="18" charset="0"/>
                          <a:cs typeface="Times New Roman" panose="02020603050405020304" pitchFamily="18" charset="0"/>
                        </a:rPr>
                        <a:t>έ</a:t>
                      </a:r>
                      <a:r>
                        <a:rPr sz="1600" b="1" dirty="0">
                          <a:solidFill>
                            <a:srgbClr val="FFFFFF"/>
                          </a:solidFill>
                          <a:latin typeface="Times New Roman" panose="02020603050405020304" pitchFamily="18" charset="0"/>
                          <a:cs typeface="Times New Roman" panose="02020603050405020304" pitchFamily="18" charset="0"/>
                        </a:rPr>
                        <a:t>ς</a:t>
                      </a:r>
                      <a:r>
                        <a:rPr sz="1600" b="1" spc="-75" dirty="0">
                          <a:solidFill>
                            <a:srgbClr val="FFFFFF"/>
                          </a:solidFill>
                          <a:latin typeface="Times New Roman" panose="02020603050405020304" pitchFamily="18" charset="0"/>
                          <a:cs typeface="Times New Roman" panose="02020603050405020304" pitchFamily="18" charset="0"/>
                        </a:rPr>
                        <a:t> </a:t>
                      </a:r>
                      <a:r>
                        <a:rPr sz="1600" b="1" dirty="0">
                          <a:solidFill>
                            <a:srgbClr val="FFFFFF"/>
                          </a:solidFill>
                          <a:latin typeface="Times New Roman" panose="02020603050405020304" pitchFamily="18" charset="0"/>
                          <a:cs typeface="Times New Roman" panose="02020603050405020304" pitchFamily="18" charset="0"/>
                        </a:rPr>
                        <a:t>πωλήσ</a:t>
                      </a:r>
                      <a:r>
                        <a:rPr sz="1600" b="1" spc="-10" dirty="0">
                          <a:solidFill>
                            <a:srgbClr val="FFFFFF"/>
                          </a:solidFill>
                          <a:latin typeface="Times New Roman" panose="02020603050405020304" pitchFamily="18" charset="0"/>
                          <a:cs typeface="Times New Roman" panose="02020603050405020304" pitchFamily="18" charset="0"/>
                        </a:rPr>
                        <a:t>ε</a:t>
                      </a:r>
                      <a:r>
                        <a:rPr sz="1600" b="1" dirty="0">
                          <a:solidFill>
                            <a:srgbClr val="FFFFFF"/>
                          </a:solidFill>
                          <a:latin typeface="Times New Roman" panose="02020603050405020304" pitchFamily="18" charset="0"/>
                          <a:cs typeface="Times New Roman" panose="02020603050405020304" pitchFamily="18" charset="0"/>
                        </a:rPr>
                        <a:t>ις</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9A87"/>
                    </a:solidFill>
                  </a:tcPr>
                </a:tc>
                <a:extLst>
                  <a:ext uri="{0D108BD9-81ED-4DB2-BD59-A6C34878D82A}">
                    <a16:rowId xmlns:a16="http://schemas.microsoft.com/office/drawing/2014/main" val="10002"/>
                  </a:ext>
                </a:extLst>
              </a:tr>
              <a:tr h="1437916">
                <a:tc>
                  <a:txBody>
                    <a:bodyPr/>
                    <a:lstStyle/>
                    <a:p>
                      <a:pPr marL="158750" indent="-108585">
                        <a:lnSpc>
                          <a:spcPct val="100000"/>
                        </a:lnSpc>
                        <a:spcBef>
                          <a:spcPts val="160"/>
                        </a:spcBef>
                        <a:buChar char="•"/>
                        <a:tabLst>
                          <a:tab pos="159385" algn="l"/>
                        </a:tabLst>
                      </a:pPr>
                      <a:r>
                        <a:rPr sz="1600" spc="-35" dirty="0">
                          <a:solidFill>
                            <a:srgbClr val="231F20"/>
                          </a:solidFill>
                          <a:latin typeface="Times New Roman" panose="02020603050405020304" pitchFamily="18" charset="0"/>
                          <a:cs typeface="Times New Roman" panose="02020603050405020304" pitchFamily="18" charset="0"/>
                        </a:rPr>
                        <a:t>Διαδραστικές:</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ερωτήσεις</a:t>
                      </a:r>
                      <a:r>
                        <a:rPr sz="1600" spc="-7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μπορούν</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7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απαντηθούν</a:t>
                      </a:r>
                      <a:r>
                        <a:rPr sz="1600" spc="-75"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και</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επιφυλάξεις</a:t>
                      </a:r>
                      <a:r>
                        <a:rPr sz="1600" spc="-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75"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περιοριστούν.</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30" dirty="0">
                          <a:solidFill>
                            <a:srgbClr val="231F20"/>
                          </a:solidFill>
                          <a:latin typeface="Times New Roman" panose="02020603050405020304" pitchFamily="18" charset="0"/>
                          <a:cs typeface="Times New Roman" panose="02020603050405020304" pitchFamily="18" charset="0"/>
                        </a:rPr>
                        <a:t>Προσαρμοστικές:</a:t>
                      </a:r>
                      <a:r>
                        <a:rPr sz="1600" spc="-7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η</a:t>
                      </a:r>
                      <a:r>
                        <a:rPr sz="1600" spc="-7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παρουσίαση</a:t>
                      </a:r>
                      <a:r>
                        <a:rPr sz="1600" spc="-7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μπορεί</a:t>
                      </a:r>
                      <a:r>
                        <a:rPr sz="1600" spc="-7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7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μεταβληθεί</a:t>
                      </a:r>
                      <a:r>
                        <a:rPr sz="1600" spc="-7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ανάλογα</a:t>
                      </a:r>
                      <a:r>
                        <a:rPr sz="1600" spc="-75" dirty="0">
                          <a:solidFill>
                            <a:srgbClr val="231F20"/>
                          </a:solidFill>
                          <a:latin typeface="Times New Roman" panose="02020603050405020304" pitchFamily="18" charset="0"/>
                          <a:cs typeface="Times New Roman" panose="02020603050405020304" pitchFamily="18" charset="0"/>
                        </a:rPr>
                        <a:t> </a:t>
                      </a:r>
                      <a:r>
                        <a:rPr sz="1600" spc="-10" dirty="0">
                          <a:solidFill>
                            <a:srgbClr val="231F20"/>
                          </a:solidFill>
                          <a:latin typeface="Times New Roman" panose="02020603050405020304" pitchFamily="18" charset="0"/>
                          <a:cs typeface="Times New Roman" panose="02020603050405020304" pitchFamily="18" charset="0"/>
                        </a:rPr>
                        <a:t>με</a:t>
                      </a:r>
                      <a:r>
                        <a:rPr sz="1600" spc="-7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τις</a:t>
                      </a:r>
                      <a:r>
                        <a:rPr sz="1600" spc="-70"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ανάγκες</a:t>
                      </a:r>
                      <a:r>
                        <a:rPr sz="1600" spc="-7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του</a:t>
                      </a:r>
                      <a:r>
                        <a:rPr sz="1600" spc="-7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καταναλωτή</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5" dirty="0">
                          <a:solidFill>
                            <a:srgbClr val="231F20"/>
                          </a:solidFill>
                          <a:latin typeface="Times New Roman" panose="02020603050405020304" pitchFamily="18" charset="0"/>
                          <a:cs typeface="Times New Roman" panose="02020603050405020304" pitchFamily="18" charset="0"/>
                        </a:rPr>
                        <a:t>Μπορούν</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αναπτυχθούν</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πιο</a:t>
                      </a:r>
                      <a:r>
                        <a:rPr sz="1600" spc="-7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σύνθετα</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επιχειρήματα</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20" dirty="0">
                          <a:solidFill>
                            <a:srgbClr val="231F20"/>
                          </a:solidFill>
                          <a:latin typeface="Times New Roman" panose="02020603050405020304" pitchFamily="18" charset="0"/>
                          <a:cs typeface="Times New Roman" panose="02020603050405020304" pitchFamily="18" charset="0"/>
                        </a:rPr>
                        <a:t>Δημιουργία</a:t>
                      </a:r>
                      <a:r>
                        <a:rPr sz="1600" spc="-8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σχέσεων</a:t>
                      </a:r>
                      <a:r>
                        <a:rPr sz="1600" spc="-80" dirty="0">
                          <a:solidFill>
                            <a:srgbClr val="231F20"/>
                          </a:solidFill>
                          <a:latin typeface="Times New Roman" panose="02020603050405020304" pitchFamily="18" charset="0"/>
                          <a:cs typeface="Times New Roman" panose="02020603050405020304" pitchFamily="18" charset="0"/>
                        </a:rPr>
                        <a:t> </a:t>
                      </a:r>
                      <a:r>
                        <a:rPr sz="1600" spc="-55" dirty="0">
                          <a:solidFill>
                            <a:srgbClr val="231F20"/>
                          </a:solidFill>
                          <a:latin typeface="Times New Roman" panose="02020603050405020304" pitchFamily="18" charset="0"/>
                          <a:cs typeface="Times New Roman" panose="02020603050405020304" pitchFamily="18" charset="0"/>
                        </a:rPr>
                        <a:t>λόγω</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της</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προσωπικής</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φύσης</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της</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επικοινωνίας</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40" dirty="0">
                          <a:solidFill>
                            <a:srgbClr val="231F20"/>
                          </a:solidFill>
                          <a:latin typeface="Times New Roman" panose="02020603050405020304" pitchFamily="18" charset="0"/>
                          <a:cs typeface="Times New Roman" panose="02020603050405020304" pitchFamily="18" charset="0"/>
                        </a:rPr>
                        <a:t>Εξασφαλίζει</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πιθανότητα</a:t>
                      </a:r>
                      <a:r>
                        <a:rPr sz="1600" spc="-75" dirty="0">
                          <a:solidFill>
                            <a:srgbClr val="231F20"/>
                          </a:solidFill>
                          <a:latin typeface="Times New Roman" panose="02020603050405020304" pitchFamily="18" charset="0"/>
                          <a:cs typeface="Times New Roman" panose="02020603050405020304" pitchFamily="18" charset="0"/>
                        </a:rPr>
                        <a:t> </a:t>
                      </a:r>
                      <a:r>
                        <a:rPr sz="1600" spc="-50" dirty="0">
                          <a:solidFill>
                            <a:srgbClr val="231F20"/>
                          </a:solidFill>
                          <a:latin typeface="Times New Roman" panose="02020603050405020304" pitchFamily="18" charset="0"/>
                          <a:cs typeface="Times New Roman" panose="02020603050405020304" pitchFamily="18" charset="0"/>
                        </a:rPr>
                        <a:t>για</a:t>
                      </a:r>
                      <a:r>
                        <a:rPr sz="1600" spc="-7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την</a:t>
                      </a:r>
                      <a:r>
                        <a:rPr sz="1600" spc="-8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οριστικοποίηση</a:t>
                      </a:r>
                      <a:r>
                        <a:rPr sz="1600" spc="-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μιας</a:t>
                      </a:r>
                      <a:r>
                        <a:rPr sz="1600" spc="-7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πώλησης</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dirty="0">
                          <a:solidFill>
                            <a:srgbClr val="231F20"/>
                          </a:solidFill>
                          <a:latin typeface="Times New Roman" panose="02020603050405020304" pitchFamily="18" charset="0"/>
                          <a:cs typeface="Times New Roman" panose="02020603050405020304" pitchFamily="18" charset="0"/>
                        </a:rPr>
                        <a:t>Οι</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τηλ</a:t>
                      </a:r>
                      <a:r>
                        <a:rPr sz="1600" spc="-5" dirty="0">
                          <a:solidFill>
                            <a:srgbClr val="231F20"/>
                          </a:solidFill>
                          <a:latin typeface="Times New Roman" panose="02020603050405020304" pitchFamily="18" charset="0"/>
                          <a:cs typeface="Times New Roman" panose="02020603050405020304" pitchFamily="18" charset="0"/>
                        </a:rPr>
                        <a:t>ε</a:t>
                      </a:r>
                      <a:r>
                        <a:rPr sz="1600" spc="5" dirty="0">
                          <a:solidFill>
                            <a:srgbClr val="231F20"/>
                          </a:solidFill>
                          <a:latin typeface="Times New Roman" panose="02020603050405020304" pitchFamily="18" charset="0"/>
                          <a:cs typeface="Times New Roman" panose="02020603050405020304" pitchFamily="18" charset="0"/>
                        </a:rPr>
                        <a:t>φ</a:t>
                      </a:r>
                      <a:r>
                        <a:rPr sz="1600" dirty="0">
                          <a:solidFill>
                            <a:srgbClr val="231F20"/>
                          </a:solidFill>
                          <a:latin typeface="Times New Roman" panose="02020603050405020304" pitchFamily="18" charset="0"/>
                          <a:cs typeface="Times New Roman" panose="02020603050405020304" pitchFamily="18" charset="0"/>
                        </a:rPr>
                        <a:t>ωνικ</a:t>
                      </a:r>
                      <a:r>
                        <a:rPr sz="1600" spc="-5" dirty="0">
                          <a:solidFill>
                            <a:srgbClr val="231F20"/>
                          </a:solidFill>
                          <a:latin typeface="Times New Roman" panose="02020603050405020304" pitchFamily="18" charset="0"/>
                          <a:cs typeface="Times New Roman" panose="02020603050405020304" pitchFamily="18" charset="0"/>
                        </a:rPr>
                        <a:t>έ</a:t>
                      </a:r>
                      <a:r>
                        <a:rPr sz="1600" dirty="0">
                          <a:solidFill>
                            <a:srgbClr val="231F20"/>
                          </a:solidFill>
                          <a:latin typeface="Times New Roman" panose="02020603050405020304" pitchFamily="18" charset="0"/>
                          <a:cs typeface="Times New Roman" panose="02020603050405020304" pitchFamily="18" charset="0"/>
                        </a:rPr>
                        <a:t>ς</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πω</a:t>
                      </a:r>
                      <a:r>
                        <a:rPr sz="1600" spc="-5" dirty="0">
                          <a:solidFill>
                            <a:srgbClr val="231F20"/>
                          </a:solidFill>
                          <a:latin typeface="Times New Roman" panose="02020603050405020304" pitchFamily="18" charset="0"/>
                          <a:cs typeface="Times New Roman" panose="02020603050405020304" pitchFamily="18" charset="0"/>
                        </a:rPr>
                        <a:t>λ</a:t>
                      </a:r>
                      <a:r>
                        <a:rPr sz="1600" dirty="0">
                          <a:solidFill>
                            <a:srgbClr val="231F20"/>
                          </a:solidFill>
                          <a:latin typeface="Times New Roman" panose="02020603050405020304" pitchFamily="18" charset="0"/>
                          <a:cs typeface="Times New Roman" panose="02020603050405020304" pitchFamily="18" charset="0"/>
                        </a:rPr>
                        <a:t>ήσ</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ις</a:t>
                      </a:r>
                      <a:r>
                        <a:rPr sz="1600" spc="-85" dirty="0">
                          <a:solidFill>
                            <a:srgbClr val="231F20"/>
                          </a:solidFill>
                          <a:latin typeface="Times New Roman" panose="02020603050405020304" pitchFamily="18" charset="0"/>
                          <a:cs typeface="Times New Roman" panose="02020603050405020304" pitchFamily="18" charset="0"/>
                        </a:rPr>
                        <a:t> </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ίναι</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α</a:t>
                      </a:r>
                      <a:r>
                        <a:rPr sz="1600" spc="-10" dirty="0">
                          <a:solidFill>
                            <a:srgbClr val="231F20"/>
                          </a:solidFill>
                          <a:latin typeface="Times New Roman" panose="02020603050405020304" pitchFamily="18" charset="0"/>
                          <a:cs typeface="Times New Roman" panose="02020603050405020304" pitchFamily="18" charset="0"/>
                        </a:rPr>
                        <a:t>κ</a:t>
                      </a:r>
                      <a:r>
                        <a:rPr sz="1600" dirty="0">
                          <a:solidFill>
                            <a:srgbClr val="231F20"/>
                          </a:solidFill>
                          <a:latin typeface="Times New Roman" panose="02020603050405020304" pitchFamily="18" charset="0"/>
                          <a:cs typeface="Times New Roman" panose="02020603050405020304" pitchFamily="18" charset="0"/>
                        </a:rPr>
                        <a:t>ριβ</a:t>
                      </a:r>
                      <a:r>
                        <a:rPr sz="1600" spc="-5" dirty="0">
                          <a:solidFill>
                            <a:srgbClr val="231F20"/>
                          </a:solidFill>
                          <a:latin typeface="Times New Roman" panose="02020603050405020304" pitchFamily="18" charset="0"/>
                          <a:cs typeface="Times New Roman" panose="02020603050405020304" pitchFamily="18" charset="0"/>
                        </a:rPr>
                        <a:t>έ</a:t>
                      </a:r>
                      <a:r>
                        <a:rPr sz="1600" dirty="0">
                          <a:solidFill>
                            <a:srgbClr val="231F20"/>
                          </a:solidFill>
                          <a:latin typeface="Times New Roman" panose="02020603050405020304" pitchFamily="18" charset="0"/>
                          <a:cs typeface="Times New Roman" panose="02020603050405020304" pitchFamily="18" charset="0"/>
                        </a:rPr>
                        <a:t>ς</a:t>
                      </a:r>
                      <a:endParaRPr sz="16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3"/>
                  </a:ext>
                </a:extLst>
              </a:tr>
              <a:tr h="289115">
                <a:tc>
                  <a:txBody>
                    <a:bodyPr/>
                    <a:lstStyle/>
                    <a:p>
                      <a:pPr marL="50800">
                        <a:lnSpc>
                          <a:spcPct val="100000"/>
                        </a:lnSpc>
                        <a:spcBef>
                          <a:spcPts val="160"/>
                        </a:spcBef>
                      </a:pPr>
                      <a:r>
                        <a:rPr sz="1600" b="1" dirty="0">
                          <a:solidFill>
                            <a:srgbClr val="FFFFFF"/>
                          </a:solidFill>
                          <a:latin typeface="Times New Roman" panose="02020603050405020304" pitchFamily="18" charset="0"/>
                          <a:cs typeface="Times New Roman" panose="02020603050405020304" pitchFamily="18" charset="0"/>
                        </a:rPr>
                        <a:t>Άμ</a:t>
                      </a:r>
                      <a:r>
                        <a:rPr sz="1600" b="1" spc="-10" dirty="0">
                          <a:solidFill>
                            <a:srgbClr val="FFFFFF"/>
                          </a:solidFill>
                          <a:latin typeface="Times New Roman" panose="02020603050405020304" pitchFamily="18" charset="0"/>
                          <a:cs typeface="Times New Roman" panose="02020603050405020304" pitchFamily="18" charset="0"/>
                        </a:rPr>
                        <a:t>ε</a:t>
                      </a:r>
                      <a:r>
                        <a:rPr sz="1600" b="1" dirty="0">
                          <a:solidFill>
                            <a:srgbClr val="FFFFFF"/>
                          </a:solidFill>
                          <a:latin typeface="Times New Roman" panose="02020603050405020304" pitchFamily="18" charset="0"/>
                          <a:cs typeface="Times New Roman" panose="02020603050405020304" pitchFamily="18" charset="0"/>
                        </a:rPr>
                        <a:t>σο</a:t>
                      </a:r>
                      <a:r>
                        <a:rPr sz="1600" b="1" spc="-75" dirty="0">
                          <a:solidFill>
                            <a:srgbClr val="FFFFFF"/>
                          </a:solidFill>
                          <a:latin typeface="Times New Roman" panose="02020603050405020304" pitchFamily="18" charset="0"/>
                          <a:cs typeface="Times New Roman" panose="02020603050405020304" pitchFamily="18" charset="0"/>
                        </a:rPr>
                        <a:t> </a:t>
                      </a:r>
                      <a:r>
                        <a:rPr sz="1600" b="1" dirty="0">
                          <a:solidFill>
                            <a:srgbClr val="FFFFFF"/>
                          </a:solidFill>
                          <a:latin typeface="Times New Roman" panose="02020603050405020304" pitchFamily="18" charset="0"/>
                          <a:cs typeface="Times New Roman" panose="02020603050405020304" pitchFamily="18" charset="0"/>
                        </a:rPr>
                        <a:t>μ</a:t>
                      </a:r>
                      <a:r>
                        <a:rPr sz="1600" b="1" spc="-10" dirty="0">
                          <a:solidFill>
                            <a:srgbClr val="FFFFFF"/>
                          </a:solidFill>
                          <a:latin typeface="Times New Roman" panose="02020603050405020304" pitchFamily="18" charset="0"/>
                          <a:cs typeface="Times New Roman" panose="02020603050405020304" pitchFamily="18" charset="0"/>
                        </a:rPr>
                        <a:t>ά</a:t>
                      </a:r>
                      <a:r>
                        <a:rPr sz="1600" b="1" dirty="0">
                          <a:solidFill>
                            <a:srgbClr val="FFFFFF"/>
                          </a:solidFill>
                          <a:latin typeface="Times New Roman" panose="02020603050405020304" pitchFamily="18" charset="0"/>
                          <a:cs typeface="Times New Roman" panose="02020603050405020304" pitchFamily="18" charset="0"/>
                        </a:rPr>
                        <a:t>ρ</a:t>
                      </a:r>
                      <a:r>
                        <a:rPr sz="1600" b="1" spc="-5" dirty="0">
                          <a:solidFill>
                            <a:srgbClr val="FFFFFF"/>
                          </a:solidFill>
                          <a:latin typeface="Times New Roman" panose="02020603050405020304" pitchFamily="18" charset="0"/>
                          <a:cs typeface="Times New Roman" panose="02020603050405020304" pitchFamily="18" charset="0"/>
                        </a:rPr>
                        <a:t>κ</a:t>
                      </a:r>
                      <a:r>
                        <a:rPr sz="1600" b="1" dirty="0">
                          <a:solidFill>
                            <a:srgbClr val="FFFFFF"/>
                          </a:solidFill>
                          <a:latin typeface="Times New Roman" panose="02020603050405020304" pitchFamily="18" charset="0"/>
                          <a:cs typeface="Times New Roman" panose="02020603050405020304" pitchFamily="18" charset="0"/>
                        </a:rPr>
                        <a:t>ετι</a:t>
                      </a:r>
                      <a:r>
                        <a:rPr sz="1600" b="1" spc="10" dirty="0">
                          <a:solidFill>
                            <a:srgbClr val="FFFFFF"/>
                          </a:solidFill>
                          <a:latin typeface="Times New Roman" panose="02020603050405020304" pitchFamily="18" charset="0"/>
                          <a:cs typeface="Times New Roman" panose="02020603050405020304" pitchFamily="18" charset="0"/>
                        </a:rPr>
                        <a:t>ν</a:t>
                      </a:r>
                      <a:r>
                        <a:rPr sz="1600" b="1" dirty="0">
                          <a:solidFill>
                            <a:srgbClr val="FFFFFF"/>
                          </a:solidFill>
                          <a:latin typeface="Times New Roman" panose="02020603050405020304" pitchFamily="18" charset="0"/>
                          <a:cs typeface="Times New Roman" panose="02020603050405020304" pitchFamily="18" charset="0"/>
                        </a:rPr>
                        <a:t>γκ</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9A87"/>
                    </a:solidFill>
                  </a:tcPr>
                </a:tc>
                <a:extLst>
                  <a:ext uri="{0D108BD9-81ED-4DB2-BD59-A6C34878D82A}">
                    <a16:rowId xmlns:a16="http://schemas.microsoft.com/office/drawing/2014/main" val="10004"/>
                  </a:ext>
                </a:extLst>
              </a:tr>
              <a:tr h="1437916">
                <a:tc>
                  <a:txBody>
                    <a:bodyPr/>
                    <a:lstStyle/>
                    <a:p>
                      <a:pPr marL="158750" indent="-108585">
                        <a:lnSpc>
                          <a:spcPct val="100000"/>
                        </a:lnSpc>
                        <a:spcBef>
                          <a:spcPts val="160"/>
                        </a:spcBef>
                        <a:buChar char="•"/>
                        <a:tabLst>
                          <a:tab pos="159385" algn="l"/>
                        </a:tabLst>
                      </a:pPr>
                      <a:r>
                        <a:rPr sz="1600" spc="-35" dirty="0">
                          <a:solidFill>
                            <a:srgbClr val="231F20"/>
                          </a:solidFill>
                          <a:latin typeface="Times New Roman" panose="02020603050405020304" pitchFamily="18" charset="0"/>
                          <a:cs typeface="Times New Roman" panose="02020603050405020304" pitchFamily="18" charset="0"/>
                        </a:rPr>
                        <a:t>Στοχεύει</a:t>
                      </a:r>
                      <a:r>
                        <a:rPr sz="1600" spc="-8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στους</a:t>
                      </a:r>
                      <a:r>
                        <a:rPr sz="1600" spc="-85"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καταναλωτές</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που</a:t>
                      </a:r>
                      <a:r>
                        <a:rPr sz="1600" spc="-8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είναι</a:t>
                      </a:r>
                      <a:r>
                        <a:rPr sz="1600" spc="-8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πιο</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πιθανό</a:t>
                      </a:r>
                      <a:r>
                        <a:rPr sz="1600" spc="-8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ενδιαφερθούν</a:t>
                      </a:r>
                      <a:r>
                        <a:rPr sz="1600" spc="-85" dirty="0">
                          <a:solidFill>
                            <a:srgbClr val="231F20"/>
                          </a:solidFill>
                          <a:latin typeface="Times New Roman" panose="02020603050405020304" pitchFamily="18" charset="0"/>
                          <a:cs typeface="Times New Roman" panose="02020603050405020304" pitchFamily="18" charset="0"/>
                        </a:rPr>
                        <a:t> </a:t>
                      </a:r>
                      <a:r>
                        <a:rPr sz="1600" spc="-50" dirty="0">
                          <a:solidFill>
                            <a:srgbClr val="231F20"/>
                          </a:solidFill>
                          <a:latin typeface="Times New Roman" panose="02020603050405020304" pitchFamily="18" charset="0"/>
                          <a:cs typeface="Times New Roman" panose="02020603050405020304" pitchFamily="18" charset="0"/>
                        </a:rPr>
                        <a:t>για</a:t>
                      </a:r>
                      <a:r>
                        <a:rPr sz="1600" spc="-8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το</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προϊόν</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5" dirty="0">
                          <a:solidFill>
                            <a:srgbClr val="231F20"/>
                          </a:solidFill>
                          <a:latin typeface="Times New Roman" panose="02020603050405020304" pitchFamily="18" charset="0"/>
                          <a:cs typeface="Times New Roman" panose="02020603050405020304" pitchFamily="18" charset="0"/>
                        </a:rPr>
                        <a:t>Η</a:t>
                      </a:r>
                      <a:r>
                        <a:rPr sz="1600" spc="-85"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επικοινωνία</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μπορεί</a:t>
                      </a:r>
                      <a:r>
                        <a:rPr sz="1600" spc="-8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85"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γίνει</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προσωπική</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30" dirty="0">
                          <a:solidFill>
                            <a:srgbClr val="231F20"/>
                          </a:solidFill>
                          <a:latin typeface="Times New Roman" panose="02020603050405020304" pitchFamily="18" charset="0"/>
                          <a:cs typeface="Times New Roman" panose="02020603050405020304" pitchFamily="18" charset="0"/>
                        </a:rPr>
                        <a:t>Βραχυχρόνια</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αποτελεσματικότητα</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που</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μπορεί</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εύκολα</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8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μετρηθεί</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10" dirty="0">
                          <a:solidFill>
                            <a:srgbClr val="231F20"/>
                          </a:solidFill>
                          <a:latin typeface="Times New Roman" panose="02020603050405020304" pitchFamily="18" charset="0"/>
                          <a:cs typeface="Times New Roman" panose="02020603050405020304" pitchFamily="18" charset="0"/>
                        </a:rPr>
                        <a:t>Μπορεί</a:t>
                      </a:r>
                      <a:r>
                        <a:rPr sz="1600" spc="-8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85"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οικοδομηθούν</a:t>
                      </a:r>
                      <a:r>
                        <a:rPr sz="1600" spc="-8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σχέσεις</a:t>
                      </a:r>
                      <a:r>
                        <a:rPr sz="1600" spc="-8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μέσα</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από</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συνεχή</a:t>
                      </a:r>
                      <a:r>
                        <a:rPr sz="1600" spc="-8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επαφή</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dirty="0">
                          <a:solidFill>
                            <a:srgbClr val="231F20"/>
                          </a:solidFill>
                          <a:latin typeface="Times New Roman" panose="02020603050405020304" pitchFamily="18" charset="0"/>
                          <a:cs typeface="Times New Roman" panose="02020603050405020304" pitchFamily="18" charset="0"/>
                        </a:rPr>
                        <a:t>Το</a:t>
                      </a:r>
                      <a:r>
                        <a:rPr sz="1600" spc="-85" dirty="0">
                          <a:solidFill>
                            <a:srgbClr val="231F20"/>
                          </a:solidFill>
                          <a:latin typeface="Times New Roman" panose="02020603050405020304" pitchFamily="18" charset="0"/>
                          <a:cs typeface="Times New Roman" panose="02020603050405020304" pitchFamily="18" charset="0"/>
                        </a:rPr>
                        <a:t> </a:t>
                      </a:r>
                      <a:r>
                        <a:rPr sz="1600" spc="-5" dirty="0">
                          <a:solidFill>
                            <a:srgbClr val="231F20"/>
                          </a:solidFill>
                          <a:latin typeface="Times New Roman" panose="02020603050405020304" pitchFamily="18" charset="0"/>
                          <a:cs typeface="Times New Roman" panose="02020603050405020304" pitchFamily="18" charset="0"/>
                        </a:rPr>
                        <a:t>π</a:t>
                      </a:r>
                      <a:r>
                        <a:rPr sz="1600" dirty="0">
                          <a:solidFill>
                            <a:srgbClr val="231F20"/>
                          </a:solidFill>
                          <a:latin typeface="Times New Roman" panose="02020603050405020304" pitchFamily="18" charset="0"/>
                          <a:cs typeface="Times New Roman" panose="02020603050405020304" pitchFamily="18" charset="0"/>
                        </a:rPr>
                        <a:t>οσο</a:t>
                      </a:r>
                      <a:r>
                        <a:rPr sz="1600" spc="20" dirty="0">
                          <a:solidFill>
                            <a:srgbClr val="231F20"/>
                          </a:solidFill>
                          <a:latin typeface="Times New Roman" panose="02020603050405020304" pitchFamily="18" charset="0"/>
                          <a:cs typeface="Times New Roman" panose="02020603050405020304" pitchFamily="18" charset="0"/>
                        </a:rPr>
                        <a:t>σ</a:t>
                      </a:r>
                      <a:r>
                        <a:rPr sz="1600" spc="-1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ό</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α</a:t>
                      </a:r>
                      <a:r>
                        <a:rPr sz="1600" spc="15" dirty="0">
                          <a:solidFill>
                            <a:srgbClr val="231F20"/>
                          </a:solidFill>
                          <a:latin typeface="Times New Roman" panose="02020603050405020304" pitchFamily="18" charset="0"/>
                          <a:cs typeface="Times New Roman" panose="02020603050405020304" pitchFamily="18" charset="0"/>
                        </a:rPr>
                        <a:t>ν</a:t>
                      </a:r>
                      <a:r>
                        <a:rPr sz="1600" spc="-15" dirty="0">
                          <a:solidFill>
                            <a:srgbClr val="231F20"/>
                          </a:solidFill>
                          <a:latin typeface="Times New Roman" panose="02020603050405020304" pitchFamily="18" charset="0"/>
                          <a:cs typeface="Times New Roman" panose="02020603050405020304" pitchFamily="18" charset="0"/>
                        </a:rPr>
                        <a:t>τ</a:t>
                      </a:r>
                      <a:r>
                        <a:rPr sz="1600" spc="5" dirty="0">
                          <a:solidFill>
                            <a:srgbClr val="231F20"/>
                          </a:solidFill>
                          <a:latin typeface="Times New Roman" panose="02020603050405020304" pitchFamily="18" charset="0"/>
                          <a:cs typeface="Times New Roman" panose="02020603050405020304" pitchFamily="18" charset="0"/>
                        </a:rPr>
                        <a:t>α</a:t>
                      </a:r>
                      <a:r>
                        <a:rPr sz="1600" spc="-5" dirty="0">
                          <a:solidFill>
                            <a:srgbClr val="231F20"/>
                          </a:solidFill>
                          <a:latin typeface="Times New Roman" panose="02020603050405020304" pitchFamily="18" charset="0"/>
                          <a:cs typeface="Times New Roman" panose="02020603050405020304" pitchFamily="18" charset="0"/>
                        </a:rPr>
                        <a:t>π</a:t>
                      </a:r>
                      <a:r>
                        <a:rPr sz="1600" dirty="0">
                          <a:solidFill>
                            <a:srgbClr val="231F20"/>
                          </a:solidFill>
                          <a:latin typeface="Times New Roman" panose="02020603050405020304" pitchFamily="18" charset="0"/>
                          <a:cs typeface="Times New Roman" panose="02020603050405020304" pitchFamily="18" charset="0"/>
                        </a:rPr>
                        <a:t>ό</a:t>
                      </a:r>
                      <a:r>
                        <a:rPr sz="1600" spc="-10" dirty="0">
                          <a:solidFill>
                            <a:srgbClr val="231F20"/>
                          </a:solidFill>
                          <a:latin typeface="Times New Roman" panose="02020603050405020304" pitchFamily="18" charset="0"/>
                          <a:cs typeface="Times New Roman" panose="02020603050405020304" pitchFamily="18" charset="0"/>
                        </a:rPr>
                        <a:t>κ</a:t>
                      </a:r>
                      <a:r>
                        <a:rPr sz="1600" dirty="0">
                          <a:solidFill>
                            <a:srgbClr val="231F20"/>
                          </a:solidFill>
                          <a:latin typeface="Times New Roman" panose="02020603050405020304" pitchFamily="18" charset="0"/>
                          <a:cs typeface="Times New Roman" panose="02020603050405020304" pitchFamily="18" charset="0"/>
                        </a:rPr>
                        <a:t>ρισης</a:t>
                      </a:r>
                      <a:r>
                        <a:rPr sz="1600" spc="-85" dirty="0">
                          <a:solidFill>
                            <a:srgbClr val="231F20"/>
                          </a:solidFill>
                          <a:latin typeface="Times New Roman" panose="02020603050405020304" pitchFamily="18" charset="0"/>
                          <a:cs typeface="Times New Roman" panose="02020603050405020304" pitchFamily="18" charset="0"/>
                        </a:rPr>
                        <a:t> </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ίναι</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συχνά</a:t>
                      </a:r>
                      <a:r>
                        <a:rPr sz="1600" spc="-8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χ</a:t>
                      </a:r>
                      <a:r>
                        <a:rPr sz="1600" dirty="0">
                          <a:solidFill>
                            <a:srgbClr val="231F20"/>
                          </a:solidFill>
                          <a:latin typeface="Times New Roman" panose="02020603050405020304" pitchFamily="18" charset="0"/>
                          <a:cs typeface="Times New Roman" panose="02020603050405020304" pitchFamily="18" charset="0"/>
                        </a:rPr>
                        <a:t>αμη</a:t>
                      </a:r>
                      <a:r>
                        <a:rPr sz="1600" spc="-10" dirty="0">
                          <a:solidFill>
                            <a:srgbClr val="231F20"/>
                          </a:solidFill>
                          <a:latin typeface="Times New Roman" panose="02020603050405020304" pitchFamily="18" charset="0"/>
                          <a:cs typeface="Times New Roman" panose="02020603050405020304" pitchFamily="18" charset="0"/>
                        </a:rPr>
                        <a:t>λ</a:t>
                      </a:r>
                      <a:r>
                        <a:rPr sz="1600" dirty="0">
                          <a:solidFill>
                            <a:srgbClr val="231F20"/>
                          </a:solidFill>
                          <a:latin typeface="Times New Roman" panose="02020603050405020304" pitchFamily="18" charset="0"/>
                          <a:cs typeface="Times New Roman" panose="02020603050405020304" pitchFamily="18" charset="0"/>
                        </a:rPr>
                        <a:t>ό</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5" dirty="0">
                          <a:solidFill>
                            <a:srgbClr val="231F20"/>
                          </a:solidFill>
                          <a:latin typeface="Times New Roman" panose="02020603050405020304" pitchFamily="18" charset="0"/>
                          <a:cs typeface="Times New Roman" panose="02020603050405020304" pitchFamily="18" charset="0"/>
                        </a:rPr>
                        <a:t>Η</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αστοχία</a:t>
                      </a:r>
                      <a:r>
                        <a:rPr sz="1600" spc="-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επιλέγονται</a:t>
                      </a:r>
                      <a:r>
                        <a:rPr sz="1600" spc="-7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οι</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καταναλωτές</a:t>
                      </a:r>
                      <a:r>
                        <a:rPr sz="1600" spc="-7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που</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ενδιαφέρονται</a:t>
                      </a:r>
                      <a:r>
                        <a:rPr sz="1600" spc="-7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προκαλεί</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ενόχληση</a:t>
                      </a:r>
                      <a:r>
                        <a:rPr sz="1600" spc="-7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στους</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καταναλωτές</a:t>
                      </a:r>
                      <a:endParaRPr sz="16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670117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dirty="0"/>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Βασικά Χαρακτηριστικά των Εργαλείων Προώθησης Ι</a:t>
            </a:r>
            <a:r>
              <a:rPr lang="en-GB" sz="2400" b="1" dirty="0">
                <a:solidFill>
                  <a:schemeClr val="bg1"/>
                </a:solidFill>
                <a:latin typeface="+mn-lt"/>
              </a:rPr>
              <a:t>I</a:t>
            </a:r>
            <a:endParaRPr lang="el-GR" sz="2400" b="1" dirty="0">
              <a:solidFill>
                <a:schemeClr val="bg1"/>
              </a:solidFill>
              <a:latin typeface="+mn-lt"/>
            </a:endParaRP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15</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graphicFrame>
        <p:nvGraphicFramePr>
          <p:cNvPr id="3" name="object 8">
            <a:extLst>
              <a:ext uri="{FF2B5EF4-FFF2-40B4-BE49-F238E27FC236}">
                <a16:creationId xmlns:a16="http://schemas.microsoft.com/office/drawing/2014/main" id="{8ABBE3B9-2571-15AB-6BEE-22530B2A0313}"/>
              </a:ext>
            </a:extLst>
          </p:cNvPr>
          <p:cNvGraphicFramePr>
            <a:graphicFrameLocks noGrp="1"/>
          </p:cNvGraphicFramePr>
          <p:nvPr>
            <p:extLst>
              <p:ext uri="{D42A27DB-BD31-4B8C-83A1-F6EECF244321}">
                <p14:modId xmlns:p14="http://schemas.microsoft.com/office/powerpoint/2010/main" val="1010052266"/>
              </p:ext>
            </p:extLst>
          </p:nvPr>
        </p:nvGraphicFramePr>
        <p:xfrm>
          <a:off x="918704" y="1065334"/>
          <a:ext cx="10354592" cy="5352804"/>
        </p:xfrm>
        <a:graphic>
          <a:graphicData uri="http://schemas.openxmlformats.org/drawingml/2006/table">
            <a:tbl>
              <a:tblPr firstRow="1" bandRow="1">
                <a:tableStyleId>{2D5ABB26-0587-4C30-8999-92F81FD0307C}</a:tableStyleId>
              </a:tblPr>
              <a:tblGrid>
                <a:gridCol w="10354592">
                  <a:extLst>
                    <a:ext uri="{9D8B030D-6E8A-4147-A177-3AD203B41FA5}">
                      <a16:colId xmlns:a16="http://schemas.microsoft.com/office/drawing/2014/main" val="20000"/>
                    </a:ext>
                  </a:extLst>
                </a:gridCol>
              </a:tblGrid>
              <a:tr h="296312">
                <a:tc>
                  <a:txBody>
                    <a:bodyPr/>
                    <a:lstStyle/>
                    <a:p>
                      <a:pPr marL="50800">
                        <a:lnSpc>
                          <a:spcPct val="100000"/>
                        </a:lnSpc>
                        <a:spcBef>
                          <a:spcPts val="160"/>
                        </a:spcBef>
                      </a:pPr>
                      <a:r>
                        <a:rPr sz="1600" b="1" dirty="0">
                          <a:solidFill>
                            <a:srgbClr val="FFFFFF"/>
                          </a:solidFill>
                          <a:latin typeface="Times New Roman" panose="02020603050405020304" pitchFamily="18" charset="0"/>
                          <a:cs typeface="Times New Roman" panose="02020603050405020304" pitchFamily="18" charset="0"/>
                        </a:rPr>
                        <a:t>Ψη</a:t>
                      </a:r>
                      <a:r>
                        <a:rPr sz="1600" b="1" spc="-5" dirty="0">
                          <a:solidFill>
                            <a:srgbClr val="FFFFFF"/>
                          </a:solidFill>
                          <a:latin typeface="Times New Roman" panose="02020603050405020304" pitchFamily="18" charset="0"/>
                          <a:cs typeface="Times New Roman" panose="02020603050405020304" pitchFamily="18" charset="0"/>
                        </a:rPr>
                        <a:t>φ</a:t>
                      </a:r>
                      <a:r>
                        <a:rPr sz="1600" b="1" dirty="0">
                          <a:solidFill>
                            <a:srgbClr val="FFFFFF"/>
                          </a:solidFill>
                          <a:latin typeface="Times New Roman" panose="02020603050405020304" pitchFamily="18" charset="0"/>
                          <a:cs typeface="Times New Roman" panose="02020603050405020304" pitchFamily="18" charset="0"/>
                        </a:rPr>
                        <a:t>ιακή</a:t>
                      </a:r>
                      <a:r>
                        <a:rPr sz="1600" b="1" spc="-75" dirty="0">
                          <a:solidFill>
                            <a:srgbClr val="FFFFFF"/>
                          </a:solidFill>
                          <a:latin typeface="Times New Roman" panose="02020603050405020304" pitchFamily="18" charset="0"/>
                          <a:cs typeface="Times New Roman" panose="02020603050405020304" pitchFamily="18" charset="0"/>
                        </a:rPr>
                        <a:t> </a:t>
                      </a:r>
                      <a:r>
                        <a:rPr sz="1600" b="1" spc="-15" dirty="0">
                          <a:solidFill>
                            <a:srgbClr val="FFFFFF"/>
                          </a:solidFill>
                          <a:latin typeface="Times New Roman" panose="02020603050405020304" pitchFamily="18" charset="0"/>
                          <a:cs typeface="Times New Roman" panose="02020603050405020304" pitchFamily="18" charset="0"/>
                        </a:rPr>
                        <a:t>π</a:t>
                      </a:r>
                      <a:r>
                        <a:rPr sz="1600" b="1" dirty="0">
                          <a:solidFill>
                            <a:srgbClr val="FFFFFF"/>
                          </a:solidFill>
                          <a:latin typeface="Times New Roman" panose="02020603050405020304" pitchFamily="18" charset="0"/>
                          <a:cs typeface="Times New Roman" panose="02020603050405020304" pitchFamily="18" charset="0"/>
                        </a:rPr>
                        <a:t>ροώθηση</a:t>
                      </a:r>
                      <a:endParaRPr sz="16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9A87"/>
                    </a:solidFill>
                  </a:tcPr>
                </a:tc>
                <a:extLst>
                  <a:ext uri="{0D108BD9-81ED-4DB2-BD59-A6C34878D82A}">
                    <a16:rowId xmlns:a16="http://schemas.microsoft.com/office/drawing/2014/main" val="10006"/>
                  </a:ext>
                </a:extLst>
              </a:tr>
              <a:tr h="2671517">
                <a:tc>
                  <a:txBody>
                    <a:bodyPr/>
                    <a:lstStyle/>
                    <a:p>
                      <a:pPr marL="158750" indent="-108585">
                        <a:lnSpc>
                          <a:spcPct val="100000"/>
                        </a:lnSpc>
                        <a:spcBef>
                          <a:spcPts val="160"/>
                        </a:spcBef>
                        <a:buChar char="•"/>
                        <a:tabLst>
                          <a:tab pos="159385" algn="l"/>
                        </a:tabLst>
                      </a:pPr>
                      <a:r>
                        <a:rPr sz="1600" spc="-30" dirty="0">
                          <a:solidFill>
                            <a:srgbClr val="231F20"/>
                          </a:solidFill>
                          <a:latin typeface="Times New Roman" panose="02020603050405020304" pitchFamily="18" charset="0"/>
                          <a:cs typeface="Times New Roman" panose="02020603050405020304" pitchFamily="18" charset="0"/>
                        </a:rPr>
                        <a:t>Παγκόσμια</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εμβέλεια</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σε</a:t>
                      </a:r>
                      <a:r>
                        <a:rPr sz="1600" spc="-85"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καταναλωτές</a:t>
                      </a:r>
                      <a:r>
                        <a:rPr sz="1600" spc="-85"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και</a:t>
                      </a:r>
                      <a:r>
                        <a:rPr sz="1600" spc="-8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επιχειρήσεις</a:t>
                      </a:r>
                      <a:r>
                        <a:rPr sz="1600" spc="-85" dirty="0">
                          <a:solidFill>
                            <a:srgbClr val="231F20"/>
                          </a:solidFill>
                          <a:latin typeface="Times New Roman" panose="02020603050405020304" pitchFamily="18" charset="0"/>
                          <a:cs typeface="Times New Roman" panose="02020603050405020304" pitchFamily="18" charset="0"/>
                        </a:rPr>
                        <a:t> </a:t>
                      </a:r>
                      <a:r>
                        <a:rPr sz="1600" spc="-10" dirty="0">
                          <a:solidFill>
                            <a:srgbClr val="231F20"/>
                          </a:solidFill>
                          <a:latin typeface="Times New Roman" panose="02020603050405020304" pitchFamily="18" charset="0"/>
                          <a:cs typeface="Times New Roman" panose="02020603050405020304" pitchFamily="18" charset="0"/>
                        </a:rPr>
                        <a:t>με</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σχετικά</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χαμηλό</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κόστος</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dirty="0">
                          <a:solidFill>
                            <a:srgbClr val="231F20"/>
                          </a:solidFill>
                          <a:latin typeface="Times New Roman" panose="02020603050405020304" pitchFamily="18" charset="0"/>
                          <a:cs typeface="Times New Roman" panose="02020603050405020304" pitchFamily="18" charset="0"/>
                        </a:rPr>
                        <a:t>Με</a:t>
                      </a:r>
                      <a:r>
                        <a:rPr sz="1600" spc="-2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ρήσιμα</a:t>
                      </a:r>
                      <a:r>
                        <a:rPr sz="1600" spc="-85" dirty="0">
                          <a:solidFill>
                            <a:srgbClr val="231F20"/>
                          </a:solidFill>
                          <a:latin typeface="Times New Roman" panose="02020603050405020304" pitchFamily="18" charset="0"/>
                          <a:cs typeface="Times New Roman" panose="02020603050405020304" pitchFamily="18" charset="0"/>
                        </a:rPr>
                        <a:t> </a:t>
                      </a:r>
                      <a:r>
                        <a:rPr sz="1600" spc="5" dirty="0">
                          <a:solidFill>
                            <a:srgbClr val="231F20"/>
                          </a:solidFill>
                          <a:latin typeface="Times New Roman" panose="02020603050405020304" pitchFamily="18" charset="0"/>
                          <a:cs typeface="Times New Roman" panose="02020603050405020304" pitchFamily="18" charset="0"/>
                        </a:rPr>
                        <a:t>α</a:t>
                      </a:r>
                      <a:r>
                        <a:rPr sz="1600" spc="-5" dirty="0">
                          <a:solidFill>
                            <a:srgbClr val="231F20"/>
                          </a:solidFill>
                          <a:latin typeface="Times New Roman" panose="02020603050405020304" pitchFamily="18" charset="0"/>
                          <a:cs typeface="Times New Roman" panose="02020603050405020304" pitchFamily="18" charset="0"/>
                        </a:rPr>
                        <a:t>πο</a:t>
                      </a:r>
                      <a:r>
                        <a:rPr sz="1600" dirty="0">
                          <a:solidFill>
                            <a:srgbClr val="231F20"/>
                          </a:solidFill>
                          <a:latin typeface="Times New Roman" panose="02020603050405020304" pitchFamily="18" charset="0"/>
                          <a:cs typeface="Times New Roman" panose="02020603050405020304" pitchFamily="18" charset="0"/>
                        </a:rPr>
                        <a:t>τ</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λ</a:t>
                      </a:r>
                      <a:r>
                        <a:rPr sz="1600" spc="-5" dirty="0">
                          <a:solidFill>
                            <a:srgbClr val="231F20"/>
                          </a:solidFill>
                          <a:latin typeface="Times New Roman" panose="02020603050405020304" pitchFamily="18" charset="0"/>
                          <a:cs typeface="Times New Roman" panose="02020603050405020304" pitchFamily="18" charset="0"/>
                        </a:rPr>
                        <a:t>έ</a:t>
                      </a:r>
                      <a:r>
                        <a:rPr sz="1600" dirty="0">
                          <a:solidFill>
                            <a:srgbClr val="231F20"/>
                          </a:solidFill>
                          <a:latin typeface="Times New Roman" panose="02020603050405020304" pitchFamily="18" charset="0"/>
                          <a:cs typeface="Times New Roman" panose="02020603050405020304" pitchFamily="18" charset="0"/>
                        </a:rPr>
                        <a:t>σμα</a:t>
                      </a:r>
                      <a:r>
                        <a:rPr sz="1600" spc="-1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α</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5" dirty="0">
                          <a:solidFill>
                            <a:srgbClr val="231F20"/>
                          </a:solidFill>
                          <a:latin typeface="Times New Roman" panose="02020603050405020304" pitchFamily="18" charset="0"/>
                          <a:cs typeface="Times New Roman" panose="02020603050405020304" pitchFamily="18" charset="0"/>
                        </a:rPr>
                        <a:t>Η</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διαδραστική</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ψηφιακή</a:t>
                      </a:r>
                      <a:r>
                        <a:rPr sz="1600" spc="-8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προώθηση</a:t>
                      </a:r>
                      <a:r>
                        <a:rPr sz="1600" spc="-7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επιτρέπει</a:t>
                      </a:r>
                      <a:r>
                        <a:rPr sz="1600" spc="-8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το</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διάλογο</a:t>
                      </a:r>
                      <a:r>
                        <a:rPr sz="1600" spc="-7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μεταξύ</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των</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εταιρειών</a:t>
                      </a:r>
                      <a:r>
                        <a:rPr sz="1600" spc="-75"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και</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των</a:t>
                      </a:r>
                      <a:r>
                        <a:rPr sz="1600" spc="-80"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πελατών</a:t>
                      </a:r>
                      <a:r>
                        <a:rPr sz="1600" spc="-75" dirty="0">
                          <a:solidFill>
                            <a:srgbClr val="231F20"/>
                          </a:solidFill>
                          <a:latin typeface="Times New Roman" panose="02020603050405020304" pitchFamily="18" charset="0"/>
                          <a:cs typeface="Times New Roman" panose="02020603050405020304" pitchFamily="18" charset="0"/>
                        </a:rPr>
                        <a:t> </a:t>
                      </a:r>
                      <a:r>
                        <a:rPr sz="1600" spc="-55" dirty="0">
                          <a:solidFill>
                            <a:srgbClr val="231F20"/>
                          </a:solidFill>
                          <a:latin typeface="Times New Roman" panose="02020603050405020304" pitchFamily="18" charset="0"/>
                          <a:cs typeface="Times New Roman" panose="02020603050405020304" pitchFamily="18" charset="0"/>
                        </a:rPr>
                        <a:t>τους.</a:t>
                      </a:r>
                      <a:endParaRPr sz="1600" dirty="0">
                        <a:latin typeface="Times New Roman" panose="02020603050405020304" pitchFamily="18" charset="0"/>
                        <a:cs typeface="Times New Roman" panose="02020603050405020304" pitchFamily="18" charset="0"/>
                      </a:endParaRPr>
                    </a:p>
                    <a:p>
                      <a:pPr marL="158750" marR="52705" indent="-108585">
                        <a:lnSpc>
                          <a:spcPct val="105300"/>
                        </a:lnSpc>
                        <a:buChar char="•"/>
                        <a:tabLst>
                          <a:tab pos="159385" algn="l"/>
                        </a:tabLst>
                      </a:pPr>
                      <a:r>
                        <a:rPr sz="1600" spc="-30" dirty="0">
                          <a:solidFill>
                            <a:srgbClr val="231F20"/>
                          </a:solidFill>
                          <a:latin typeface="Times New Roman" panose="02020603050405020304" pitchFamily="18" charset="0"/>
                          <a:cs typeface="Times New Roman" panose="02020603050405020304" pitchFamily="18" charset="0"/>
                        </a:rPr>
                        <a:t>Υψηλός</a:t>
                      </a:r>
                      <a:r>
                        <a:rPr sz="1600" spc="-80"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βαθμός</a:t>
                      </a:r>
                      <a:r>
                        <a:rPr sz="1600" spc="-7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προσαρμοστικότητας</a:t>
                      </a:r>
                      <a:r>
                        <a:rPr sz="1600" spc="-75"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καθώς</a:t>
                      </a:r>
                      <a:r>
                        <a:rPr sz="1600" spc="-8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το</a:t>
                      </a:r>
                      <a:r>
                        <a:rPr sz="1600" spc="-7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μήνυμα,</a:t>
                      </a:r>
                      <a:r>
                        <a:rPr sz="1600" spc="-7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οι</a:t>
                      </a:r>
                      <a:r>
                        <a:rPr sz="1600" spc="-75" dirty="0">
                          <a:solidFill>
                            <a:srgbClr val="231F20"/>
                          </a:solidFill>
                          <a:latin typeface="Times New Roman" panose="02020603050405020304" pitchFamily="18" charset="0"/>
                          <a:cs typeface="Times New Roman" panose="02020603050405020304" pitchFamily="18" charset="0"/>
                        </a:rPr>
                        <a:t> </a:t>
                      </a:r>
                      <a:r>
                        <a:rPr sz="1600" spc="-50" dirty="0">
                          <a:solidFill>
                            <a:srgbClr val="231F20"/>
                          </a:solidFill>
                          <a:latin typeface="Times New Roman" panose="02020603050405020304" pitchFamily="18" charset="0"/>
                          <a:cs typeface="Times New Roman" panose="02020603050405020304" pitchFamily="18" charset="0"/>
                        </a:rPr>
                        <a:t>τιμές,</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τα</a:t>
                      </a:r>
                      <a:r>
                        <a:rPr sz="1600" spc="-7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προϊόντα</a:t>
                      </a:r>
                      <a:r>
                        <a:rPr sz="1600" spc="-75"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και</a:t>
                      </a:r>
                      <a:r>
                        <a:rPr sz="1600" spc="-7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το</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περιεχόμενο</a:t>
                      </a:r>
                      <a:r>
                        <a:rPr sz="1600" spc="-7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μπορούν</a:t>
                      </a:r>
                      <a:r>
                        <a:rPr sz="1600" spc="-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80" dirty="0">
                          <a:solidFill>
                            <a:srgbClr val="231F20"/>
                          </a:solidFill>
                          <a:latin typeface="Times New Roman" panose="02020603050405020304" pitchFamily="18" charset="0"/>
                          <a:cs typeface="Times New Roman" panose="02020603050405020304" pitchFamily="18" charset="0"/>
                        </a:rPr>
                        <a:t> </a:t>
                      </a:r>
                      <a:r>
                        <a:rPr sz="1600" spc="-50" dirty="0">
                          <a:solidFill>
                            <a:srgbClr val="231F20"/>
                          </a:solidFill>
                          <a:latin typeface="Times New Roman" panose="02020603050405020304" pitchFamily="18" charset="0"/>
                          <a:cs typeface="Times New Roman" panose="02020603050405020304" pitchFamily="18" charset="0"/>
                        </a:rPr>
                        <a:t>αλλά</a:t>
                      </a:r>
                      <a:r>
                        <a:rPr sz="1600" spc="-20" dirty="0">
                          <a:solidFill>
                            <a:srgbClr val="231F20"/>
                          </a:solidFill>
                          <a:latin typeface="Times New Roman" panose="02020603050405020304" pitchFamily="18" charset="0"/>
                          <a:cs typeface="Times New Roman" panose="02020603050405020304" pitchFamily="18" charset="0"/>
                        </a:rPr>
                        <a:t>ξουν</a:t>
                      </a:r>
                      <a:r>
                        <a:rPr sz="1600" spc="-90" dirty="0">
                          <a:solidFill>
                            <a:srgbClr val="231F20"/>
                          </a:solidFill>
                          <a:latin typeface="Times New Roman" panose="02020603050405020304" pitchFamily="18" charset="0"/>
                          <a:cs typeface="Times New Roman" panose="02020603050405020304" pitchFamily="18" charset="0"/>
                        </a:rPr>
                        <a:t> </a:t>
                      </a:r>
                      <a:r>
                        <a:rPr sz="1600" spc="-50" dirty="0">
                          <a:solidFill>
                            <a:srgbClr val="231F20"/>
                          </a:solidFill>
                          <a:latin typeface="Times New Roman" panose="02020603050405020304" pitchFamily="18" charset="0"/>
                          <a:cs typeface="Times New Roman" panose="02020603050405020304" pitchFamily="18" charset="0"/>
                        </a:rPr>
                        <a:t>ραγδαία.</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55"/>
                        </a:spcBef>
                        <a:buChar char="•"/>
                        <a:tabLst>
                          <a:tab pos="159385" algn="l"/>
                        </a:tabLst>
                      </a:pPr>
                      <a:r>
                        <a:rPr sz="1600" spc="-30" dirty="0">
                          <a:solidFill>
                            <a:srgbClr val="231F20"/>
                          </a:solidFill>
                          <a:latin typeface="Times New Roman" panose="02020603050405020304" pitchFamily="18" charset="0"/>
                          <a:cs typeface="Times New Roman" panose="02020603050405020304" pitchFamily="18" charset="0"/>
                        </a:rPr>
                        <a:t>Υψηλός</a:t>
                      </a:r>
                      <a:r>
                        <a:rPr sz="1600" spc="-80"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βαθμός</a:t>
                      </a:r>
                      <a:r>
                        <a:rPr sz="1600" spc="-75" dirty="0">
                          <a:solidFill>
                            <a:srgbClr val="231F20"/>
                          </a:solidFill>
                          <a:latin typeface="Times New Roman" panose="02020603050405020304" pitchFamily="18" charset="0"/>
                          <a:cs typeface="Times New Roman" panose="02020603050405020304" pitchFamily="18" charset="0"/>
                        </a:rPr>
                        <a:t> </a:t>
                      </a:r>
                      <a:r>
                        <a:rPr sz="1600" spc="-50" dirty="0">
                          <a:solidFill>
                            <a:srgbClr val="231F20"/>
                          </a:solidFill>
                          <a:latin typeface="Times New Roman" panose="02020603050405020304" pitchFamily="18" charset="0"/>
                          <a:cs typeface="Times New Roman" panose="02020603050405020304" pitchFamily="18" charset="0"/>
                        </a:rPr>
                        <a:t>ευελιξίας,</a:t>
                      </a:r>
                      <a:r>
                        <a:rPr sz="1600" spc="-7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μπορεί</a:t>
                      </a:r>
                      <a:r>
                        <a:rPr sz="1600" spc="-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8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χρησιμοποιηθεί</a:t>
                      </a:r>
                      <a:r>
                        <a:rPr sz="1600" spc="-75" dirty="0">
                          <a:solidFill>
                            <a:srgbClr val="231F20"/>
                          </a:solidFill>
                          <a:latin typeface="Times New Roman" panose="02020603050405020304" pitchFamily="18" charset="0"/>
                          <a:cs typeface="Times New Roman" panose="02020603050405020304" pitchFamily="18" charset="0"/>
                        </a:rPr>
                        <a:t> </a:t>
                      </a:r>
                      <a:r>
                        <a:rPr sz="1600" spc="-50" dirty="0">
                          <a:solidFill>
                            <a:srgbClr val="231F20"/>
                          </a:solidFill>
                          <a:latin typeface="Times New Roman" panose="02020603050405020304" pitchFamily="18" charset="0"/>
                          <a:cs typeface="Times New Roman" panose="02020603050405020304" pitchFamily="18" charset="0"/>
                        </a:rPr>
                        <a:t>για</a:t>
                      </a:r>
                      <a:r>
                        <a:rPr sz="1600" spc="-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7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δημιουργηθούν</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πωλήσεις</a:t>
                      </a:r>
                      <a:r>
                        <a:rPr sz="1600" spc="-75"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και</a:t>
                      </a:r>
                      <a:r>
                        <a:rPr sz="1600" spc="-75"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επικοινωνιακά</a:t>
                      </a:r>
                      <a:r>
                        <a:rPr sz="1600" spc="-75"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κανάλια</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30" dirty="0">
                          <a:solidFill>
                            <a:srgbClr val="231F20"/>
                          </a:solidFill>
                          <a:latin typeface="Times New Roman" panose="02020603050405020304" pitchFamily="18" charset="0"/>
                          <a:cs typeface="Times New Roman" panose="02020603050405020304" pitchFamily="18" charset="0"/>
                        </a:rPr>
                        <a:t>Υψηλός</a:t>
                      </a:r>
                      <a:r>
                        <a:rPr sz="1600" spc="-80"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βαθμός</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στόχευσης</a:t>
                      </a:r>
                      <a:r>
                        <a:rPr sz="1600" spc="-80"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στο</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επιθυμητό</a:t>
                      </a:r>
                      <a:r>
                        <a:rPr sz="1600" spc="-7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κοινό</a:t>
                      </a:r>
                      <a:r>
                        <a:rPr sz="1600" spc="-80"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και</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μπορεί</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έχει</a:t>
                      </a:r>
                      <a:r>
                        <a:rPr sz="1600" spc="-75"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προσωπικά</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στοιχεία</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35" dirty="0">
                          <a:solidFill>
                            <a:srgbClr val="231F20"/>
                          </a:solidFill>
                          <a:latin typeface="Times New Roman" panose="02020603050405020304" pitchFamily="18" charset="0"/>
                          <a:cs typeface="Times New Roman" panose="02020603050405020304" pitchFamily="18" charset="0"/>
                        </a:rPr>
                        <a:t>Βολικός</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τρόπος</a:t>
                      </a:r>
                      <a:r>
                        <a:rPr sz="1600" spc="-8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πρόσβασης</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σε</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πληροφορίες</a:t>
                      </a:r>
                      <a:r>
                        <a:rPr sz="1600" spc="-80" dirty="0">
                          <a:solidFill>
                            <a:srgbClr val="231F20"/>
                          </a:solidFill>
                          <a:latin typeface="Times New Roman" panose="02020603050405020304" pitchFamily="18" charset="0"/>
                          <a:cs typeface="Times New Roman" panose="02020603050405020304" pitchFamily="18" charset="0"/>
                        </a:rPr>
                        <a:t> </a:t>
                      </a:r>
                      <a:r>
                        <a:rPr sz="1600" spc="-50" dirty="0">
                          <a:solidFill>
                            <a:srgbClr val="231F20"/>
                          </a:solidFill>
                          <a:latin typeface="Times New Roman" panose="02020603050405020304" pitchFamily="18" charset="0"/>
                          <a:cs typeface="Times New Roman" panose="02020603050405020304" pitchFamily="18" charset="0"/>
                        </a:rPr>
                        <a:t>για</a:t>
                      </a:r>
                      <a:r>
                        <a:rPr sz="1600" spc="-8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το</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προϊόν</a:t>
                      </a:r>
                      <a:r>
                        <a:rPr sz="1600" spc="-80"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και</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την</a:t>
                      </a:r>
                      <a:r>
                        <a:rPr sz="1600" spc="-8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εταιρεία</a:t>
                      </a:r>
                      <a:r>
                        <a:rPr sz="1600" spc="-80"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και</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στις</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αγορές</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35" dirty="0">
                          <a:solidFill>
                            <a:srgbClr val="231F20"/>
                          </a:solidFill>
                          <a:latin typeface="Times New Roman" panose="02020603050405020304" pitchFamily="18" charset="0"/>
                          <a:cs typeface="Times New Roman" panose="02020603050405020304" pitchFamily="18" charset="0"/>
                        </a:rPr>
                        <a:t>Αποφεύγεται</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η</a:t>
                      </a:r>
                      <a:r>
                        <a:rPr sz="1600" spc="-8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ανάγκη</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διαπραγμάτευσης</a:t>
                      </a:r>
                      <a:r>
                        <a:rPr sz="1600" spc="-85" dirty="0">
                          <a:solidFill>
                            <a:srgbClr val="231F20"/>
                          </a:solidFill>
                          <a:latin typeface="Times New Roman" panose="02020603050405020304" pitchFamily="18" charset="0"/>
                          <a:cs typeface="Times New Roman" panose="02020603050405020304" pitchFamily="18" charset="0"/>
                        </a:rPr>
                        <a:t> </a:t>
                      </a:r>
                      <a:r>
                        <a:rPr sz="1600" spc="-10" dirty="0">
                          <a:solidFill>
                            <a:srgbClr val="231F20"/>
                          </a:solidFill>
                          <a:latin typeface="Times New Roman" panose="02020603050405020304" pitchFamily="18" charset="0"/>
                          <a:cs typeface="Times New Roman" panose="02020603050405020304" pitchFamily="18" charset="0"/>
                        </a:rPr>
                        <a:t>με</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τους</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πωλητές</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35" dirty="0">
                          <a:solidFill>
                            <a:srgbClr val="231F20"/>
                          </a:solidFill>
                          <a:latin typeface="Times New Roman" panose="02020603050405020304" pitchFamily="18" charset="0"/>
                          <a:cs typeface="Times New Roman" panose="02020603050405020304" pitchFamily="18" charset="0"/>
                        </a:rPr>
                        <a:t>Υ</a:t>
                      </a:r>
                      <a:r>
                        <a:rPr sz="1600" dirty="0">
                          <a:solidFill>
                            <a:srgbClr val="231F20"/>
                          </a:solidFill>
                          <a:latin typeface="Times New Roman" panose="02020603050405020304" pitchFamily="18" charset="0"/>
                          <a:cs typeface="Times New Roman" panose="02020603050405020304" pitchFamily="18" charset="0"/>
                        </a:rPr>
                        <a:t>ψη</a:t>
                      </a:r>
                      <a:r>
                        <a:rPr sz="1600" spc="-10" dirty="0">
                          <a:solidFill>
                            <a:srgbClr val="231F20"/>
                          </a:solidFill>
                          <a:latin typeface="Times New Roman" panose="02020603050405020304" pitchFamily="18" charset="0"/>
                          <a:cs typeface="Times New Roman" panose="02020603050405020304" pitchFamily="18" charset="0"/>
                        </a:rPr>
                        <a:t>λ</a:t>
                      </a:r>
                      <a:r>
                        <a:rPr sz="1600" dirty="0">
                          <a:solidFill>
                            <a:srgbClr val="231F20"/>
                          </a:solidFill>
                          <a:latin typeface="Times New Roman" panose="02020603050405020304" pitchFamily="18" charset="0"/>
                          <a:cs typeface="Times New Roman" panose="02020603050405020304" pitchFamily="18" charset="0"/>
                        </a:rPr>
                        <a:t>ό</a:t>
                      </a:r>
                      <a:r>
                        <a:rPr sz="1600" spc="-85"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κ</a:t>
                      </a:r>
                      <a:r>
                        <a:rPr sz="1600" dirty="0">
                          <a:solidFill>
                            <a:srgbClr val="231F20"/>
                          </a:solidFill>
                          <a:latin typeface="Times New Roman" panose="02020603050405020304" pitchFamily="18" charset="0"/>
                          <a:cs typeface="Times New Roman" panose="02020603050405020304" pitchFamily="18" charset="0"/>
                        </a:rPr>
                        <a:t>ό</a:t>
                      </a:r>
                      <a:r>
                        <a:rPr sz="1600" spc="20" dirty="0">
                          <a:solidFill>
                            <a:srgbClr val="231F20"/>
                          </a:solidFill>
                          <a:latin typeface="Times New Roman" panose="02020603050405020304" pitchFamily="18" charset="0"/>
                          <a:cs typeface="Times New Roman" panose="02020603050405020304" pitchFamily="18" charset="0"/>
                        </a:rPr>
                        <a:t>σ</a:t>
                      </a:r>
                      <a:r>
                        <a:rPr sz="1600" spc="-1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ος</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δημιο</a:t>
                      </a:r>
                      <a:r>
                        <a:rPr sz="1600" spc="-10" dirty="0">
                          <a:solidFill>
                            <a:srgbClr val="231F20"/>
                          </a:solidFill>
                          <a:latin typeface="Times New Roman" panose="02020603050405020304" pitchFamily="18" charset="0"/>
                          <a:cs typeface="Times New Roman" panose="02020603050405020304" pitchFamily="18" charset="0"/>
                        </a:rPr>
                        <a:t>υρ</a:t>
                      </a:r>
                      <a:r>
                        <a:rPr sz="1600" dirty="0">
                          <a:solidFill>
                            <a:srgbClr val="231F20"/>
                          </a:solidFill>
                          <a:latin typeface="Times New Roman" panose="02020603050405020304" pitchFamily="18" charset="0"/>
                          <a:cs typeface="Times New Roman" panose="02020603050405020304" pitchFamily="18" charset="0"/>
                        </a:rPr>
                        <a:t>γίας</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μιας</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ι</a:t>
                      </a:r>
                      <a:r>
                        <a:rPr sz="1600" spc="20" dirty="0">
                          <a:solidFill>
                            <a:srgbClr val="231F20"/>
                          </a:solidFill>
                          <a:latin typeface="Times New Roman" panose="02020603050405020304" pitchFamily="18" charset="0"/>
                          <a:cs typeface="Times New Roman" panose="02020603050405020304" pitchFamily="18" charset="0"/>
                        </a:rPr>
                        <a:t>σ</a:t>
                      </a:r>
                      <a:r>
                        <a:rPr sz="1600" spc="-1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οσ</a:t>
                      </a:r>
                      <a:r>
                        <a:rPr sz="1600" spc="5" dirty="0">
                          <a:solidFill>
                            <a:srgbClr val="231F20"/>
                          </a:solidFill>
                          <a:latin typeface="Times New Roman" panose="02020603050405020304" pitchFamily="18" charset="0"/>
                          <a:cs typeface="Times New Roman" panose="02020603050405020304" pitchFamily="18" charset="0"/>
                        </a:rPr>
                        <a:t>ε</a:t>
                      </a:r>
                      <a:r>
                        <a:rPr sz="1600" spc="-10" dirty="0">
                          <a:solidFill>
                            <a:srgbClr val="231F20"/>
                          </a:solidFill>
                          <a:latin typeface="Times New Roman" panose="02020603050405020304" pitchFamily="18" charset="0"/>
                          <a:cs typeface="Times New Roman" panose="02020603050405020304" pitchFamily="18" charset="0"/>
                        </a:rPr>
                        <a:t>λ</a:t>
                      </a:r>
                      <a:r>
                        <a:rPr sz="1600" dirty="0">
                          <a:solidFill>
                            <a:srgbClr val="231F20"/>
                          </a:solidFill>
                          <a:latin typeface="Times New Roman" panose="02020603050405020304" pitchFamily="18" charset="0"/>
                          <a:cs typeface="Times New Roman" panose="02020603050405020304" pitchFamily="18" charset="0"/>
                        </a:rPr>
                        <a:t>ίδας</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dirty="0">
                          <a:solidFill>
                            <a:srgbClr val="231F20"/>
                          </a:solidFill>
                          <a:latin typeface="Times New Roman" panose="02020603050405020304" pitchFamily="18" charset="0"/>
                          <a:cs typeface="Times New Roman" panose="02020603050405020304" pitchFamily="18" charset="0"/>
                        </a:rPr>
                        <a:t>Θέτ</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ι</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ζ</a:t>
                      </a:r>
                      <a:r>
                        <a:rPr sz="1600" spc="-5" dirty="0">
                          <a:solidFill>
                            <a:srgbClr val="231F20"/>
                          </a:solidFill>
                          <a:latin typeface="Times New Roman" panose="02020603050405020304" pitchFamily="18" charset="0"/>
                          <a:cs typeface="Times New Roman" panose="02020603050405020304" pitchFamily="18" charset="0"/>
                        </a:rPr>
                        <a:t>η</a:t>
                      </a:r>
                      <a:r>
                        <a:rPr sz="1600" dirty="0">
                          <a:solidFill>
                            <a:srgbClr val="231F20"/>
                          </a:solidFill>
                          <a:latin typeface="Times New Roman" panose="02020603050405020304" pitchFamily="18" charset="0"/>
                          <a:cs typeface="Times New Roman" panose="02020603050405020304" pitchFamily="18" charset="0"/>
                        </a:rPr>
                        <a:t>τήμα</a:t>
                      </a:r>
                      <a:r>
                        <a:rPr sz="1600" spc="-1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α</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ασφ</a:t>
                      </a:r>
                      <a:r>
                        <a:rPr sz="1600" spc="5" dirty="0">
                          <a:solidFill>
                            <a:srgbClr val="231F20"/>
                          </a:solidFill>
                          <a:latin typeface="Times New Roman" panose="02020603050405020304" pitchFamily="18" charset="0"/>
                          <a:cs typeface="Times New Roman" panose="02020603050405020304" pitchFamily="18" charset="0"/>
                        </a:rPr>
                        <a:t>α</a:t>
                      </a:r>
                      <a:r>
                        <a:rPr sz="1600" dirty="0">
                          <a:solidFill>
                            <a:srgbClr val="231F20"/>
                          </a:solidFill>
                          <a:latin typeface="Times New Roman" panose="02020603050405020304" pitchFamily="18" charset="0"/>
                          <a:cs typeface="Times New Roman" panose="02020603050405020304" pitchFamily="18" charset="0"/>
                        </a:rPr>
                        <a:t>λ</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ίας</a:t>
                      </a:r>
                      <a:endParaRPr sz="16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7"/>
                  </a:ext>
                </a:extLst>
              </a:tr>
              <a:tr h="296312">
                <a:tc>
                  <a:txBody>
                    <a:bodyPr/>
                    <a:lstStyle/>
                    <a:p>
                      <a:pPr marL="50800">
                        <a:lnSpc>
                          <a:spcPct val="100000"/>
                        </a:lnSpc>
                        <a:spcBef>
                          <a:spcPts val="155"/>
                        </a:spcBef>
                      </a:pPr>
                      <a:r>
                        <a:rPr sz="1600" b="1" dirty="0">
                          <a:solidFill>
                            <a:srgbClr val="FFFFFF"/>
                          </a:solidFill>
                          <a:latin typeface="Times New Roman" panose="02020603050405020304" pitchFamily="18" charset="0"/>
                          <a:cs typeface="Times New Roman" panose="02020603050405020304" pitchFamily="18" charset="0"/>
                        </a:rPr>
                        <a:t>Προώθηση</a:t>
                      </a:r>
                      <a:r>
                        <a:rPr sz="1600" b="1" spc="-75" dirty="0">
                          <a:solidFill>
                            <a:srgbClr val="FFFFFF"/>
                          </a:solidFill>
                          <a:latin typeface="Times New Roman" panose="02020603050405020304" pitchFamily="18" charset="0"/>
                          <a:cs typeface="Times New Roman" panose="02020603050405020304" pitchFamily="18" charset="0"/>
                        </a:rPr>
                        <a:t> </a:t>
                      </a:r>
                      <a:r>
                        <a:rPr sz="1600" b="1" dirty="0">
                          <a:solidFill>
                            <a:srgbClr val="FFFFFF"/>
                          </a:solidFill>
                          <a:latin typeface="Times New Roman" panose="02020603050405020304" pitchFamily="18" charset="0"/>
                          <a:cs typeface="Times New Roman" panose="02020603050405020304" pitchFamily="18" charset="0"/>
                        </a:rPr>
                        <a:t>πωλήσεων</a:t>
                      </a:r>
                      <a:endParaRPr sz="1600">
                        <a:latin typeface="Times New Roman" panose="02020603050405020304" pitchFamily="18" charset="0"/>
                        <a:cs typeface="Times New Roman" panose="02020603050405020304" pitchFamily="18" charset="0"/>
                      </a:endParaRPr>
                    </a:p>
                  </a:txBody>
                  <a:tcPr marL="0" marR="0" marT="19685"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9A87"/>
                    </a:solidFill>
                  </a:tcPr>
                </a:tc>
                <a:extLst>
                  <a:ext uri="{0D108BD9-81ED-4DB2-BD59-A6C34878D82A}">
                    <a16:rowId xmlns:a16="http://schemas.microsoft.com/office/drawing/2014/main" val="10008"/>
                  </a:ext>
                </a:extLst>
              </a:tr>
              <a:tr h="767271">
                <a:tc>
                  <a:txBody>
                    <a:bodyPr/>
                    <a:lstStyle/>
                    <a:p>
                      <a:pPr marL="158750" indent="-108585">
                        <a:lnSpc>
                          <a:spcPct val="100000"/>
                        </a:lnSpc>
                        <a:spcBef>
                          <a:spcPts val="155"/>
                        </a:spcBef>
                        <a:buChar char="•"/>
                        <a:tabLst>
                          <a:tab pos="159385" algn="l"/>
                        </a:tabLst>
                      </a:pPr>
                      <a:r>
                        <a:rPr sz="1600" spc="-30" dirty="0">
                          <a:solidFill>
                            <a:srgbClr val="231F20"/>
                          </a:solidFill>
                          <a:latin typeface="Times New Roman" panose="02020603050405020304" pitchFamily="18" charset="0"/>
                          <a:cs typeface="Times New Roman" panose="02020603050405020304" pitchFamily="18" charset="0"/>
                        </a:rPr>
                        <a:t>Κίνητρα</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που</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εξασφαλίζουν</a:t>
                      </a:r>
                      <a:r>
                        <a:rPr sz="1600" spc="-8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γρήγορη</a:t>
                      </a:r>
                      <a:r>
                        <a:rPr sz="1600" spc="-80"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αύξηση</a:t>
                      </a:r>
                      <a:r>
                        <a:rPr sz="1600" spc="-85"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των</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πωλήσεων</a:t>
                      </a:r>
                      <a:endParaRPr sz="160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dirty="0">
                          <a:solidFill>
                            <a:srgbClr val="231F20"/>
                          </a:solidFill>
                          <a:latin typeface="Times New Roman" panose="02020603050405020304" pitchFamily="18" charset="0"/>
                          <a:cs typeface="Times New Roman" panose="02020603050405020304" pitchFamily="18" charset="0"/>
                        </a:rPr>
                        <a:t>Τα</a:t>
                      </a:r>
                      <a:r>
                        <a:rPr sz="1600" spc="-85" dirty="0">
                          <a:solidFill>
                            <a:srgbClr val="231F20"/>
                          </a:solidFill>
                          <a:latin typeface="Times New Roman" panose="02020603050405020304" pitchFamily="18" charset="0"/>
                          <a:cs typeface="Times New Roman" panose="02020603050405020304" pitchFamily="18" charset="0"/>
                        </a:rPr>
                        <a:t> </a:t>
                      </a:r>
                      <a:r>
                        <a:rPr sz="1600" spc="5" dirty="0">
                          <a:solidFill>
                            <a:srgbClr val="231F20"/>
                          </a:solidFill>
                          <a:latin typeface="Times New Roman" panose="02020603050405020304" pitchFamily="18" charset="0"/>
                          <a:cs typeface="Times New Roman" panose="02020603050405020304" pitchFamily="18" charset="0"/>
                        </a:rPr>
                        <a:t>α</a:t>
                      </a:r>
                      <a:r>
                        <a:rPr sz="1600" spc="-5" dirty="0">
                          <a:solidFill>
                            <a:srgbClr val="231F20"/>
                          </a:solidFill>
                          <a:latin typeface="Times New Roman" panose="02020603050405020304" pitchFamily="18" charset="0"/>
                          <a:cs typeface="Times New Roman" panose="02020603050405020304" pitchFamily="18" charset="0"/>
                        </a:rPr>
                        <a:t>πο</a:t>
                      </a:r>
                      <a:r>
                        <a:rPr sz="1600" dirty="0">
                          <a:solidFill>
                            <a:srgbClr val="231F20"/>
                          </a:solidFill>
                          <a:latin typeface="Times New Roman" panose="02020603050405020304" pitchFamily="18" charset="0"/>
                          <a:cs typeface="Times New Roman" panose="02020603050405020304" pitchFamily="18" charset="0"/>
                        </a:rPr>
                        <a:t>τ</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λ</a:t>
                      </a:r>
                      <a:r>
                        <a:rPr sz="1600" spc="-5" dirty="0">
                          <a:solidFill>
                            <a:srgbClr val="231F20"/>
                          </a:solidFill>
                          <a:latin typeface="Times New Roman" panose="02020603050405020304" pitchFamily="18" charset="0"/>
                          <a:cs typeface="Times New Roman" panose="02020603050405020304" pitchFamily="18" charset="0"/>
                        </a:rPr>
                        <a:t>έ</a:t>
                      </a:r>
                      <a:r>
                        <a:rPr sz="1600" dirty="0">
                          <a:solidFill>
                            <a:srgbClr val="231F20"/>
                          </a:solidFill>
                          <a:latin typeface="Times New Roman" panose="02020603050405020304" pitchFamily="18" charset="0"/>
                          <a:cs typeface="Times New Roman" panose="02020603050405020304" pitchFamily="18" charset="0"/>
                        </a:rPr>
                        <a:t>σμα</a:t>
                      </a:r>
                      <a:r>
                        <a:rPr sz="1600" spc="-1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α</a:t>
                      </a:r>
                      <a:r>
                        <a:rPr sz="1600" spc="-85" dirty="0">
                          <a:solidFill>
                            <a:srgbClr val="231F20"/>
                          </a:solidFill>
                          <a:latin typeface="Times New Roman" panose="02020603050405020304" pitchFamily="18" charset="0"/>
                          <a:cs typeface="Times New Roman" panose="02020603050405020304" pitchFamily="18" charset="0"/>
                        </a:rPr>
                        <a:t> </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ίναι</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μ</a:t>
                      </a:r>
                      <a:r>
                        <a:rPr sz="1600" spc="-10" dirty="0">
                          <a:solidFill>
                            <a:srgbClr val="231F20"/>
                          </a:solidFill>
                          <a:latin typeface="Times New Roman" panose="02020603050405020304" pitchFamily="18" charset="0"/>
                          <a:cs typeface="Times New Roman" panose="02020603050405020304" pitchFamily="18" charset="0"/>
                        </a:rPr>
                        <a:t>ό</a:t>
                      </a:r>
                      <a:r>
                        <a:rPr sz="1600" dirty="0">
                          <a:solidFill>
                            <a:srgbClr val="231F20"/>
                          </a:solidFill>
                          <a:latin typeface="Times New Roman" panose="02020603050405020304" pitchFamily="18" charset="0"/>
                          <a:cs typeface="Times New Roman" panose="02020603050405020304" pitchFamily="18" charset="0"/>
                        </a:rPr>
                        <a:t>νο</a:t>
                      </a:r>
                      <a:r>
                        <a:rPr sz="1600" spc="-85" dirty="0">
                          <a:solidFill>
                            <a:srgbClr val="231F20"/>
                          </a:solidFill>
                          <a:latin typeface="Times New Roman" panose="02020603050405020304" pitchFamily="18" charset="0"/>
                          <a:cs typeface="Times New Roman" panose="02020603050405020304" pitchFamily="18" charset="0"/>
                        </a:rPr>
                        <a:t> </a:t>
                      </a:r>
                      <a:r>
                        <a:rPr sz="1600" spc="-10" dirty="0">
                          <a:solidFill>
                            <a:srgbClr val="231F20"/>
                          </a:solidFill>
                          <a:latin typeface="Times New Roman" panose="02020603050405020304" pitchFamily="18" charset="0"/>
                          <a:cs typeface="Times New Roman" panose="02020603050405020304" pitchFamily="18" charset="0"/>
                        </a:rPr>
                        <a:t>β</a:t>
                      </a:r>
                      <a:r>
                        <a:rPr sz="1600" dirty="0">
                          <a:solidFill>
                            <a:srgbClr val="231F20"/>
                          </a:solidFill>
                          <a:latin typeface="Times New Roman" panose="02020603050405020304" pitchFamily="18" charset="0"/>
                          <a:cs typeface="Times New Roman" panose="02020603050405020304" pitchFamily="18" charset="0"/>
                        </a:rPr>
                        <a:t>ρ</a:t>
                      </a:r>
                      <a:r>
                        <a:rPr sz="1600" spc="-5" dirty="0">
                          <a:solidFill>
                            <a:srgbClr val="231F20"/>
                          </a:solidFill>
                          <a:latin typeface="Times New Roman" panose="02020603050405020304" pitchFamily="18" charset="0"/>
                          <a:cs typeface="Times New Roman" panose="02020603050405020304" pitchFamily="18" charset="0"/>
                        </a:rPr>
                        <a:t>α</a:t>
                      </a:r>
                      <a:r>
                        <a:rPr sz="1600" dirty="0">
                          <a:solidFill>
                            <a:srgbClr val="231F20"/>
                          </a:solidFill>
                          <a:latin typeface="Times New Roman" panose="02020603050405020304" pitchFamily="18" charset="0"/>
                          <a:cs typeface="Times New Roman" panose="02020603050405020304" pitchFamily="18" charset="0"/>
                        </a:rPr>
                        <a:t>χυ</a:t>
                      </a:r>
                      <a:r>
                        <a:rPr sz="1600" spc="-10" dirty="0">
                          <a:solidFill>
                            <a:srgbClr val="231F20"/>
                          </a:solidFill>
                          <a:latin typeface="Times New Roman" panose="02020603050405020304" pitchFamily="18" charset="0"/>
                          <a:cs typeface="Times New Roman" panose="02020603050405020304" pitchFamily="18" charset="0"/>
                        </a:rPr>
                        <a:t>χ</a:t>
                      </a:r>
                      <a:r>
                        <a:rPr sz="1600" dirty="0">
                          <a:solidFill>
                            <a:srgbClr val="231F20"/>
                          </a:solidFill>
                          <a:latin typeface="Times New Roman" panose="02020603050405020304" pitchFamily="18" charset="0"/>
                          <a:cs typeface="Times New Roman" panose="02020603050405020304" pitchFamily="18" charset="0"/>
                        </a:rPr>
                        <a:t>ρ</a:t>
                      </a:r>
                      <a:r>
                        <a:rPr sz="1600" spc="-10" dirty="0">
                          <a:solidFill>
                            <a:srgbClr val="231F20"/>
                          </a:solidFill>
                          <a:latin typeface="Times New Roman" panose="02020603050405020304" pitchFamily="18" charset="0"/>
                          <a:cs typeface="Times New Roman" panose="02020603050405020304" pitchFamily="18" charset="0"/>
                        </a:rPr>
                        <a:t>ό</a:t>
                      </a:r>
                      <a:r>
                        <a:rPr sz="1600" dirty="0">
                          <a:solidFill>
                            <a:srgbClr val="231F20"/>
                          </a:solidFill>
                          <a:latin typeface="Times New Roman" panose="02020603050405020304" pitchFamily="18" charset="0"/>
                          <a:cs typeface="Times New Roman" panose="02020603050405020304" pitchFamily="18" charset="0"/>
                        </a:rPr>
                        <a:t>νια</a:t>
                      </a:r>
                      <a:endParaRPr sz="160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5" dirty="0">
                          <a:solidFill>
                            <a:srgbClr val="231F20"/>
                          </a:solidFill>
                          <a:latin typeface="Times New Roman" panose="02020603050405020304" pitchFamily="18" charset="0"/>
                          <a:cs typeface="Times New Roman" panose="02020603050405020304" pitchFamily="18" charset="0"/>
                        </a:rPr>
                        <a:t>Η</a:t>
                      </a:r>
                      <a:r>
                        <a:rPr sz="1600" spc="-8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έντονη</a:t>
                      </a:r>
                      <a:r>
                        <a:rPr sz="1600" spc="-80"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χρήση</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κάποιων</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κινήτρων</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μπορεί</a:t>
                      </a:r>
                      <a:r>
                        <a:rPr sz="1600" spc="-8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βλάψει</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την</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εικόνα</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του</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προϊόντος</a:t>
                      </a:r>
                      <a:endParaRPr sz="1600">
                        <a:latin typeface="Times New Roman" panose="02020603050405020304" pitchFamily="18" charset="0"/>
                        <a:cs typeface="Times New Roman" panose="02020603050405020304" pitchFamily="18" charset="0"/>
                      </a:endParaRPr>
                    </a:p>
                  </a:txBody>
                  <a:tcPr marL="0" marR="0" marT="19685"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9"/>
                  </a:ext>
                </a:extLst>
              </a:tr>
              <a:tr h="296312">
                <a:tc>
                  <a:txBody>
                    <a:bodyPr/>
                    <a:lstStyle/>
                    <a:p>
                      <a:pPr marL="50800">
                        <a:lnSpc>
                          <a:spcPct val="100000"/>
                        </a:lnSpc>
                        <a:spcBef>
                          <a:spcPts val="155"/>
                        </a:spcBef>
                      </a:pPr>
                      <a:r>
                        <a:rPr sz="1600" b="1" spc="5" dirty="0">
                          <a:solidFill>
                            <a:srgbClr val="FFFFFF"/>
                          </a:solidFill>
                          <a:latin typeface="Times New Roman" panose="02020603050405020304" pitchFamily="18" charset="0"/>
                          <a:cs typeface="Times New Roman" panose="02020603050405020304" pitchFamily="18" charset="0"/>
                        </a:rPr>
                        <a:t>Δ</a:t>
                      </a:r>
                      <a:r>
                        <a:rPr sz="1600" b="1" dirty="0">
                          <a:solidFill>
                            <a:srgbClr val="FFFFFF"/>
                          </a:solidFill>
                          <a:latin typeface="Times New Roman" panose="02020603050405020304" pitchFamily="18" charset="0"/>
                          <a:cs typeface="Times New Roman" panose="02020603050405020304" pitchFamily="18" charset="0"/>
                        </a:rPr>
                        <a:t>ημόσ</a:t>
                      </a:r>
                      <a:r>
                        <a:rPr sz="1600" b="1" spc="5" dirty="0">
                          <a:solidFill>
                            <a:srgbClr val="FFFFFF"/>
                          </a:solidFill>
                          <a:latin typeface="Times New Roman" panose="02020603050405020304" pitchFamily="18" charset="0"/>
                          <a:cs typeface="Times New Roman" panose="02020603050405020304" pitchFamily="18" charset="0"/>
                        </a:rPr>
                        <a:t>ι</a:t>
                      </a:r>
                      <a:r>
                        <a:rPr sz="1600" b="1" spc="-10" dirty="0">
                          <a:solidFill>
                            <a:srgbClr val="FFFFFF"/>
                          </a:solidFill>
                          <a:latin typeface="Times New Roman" panose="02020603050405020304" pitchFamily="18" charset="0"/>
                          <a:cs typeface="Times New Roman" panose="02020603050405020304" pitchFamily="18" charset="0"/>
                        </a:rPr>
                        <a:t>ε</a:t>
                      </a:r>
                      <a:r>
                        <a:rPr sz="1600" b="1" dirty="0">
                          <a:solidFill>
                            <a:srgbClr val="FFFFFF"/>
                          </a:solidFill>
                          <a:latin typeface="Times New Roman" panose="02020603050405020304" pitchFamily="18" charset="0"/>
                          <a:cs typeface="Times New Roman" panose="02020603050405020304" pitchFamily="18" charset="0"/>
                        </a:rPr>
                        <a:t>ς</a:t>
                      </a:r>
                      <a:r>
                        <a:rPr sz="1600" b="1" spc="-75" dirty="0">
                          <a:solidFill>
                            <a:srgbClr val="FFFFFF"/>
                          </a:solidFill>
                          <a:latin typeface="Times New Roman" panose="02020603050405020304" pitchFamily="18" charset="0"/>
                          <a:cs typeface="Times New Roman" panose="02020603050405020304" pitchFamily="18" charset="0"/>
                        </a:rPr>
                        <a:t> </a:t>
                      </a:r>
                      <a:r>
                        <a:rPr sz="1600" b="1" dirty="0">
                          <a:solidFill>
                            <a:srgbClr val="FFFFFF"/>
                          </a:solidFill>
                          <a:latin typeface="Times New Roman" panose="02020603050405020304" pitchFamily="18" charset="0"/>
                          <a:cs typeface="Times New Roman" panose="02020603050405020304" pitchFamily="18" charset="0"/>
                        </a:rPr>
                        <a:t>σ</a:t>
                      </a:r>
                      <a:r>
                        <a:rPr sz="1600" b="1" spc="-15" dirty="0">
                          <a:solidFill>
                            <a:srgbClr val="FFFFFF"/>
                          </a:solidFill>
                          <a:latin typeface="Times New Roman" panose="02020603050405020304" pitchFamily="18" charset="0"/>
                          <a:cs typeface="Times New Roman" panose="02020603050405020304" pitchFamily="18" charset="0"/>
                        </a:rPr>
                        <a:t>χ</a:t>
                      </a:r>
                      <a:r>
                        <a:rPr sz="1600" b="1" spc="-10" dirty="0">
                          <a:solidFill>
                            <a:srgbClr val="FFFFFF"/>
                          </a:solidFill>
                          <a:latin typeface="Times New Roman" panose="02020603050405020304" pitchFamily="18" charset="0"/>
                          <a:cs typeface="Times New Roman" panose="02020603050405020304" pitchFamily="18" charset="0"/>
                        </a:rPr>
                        <a:t>έ</a:t>
                      </a:r>
                      <a:r>
                        <a:rPr sz="1600" b="1" dirty="0">
                          <a:solidFill>
                            <a:srgbClr val="FFFFFF"/>
                          </a:solidFill>
                          <a:latin typeface="Times New Roman" panose="02020603050405020304" pitchFamily="18" charset="0"/>
                          <a:cs typeface="Times New Roman" panose="02020603050405020304" pitchFamily="18" charset="0"/>
                        </a:rPr>
                        <a:t>σ</a:t>
                      </a:r>
                      <a:r>
                        <a:rPr sz="1600" b="1" spc="-10" dirty="0">
                          <a:solidFill>
                            <a:srgbClr val="FFFFFF"/>
                          </a:solidFill>
                          <a:latin typeface="Times New Roman" panose="02020603050405020304" pitchFamily="18" charset="0"/>
                          <a:cs typeface="Times New Roman" panose="02020603050405020304" pitchFamily="18" charset="0"/>
                        </a:rPr>
                        <a:t>ε</a:t>
                      </a:r>
                      <a:r>
                        <a:rPr sz="1600" b="1" dirty="0">
                          <a:solidFill>
                            <a:srgbClr val="FFFFFF"/>
                          </a:solidFill>
                          <a:latin typeface="Times New Roman" panose="02020603050405020304" pitchFamily="18" charset="0"/>
                          <a:cs typeface="Times New Roman" panose="02020603050405020304" pitchFamily="18" charset="0"/>
                        </a:rPr>
                        <a:t>ις</a:t>
                      </a:r>
                      <a:endParaRPr sz="1600">
                        <a:latin typeface="Times New Roman" panose="02020603050405020304" pitchFamily="18" charset="0"/>
                        <a:cs typeface="Times New Roman" panose="02020603050405020304" pitchFamily="18" charset="0"/>
                      </a:endParaRPr>
                    </a:p>
                  </a:txBody>
                  <a:tcPr marL="0" marR="0" marT="19685"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9A87"/>
                    </a:solidFill>
                  </a:tcPr>
                </a:tc>
                <a:extLst>
                  <a:ext uri="{0D108BD9-81ED-4DB2-BD59-A6C34878D82A}">
                    <a16:rowId xmlns:a16="http://schemas.microsoft.com/office/drawing/2014/main" val="10010"/>
                  </a:ext>
                </a:extLst>
              </a:tr>
              <a:tr h="1002751">
                <a:tc>
                  <a:txBody>
                    <a:bodyPr/>
                    <a:lstStyle/>
                    <a:p>
                      <a:pPr marL="158750" indent="-108585">
                        <a:lnSpc>
                          <a:spcPct val="100000"/>
                        </a:lnSpc>
                        <a:spcBef>
                          <a:spcPts val="155"/>
                        </a:spcBef>
                        <a:buChar char="•"/>
                        <a:tabLst>
                          <a:tab pos="159385" algn="l"/>
                        </a:tabLst>
                      </a:pPr>
                      <a:r>
                        <a:rPr sz="1600" dirty="0">
                          <a:solidFill>
                            <a:srgbClr val="231F20"/>
                          </a:solidFill>
                          <a:latin typeface="Times New Roman" panose="02020603050405020304" pitchFamily="18" charset="0"/>
                          <a:cs typeface="Times New Roman" panose="02020603050405020304" pitchFamily="18" charset="0"/>
                        </a:rPr>
                        <a:t>Αξιό</a:t>
                      </a:r>
                      <a:r>
                        <a:rPr sz="1600" spc="-10" dirty="0">
                          <a:solidFill>
                            <a:srgbClr val="231F20"/>
                          </a:solidFill>
                          <a:latin typeface="Times New Roman" panose="02020603050405020304" pitchFamily="18" charset="0"/>
                          <a:cs typeface="Times New Roman" panose="02020603050405020304" pitchFamily="18" charset="0"/>
                        </a:rPr>
                        <a:t>π</a:t>
                      </a:r>
                      <a:r>
                        <a:rPr sz="1600" dirty="0">
                          <a:solidFill>
                            <a:srgbClr val="231F20"/>
                          </a:solidFill>
                          <a:latin typeface="Times New Roman" panose="02020603050405020304" pitchFamily="18" charset="0"/>
                          <a:cs typeface="Times New Roman" panose="02020603050405020304" pitchFamily="18" charset="0"/>
                        </a:rPr>
                        <a:t>ι</a:t>
                      </a:r>
                      <a:r>
                        <a:rPr sz="1600" spc="20" dirty="0">
                          <a:solidFill>
                            <a:srgbClr val="231F20"/>
                          </a:solidFill>
                          <a:latin typeface="Times New Roman" panose="02020603050405020304" pitchFamily="18" charset="0"/>
                          <a:cs typeface="Times New Roman" panose="02020603050405020304" pitchFamily="18" charset="0"/>
                        </a:rPr>
                        <a:t>σ</a:t>
                      </a:r>
                      <a:r>
                        <a:rPr sz="1600" dirty="0">
                          <a:solidFill>
                            <a:srgbClr val="231F20"/>
                          </a:solidFill>
                          <a:latin typeface="Times New Roman" panose="02020603050405020304" pitchFamily="18" charset="0"/>
                          <a:cs typeface="Times New Roman" panose="02020603050405020304" pitchFamily="18" charset="0"/>
                        </a:rPr>
                        <a:t>τ</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ς</a:t>
                      </a:r>
                      <a:r>
                        <a:rPr sz="1600" spc="-85"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κ</a:t>
                      </a:r>
                      <a:r>
                        <a:rPr sz="1600" dirty="0">
                          <a:solidFill>
                            <a:srgbClr val="231F20"/>
                          </a:solidFill>
                          <a:latin typeface="Times New Roman" panose="02020603050405020304" pitchFamily="18" charset="0"/>
                          <a:cs typeface="Times New Roman" panose="02020603050405020304" pitchFamily="18" charset="0"/>
                        </a:rPr>
                        <a:t>αθ</a:t>
                      </a:r>
                      <a:r>
                        <a:rPr sz="1600" spc="5" dirty="0">
                          <a:solidFill>
                            <a:srgbClr val="231F20"/>
                          </a:solidFill>
                          <a:latin typeface="Times New Roman" panose="02020603050405020304" pitchFamily="18" charset="0"/>
                          <a:cs typeface="Times New Roman" panose="02020603050405020304" pitchFamily="18" charset="0"/>
                        </a:rPr>
                        <a:t>ώ</a:t>
                      </a:r>
                      <a:r>
                        <a:rPr sz="1600" dirty="0">
                          <a:solidFill>
                            <a:srgbClr val="231F20"/>
                          </a:solidFill>
                          <a:latin typeface="Times New Roman" panose="02020603050405020304" pitchFamily="18" charset="0"/>
                          <a:cs typeface="Times New Roman" panose="02020603050405020304" pitchFamily="18" charset="0"/>
                        </a:rPr>
                        <a:t>ς</a:t>
                      </a:r>
                      <a:r>
                        <a:rPr sz="1600" spc="-85"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ο</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μ</a:t>
                      </a:r>
                      <a:r>
                        <a:rPr sz="1600" spc="-20" dirty="0">
                          <a:solidFill>
                            <a:srgbClr val="231F20"/>
                          </a:solidFill>
                          <a:latin typeface="Times New Roman" panose="02020603050405020304" pitchFamily="18" charset="0"/>
                          <a:cs typeface="Times New Roman" panose="02020603050405020304" pitchFamily="18" charset="0"/>
                        </a:rPr>
                        <a:t>ή</a:t>
                      </a:r>
                      <a:r>
                        <a:rPr sz="1600" dirty="0">
                          <a:solidFill>
                            <a:srgbClr val="231F20"/>
                          </a:solidFill>
                          <a:latin typeface="Times New Roman" panose="02020603050405020304" pitchFamily="18" charset="0"/>
                          <a:cs typeface="Times New Roman" panose="02020603050405020304" pitchFamily="18" charset="0"/>
                        </a:rPr>
                        <a:t>νυμα</a:t>
                      </a:r>
                      <a:r>
                        <a:rPr sz="1600" spc="-85"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π</a:t>
                      </a:r>
                      <a:r>
                        <a:rPr sz="1600" dirty="0">
                          <a:solidFill>
                            <a:srgbClr val="231F20"/>
                          </a:solidFill>
                          <a:latin typeface="Times New Roman" panose="02020603050405020304" pitchFamily="18" charset="0"/>
                          <a:cs typeface="Times New Roman" panose="02020603050405020304" pitchFamily="18" charset="0"/>
                        </a:rPr>
                        <a:t>ρο</a:t>
                      </a:r>
                      <a:r>
                        <a:rPr sz="1600" spc="-5" dirty="0">
                          <a:solidFill>
                            <a:srgbClr val="231F20"/>
                          </a:solidFill>
                          <a:latin typeface="Times New Roman" panose="02020603050405020304" pitchFamily="18" charset="0"/>
                          <a:cs typeface="Times New Roman" panose="02020603050405020304" pitchFamily="18" charset="0"/>
                        </a:rPr>
                        <a:t>έ</a:t>
                      </a:r>
                      <a:r>
                        <a:rPr sz="1600" spc="-25" dirty="0">
                          <a:solidFill>
                            <a:srgbClr val="231F20"/>
                          </a:solidFill>
                          <a:latin typeface="Times New Roman" panose="02020603050405020304" pitchFamily="18" charset="0"/>
                          <a:cs typeface="Times New Roman" panose="02020603050405020304" pitchFamily="18" charset="0"/>
                        </a:rPr>
                        <a:t>ρ</a:t>
                      </a:r>
                      <a:r>
                        <a:rPr sz="1600" spc="-15" dirty="0">
                          <a:solidFill>
                            <a:srgbClr val="231F20"/>
                          </a:solidFill>
                          <a:latin typeface="Times New Roman" panose="02020603050405020304" pitchFamily="18" charset="0"/>
                          <a:cs typeface="Times New Roman" panose="02020603050405020304" pitchFamily="18" charset="0"/>
                        </a:rPr>
                        <a:t>χ</a:t>
                      </a:r>
                      <a:r>
                        <a:rPr sz="1600" dirty="0">
                          <a:solidFill>
                            <a:srgbClr val="231F20"/>
                          </a:solidFill>
                          <a:latin typeface="Times New Roman" panose="02020603050405020304" pitchFamily="18" charset="0"/>
                          <a:cs typeface="Times New Roman" panose="02020603050405020304" pitchFamily="18" charset="0"/>
                        </a:rPr>
                        <a:t>ε</a:t>
                      </a:r>
                      <a:r>
                        <a:rPr sz="1600" spc="-1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αι</a:t>
                      </a:r>
                      <a:r>
                        <a:rPr sz="1600" spc="-85" dirty="0">
                          <a:solidFill>
                            <a:srgbClr val="231F20"/>
                          </a:solidFill>
                          <a:latin typeface="Times New Roman" panose="02020603050405020304" pitchFamily="18" charset="0"/>
                          <a:cs typeface="Times New Roman" panose="02020603050405020304" pitchFamily="18" charset="0"/>
                        </a:rPr>
                        <a:t> </a:t>
                      </a:r>
                      <a:r>
                        <a:rPr sz="1600" spc="5" dirty="0">
                          <a:solidFill>
                            <a:srgbClr val="231F20"/>
                          </a:solidFill>
                          <a:latin typeface="Times New Roman" panose="02020603050405020304" pitchFamily="18" charset="0"/>
                          <a:cs typeface="Times New Roman" panose="02020603050405020304" pitchFamily="18" charset="0"/>
                        </a:rPr>
                        <a:t>α</a:t>
                      </a:r>
                      <a:r>
                        <a:rPr sz="1600" spc="-5" dirty="0">
                          <a:solidFill>
                            <a:srgbClr val="231F20"/>
                          </a:solidFill>
                          <a:latin typeface="Times New Roman" panose="02020603050405020304" pitchFamily="18" charset="0"/>
                          <a:cs typeface="Times New Roman" panose="02020603050405020304" pitchFamily="18" charset="0"/>
                        </a:rPr>
                        <a:t>π</a:t>
                      </a:r>
                      <a:r>
                        <a:rPr sz="1600" dirty="0">
                          <a:solidFill>
                            <a:srgbClr val="231F20"/>
                          </a:solidFill>
                          <a:latin typeface="Times New Roman" panose="02020603050405020304" pitchFamily="18" charset="0"/>
                          <a:cs typeface="Times New Roman" panose="02020603050405020304" pitchFamily="18" charset="0"/>
                        </a:rPr>
                        <a:t>ό</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ρί</a:t>
                      </a:r>
                      <a:r>
                        <a:rPr sz="1600" spc="-1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ο</a:t>
                      </a:r>
                      <a:r>
                        <a:rPr sz="1600" spc="5" dirty="0">
                          <a:solidFill>
                            <a:srgbClr val="231F20"/>
                          </a:solidFill>
                          <a:latin typeface="Times New Roman" panose="02020603050405020304" pitchFamily="18" charset="0"/>
                          <a:cs typeface="Times New Roman" panose="02020603050405020304" pitchFamily="18" charset="0"/>
                        </a:rPr>
                        <a:t>υ</a:t>
                      </a:r>
                      <a:r>
                        <a:rPr sz="1600" dirty="0">
                          <a:solidFill>
                            <a:srgbClr val="231F20"/>
                          </a:solidFill>
                          <a:latin typeface="Times New Roman" panose="02020603050405020304" pitchFamily="18" charset="0"/>
                          <a:cs typeface="Times New Roman" panose="02020603050405020304" pitchFamily="18" charset="0"/>
                        </a:rPr>
                        <a:t>ς</a:t>
                      </a:r>
                      <a:endParaRPr sz="1600" dirty="0">
                        <a:latin typeface="Times New Roman" panose="02020603050405020304" pitchFamily="18" charset="0"/>
                        <a:cs typeface="Times New Roman" panose="02020603050405020304" pitchFamily="18" charset="0"/>
                      </a:endParaRPr>
                    </a:p>
                    <a:p>
                      <a:pPr marL="158750" indent="-108585">
                        <a:lnSpc>
                          <a:spcPct val="100000"/>
                        </a:lnSpc>
                        <a:spcBef>
                          <a:spcPts val="60"/>
                        </a:spcBef>
                        <a:buChar char="•"/>
                        <a:tabLst>
                          <a:tab pos="159385" algn="l"/>
                        </a:tabLst>
                      </a:pPr>
                      <a:r>
                        <a:rPr sz="1600" spc="-20" dirty="0">
                          <a:solidFill>
                            <a:srgbClr val="231F20"/>
                          </a:solidFill>
                          <a:latin typeface="Times New Roman" panose="02020603050405020304" pitchFamily="18" charset="0"/>
                          <a:cs typeface="Times New Roman" panose="02020603050405020304" pitchFamily="18" charset="0"/>
                        </a:rPr>
                        <a:t>Μεγαλύτερη</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αναγνωσιμότητα</a:t>
                      </a:r>
                      <a:r>
                        <a:rPr sz="1600" spc="-7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σε</a:t>
                      </a:r>
                      <a:r>
                        <a:rPr sz="1600" spc="-7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σχέση</a:t>
                      </a:r>
                      <a:r>
                        <a:rPr sz="1600" spc="-80" dirty="0">
                          <a:solidFill>
                            <a:srgbClr val="231F20"/>
                          </a:solidFill>
                          <a:latin typeface="Times New Roman" panose="02020603050405020304" pitchFamily="18" charset="0"/>
                          <a:cs typeface="Times New Roman" panose="02020603050405020304" pitchFamily="18" charset="0"/>
                        </a:rPr>
                        <a:t> </a:t>
                      </a:r>
                      <a:r>
                        <a:rPr sz="1600" spc="-10" dirty="0">
                          <a:solidFill>
                            <a:srgbClr val="231F20"/>
                          </a:solidFill>
                          <a:latin typeface="Times New Roman" panose="02020603050405020304" pitchFamily="18" charset="0"/>
                          <a:cs typeface="Times New Roman" panose="02020603050405020304" pitchFamily="18" charset="0"/>
                        </a:rPr>
                        <a:t>με</a:t>
                      </a:r>
                      <a:r>
                        <a:rPr sz="1600" spc="-75"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τις</a:t>
                      </a:r>
                      <a:r>
                        <a:rPr sz="1600" spc="-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διαφημίσεις</a:t>
                      </a:r>
                      <a:r>
                        <a:rPr sz="1600" spc="-80"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στο</a:t>
                      </a:r>
                      <a:r>
                        <a:rPr sz="1600" spc="-7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εμπόριο</a:t>
                      </a:r>
                      <a:r>
                        <a:rPr sz="1600" spc="-75"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και</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σε</a:t>
                      </a:r>
                      <a:r>
                        <a:rPr sz="1600" spc="-75"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τεχνικές</a:t>
                      </a:r>
                      <a:r>
                        <a:rPr sz="1600" spc="-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εκδόσεις</a:t>
                      </a:r>
                      <a:endParaRPr sz="1600" dirty="0">
                        <a:latin typeface="Times New Roman" panose="02020603050405020304" pitchFamily="18" charset="0"/>
                        <a:cs typeface="Times New Roman" panose="02020603050405020304" pitchFamily="18" charset="0"/>
                      </a:endParaRPr>
                    </a:p>
                    <a:p>
                      <a:pPr marL="158750" marR="45720" indent="-108585">
                        <a:lnSpc>
                          <a:spcPct val="105300"/>
                        </a:lnSpc>
                        <a:buChar char="•"/>
                        <a:tabLst>
                          <a:tab pos="159385" algn="l"/>
                        </a:tabLst>
                      </a:pPr>
                      <a:r>
                        <a:rPr sz="1600" spc="-35" dirty="0">
                          <a:solidFill>
                            <a:srgbClr val="231F20"/>
                          </a:solidFill>
                          <a:latin typeface="Times New Roman" panose="02020603050405020304" pitchFamily="18" charset="0"/>
                          <a:cs typeface="Times New Roman" panose="02020603050405020304" pitchFamily="18" charset="0"/>
                        </a:rPr>
                        <a:t>Απώλεια</a:t>
                      </a:r>
                      <a:r>
                        <a:rPr sz="1600" spc="-85" dirty="0">
                          <a:solidFill>
                            <a:srgbClr val="231F20"/>
                          </a:solidFill>
                          <a:latin typeface="Times New Roman" panose="02020603050405020304" pitchFamily="18" charset="0"/>
                          <a:cs typeface="Times New Roman" panose="02020603050405020304" pitchFamily="18" charset="0"/>
                        </a:rPr>
                        <a:t> </a:t>
                      </a:r>
                      <a:r>
                        <a:rPr sz="1600" spc="-55" dirty="0">
                          <a:solidFill>
                            <a:srgbClr val="231F20"/>
                          </a:solidFill>
                          <a:latin typeface="Times New Roman" panose="02020603050405020304" pitchFamily="18" charset="0"/>
                          <a:cs typeface="Times New Roman" panose="02020603050405020304" pitchFamily="18" charset="0"/>
                        </a:rPr>
                        <a:t>ελέγχου:</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ένα</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δελτίο</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τύπου</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μπορεί</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a:t>
                      </a:r>
                      <a:r>
                        <a:rPr sz="1600" spc="-8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χρησιμοποιηθεί</a:t>
                      </a:r>
                      <a:r>
                        <a:rPr sz="1600" spc="-80"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αλλά</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μπορεί</a:t>
                      </a:r>
                      <a:r>
                        <a:rPr sz="1600" spc="-80"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και</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όχι</a:t>
                      </a:r>
                      <a:r>
                        <a:rPr sz="1600" spc="-80"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και</a:t>
                      </a:r>
                      <a:r>
                        <a:rPr sz="1600" spc="-8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το</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περιεχόμενο</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του</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μπορεί</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να </a:t>
                      </a:r>
                      <a:r>
                        <a:rPr sz="1600" spc="-27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παρερμηνευθεί</a:t>
                      </a:r>
                      <a:endParaRPr sz="1600" dirty="0">
                        <a:latin typeface="Times New Roman" panose="02020603050405020304" pitchFamily="18" charset="0"/>
                        <a:cs typeface="Times New Roman" panose="02020603050405020304" pitchFamily="18" charset="0"/>
                      </a:endParaRPr>
                    </a:p>
                  </a:txBody>
                  <a:tcPr marL="0" marR="0" marT="19685"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11"/>
                  </a:ext>
                </a:extLst>
              </a:tr>
            </a:tbl>
          </a:graphicData>
        </a:graphic>
      </p:graphicFrame>
    </p:spTree>
    <p:custDataLst>
      <p:tags r:id="rId1"/>
    </p:custDataLst>
    <p:extLst>
      <p:ext uri="{BB962C8B-B14F-4D97-AF65-F5344CB8AC3E}">
        <p14:creationId xmlns:p14="http://schemas.microsoft.com/office/powerpoint/2010/main" val="15176540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dirty="0"/>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Δίαυλοι επικοινωνίας</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16</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graphicFrame>
        <p:nvGraphicFramePr>
          <p:cNvPr id="3" name="object 6">
            <a:extLst>
              <a:ext uri="{FF2B5EF4-FFF2-40B4-BE49-F238E27FC236}">
                <a16:creationId xmlns:a16="http://schemas.microsoft.com/office/drawing/2014/main" id="{1A9F82A3-45AD-096E-F4E8-B70AEC37C235}"/>
              </a:ext>
            </a:extLst>
          </p:cNvPr>
          <p:cNvGraphicFramePr>
            <a:graphicFrameLocks noGrp="1"/>
          </p:cNvGraphicFramePr>
          <p:nvPr>
            <p:extLst>
              <p:ext uri="{D42A27DB-BD31-4B8C-83A1-F6EECF244321}">
                <p14:modId xmlns:p14="http://schemas.microsoft.com/office/powerpoint/2010/main" val="2111523183"/>
              </p:ext>
            </p:extLst>
          </p:nvPr>
        </p:nvGraphicFramePr>
        <p:xfrm>
          <a:off x="1070862" y="1940564"/>
          <a:ext cx="10050275" cy="2976871"/>
        </p:xfrm>
        <a:graphic>
          <a:graphicData uri="http://schemas.openxmlformats.org/drawingml/2006/table">
            <a:tbl>
              <a:tblPr firstRow="1" bandRow="1">
                <a:tableStyleId>{2D5ABB26-0587-4C30-8999-92F81FD0307C}</a:tableStyleId>
              </a:tblPr>
              <a:tblGrid>
                <a:gridCol w="2237289">
                  <a:extLst>
                    <a:ext uri="{9D8B030D-6E8A-4147-A177-3AD203B41FA5}">
                      <a16:colId xmlns:a16="http://schemas.microsoft.com/office/drawing/2014/main" val="20000"/>
                    </a:ext>
                  </a:extLst>
                </a:gridCol>
                <a:gridCol w="7812986">
                  <a:extLst>
                    <a:ext uri="{9D8B030D-6E8A-4147-A177-3AD203B41FA5}">
                      <a16:colId xmlns:a16="http://schemas.microsoft.com/office/drawing/2014/main" val="20001"/>
                    </a:ext>
                  </a:extLst>
                </a:gridCol>
              </a:tblGrid>
              <a:tr h="333561">
                <a:tc>
                  <a:txBody>
                    <a:bodyPr/>
                    <a:lstStyle/>
                    <a:p>
                      <a:pPr marL="50800">
                        <a:lnSpc>
                          <a:spcPct val="100000"/>
                        </a:lnSpc>
                        <a:spcBef>
                          <a:spcPts val="160"/>
                        </a:spcBef>
                      </a:pPr>
                      <a:r>
                        <a:rPr sz="1600" b="1" dirty="0">
                          <a:solidFill>
                            <a:srgbClr val="FFFFFF"/>
                          </a:solidFill>
                          <a:latin typeface="Times New Roman" panose="02020603050405020304" pitchFamily="18" charset="0"/>
                          <a:cs typeface="Times New Roman" panose="02020603050405020304" pitchFamily="18" charset="0"/>
                        </a:rPr>
                        <a:t>Δίαυ</a:t>
                      </a:r>
                      <a:r>
                        <a:rPr sz="1600" b="1" spc="-5" dirty="0">
                          <a:solidFill>
                            <a:srgbClr val="FFFFFF"/>
                          </a:solidFill>
                          <a:latin typeface="Times New Roman" panose="02020603050405020304" pitchFamily="18" charset="0"/>
                          <a:cs typeface="Times New Roman" panose="02020603050405020304" pitchFamily="18" charset="0"/>
                        </a:rPr>
                        <a:t>λο</a:t>
                      </a:r>
                      <a:r>
                        <a:rPr sz="1600" b="1" dirty="0">
                          <a:solidFill>
                            <a:srgbClr val="FFFFFF"/>
                          </a:solidFill>
                          <a:latin typeface="Times New Roman" panose="02020603050405020304" pitchFamily="18" charset="0"/>
                          <a:cs typeface="Times New Roman" panose="02020603050405020304" pitchFamily="18" charset="0"/>
                        </a:rPr>
                        <a:t>ι</a:t>
                      </a:r>
                      <a:r>
                        <a:rPr sz="1600" b="1" spc="-75" dirty="0">
                          <a:solidFill>
                            <a:srgbClr val="FFFFFF"/>
                          </a:solidFill>
                          <a:latin typeface="Times New Roman" panose="02020603050405020304" pitchFamily="18" charset="0"/>
                          <a:cs typeface="Times New Roman" panose="02020603050405020304" pitchFamily="18" charset="0"/>
                        </a:rPr>
                        <a:t> </a:t>
                      </a:r>
                      <a:r>
                        <a:rPr sz="1600" b="1" spc="5" dirty="0">
                          <a:solidFill>
                            <a:srgbClr val="FFFFFF"/>
                          </a:solidFill>
                          <a:latin typeface="Times New Roman" panose="02020603050405020304" pitchFamily="18" charset="0"/>
                          <a:cs typeface="Times New Roman" panose="02020603050405020304" pitchFamily="18" charset="0"/>
                        </a:rPr>
                        <a:t>ε</a:t>
                      </a:r>
                      <a:r>
                        <a:rPr sz="1600" b="1" spc="-10" dirty="0">
                          <a:solidFill>
                            <a:srgbClr val="FFFFFF"/>
                          </a:solidFill>
                          <a:latin typeface="Times New Roman" panose="02020603050405020304" pitchFamily="18" charset="0"/>
                          <a:cs typeface="Times New Roman" panose="02020603050405020304" pitchFamily="18" charset="0"/>
                        </a:rPr>
                        <a:t>π</a:t>
                      </a:r>
                      <a:r>
                        <a:rPr sz="1600" b="1" dirty="0">
                          <a:solidFill>
                            <a:srgbClr val="FFFFFF"/>
                          </a:solidFill>
                          <a:latin typeface="Times New Roman" panose="02020603050405020304" pitchFamily="18" charset="0"/>
                          <a:cs typeface="Times New Roman" panose="02020603050405020304" pitchFamily="18" charset="0"/>
                        </a:rPr>
                        <a:t>ι</a:t>
                      </a:r>
                      <a:r>
                        <a:rPr sz="1600" b="1" spc="-20" dirty="0">
                          <a:solidFill>
                            <a:srgbClr val="FFFFFF"/>
                          </a:solidFill>
                          <a:latin typeface="Times New Roman" panose="02020603050405020304" pitchFamily="18" charset="0"/>
                          <a:cs typeface="Times New Roman" panose="02020603050405020304" pitchFamily="18" charset="0"/>
                        </a:rPr>
                        <a:t>κ</a:t>
                      </a:r>
                      <a:r>
                        <a:rPr sz="1600" b="1" spc="-5" dirty="0">
                          <a:solidFill>
                            <a:srgbClr val="FFFFFF"/>
                          </a:solidFill>
                          <a:latin typeface="Times New Roman" panose="02020603050405020304" pitchFamily="18" charset="0"/>
                          <a:cs typeface="Times New Roman" panose="02020603050405020304" pitchFamily="18" charset="0"/>
                        </a:rPr>
                        <a:t>ο</a:t>
                      </a:r>
                      <a:r>
                        <a:rPr sz="1600" b="1" dirty="0">
                          <a:solidFill>
                            <a:srgbClr val="FFFFFF"/>
                          </a:solidFill>
                          <a:latin typeface="Times New Roman" panose="02020603050405020304" pitchFamily="18" charset="0"/>
                          <a:cs typeface="Times New Roman" panose="02020603050405020304" pitchFamily="18" charset="0"/>
                        </a:rPr>
                        <a:t>ινωνίας</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9A87"/>
                    </a:solidFill>
                  </a:tcPr>
                </a:tc>
                <a:tc>
                  <a:txBody>
                    <a:bodyPr/>
                    <a:lstStyle/>
                    <a:p>
                      <a:pPr marL="50165">
                        <a:lnSpc>
                          <a:spcPct val="100000"/>
                        </a:lnSpc>
                        <a:spcBef>
                          <a:spcPts val="160"/>
                        </a:spcBef>
                      </a:pPr>
                      <a:r>
                        <a:rPr sz="1600" b="1" spc="-5" dirty="0">
                          <a:solidFill>
                            <a:srgbClr val="FFFFFF"/>
                          </a:solidFill>
                          <a:latin typeface="Times New Roman" panose="02020603050405020304" pitchFamily="18" charset="0"/>
                          <a:cs typeface="Times New Roman" panose="02020603050405020304" pitchFamily="18" charset="0"/>
                        </a:rPr>
                        <a:t>Τύποι</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9A87"/>
                    </a:solidFill>
                  </a:tcPr>
                </a:tc>
                <a:extLst>
                  <a:ext uri="{0D108BD9-81ED-4DB2-BD59-A6C34878D82A}">
                    <a16:rowId xmlns:a16="http://schemas.microsoft.com/office/drawing/2014/main" val="10000"/>
                  </a:ext>
                </a:extLst>
              </a:tr>
              <a:tr h="333561">
                <a:tc>
                  <a:txBody>
                    <a:bodyPr/>
                    <a:lstStyle/>
                    <a:p>
                      <a:pPr marL="50800">
                        <a:lnSpc>
                          <a:spcPct val="100000"/>
                        </a:lnSpc>
                        <a:spcBef>
                          <a:spcPts val="160"/>
                        </a:spcBef>
                      </a:pPr>
                      <a:r>
                        <a:rPr sz="1600" spc="-35" dirty="0">
                          <a:solidFill>
                            <a:srgbClr val="231F20"/>
                          </a:solidFill>
                          <a:latin typeface="Times New Roman" panose="02020603050405020304" pitchFamily="18" charset="0"/>
                          <a:cs typeface="Times New Roman" panose="02020603050405020304" pitchFamily="18" charset="0"/>
                        </a:rPr>
                        <a:t>Εκπομπές</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165">
                        <a:lnSpc>
                          <a:spcPct val="100000"/>
                        </a:lnSpc>
                        <a:spcBef>
                          <a:spcPts val="160"/>
                        </a:spcBef>
                      </a:pPr>
                      <a:r>
                        <a:rPr sz="1600" dirty="0">
                          <a:solidFill>
                            <a:srgbClr val="231F20"/>
                          </a:solidFill>
                          <a:latin typeface="Times New Roman" panose="02020603050405020304" pitchFamily="18" charset="0"/>
                          <a:cs typeface="Times New Roman" panose="02020603050405020304" pitchFamily="18" charset="0"/>
                        </a:rPr>
                        <a:t>Τηλ</a:t>
                      </a:r>
                      <a:r>
                        <a:rPr sz="1600" spc="-5" dirty="0">
                          <a:solidFill>
                            <a:srgbClr val="231F20"/>
                          </a:solidFill>
                          <a:latin typeface="Times New Roman" panose="02020603050405020304" pitchFamily="18" charset="0"/>
                          <a:cs typeface="Times New Roman" panose="02020603050405020304" pitchFamily="18" charset="0"/>
                        </a:rPr>
                        <a:t>ε</a:t>
                      </a:r>
                      <a:r>
                        <a:rPr sz="1600" spc="-10" dirty="0">
                          <a:solidFill>
                            <a:srgbClr val="231F20"/>
                          </a:solidFill>
                          <a:latin typeface="Times New Roman" panose="02020603050405020304" pitchFamily="18" charset="0"/>
                          <a:cs typeface="Times New Roman" panose="02020603050405020304" pitchFamily="18" charset="0"/>
                        </a:rPr>
                        <a:t>ό</a:t>
                      </a:r>
                      <a:r>
                        <a:rPr sz="1600" dirty="0">
                          <a:solidFill>
                            <a:srgbClr val="231F20"/>
                          </a:solidFill>
                          <a:latin typeface="Times New Roman" panose="02020603050405020304" pitchFamily="18" charset="0"/>
                          <a:cs typeface="Times New Roman" panose="02020603050405020304" pitchFamily="18" charset="0"/>
                        </a:rPr>
                        <a:t>ραση,</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ραδιό</a:t>
                      </a:r>
                      <a:r>
                        <a:rPr sz="1600" spc="5" dirty="0">
                          <a:solidFill>
                            <a:srgbClr val="231F20"/>
                          </a:solidFill>
                          <a:latin typeface="Times New Roman" panose="02020603050405020304" pitchFamily="18" charset="0"/>
                          <a:cs typeface="Times New Roman" panose="02020603050405020304" pitchFamily="18" charset="0"/>
                        </a:rPr>
                        <a:t>φ</a:t>
                      </a:r>
                      <a:r>
                        <a:rPr sz="1600" dirty="0">
                          <a:solidFill>
                            <a:srgbClr val="231F20"/>
                          </a:solidFill>
                          <a:latin typeface="Times New Roman" panose="02020603050405020304" pitchFamily="18" charset="0"/>
                          <a:cs typeface="Times New Roman" panose="02020603050405020304" pitchFamily="18" charset="0"/>
                        </a:rPr>
                        <a:t>ωνο</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1"/>
                  </a:ext>
                </a:extLst>
              </a:tr>
              <a:tr h="333561">
                <a:tc>
                  <a:txBody>
                    <a:bodyPr/>
                    <a:lstStyle/>
                    <a:p>
                      <a:pPr marL="50800">
                        <a:lnSpc>
                          <a:spcPct val="100000"/>
                        </a:lnSpc>
                        <a:spcBef>
                          <a:spcPts val="160"/>
                        </a:spcBef>
                      </a:pPr>
                      <a:r>
                        <a:rPr sz="1600" spc="-40" dirty="0">
                          <a:solidFill>
                            <a:srgbClr val="231F20"/>
                          </a:solidFill>
                          <a:latin typeface="Times New Roman" panose="02020603050405020304" pitchFamily="18" charset="0"/>
                          <a:cs typeface="Times New Roman" panose="02020603050405020304" pitchFamily="18" charset="0"/>
                        </a:rPr>
                        <a:t>Τύπος</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165">
                        <a:lnSpc>
                          <a:spcPct val="100000"/>
                        </a:lnSpc>
                        <a:spcBef>
                          <a:spcPts val="160"/>
                        </a:spcBef>
                      </a:pPr>
                      <a:r>
                        <a:rPr sz="1600" dirty="0">
                          <a:solidFill>
                            <a:srgbClr val="231F20"/>
                          </a:solidFill>
                          <a:latin typeface="Times New Roman" panose="02020603050405020304" pitchFamily="18" charset="0"/>
                          <a:cs typeface="Times New Roman" panose="02020603050405020304" pitchFamily="18" charset="0"/>
                        </a:rPr>
                        <a:t>Εφημ</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ρίδ</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ς,</a:t>
                      </a:r>
                      <a:r>
                        <a:rPr sz="1600" spc="-85" dirty="0">
                          <a:solidFill>
                            <a:srgbClr val="231F20"/>
                          </a:solidFill>
                          <a:latin typeface="Times New Roman" panose="02020603050405020304" pitchFamily="18" charset="0"/>
                          <a:cs typeface="Times New Roman" panose="02020603050405020304" pitchFamily="18" charset="0"/>
                        </a:rPr>
                        <a:t> </a:t>
                      </a:r>
                      <a:r>
                        <a:rPr sz="1600" spc="-5" dirty="0">
                          <a:solidFill>
                            <a:srgbClr val="231F20"/>
                          </a:solidFill>
                          <a:latin typeface="Times New Roman" panose="02020603050405020304" pitchFamily="18" charset="0"/>
                          <a:cs typeface="Times New Roman" panose="02020603050405020304" pitchFamily="18" charset="0"/>
                        </a:rPr>
                        <a:t>πε</a:t>
                      </a:r>
                      <a:r>
                        <a:rPr sz="1600" dirty="0">
                          <a:solidFill>
                            <a:srgbClr val="231F20"/>
                          </a:solidFill>
                          <a:latin typeface="Times New Roman" panose="02020603050405020304" pitchFamily="18" charset="0"/>
                          <a:cs typeface="Times New Roman" panose="02020603050405020304" pitchFamily="18" charset="0"/>
                        </a:rPr>
                        <a:t>ριοδι</a:t>
                      </a:r>
                      <a:r>
                        <a:rPr sz="1600" spc="-15" dirty="0">
                          <a:solidFill>
                            <a:srgbClr val="231F20"/>
                          </a:solidFill>
                          <a:latin typeface="Times New Roman" panose="02020603050405020304" pitchFamily="18" charset="0"/>
                          <a:cs typeface="Times New Roman" panose="02020603050405020304" pitchFamily="18" charset="0"/>
                        </a:rPr>
                        <a:t>κ</a:t>
                      </a:r>
                      <a:r>
                        <a:rPr sz="1600" dirty="0">
                          <a:solidFill>
                            <a:srgbClr val="231F20"/>
                          </a:solidFill>
                          <a:latin typeface="Times New Roman" panose="02020603050405020304" pitchFamily="18" charset="0"/>
                          <a:cs typeface="Times New Roman" panose="02020603050405020304" pitchFamily="18" charset="0"/>
                        </a:rPr>
                        <a:t>ά</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2"/>
                  </a:ext>
                </a:extLst>
              </a:tr>
              <a:tr h="641944">
                <a:tc>
                  <a:txBody>
                    <a:bodyPr/>
                    <a:lstStyle/>
                    <a:p>
                      <a:pPr marL="50800">
                        <a:lnSpc>
                          <a:spcPct val="100000"/>
                        </a:lnSpc>
                        <a:spcBef>
                          <a:spcPts val="160"/>
                        </a:spcBef>
                      </a:pPr>
                      <a:r>
                        <a:rPr sz="1600" spc="-45" dirty="0">
                          <a:solidFill>
                            <a:srgbClr val="231F20"/>
                          </a:solidFill>
                          <a:latin typeface="Times New Roman" panose="02020603050405020304" pitchFamily="18" charset="0"/>
                          <a:cs typeface="Times New Roman" panose="02020603050405020304" pitchFamily="18" charset="0"/>
                        </a:rPr>
                        <a:t>Ψηφιακά</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800" marR="42545">
                        <a:lnSpc>
                          <a:spcPct val="105300"/>
                        </a:lnSpc>
                        <a:spcBef>
                          <a:spcPts val="100"/>
                        </a:spcBef>
                      </a:pPr>
                      <a:r>
                        <a:rPr sz="1600" spc="-45" dirty="0">
                          <a:solidFill>
                            <a:srgbClr val="231F20"/>
                          </a:solidFill>
                          <a:latin typeface="Times New Roman" panose="02020603050405020304" pitchFamily="18" charset="0"/>
                          <a:cs typeface="Times New Roman" panose="02020603050405020304" pitchFamily="18" charset="0"/>
                        </a:rPr>
                        <a:t>Ιστοσελίδες,</a:t>
                      </a:r>
                      <a:r>
                        <a:rPr sz="1600" spc="-120" dirty="0">
                          <a:solidFill>
                            <a:srgbClr val="231F20"/>
                          </a:solidFill>
                          <a:latin typeface="Times New Roman" panose="02020603050405020304" pitchFamily="18" charset="0"/>
                          <a:cs typeface="Times New Roman" panose="02020603050405020304" pitchFamily="18" charset="0"/>
                        </a:rPr>
                        <a:t> </a:t>
                      </a:r>
                      <a:r>
                        <a:rPr sz="1600" spc="-55" dirty="0">
                          <a:solidFill>
                            <a:srgbClr val="231F20"/>
                          </a:solidFill>
                          <a:latin typeface="Times New Roman" panose="02020603050405020304" pitchFamily="18" charset="0"/>
                          <a:cs typeface="Times New Roman" panose="02020603050405020304" pitchFamily="18" charset="0"/>
                        </a:rPr>
                        <a:t>portal,</a:t>
                      </a:r>
                      <a:r>
                        <a:rPr sz="1600" spc="-12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μηνύματα</a:t>
                      </a:r>
                      <a:r>
                        <a:rPr sz="1600" spc="-114"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ηλεκτρονικού</a:t>
                      </a:r>
                      <a:r>
                        <a:rPr sz="1600" spc="-120"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ταχυδρομείου,</a:t>
                      </a:r>
                      <a:r>
                        <a:rPr sz="1600" spc="-12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διαδραστικές</a:t>
                      </a:r>
                      <a:r>
                        <a:rPr sz="1600" spc="-114"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τηλεοράσεις,</a:t>
                      </a:r>
                      <a:r>
                        <a:rPr sz="1600" spc="-12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κινητά </a:t>
                      </a:r>
                      <a:r>
                        <a:rPr sz="1600" spc="-270" dirty="0">
                          <a:solidFill>
                            <a:srgbClr val="231F20"/>
                          </a:solidFill>
                          <a:latin typeface="Times New Roman" panose="02020603050405020304" pitchFamily="18" charset="0"/>
                          <a:cs typeface="Times New Roman" panose="02020603050405020304" pitchFamily="18" charset="0"/>
                        </a:rPr>
                        <a:t> </a:t>
                      </a:r>
                      <a:r>
                        <a:rPr sz="1600" spc="-50" dirty="0">
                          <a:solidFill>
                            <a:srgbClr val="231F20"/>
                          </a:solidFill>
                          <a:latin typeface="Times New Roman" panose="02020603050405020304" pitchFamily="18" charset="0"/>
                          <a:cs typeface="Times New Roman" panose="02020603050405020304" pitchFamily="18" charset="0"/>
                        </a:rPr>
                        <a:t>τηλέφωνα,</a:t>
                      </a:r>
                      <a:r>
                        <a:rPr sz="1600" spc="-9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μέσα</a:t>
                      </a:r>
                      <a:r>
                        <a:rPr sz="1600" spc="-8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κοινωνικής</a:t>
                      </a:r>
                      <a:r>
                        <a:rPr sz="1600" spc="-8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δικτύωσης</a:t>
                      </a:r>
                      <a:endParaRPr sz="1600">
                        <a:latin typeface="Times New Roman" panose="02020603050405020304" pitchFamily="18" charset="0"/>
                        <a:cs typeface="Times New Roman" panose="02020603050405020304" pitchFamily="18" charset="0"/>
                      </a:endParaRPr>
                    </a:p>
                  </a:txBody>
                  <a:tcPr marL="0" marR="0" marT="1270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3"/>
                  </a:ext>
                </a:extLst>
              </a:tr>
              <a:tr h="333561">
                <a:tc>
                  <a:txBody>
                    <a:bodyPr/>
                    <a:lstStyle/>
                    <a:p>
                      <a:pPr marL="50800">
                        <a:lnSpc>
                          <a:spcPct val="100000"/>
                        </a:lnSpc>
                        <a:spcBef>
                          <a:spcPts val="160"/>
                        </a:spcBef>
                      </a:pPr>
                      <a:r>
                        <a:rPr sz="1600" spc="-40" dirty="0">
                          <a:solidFill>
                            <a:srgbClr val="231F20"/>
                          </a:solidFill>
                          <a:latin typeface="Times New Roman" panose="02020603050405020304" pitchFamily="18" charset="0"/>
                          <a:cs typeface="Times New Roman" panose="02020603050405020304" pitchFamily="18" charset="0"/>
                        </a:rPr>
                        <a:t>Κοινωνικά</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800">
                        <a:lnSpc>
                          <a:spcPct val="100000"/>
                        </a:lnSpc>
                        <a:spcBef>
                          <a:spcPts val="160"/>
                        </a:spcBef>
                      </a:pPr>
                      <a:r>
                        <a:rPr sz="1600" dirty="0">
                          <a:solidFill>
                            <a:srgbClr val="231F20"/>
                          </a:solidFill>
                          <a:latin typeface="Times New Roman" panose="02020603050405020304" pitchFamily="18" charset="0"/>
                          <a:cs typeface="Times New Roman" panose="02020603050405020304" pitchFamily="18" charset="0"/>
                        </a:rPr>
                        <a:t>Διαδικτ</a:t>
                      </a:r>
                      <a:r>
                        <a:rPr sz="1600" spc="5" dirty="0">
                          <a:solidFill>
                            <a:srgbClr val="231F20"/>
                          </a:solidFill>
                          <a:latin typeface="Times New Roman" panose="02020603050405020304" pitchFamily="18" charset="0"/>
                          <a:cs typeface="Times New Roman" panose="02020603050405020304" pitchFamily="18" charset="0"/>
                        </a:rPr>
                        <a:t>υ</a:t>
                      </a:r>
                      <a:r>
                        <a:rPr sz="1600" dirty="0">
                          <a:solidFill>
                            <a:srgbClr val="231F20"/>
                          </a:solidFill>
                          <a:latin typeface="Times New Roman" panose="02020603050405020304" pitchFamily="18" charset="0"/>
                          <a:cs typeface="Times New Roman" panose="02020603050405020304" pitchFamily="18" charset="0"/>
                        </a:rPr>
                        <a:t>ακ</a:t>
                      </a:r>
                      <a:r>
                        <a:rPr sz="1600" spc="-5" dirty="0">
                          <a:solidFill>
                            <a:srgbClr val="231F20"/>
                          </a:solidFill>
                          <a:latin typeface="Times New Roman" panose="02020603050405020304" pitchFamily="18" charset="0"/>
                          <a:cs typeface="Times New Roman" panose="02020603050405020304" pitchFamily="18" charset="0"/>
                        </a:rPr>
                        <a:t>έ</a:t>
                      </a:r>
                      <a:r>
                        <a:rPr sz="1600" dirty="0">
                          <a:solidFill>
                            <a:srgbClr val="231F20"/>
                          </a:solidFill>
                          <a:latin typeface="Times New Roman" panose="02020603050405020304" pitchFamily="18" charset="0"/>
                          <a:cs typeface="Times New Roman" panose="02020603050405020304" pitchFamily="18" charset="0"/>
                        </a:rPr>
                        <a:t>ς</a:t>
                      </a:r>
                      <a:r>
                        <a:rPr sz="1600" spc="-85"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κ</a:t>
                      </a:r>
                      <a:r>
                        <a:rPr sz="1600" dirty="0">
                          <a:solidFill>
                            <a:srgbClr val="231F20"/>
                          </a:solidFill>
                          <a:latin typeface="Times New Roman" panose="02020603050405020304" pitchFamily="18" charset="0"/>
                          <a:cs typeface="Times New Roman" panose="02020603050405020304" pitchFamily="18" charset="0"/>
                        </a:rPr>
                        <a:t>οιν</a:t>
                      </a:r>
                      <a:r>
                        <a:rPr sz="1600" spc="-5" dirty="0">
                          <a:solidFill>
                            <a:srgbClr val="231F20"/>
                          </a:solidFill>
                          <a:latin typeface="Times New Roman" panose="02020603050405020304" pitchFamily="18" charset="0"/>
                          <a:cs typeface="Times New Roman" panose="02020603050405020304" pitchFamily="18" charset="0"/>
                        </a:rPr>
                        <a:t>ό</a:t>
                      </a:r>
                      <a:r>
                        <a:rPr sz="1600" dirty="0">
                          <a:solidFill>
                            <a:srgbClr val="231F20"/>
                          </a:solidFill>
                          <a:latin typeface="Times New Roman" panose="02020603050405020304" pitchFamily="18" charset="0"/>
                          <a:cs typeface="Times New Roman" panose="02020603050405020304" pitchFamily="18" charset="0"/>
                        </a:rPr>
                        <a:t>τ</a:t>
                      </a:r>
                      <a:r>
                        <a:rPr sz="1600" spc="-5" dirty="0">
                          <a:solidFill>
                            <a:srgbClr val="231F20"/>
                          </a:solidFill>
                          <a:latin typeface="Times New Roman" panose="02020603050405020304" pitchFamily="18" charset="0"/>
                          <a:cs typeface="Times New Roman" panose="02020603050405020304" pitchFamily="18" charset="0"/>
                        </a:rPr>
                        <a:t>η</a:t>
                      </a:r>
                      <a:r>
                        <a:rPr sz="1600" dirty="0">
                          <a:solidFill>
                            <a:srgbClr val="231F20"/>
                          </a:solidFill>
                          <a:latin typeface="Times New Roman" panose="02020603050405020304" pitchFamily="18" charset="0"/>
                          <a:cs typeface="Times New Roman" panose="02020603050405020304" pitchFamily="18" charset="0"/>
                        </a:rPr>
                        <a:t>τ</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ς,</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blogs</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4"/>
                  </a:ext>
                </a:extLst>
              </a:tr>
              <a:tr h="333561">
                <a:tc>
                  <a:txBody>
                    <a:bodyPr/>
                    <a:lstStyle/>
                    <a:p>
                      <a:pPr marL="50800">
                        <a:lnSpc>
                          <a:spcPct val="100000"/>
                        </a:lnSpc>
                        <a:spcBef>
                          <a:spcPts val="160"/>
                        </a:spcBef>
                      </a:pPr>
                      <a:r>
                        <a:rPr sz="1600" dirty="0">
                          <a:solidFill>
                            <a:srgbClr val="231F20"/>
                          </a:solidFill>
                          <a:latin typeface="Times New Roman" panose="02020603050405020304" pitchFamily="18" charset="0"/>
                          <a:cs typeface="Times New Roman" panose="02020603050405020304" pitchFamily="18" charset="0"/>
                        </a:rPr>
                        <a:t>Σε</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εξωτ</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ρι</a:t>
                      </a:r>
                      <a:r>
                        <a:rPr sz="1600" spc="-15" dirty="0">
                          <a:solidFill>
                            <a:srgbClr val="231F20"/>
                          </a:solidFill>
                          <a:latin typeface="Times New Roman" panose="02020603050405020304" pitchFamily="18" charset="0"/>
                          <a:cs typeface="Times New Roman" panose="02020603050405020304" pitchFamily="18" charset="0"/>
                        </a:rPr>
                        <a:t>κ</a:t>
                      </a:r>
                      <a:r>
                        <a:rPr sz="1600" dirty="0">
                          <a:solidFill>
                            <a:srgbClr val="231F20"/>
                          </a:solidFill>
                          <a:latin typeface="Times New Roman" panose="02020603050405020304" pitchFamily="18" charset="0"/>
                          <a:cs typeface="Times New Roman" panose="02020603050405020304" pitchFamily="18" charset="0"/>
                        </a:rPr>
                        <a:t>ο</a:t>
                      </a:r>
                      <a:r>
                        <a:rPr sz="1600" spc="5" dirty="0">
                          <a:solidFill>
                            <a:srgbClr val="231F20"/>
                          </a:solidFill>
                          <a:latin typeface="Times New Roman" panose="02020603050405020304" pitchFamily="18" charset="0"/>
                          <a:cs typeface="Times New Roman" panose="02020603050405020304" pitchFamily="18" charset="0"/>
                        </a:rPr>
                        <a:t>ύ</a:t>
                      </a:r>
                      <a:r>
                        <a:rPr sz="1600" dirty="0">
                          <a:solidFill>
                            <a:srgbClr val="231F20"/>
                          </a:solidFill>
                          <a:latin typeface="Times New Roman" panose="02020603050405020304" pitchFamily="18" charset="0"/>
                          <a:cs typeface="Times New Roman" panose="02020603050405020304" pitchFamily="18" charset="0"/>
                        </a:rPr>
                        <a:t>ς</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χώρο</a:t>
                      </a:r>
                      <a:r>
                        <a:rPr sz="1600" spc="5" dirty="0">
                          <a:solidFill>
                            <a:srgbClr val="231F20"/>
                          </a:solidFill>
                          <a:latin typeface="Times New Roman" panose="02020603050405020304" pitchFamily="18" charset="0"/>
                          <a:cs typeface="Times New Roman" panose="02020603050405020304" pitchFamily="18" charset="0"/>
                        </a:rPr>
                        <a:t>υ</a:t>
                      </a:r>
                      <a:r>
                        <a:rPr sz="1600" dirty="0">
                          <a:solidFill>
                            <a:srgbClr val="231F20"/>
                          </a:solidFill>
                          <a:latin typeface="Times New Roman" panose="02020603050405020304" pitchFamily="18" charset="0"/>
                          <a:cs typeface="Times New Roman" panose="02020603050405020304" pitchFamily="18" charset="0"/>
                        </a:rPr>
                        <a:t>ς</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800">
                        <a:lnSpc>
                          <a:spcPct val="100000"/>
                        </a:lnSpc>
                        <a:spcBef>
                          <a:spcPts val="160"/>
                        </a:spcBef>
                      </a:pPr>
                      <a:r>
                        <a:rPr sz="1600" spc="-25" dirty="0">
                          <a:solidFill>
                            <a:srgbClr val="231F20"/>
                          </a:solidFill>
                          <a:latin typeface="Times New Roman" panose="02020603050405020304" pitchFamily="18" charset="0"/>
                          <a:cs typeface="Times New Roman" panose="02020603050405020304" pitchFamily="18" charset="0"/>
                        </a:rPr>
                        <a:t>Διαφημιστικές</a:t>
                      </a:r>
                      <a:r>
                        <a:rPr sz="1600" spc="-85" dirty="0">
                          <a:solidFill>
                            <a:srgbClr val="231F20"/>
                          </a:solidFill>
                          <a:latin typeface="Times New Roman" panose="02020603050405020304" pitchFamily="18" charset="0"/>
                          <a:cs typeface="Times New Roman" panose="02020603050405020304" pitchFamily="18" charset="0"/>
                        </a:rPr>
                        <a:t> </a:t>
                      </a:r>
                      <a:r>
                        <a:rPr sz="1600" spc="-50" dirty="0">
                          <a:solidFill>
                            <a:srgbClr val="231F20"/>
                          </a:solidFill>
                          <a:latin typeface="Times New Roman" panose="02020603050405020304" pitchFamily="18" charset="0"/>
                          <a:cs typeface="Times New Roman" panose="02020603050405020304" pitchFamily="18" charset="0"/>
                        </a:rPr>
                        <a:t>πινακίδες,</a:t>
                      </a:r>
                      <a:r>
                        <a:rPr sz="1600" spc="-80"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έπιπλα</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δρόμου,</a:t>
                      </a:r>
                      <a:r>
                        <a:rPr sz="1600" spc="-8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μέσα</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μεταφοράς,</a:t>
                      </a:r>
                      <a:r>
                        <a:rPr sz="1600" spc="-8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αφισοκόλληση</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5"/>
                  </a:ext>
                </a:extLst>
              </a:tr>
              <a:tr h="333561">
                <a:tc>
                  <a:txBody>
                    <a:bodyPr/>
                    <a:lstStyle/>
                    <a:p>
                      <a:pPr marL="50800">
                        <a:lnSpc>
                          <a:spcPct val="100000"/>
                        </a:lnSpc>
                        <a:spcBef>
                          <a:spcPts val="160"/>
                        </a:spcBef>
                      </a:pPr>
                      <a:r>
                        <a:rPr sz="1600" dirty="0">
                          <a:solidFill>
                            <a:srgbClr val="231F20"/>
                          </a:solidFill>
                          <a:latin typeface="Times New Roman" panose="02020603050405020304" pitchFamily="18" charset="0"/>
                          <a:cs typeface="Times New Roman" panose="02020603050405020304" pitchFamily="18" charset="0"/>
                        </a:rPr>
                        <a:t>Σε</a:t>
                      </a:r>
                      <a:r>
                        <a:rPr sz="1600" spc="-85" dirty="0">
                          <a:solidFill>
                            <a:srgbClr val="231F20"/>
                          </a:solidFill>
                          <a:latin typeface="Times New Roman" panose="02020603050405020304" pitchFamily="18" charset="0"/>
                          <a:cs typeface="Times New Roman" panose="02020603050405020304" pitchFamily="18" charset="0"/>
                        </a:rPr>
                        <a:t> </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σωτ</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ρι</a:t>
                      </a:r>
                      <a:r>
                        <a:rPr sz="1600" spc="-15" dirty="0">
                          <a:solidFill>
                            <a:srgbClr val="231F20"/>
                          </a:solidFill>
                          <a:latin typeface="Times New Roman" panose="02020603050405020304" pitchFamily="18" charset="0"/>
                          <a:cs typeface="Times New Roman" panose="02020603050405020304" pitchFamily="18" charset="0"/>
                        </a:rPr>
                        <a:t>κ</a:t>
                      </a:r>
                      <a:r>
                        <a:rPr sz="1600" dirty="0">
                          <a:solidFill>
                            <a:srgbClr val="231F20"/>
                          </a:solidFill>
                          <a:latin typeface="Times New Roman" panose="02020603050405020304" pitchFamily="18" charset="0"/>
                          <a:cs typeface="Times New Roman" panose="02020603050405020304" pitchFamily="18" charset="0"/>
                        </a:rPr>
                        <a:t>ο</a:t>
                      </a:r>
                      <a:r>
                        <a:rPr sz="1600" spc="5" dirty="0">
                          <a:solidFill>
                            <a:srgbClr val="231F20"/>
                          </a:solidFill>
                          <a:latin typeface="Times New Roman" panose="02020603050405020304" pitchFamily="18" charset="0"/>
                          <a:cs typeface="Times New Roman" panose="02020603050405020304" pitchFamily="18" charset="0"/>
                        </a:rPr>
                        <a:t>ύ</a:t>
                      </a:r>
                      <a:r>
                        <a:rPr sz="1600" dirty="0">
                          <a:solidFill>
                            <a:srgbClr val="231F20"/>
                          </a:solidFill>
                          <a:latin typeface="Times New Roman" panose="02020603050405020304" pitchFamily="18" charset="0"/>
                          <a:cs typeface="Times New Roman" panose="02020603050405020304" pitchFamily="18" charset="0"/>
                        </a:rPr>
                        <a:t>ς</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χώρο</a:t>
                      </a:r>
                      <a:r>
                        <a:rPr sz="1600" spc="5" dirty="0">
                          <a:solidFill>
                            <a:srgbClr val="231F20"/>
                          </a:solidFill>
                          <a:latin typeface="Times New Roman" panose="02020603050405020304" pitchFamily="18" charset="0"/>
                          <a:cs typeface="Times New Roman" panose="02020603050405020304" pitchFamily="18" charset="0"/>
                        </a:rPr>
                        <a:t>υ</a:t>
                      </a:r>
                      <a:r>
                        <a:rPr sz="1600" dirty="0">
                          <a:solidFill>
                            <a:srgbClr val="231F20"/>
                          </a:solidFill>
                          <a:latin typeface="Times New Roman" panose="02020603050405020304" pitchFamily="18" charset="0"/>
                          <a:cs typeface="Times New Roman" panose="02020603050405020304" pitchFamily="18" charset="0"/>
                        </a:rPr>
                        <a:t>ς</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800">
                        <a:lnSpc>
                          <a:spcPct val="100000"/>
                        </a:lnSpc>
                        <a:spcBef>
                          <a:spcPts val="160"/>
                        </a:spcBef>
                      </a:pPr>
                      <a:r>
                        <a:rPr sz="1600" spc="-15" dirty="0">
                          <a:solidFill>
                            <a:srgbClr val="231F20"/>
                          </a:solidFill>
                          <a:latin typeface="Times New Roman" panose="02020603050405020304" pitchFamily="18" charset="0"/>
                          <a:cs typeface="Times New Roman" panose="02020603050405020304" pitchFamily="18" charset="0"/>
                        </a:rPr>
                        <a:t>Σημεία</a:t>
                      </a:r>
                      <a:r>
                        <a:rPr sz="1600" spc="-75" dirty="0">
                          <a:solidFill>
                            <a:srgbClr val="231F20"/>
                          </a:solidFill>
                          <a:latin typeface="Times New Roman" panose="02020603050405020304" pitchFamily="18" charset="0"/>
                          <a:cs typeface="Times New Roman" panose="02020603050405020304" pitchFamily="18" charset="0"/>
                        </a:rPr>
                        <a:t> </a:t>
                      </a:r>
                      <a:r>
                        <a:rPr sz="1600" spc="-50" dirty="0">
                          <a:solidFill>
                            <a:srgbClr val="231F20"/>
                          </a:solidFill>
                          <a:latin typeface="Times New Roman" panose="02020603050405020304" pitchFamily="18" charset="0"/>
                          <a:cs typeface="Times New Roman" panose="02020603050405020304" pitchFamily="18" charset="0"/>
                        </a:rPr>
                        <a:t>πώλησης,</a:t>
                      </a:r>
                      <a:r>
                        <a:rPr sz="1600" spc="-75"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αφίσες</a:t>
                      </a:r>
                      <a:r>
                        <a:rPr sz="1600" spc="-7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εντός</a:t>
                      </a:r>
                      <a:r>
                        <a:rPr sz="1600" spc="-75"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των</a:t>
                      </a:r>
                      <a:r>
                        <a:rPr sz="1600" spc="-70"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καταστημάτων,</a:t>
                      </a:r>
                      <a:r>
                        <a:rPr sz="1600" spc="-7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παρουσίαση</a:t>
                      </a:r>
                      <a:r>
                        <a:rPr sz="1600" spc="-7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στις</a:t>
                      </a:r>
                      <a:r>
                        <a:rPr sz="1600" spc="-7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βιτρίνες</a:t>
                      </a:r>
                      <a:r>
                        <a:rPr sz="1600" spc="-70"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και</a:t>
                      </a:r>
                      <a:r>
                        <a:rPr sz="1600" spc="-7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στα</a:t>
                      </a:r>
                      <a:r>
                        <a:rPr sz="1600" spc="-7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ράφια</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6"/>
                  </a:ext>
                </a:extLst>
              </a:tr>
              <a:tr h="333561">
                <a:tc>
                  <a:txBody>
                    <a:bodyPr/>
                    <a:lstStyle/>
                    <a:p>
                      <a:pPr marL="50800">
                        <a:lnSpc>
                          <a:spcPct val="100000"/>
                        </a:lnSpc>
                        <a:spcBef>
                          <a:spcPts val="160"/>
                        </a:spcBef>
                      </a:pPr>
                      <a:r>
                        <a:rPr sz="1600" spc="-25" dirty="0">
                          <a:solidFill>
                            <a:srgbClr val="231F20"/>
                          </a:solidFill>
                          <a:latin typeface="Times New Roman" panose="02020603050405020304" pitchFamily="18" charset="0"/>
                          <a:cs typeface="Times New Roman" panose="02020603050405020304" pitchFamily="18" charset="0"/>
                        </a:rPr>
                        <a:t>Σινεμά</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800">
                        <a:lnSpc>
                          <a:spcPct val="100000"/>
                        </a:lnSpc>
                        <a:spcBef>
                          <a:spcPts val="160"/>
                        </a:spcBef>
                      </a:pPr>
                      <a:r>
                        <a:rPr sz="1600" spc="-40" dirty="0">
                          <a:solidFill>
                            <a:srgbClr val="231F20"/>
                          </a:solidFill>
                          <a:latin typeface="Times New Roman" panose="02020603050405020304" pitchFamily="18" charset="0"/>
                          <a:cs typeface="Times New Roman" panose="02020603050405020304" pitchFamily="18" charset="0"/>
                        </a:rPr>
                        <a:t>Πολλοί-κινηματογράφοι,</a:t>
                      </a:r>
                      <a:r>
                        <a:rPr sz="1600" spc="-75" dirty="0">
                          <a:solidFill>
                            <a:srgbClr val="231F20"/>
                          </a:solidFill>
                          <a:latin typeface="Times New Roman" panose="02020603050405020304" pitchFamily="18" charset="0"/>
                          <a:cs typeface="Times New Roman" panose="02020603050405020304" pitchFamily="18" charset="0"/>
                        </a:rPr>
                        <a:t> </a:t>
                      </a:r>
                      <a:r>
                        <a:rPr sz="1600" spc="-55" dirty="0">
                          <a:solidFill>
                            <a:srgbClr val="231F20"/>
                          </a:solidFill>
                          <a:latin typeface="Times New Roman" panose="02020603050405020304" pitchFamily="18" charset="0"/>
                          <a:cs typeface="Times New Roman" panose="02020603050405020304" pitchFamily="18" charset="0"/>
                        </a:rPr>
                        <a:t>Imax,</a:t>
                      </a:r>
                      <a:r>
                        <a:rPr sz="1600" spc="-7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σε</a:t>
                      </a:r>
                      <a:r>
                        <a:rPr sz="1600" spc="-7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εξωτερικούς</a:t>
                      </a:r>
                      <a:r>
                        <a:rPr sz="1600" spc="-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χώρους</a:t>
                      </a:r>
                      <a:endParaRPr sz="16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154638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dirty="0"/>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Ενοποίηση Περιεχομένου</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17</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pic>
        <p:nvPicPr>
          <p:cNvPr id="4" name="Εικόνα 3">
            <a:extLst>
              <a:ext uri="{FF2B5EF4-FFF2-40B4-BE49-F238E27FC236}">
                <a16:creationId xmlns:a16="http://schemas.microsoft.com/office/drawing/2014/main" id="{6CD7ED69-E94E-2FBA-83E2-033DF392ECA0}"/>
              </a:ext>
            </a:extLst>
          </p:cNvPr>
          <p:cNvPicPr>
            <a:picLocks noChangeAspect="1"/>
          </p:cNvPicPr>
          <p:nvPr/>
        </p:nvPicPr>
        <p:blipFill>
          <a:blip r:embed="rId4"/>
          <a:stretch>
            <a:fillRect/>
          </a:stretch>
        </p:blipFill>
        <p:spPr>
          <a:xfrm>
            <a:off x="1149733" y="1376462"/>
            <a:ext cx="9713620" cy="4830145"/>
          </a:xfrm>
          <a:prstGeom prst="rect">
            <a:avLst/>
          </a:prstGeom>
        </p:spPr>
      </p:pic>
    </p:spTree>
    <p:custDataLst>
      <p:tags r:id="rId1"/>
    </p:custDataLst>
    <p:extLst>
      <p:ext uri="{BB962C8B-B14F-4D97-AF65-F5344CB8AC3E}">
        <p14:creationId xmlns:p14="http://schemas.microsoft.com/office/powerpoint/2010/main" val="2200690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dirty="0"/>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Επικοινωνιακές Στρατηγικές Ι</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18</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pic>
        <p:nvPicPr>
          <p:cNvPr id="9" name="Εικόνα 8">
            <a:extLst>
              <a:ext uri="{FF2B5EF4-FFF2-40B4-BE49-F238E27FC236}">
                <a16:creationId xmlns:a16="http://schemas.microsoft.com/office/drawing/2014/main" id="{EC800278-7EC5-847C-C7B6-7A2A67704F37}"/>
              </a:ext>
            </a:extLst>
          </p:cNvPr>
          <p:cNvPicPr>
            <a:picLocks noChangeAspect="1"/>
          </p:cNvPicPr>
          <p:nvPr/>
        </p:nvPicPr>
        <p:blipFill rotWithShape="1">
          <a:blip r:embed="rId4"/>
          <a:srcRect l="21038" t="5808" b="4471"/>
          <a:stretch/>
        </p:blipFill>
        <p:spPr>
          <a:xfrm>
            <a:off x="232840" y="1571740"/>
            <a:ext cx="5184165" cy="4364575"/>
          </a:xfrm>
          <a:prstGeom prst="rect">
            <a:avLst/>
          </a:prstGeom>
        </p:spPr>
      </p:pic>
      <p:pic>
        <p:nvPicPr>
          <p:cNvPr id="18" name="Εικόνα 17">
            <a:extLst>
              <a:ext uri="{FF2B5EF4-FFF2-40B4-BE49-F238E27FC236}">
                <a16:creationId xmlns:a16="http://schemas.microsoft.com/office/drawing/2014/main" id="{783613D6-6FF2-FE8C-6AFC-7AF65E2D840F}"/>
              </a:ext>
            </a:extLst>
          </p:cNvPr>
          <p:cNvPicPr>
            <a:picLocks noChangeAspect="1"/>
          </p:cNvPicPr>
          <p:nvPr/>
        </p:nvPicPr>
        <p:blipFill>
          <a:blip r:embed="rId5"/>
          <a:stretch>
            <a:fillRect/>
          </a:stretch>
        </p:blipFill>
        <p:spPr>
          <a:xfrm>
            <a:off x="6214911" y="2108688"/>
            <a:ext cx="5138928" cy="3136392"/>
          </a:xfrm>
          <a:prstGeom prst="rect">
            <a:avLst/>
          </a:prstGeom>
        </p:spPr>
      </p:pic>
      <p:sp>
        <p:nvSpPr>
          <p:cNvPr id="22" name="TextBox 21">
            <a:extLst>
              <a:ext uri="{FF2B5EF4-FFF2-40B4-BE49-F238E27FC236}">
                <a16:creationId xmlns:a16="http://schemas.microsoft.com/office/drawing/2014/main" id="{9B7A132C-2446-4530-A43C-B7DBCB56A9CA}"/>
              </a:ext>
            </a:extLst>
          </p:cNvPr>
          <p:cNvSpPr txBox="1"/>
          <p:nvPr/>
        </p:nvSpPr>
        <p:spPr>
          <a:xfrm>
            <a:off x="6317912" y="1308562"/>
            <a:ext cx="4932926" cy="523220"/>
          </a:xfrm>
          <a:prstGeom prst="rect">
            <a:avLst/>
          </a:prstGeom>
          <a:noFill/>
        </p:spPr>
        <p:txBody>
          <a:bodyPr wrap="square">
            <a:spAutoFit/>
          </a:bodyPr>
          <a:lstStyle/>
          <a:p>
            <a:pPr marL="117475">
              <a:lnSpc>
                <a:spcPct val="100000"/>
              </a:lnSpc>
              <a:spcBef>
                <a:spcPts val="675"/>
              </a:spcBef>
            </a:pPr>
            <a:r>
              <a:rPr lang="el-GR" sz="1400" b="1" spc="30" dirty="0">
                <a:solidFill>
                  <a:srgbClr val="0067B4"/>
                </a:solidFill>
                <a:latin typeface="Calibri"/>
                <a:cs typeface="Calibri"/>
              </a:rPr>
              <a:t>ΣΧHΜΑ</a:t>
            </a:r>
            <a:r>
              <a:rPr lang="el-GR" sz="1400" b="1" spc="-20" dirty="0">
                <a:solidFill>
                  <a:srgbClr val="0067B4"/>
                </a:solidFill>
                <a:latin typeface="Calibri"/>
                <a:cs typeface="Calibri"/>
              </a:rPr>
              <a:t> </a:t>
            </a:r>
            <a:r>
              <a:rPr lang="el-GR" sz="1400" b="1" spc="10" dirty="0">
                <a:solidFill>
                  <a:srgbClr val="0067B4"/>
                </a:solidFill>
                <a:latin typeface="Calibri"/>
                <a:cs typeface="Calibri"/>
              </a:rPr>
              <a:t>13.6   </a:t>
            </a:r>
            <a:r>
              <a:rPr lang="el-GR" sz="1400" b="1" spc="75" dirty="0">
                <a:solidFill>
                  <a:srgbClr val="0067B4"/>
                </a:solidFill>
                <a:latin typeface="Calibri"/>
                <a:cs typeface="Calibri"/>
              </a:rPr>
              <a:t> </a:t>
            </a:r>
            <a:r>
              <a:rPr lang="el-GR" sz="1400" b="1" spc="25" dirty="0">
                <a:solidFill>
                  <a:srgbClr val="0067B4"/>
                </a:solidFill>
                <a:latin typeface="Calibri"/>
                <a:cs typeface="Calibri"/>
              </a:rPr>
              <a:t>Ροή</a:t>
            </a:r>
            <a:r>
              <a:rPr lang="el-GR" sz="1400" b="1" spc="-15" dirty="0">
                <a:solidFill>
                  <a:srgbClr val="0067B4"/>
                </a:solidFill>
                <a:latin typeface="Calibri"/>
                <a:cs typeface="Calibri"/>
              </a:rPr>
              <a:t> </a:t>
            </a:r>
            <a:r>
              <a:rPr lang="el-GR" sz="1400" b="1" dirty="0">
                <a:solidFill>
                  <a:srgbClr val="0067B4"/>
                </a:solidFill>
                <a:latin typeface="Calibri"/>
                <a:cs typeface="Calibri"/>
              </a:rPr>
              <a:t>επικοινωνίας</a:t>
            </a:r>
            <a:r>
              <a:rPr lang="el-GR" sz="1400" b="1" spc="-20" dirty="0">
                <a:solidFill>
                  <a:srgbClr val="0067B4"/>
                </a:solidFill>
                <a:latin typeface="Calibri"/>
                <a:cs typeface="Calibri"/>
              </a:rPr>
              <a:t> </a:t>
            </a:r>
            <a:r>
              <a:rPr lang="el-GR" sz="1400" b="1" spc="10" dirty="0">
                <a:solidFill>
                  <a:srgbClr val="0067B4"/>
                </a:solidFill>
                <a:latin typeface="Calibri"/>
                <a:cs typeface="Calibri"/>
              </a:rPr>
              <a:t>σε</a:t>
            </a:r>
            <a:r>
              <a:rPr lang="el-GR" sz="1400" b="1" spc="-20" dirty="0">
                <a:solidFill>
                  <a:srgbClr val="0067B4"/>
                </a:solidFill>
                <a:latin typeface="Calibri"/>
                <a:cs typeface="Calibri"/>
              </a:rPr>
              <a:t> </a:t>
            </a:r>
            <a:r>
              <a:rPr lang="el-GR" sz="1400" b="1" spc="-15" dirty="0">
                <a:solidFill>
                  <a:srgbClr val="0067B4"/>
                </a:solidFill>
                <a:latin typeface="Calibri"/>
                <a:cs typeface="Calibri"/>
              </a:rPr>
              <a:t>μία </a:t>
            </a:r>
            <a:r>
              <a:rPr lang="el-GR" sz="1400" b="1" spc="20" dirty="0">
                <a:solidFill>
                  <a:srgbClr val="0067B4"/>
                </a:solidFill>
                <a:latin typeface="Calibri"/>
                <a:cs typeface="Calibri"/>
              </a:rPr>
              <a:t>στρατηγική</a:t>
            </a:r>
            <a:r>
              <a:rPr lang="el-GR" sz="1400" b="1" spc="-20" dirty="0">
                <a:solidFill>
                  <a:srgbClr val="0067B4"/>
                </a:solidFill>
                <a:latin typeface="Calibri"/>
                <a:cs typeface="Calibri"/>
              </a:rPr>
              <a:t> </a:t>
            </a:r>
            <a:r>
              <a:rPr lang="el-GR" sz="1400" b="1" spc="30" dirty="0" err="1">
                <a:solidFill>
                  <a:srgbClr val="0067B4"/>
                </a:solidFill>
                <a:latin typeface="Calibri"/>
                <a:cs typeface="Calibri"/>
              </a:rPr>
              <a:t>push</a:t>
            </a:r>
            <a:r>
              <a:rPr lang="el-GR" sz="1400" b="1" spc="-15" dirty="0">
                <a:solidFill>
                  <a:srgbClr val="0067B4"/>
                </a:solidFill>
                <a:latin typeface="Calibri"/>
                <a:cs typeface="Calibri"/>
              </a:rPr>
              <a:t> </a:t>
            </a:r>
            <a:r>
              <a:rPr lang="el-GR" sz="1400" b="1" spc="25" dirty="0" err="1">
                <a:solidFill>
                  <a:srgbClr val="0067B4"/>
                </a:solidFill>
                <a:latin typeface="Calibri"/>
                <a:cs typeface="Calibri"/>
              </a:rPr>
              <a:t>positioning</a:t>
            </a:r>
            <a:endParaRPr lang="el-GR" sz="1400" dirty="0">
              <a:latin typeface="Calibri"/>
              <a:cs typeface="Calibri"/>
            </a:endParaRPr>
          </a:p>
        </p:txBody>
      </p:sp>
      <p:sp>
        <p:nvSpPr>
          <p:cNvPr id="24" name="TextBox 23">
            <a:extLst>
              <a:ext uri="{FF2B5EF4-FFF2-40B4-BE49-F238E27FC236}">
                <a16:creationId xmlns:a16="http://schemas.microsoft.com/office/drawing/2014/main" id="{DEE67657-E4A9-1D10-1FAA-4931C73C597A}"/>
              </a:ext>
            </a:extLst>
          </p:cNvPr>
          <p:cNvSpPr txBox="1"/>
          <p:nvPr/>
        </p:nvSpPr>
        <p:spPr>
          <a:xfrm>
            <a:off x="6096000" y="5932666"/>
            <a:ext cx="3582784" cy="246221"/>
          </a:xfrm>
          <a:prstGeom prst="rect">
            <a:avLst/>
          </a:prstGeom>
          <a:noFill/>
        </p:spPr>
        <p:txBody>
          <a:bodyPr wrap="square">
            <a:spAutoFit/>
          </a:bodyPr>
          <a:lstStyle/>
          <a:p>
            <a:pPr marL="117475">
              <a:lnSpc>
                <a:spcPct val="100000"/>
              </a:lnSpc>
            </a:pPr>
            <a:r>
              <a:rPr lang="el-GR" sz="1000" i="1" spc="-45" dirty="0">
                <a:solidFill>
                  <a:srgbClr val="231F20"/>
                </a:solidFill>
                <a:latin typeface="Trebuchet MS"/>
                <a:cs typeface="Trebuchet MS"/>
              </a:rPr>
              <a:t>Β</a:t>
            </a:r>
            <a:r>
              <a:rPr lang="el-GR" sz="1000" i="1" spc="-20" dirty="0">
                <a:solidFill>
                  <a:srgbClr val="231F20"/>
                </a:solidFill>
                <a:latin typeface="Trebuchet MS"/>
                <a:cs typeface="Trebuchet MS"/>
              </a:rPr>
              <a:t>ασ</a:t>
            </a:r>
            <a:r>
              <a:rPr lang="el-GR" sz="1000" i="1" spc="-35" dirty="0">
                <a:solidFill>
                  <a:srgbClr val="231F20"/>
                </a:solidFill>
                <a:latin typeface="Trebuchet MS"/>
                <a:cs typeface="Trebuchet MS"/>
              </a:rPr>
              <a:t>ί</a:t>
            </a:r>
            <a:r>
              <a:rPr lang="el-GR" sz="1000" i="1" spc="-40" dirty="0">
                <a:solidFill>
                  <a:srgbClr val="231F20"/>
                </a:solidFill>
                <a:latin typeface="Trebuchet MS"/>
                <a:cs typeface="Trebuchet MS"/>
              </a:rPr>
              <a:t>ζ</a:t>
            </a:r>
            <a:r>
              <a:rPr lang="el-GR" sz="1000" i="1" spc="-50" dirty="0">
                <a:solidFill>
                  <a:srgbClr val="231F20"/>
                </a:solidFill>
                <a:latin typeface="Trebuchet MS"/>
                <a:cs typeface="Trebuchet MS"/>
              </a:rPr>
              <a:t>ε</a:t>
            </a:r>
            <a:r>
              <a:rPr lang="el-GR" sz="1000" i="1" spc="-55" dirty="0">
                <a:solidFill>
                  <a:srgbClr val="231F20"/>
                </a:solidFill>
                <a:latin typeface="Trebuchet MS"/>
                <a:cs typeface="Trebuchet MS"/>
              </a:rPr>
              <a:t>τ</a:t>
            </a:r>
            <a:r>
              <a:rPr lang="el-GR" sz="1000" i="1" spc="-20" dirty="0">
                <a:solidFill>
                  <a:srgbClr val="231F20"/>
                </a:solidFill>
                <a:latin typeface="Trebuchet MS"/>
                <a:cs typeface="Trebuchet MS"/>
              </a:rPr>
              <a:t>αι</a:t>
            </a:r>
            <a:r>
              <a:rPr lang="el-GR" sz="1000" i="1" spc="-105" dirty="0">
                <a:solidFill>
                  <a:srgbClr val="231F20"/>
                </a:solidFill>
                <a:latin typeface="Trebuchet MS"/>
                <a:cs typeface="Trebuchet MS"/>
              </a:rPr>
              <a:t> </a:t>
            </a:r>
            <a:r>
              <a:rPr lang="el-GR" sz="1000" i="1" spc="-10" dirty="0">
                <a:solidFill>
                  <a:srgbClr val="231F20"/>
                </a:solidFill>
                <a:latin typeface="Trebuchet MS"/>
                <a:cs typeface="Trebuchet MS"/>
              </a:rPr>
              <a:t>σ</a:t>
            </a:r>
            <a:r>
              <a:rPr lang="el-GR" sz="1000" i="1" spc="-55" dirty="0">
                <a:solidFill>
                  <a:srgbClr val="231F20"/>
                </a:solidFill>
                <a:latin typeface="Trebuchet MS"/>
                <a:cs typeface="Trebuchet MS"/>
              </a:rPr>
              <a:t>τ</a:t>
            </a:r>
            <a:r>
              <a:rPr lang="el-GR" sz="1000" i="1" spc="-80" dirty="0">
                <a:solidFill>
                  <a:srgbClr val="231F20"/>
                </a:solidFill>
                <a:latin typeface="Trebuchet MS"/>
                <a:cs typeface="Trebuchet MS"/>
              </a:rPr>
              <a:t>ο:</a:t>
            </a:r>
            <a:r>
              <a:rPr lang="el-GR" sz="1000" i="1" spc="-105" dirty="0">
                <a:solidFill>
                  <a:srgbClr val="231F20"/>
                </a:solidFill>
                <a:latin typeface="Trebuchet MS"/>
                <a:cs typeface="Trebuchet MS"/>
              </a:rPr>
              <a:t> </a:t>
            </a:r>
            <a:r>
              <a:rPr lang="el-GR" sz="1000" i="1" spc="-75" dirty="0" err="1">
                <a:solidFill>
                  <a:srgbClr val="231F20"/>
                </a:solidFill>
                <a:latin typeface="Trebuchet MS"/>
                <a:cs typeface="Trebuchet MS"/>
              </a:rPr>
              <a:t>Fill</a:t>
            </a:r>
            <a:r>
              <a:rPr lang="el-GR" sz="1000" i="1" spc="-105" dirty="0">
                <a:solidFill>
                  <a:srgbClr val="231F20"/>
                </a:solidFill>
                <a:latin typeface="Trebuchet MS"/>
                <a:cs typeface="Trebuchet MS"/>
              </a:rPr>
              <a:t> </a:t>
            </a:r>
            <a:r>
              <a:rPr lang="el-GR" sz="1000" i="1" spc="-55" dirty="0">
                <a:solidFill>
                  <a:srgbClr val="231F20"/>
                </a:solidFill>
                <a:latin typeface="Trebuchet MS"/>
                <a:cs typeface="Trebuchet MS"/>
              </a:rPr>
              <a:t>(2011),</a:t>
            </a:r>
            <a:r>
              <a:rPr lang="el-GR" sz="1000" i="1" spc="-105" dirty="0">
                <a:solidFill>
                  <a:srgbClr val="231F20"/>
                </a:solidFill>
                <a:latin typeface="Trebuchet MS"/>
                <a:cs typeface="Trebuchet MS"/>
              </a:rPr>
              <a:t> </a:t>
            </a:r>
            <a:r>
              <a:rPr lang="el-GR" sz="1000" i="1" spc="-50" dirty="0">
                <a:solidFill>
                  <a:srgbClr val="231F20"/>
                </a:solidFill>
                <a:latin typeface="Trebuchet MS"/>
                <a:cs typeface="Trebuchet MS"/>
              </a:rPr>
              <a:t>99-102.</a:t>
            </a:r>
            <a:endParaRPr lang="el-GR" sz="1000" dirty="0">
              <a:latin typeface="Trebuchet MS"/>
              <a:cs typeface="Trebuchet MS"/>
            </a:endParaRPr>
          </a:p>
        </p:txBody>
      </p:sp>
      <p:sp>
        <p:nvSpPr>
          <p:cNvPr id="26" name="TextBox 25">
            <a:extLst>
              <a:ext uri="{FF2B5EF4-FFF2-40B4-BE49-F238E27FC236}">
                <a16:creationId xmlns:a16="http://schemas.microsoft.com/office/drawing/2014/main" id="{14FB87BB-472E-BDB7-DE54-9B38A49D8566}"/>
              </a:ext>
            </a:extLst>
          </p:cNvPr>
          <p:cNvSpPr txBox="1"/>
          <p:nvPr/>
        </p:nvSpPr>
        <p:spPr>
          <a:xfrm>
            <a:off x="318787" y="1289484"/>
            <a:ext cx="5471199" cy="307777"/>
          </a:xfrm>
          <a:prstGeom prst="rect">
            <a:avLst/>
          </a:prstGeom>
          <a:noFill/>
        </p:spPr>
        <p:txBody>
          <a:bodyPr wrap="square">
            <a:spAutoFit/>
          </a:bodyPr>
          <a:lstStyle/>
          <a:p>
            <a:pPr marL="117475">
              <a:lnSpc>
                <a:spcPct val="100000"/>
              </a:lnSpc>
              <a:spcBef>
                <a:spcPts val="675"/>
              </a:spcBef>
            </a:pPr>
            <a:r>
              <a:rPr lang="el-GR" sz="1400" b="1" spc="30" dirty="0">
                <a:solidFill>
                  <a:srgbClr val="0067B4"/>
                </a:solidFill>
                <a:latin typeface="Calibri"/>
                <a:cs typeface="Calibri"/>
              </a:rPr>
              <a:t>ΣΧHΜΑ</a:t>
            </a:r>
            <a:r>
              <a:rPr lang="el-GR" sz="1400" b="1" spc="-20" dirty="0">
                <a:solidFill>
                  <a:srgbClr val="0067B4"/>
                </a:solidFill>
                <a:latin typeface="Calibri"/>
                <a:cs typeface="Calibri"/>
              </a:rPr>
              <a:t> </a:t>
            </a:r>
            <a:r>
              <a:rPr lang="el-GR" sz="1400" b="1" spc="10" dirty="0">
                <a:solidFill>
                  <a:srgbClr val="0067B4"/>
                </a:solidFill>
                <a:latin typeface="Calibri"/>
                <a:cs typeface="Calibri"/>
              </a:rPr>
              <a:t>13.5   </a:t>
            </a:r>
            <a:r>
              <a:rPr lang="el-GR" sz="1400" b="1" spc="70" dirty="0">
                <a:solidFill>
                  <a:srgbClr val="0067B4"/>
                </a:solidFill>
                <a:latin typeface="Calibri"/>
                <a:cs typeface="Calibri"/>
              </a:rPr>
              <a:t> </a:t>
            </a:r>
            <a:r>
              <a:rPr lang="el-GR" sz="1400" b="1" spc="5" dirty="0" err="1">
                <a:solidFill>
                  <a:srgbClr val="0067B4"/>
                </a:solidFill>
                <a:latin typeface="Calibri"/>
                <a:cs typeface="Calibri"/>
              </a:rPr>
              <a:t>Έπικοινωνιακές</a:t>
            </a:r>
            <a:r>
              <a:rPr lang="el-GR" sz="1400" b="1" spc="-20" dirty="0">
                <a:solidFill>
                  <a:srgbClr val="0067B4"/>
                </a:solidFill>
                <a:latin typeface="Calibri"/>
                <a:cs typeface="Calibri"/>
              </a:rPr>
              <a:t> </a:t>
            </a:r>
            <a:r>
              <a:rPr lang="el-GR" sz="1400" b="1" spc="25" dirty="0">
                <a:solidFill>
                  <a:srgbClr val="0067B4"/>
                </a:solidFill>
                <a:latin typeface="Calibri"/>
                <a:cs typeface="Calibri"/>
              </a:rPr>
              <a:t>ροές</a:t>
            </a:r>
            <a:r>
              <a:rPr lang="el-GR" sz="1400" b="1" spc="-15" dirty="0">
                <a:solidFill>
                  <a:srgbClr val="0067B4"/>
                </a:solidFill>
                <a:latin typeface="Calibri"/>
                <a:cs typeface="Calibri"/>
              </a:rPr>
              <a:t> </a:t>
            </a:r>
            <a:r>
              <a:rPr lang="el-GR" sz="1400" b="1" spc="30" dirty="0">
                <a:solidFill>
                  <a:srgbClr val="0067B4"/>
                </a:solidFill>
                <a:latin typeface="Calibri"/>
                <a:cs typeface="Calibri"/>
              </a:rPr>
              <a:t>της</a:t>
            </a:r>
            <a:r>
              <a:rPr lang="el-GR" sz="1400" b="1" spc="-20" dirty="0">
                <a:solidFill>
                  <a:srgbClr val="0067B4"/>
                </a:solidFill>
                <a:latin typeface="Calibri"/>
                <a:cs typeface="Calibri"/>
              </a:rPr>
              <a:t> </a:t>
            </a:r>
            <a:r>
              <a:rPr lang="el-GR" sz="1400" b="1" spc="20" dirty="0">
                <a:solidFill>
                  <a:srgbClr val="0067B4"/>
                </a:solidFill>
                <a:latin typeface="Calibri"/>
                <a:cs typeface="Calibri"/>
              </a:rPr>
              <a:t>στρατηγικής</a:t>
            </a:r>
            <a:r>
              <a:rPr lang="el-GR" sz="1400" b="1" spc="-20" dirty="0">
                <a:solidFill>
                  <a:srgbClr val="0067B4"/>
                </a:solidFill>
                <a:latin typeface="Calibri"/>
                <a:cs typeface="Calibri"/>
              </a:rPr>
              <a:t> </a:t>
            </a:r>
            <a:r>
              <a:rPr lang="el-GR" sz="1400" b="1" spc="25" dirty="0" err="1">
                <a:solidFill>
                  <a:srgbClr val="0067B4"/>
                </a:solidFill>
                <a:latin typeface="Calibri"/>
                <a:cs typeface="Calibri"/>
              </a:rPr>
              <a:t>pull</a:t>
            </a:r>
            <a:r>
              <a:rPr lang="el-GR" sz="1400" b="1" spc="-20" dirty="0">
                <a:solidFill>
                  <a:srgbClr val="0067B4"/>
                </a:solidFill>
                <a:latin typeface="Calibri"/>
                <a:cs typeface="Calibri"/>
              </a:rPr>
              <a:t> </a:t>
            </a:r>
            <a:r>
              <a:rPr lang="el-GR" sz="1400" b="1" spc="25" dirty="0" err="1">
                <a:solidFill>
                  <a:srgbClr val="0067B4"/>
                </a:solidFill>
                <a:latin typeface="Calibri"/>
                <a:cs typeface="Calibri"/>
              </a:rPr>
              <a:t>positioning</a:t>
            </a:r>
            <a:endParaRPr lang="el-GR" sz="1400" dirty="0">
              <a:latin typeface="Calibri"/>
              <a:cs typeface="Calibri"/>
            </a:endParaRPr>
          </a:p>
        </p:txBody>
      </p:sp>
      <p:sp>
        <p:nvSpPr>
          <p:cNvPr id="27" name="TextBox 26">
            <a:extLst>
              <a:ext uri="{FF2B5EF4-FFF2-40B4-BE49-F238E27FC236}">
                <a16:creationId xmlns:a16="http://schemas.microsoft.com/office/drawing/2014/main" id="{BC29A422-7C96-A579-A6B4-BB084EA67BA4}"/>
              </a:ext>
            </a:extLst>
          </p:cNvPr>
          <p:cNvSpPr txBox="1"/>
          <p:nvPr/>
        </p:nvSpPr>
        <p:spPr>
          <a:xfrm>
            <a:off x="363183" y="5932666"/>
            <a:ext cx="3582784" cy="246221"/>
          </a:xfrm>
          <a:prstGeom prst="rect">
            <a:avLst/>
          </a:prstGeom>
          <a:noFill/>
        </p:spPr>
        <p:txBody>
          <a:bodyPr wrap="square">
            <a:spAutoFit/>
          </a:bodyPr>
          <a:lstStyle/>
          <a:p>
            <a:pPr marL="117475">
              <a:lnSpc>
                <a:spcPct val="100000"/>
              </a:lnSpc>
            </a:pPr>
            <a:r>
              <a:rPr lang="el-GR" sz="1000" i="1" spc="-45" dirty="0">
                <a:solidFill>
                  <a:srgbClr val="231F20"/>
                </a:solidFill>
                <a:latin typeface="Trebuchet MS"/>
                <a:cs typeface="Trebuchet MS"/>
              </a:rPr>
              <a:t>Β</a:t>
            </a:r>
            <a:r>
              <a:rPr lang="el-GR" sz="1000" i="1" spc="-20" dirty="0">
                <a:solidFill>
                  <a:srgbClr val="231F20"/>
                </a:solidFill>
                <a:latin typeface="Trebuchet MS"/>
                <a:cs typeface="Trebuchet MS"/>
              </a:rPr>
              <a:t>ασ</a:t>
            </a:r>
            <a:r>
              <a:rPr lang="el-GR" sz="1000" i="1" spc="-35" dirty="0">
                <a:solidFill>
                  <a:srgbClr val="231F20"/>
                </a:solidFill>
                <a:latin typeface="Trebuchet MS"/>
                <a:cs typeface="Trebuchet MS"/>
              </a:rPr>
              <a:t>ί</a:t>
            </a:r>
            <a:r>
              <a:rPr lang="el-GR" sz="1000" i="1" spc="-40" dirty="0">
                <a:solidFill>
                  <a:srgbClr val="231F20"/>
                </a:solidFill>
                <a:latin typeface="Trebuchet MS"/>
                <a:cs typeface="Trebuchet MS"/>
              </a:rPr>
              <a:t>ζ</a:t>
            </a:r>
            <a:r>
              <a:rPr lang="el-GR" sz="1000" i="1" spc="-50" dirty="0">
                <a:solidFill>
                  <a:srgbClr val="231F20"/>
                </a:solidFill>
                <a:latin typeface="Trebuchet MS"/>
                <a:cs typeface="Trebuchet MS"/>
              </a:rPr>
              <a:t>ε</a:t>
            </a:r>
            <a:r>
              <a:rPr lang="el-GR" sz="1000" i="1" spc="-55" dirty="0">
                <a:solidFill>
                  <a:srgbClr val="231F20"/>
                </a:solidFill>
                <a:latin typeface="Trebuchet MS"/>
                <a:cs typeface="Trebuchet MS"/>
              </a:rPr>
              <a:t>τ</a:t>
            </a:r>
            <a:r>
              <a:rPr lang="el-GR" sz="1000" i="1" spc="-20" dirty="0">
                <a:solidFill>
                  <a:srgbClr val="231F20"/>
                </a:solidFill>
                <a:latin typeface="Trebuchet MS"/>
                <a:cs typeface="Trebuchet MS"/>
              </a:rPr>
              <a:t>αι</a:t>
            </a:r>
            <a:r>
              <a:rPr lang="el-GR" sz="1000" i="1" spc="-105" dirty="0">
                <a:solidFill>
                  <a:srgbClr val="231F20"/>
                </a:solidFill>
                <a:latin typeface="Trebuchet MS"/>
                <a:cs typeface="Trebuchet MS"/>
              </a:rPr>
              <a:t> </a:t>
            </a:r>
            <a:r>
              <a:rPr lang="el-GR" sz="1000" i="1" spc="-10" dirty="0">
                <a:solidFill>
                  <a:srgbClr val="231F20"/>
                </a:solidFill>
                <a:latin typeface="Trebuchet MS"/>
                <a:cs typeface="Trebuchet MS"/>
              </a:rPr>
              <a:t>σ</a:t>
            </a:r>
            <a:r>
              <a:rPr lang="el-GR" sz="1000" i="1" spc="-55" dirty="0">
                <a:solidFill>
                  <a:srgbClr val="231F20"/>
                </a:solidFill>
                <a:latin typeface="Trebuchet MS"/>
                <a:cs typeface="Trebuchet MS"/>
              </a:rPr>
              <a:t>τ</a:t>
            </a:r>
            <a:r>
              <a:rPr lang="el-GR" sz="1000" i="1" spc="-80" dirty="0">
                <a:solidFill>
                  <a:srgbClr val="231F20"/>
                </a:solidFill>
                <a:latin typeface="Trebuchet MS"/>
                <a:cs typeface="Trebuchet MS"/>
              </a:rPr>
              <a:t>ο:</a:t>
            </a:r>
            <a:r>
              <a:rPr lang="el-GR" sz="1000" i="1" spc="-105" dirty="0">
                <a:solidFill>
                  <a:srgbClr val="231F20"/>
                </a:solidFill>
                <a:latin typeface="Trebuchet MS"/>
                <a:cs typeface="Trebuchet MS"/>
              </a:rPr>
              <a:t> </a:t>
            </a:r>
            <a:r>
              <a:rPr lang="el-GR" sz="1000" i="1" spc="-75" dirty="0" err="1">
                <a:solidFill>
                  <a:srgbClr val="231F20"/>
                </a:solidFill>
                <a:latin typeface="Trebuchet MS"/>
                <a:cs typeface="Trebuchet MS"/>
              </a:rPr>
              <a:t>Fill</a:t>
            </a:r>
            <a:r>
              <a:rPr lang="el-GR" sz="1000" i="1" spc="-105" dirty="0">
                <a:solidFill>
                  <a:srgbClr val="231F20"/>
                </a:solidFill>
                <a:latin typeface="Trebuchet MS"/>
                <a:cs typeface="Trebuchet MS"/>
              </a:rPr>
              <a:t> </a:t>
            </a:r>
            <a:r>
              <a:rPr lang="el-GR" sz="1000" i="1" spc="-55" dirty="0">
                <a:solidFill>
                  <a:srgbClr val="231F20"/>
                </a:solidFill>
                <a:latin typeface="Trebuchet MS"/>
                <a:cs typeface="Trebuchet MS"/>
              </a:rPr>
              <a:t>(2011),</a:t>
            </a:r>
            <a:r>
              <a:rPr lang="el-GR" sz="1000" i="1" spc="-105" dirty="0">
                <a:solidFill>
                  <a:srgbClr val="231F20"/>
                </a:solidFill>
                <a:latin typeface="Trebuchet MS"/>
                <a:cs typeface="Trebuchet MS"/>
              </a:rPr>
              <a:t> </a:t>
            </a:r>
            <a:r>
              <a:rPr lang="el-GR" sz="1000" i="1" spc="-50" dirty="0">
                <a:solidFill>
                  <a:srgbClr val="231F20"/>
                </a:solidFill>
                <a:latin typeface="Trebuchet MS"/>
                <a:cs typeface="Trebuchet MS"/>
              </a:rPr>
              <a:t>99-102.</a:t>
            </a:r>
            <a:endParaRPr lang="el-GR" sz="1000" dirty="0">
              <a:latin typeface="Trebuchet MS"/>
              <a:cs typeface="Trebuchet MS"/>
            </a:endParaRPr>
          </a:p>
        </p:txBody>
      </p:sp>
      <p:sp>
        <p:nvSpPr>
          <p:cNvPr id="28" name="Ορθογώνιο 27">
            <a:extLst>
              <a:ext uri="{FF2B5EF4-FFF2-40B4-BE49-F238E27FC236}">
                <a16:creationId xmlns:a16="http://schemas.microsoft.com/office/drawing/2014/main" id="{00B5D102-E72D-80BC-043C-E842E5B23C75}"/>
              </a:ext>
            </a:extLst>
          </p:cNvPr>
          <p:cNvSpPr/>
          <p:nvPr/>
        </p:nvSpPr>
        <p:spPr>
          <a:xfrm>
            <a:off x="313151" y="1208689"/>
            <a:ext cx="5470766" cy="5041421"/>
          </a:xfrm>
          <a:prstGeom prst="rect">
            <a:avLst/>
          </a:prstGeom>
          <a:noFill/>
          <a:ln w="38100">
            <a:solidFill>
              <a:srgbClr val="0167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Ορθογώνιο 28">
            <a:extLst>
              <a:ext uri="{FF2B5EF4-FFF2-40B4-BE49-F238E27FC236}">
                <a16:creationId xmlns:a16="http://schemas.microsoft.com/office/drawing/2014/main" id="{F8C240D5-A86E-9163-55E2-5107BF0902AE}"/>
              </a:ext>
            </a:extLst>
          </p:cNvPr>
          <p:cNvSpPr/>
          <p:nvPr/>
        </p:nvSpPr>
        <p:spPr>
          <a:xfrm>
            <a:off x="6074836" y="1208688"/>
            <a:ext cx="5470766" cy="5041421"/>
          </a:xfrm>
          <a:prstGeom prst="rect">
            <a:avLst/>
          </a:prstGeom>
          <a:noFill/>
          <a:ln w="38100">
            <a:solidFill>
              <a:srgbClr val="0167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ustDataLst>
      <p:tags r:id="rId1"/>
    </p:custDataLst>
    <p:extLst>
      <p:ext uri="{BB962C8B-B14F-4D97-AF65-F5344CB8AC3E}">
        <p14:creationId xmlns:p14="http://schemas.microsoft.com/office/powerpoint/2010/main" val="3446635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1000"/>
                                        <p:tgtEl>
                                          <p:spTgt spid="2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heel(1)">
                                      <p:cBhvr>
                                        <p:cTn id="10" dur="1000"/>
                                        <p:tgtEl>
                                          <p:spTgt spid="29"/>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Effect transition="in" filter="fade">
                                      <p:cBhvr>
                                        <p:cTn id="15" dur="1000"/>
                                        <p:tgtEl>
                                          <p:spTgt spid="2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fltVal val="0"/>
                                          </p:val>
                                        </p:tav>
                                        <p:tav tm="100000">
                                          <p:val>
                                            <p:strVal val="#ppt_w"/>
                                          </p:val>
                                        </p:tav>
                                      </p:tavLst>
                                    </p:anim>
                                    <p:anim calcmode="lin" valueType="num">
                                      <p:cBhvr>
                                        <p:cTn id="19" dur="1000" fill="hold"/>
                                        <p:tgtEl>
                                          <p:spTgt spid="26"/>
                                        </p:tgtEl>
                                        <p:attrNameLst>
                                          <p:attrName>ppt_h</p:attrName>
                                        </p:attrNameLst>
                                      </p:cBhvr>
                                      <p:tavLst>
                                        <p:tav tm="0">
                                          <p:val>
                                            <p:fltVal val="0"/>
                                          </p:val>
                                        </p:tav>
                                        <p:tav tm="100000">
                                          <p:val>
                                            <p:strVal val="#ppt_h"/>
                                          </p:val>
                                        </p:tav>
                                      </p:tavLst>
                                    </p:anim>
                                    <p:animEffect transition="in" filter="fade">
                                      <p:cBhvr>
                                        <p:cTn id="20" dur="1000"/>
                                        <p:tgtEl>
                                          <p:spTgt spid="2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fltVal val="0"/>
                                          </p:val>
                                        </p:tav>
                                        <p:tav tm="100000">
                                          <p:val>
                                            <p:strVal val="#ppt_w"/>
                                          </p:val>
                                        </p:tav>
                                      </p:tavLst>
                                    </p:anim>
                                    <p:anim calcmode="lin" valueType="num">
                                      <p:cBhvr>
                                        <p:cTn id="24" dur="1000" fill="hold"/>
                                        <p:tgtEl>
                                          <p:spTgt spid="24"/>
                                        </p:tgtEl>
                                        <p:attrNameLst>
                                          <p:attrName>ppt_h</p:attrName>
                                        </p:attrNameLst>
                                      </p:cBhvr>
                                      <p:tavLst>
                                        <p:tav tm="0">
                                          <p:val>
                                            <p:fltVal val="0"/>
                                          </p:val>
                                        </p:tav>
                                        <p:tav tm="100000">
                                          <p:val>
                                            <p:strVal val="#ppt_h"/>
                                          </p:val>
                                        </p:tav>
                                      </p:tavLst>
                                    </p:anim>
                                    <p:animEffect transition="in" filter="fade">
                                      <p:cBhvr>
                                        <p:cTn id="25" dur="1000"/>
                                        <p:tgtEl>
                                          <p:spTgt spid="2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fltVal val="0"/>
                                          </p:val>
                                        </p:tav>
                                        <p:tav tm="100000">
                                          <p:val>
                                            <p:strVal val="#ppt_w"/>
                                          </p:val>
                                        </p:tav>
                                      </p:tavLst>
                                    </p:anim>
                                    <p:anim calcmode="lin" valueType="num">
                                      <p:cBhvr>
                                        <p:cTn id="29" dur="1000" fill="hold"/>
                                        <p:tgtEl>
                                          <p:spTgt spid="27"/>
                                        </p:tgtEl>
                                        <p:attrNameLst>
                                          <p:attrName>ppt_h</p:attrName>
                                        </p:attrNameLst>
                                      </p:cBhvr>
                                      <p:tavLst>
                                        <p:tav tm="0">
                                          <p:val>
                                            <p:fltVal val="0"/>
                                          </p:val>
                                        </p:tav>
                                        <p:tav tm="100000">
                                          <p:val>
                                            <p:strVal val="#ppt_h"/>
                                          </p:val>
                                        </p:tav>
                                      </p:tavLst>
                                    </p:anim>
                                    <p:animEffect transition="in" filter="fade">
                                      <p:cBhvr>
                                        <p:cTn id="30" dur="1000"/>
                                        <p:tgtEl>
                                          <p:spTgt spid="27"/>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1000"/>
                                        <p:tgtEl>
                                          <p:spTgt spid="9"/>
                                        </p:tgtEl>
                                      </p:cBhvr>
                                    </p:animEffect>
                                  </p:childTnLst>
                                </p:cTn>
                              </p:par>
                              <p:par>
                                <p:cTn id="34" presetID="16" presetClass="entr" presetSubtype="37"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outVertical)">
                                      <p:cBhvr>
                                        <p:cTn id="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dirty="0"/>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Επικοινωνιακές Στρατηγικές ΙΙ</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19</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08250D85-3ABE-C868-FEC6-F09EF585CB2D}"/>
              </a:ext>
            </a:extLst>
          </p:cNvPr>
          <p:cNvSpPr txBox="1"/>
          <p:nvPr/>
        </p:nvSpPr>
        <p:spPr>
          <a:xfrm>
            <a:off x="771603" y="1244190"/>
            <a:ext cx="10469880" cy="3525773"/>
          </a:xfrm>
          <a:prstGeom prst="rect">
            <a:avLst/>
          </a:prstGeom>
          <a:noFill/>
        </p:spPr>
        <p:txBody>
          <a:bodyPr wrap="square">
            <a:spAutoFit/>
          </a:bodyPr>
          <a:lstStyle/>
          <a:p>
            <a:pPr algn="l">
              <a:lnSpc>
                <a:spcPct val="150000"/>
              </a:lnSpc>
              <a:spcBef>
                <a:spcPts val="600"/>
              </a:spcBef>
              <a:spcAft>
                <a:spcPts val="600"/>
              </a:spcAft>
            </a:pPr>
            <a:r>
              <a:rPr lang="el-GR" sz="1800" b="0" i="0" u="none" strike="noStrike" baseline="0" dirty="0">
                <a:latin typeface="Times New Roman" panose="02020603050405020304" pitchFamily="18" charset="0"/>
              </a:rPr>
              <a:t>1. Οι στρατηγικές </a:t>
            </a:r>
            <a:r>
              <a:rPr lang="el-GR" sz="1800" b="0" i="0" u="none" strike="noStrike" baseline="0" dirty="0" err="1">
                <a:solidFill>
                  <a:srgbClr val="C00000"/>
                </a:solidFill>
                <a:latin typeface="Times New Roman" panose="02020603050405020304" pitchFamily="18" charset="0"/>
              </a:rPr>
              <a:t>pull</a:t>
            </a:r>
            <a:r>
              <a:rPr lang="el-GR" sz="1800" b="0" i="0" u="none" strike="noStrike" baseline="0" dirty="0">
                <a:solidFill>
                  <a:srgbClr val="C00000"/>
                </a:solidFill>
                <a:latin typeface="Times New Roman" panose="02020603050405020304" pitchFamily="18" charset="0"/>
              </a:rPr>
              <a:t> </a:t>
            </a:r>
            <a:r>
              <a:rPr lang="el-GR" sz="1800" b="0" i="0" u="none" strike="noStrike" baseline="0" dirty="0" err="1">
                <a:solidFill>
                  <a:srgbClr val="C00000"/>
                </a:solidFill>
                <a:latin typeface="Times New Roman" panose="02020603050405020304" pitchFamily="18" charset="0"/>
              </a:rPr>
              <a:t>positioning</a:t>
            </a:r>
            <a:r>
              <a:rPr lang="el-GR" sz="1800" b="0" i="0" u="none" strike="noStrike" baseline="0" dirty="0">
                <a:solidFill>
                  <a:srgbClr val="C00000"/>
                </a:solidFill>
                <a:latin typeface="Times New Roman" panose="02020603050405020304" pitchFamily="18" charset="0"/>
              </a:rPr>
              <a:t> </a:t>
            </a:r>
            <a:r>
              <a:rPr lang="el-GR" sz="1800" b="0" i="0" u="none" strike="noStrike" baseline="0" dirty="0">
                <a:latin typeface="Times New Roman" panose="02020603050405020304" pitchFamily="18" charset="0"/>
              </a:rPr>
              <a:t>στοχεύουν στην ενθάρρυνση των καταναλωτών και των τελικών χρηστών, και συνεπώς προωθούν τα αγαθά μέσω της αλυσίδας παραγωγής, από τον παραγωγό στον λιανοπωλητή (ή στο τελικό σημείο κατανάλωσης της αλυσίδας παραγωγής) </a:t>
            </a:r>
          </a:p>
          <a:p>
            <a:pPr algn="l">
              <a:lnSpc>
                <a:spcPct val="150000"/>
              </a:lnSpc>
              <a:spcBef>
                <a:spcPts val="600"/>
              </a:spcBef>
              <a:spcAft>
                <a:spcPts val="600"/>
              </a:spcAft>
            </a:pPr>
            <a:r>
              <a:rPr lang="el-GR" sz="1800" b="0" i="0" u="none" strike="noStrike" baseline="0" dirty="0">
                <a:latin typeface="Times New Roman" panose="02020603050405020304" pitchFamily="18" charset="0"/>
              </a:rPr>
              <a:t>2. Η στρατηγική </a:t>
            </a:r>
            <a:r>
              <a:rPr lang="el-GR" sz="1800" b="0" i="0" u="none" strike="noStrike" baseline="0" dirty="0" err="1">
                <a:solidFill>
                  <a:srgbClr val="C00000"/>
                </a:solidFill>
                <a:latin typeface="Times New Roman" panose="02020603050405020304" pitchFamily="18" charset="0"/>
              </a:rPr>
              <a:t>push</a:t>
            </a:r>
            <a:r>
              <a:rPr lang="el-GR" sz="1800" b="0" i="0" u="none" strike="noStrike" baseline="0" dirty="0">
                <a:solidFill>
                  <a:srgbClr val="C00000"/>
                </a:solidFill>
                <a:latin typeface="Times New Roman" panose="02020603050405020304" pitchFamily="18" charset="0"/>
              </a:rPr>
              <a:t> </a:t>
            </a:r>
            <a:r>
              <a:rPr lang="el-GR" sz="1800" b="0" i="0" u="none" strike="noStrike" baseline="0" dirty="0" err="1">
                <a:solidFill>
                  <a:srgbClr val="C00000"/>
                </a:solidFill>
                <a:latin typeface="Times New Roman" panose="02020603050405020304" pitchFamily="18" charset="0"/>
              </a:rPr>
              <a:t>positioning</a:t>
            </a:r>
            <a:r>
              <a:rPr lang="el-GR" sz="1800" b="0" i="0" u="none" strike="noStrike" baseline="0" dirty="0">
                <a:solidFill>
                  <a:srgbClr val="C00000"/>
                </a:solidFill>
                <a:latin typeface="Times New Roman" panose="02020603050405020304" pitchFamily="18" charset="0"/>
              </a:rPr>
              <a:t> </a:t>
            </a:r>
            <a:r>
              <a:rPr lang="el-GR" sz="1800" b="0" i="0" u="none" strike="noStrike" baseline="0" dirty="0">
                <a:latin typeface="Times New Roman" panose="02020603050405020304" pitchFamily="18" charset="0"/>
              </a:rPr>
              <a:t>στόχο έχει </a:t>
            </a:r>
            <a:r>
              <a:rPr lang="el-GR" sz="1800" b="0" i="1" u="none" strike="noStrike" baseline="0" dirty="0">
                <a:latin typeface="Times New Roman" panose="02020603050405020304" pitchFamily="18" charset="0"/>
              </a:rPr>
              <a:t>να προωθήσει τα αγαθά μέσω της αλυσίδας παραγωγής</a:t>
            </a:r>
            <a:r>
              <a:rPr lang="el-GR" sz="1800" b="0" i="0" u="none" strike="noStrike" baseline="0" dirty="0">
                <a:latin typeface="Times New Roman" panose="02020603050405020304" pitchFamily="18" charset="0"/>
              </a:rPr>
              <a:t>. Το επιλεγόμενο κοινό των επικοινωνιακών πρωτοβουλιών αποτελεί τον ενδιάμεσο δίαυλο. Συχνά, οι αντικειμενικοί στόχοι σκοπό έχουν να χτίσουν μία σχέση μεταξύ του ενδιάμεσου διαύλου και να επηρεάσουν τους εμπορικούς εταίρους να διαθέτουν απόθεμα, το οποίο θα προωθούν στα ράφια ενώ παράλληλα θα γνωρίζουν τα χαρακτηριστικά και τα οφέλη του προϊόντος</a:t>
            </a:r>
            <a:endParaRPr lang="el-GR" dirty="0"/>
          </a:p>
        </p:txBody>
      </p:sp>
    </p:spTree>
    <p:custDataLst>
      <p:tags r:id="rId1"/>
    </p:custDataLst>
    <p:extLst>
      <p:ext uri="{BB962C8B-B14F-4D97-AF65-F5344CB8AC3E}">
        <p14:creationId xmlns:p14="http://schemas.microsoft.com/office/powerpoint/2010/main" val="2447505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n-US" sz="2400" b="1" dirty="0">
                <a:solidFill>
                  <a:schemeClr val="bg1"/>
                </a:solidFill>
                <a:latin typeface="+mn-lt"/>
              </a:rPr>
              <a:t>Integrated Marketing Communications – IMC </a:t>
            </a:r>
            <a:br>
              <a:rPr lang="el-GR" sz="2400" b="1" dirty="0">
                <a:solidFill>
                  <a:schemeClr val="bg1"/>
                </a:solidFill>
                <a:latin typeface="+mn-lt"/>
              </a:rPr>
            </a:br>
            <a:r>
              <a:rPr lang="en-US" sz="2400" b="1" dirty="0">
                <a:solidFill>
                  <a:schemeClr val="bg1"/>
                </a:solidFill>
                <a:latin typeface="+mn-lt"/>
              </a:rPr>
              <a:t>(</a:t>
            </a:r>
            <a:r>
              <a:rPr lang="el-GR" sz="2400" b="1" dirty="0">
                <a:solidFill>
                  <a:schemeClr val="bg1"/>
                </a:solidFill>
                <a:latin typeface="+mn-lt"/>
              </a:rPr>
              <a:t>Ενοποιημένη Επικοινωνία Μάρκετινγκ</a:t>
            </a:r>
            <a:r>
              <a:rPr lang="en-US" sz="2400" b="1" dirty="0">
                <a:solidFill>
                  <a:schemeClr val="bg1"/>
                </a:solidFill>
                <a:latin typeface="+mn-lt"/>
              </a:rPr>
              <a:t>)</a:t>
            </a:r>
            <a:endParaRPr lang="el-GR" sz="2400" b="1" dirty="0">
              <a:solidFill>
                <a:schemeClr val="bg1"/>
              </a:solidFill>
              <a:latin typeface="+mn-lt"/>
            </a:endParaRP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2</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8F407E81-D065-0AC5-F67B-AF319A838ADC}"/>
              </a:ext>
            </a:extLst>
          </p:cNvPr>
          <p:cNvSpPr txBox="1"/>
          <p:nvPr/>
        </p:nvSpPr>
        <p:spPr>
          <a:xfrm>
            <a:off x="847126" y="970648"/>
            <a:ext cx="9618516" cy="5649432"/>
          </a:xfrm>
          <a:prstGeom prst="rect">
            <a:avLst/>
          </a:prstGeom>
          <a:noFill/>
        </p:spPr>
        <p:txBody>
          <a:bodyPr wrap="square">
            <a:spAutoFit/>
          </a:bodyPr>
          <a:lstStyle/>
          <a:p>
            <a:pPr marL="285750" indent="-285750" algn="l">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rPr>
              <a:t>Η σχολή σκέψης IMC επιδιώκει να αλλάξει την έμφαση της επικοινωνίας από τη γραμμική προσέγγιση βήμα προς βήμα, σε μία συνεχόμενη σχέση διαλόγου</a:t>
            </a:r>
            <a:endParaRPr lang="el-GR" dirty="0">
              <a:latin typeface="Times New Roman" panose="02020603050405020304" pitchFamily="18" charset="0"/>
            </a:endParaRPr>
          </a:p>
          <a:p>
            <a:pPr marL="285750" indent="-285750" algn="l">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rPr>
              <a:t>Μία ακόμα θεμελιώδης αλλαγή είναι η απομάκρυνση από την επικοινωνία με στόχο </a:t>
            </a:r>
            <a:r>
              <a:rPr lang="el-GR" dirty="0">
                <a:latin typeface="Times New Roman" panose="02020603050405020304" pitchFamily="18" charset="0"/>
              </a:rPr>
              <a:t>αμιγώς την πώληση </a:t>
            </a:r>
            <a:r>
              <a:rPr lang="el-GR" sz="1800" b="0" i="0" u="none" strike="noStrike" baseline="0" dirty="0">
                <a:latin typeface="Times New Roman" panose="02020603050405020304" pitchFamily="18" charset="0"/>
              </a:rPr>
              <a:t>έτσι ώστε η επικοινωνία να δώσει έμφαση στους καταναλωτές κατανοώντας πώς στην πραγματικότητα τα άτομα και οι επιχειρήσεις έρχονται σε επαφή</a:t>
            </a:r>
          </a:p>
          <a:p>
            <a:pPr marL="285750" indent="-285750" algn="l">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rPr>
              <a:t>Η προσέγγιση των συναλλαγών (</a:t>
            </a:r>
            <a:r>
              <a:rPr lang="el-GR" sz="1800" b="0" i="0" u="none" strike="noStrike" baseline="0" dirty="0" err="1">
                <a:latin typeface="Times New Roman" panose="02020603050405020304" pitchFamily="18" charset="0"/>
              </a:rPr>
              <a:t>transactional</a:t>
            </a:r>
            <a:r>
              <a:rPr lang="el-GR" sz="1800" b="0" i="0" u="none" strike="noStrike" baseline="0" dirty="0">
                <a:latin typeface="Times New Roman" panose="02020603050405020304" pitchFamily="18" charset="0"/>
              </a:rPr>
              <a:t> </a:t>
            </a:r>
            <a:r>
              <a:rPr lang="el-GR" sz="1800" b="0" i="0" u="none" strike="noStrike" baseline="0" dirty="0" err="1">
                <a:latin typeface="Times New Roman" panose="02020603050405020304" pitchFamily="18" charset="0"/>
              </a:rPr>
              <a:t>approach</a:t>
            </a:r>
            <a:r>
              <a:rPr lang="el-GR" sz="1800" b="0" i="0" u="none" strike="noStrike" baseline="0" dirty="0">
                <a:latin typeface="Times New Roman" panose="02020603050405020304" pitchFamily="18" charset="0"/>
              </a:rPr>
              <a:t>) σημαίνει ότι οι προωθητικές καμπάνιες σχεδιάζονται με στόχο να ικανοποιήσουν συγκεκριμένους στόχους επικοινωνίας όπως να ενημερώσουν τους καταναλωτές χρησιμοποιώντας ξεχωριστά εργαλεία επικοινωνίας</a:t>
            </a:r>
            <a:endParaRPr lang="el-GR" dirty="0">
              <a:latin typeface="Times New Roman" panose="02020603050405020304" pitchFamily="18" charset="0"/>
            </a:endParaRPr>
          </a:p>
          <a:p>
            <a:pPr marL="285750" indent="-285750" algn="l">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rPr>
              <a:t>Οι καμπάνιες IMC έχουν στόχο να </a:t>
            </a:r>
            <a:r>
              <a:rPr lang="el-GR" sz="1800" b="0" i="0" u="none" strike="noStrike" baseline="0" dirty="0" err="1">
                <a:latin typeface="Times New Roman" panose="02020603050405020304" pitchFamily="18" charset="0"/>
              </a:rPr>
              <a:t>εξορθολογίσουν</a:t>
            </a:r>
            <a:r>
              <a:rPr lang="el-GR" sz="1800" b="0" i="0" u="none" strike="noStrike" baseline="0" dirty="0">
                <a:latin typeface="Times New Roman" panose="02020603050405020304" pitchFamily="18" charset="0"/>
              </a:rPr>
              <a:t> την προσέγγιση της επικοινωνίας</a:t>
            </a:r>
          </a:p>
          <a:p>
            <a:pPr marL="285750" indent="-285750" algn="l">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rPr>
              <a:t>Εστιάζοντας στην ανάπτυξη σχέσεων και συνεργασίας μεταξύ των στρατηγικών επικοινωνίας καθίσταται δυνατή η ενοποίηση των επικοινωνιακών εργαλείων, τεχνικών, μηνυμάτων και δικτύων επικοινωνίας με βάση στοχευμένα κοινά</a:t>
            </a:r>
            <a:endParaRPr lang="el-GR" dirty="0"/>
          </a:p>
        </p:txBody>
      </p:sp>
    </p:spTree>
    <p:custDataLst>
      <p:tags r:id="rId1"/>
    </p:custDataLst>
    <p:extLst>
      <p:ext uri="{BB962C8B-B14F-4D97-AF65-F5344CB8AC3E}">
        <p14:creationId xmlns:p14="http://schemas.microsoft.com/office/powerpoint/2010/main" val="3320940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Οι κινητήριοι μοχλοί της IMC</a:t>
            </a:r>
            <a:r>
              <a:rPr lang="en-GB" sz="2400" b="1" dirty="0">
                <a:solidFill>
                  <a:schemeClr val="bg1"/>
                </a:solidFill>
                <a:latin typeface="+mn-lt"/>
              </a:rPr>
              <a:t> I</a:t>
            </a:r>
            <a:br>
              <a:rPr lang="el-GR" sz="2400" b="1" dirty="0">
                <a:solidFill>
                  <a:schemeClr val="bg1"/>
                </a:solidFill>
                <a:latin typeface="+mn-lt"/>
              </a:rPr>
            </a:br>
            <a:r>
              <a:rPr lang="en-US" sz="2400" b="1" dirty="0">
                <a:solidFill>
                  <a:schemeClr val="bg1"/>
                </a:solidFill>
                <a:latin typeface="+mn-lt"/>
              </a:rPr>
              <a:t>(</a:t>
            </a:r>
            <a:r>
              <a:rPr lang="el-GR" sz="2400" b="1" dirty="0">
                <a:solidFill>
                  <a:schemeClr val="bg1"/>
                </a:solidFill>
                <a:latin typeface="+mn-lt"/>
              </a:rPr>
              <a:t>Ενοποιημένη Επικοινωνία Μάρκετινγκ</a:t>
            </a:r>
            <a:r>
              <a:rPr lang="en-US" sz="2400" b="1" dirty="0">
                <a:solidFill>
                  <a:schemeClr val="bg1"/>
                </a:solidFill>
                <a:latin typeface="+mn-lt"/>
              </a:rPr>
              <a:t>)</a:t>
            </a:r>
            <a:endParaRPr lang="el-GR" sz="2400" b="1" dirty="0">
              <a:solidFill>
                <a:schemeClr val="bg1"/>
              </a:solidFill>
              <a:latin typeface="+mn-lt"/>
            </a:endParaRP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3</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8F407E81-D065-0AC5-F67B-AF319A838ADC}"/>
              </a:ext>
            </a:extLst>
          </p:cNvPr>
          <p:cNvSpPr txBox="1"/>
          <p:nvPr/>
        </p:nvSpPr>
        <p:spPr>
          <a:xfrm>
            <a:off x="829502" y="1099388"/>
            <a:ext cx="9618516" cy="4659224"/>
          </a:xfrm>
          <a:prstGeom prst="rect">
            <a:avLst/>
          </a:prstGeom>
          <a:noFill/>
        </p:spPr>
        <p:txBody>
          <a:bodyPr wrap="square">
            <a:spAutoFit/>
          </a:bodyPr>
          <a:lstStyle/>
          <a:p>
            <a:pPr algn="just">
              <a:lnSpc>
                <a:spcPct val="150000"/>
              </a:lnSpc>
              <a:spcBef>
                <a:spcPts val="600"/>
              </a:spcBef>
              <a:spcAft>
                <a:spcPts val="600"/>
              </a:spcAft>
            </a:pPr>
            <a:r>
              <a:rPr lang="el-GR" dirty="0">
                <a:latin typeface="Times New Roman" panose="02020603050405020304" pitchFamily="18" charset="0"/>
                <a:cs typeface="Times New Roman" panose="02020603050405020304" pitchFamily="18" charset="0"/>
              </a:rPr>
              <a:t>Υ</a:t>
            </a:r>
            <a:r>
              <a:rPr lang="el-GR" sz="1800" b="0" i="0" u="none" strike="noStrike" baseline="0" dirty="0">
                <a:latin typeface="Times New Roman" panose="02020603050405020304" pitchFamily="18" charset="0"/>
                <a:cs typeface="Times New Roman" panose="02020603050405020304" pitchFamily="18" charset="0"/>
              </a:rPr>
              <a:t>πάρχουν βασικοί λόγοι που μας βοηθάνε να εξηγήσουμε γιατί ολοένα και περισσότεροι οργανισμοί υιοθετούν την προσέγγιση IMC: </a:t>
            </a:r>
            <a:endParaRPr lang="el-GR" sz="1800" b="0" i="1" u="none" strike="noStrike" baseline="0" dirty="0">
              <a:latin typeface="Times New Roman" panose="02020603050405020304" pitchFamily="18" charset="0"/>
              <a:cs typeface="Times New Roman" panose="02020603050405020304" pitchFamily="18" charset="0"/>
            </a:endParaRPr>
          </a:p>
          <a:p>
            <a:pPr marL="285750" indent="-285750" algn="just">
              <a:lnSpc>
                <a:spcPct val="150000"/>
              </a:lnSpc>
              <a:spcBef>
                <a:spcPts val="600"/>
              </a:spcBef>
              <a:spcAft>
                <a:spcPts val="600"/>
              </a:spcAft>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Θεσμικοί λόγοι </a:t>
            </a:r>
            <a:r>
              <a:rPr lang="el-GR" sz="1800" b="0" i="0" u="none" strike="noStrike" baseline="0" dirty="0">
                <a:latin typeface="Times New Roman" panose="02020603050405020304" pitchFamily="18" charset="0"/>
                <a:cs typeface="Times New Roman" panose="02020603050405020304" pitchFamily="18" charset="0"/>
              </a:rPr>
              <a:t>εστιάζουν στα οφέλη της IMC όσον αφορά τη λειτουργικότητα –για παράδειγμα, ο εξορθολογισμός των δραστηριοτήτων επικοινωνίας δημιουργεί ευκαιρίες για αυξημένα κέρδη μέσω της βελτίωσης της αποτελεσματικότητας</a:t>
            </a:r>
          </a:p>
          <a:p>
            <a:pPr marL="285750" indent="-285750" algn="just">
              <a:lnSpc>
                <a:spcPct val="150000"/>
              </a:lnSpc>
              <a:spcBef>
                <a:spcPts val="600"/>
              </a:spcBef>
              <a:spcAft>
                <a:spcPts val="600"/>
              </a:spcAft>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Λόγοι που σχετίζονται με την αγορά </a:t>
            </a:r>
            <a:r>
              <a:rPr lang="el-GR" sz="1800" b="0" i="0" u="none" strike="noStrike" baseline="0" dirty="0">
                <a:latin typeface="Times New Roman" panose="02020603050405020304" pitchFamily="18" charset="0"/>
                <a:cs typeface="Times New Roman" panose="02020603050405020304" pitchFamily="18" charset="0"/>
              </a:rPr>
              <a:t>και εστιάζουν στις αλλαγές που επηρεάζουν τη διαμόρφωση του μηνύματος. Για παράδειγμα, το κόστος και η διαθεσιμότητα των μέσων επικοινωνίας μεταβάλλεται</a:t>
            </a:r>
          </a:p>
          <a:p>
            <a:pPr marL="285750" indent="-285750" algn="just">
              <a:lnSpc>
                <a:spcPct val="150000"/>
              </a:lnSpc>
              <a:spcBef>
                <a:spcPts val="600"/>
              </a:spcBef>
              <a:spcAft>
                <a:spcPts val="600"/>
              </a:spcAft>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Λόγοι που σχετίζονται με την επικοινωνία </a:t>
            </a:r>
            <a:r>
              <a:rPr lang="el-GR" sz="1800" b="0" i="0" u="none" strike="noStrike" baseline="0" dirty="0">
                <a:latin typeface="Times New Roman" panose="02020603050405020304" pitchFamily="18" charset="0"/>
                <a:cs typeface="Times New Roman" panose="02020603050405020304" pitchFamily="18" charset="0"/>
              </a:rPr>
              <a:t>και εστιάζουν στα ενδεχόμενα οφέλη που σχετίζονται με τη διαμόρφωση του μηνύματος –για παράδειγμα, αυξημένη αποτελεσματικότητα του μηνύματο</a:t>
            </a:r>
            <a:r>
              <a:rPr lang="el-GR" dirty="0">
                <a:latin typeface="Times New Roman" panose="02020603050405020304" pitchFamily="18" charset="0"/>
                <a:cs typeface="Times New Roman" panose="02020603050405020304" pitchFamily="18" charset="0"/>
              </a:rPr>
              <a:t>ς</a:t>
            </a:r>
            <a:endParaRPr lang="el-GR" sz="1800" b="0" i="0" u="none" strike="noStrike" baseline="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23617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Οι κινητήριοι μοχλοί της IMC</a:t>
            </a:r>
            <a:r>
              <a:rPr lang="en-GB" sz="2400" b="1" dirty="0">
                <a:solidFill>
                  <a:schemeClr val="bg1"/>
                </a:solidFill>
                <a:latin typeface="+mn-lt"/>
              </a:rPr>
              <a:t> II</a:t>
            </a:r>
            <a:br>
              <a:rPr lang="el-GR" sz="2400" b="1" dirty="0">
                <a:solidFill>
                  <a:schemeClr val="bg1"/>
                </a:solidFill>
                <a:latin typeface="+mn-lt"/>
              </a:rPr>
            </a:br>
            <a:r>
              <a:rPr lang="en-US" sz="2400" b="1" dirty="0">
                <a:solidFill>
                  <a:schemeClr val="bg1"/>
                </a:solidFill>
                <a:latin typeface="+mn-lt"/>
              </a:rPr>
              <a:t>(</a:t>
            </a:r>
            <a:r>
              <a:rPr lang="el-GR" sz="2400" b="1" dirty="0">
                <a:solidFill>
                  <a:schemeClr val="bg1"/>
                </a:solidFill>
                <a:latin typeface="+mn-lt"/>
              </a:rPr>
              <a:t>Ενοποιημένη Επικοινωνία Μάρκετινγκ</a:t>
            </a:r>
            <a:r>
              <a:rPr lang="en-US" sz="2400" b="1" dirty="0">
                <a:solidFill>
                  <a:schemeClr val="bg1"/>
                </a:solidFill>
                <a:latin typeface="+mn-lt"/>
              </a:rPr>
              <a:t>)</a:t>
            </a:r>
            <a:endParaRPr lang="el-GR" sz="2400" b="1" dirty="0">
              <a:solidFill>
                <a:schemeClr val="bg1"/>
              </a:solidFill>
              <a:latin typeface="+mn-lt"/>
            </a:endParaRP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4</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8F407E81-D065-0AC5-F67B-AF319A838ADC}"/>
              </a:ext>
            </a:extLst>
          </p:cNvPr>
          <p:cNvSpPr txBox="1"/>
          <p:nvPr/>
        </p:nvSpPr>
        <p:spPr>
          <a:xfrm>
            <a:off x="829502" y="1582340"/>
            <a:ext cx="9618516" cy="3674339"/>
          </a:xfrm>
          <a:prstGeom prst="rect">
            <a:avLst/>
          </a:prstGeom>
          <a:noFill/>
        </p:spPr>
        <p:txBody>
          <a:bodyPr wrap="square">
            <a:spAutoFit/>
          </a:bodyPr>
          <a:lstStyle/>
          <a:p>
            <a:pPr marL="285750" indent="-285750" algn="just">
              <a:lnSpc>
                <a:spcPct val="150000"/>
              </a:lnSpc>
              <a:spcBef>
                <a:spcPts val="600"/>
              </a:spcBef>
              <a:spcAft>
                <a:spcPts val="600"/>
              </a:spcAft>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Μειώσεις του κόστους </a:t>
            </a:r>
            <a:r>
              <a:rPr lang="el-GR" sz="1800" b="0" i="0" u="none" strike="noStrike" baseline="0" dirty="0">
                <a:latin typeface="Times New Roman" panose="02020603050405020304" pitchFamily="18" charset="0"/>
                <a:cs typeface="Times New Roman" panose="02020603050405020304" pitchFamily="18" charset="0"/>
              </a:rPr>
              <a:t>μέσω σταθερών επικοινωνιακών μηνυμάτων που επιλέγονται από ένα μίγμα προωθητικών ενεργειών</a:t>
            </a:r>
            <a:endParaRPr lang="en-GB" sz="1800" b="0" i="0" u="none" strike="noStrike" baseline="0" dirty="0">
              <a:latin typeface="Times New Roman" panose="02020603050405020304" pitchFamily="18" charset="0"/>
              <a:cs typeface="Times New Roman" panose="02020603050405020304" pitchFamily="18" charset="0"/>
            </a:endParaRPr>
          </a:p>
          <a:p>
            <a:pPr marL="285750" indent="-285750" algn="just">
              <a:lnSpc>
                <a:spcPct val="150000"/>
              </a:lnSpc>
              <a:spcBef>
                <a:spcPts val="600"/>
              </a:spcBef>
              <a:spcAft>
                <a:spcPts val="600"/>
              </a:spcAft>
              <a:buFont typeface="Arial" panose="020B0604020202020204" pitchFamily="34" charset="0"/>
              <a:buChar char="•"/>
            </a:pPr>
            <a:r>
              <a:rPr lang="el-GR" i="1" dirty="0">
                <a:solidFill>
                  <a:srgbClr val="C00000"/>
                </a:solidFill>
                <a:latin typeface="Times New Roman" panose="02020603050405020304" pitchFamily="18" charset="0"/>
                <a:cs typeface="Times New Roman" panose="02020603050405020304" pitchFamily="18" charset="0"/>
              </a:rPr>
              <a:t>Δημιουργία συνεργιών </a:t>
            </a:r>
            <a:r>
              <a:rPr lang="el-GR" sz="1800" b="0" i="0" u="none" strike="noStrike" baseline="0" dirty="0">
                <a:latin typeface="Times New Roman" panose="02020603050405020304" pitchFamily="18" charset="0"/>
                <a:cs typeface="Times New Roman" panose="02020603050405020304" pitchFamily="18" charset="0"/>
              </a:rPr>
              <a:t>μεταξύ της χρήσης των</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εργαλείων επικοινωνίας: για παράδειγμα, οι τηλεοπτικές διαφημίσεις μπορεί να συνδεθούν με</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προωθητικές εκπτώσεις στα καταστήματα και</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στα μέσα κοινωνικής δικτύωσης έτσι ώστε το</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επιλεγμένο κοινό να δέχεται ένα συνεπές μήνυμα</a:t>
            </a:r>
            <a:endParaRPr lang="en-GB" sz="1800" b="0" i="0" u="none" strike="noStrike" baseline="0" dirty="0">
              <a:latin typeface="Times New Roman" panose="02020603050405020304" pitchFamily="18" charset="0"/>
              <a:cs typeface="Times New Roman" panose="02020603050405020304" pitchFamily="18" charset="0"/>
            </a:endParaRPr>
          </a:p>
          <a:p>
            <a:pPr marL="285750" indent="-285750" algn="just">
              <a:lnSpc>
                <a:spcPct val="150000"/>
              </a:lnSpc>
              <a:spcBef>
                <a:spcPts val="600"/>
              </a:spcBef>
              <a:spcAft>
                <a:spcPts val="600"/>
              </a:spcAft>
              <a:buFont typeface="Arial" panose="020B0604020202020204" pitchFamily="34" charset="0"/>
              <a:buChar char="•"/>
            </a:pPr>
            <a:r>
              <a:rPr lang="el-GR" i="1" dirty="0">
                <a:solidFill>
                  <a:srgbClr val="C00000"/>
                </a:solidFill>
                <a:latin typeface="Times New Roman" panose="02020603050405020304" pitchFamily="18" charset="0"/>
                <a:cs typeface="Times New Roman" panose="02020603050405020304" pitchFamily="18" charset="0"/>
              </a:rPr>
              <a:t>Ενίσχυση του ανταγωνιστικού πλεονεκτήματος</a:t>
            </a:r>
            <a:r>
              <a:rPr lang="en-GB" i="1" dirty="0">
                <a:solidFill>
                  <a:srgbClr val="C00000"/>
                </a:solidFill>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δημιουργώντας μία πιο συνεπή εμπειρία επικοινωνίας για τους καταναλωτές. Οι καμπάνιες IMC μπορεί</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να έχουν μεγαλύτερα πλεονεκτήματα σε σχέση με τις μεμονωμένες καμπάνιες</a:t>
            </a:r>
            <a:endParaRPr lang="el-GR"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29883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Σχεδιασμός της ενοποιημένης επικοινωνίας μάρκετινγκ</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0" y="6605022"/>
            <a:ext cx="4714335" cy="272810"/>
          </a:xfrm>
        </p:spPr>
        <p:txBody>
          <a:bodyPr/>
          <a:lstStyle/>
          <a:p>
            <a:pPr algn="l"/>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5</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pic>
        <p:nvPicPr>
          <p:cNvPr id="4" name="Εικόνα 3">
            <a:extLst>
              <a:ext uri="{FF2B5EF4-FFF2-40B4-BE49-F238E27FC236}">
                <a16:creationId xmlns:a16="http://schemas.microsoft.com/office/drawing/2014/main" id="{B55C729D-4380-AADA-5036-1C2B4E77DC21}"/>
              </a:ext>
            </a:extLst>
          </p:cNvPr>
          <p:cNvPicPr>
            <a:picLocks noChangeAspect="1"/>
          </p:cNvPicPr>
          <p:nvPr/>
        </p:nvPicPr>
        <p:blipFill>
          <a:blip r:embed="rId4"/>
          <a:stretch>
            <a:fillRect/>
          </a:stretch>
        </p:blipFill>
        <p:spPr>
          <a:xfrm>
            <a:off x="3569514" y="1080656"/>
            <a:ext cx="5420107" cy="5559756"/>
          </a:xfrm>
          <a:prstGeom prst="rect">
            <a:avLst/>
          </a:prstGeom>
        </p:spPr>
      </p:pic>
      <p:sp>
        <p:nvSpPr>
          <p:cNvPr id="12" name="Ορθογώνιο 11">
            <a:extLst>
              <a:ext uri="{FF2B5EF4-FFF2-40B4-BE49-F238E27FC236}">
                <a16:creationId xmlns:a16="http://schemas.microsoft.com/office/drawing/2014/main" id="{AC490744-F2CE-A17D-4E88-BD423F48E833}"/>
              </a:ext>
            </a:extLst>
          </p:cNvPr>
          <p:cNvSpPr/>
          <p:nvPr/>
        </p:nvSpPr>
        <p:spPr>
          <a:xfrm>
            <a:off x="2671948" y="977238"/>
            <a:ext cx="6804561" cy="5876043"/>
          </a:xfrm>
          <a:prstGeom prst="rect">
            <a:avLst/>
          </a:prstGeom>
          <a:noFill/>
          <a:ln w="38100">
            <a:solidFill>
              <a:srgbClr val="0167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a:extLst>
              <a:ext uri="{FF2B5EF4-FFF2-40B4-BE49-F238E27FC236}">
                <a16:creationId xmlns:a16="http://schemas.microsoft.com/office/drawing/2014/main" id="{95585925-01D8-C59A-AF77-D95E84E1A885}"/>
              </a:ext>
            </a:extLst>
          </p:cNvPr>
          <p:cNvSpPr txBox="1"/>
          <p:nvPr/>
        </p:nvSpPr>
        <p:spPr>
          <a:xfrm>
            <a:off x="2723028" y="6555600"/>
            <a:ext cx="6145480" cy="261610"/>
          </a:xfrm>
          <a:prstGeom prst="rect">
            <a:avLst/>
          </a:prstGeom>
          <a:noFill/>
        </p:spPr>
        <p:txBody>
          <a:bodyPr wrap="square">
            <a:spAutoFit/>
          </a:bodyPr>
          <a:lstStyle/>
          <a:p>
            <a:r>
              <a:rPr lang="el-GR" sz="1050" dirty="0"/>
              <a:t>Πηγή: Προσαρμόστηκε από τον </a:t>
            </a:r>
            <a:r>
              <a:rPr lang="el-GR" sz="1050" dirty="0" err="1"/>
              <a:t>Caemmerer</a:t>
            </a:r>
            <a:r>
              <a:rPr lang="el-GR" sz="1050" dirty="0"/>
              <a:t> (2009).</a:t>
            </a:r>
          </a:p>
        </p:txBody>
      </p:sp>
      <p:sp>
        <p:nvSpPr>
          <p:cNvPr id="18" name="TextBox 17">
            <a:extLst>
              <a:ext uri="{FF2B5EF4-FFF2-40B4-BE49-F238E27FC236}">
                <a16:creationId xmlns:a16="http://schemas.microsoft.com/office/drawing/2014/main" id="{56B120EC-9C13-A3C2-A954-F58092345C12}"/>
              </a:ext>
            </a:extLst>
          </p:cNvPr>
          <p:cNvSpPr txBox="1"/>
          <p:nvPr/>
        </p:nvSpPr>
        <p:spPr>
          <a:xfrm>
            <a:off x="6982691" y="1056105"/>
            <a:ext cx="2493818" cy="738664"/>
          </a:xfrm>
          <a:prstGeom prst="rect">
            <a:avLst/>
          </a:prstGeom>
          <a:noFill/>
        </p:spPr>
        <p:txBody>
          <a:bodyPr wrap="square">
            <a:spAutoFit/>
          </a:bodyPr>
          <a:lstStyle/>
          <a:p>
            <a:pPr>
              <a:lnSpc>
                <a:spcPct val="100000"/>
              </a:lnSpc>
              <a:spcBef>
                <a:spcPts val="100"/>
              </a:spcBef>
            </a:pPr>
            <a:r>
              <a:rPr lang="el-GR" sz="1400" b="1" spc="30" dirty="0">
                <a:solidFill>
                  <a:srgbClr val="0067B4"/>
                </a:solidFill>
                <a:latin typeface="Calibri"/>
                <a:cs typeface="Calibri"/>
              </a:rPr>
              <a:t>ΣΧHΜΑ</a:t>
            </a:r>
            <a:r>
              <a:rPr lang="el-GR" sz="1400" b="1" spc="-15" dirty="0">
                <a:solidFill>
                  <a:srgbClr val="0067B4"/>
                </a:solidFill>
                <a:latin typeface="Calibri"/>
                <a:cs typeface="Calibri"/>
              </a:rPr>
              <a:t> </a:t>
            </a:r>
            <a:r>
              <a:rPr lang="el-GR" sz="1400" b="1" spc="10" dirty="0">
                <a:solidFill>
                  <a:srgbClr val="0067B4"/>
                </a:solidFill>
                <a:latin typeface="Calibri"/>
                <a:cs typeface="Calibri"/>
              </a:rPr>
              <a:t>13.1   </a:t>
            </a:r>
            <a:r>
              <a:rPr lang="el-GR" sz="1400" b="1" spc="60" dirty="0">
                <a:solidFill>
                  <a:srgbClr val="0067B4"/>
                </a:solidFill>
                <a:latin typeface="Calibri"/>
                <a:cs typeface="Calibri"/>
              </a:rPr>
              <a:t> </a:t>
            </a:r>
            <a:r>
              <a:rPr lang="el-GR" sz="1400" b="1" spc="25" dirty="0">
                <a:solidFill>
                  <a:srgbClr val="0067B4"/>
                </a:solidFill>
                <a:latin typeface="Calibri"/>
                <a:cs typeface="Calibri"/>
              </a:rPr>
              <a:t>Το</a:t>
            </a:r>
            <a:r>
              <a:rPr lang="el-GR" sz="1400" b="1" spc="-15" dirty="0">
                <a:solidFill>
                  <a:srgbClr val="0067B4"/>
                </a:solidFill>
                <a:latin typeface="Calibri"/>
                <a:cs typeface="Calibri"/>
              </a:rPr>
              <a:t> </a:t>
            </a:r>
            <a:r>
              <a:rPr lang="el-GR" sz="1400" b="1" spc="5" dirty="0">
                <a:solidFill>
                  <a:srgbClr val="0067B4"/>
                </a:solidFill>
                <a:latin typeface="Calibri"/>
                <a:cs typeface="Calibri"/>
              </a:rPr>
              <a:t>περιβάλλον</a:t>
            </a:r>
            <a:r>
              <a:rPr lang="el-GR" sz="1400" b="1" spc="-10" dirty="0">
                <a:solidFill>
                  <a:srgbClr val="0067B4"/>
                </a:solidFill>
                <a:latin typeface="Calibri"/>
                <a:cs typeface="Calibri"/>
              </a:rPr>
              <a:t> </a:t>
            </a:r>
            <a:r>
              <a:rPr lang="el-GR" sz="1400" b="1" spc="5" dirty="0">
                <a:solidFill>
                  <a:srgbClr val="0067B4"/>
                </a:solidFill>
                <a:latin typeface="Calibri"/>
                <a:cs typeface="Calibri"/>
              </a:rPr>
              <a:t>υιοθετήσεις</a:t>
            </a:r>
            <a:r>
              <a:rPr lang="el-GR" sz="1400" b="1" spc="-15" dirty="0">
                <a:solidFill>
                  <a:srgbClr val="0067B4"/>
                </a:solidFill>
                <a:latin typeface="Calibri"/>
                <a:cs typeface="Calibri"/>
              </a:rPr>
              <a:t> </a:t>
            </a:r>
            <a:r>
              <a:rPr lang="el-GR" sz="1400" b="1" spc="30" dirty="0">
                <a:solidFill>
                  <a:srgbClr val="0067B4"/>
                </a:solidFill>
                <a:latin typeface="Calibri"/>
                <a:cs typeface="Calibri"/>
              </a:rPr>
              <a:t>της</a:t>
            </a:r>
            <a:r>
              <a:rPr lang="el-GR" sz="1400" b="1" spc="-10" dirty="0">
                <a:solidFill>
                  <a:srgbClr val="0067B4"/>
                </a:solidFill>
                <a:latin typeface="Calibri"/>
                <a:cs typeface="Calibri"/>
              </a:rPr>
              <a:t> </a:t>
            </a:r>
            <a:r>
              <a:rPr lang="el-GR" sz="1400" b="1" spc="10" dirty="0">
                <a:solidFill>
                  <a:srgbClr val="0067B4"/>
                </a:solidFill>
                <a:latin typeface="Calibri"/>
                <a:cs typeface="Calibri"/>
              </a:rPr>
              <a:t>ενοποιημένης</a:t>
            </a:r>
            <a:r>
              <a:rPr lang="el-GR" sz="1400" b="1" spc="-15" dirty="0">
                <a:solidFill>
                  <a:srgbClr val="0067B4"/>
                </a:solidFill>
                <a:latin typeface="Calibri"/>
                <a:cs typeface="Calibri"/>
              </a:rPr>
              <a:t> </a:t>
            </a:r>
            <a:r>
              <a:rPr lang="el-GR" sz="1400" b="1" dirty="0">
                <a:solidFill>
                  <a:srgbClr val="0067B4"/>
                </a:solidFill>
                <a:latin typeface="Calibri"/>
                <a:cs typeface="Calibri"/>
              </a:rPr>
              <a:t>επικοινωνίας</a:t>
            </a:r>
            <a:r>
              <a:rPr lang="el-GR" sz="1400" b="1" spc="-15" dirty="0">
                <a:solidFill>
                  <a:srgbClr val="0067B4"/>
                </a:solidFill>
                <a:latin typeface="Calibri"/>
                <a:cs typeface="Calibri"/>
              </a:rPr>
              <a:t> </a:t>
            </a:r>
            <a:r>
              <a:rPr lang="el-GR" sz="1400" b="1" spc="15" dirty="0">
                <a:solidFill>
                  <a:srgbClr val="0067B4"/>
                </a:solidFill>
                <a:latin typeface="Calibri"/>
                <a:cs typeface="Calibri"/>
              </a:rPr>
              <a:t>μάρκετινγκ</a:t>
            </a:r>
            <a:endParaRPr lang="el-GR" sz="1400" dirty="0">
              <a:latin typeface="Calibri"/>
              <a:cs typeface="Calibri"/>
            </a:endParaRPr>
          </a:p>
        </p:txBody>
      </p:sp>
    </p:spTree>
    <p:custDataLst>
      <p:tags r:id="rId1"/>
    </p:custDataLst>
    <p:extLst>
      <p:ext uri="{BB962C8B-B14F-4D97-AF65-F5344CB8AC3E}">
        <p14:creationId xmlns:p14="http://schemas.microsoft.com/office/powerpoint/2010/main" val="3528657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Στοιχεία της ενοποιημένης επικοινωνίας μάρκετινγκ</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6</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graphicFrame>
        <p:nvGraphicFramePr>
          <p:cNvPr id="3" name="object 6">
            <a:extLst>
              <a:ext uri="{FF2B5EF4-FFF2-40B4-BE49-F238E27FC236}">
                <a16:creationId xmlns:a16="http://schemas.microsoft.com/office/drawing/2014/main" id="{38866D72-4878-5C82-C6C4-92380069CBC7}"/>
              </a:ext>
            </a:extLst>
          </p:cNvPr>
          <p:cNvGraphicFramePr>
            <a:graphicFrameLocks noGrp="1"/>
          </p:cNvGraphicFramePr>
          <p:nvPr>
            <p:extLst>
              <p:ext uri="{D42A27DB-BD31-4B8C-83A1-F6EECF244321}">
                <p14:modId xmlns:p14="http://schemas.microsoft.com/office/powerpoint/2010/main" val="572843001"/>
              </p:ext>
            </p:extLst>
          </p:nvPr>
        </p:nvGraphicFramePr>
        <p:xfrm>
          <a:off x="451263" y="2057809"/>
          <a:ext cx="10989730" cy="4010480"/>
        </p:xfrm>
        <a:graphic>
          <a:graphicData uri="http://schemas.openxmlformats.org/drawingml/2006/table">
            <a:tbl>
              <a:tblPr firstRow="1" bandRow="1">
                <a:tableStyleId>{2D5ABB26-0587-4C30-8999-92F81FD0307C}</a:tableStyleId>
              </a:tblPr>
              <a:tblGrid>
                <a:gridCol w="3188766">
                  <a:extLst>
                    <a:ext uri="{9D8B030D-6E8A-4147-A177-3AD203B41FA5}">
                      <a16:colId xmlns:a16="http://schemas.microsoft.com/office/drawing/2014/main" val="20000"/>
                    </a:ext>
                  </a:extLst>
                </a:gridCol>
                <a:gridCol w="7800964">
                  <a:extLst>
                    <a:ext uri="{9D8B030D-6E8A-4147-A177-3AD203B41FA5}">
                      <a16:colId xmlns:a16="http://schemas.microsoft.com/office/drawing/2014/main" val="20001"/>
                    </a:ext>
                  </a:extLst>
                </a:gridCol>
              </a:tblGrid>
              <a:tr h="436928">
                <a:tc>
                  <a:txBody>
                    <a:bodyPr/>
                    <a:lstStyle/>
                    <a:p>
                      <a:pPr marL="50800">
                        <a:lnSpc>
                          <a:spcPct val="100000"/>
                        </a:lnSpc>
                        <a:spcBef>
                          <a:spcPts val="160"/>
                        </a:spcBef>
                      </a:pPr>
                      <a:r>
                        <a:rPr sz="1800" b="1" dirty="0">
                          <a:solidFill>
                            <a:srgbClr val="FFFFFF"/>
                          </a:solidFill>
                          <a:latin typeface="+mn-lt"/>
                          <a:cs typeface="Century Gothic"/>
                        </a:rPr>
                        <a:t>Βασι</a:t>
                      </a:r>
                      <a:r>
                        <a:rPr sz="1800" b="1" spc="-20" dirty="0">
                          <a:solidFill>
                            <a:srgbClr val="FFFFFF"/>
                          </a:solidFill>
                          <a:latin typeface="+mn-lt"/>
                          <a:cs typeface="Century Gothic"/>
                        </a:rPr>
                        <a:t>κ</a:t>
                      </a:r>
                      <a:r>
                        <a:rPr sz="1800" b="1" dirty="0">
                          <a:solidFill>
                            <a:srgbClr val="FFFFFF"/>
                          </a:solidFill>
                          <a:latin typeface="+mn-lt"/>
                          <a:cs typeface="Century Gothic"/>
                        </a:rPr>
                        <a:t>ά</a:t>
                      </a:r>
                      <a:r>
                        <a:rPr sz="1800" b="1" spc="-75" dirty="0">
                          <a:solidFill>
                            <a:srgbClr val="FFFFFF"/>
                          </a:solidFill>
                          <a:latin typeface="+mn-lt"/>
                          <a:cs typeface="Century Gothic"/>
                        </a:rPr>
                        <a:t> </a:t>
                      </a:r>
                      <a:r>
                        <a:rPr sz="1800" b="1" spc="15" dirty="0">
                          <a:solidFill>
                            <a:srgbClr val="FFFFFF"/>
                          </a:solidFill>
                          <a:latin typeface="+mn-lt"/>
                          <a:cs typeface="Century Gothic"/>
                        </a:rPr>
                        <a:t>σ</a:t>
                      </a:r>
                      <a:r>
                        <a:rPr sz="1800" b="1" spc="-15" dirty="0">
                          <a:solidFill>
                            <a:srgbClr val="FFFFFF"/>
                          </a:solidFill>
                          <a:latin typeface="+mn-lt"/>
                          <a:cs typeface="Century Gothic"/>
                        </a:rPr>
                        <a:t>τ</a:t>
                      </a:r>
                      <a:r>
                        <a:rPr sz="1800" b="1" spc="-5" dirty="0">
                          <a:solidFill>
                            <a:srgbClr val="FFFFFF"/>
                          </a:solidFill>
                          <a:latin typeface="+mn-lt"/>
                          <a:cs typeface="Century Gothic"/>
                        </a:rPr>
                        <a:t>ο</a:t>
                      </a:r>
                      <a:r>
                        <a:rPr sz="1800" b="1" dirty="0">
                          <a:solidFill>
                            <a:srgbClr val="FFFFFF"/>
                          </a:solidFill>
                          <a:latin typeface="+mn-lt"/>
                          <a:cs typeface="Century Gothic"/>
                        </a:rPr>
                        <a:t>ι</a:t>
                      </a:r>
                      <a:r>
                        <a:rPr sz="1800" b="1" spc="-15" dirty="0">
                          <a:solidFill>
                            <a:srgbClr val="FFFFFF"/>
                          </a:solidFill>
                          <a:latin typeface="+mn-lt"/>
                          <a:cs typeface="Century Gothic"/>
                        </a:rPr>
                        <a:t>χ</a:t>
                      </a:r>
                      <a:r>
                        <a:rPr sz="1800" b="1" spc="-10" dirty="0">
                          <a:solidFill>
                            <a:srgbClr val="FFFFFF"/>
                          </a:solidFill>
                          <a:latin typeface="+mn-lt"/>
                          <a:cs typeface="Century Gothic"/>
                        </a:rPr>
                        <a:t>ε</a:t>
                      </a:r>
                      <a:r>
                        <a:rPr sz="1800" b="1" dirty="0">
                          <a:solidFill>
                            <a:srgbClr val="FFFFFF"/>
                          </a:solidFill>
                          <a:latin typeface="+mn-lt"/>
                          <a:cs typeface="Century Gothic"/>
                        </a:rPr>
                        <a:t>ία</a:t>
                      </a:r>
                      <a:endParaRPr sz="1800">
                        <a:latin typeface="+mn-lt"/>
                        <a:cs typeface="Century Gothic"/>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9A87"/>
                    </a:solidFill>
                  </a:tcPr>
                </a:tc>
                <a:tc>
                  <a:txBody>
                    <a:bodyPr/>
                    <a:lstStyle/>
                    <a:p>
                      <a:pPr marL="50165">
                        <a:lnSpc>
                          <a:spcPct val="100000"/>
                        </a:lnSpc>
                        <a:spcBef>
                          <a:spcPts val="160"/>
                        </a:spcBef>
                      </a:pPr>
                      <a:r>
                        <a:rPr sz="1800" b="1" spc="-35" dirty="0">
                          <a:solidFill>
                            <a:srgbClr val="FFFFFF"/>
                          </a:solidFill>
                          <a:latin typeface="+mn-lt"/>
                          <a:cs typeface="Century Gothic"/>
                        </a:rPr>
                        <a:t>Παραδείγματα</a:t>
                      </a:r>
                      <a:endParaRPr sz="1800" dirty="0">
                        <a:latin typeface="+mn-lt"/>
                        <a:cs typeface="Century Gothic"/>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9A87"/>
                    </a:solidFill>
                  </a:tcPr>
                </a:tc>
                <a:extLst>
                  <a:ext uri="{0D108BD9-81ED-4DB2-BD59-A6C34878D82A}">
                    <a16:rowId xmlns:a16="http://schemas.microsoft.com/office/drawing/2014/main" val="10000"/>
                  </a:ext>
                </a:extLst>
              </a:tr>
              <a:tr h="436928">
                <a:tc>
                  <a:txBody>
                    <a:bodyPr/>
                    <a:lstStyle/>
                    <a:p>
                      <a:pPr marL="50800">
                        <a:lnSpc>
                          <a:spcPct val="100000"/>
                        </a:lnSpc>
                        <a:spcBef>
                          <a:spcPts val="160"/>
                        </a:spcBef>
                      </a:pPr>
                      <a:r>
                        <a:rPr sz="1800" dirty="0">
                          <a:solidFill>
                            <a:srgbClr val="231F20"/>
                          </a:solidFill>
                          <a:latin typeface="+mn-lt"/>
                          <a:cs typeface="Trebuchet MS"/>
                        </a:rPr>
                        <a:t>Το</a:t>
                      </a:r>
                      <a:r>
                        <a:rPr sz="1800" spc="-85" dirty="0">
                          <a:solidFill>
                            <a:srgbClr val="231F20"/>
                          </a:solidFill>
                          <a:latin typeface="+mn-lt"/>
                          <a:cs typeface="Trebuchet MS"/>
                        </a:rPr>
                        <a:t> </a:t>
                      </a:r>
                      <a:r>
                        <a:rPr sz="1800" dirty="0">
                          <a:solidFill>
                            <a:srgbClr val="231F20"/>
                          </a:solidFill>
                          <a:latin typeface="+mn-lt"/>
                          <a:cs typeface="Trebuchet MS"/>
                        </a:rPr>
                        <a:t>μ</a:t>
                      </a:r>
                      <a:r>
                        <a:rPr sz="1800" spc="-20" dirty="0">
                          <a:solidFill>
                            <a:srgbClr val="231F20"/>
                          </a:solidFill>
                          <a:latin typeface="+mn-lt"/>
                          <a:cs typeface="Trebuchet MS"/>
                        </a:rPr>
                        <a:t>ή</a:t>
                      </a:r>
                      <a:r>
                        <a:rPr sz="1800" dirty="0">
                          <a:solidFill>
                            <a:srgbClr val="231F20"/>
                          </a:solidFill>
                          <a:latin typeface="+mn-lt"/>
                          <a:cs typeface="Trebuchet MS"/>
                        </a:rPr>
                        <a:t>νυμα</a:t>
                      </a:r>
                      <a:endParaRPr sz="1800">
                        <a:latin typeface="+mn-lt"/>
                        <a:cs typeface="Trebuchet MS"/>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165">
                        <a:lnSpc>
                          <a:spcPct val="100000"/>
                        </a:lnSpc>
                        <a:spcBef>
                          <a:spcPts val="160"/>
                        </a:spcBef>
                      </a:pPr>
                      <a:r>
                        <a:rPr sz="1800" dirty="0">
                          <a:solidFill>
                            <a:srgbClr val="231F20"/>
                          </a:solidFill>
                          <a:latin typeface="+mn-lt"/>
                          <a:cs typeface="Trebuchet MS"/>
                        </a:rPr>
                        <a:t>Ορθ</a:t>
                      </a:r>
                      <a:r>
                        <a:rPr sz="1800" spc="-10" dirty="0">
                          <a:solidFill>
                            <a:srgbClr val="231F20"/>
                          </a:solidFill>
                          <a:latin typeface="+mn-lt"/>
                          <a:cs typeface="Trebuchet MS"/>
                        </a:rPr>
                        <a:t>ολο</a:t>
                      </a:r>
                      <a:r>
                        <a:rPr sz="1800" dirty="0">
                          <a:solidFill>
                            <a:srgbClr val="231F20"/>
                          </a:solidFill>
                          <a:latin typeface="+mn-lt"/>
                          <a:cs typeface="Trebuchet MS"/>
                        </a:rPr>
                        <a:t>γι</a:t>
                      </a:r>
                      <a:r>
                        <a:rPr sz="1800" spc="-15" dirty="0">
                          <a:solidFill>
                            <a:srgbClr val="231F20"/>
                          </a:solidFill>
                          <a:latin typeface="+mn-lt"/>
                          <a:cs typeface="Trebuchet MS"/>
                        </a:rPr>
                        <a:t>κ</a:t>
                      </a:r>
                      <a:r>
                        <a:rPr sz="1800" dirty="0">
                          <a:solidFill>
                            <a:srgbClr val="231F20"/>
                          </a:solidFill>
                          <a:latin typeface="+mn-lt"/>
                          <a:cs typeface="Trebuchet MS"/>
                        </a:rPr>
                        <a:t>ό,</a:t>
                      </a:r>
                      <a:r>
                        <a:rPr sz="1800" spc="-85" dirty="0">
                          <a:solidFill>
                            <a:srgbClr val="231F20"/>
                          </a:solidFill>
                          <a:latin typeface="+mn-lt"/>
                          <a:cs typeface="Trebuchet MS"/>
                        </a:rPr>
                        <a:t> </a:t>
                      </a:r>
                      <a:r>
                        <a:rPr sz="1800" dirty="0">
                          <a:solidFill>
                            <a:srgbClr val="231F20"/>
                          </a:solidFill>
                          <a:latin typeface="+mn-lt"/>
                          <a:cs typeface="Trebuchet MS"/>
                        </a:rPr>
                        <a:t>συναι</a:t>
                      </a:r>
                      <a:r>
                        <a:rPr sz="1800" spc="10" dirty="0">
                          <a:solidFill>
                            <a:srgbClr val="231F20"/>
                          </a:solidFill>
                          <a:latin typeface="+mn-lt"/>
                          <a:cs typeface="Trebuchet MS"/>
                        </a:rPr>
                        <a:t>σ</a:t>
                      </a:r>
                      <a:r>
                        <a:rPr sz="1800" dirty="0">
                          <a:solidFill>
                            <a:srgbClr val="231F20"/>
                          </a:solidFill>
                          <a:latin typeface="+mn-lt"/>
                          <a:cs typeface="Trebuchet MS"/>
                        </a:rPr>
                        <a:t>θηματι</a:t>
                      </a:r>
                      <a:r>
                        <a:rPr sz="1800" spc="-15" dirty="0">
                          <a:solidFill>
                            <a:srgbClr val="231F20"/>
                          </a:solidFill>
                          <a:latin typeface="+mn-lt"/>
                          <a:cs typeface="Trebuchet MS"/>
                        </a:rPr>
                        <a:t>κ</a:t>
                      </a:r>
                      <a:r>
                        <a:rPr sz="1800" dirty="0">
                          <a:solidFill>
                            <a:srgbClr val="231F20"/>
                          </a:solidFill>
                          <a:latin typeface="+mn-lt"/>
                          <a:cs typeface="Trebuchet MS"/>
                        </a:rPr>
                        <a:t>ό</a:t>
                      </a:r>
                      <a:endParaRPr sz="1800" dirty="0">
                        <a:latin typeface="+mn-lt"/>
                        <a:cs typeface="Trebuchet MS"/>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1"/>
                  </a:ext>
                </a:extLst>
              </a:tr>
              <a:tr h="784156">
                <a:tc>
                  <a:txBody>
                    <a:bodyPr/>
                    <a:lstStyle/>
                    <a:p>
                      <a:pPr marL="50800">
                        <a:lnSpc>
                          <a:spcPct val="100000"/>
                        </a:lnSpc>
                        <a:spcBef>
                          <a:spcPts val="160"/>
                        </a:spcBef>
                      </a:pPr>
                      <a:r>
                        <a:rPr sz="1800" dirty="0">
                          <a:solidFill>
                            <a:srgbClr val="231F20"/>
                          </a:solidFill>
                          <a:latin typeface="+mn-lt"/>
                          <a:cs typeface="Trebuchet MS"/>
                        </a:rPr>
                        <a:t>Τα</a:t>
                      </a:r>
                      <a:r>
                        <a:rPr sz="1800" spc="-85" dirty="0">
                          <a:solidFill>
                            <a:srgbClr val="231F20"/>
                          </a:solidFill>
                          <a:latin typeface="+mn-lt"/>
                          <a:cs typeface="Trebuchet MS"/>
                        </a:rPr>
                        <a:t> </a:t>
                      </a:r>
                      <a:r>
                        <a:rPr sz="1800" spc="-5" dirty="0">
                          <a:solidFill>
                            <a:srgbClr val="231F20"/>
                          </a:solidFill>
                          <a:latin typeface="+mn-lt"/>
                          <a:cs typeface="Trebuchet MS"/>
                        </a:rPr>
                        <a:t>ε</a:t>
                      </a:r>
                      <a:r>
                        <a:rPr sz="1800" spc="-10" dirty="0">
                          <a:solidFill>
                            <a:srgbClr val="231F20"/>
                          </a:solidFill>
                          <a:latin typeface="+mn-lt"/>
                          <a:cs typeface="Trebuchet MS"/>
                        </a:rPr>
                        <a:t>ρ</a:t>
                      </a:r>
                      <a:r>
                        <a:rPr sz="1800" dirty="0">
                          <a:solidFill>
                            <a:srgbClr val="231F20"/>
                          </a:solidFill>
                          <a:latin typeface="+mn-lt"/>
                          <a:cs typeface="Trebuchet MS"/>
                        </a:rPr>
                        <a:t>γ</a:t>
                      </a:r>
                      <a:r>
                        <a:rPr sz="1800" spc="5" dirty="0">
                          <a:solidFill>
                            <a:srgbClr val="231F20"/>
                          </a:solidFill>
                          <a:latin typeface="+mn-lt"/>
                          <a:cs typeface="Trebuchet MS"/>
                        </a:rPr>
                        <a:t>α</a:t>
                      </a:r>
                      <a:r>
                        <a:rPr sz="1800" dirty="0">
                          <a:solidFill>
                            <a:srgbClr val="231F20"/>
                          </a:solidFill>
                          <a:latin typeface="+mn-lt"/>
                          <a:cs typeface="Trebuchet MS"/>
                        </a:rPr>
                        <a:t>λ</a:t>
                      </a:r>
                      <a:r>
                        <a:rPr sz="1800" spc="-5" dirty="0">
                          <a:solidFill>
                            <a:srgbClr val="231F20"/>
                          </a:solidFill>
                          <a:latin typeface="+mn-lt"/>
                          <a:cs typeface="Trebuchet MS"/>
                        </a:rPr>
                        <a:t>ε</a:t>
                      </a:r>
                      <a:r>
                        <a:rPr sz="1800" dirty="0">
                          <a:solidFill>
                            <a:srgbClr val="231F20"/>
                          </a:solidFill>
                          <a:latin typeface="+mn-lt"/>
                          <a:cs typeface="Trebuchet MS"/>
                        </a:rPr>
                        <a:t>ία</a:t>
                      </a:r>
                      <a:endParaRPr sz="1800">
                        <a:latin typeface="+mn-lt"/>
                        <a:cs typeface="Trebuchet MS"/>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800" marR="42545">
                        <a:lnSpc>
                          <a:spcPct val="105300"/>
                        </a:lnSpc>
                        <a:spcBef>
                          <a:spcPts val="100"/>
                        </a:spcBef>
                      </a:pPr>
                      <a:r>
                        <a:rPr sz="1800" spc="-45" dirty="0">
                          <a:solidFill>
                            <a:srgbClr val="231F20"/>
                          </a:solidFill>
                          <a:latin typeface="+mn-lt"/>
                          <a:cs typeface="Trebuchet MS"/>
                        </a:rPr>
                        <a:t>Διαφήμιση,</a:t>
                      </a:r>
                      <a:r>
                        <a:rPr sz="1800" spc="-125" dirty="0">
                          <a:solidFill>
                            <a:srgbClr val="231F20"/>
                          </a:solidFill>
                          <a:latin typeface="+mn-lt"/>
                          <a:cs typeface="Trebuchet MS"/>
                        </a:rPr>
                        <a:t> </a:t>
                      </a:r>
                      <a:r>
                        <a:rPr sz="1800" spc="-50" dirty="0">
                          <a:solidFill>
                            <a:srgbClr val="231F20"/>
                          </a:solidFill>
                          <a:latin typeface="+mn-lt"/>
                          <a:cs typeface="Trebuchet MS"/>
                        </a:rPr>
                        <a:t>προσωπικές</a:t>
                      </a:r>
                      <a:r>
                        <a:rPr sz="1800" spc="-120" dirty="0">
                          <a:solidFill>
                            <a:srgbClr val="231F20"/>
                          </a:solidFill>
                          <a:latin typeface="+mn-lt"/>
                          <a:cs typeface="Trebuchet MS"/>
                        </a:rPr>
                        <a:t> </a:t>
                      </a:r>
                      <a:r>
                        <a:rPr sz="1800" spc="-65" dirty="0">
                          <a:solidFill>
                            <a:srgbClr val="231F20"/>
                          </a:solidFill>
                          <a:latin typeface="+mn-lt"/>
                          <a:cs typeface="Trebuchet MS"/>
                        </a:rPr>
                        <a:t>πωλήσεις,</a:t>
                      </a:r>
                      <a:r>
                        <a:rPr sz="1800" spc="-125" dirty="0">
                          <a:solidFill>
                            <a:srgbClr val="231F20"/>
                          </a:solidFill>
                          <a:latin typeface="+mn-lt"/>
                          <a:cs typeface="Trebuchet MS"/>
                        </a:rPr>
                        <a:t> </a:t>
                      </a:r>
                      <a:r>
                        <a:rPr sz="1800" spc="-35" dirty="0">
                          <a:solidFill>
                            <a:srgbClr val="231F20"/>
                          </a:solidFill>
                          <a:latin typeface="+mn-lt"/>
                          <a:cs typeface="Trebuchet MS"/>
                        </a:rPr>
                        <a:t>προώθηση</a:t>
                      </a:r>
                      <a:r>
                        <a:rPr sz="1800" spc="-120" dirty="0">
                          <a:solidFill>
                            <a:srgbClr val="231F20"/>
                          </a:solidFill>
                          <a:latin typeface="+mn-lt"/>
                          <a:cs typeface="Trebuchet MS"/>
                        </a:rPr>
                        <a:t> </a:t>
                      </a:r>
                      <a:r>
                        <a:rPr sz="1800" spc="-70" dirty="0">
                          <a:solidFill>
                            <a:srgbClr val="231F20"/>
                          </a:solidFill>
                          <a:latin typeface="+mn-lt"/>
                          <a:cs typeface="Trebuchet MS"/>
                        </a:rPr>
                        <a:t>πωλήσεων,</a:t>
                      </a:r>
                      <a:r>
                        <a:rPr sz="1800" spc="-120" dirty="0">
                          <a:solidFill>
                            <a:srgbClr val="231F20"/>
                          </a:solidFill>
                          <a:latin typeface="+mn-lt"/>
                          <a:cs typeface="Trebuchet MS"/>
                        </a:rPr>
                        <a:t> </a:t>
                      </a:r>
                      <a:r>
                        <a:rPr sz="1800" spc="-50" dirty="0">
                          <a:solidFill>
                            <a:srgbClr val="231F20"/>
                          </a:solidFill>
                          <a:latin typeface="+mn-lt"/>
                          <a:cs typeface="Trebuchet MS"/>
                        </a:rPr>
                        <a:t>ψηφιακό</a:t>
                      </a:r>
                      <a:r>
                        <a:rPr sz="1800" spc="-125" dirty="0">
                          <a:solidFill>
                            <a:srgbClr val="231F20"/>
                          </a:solidFill>
                          <a:latin typeface="+mn-lt"/>
                          <a:cs typeface="Trebuchet MS"/>
                        </a:rPr>
                        <a:t> </a:t>
                      </a:r>
                      <a:r>
                        <a:rPr sz="1800" spc="-55" dirty="0">
                          <a:solidFill>
                            <a:srgbClr val="231F20"/>
                          </a:solidFill>
                          <a:latin typeface="+mn-lt"/>
                          <a:cs typeface="Trebuchet MS"/>
                        </a:rPr>
                        <a:t>μάρκετινγκ,</a:t>
                      </a:r>
                      <a:r>
                        <a:rPr sz="1800" spc="-120" dirty="0">
                          <a:solidFill>
                            <a:srgbClr val="231F20"/>
                          </a:solidFill>
                          <a:latin typeface="+mn-lt"/>
                          <a:cs typeface="Trebuchet MS"/>
                        </a:rPr>
                        <a:t> </a:t>
                      </a:r>
                      <a:r>
                        <a:rPr sz="1800" spc="-30" dirty="0">
                          <a:solidFill>
                            <a:srgbClr val="231F20"/>
                          </a:solidFill>
                          <a:latin typeface="+mn-lt"/>
                          <a:cs typeface="Trebuchet MS"/>
                        </a:rPr>
                        <a:t>άμεσο </a:t>
                      </a:r>
                      <a:r>
                        <a:rPr sz="1800" spc="-270" dirty="0">
                          <a:solidFill>
                            <a:srgbClr val="231F20"/>
                          </a:solidFill>
                          <a:latin typeface="+mn-lt"/>
                          <a:cs typeface="Trebuchet MS"/>
                        </a:rPr>
                        <a:t> </a:t>
                      </a:r>
                      <a:r>
                        <a:rPr sz="1800" spc="-45" dirty="0">
                          <a:solidFill>
                            <a:srgbClr val="231F20"/>
                          </a:solidFill>
                          <a:latin typeface="+mn-lt"/>
                          <a:cs typeface="Trebuchet MS"/>
                        </a:rPr>
                        <a:t>μάρκετινγκ,</a:t>
                      </a:r>
                      <a:r>
                        <a:rPr sz="1800" spc="-90" dirty="0">
                          <a:solidFill>
                            <a:srgbClr val="231F20"/>
                          </a:solidFill>
                          <a:latin typeface="+mn-lt"/>
                          <a:cs typeface="Trebuchet MS"/>
                        </a:rPr>
                        <a:t> </a:t>
                      </a:r>
                      <a:r>
                        <a:rPr sz="1800" spc="-15" dirty="0">
                          <a:solidFill>
                            <a:srgbClr val="231F20"/>
                          </a:solidFill>
                          <a:latin typeface="+mn-lt"/>
                          <a:cs typeface="Trebuchet MS"/>
                        </a:rPr>
                        <a:t>δημόσιες</a:t>
                      </a:r>
                      <a:r>
                        <a:rPr sz="1800" spc="-85" dirty="0">
                          <a:solidFill>
                            <a:srgbClr val="231F20"/>
                          </a:solidFill>
                          <a:latin typeface="+mn-lt"/>
                          <a:cs typeface="Trebuchet MS"/>
                        </a:rPr>
                        <a:t> </a:t>
                      </a:r>
                      <a:r>
                        <a:rPr sz="1800" spc="-35" dirty="0">
                          <a:solidFill>
                            <a:srgbClr val="231F20"/>
                          </a:solidFill>
                          <a:latin typeface="+mn-lt"/>
                          <a:cs typeface="Trebuchet MS"/>
                        </a:rPr>
                        <a:t>σχέσεις</a:t>
                      </a:r>
                      <a:endParaRPr sz="1800">
                        <a:latin typeface="+mn-lt"/>
                        <a:cs typeface="Trebuchet MS"/>
                      </a:endParaRPr>
                    </a:p>
                  </a:txBody>
                  <a:tcPr marL="0" marR="0" marT="1270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2"/>
                  </a:ext>
                </a:extLst>
              </a:tr>
              <a:tr h="784156">
                <a:tc>
                  <a:txBody>
                    <a:bodyPr/>
                    <a:lstStyle/>
                    <a:p>
                      <a:pPr marL="50800">
                        <a:lnSpc>
                          <a:spcPct val="100000"/>
                        </a:lnSpc>
                        <a:spcBef>
                          <a:spcPts val="160"/>
                        </a:spcBef>
                      </a:pPr>
                      <a:r>
                        <a:rPr sz="1800" dirty="0">
                          <a:solidFill>
                            <a:srgbClr val="231F20"/>
                          </a:solidFill>
                          <a:latin typeface="+mn-lt"/>
                          <a:cs typeface="Trebuchet MS"/>
                        </a:rPr>
                        <a:t>Τα</a:t>
                      </a:r>
                      <a:r>
                        <a:rPr sz="1800" spc="-85" dirty="0">
                          <a:solidFill>
                            <a:srgbClr val="231F20"/>
                          </a:solidFill>
                          <a:latin typeface="+mn-lt"/>
                          <a:cs typeface="Trebuchet MS"/>
                        </a:rPr>
                        <a:t> </a:t>
                      </a:r>
                      <a:r>
                        <a:rPr sz="1800" spc="5" dirty="0">
                          <a:solidFill>
                            <a:srgbClr val="231F20"/>
                          </a:solidFill>
                          <a:latin typeface="+mn-lt"/>
                          <a:cs typeface="Trebuchet MS"/>
                        </a:rPr>
                        <a:t>ε</a:t>
                      </a:r>
                      <a:r>
                        <a:rPr sz="1800" spc="-10" dirty="0">
                          <a:solidFill>
                            <a:srgbClr val="231F20"/>
                          </a:solidFill>
                          <a:latin typeface="+mn-lt"/>
                          <a:cs typeface="Trebuchet MS"/>
                        </a:rPr>
                        <a:t>π</a:t>
                      </a:r>
                      <a:r>
                        <a:rPr sz="1800" dirty="0">
                          <a:solidFill>
                            <a:srgbClr val="231F20"/>
                          </a:solidFill>
                          <a:latin typeface="+mn-lt"/>
                          <a:cs typeface="Trebuchet MS"/>
                        </a:rPr>
                        <a:t>ι</a:t>
                      </a:r>
                      <a:r>
                        <a:rPr sz="1800" spc="-15" dirty="0">
                          <a:solidFill>
                            <a:srgbClr val="231F20"/>
                          </a:solidFill>
                          <a:latin typeface="+mn-lt"/>
                          <a:cs typeface="Trebuchet MS"/>
                        </a:rPr>
                        <a:t>κ</a:t>
                      </a:r>
                      <a:r>
                        <a:rPr sz="1800" dirty="0">
                          <a:solidFill>
                            <a:srgbClr val="231F20"/>
                          </a:solidFill>
                          <a:latin typeface="+mn-lt"/>
                          <a:cs typeface="Trebuchet MS"/>
                        </a:rPr>
                        <a:t>οινωνια</a:t>
                      </a:r>
                      <a:r>
                        <a:rPr sz="1800" spc="-15" dirty="0">
                          <a:solidFill>
                            <a:srgbClr val="231F20"/>
                          </a:solidFill>
                          <a:latin typeface="+mn-lt"/>
                          <a:cs typeface="Trebuchet MS"/>
                        </a:rPr>
                        <a:t>κ</a:t>
                      </a:r>
                      <a:r>
                        <a:rPr sz="1800" dirty="0">
                          <a:solidFill>
                            <a:srgbClr val="231F20"/>
                          </a:solidFill>
                          <a:latin typeface="+mn-lt"/>
                          <a:cs typeface="Trebuchet MS"/>
                        </a:rPr>
                        <a:t>ά</a:t>
                      </a:r>
                      <a:r>
                        <a:rPr sz="1800" spc="-85" dirty="0">
                          <a:solidFill>
                            <a:srgbClr val="231F20"/>
                          </a:solidFill>
                          <a:latin typeface="+mn-lt"/>
                          <a:cs typeface="Trebuchet MS"/>
                        </a:rPr>
                        <a:t> </a:t>
                      </a:r>
                      <a:r>
                        <a:rPr sz="1800" dirty="0">
                          <a:solidFill>
                            <a:srgbClr val="231F20"/>
                          </a:solidFill>
                          <a:latin typeface="+mn-lt"/>
                          <a:cs typeface="Trebuchet MS"/>
                        </a:rPr>
                        <a:t>μ</a:t>
                      </a:r>
                      <a:r>
                        <a:rPr sz="1800" spc="-5" dirty="0">
                          <a:solidFill>
                            <a:srgbClr val="231F20"/>
                          </a:solidFill>
                          <a:latin typeface="+mn-lt"/>
                          <a:cs typeface="Trebuchet MS"/>
                        </a:rPr>
                        <a:t>έ</a:t>
                      </a:r>
                      <a:r>
                        <a:rPr sz="1800" dirty="0">
                          <a:solidFill>
                            <a:srgbClr val="231F20"/>
                          </a:solidFill>
                          <a:latin typeface="+mn-lt"/>
                          <a:cs typeface="Trebuchet MS"/>
                        </a:rPr>
                        <a:t>σα</a:t>
                      </a:r>
                      <a:endParaRPr sz="1800">
                        <a:latin typeface="+mn-lt"/>
                        <a:cs typeface="Trebuchet MS"/>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800" marR="42545">
                        <a:lnSpc>
                          <a:spcPct val="105300"/>
                        </a:lnSpc>
                        <a:spcBef>
                          <a:spcPts val="100"/>
                        </a:spcBef>
                      </a:pPr>
                      <a:r>
                        <a:rPr sz="1800" spc="-5" dirty="0">
                          <a:solidFill>
                            <a:srgbClr val="231F20"/>
                          </a:solidFill>
                          <a:latin typeface="+mn-lt"/>
                          <a:cs typeface="Trebuchet MS"/>
                        </a:rPr>
                        <a:t>Μέσω</a:t>
                      </a:r>
                      <a:r>
                        <a:rPr sz="1800" spc="-80" dirty="0">
                          <a:solidFill>
                            <a:srgbClr val="231F20"/>
                          </a:solidFill>
                          <a:latin typeface="+mn-lt"/>
                          <a:cs typeface="Trebuchet MS"/>
                        </a:rPr>
                        <a:t> </a:t>
                      </a:r>
                      <a:r>
                        <a:rPr sz="1800" spc="-40" dirty="0">
                          <a:solidFill>
                            <a:srgbClr val="231F20"/>
                          </a:solidFill>
                          <a:latin typeface="+mn-lt"/>
                          <a:cs typeface="Trebuchet MS"/>
                        </a:rPr>
                        <a:t>εκπομπής,</a:t>
                      </a:r>
                      <a:r>
                        <a:rPr sz="1800" spc="-75" dirty="0">
                          <a:solidFill>
                            <a:srgbClr val="231F20"/>
                          </a:solidFill>
                          <a:latin typeface="+mn-lt"/>
                          <a:cs typeface="Trebuchet MS"/>
                        </a:rPr>
                        <a:t> </a:t>
                      </a:r>
                      <a:r>
                        <a:rPr sz="1800" spc="-45" dirty="0">
                          <a:solidFill>
                            <a:srgbClr val="231F20"/>
                          </a:solidFill>
                          <a:latin typeface="+mn-lt"/>
                          <a:cs typeface="Trebuchet MS"/>
                        </a:rPr>
                        <a:t>έντυπο,</a:t>
                      </a:r>
                      <a:r>
                        <a:rPr sz="1800" spc="-75" dirty="0">
                          <a:solidFill>
                            <a:srgbClr val="231F20"/>
                          </a:solidFill>
                          <a:latin typeface="+mn-lt"/>
                          <a:cs typeface="Trebuchet MS"/>
                        </a:rPr>
                        <a:t> </a:t>
                      </a:r>
                      <a:r>
                        <a:rPr sz="1800" spc="-40" dirty="0">
                          <a:solidFill>
                            <a:srgbClr val="231F20"/>
                          </a:solidFill>
                          <a:latin typeface="+mn-lt"/>
                          <a:cs typeface="Trebuchet MS"/>
                        </a:rPr>
                        <a:t>διαδικτυακό,</a:t>
                      </a:r>
                      <a:r>
                        <a:rPr sz="1800" spc="-75" dirty="0">
                          <a:solidFill>
                            <a:srgbClr val="231F20"/>
                          </a:solidFill>
                          <a:latin typeface="+mn-lt"/>
                          <a:cs typeface="Trebuchet MS"/>
                        </a:rPr>
                        <a:t> </a:t>
                      </a:r>
                      <a:r>
                        <a:rPr sz="1800" spc="-30" dirty="0">
                          <a:solidFill>
                            <a:srgbClr val="231F20"/>
                          </a:solidFill>
                          <a:latin typeface="+mn-lt"/>
                          <a:cs typeface="Trebuchet MS"/>
                        </a:rPr>
                        <a:t>μέσω</a:t>
                      </a:r>
                      <a:r>
                        <a:rPr sz="1800" spc="-75" dirty="0">
                          <a:solidFill>
                            <a:srgbClr val="231F20"/>
                          </a:solidFill>
                          <a:latin typeface="+mn-lt"/>
                          <a:cs typeface="Trebuchet MS"/>
                        </a:rPr>
                        <a:t> </a:t>
                      </a:r>
                      <a:r>
                        <a:rPr sz="1800" spc="-30" dirty="0">
                          <a:solidFill>
                            <a:srgbClr val="231F20"/>
                          </a:solidFill>
                          <a:latin typeface="+mn-lt"/>
                          <a:cs typeface="Trebuchet MS"/>
                        </a:rPr>
                        <a:t>κινητού</a:t>
                      </a:r>
                      <a:r>
                        <a:rPr sz="1800" spc="-75" dirty="0">
                          <a:solidFill>
                            <a:srgbClr val="231F20"/>
                          </a:solidFill>
                          <a:latin typeface="+mn-lt"/>
                          <a:cs typeface="Trebuchet MS"/>
                        </a:rPr>
                        <a:t> </a:t>
                      </a:r>
                      <a:r>
                        <a:rPr sz="1800" spc="-50" dirty="0">
                          <a:solidFill>
                            <a:srgbClr val="231F20"/>
                          </a:solidFill>
                          <a:latin typeface="+mn-lt"/>
                          <a:cs typeface="Trebuchet MS"/>
                        </a:rPr>
                        <a:t>τηλεφώνου,</a:t>
                      </a:r>
                      <a:r>
                        <a:rPr sz="1800" spc="-75" dirty="0">
                          <a:solidFill>
                            <a:srgbClr val="231F20"/>
                          </a:solidFill>
                          <a:latin typeface="+mn-lt"/>
                          <a:cs typeface="Trebuchet MS"/>
                        </a:rPr>
                        <a:t> </a:t>
                      </a:r>
                      <a:r>
                        <a:rPr sz="1800" spc="-30" dirty="0">
                          <a:solidFill>
                            <a:srgbClr val="231F20"/>
                          </a:solidFill>
                          <a:latin typeface="+mn-lt"/>
                          <a:cs typeface="Trebuchet MS"/>
                        </a:rPr>
                        <a:t>μέσω</a:t>
                      </a:r>
                      <a:r>
                        <a:rPr sz="1800" spc="-75" dirty="0">
                          <a:solidFill>
                            <a:srgbClr val="231F20"/>
                          </a:solidFill>
                          <a:latin typeface="+mn-lt"/>
                          <a:cs typeface="Trebuchet MS"/>
                        </a:rPr>
                        <a:t> </a:t>
                      </a:r>
                      <a:r>
                        <a:rPr sz="1800" spc="-40" dirty="0">
                          <a:solidFill>
                            <a:srgbClr val="231F20"/>
                          </a:solidFill>
                          <a:latin typeface="+mn-lt"/>
                          <a:cs typeface="Trebuchet MS"/>
                        </a:rPr>
                        <a:t>κοινωνικών </a:t>
                      </a:r>
                      <a:r>
                        <a:rPr sz="1800" spc="-275" dirty="0">
                          <a:solidFill>
                            <a:srgbClr val="231F20"/>
                          </a:solidFill>
                          <a:latin typeface="+mn-lt"/>
                          <a:cs typeface="Trebuchet MS"/>
                        </a:rPr>
                        <a:t> </a:t>
                      </a:r>
                      <a:r>
                        <a:rPr sz="1800" spc="-60" dirty="0">
                          <a:solidFill>
                            <a:srgbClr val="231F20"/>
                          </a:solidFill>
                          <a:latin typeface="+mn-lt"/>
                          <a:cs typeface="Trebuchet MS"/>
                        </a:rPr>
                        <a:t>δικτύων,</a:t>
                      </a:r>
                      <a:r>
                        <a:rPr sz="1800" spc="-90" dirty="0">
                          <a:solidFill>
                            <a:srgbClr val="231F20"/>
                          </a:solidFill>
                          <a:latin typeface="+mn-lt"/>
                          <a:cs typeface="Trebuchet MS"/>
                        </a:rPr>
                        <a:t> </a:t>
                      </a:r>
                      <a:r>
                        <a:rPr sz="1800" spc="-15" dirty="0">
                          <a:solidFill>
                            <a:srgbClr val="231F20"/>
                          </a:solidFill>
                          <a:latin typeface="+mn-lt"/>
                          <a:cs typeface="Trebuchet MS"/>
                        </a:rPr>
                        <a:t>στο</a:t>
                      </a:r>
                      <a:r>
                        <a:rPr sz="1800" spc="-85" dirty="0">
                          <a:solidFill>
                            <a:srgbClr val="231F20"/>
                          </a:solidFill>
                          <a:latin typeface="+mn-lt"/>
                          <a:cs typeface="Trebuchet MS"/>
                        </a:rPr>
                        <a:t> </a:t>
                      </a:r>
                      <a:r>
                        <a:rPr sz="1800" spc="-5" dirty="0">
                          <a:solidFill>
                            <a:srgbClr val="231F20"/>
                          </a:solidFill>
                          <a:latin typeface="+mn-lt"/>
                          <a:cs typeface="Trebuchet MS"/>
                        </a:rPr>
                        <a:t>δρόμο</a:t>
                      </a:r>
                      <a:endParaRPr sz="1800">
                        <a:latin typeface="+mn-lt"/>
                        <a:cs typeface="Trebuchet MS"/>
                      </a:endParaRPr>
                    </a:p>
                  </a:txBody>
                  <a:tcPr marL="0" marR="0" marT="1270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3"/>
                  </a:ext>
                </a:extLst>
              </a:tr>
              <a:tr h="1131384">
                <a:tc>
                  <a:txBody>
                    <a:bodyPr/>
                    <a:lstStyle/>
                    <a:p>
                      <a:pPr marL="50800">
                        <a:lnSpc>
                          <a:spcPct val="100000"/>
                        </a:lnSpc>
                        <a:spcBef>
                          <a:spcPts val="160"/>
                        </a:spcBef>
                      </a:pPr>
                      <a:r>
                        <a:rPr sz="1800" dirty="0">
                          <a:solidFill>
                            <a:srgbClr val="231F20"/>
                          </a:solidFill>
                          <a:latin typeface="+mn-lt"/>
                          <a:cs typeface="Trebuchet MS"/>
                        </a:rPr>
                        <a:t>Τα</a:t>
                      </a:r>
                      <a:r>
                        <a:rPr sz="1800" spc="-85" dirty="0">
                          <a:solidFill>
                            <a:srgbClr val="231F20"/>
                          </a:solidFill>
                          <a:latin typeface="+mn-lt"/>
                          <a:cs typeface="Trebuchet MS"/>
                        </a:rPr>
                        <a:t> </a:t>
                      </a:r>
                      <a:r>
                        <a:rPr sz="1800" dirty="0">
                          <a:solidFill>
                            <a:srgbClr val="231F20"/>
                          </a:solidFill>
                          <a:latin typeface="+mn-lt"/>
                          <a:cs typeface="Trebuchet MS"/>
                        </a:rPr>
                        <a:t>ά</a:t>
                      </a:r>
                      <a:r>
                        <a:rPr sz="1800" spc="-15" dirty="0">
                          <a:solidFill>
                            <a:srgbClr val="231F20"/>
                          </a:solidFill>
                          <a:latin typeface="+mn-lt"/>
                          <a:cs typeface="Trebuchet MS"/>
                        </a:rPr>
                        <a:t>τ</a:t>
                      </a:r>
                      <a:r>
                        <a:rPr sz="1800" dirty="0">
                          <a:solidFill>
                            <a:srgbClr val="231F20"/>
                          </a:solidFill>
                          <a:latin typeface="+mn-lt"/>
                          <a:cs typeface="Trebuchet MS"/>
                        </a:rPr>
                        <a:t>ομα</a:t>
                      </a:r>
                      <a:endParaRPr sz="1800">
                        <a:latin typeface="+mn-lt"/>
                        <a:cs typeface="Trebuchet MS"/>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800" marR="42545" algn="just">
                        <a:lnSpc>
                          <a:spcPct val="105300"/>
                        </a:lnSpc>
                        <a:spcBef>
                          <a:spcPts val="100"/>
                        </a:spcBef>
                      </a:pPr>
                      <a:r>
                        <a:rPr sz="1800" spc="-30" dirty="0">
                          <a:solidFill>
                            <a:srgbClr val="231F20"/>
                          </a:solidFill>
                          <a:latin typeface="+mn-lt"/>
                          <a:cs typeface="Trebuchet MS"/>
                        </a:rPr>
                        <a:t>Διαχειριστές </a:t>
                      </a:r>
                      <a:r>
                        <a:rPr sz="1800" spc="-40" dirty="0">
                          <a:solidFill>
                            <a:srgbClr val="231F20"/>
                          </a:solidFill>
                          <a:latin typeface="+mn-lt"/>
                          <a:cs typeface="Trebuchet MS"/>
                        </a:rPr>
                        <a:t>λογαριασμού, </a:t>
                      </a:r>
                      <a:r>
                        <a:rPr sz="1800" spc="-55" dirty="0">
                          <a:solidFill>
                            <a:srgbClr val="231F20"/>
                          </a:solidFill>
                          <a:latin typeface="+mn-lt"/>
                          <a:cs typeface="Trebuchet MS"/>
                        </a:rPr>
                        <a:t>πελάτες, </a:t>
                      </a:r>
                      <a:r>
                        <a:rPr sz="1800" spc="-60" dirty="0">
                          <a:solidFill>
                            <a:srgbClr val="231F20"/>
                          </a:solidFill>
                          <a:latin typeface="+mn-lt"/>
                          <a:cs typeface="Trebuchet MS"/>
                        </a:rPr>
                        <a:t>γραφεία, </a:t>
                      </a:r>
                      <a:r>
                        <a:rPr sz="1800" spc="-20" dirty="0">
                          <a:solidFill>
                            <a:srgbClr val="231F20"/>
                          </a:solidFill>
                          <a:latin typeface="+mn-lt"/>
                          <a:cs typeface="Trebuchet MS"/>
                        </a:rPr>
                        <a:t>άτομα </a:t>
                      </a:r>
                      <a:r>
                        <a:rPr sz="1800" spc="-25" dirty="0">
                          <a:solidFill>
                            <a:srgbClr val="231F20"/>
                          </a:solidFill>
                          <a:latin typeface="+mn-lt"/>
                          <a:cs typeface="Trebuchet MS"/>
                        </a:rPr>
                        <a:t>που διαμορφώνουν </a:t>
                      </a:r>
                      <a:r>
                        <a:rPr sz="1800" spc="-20" dirty="0">
                          <a:solidFill>
                            <a:srgbClr val="231F20"/>
                          </a:solidFill>
                          <a:latin typeface="+mn-lt"/>
                          <a:cs typeface="Trebuchet MS"/>
                        </a:rPr>
                        <a:t>το </a:t>
                      </a:r>
                      <a:r>
                        <a:rPr sz="1800" spc="-30" dirty="0">
                          <a:solidFill>
                            <a:srgbClr val="231F20"/>
                          </a:solidFill>
                          <a:latin typeface="+mn-lt"/>
                          <a:cs typeface="Trebuchet MS"/>
                        </a:rPr>
                        <a:t>χρονο- </a:t>
                      </a:r>
                      <a:r>
                        <a:rPr sz="1800" spc="-275" dirty="0">
                          <a:solidFill>
                            <a:srgbClr val="231F20"/>
                          </a:solidFill>
                          <a:latin typeface="+mn-lt"/>
                          <a:cs typeface="Trebuchet MS"/>
                        </a:rPr>
                        <a:t> </a:t>
                      </a:r>
                      <a:r>
                        <a:rPr sz="1800" spc="-40" dirty="0">
                          <a:solidFill>
                            <a:srgbClr val="231F20"/>
                          </a:solidFill>
                          <a:latin typeface="+mn-lt"/>
                          <a:cs typeface="Trebuchet MS"/>
                        </a:rPr>
                        <a:t>διάγραμμα,</a:t>
                      </a:r>
                      <a:r>
                        <a:rPr sz="1800" spc="-60" dirty="0">
                          <a:solidFill>
                            <a:srgbClr val="231F20"/>
                          </a:solidFill>
                          <a:latin typeface="+mn-lt"/>
                          <a:cs typeface="Trebuchet MS"/>
                        </a:rPr>
                        <a:t> </a:t>
                      </a:r>
                      <a:r>
                        <a:rPr sz="1800" spc="-20" dirty="0">
                          <a:solidFill>
                            <a:srgbClr val="231F20"/>
                          </a:solidFill>
                          <a:latin typeface="+mn-lt"/>
                          <a:cs typeface="Trebuchet MS"/>
                        </a:rPr>
                        <a:t>άτομα</a:t>
                      </a:r>
                      <a:r>
                        <a:rPr sz="1800" spc="-65" dirty="0">
                          <a:solidFill>
                            <a:srgbClr val="231F20"/>
                          </a:solidFill>
                          <a:latin typeface="+mn-lt"/>
                          <a:cs typeface="Trebuchet MS"/>
                        </a:rPr>
                        <a:t> </a:t>
                      </a:r>
                      <a:r>
                        <a:rPr sz="1800" spc="-25" dirty="0">
                          <a:solidFill>
                            <a:srgbClr val="231F20"/>
                          </a:solidFill>
                          <a:latin typeface="+mn-lt"/>
                          <a:cs typeface="Trebuchet MS"/>
                        </a:rPr>
                        <a:t>που</a:t>
                      </a:r>
                      <a:r>
                        <a:rPr sz="1800" spc="-60" dirty="0">
                          <a:solidFill>
                            <a:srgbClr val="231F20"/>
                          </a:solidFill>
                          <a:latin typeface="+mn-lt"/>
                          <a:cs typeface="Trebuchet MS"/>
                        </a:rPr>
                        <a:t> </a:t>
                      </a:r>
                      <a:r>
                        <a:rPr sz="1800" spc="-30" dirty="0">
                          <a:solidFill>
                            <a:srgbClr val="231F20"/>
                          </a:solidFill>
                          <a:latin typeface="+mn-lt"/>
                          <a:cs typeface="Trebuchet MS"/>
                        </a:rPr>
                        <a:t>σχεδιάζουν</a:t>
                      </a:r>
                      <a:r>
                        <a:rPr sz="1800" spc="-60" dirty="0">
                          <a:solidFill>
                            <a:srgbClr val="231F20"/>
                          </a:solidFill>
                          <a:latin typeface="+mn-lt"/>
                          <a:cs typeface="Trebuchet MS"/>
                        </a:rPr>
                        <a:t> </a:t>
                      </a:r>
                      <a:r>
                        <a:rPr sz="1800" spc="-20" dirty="0">
                          <a:solidFill>
                            <a:srgbClr val="231F20"/>
                          </a:solidFill>
                          <a:latin typeface="+mn-lt"/>
                          <a:cs typeface="Trebuchet MS"/>
                        </a:rPr>
                        <a:t>το</a:t>
                      </a:r>
                      <a:r>
                        <a:rPr sz="1800" spc="-60" dirty="0">
                          <a:solidFill>
                            <a:srgbClr val="231F20"/>
                          </a:solidFill>
                          <a:latin typeface="+mn-lt"/>
                          <a:cs typeface="Trebuchet MS"/>
                        </a:rPr>
                        <a:t> </a:t>
                      </a:r>
                      <a:r>
                        <a:rPr sz="1800" spc="-40" dirty="0">
                          <a:solidFill>
                            <a:srgbClr val="231F20"/>
                          </a:solidFill>
                          <a:latin typeface="+mn-lt"/>
                          <a:cs typeface="Trebuchet MS"/>
                        </a:rPr>
                        <a:t>πρόγραμμα,</a:t>
                      </a:r>
                      <a:r>
                        <a:rPr sz="1800" spc="-60" dirty="0">
                          <a:solidFill>
                            <a:srgbClr val="231F20"/>
                          </a:solidFill>
                          <a:latin typeface="+mn-lt"/>
                          <a:cs typeface="Trebuchet MS"/>
                        </a:rPr>
                        <a:t> </a:t>
                      </a:r>
                      <a:r>
                        <a:rPr sz="1800" spc="-30" dirty="0">
                          <a:solidFill>
                            <a:srgbClr val="231F20"/>
                          </a:solidFill>
                          <a:latin typeface="+mn-lt"/>
                          <a:cs typeface="Trebuchet MS"/>
                        </a:rPr>
                        <a:t>υπηρεσίες</a:t>
                      </a:r>
                      <a:r>
                        <a:rPr sz="1800" spc="-60" dirty="0">
                          <a:solidFill>
                            <a:srgbClr val="231F20"/>
                          </a:solidFill>
                          <a:latin typeface="+mn-lt"/>
                          <a:cs typeface="Trebuchet MS"/>
                        </a:rPr>
                        <a:t> </a:t>
                      </a:r>
                      <a:r>
                        <a:rPr sz="1800" spc="-40" dirty="0">
                          <a:solidFill>
                            <a:srgbClr val="231F20"/>
                          </a:solidFill>
                          <a:latin typeface="+mn-lt"/>
                          <a:cs typeface="Trebuchet MS"/>
                        </a:rPr>
                        <a:t>ιστοσελίδας,</a:t>
                      </a:r>
                      <a:r>
                        <a:rPr sz="1800" spc="-60" dirty="0">
                          <a:solidFill>
                            <a:srgbClr val="231F20"/>
                          </a:solidFill>
                          <a:latin typeface="+mn-lt"/>
                          <a:cs typeface="Trebuchet MS"/>
                        </a:rPr>
                        <a:t> </a:t>
                      </a:r>
                      <a:r>
                        <a:rPr sz="1800" spc="-45" dirty="0">
                          <a:solidFill>
                            <a:srgbClr val="231F20"/>
                          </a:solidFill>
                          <a:latin typeface="+mn-lt"/>
                          <a:cs typeface="Trebuchet MS"/>
                        </a:rPr>
                        <a:t>γραφεία </a:t>
                      </a:r>
                      <a:r>
                        <a:rPr sz="1800" spc="-270" dirty="0">
                          <a:solidFill>
                            <a:srgbClr val="231F20"/>
                          </a:solidFill>
                          <a:latin typeface="+mn-lt"/>
                          <a:cs typeface="Trebuchet MS"/>
                        </a:rPr>
                        <a:t> </a:t>
                      </a:r>
                      <a:r>
                        <a:rPr sz="1800" spc="-25" dirty="0">
                          <a:solidFill>
                            <a:srgbClr val="231F20"/>
                          </a:solidFill>
                          <a:latin typeface="+mn-lt"/>
                          <a:cs typeface="Trebuchet MS"/>
                        </a:rPr>
                        <a:t>που</a:t>
                      </a:r>
                      <a:r>
                        <a:rPr sz="1800" spc="-90" dirty="0">
                          <a:solidFill>
                            <a:srgbClr val="231F20"/>
                          </a:solidFill>
                          <a:latin typeface="+mn-lt"/>
                          <a:cs typeface="Trebuchet MS"/>
                        </a:rPr>
                        <a:t> </a:t>
                      </a:r>
                      <a:r>
                        <a:rPr sz="1800" spc="-30" dirty="0">
                          <a:solidFill>
                            <a:srgbClr val="231F20"/>
                          </a:solidFill>
                          <a:latin typeface="+mn-lt"/>
                          <a:cs typeface="Trebuchet MS"/>
                        </a:rPr>
                        <a:t>εξειδικεύονται</a:t>
                      </a:r>
                      <a:r>
                        <a:rPr sz="1800" spc="-85" dirty="0">
                          <a:solidFill>
                            <a:srgbClr val="231F20"/>
                          </a:solidFill>
                          <a:latin typeface="+mn-lt"/>
                          <a:cs typeface="Trebuchet MS"/>
                        </a:rPr>
                        <a:t> </a:t>
                      </a:r>
                      <a:r>
                        <a:rPr sz="1800" spc="-15" dirty="0">
                          <a:solidFill>
                            <a:srgbClr val="231F20"/>
                          </a:solidFill>
                          <a:latin typeface="+mn-lt"/>
                          <a:cs typeface="Trebuchet MS"/>
                        </a:rPr>
                        <a:t>στο</a:t>
                      </a:r>
                      <a:r>
                        <a:rPr sz="1800" spc="-85" dirty="0">
                          <a:solidFill>
                            <a:srgbClr val="231F20"/>
                          </a:solidFill>
                          <a:latin typeface="+mn-lt"/>
                          <a:cs typeface="Trebuchet MS"/>
                        </a:rPr>
                        <a:t> </a:t>
                      </a:r>
                      <a:r>
                        <a:rPr sz="1800" spc="-35" dirty="0">
                          <a:solidFill>
                            <a:srgbClr val="231F20"/>
                          </a:solidFill>
                          <a:latin typeface="+mn-lt"/>
                          <a:cs typeface="Trebuchet MS"/>
                        </a:rPr>
                        <a:t>martech</a:t>
                      </a:r>
                      <a:endParaRPr sz="1800" dirty="0">
                        <a:latin typeface="+mn-lt"/>
                        <a:cs typeface="Trebuchet MS"/>
                      </a:endParaRPr>
                    </a:p>
                  </a:txBody>
                  <a:tcPr marL="0" marR="0" marT="1270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4"/>
                  </a:ext>
                </a:extLst>
              </a:tr>
              <a:tr h="436928">
                <a:tc>
                  <a:txBody>
                    <a:bodyPr/>
                    <a:lstStyle/>
                    <a:p>
                      <a:pPr marL="50800">
                        <a:lnSpc>
                          <a:spcPct val="100000"/>
                        </a:lnSpc>
                        <a:spcBef>
                          <a:spcPts val="160"/>
                        </a:spcBef>
                      </a:pPr>
                      <a:r>
                        <a:rPr sz="1800" dirty="0">
                          <a:solidFill>
                            <a:srgbClr val="231F20"/>
                          </a:solidFill>
                          <a:latin typeface="+mn-lt"/>
                          <a:cs typeface="Trebuchet MS"/>
                        </a:rPr>
                        <a:t>Το</a:t>
                      </a:r>
                      <a:r>
                        <a:rPr sz="1800" spc="-85" dirty="0">
                          <a:solidFill>
                            <a:srgbClr val="231F20"/>
                          </a:solidFill>
                          <a:latin typeface="+mn-lt"/>
                          <a:cs typeface="Trebuchet MS"/>
                        </a:rPr>
                        <a:t> </a:t>
                      </a:r>
                      <a:r>
                        <a:rPr sz="1800" spc="-5" dirty="0">
                          <a:solidFill>
                            <a:srgbClr val="231F20"/>
                          </a:solidFill>
                          <a:latin typeface="+mn-lt"/>
                          <a:cs typeface="Trebuchet MS"/>
                        </a:rPr>
                        <a:t>πε</a:t>
                      </a:r>
                      <a:r>
                        <a:rPr sz="1800" dirty="0">
                          <a:solidFill>
                            <a:srgbClr val="231F20"/>
                          </a:solidFill>
                          <a:latin typeface="+mn-lt"/>
                          <a:cs typeface="Trebuchet MS"/>
                        </a:rPr>
                        <a:t>ριε</a:t>
                      </a:r>
                      <a:r>
                        <a:rPr sz="1800" spc="-20" dirty="0">
                          <a:solidFill>
                            <a:srgbClr val="231F20"/>
                          </a:solidFill>
                          <a:latin typeface="+mn-lt"/>
                          <a:cs typeface="Trebuchet MS"/>
                        </a:rPr>
                        <a:t>χ</a:t>
                      </a:r>
                      <a:r>
                        <a:rPr sz="1800" dirty="0">
                          <a:solidFill>
                            <a:srgbClr val="231F20"/>
                          </a:solidFill>
                          <a:latin typeface="+mn-lt"/>
                          <a:cs typeface="Trebuchet MS"/>
                        </a:rPr>
                        <a:t>όμ</a:t>
                      </a:r>
                      <a:r>
                        <a:rPr sz="1800" spc="5" dirty="0">
                          <a:solidFill>
                            <a:srgbClr val="231F20"/>
                          </a:solidFill>
                          <a:latin typeface="+mn-lt"/>
                          <a:cs typeface="Trebuchet MS"/>
                        </a:rPr>
                        <a:t>ε</a:t>
                      </a:r>
                      <a:r>
                        <a:rPr sz="1800" dirty="0">
                          <a:solidFill>
                            <a:srgbClr val="231F20"/>
                          </a:solidFill>
                          <a:latin typeface="+mn-lt"/>
                          <a:cs typeface="Trebuchet MS"/>
                        </a:rPr>
                        <a:t>νο</a:t>
                      </a:r>
                      <a:endParaRPr sz="1800">
                        <a:latin typeface="+mn-lt"/>
                        <a:cs typeface="Trebuchet MS"/>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800">
                        <a:lnSpc>
                          <a:spcPct val="100000"/>
                        </a:lnSpc>
                        <a:spcBef>
                          <a:spcPts val="160"/>
                        </a:spcBef>
                      </a:pPr>
                      <a:r>
                        <a:rPr sz="1800" spc="-10" dirty="0">
                          <a:solidFill>
                            <a:srgbClr val="231F20"/>
                          </a:solidFill>
                          <a:latin typeface="+mn-lt"/>
                          <a:cs typeface="Trebuchet MS"/>
                        </a:rPr>
                        <a:t>Σε</a:t>
                      </a:r>
                      <a:r>
                        <a:rPr sz="1800" spc="-75" dirty="0">
                          <a:solidFill>
                            <a:srgbClr val="231F20"/>
                          </a:solidFill>
                          <a:latin typeface="+mn-lt"/>
                          <a:cs typeface="Trebuchet MS"/>
                        </a:rPr>
                        <a:t> </a:t>
                      </a:r>
                      <a:r>
                        <a:rPr sz="1800" spc="-45" dirty="0">
                          <a:solidFill>
                            <a:srgbClr val="231F20"/>
                          </a:solidFill>
                          <a:latin typeface="+mn-lt"/>
                          <a:cs typeface="Trebuchet MS"/>
                        </a:rPr>
                        <a:t>επιχειρήσεις,</a:t>
                      </a:r>
                      <a:r>
                        <a:rPr sz="1800" spc="-80" dirty="0">
                          <a:solidFill>
                            <a:srgbClr val="231F20"/>
                          </a:solidFill>
                          <a:latin typeface="+mn-lt"/>
                          <a:cs typeface="Trebuchet MS"/>
                        </a:rPr>
                        <a:t> </a:t>
                      </a:r>
                      <a:r>
                        <a:rPr sz="1800" spc="-25" dirty="0">
                          <a:solidFill>
                            <a:srgbClr val="231F20"/>
                          </a:solidFill>
                          <a:latin typeface="+mn-lt"/>
                          <a:cs typeface="Trebuchet MS"/>
                        </a:rPr>
                        <a:t>σε</a:t>
                      </a:r>
                      <a:r>
                        <a:rPr sz="1800" spc="-75" dirty="0">
                          <a:solidFill>
                            <a:srgbClr val="231F20"/>
                          </a:solidFill>
                          <a:latin typeface="+mn-lt"/>
                          <a:cs typeface="Trebuchet MS"/>
                        </a:rPr>
                        <a:t> </a:t>
                      </a:r>
                      <a:r>
                        <a:rPr sz="1800" spc="-50" dirty="0">
                          <a:solidFill>
                            <a:srgbClr val="231F20"/>
                          </a:solidFill>
                          <a:latin typeface="+mn-lt"/>
                          <a:cs typeface="Trebuchet MS"/>
                        </a:rPr>
                        <a:t>καταναλωτές,</a:t>
                      </a:r>
                      <a:r>
                        <a:rPr sz="1800" spc="-75" dirty="0">
                          <a:solidFill>
                            <a:srgbClr val="231F20"/>
                          </a:solidFill>
                          <a:latin typeface="+mn-lt"/>
                          <a:cs typeface="Trebuchet MS"/>
                        </a:rPr>
                        <a:t> </a:t>
                      </a:r>
                      <a:r>
                        <a:rPr sz="1800" spc="-15" dirty="0">
                          <a:solidFill>
                            <a:srgbClr val="231F20"/>
                          </a:solidFill>
                          <a:latin typeface="+mn-lt"/>
                          <a:cs typeface="Trebuchet MS"/>
                        </a:rPr>
                        <a:t>στο</a:t>
                      </a:r>
                      <a:r>
                        <a:rPr sz="1800" spc="-75" dirty="0">
                          <a:solidFill>
                            <a:srgbClr val="231F20"/>
                          </a:solidFill>
                          <a:latin typeface="+mn-lt"/>
                          <a:cs typeface="Trebuchet MS"/>
                        </a:rPr>
                        <a:t> </a:t>
                      </a:r>
                      <a:r>
                        <a:rPr sz="1800" spc="-10" dirty="0">
                          <a:solidFill>
                            <a:srgbClr val="231F20"/>
                          </a:solidFill>
                          <a:latin typeface="+mn-lt"/>
                          <a:cs typeface="Trebuchet MS"/>
                        </a:rPr>
                        <a:t>δημόσιο</a:t>
                      </a:r>
                      <a:r>
                        <a:rPr sz="1800" spc="-75" dirty="0">
                          <a:solidFill>
                            <a:srgbClr val="231F20"/>
                          </a:solidFill>
                          <a:latin typeface="+mn-lt"/>
                          <a:cs typeface="Trebuchet MS"/>
                        </a:rPr>
                        <a:t> </a:t>
                      </a:r>
                      <a:r>
                        <a:rPr sz="1800" spc="-45" dirty="0">
                          <a:solidFill>
                            <a:srgbClr val="231F20"/>
                          </a:solidFill>
                          <a:latin typeface="+mn-lt"/>
                          <a:cs typeface="Trebuchet MS"/>
                        </a:rPr>
                        <a:t>τομέα,</a:t>
                      </a:r>
                      <a:r>
                        <a:rPr sz="1800" spc="-75" dirty="0">
                          <a:solidFill>
                            <a:srgbClr val="231F20"/>
                          </a:solidFill>
                          <a:latin typeface="+mn-lt"/>
                          <a:cs typeface="Trebuchet MS"/>
                        </a:rPr>
                        <a:t> </a:t>
                      </a:r>
                      <a:r>
                        <a:rPr sz="1800" spc="-40" dirty="0">
                          <a:solidFill>
                            <a:srgbClr val="231F20"/>
                          </a:solidFill>
                          <a:latin typeface="+mn-lt"/>
                          <a:cs typeface="Trebuchet MS"/>
                        </a:rPr>
                        <a:t>κοινωνικό</a:t>
                      </a:r>
                      <a:r>
                        <a:rPr sz="1800" spc="-75" dirty="0">
                          <a:solidFill>
                            <a:srgbClr val="231F20"/>
                          </a:solidFill>
                          <a:latin typeface="+mn-lt"/>
                          <a:cs typeface="Trebuchet MS"/>
                        </a:rPr>
                        <a:t> </a:t>
                      </a:r>
                      <a:r>
                        <a:rPr sz="1800" spc="-25" dirty="0">
                          <a:solidFill>
                            <a:srgbClr val="231F20"/>
                          </a:solidFill>
                          <a:latin typeface="+mn-lt"/>
                          <a:cs typeface="Trebuchet MS"/>
                        </a:rPr>
                        <a:t>περιεχόμενο</a:t>
                      </a:r>
                      <a:endParaRPr sz="1800" dirty="0">
                        <a:latin typeface="+mn-lt"/>
                        <a:cs typeface="Trebuchet MS"/>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5"/>
                  </a:ext>
                </a:extLst>
              </a:tr>
            </a:tbl>
          </a:graphicData>
        </a:graphic>
      </p:graphicFrame>
      <p:sp>
        <p:nvSpPr>
          <p:cNvPr id="12" name="TextBox 11">
            <a:extLst>
              <a:ext uri="{FF2B5EF4-FFF2-40B4-BE49-F238E27FC236}">
                <a16:creationId xmlns:a16="http://schemas.microsoft.com/office/drawing/2014/main" id="{E59927D8-33CD-E8F1-710E-7BF1F10FCD69}"/>
              </a:ext>
            </a:extLst>
          </p:cNvPr>
          <p:cNvSpPr txBox="1"/>
          <p:nvPr/>
        </p:nvSpPr>
        <p:spPr>
          <a:xfrm>
            <a:off x="451263" y="1357841"/>
            <a:ext cx="6145480" cy="369332"/>
          </a:xfrm>
          <a:prstGeom prst="rect">
            <a:avLst/>
          </a:prstGeom>
          <a:noFill/>
        </p:spPr>
        <p:txBody>
          <a:bodyPr wrap="square">
            <a:spAutoFit/>
          </a:bodyPr>
          <a:lstStyle/>
          <a:p>
            <a:pPr marL="12700">
              <a:lnSpc>
                <a:spcPct val="100000"/>
              </a:lnSpc>
              <a:spcBef>
                <a:spcPts val="100"/>
              </a:spcBef>
            </a:pPr>
            <a:r>
              <a:rPr lang="el-GR" sz="1800" b="1" spc="-20" dirty="0">
                <a:solidFill>
                  <a:srgbClr val="009A87"/>
                </a:solidFill>
                <a:cs typeface="Century Gothic"/>
              </a:rPr>
              <a:t>ΠΙ</a:t>
            </a:r>
            <a:r>
              <a:rPr lang="el-GR" sz="1800" b="1" spc="-40" dirty="0">
                <a:solidFill>
                  <a:srgbClr val="009A87"/>
                </a:solidFill>
                <a:cs typeface="Century Gothic"/>
              </a:rPr>
              <a:t>Ν</a:t>
            </a:r>
            <a:r>
              <a:rPr lang="el-GR" sz="1800" b="1" spc="-50" dirty="0">
                <a:solidFill>
                  <a:srgbClr val="009A87"/>
                </a:solidFill>
                <a:cs typeface="Century Gothic"/>
              </a:rPr>
              <a:t>Α</a:t>
            </a:r>
            <a:r>
              <a:rPr lang="el-GR" sz="1800" b="1" spc="-35" dirty="0">
                <a:solidFill>
                  <a:srgbClr val="009A87"/>
                </a:solidFill>
                <a:cs typeface="Century Gothic"/>
              </a:rPr>
              <a:t>Κ</a:t>
            </a:r>
            <a:r>
              <a:rPr lang="el-GR" sz="1800" b="1" spc="-5" dirty="0">
                <a:solidFill>
                  <a:srgbClr val="009A87"/>
                </a:solidFill>
                <a:cs typeface="Century Gothic"/>
              </a:rPr>
              <a:t>ΑΣ</a:t>
            </a:r>
            <a:r>
              <a:rPr lang="el-GR" sz="1800" b="1" spc="-80" dirty="0">
                <a:solidFill>
                  <a:srgbClr val="009A87"/>
                </a:solidFill>
                <a:cs typeface="Century Gothic"/>
              </a:rPr>
              <a:t> </a:t>
            </a:r>
            <a:r>
              <a:rPr lang="el-GR" sz="1800" b="1" spc="-10" dirty="0">
                <a:solidFill>
                  <a:srgbClr val="009A87"/>
                </a:solidFill>
                <a:cs typeface="Century Gothic"/>
              </a:rPr>
              <a:t>13.1</a:t>
            </a:r>
            <a:r>
              <a:rPr lang="el-GR" sz="1800" b="1" dirty="0">
                <a:solidFill>
                  <a:srgbClr val="009A87"/>
                </a:solidFill>
                <a:cs typeface="Century Gothic"/>
              </a:rPr>
              <a:t>   </a:t>
            </a:r>
            <a:r>
              <a:rPr lang="el-GR" sz="1800" b="1" spc="-120" dirty="0">
                <a:solidFill>
                  <a:srgbClr val="009A87"/>
                </a:solidFill>
                <a:cs typeface="Century Gothic"/>
              </a:rPr>
              <a:t> </a:t>
            </a:r>
            <a:r>
              <a:rPr lang="el-GR" sz="1800" b="1" spc="-75" dirty="0">
                <a:solidFill>
                  <a:srgbClr val="009A87"/>
                </a:solidFill>
                <a:cs typeface="Century Gothic"/>
              </a:rPr>
              <a:t>βα</a:t>
            </a:r>
            <a:r>
              <a:rPr lang="el-GR" sz="1800" b="1" spc="-80" dirty="0">
                <a:solidFill>
                  <a:srgbClr val="009A87"/>
                </a:solidFill>
                <a:cs typeface="Century Gothic"/>
              </a:rPr>
              <a:t>σ</a:t>
            </a:r>
            <a:r>
              <a:rPr lang="el-GR" sz="1800" b="1" spc="40" dirty="0">
                <a:solidFill>
                  <a:srgbClr val="009A87"/>
                </a:solidFill>
                <a:cs typeface="Century Gothic"/>
              </a:rPr>
              <a:t>ι</a:t>
            </a:r>
            <a:r>
              <a:rPr lang="el-GR" sz="1800" b="1" spc="-55" dirty="0">
                <a:solidFill>
                  <a:srgbClr val="009A87"/>
                </a:solidFill>
                <a:cs typeface="Century Gothic"/>
              </a:rPr>
              <a:t>κ</a:t>
            </a:r>
            <a:r>
              <a:rPr lang="el-GR" sz="1800" b="1" spc="-80" dirty="0">
                <a:solidFill>
                  <a:srgbClr val="009A87"/>
                </a:solidFill>
                <a:cs typeface="Century Gothic"/>
              </a:rPr>
              <a:t>ά </a:t>
            </a:r>
            <a:r>
              <a:rPr lang="el-GR" sz="1800" b="1" spc="-110" dirty="0">
                <a:solidFill>
                  <a:srgbClr val="009A87"/>
                </a:solidFill>
                <a:cs typeface="Century Gothic"/>
              </a:rPr>
              <a:t>σ</a:t>
            </a:r>
            <a:r>
              <a:rPr lang="el-GR" sz="1800" b="1" spc="20" dirty="0">
                <a:solidFill>
                  <a:srgbClr val="009A87"/>
                </a:solidFill>
                <a:cs typeface="Century Gothic"/>
              </a:rPr>
              <a:t>τ</a:t>
            </a:r>
            <a:r>
              <a:rPr lang="el-GR" sz="1800" b="1" spc="-70" dirty="0">
                <a:solidFill>
                  <a:srgbClr val="009A87"/>
                </a:solidFill>
                <a:cs typeface="Century Gothic"/>
              </a:rPr>
              <a:t>ο</a:t>
            </a:r>
            <a:r>
              <a:rPr lang="el-GR" sz="1800" b="1" spc="-5" dirty="0">
                <a:solidFill>
                  <a:srgbClr val="009A87"/>
                </a:solidFill>
                <a:cs typeface="Century Gothic"/>
              </a:rPr>
              <a:t>ι</a:t>
            </a:r>
            <a:r>
              <a:rPr lang="el-GR" sz="1800" b="1" spc="-30" dirty="0">
                <a:solidFill>
                  <a:srgbClr val="009A87"/>
                </a:solidFill>
                <a:cs typeface="Century Gothic"/>
              </a:rPr>
              <a:t>χ</a:t>
            </a:r>
            <a:r>
              <a:rPr lang="el-GR" sz="1800" b="1" spc="20" dirty="0">
                <a:solidFill>
                  <a:srgbClr val="009A87"/>
                </a:solidFill>
                <a:cs typeface="Century Gothic"/>
              </a:rPr>
              <a:t>ε</a:t>
            </a:r>
            <a:r>
              <a:rPr lang="el-GR" sz="1800" b="1" spc="-20" dirty="0">
                <a:solidFill>
                  <a:srgbClr val="009A87"/>
                </a:solidFill>
                <a:cs typeface="Century Gothic"/>
              </a:rPr>
              <a:t>ία</a:t>
            </a:r>
            <a:r>
              <a:rPr lang="el-GR" sz="1800" b="1" spc="-80" dirty="0">
                <a:solidFill>
                  <a:srgbClr val="009A87"/>
                </a:solidFill>
                <a:cs typeface="Century Gothic"/>
              </a:rPr>
              <a:t> </a:t>
            </a:r>
            <a:r>
              <a:rPr lang="el-GR" sz="1800" b="1" spc="-40" dirty="0">
                <a:solidFill>
                  <a:srgbClr val="009A87"/>
                </a:solidFill>
                <a:cs typeface="Century Gothic"/>
              </a:rPr>
              <a:t>της</a:t>
            </a:r>
            <a:r>
              <a:rPr lang="el-GR" sz="1800" b="1" spc="-80" dirty="0">
                <a:solidFill>
                  <a:srgbClr val="009A87"/>
                </a:solidFill>
                <a:cs typeface="Century Gothic"/>
              </a:rPr>
              <a:t> IMC</a:t>
            </a:r>
            <a:endParaRPr lang="el-GR" sz="1800" dirty="0">
              <a:cs typeface="Century Gothic"/>
            </a:endParaRPr>
          </a:p>
        </p:txBody>
      </p:sp>
    </p:spTree>
    <p:custDataLst>
      <p:tags r:id="rId1"/>
    </p:custDataLst>
    <p:extLst>
      <p:ext uri="{BB962C8B-B14F-4D97-AF65-F5344CB8AC3E}">
        <p14:creationId xmlns:p14="http://schemas.microsoft.com/office/powerpoint/2010/main" val="3053792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1"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Το μήνυμα</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7</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AF1AB49E-F227-C239-A692-D753F10C412C}"/>
              </a:ext>
            </a:extLst>
          </p:cNvPr>
          <p:cNvSpPr txBox="1"/>
          <p:nvPr/>
        </p:nvSpPr>
        <p:spPr>
          <a:xfrm>
            <a:off x="954974" y="1326686"/>
            <a:ext cx="9159240" cy="4397614"/>
          </a:xfrm>
          <a:prstGeom prst="rect">
            <a:avLst/>
          </a:prstGeom>
          <a:noFill/>
        </p:spPr>
        <p:txBody>
          <a:bodyPr wrap="square">
            <a:spAutoFit/>
          </a:bodyPr>
          <a:lstStyle/>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Στο επίκεντρο της επικοινωνίας βρίσκεται το μήνυμα</a:t>
            </a:r>
            <a:endParaRPr lang="en-GB" dirty="0">
              <a:latin typeface="Times New Roman" panose="02020603050405020304" pitchFamily="18" charset="0"/>
              <a:cs typeface="Times New Roman" panose="02020603050405020304" pitchFamily="18" charset="0"/>
            </a:endParaRPr>
          </a:p>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Τα μηνύματα είναι πολύ σημαντικά αφού δεν μεταφέρουν μόνο πληροφορία αλλά επίσης προσδιορίζουν τη φύση της σχέσης και διαμορφώνουν αξιοπιστία</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προσδιορίζουν το περιβάλλον </a:t>
            </a:r>
            <a:r>
              <a:rPr lang="el-GR" sz="1800" b="0" i="1" u="none" strike="noStrike" baseline="0" dirty="0">
                <a:latin typeface="Times New Roman" panose="02020603050405020304" pitchFamily="18" charset="0"/>
                <a:cs typeface="Times New Roman" panose="02020603050405020304" pitchFamily="18" charset="0"/>
              </a:rPr>
              <a:t>μιας συζήτησης </a:t>
            </a:r>
            <a:r>
              <a:rPr lang="el-GR" sz="1800" b="0" i="0" u="none" strike="noStrike" baseline="0" dirty="0">
                <a:latin typeface="Times New Roman" panose="02020603050405020304" pitchFamily="18" charset="0"/>
                <a:cs typeface="Times New Roman" panose="02020603050405020304" pitchFamily="18" charset="0"/>
              </a:rPr>
              <a:t>και διαμορφώνουν τα απτά και μη απτά όρια</a:t>
            </a:r>
          </a:p>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Τα αποτελεσματικά μηνύματα μπορεί να είναι τόσο ισχυρά που μπορούν να ακουστούν σε όλο τον κόσμο</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όταν χρησιμοποιούνται από τα κατάλληλα επικοινωνιακά κανάλια</a:t>
            </a:r>
            <a:endParaRPr lang="en-GB" sz="1800" b="0" i="0" u="none" strike="noStrike" baseline="0" dirty="0">
              <a:latin typeface="Times New Roman" panose="02020603050405020304" pitchFamily="18" charset="0"/>
              <a:cs typeface="Times New Roman" panose="02020603050405020304" pitchFamily="18" charset="0"/>
            </a:endParaRPr>
          </a:p>
          <a:p>
            <a:pPr marL="285750" indent="-285750" algn="just">
              <a:lnSpc>
                <a:spcPct val="150000"/>
              </a:lnSpc>
              <a:spcBef>
                <a:spcPts val="600"/>
              </a:spcBef>
              <a:spcAft>
                <a:spcPts val="600"/>
              </a:spcAf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Στο μάρκετινγκ, το μήνυμα πρέπει να έχει μία ξεχωριστή σημασία – δεν είναι χωρίς σχεδιασμό αλλά</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προσδιορίζεται επιμελώς και διαμορφώνεται</a:t>
            </a:r>
            <a:endParaRPr lang="en-GB" dirty="0">
              <a:latin typeface="Times New Roman" panose="02020603050405020304" pitchFamily="18" charset="0"/>
              <a:cs typeface="Times New Roman" panose="02020603050405020304" pitchFamily="18" charset="0"/>
            </a:endParaRPr>
          </a:p>
          <a:p>
            <a:pPr marL="285750" indent="-285750" algn="just">
              <a:lnSpc>
                <a:spcPct val="150000"/>
              </a:lnSpc>
              <a:spcBef>
                <a:spcPts val="600"/>
              </a:spcBef>
              <a:spcAft>
                <a:spcPts val="600"/>
              </a:spcAf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Τα μηνύματα παίζουν ένα σημαντικό ρόλο στην τοποθέτηση</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του προϊόντος</a:t>
            </a:r>
          </a:p>
        </p:txBody>
      </p:sp>
    </p:spTree>
    <p:custDataLst>
      <p:tags r:id="rId1"/>
    </p:custDataLst>
    <p:extLst>
      <p:ext uri="{BB962C8B-B14F-4D97-AF65-F5344CB8AC3E}">
        <p14:creationId xmlns:p14="http://schemas.microsoft.com/office/powerpoint/2010/main" val="3222476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Μηνύματα που περιέχουν την απαιτούμενη πληροφορία </a:t>
            </a:r>
            <a:br>
              <a:rPr lang="el-GR" sz="2400" b="1" dirty="0">
                <a:solidFill>
                  <a:schemeClr val="bg1"/>
                </a:solidFill>
                <a:latin typeface="+mn-lt"/>
              </a:rPr>
            </a:br>
            <a:r>
              <a:rPr lang="el-GR" sz="2400" b="1" dirty="0">
                <a:solidFill>
                  <a:schemeClr val="bg1"/>
                </a:solidFill>
                <a:latin typeface="+mn-lt"/>
              </a:rPr>
              <a:t>και Συναισθηματικά μηνύματα</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8</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AF1AB49E-F227-C239-A692-D753F10C412C}"/>
              </a:ext>
            </a:extLst>
          </p:cNvPr>
          <p:cNvSpPr txBox="1"/>
          <p:nvPr/>
        </p:nvSpPr>
        <p:spPr>
          <a:xfrm>
            <a:off x="954974" y="1208689"/>
            <a:ext cx="9159240" cy="4830425"/>
          </a:xfrm>
          <a:prstGeom prst="rect">
            <a:avLst/>
          </a:prstGeom>
          <a:noFill/>
        </p:spPr>
        <p:txBody>
          <a:bodyPr wrap="square">
            <a:spAutoFit/>
          </a:bodyPr>
          <a:lstStyle/>
          <a:p>
            <a:pPr marL="285750" indent="-285750" algn="just">
              <a:lnSpc>
                <a:spcPct val="125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rPr>
              <a:t>Σε αρκετές περιπτώσεις οι επιχειρήσεις θέλουν να παρέχουν στους καταναλωτές τους τις απαραίτητες πληροφορίες που θα τους επιτρέψουν να πάρουν αποφάσεις σχετικά με τα προϊόντα που επιλέγουν</a:t>
            </a:r>
          </a:p>
          <a:p>
            <a:pPr marL="285750" indent="-285750" algn="just">
              <a:lnSpc>
                <a:spcPct val="125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rPr>
              <a:t>Όλο και περισσότερο οι εταιρείες χρησιμοποιούν ψηφιακές πλατφόρμες για να παρέχουν στους καταναλωτές τις πληροφορίες που τους είναι απαραίτητες προκειμένου να διαμορφώσουν τις επιλογές τους</a:t>
            </a:r>
          </a:p>
          <a:p>
            <a:pPr marL="285750" indent="-285750" algn="l">
              <a:lnSpc>
                <a:spcPct val="125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rPr>
              <a:t>Σε άλλες περιπτώσεις τα μηνύματα σχεδιάζονται για να προκαλέσουν μία αντίδραση και έτσι να υπάρξει μία σύνδεση με το κοινό μέσω ενός συναισθήματος</a:t>
            </a:r>
          </a:p>
          <a:p>
            <a:pPr marL="285750" indent="-285750" algn="l">
              <a:lnSpc>
                <a:spcPct val="125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rPr>
              <a:t>Για παράδειγμα, το μήνυμα της Procter &amp; Gamble «</a:t>
            </a:r>
            <a:r>
              <a:rPr lang="el-GR" sz="1800" b="0" i="0" u="none" strike="noStrike" baseline="0" dirty="0" err="1">
                <a:latin typeface="Times New Roman" panose="02020603050405020304" pitchFamily="18" charset="0"/>
              </a:rPr>
              <a:t>like</a:t>
            </a:r>
            <a:r>
              <a:rPr lang="el-GR" sz="1800" b="0" i="0" u="none" strike="noStrike" baseline="0" dirty="0">
                <a:latin typeface="Times New Roman" panose="02020603050405020304" pitchFamily="18" charset="0"/>
              </a:rPr>
              <a:t> a </a:t>
            </a:r>
            <a:r>
              <a:rPr lang="el-GR" sz="1800" b="0" i="0" u="none" strike="noStrike" baseline="0" dirty="0" err="1">
                <a:latin typeface="Times New Roman" panose="02020603050405020304" pitchFamily="18" charset="0"/>
              </a:rPr>
              <a:t>girl</a:t>
            </a:r>
            <a:r>
              <a:rPr lang="el-GR" sz="1800" b="0" i="0" u="none" strike="noStrike" baseline="0" dirty="0">
                <a:latin typeface="Times New Roman" panose="02020603050405020304" pitchFamily="18" charset="0"/>
              </a:rPr>
              <a:t>» έδινε έμφαση στη ζωή των κοριτσιών προκειμένου να προωθήσει το προϊόν </a:t>
            </a:r>
            <a:r>
              <a:rPr lang="el-GR" sz="1800" b="0" i="1" u="none" strike="noStrike" baseline="0" dirty="0" err="1">
                <a:latin typeface="Times New Roman" panose="02020603050405020304" pitchFamily="18" charset="0"/>
              </a:rPr>
              <a:t>always</a:t>
            </a:r>
            <a:r>
              <a:rPr lang="el-GR" sz="1800" b="0" i="1" u="none" strike="noStrike" baseline="0" dirty="0">
                <a:latin typeface="Times New Roman" panose="02020603050405020304" pitchFamily="18" charset="0"/>
              </a:rPr>
              <a:t>.</a:t>
            </a:r>
          </a:p>
          <a:p>
            <a:pPr marL="285750" indent="-285750" algn="l">
              <a:lnSpc>
                <a:spcPct val="125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rPr>
              <a:t>Χρησιμοποιώντας τις αντιλήψεις ανδρών/γυναικών, τις σχέσεις και τη μουσική ώστε να δημιουργήσει ένα έντονα συναισθηματικό μήνυμα</a:t>
            </a:r>
            <a:endParaRPr lang="el-GR"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08179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Η διαδικασία της επικοινωνίας: απλή και περίπλοκη</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0" y="6605022"/>
            <a:ext cx="4714335" cy="272810"/>
          </a:xfrm>
        </p:spPr>
        <p:txBody>
          <a:bodyPr/>
          <a:lstStyle/>
          <a:p>
            <a:pPr algn="l"/>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9</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13</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pic>
        <p:nvPicPr>
          <p:cNvPr id="9" name="Εικόνα 8">
            <a:extLst>
              <a:ext uri="{FF2B5EF4-FFF2-40B4-BE49-F238E27FC236}">
                <a16:creationId xmlns:a16="http://schemas.microsoft.com/office/drawing/2014/main" id="{047702C1-FB36-8E75-5043-82A82D5A3F70}"/>
              </a:ext>
            </a:extLst>
          </p:cNvPr>
          <p:cNvPicPr>
            <a:picLocks noChangeAspect="1"/>
          </p:cNvPicPr>
          <p:nvPr/>
        </p:nvPicPr>
        <p:blipFill>
          <a:blip r:embed="rId4"/>
          <a:stretch>
            <a:fillRect/>
          </a:stretch>
        </p:blipFill>
        <p:spPr>
          <a:xfrm>
            <a:off x="2821305" y="3086379"/>
            <a:ext cx="6549390" cy="3743325"/>
          </a:xfrm>
          <a:prstGeom prst="rect">
            <a:avLst/>
          </a:prstGeom>
        </p:spPr>
      </p:pic>
      <p:pic>
        <p:nvPicPr>
          <p:cNvPr id="16" name="Εικόνα 15">
            <a:extLst>
              <a:ext uri="{FF2B5EF4-FFF2-40B4-BE49-F238E27FC236}">
                <a16:creationId xmlns:a16="http://schemas.microsoft.com/office/drawing/2014/main" id="{F536D693-F044-FB8C-4C38-0B97D6F1B572}"/>
              </a:ext>
            </a:extLst>
          </p:cNvPr>
          <p:cNvPicPr>
            <a:picLocks noChangeAspect="1"/>
          </p:cNvPicPr>
          <p:nvPr/>
        </p:nvPicPr>
        <p:blipFill>
          <a:blip r:embed="rId5"/>
          <a:stretch>
            <a:fillRect/>
          </a:stretch>
        </p:blipFill>
        <p:spPr>
          <a:xfrm>
            <a:off x="2821305" y="1002043"/>
            <a:ext cx="6549390" cy="2057400"/>
          </a:xfrm>
          <a:prstGeom prst="rect">
            <a:avLst/>
          </a:prstGeom>
        </p:spPr>
      </p:pic>
    </p:spTree>
    <p:custDataLst>
      <p:tags r:id="rId1"/>
    </p:custDataLst>
    <p:extLst>
      <p:ext uri="{BB962C8B-B14F-4D97-AF65-F5344CB8AC3E}">
        <p14:creationId xmlns:p14="http://schemas.microsoft.com/office/powerpoint/2010/main" val="2085658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1000"/>
                                        <p:tgtEl>
                                          <p:spTgt spid="16"/>
                                        </p:tgtEl>
                                      </p:cBhvr>
                                    </p:animEffect>
                                  </p:childTnLst>
                                </p:cTn>
                              </p:par>
                              <p:par>
                                <p:cTn id="8" presetID="21"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ER_PHOTO_0" val="jpg|/9j/4AAQSkZJRgABAQAAAQABAAD/2wBDAAMCAgMCAgMDAwMEAwMEBQgFBQQEBQoHBwYIDAoMDAsK&#10;CwsNDhIQDQ4RDgsLEBYQERMUFRUVDA8XGBYUGBIUFRT/2wBDAQMEBAUEBQkFBQkUDQsNFBQUFBQU&#10;FBQUFBQUFBQUFBQUFBQUFBQUFBQUFBQUFBQUFBQUFBQUFBQUFBQUFBQUFBT/wAARCAEKAaoDASIA&#10;AhEBAxEB/8QAHwAAAQUBAQEBAQEAAAAAAAAAAAECAwQFBgcICQoL/8QAtRAAAgEDAwIEAwUFBAQA&#10;AAF9AQIDAAQRBRIhMUEGE1FhByJxFDKBkaEII0KxwRVS0fAkM2JyggkKFhcYGRolJicoKSo0NTY3&#10;ODk6Q0RFRkdISUpTVFVWV1hZWmNkZWZnaGlqc3R1dnd4eXqDhIWGh4iJipKTlJWWl5iZmqKjpKWm&#10;p6ipqrKztLW2t7i5usLDxMXGx8jJytLT1NXW19jZ2uHi4+Tl5ufo6erx8vP09fb3+Pn6/8QAHwEA&#10;AwEBAQEBAQEBAQAAAAAAAAECAwQFBgcICQoL/8QAtREAAgECBAQDBAcFBAQAAQJ3AAECAxEEBSEx&#10;BhJBUQdhcRMiMoEIFEKRobHBCSMzUvAVYnLRChYkNOEl8RcYGRomJygpKjU2Nzg5OkNERUZHSElK&#10;U1RVVldYWVpjZGVmZ2hpanN0dXZ3eHl6goOEhYaHiImKkpOUlZaXmJmaoqOkpaanqKmqsrO0tba3&#10;uLm6wsPExcbHyMnK0tPU1dbX2Nna4uPk5ebn6Onq8vP09fb3+Pn6/9oADAMBAAIRAxEAPwD9Us0t&#10;NUcDPJpaAFoppbFAagB1FJmjNAC0UmaM0ALRRSZoAWiikzQAtFITikLYoAdRTQ1LmgBaKKKACiii&#10;gAooooAKKKKACiiigAooooAKKKKACiiigAooooAKKKKACiiigAooooAKKKKACiiigAooooAKKKKA&#10;CiiigAooooAKKKKACkNLSNzQAw8Cvk74mf8ABQLRfhp481nwxN4Sv76fTJ/Ie4juUVX4ByARkda+&#10;s8Yr8dP2qT/xkP45PP8Ax/f+yis5ycVofYcM5Zh80xMqeIV0lfex9Zf8PPNB/wChG1L/AMDI/wDC&#10;j/h55oP/AEI2pf8AgZH/AIV+fGT6n8qMn1/SsfayP0z/AFQyr+V/ez9B/wDh55oP/Qjal/4GR/4U&#10;f8PO9B/6EbUv/AyP/wCJr8+Mn1/Sjd7/AKUe1kH+p+Vfyv72foP/AMPO9B/6EbUv/AyP/wCJo/4e&#10;eaD/ANCNqX/gZH/hX58bvf8ASgtjv+lL2sg/1Pyr+V/ez9B/+Hneg/8AQjal/wCBkf8A8TR/w880&#10;H/oRtS/8DI/8K/PjcfX9KCT6n8qftJB/qflX8r+9n6D/APDzzQf+hG1L/wADI/8A4mj/AIed+Hzg&#10;f8INqQyQP+PyP/Cvz33Ef/qpeSyf7w7e4o9rIznwhlai2ov72fufoWpjW9HstQVDGtzAkwQnOAwz&#10;itAHv2rB8BDHgjQR/wBOMP8A6AKPH2o3Gj+BvEN9aSGG6ttPuJopAM7XWNiD+BFdNz8LqxUakorZ&#10;M3hIPXvilzX5cfs8+If2tP2lfBt94l8MfE2xtrG01CTT3S/CpJ5iqrE4CEbcOMV6j/wpj9tj/oq+&#10;h/mP/jdMzPvXfnOOcUm/pjJrxv8AZv8ADfxT8I/D/Vbf4s+IrTxF4ja9llt7qzOVjt/LXYn3RyGD&#10;n8a8J/4Jr/Hbxz8btO+IEvjTX5dbbTrqCOzMqKvlo3mZ6DvtH5UAfbm8YzmmiVW6HNfLX7Z/7Xf/&#10;AAo7TbXwl4Oi/tj4o65ti0/T4k802iucCZ1H8RPCKep5PHX0L9mPwl8RvDnw7gufip4nm1/xZqG2&#10;ee2dUEWnr2iXaOW/vH14HAoA9l3e9J5g9RXCfHH4nW3wc+EvinxjdFAulWLzRLIcB5iNsSf8CcqP&#10;xr4L/Yw/a9+KGqfHHw3oHxT1ia70Xxlp8txo/wBqiSLa4dtjjA+6SjoB6kUAfpjmmhwe9Bbt3r4X&#10;/aP/AG0vG2pfF1vg18CdKh1jxahMN9qzqJVtpRjeqKflAQZ3O3Q8DmgD7oMgAznijfya+Av+GZ/2&#10;wJ7JdXl+OyQ6soLf2Skzi3JPYuF24/4DxU/wO/bO+IXw7+Mlv8If2g9PitNVuZFisPEEUaokjNxF&#10;v2/K8bkYEgwQ3DewB97F8ZpQwr5p/bz8R/FDwh8GI9e+FtxcwX+nXqz6k1nGskgs9jbmCnOQDgnH&#10;OK+V/gTrf7U/7RXg9fEPhH4yaHNFHIYrqzmIS4tX7CRNhwD1B6EfjQB+nxYDvSBwQDnrXxH4I+Ev&#10;7YFj4z0C58QfE3Rb3QYdQgk1G2ib5prZZAZUH7sclcj8an/4KXfHPxz8D/Dvga48E69Loc+oXtxH&#10;ctGit5iqqbQdwPTNAH2tv5xmlzXwJb/CH9tW5gjlX4r6HtkUOuW5wRkZ/d0//hTX7bHH/F1tDxkZ&#10;+YdP+/dAH3tvGOv6Unmqf4q+bf27PiV4r+D/AOzVf+IPDOqnStfguLaIXkahjycPwRjk1s6Hrvjr&#10;xv8Asa6RrPh++kufiDqHhaC8t7shVeW6aIMSAflDMc+3NAHve73o3V+TPwL+K37T/wAePEer+GtN&#10;+KtnoXijS2Kz6LriLBcttOH2LsOdp6jr36V7efg1+2vg4+K+h8jj5v8A7XQB977qUVgeBrPWtP8A&#10;B+iW3iG5S912GziS/uY/uyzhQHYexOa3x0oAWiiigAooooAKKKKACiiigAooooAKKKKACiiigAoo&#10;ooAQ9a/HX9qv/k4bx1/1/f8Asi1+xR61+On7Vf8AycN46/6/v/ZFrGr8J+jcEf77U/w/qeU5HtRk&#10;U3OKM1yWP2vlHA8UgOMjvSrkD1PpWn4V8Kar431+y0PRLGTUtUvJPLht4hnd7k9h6mmlfYynUhSh&#10;Kc3ZIyS2Mds9PWnAd6/Tn4W/sL+EfDnwsv8ARPE8Catr+rwqLzUh1tyOVWE/whTzn+LvxXwn8e/g&#10;Jr3wF8XNpmpxm502dmex1JAfLuI+wPo47g8961lTaVz5jLuIsHmNedCm7SW1+q7o8yPXFKxxSd+e&#10;KGPNYn1bWqEY5NPHJT/eH8xTKUdV/wB4fzFBFVe4z9w/AX/Ik6D/ANeMP/oAqt8UP+Sa+K/+wVdf&#10;+imqx4C/5Erw/wD9eMP/AKAKrfFD/kmviv8A7BV1/wCimrv7H8sV/wCLP1f5n5i/sG/tt/Db9mr4&#10;T6x4b8YHWBqV3rc2oRjT7Dzk8po40GW3DnKNxX0p/wAPZPgWeP8Aipz9NI/+2VyX/BKfwfoPiH4A&#10;+I59W0XT9RnTxNcIJby0SVwPJh4ywJxyeK+0v+FW+Cxz/wAIpon/AIL4v/iaoxMj4T/Fvw/8c/hj&#10;YeNfDBuf7G1NJxB9th8qX927xsCuTj5lPfpX5Tfsl/tXaZ+y98LPijdIiX3i7VL6GLSdPkztdh5m&#10;6aQjoiZBx34HrX7B22kWWh6Q1lp1nBY2cUb7Le2jWONMgk4UcDk1+aH/AASq+E/hLxtqnxA8Qa9o&#10;ltrGpadMlraNeL5iQpKZPMwh4yQAM9hn1oA9T/4J2fB3R/G1ld/HbxPrUXjPx9q93MollfzDpRyQ&#10;wIPSUj8FUgL3r7t2cH/9dfmZ4q0rXP8Agmj+0IviPRYLnUvgx4slCXVmuW+zHJPl+nmR5LI38S5X&#10;tX6PeG/F2keLPDNl4h0m+hvdGvbcXUF3Gw2NGRnOe3HUdqAPh3/gpr4xvfGep/Dv4H6DJv1XxLqE&#10;V1eRoSCse/y4Q3qpYux9NgNUv+ChvwX/AOFZfCv4XeOvCMX2e7+HU1tY+cg+ZYAVMTse+2RR+Mhr&#10;N/ZSB/af/bj+IHxeuVM2g+GybXSCwIUMQYYSAf8ApmrsR2LCvuf4ufDqz+K/wy8TeEb4AwavYyWo&#10;ZhnY5GUf6qwU/hQBQ8K/FS18a/BC08faWBJFd6KdSWLdyriIs0ZPYhgQfpXxl/wSW8LW+r2fxJ8e&#10;3p+167eamLA3Mgy6rzK5B6/OzjPrtFaX/BNPxjNqvw88f/BPxG0kOreHbi4hWCRgGWCUtHIo91kD&#10;E+m8VzX/AATK8ar8KfiV8Rvgv4mlTTtbGotNZxSnb50sZZJUUnqdoRgO4yaAP0hKcHAHSvgv/grb&#10;4LtLz4Q+FPGMUYXVtH1dLZbhPlZYZVZjz14aNcfU196F16ZFfnt/wVV8fQ+JLLwP8I9DK6h4m1LV&#10;Yr6WzhO54hgxwqwH98yNgdeM9KAPtL4OeJH8d/CDwZrtziSTVdGtbqXcvDF4lJyPQ18PftRfCnVP&#10;2KvHsPx2+FFxBpuh3VyINe8NyyhIJN5yVRP4kY5O0coeRxmvtnSZ9E+BHwW04a5fRabo3hnR4Ybm&#10;6lOFVYowDj1JIwB1JIAr4m8GeHfEH/BSH4vp4z8UW0+mfA/w5ctHpWkyEr/acinv6k8bz2HyDvQB&#10;95fDXxpB8R/APhvxVaQva22tafBqEcEhyyLIgfaT3IzXwr/wWH58J/DXnH/EwuuR/uR1+hFlZW+n&#10;W0NraxJBbQRrHFDEoVUVRgKoHQAcYr8+P+Cwp3eEvhrjnOoXPI/3Y6TA7nTf+CrXwMt7G2iZvE+6&#10;ONFP/EpyMhQOP3ldL4H/AOCmnwb+IfjHRvDOknxEdS1e6js7YT6Xsj8xzgbm38D3r3vSfhh4Pl0+&#10;yLeFdEbMMbH/AIl8XXYOfu1p2nw58KWF1Fc23hrR7e4ifeksVlGrIw6EEDg0wPm//gqEMfsla3j/&#10;AJ/rX/0OvX/2Uxn9mj4XY/6Fux/9ErXkP/BUIg/sla5z/wAv1r/6FXrf7Ksip+zL8MCxCqPDVict&#10;wP8AUr1oA8W/bR/ZQ/4S0v8AFz4f3yeFfiV4djN615HIIUvo4huIkbosgAOGPBHytxjHffsT/tG3&#10;f7S/whGu6pYCy1vTbw6ZqDR/6qeZEVvNT0BDDj1zXzv8dfij4h/bg+K7fBH4X3T2vgTT5g/ijxJH&#10;9yVVbBVW6MmeAv8AG3PQV9tfCn4V+Hvgx4E0rwn4Ysks9K0+IIBxvlb+KRz3ZjyTQB2WCe5pRTd4&#10;/OnCgBaKKKACiiigAooooAKKKKACiiigAooooAKKKKACiiigBDX46ftV/wDJwvjr/r+/9lWv2LNf&#10;jp+1V/ycN46/6/v/AGRayqbH6NwR/vtT/D+p5SD7UmcngcnpzRjJ961PC/hbVPG2vWWiaJZPqOpX&#10;sgjggiGdxPc+gA5J7CuSx+zVKlOlB1JuyQeFfCmqeOPEFjoeiWUuo6leyCKGCJclvc+g4yT2Ffqh&#10;+y7+y/pXwG0AXV2I9Q8X3yA3t/jKx/8ATKL0Uevc0n7L37L+lfAbQPtd0E1LxdeoDeX5GREP+eUf&#10;oo7n+KveEwT7f1rshBR16n4dxHxFPMpvD0Hamvx/4A4oD161x3xR+FehfFzwnd6D4htFuLWZfkfH&#10;zwv2dD2Irtcc0jZ5OK0Ph6dSdGanB2a6n4y/HL4H+IPgV4xk0XV4mltJCXsdQUfu7uLnn/eHcdRj&#10;3rzkc/ln8K/af4tfCfw98ZvB9zoHiG2EtvIN0M6jEtvJ2kQ9iD/9evyc+OHwP174FeL5NG1iPzra&#10;Rmex1GMHyruPP3gezeq9selcs6dtVsfufDvEUcxgsNX0qr8fTzPO8daVPvL/ALw/nTacgO5fUsP5&#10;isD7ir8DP3C8BD/iitA/68Yf/QBUnjHR5vEPhLW9LgZEmvbKa2RpPuhnQqCfbmovARx4I0Dr/wAe&#10;EPb/AGBW6Pofyrv7H8r1/wCLP1f5n5v/AA3/AGHP2lvhDos+keDPitpugaXNcvdvbWu8K0jAKWOQ&#10;ecKv5V1n/DOX7Yn/AEXK1/Nv/ia+9s+36UZ9qoxPBP2ZPhv8XfA+meI4Pir42i8ZT3bJ/Z8iEkQK&#10;FYODkDqSPyrjv2Fv2U/Ev7MNp4zh8Q6nYakdZuYpoDYbhsC787s/7wr6r5z3/KgDHY0Acf8AFX4W&#10;6F8YvAWreEvElqtzpeoxFGIHzwv/AAyIT0dTyDXy18Df2UfjB8Hvhn8Qfhy3i7StT8MaxYXUOjTf&#10;OsunzyAqGAPRGByyjo3I719rfgaT8KAPza+Gf7C37Svwe0a40vwd8VNL0GxuJftE0NrvAklICliS&#10;M5wPpXX/APDOH7Yef+S5W3/fTf8AxNfe+fb9KM+36UAfDf7Lv7GHxQ+Ev7RF38SfGXizTtbfULSe&#10;K/a23CW5eQg5YEAdVB+oruP2qP2D9J+PevweMvDmsv4K8f2+wjVYEJjuCmNjSBSGDqBgMpzjAOa+&#10;qz+NLn2/SgD4Bj+DX7bVpZrocfxR0abTsbf7VllBux2zuMe7OPevSP2Zf2DrT4ReMpfiB458QSeP&#10;viFKS6ahcqTFbO3DSLvJZpMcbj0HQCvrU8jp+lL+H6UAfNP7cn7OHiz9pjwDonh3w1rNrpSWt/8A&#10;a7uO9ZhFOAuFBC9cEnGe5zXhvhv9kz9q/wAHaFY6LovxksNN0mwiWC2tLcMqRoBwANv/AOuv0I/A&#10;ijPsfyoA+CR+zj+2HkZ+OVqBkZ5bpnn+GvSf24v2U/E/7T3hnwZYaDq2n2Nzo00stxJf7sOWRBxt&#10;91J/Gvq3PtTe+cH6UgPgiP8AZs/bBhiSNPjjahVUKoywwB0/h9Ke37OP7YZU4+OVqD9W/wDia+9s&#10;+36UZ9v0pgfOf7RvwA8W/G/9mG28A/2xaN4raOzN3qV4W8qaWMfvGOOeTmtTV/gh4of9kK3+F2la&#10;1Dp/iaLw9b6QNSjZljDoqrIcjnawDD8a93/D9KCMnODmgD82/hp+wt+0n8HdHn0vwZ8UdI8O2FxP&#10;580NmrASPjG5iRknAArrz+zj+2GR/wAlytgPq3/xNfe2fagn2NAHnPwD8NeNvCHww0rSviHr6eJ/&#10;FcTzG51KPOJVMjGPr6IVH4V6PmolJOMjbjs3WnhsmgB9FIKWgAooooAKKKKACiiigAooooAKKKKA&#10;CiiigAooooAQ9a/HT9qv/k4Xx1/1/f8Asi1+xZ61+On7Vf8AycL46/6/v/ZFrKpsfo3BH++z9P1P&#10;J8Aiup8B/E3xH8NNQnvvDV//AGZeTpsedY1Z9v8AdBI4HrjrXLUvArkvY/Z61KFaDp1FdM9if9sL&#10;4wLGSPGt4CFPSNPT6V+pXwc1e+8RfCjwbqupTm61C90m1uLidgMySNEpZj9Sc1+KMhzG/wDun+Vf&#10;tL8A8f8ACkfAJ/6gVl/6JWumm29z8k4ywWHwtKi6FNRu3sd+BSMO1KOlIf61uflp+Wvxn/ao+Kfh&#10;34s+LtL0/wAW3drYWWpTwQQoqkIgcgAZHavKfHHx98d/ErR/7M8Ta4+r2QZZFjniU7HHdTj5T7jr&#10;SftBn/i+Pjv/ALDFx/6Ga8/6k1xyk7tH9H5Zl2Ejh6NZUkpWTvbW9hven4yQOxIH6030pwGSv+8P&#10;5is+p71VtRbR+qfhP9jz4c6n4Y0i7mh1ozT2kUjldbuVGSgJwA+APatY/sYfDQZP2fW//B5df/F1&#10;6x4BH/FE6B/14Q/+gCp/F+sSeHfCmtarFGk01jZzXKRuSFYohYA45xxXetj+ZK+MxHtZfvHu+vme&#10;QD9jH4aMP+PfWwP+w5df/F0v/DF3w0/599b/APB5df8AxdfHXhj/AIKdfGnxnDNP4e+Duma1BC+2&#10;R7A3kwQnkBio4PfFbn/Dwj9on/ogaf8Afi+/+JpmX13E/wDPx/efVH/DF/w0/wCeGuf+Dy6/+LoH&#10;7GHw0P8Ay763/wCDy6/+Lr5R0P8A4KX/ABWHxM8L+E/E3wv0rw9JrF7bW5W5e6jmEUsoTzFVwM98&#10;dsiv0kGc/wBaA+u4n/n4/vPCT+xd8NAM/Ztb/wDB5df/ABdIv7GXw0bj7PrY9jrl1/8AF16v8QvG&#10;un/DnwPr3ifVG22Gk2ct5NjGWCKTtHuSMD3NfE37Kf8AwUk1v43/ABl0rwb4q8L6T4ftNWhl+w3d&#10;lPMzPMo3Kp38YIDDj+LAoD67if8An4/vPoM/sXfDQc/Ztb/8Hl1/8XS/8MYfDTH/AB763/4PLr/4&#10;uvdQQw4PWvE/2vfjvqv7OXwavPGekaZZ6xewXUNutrfSOkZDtgklecigPruJ/wCfj+8q/wDDF3w0&#10;/wCffW//AAeXX/xdH/DF3w0/599b/wDB5df/ABdfJWjf8FI/jz4j02HUdK+CNpqWnzgmK5tUvZEc&#10;A4JBC4PNXD/wUH/aJwf+LBp/34vv/iaA+u4n/n4/vPqn/hjD4aH/AJYa2e3/ACHLr/4ul/4Yu+Gg&#10;/wCXbW//AAeXX/xdeGfss/t7+OPjf8eI/h74n8FaV4b2288lwYZZ/tEUkY+6Ufivuk9KA+u4n/n4&#10;/vPB/wDhjH4Z/wDPDXP/AAeXX/xdO/4Yw+Gh/wCWGt/+Dy6/+Lp37X37Rf8AwzJ8I5PFFvZ22p6x&#10;PcxWen2Ny7JHLIxy24r820KGPHfFcP8AsQ/tlXn7UI8UWGv6JZeHdf0aSN1tbOV2SWBhjd8/OQwI&#10;PblaA+u4n/n4/vO2/wCGLfhp/wA++t/+Dy6/+Lpo/Yy+GbHAg1vP/Ycuv/i694PSvkv9rL9qL4qf&#10;BD4g6bovgb4Zr400u50xbyW9aK5by5jK6mPMQI+6oPPPNAfXcT/z8f3nff8ADFvw0/599b/8Hl1/&#10;8XSf8MXfDT/n31v/AMHl1/8AF18q/wDDwr9ojv8AAOPH/XC+/wDia5/Wv+Cpfxg8P61Bo2qfCbR9&#10;N1W4KCKyupbtJn3NhcJjPJ6etAfXcT/z8f3n2T/wxp8Mjj9xrRz/ANRy6/8Ai6U/sY/DMAD7Prf/&#10;AIPLr/4uvT/FXiWfw58PtY8QJBHJc2Gly3y28mQpdIi+09wMjFeJfsP/ALT+uftTeCfEGua5ouna&#10;JNpmpCzjh06WSRXUxq+4l++T29KA+u4n/n4/vN//AIYv+Gg/5d9b/wDB5df/ABdIf2MfhmP+WGt5&#10;/wCw5df/ABde7noa+Qf2iP2zPEXwa/ab8E/DPTvDmlajpuvtYrNf3U0qzRedceU21V+U4HIz3oD6&#10;7if+fj+8+l/AngfSfhx4atdC0ZbhdOt2Yp9puHnkBZtxy7kk8nvXTYxXC/GvxtqPw0+FPifxTpVg&#10;mq3+kWUl1DZy7tsrL2Yr82MZ6elfn14W/wCCpPxi8bGZdA+Emka08KhpUsJLuZowe7BQSBnig4pN&#10;ybctbn6gdKTePXvivzg/4eEftEn/AJoHH+MN8P8A2Wvpj9kP47+PvjnpHiG78d+Bx4Jm0+4SK1iW&#10;OdfPVlyT+9GTg+lAH0QXA70bvevkT9rn9sfxD+zl8V/BPhbSfDul6vaa/FG81xezSpJFmfy8IF4P&#10;HPNfWluWeKNzwSoJ+pGaALGaYJVJxnJ+lc78SvFE/gn4deKfEVrDHc3Ok6XdX8UMxISRoomcKxHI&#10;BKgHFeJ/sOftOa3+1P8ADnWvEmuaLp+iXNjqn2FINOlkdGXyY5NxL85y5H4UAfSIpaQUtABRRRQA&#10;UUUUAFFFFABRRRQAh61+On7Vf/Jwvjr/AK/v/ZFr9iia/HX9qv8A5OG8dD/p+/8AZFrKpsfo3BH+&#10;+z/w/qeT0EUZozXIftoN/qX/AN0/yr9o/gH/AMkR8A/9gKy/9ErX4tucROP9k/yr9pPgJ/yRDwD/&#10;ANgKy/8ARK10Uup+V8d/wqHqz0AUGgUGug/ID8Xv2gx/xfLx3/2GLj/0M158OuK9B/aC/wCS5eO/&#10;+wxcf+hmvPu5rhluz+oMvd8JTt/LH8kJinJ94f7w/nTRTk6r7sP51J21f4bP3C8Bf8iToH/XhD/6&#10;AKqfFDP/AArfxXjr/ZV1/wCimq14CI/4QrQOf+XGH/0AVW+KA/4tt4r/AOwVdf8Aopq7ux/LNb+L&#10;P1f5nxH/AMEf2J+HPj4chf7XiPX/AKZ1+ghXI6n86/Pr/gj/AP8AJOvH/wD2FY//AEXX6DGqMD8v&#10;v2/c/wDDe/wfyT/x76Xwef8Al/kr9QCcZNfl/wDt/A/8N7/CD/r30v8A9L5K/T8sACc470AfCv8A&#10;wVX+LEujfDDQvhxpUjSav4svFaaGLljbRkELgc/NIUx67DXi37YnwAu/2b/hl8CfHOgxLFq3hVIL&#10;DUJI+jXG43KuSO3mecCT6qO9c347+OXg34j/APBQZPFnjTWBZeBPCd0bezbYZBIbYnywoHZp8vn0&#10;r6S/aP8A2xfgD8b/AIJ+LfBz+LibjULNjaM1pINtyh3wnOOm9V/DNAH198NfG9j8S/AXh7xVpzbr&#10;PV7KK8j9V3qCVPuDkV83/wDBUX/k1HVP+wlaf+h1wn/BJz4wHxJ8Lta8A3tx5l74cuPPtAT1tZiT&#10;he5Ak3n2DLXd/wDBUX/k1DVP+wjaf+h0Adh/wT+y37I/w/yT/wAe83fP/Ld6+iCPr+dfO/8AwT8/&#10;5NI8Af8AXvN/6Pevolu31oA/L79n8f8AG1Dx1yW/0rU/6V+oBOBmvzA/Z/8A+UqHjr/r51P+lfo3&#10;8RfHNh8N/Aev+KNSfbZaRZS3knIBbYpIUZ7k4A9zQB+e/wC2LfzftNftteAPg9YOZtH0KVH1IKcr&#10;ubEtxnHpEqrz0biq3jxR+yN/wUh0jxBEgs/CPjRUWXZ8sYE2I5N3YbZUWQ46Aj1rzv8AYe/aB+H3&#10;gn4uePvij8UPEAsvEOsu6WaCF5DiVzJMxwPl6Io/4FXWf8FCf2gvg/8AtCfDXRZfCXiUXfizQr3f&#10;bxvbPHvgkGJBuI45CMPpQB+pauHXjkevrSbSpznvzivFf2O/jAvxt/Z78JeIZZhLqaW4sdRyRuFx&#10;F8jEjtuwG+jV7Bq2sWWiaXd6jqFzHZ2NpE089xMdqRooyzE+gAoA8+/aG+Ouifs8fC/U/F+sv5ph&#10;XyrKyD4kvLlvuRr/ADJ7AE18e/sJ/A3XfjT8Q7/9ov4oK97fXlw0uhW1wCV3cr56qeiIPkjHTgn0&#10;NcMv9sf8FMP2ngf9JtPg/wCEpOhyoeMnn282cr9VQdu/6d6Ro9poOmWmnafbR2dhaxJBBbxDCxRq&#10;MKoHYAAUAcz8ZI8fCPxt6/2He8/9sXr45/4I/g/8Kh8cHBx/bq844/1CV9k/GYZ+EPjf/sCXv/oh&#10;6/JD9jn9j3xD+0j4O1zWNH8f3PhCLT9QFrJawGYCVvLVt52Oo6HHrxQB+0BPsfyr8v8A9ugE/wDB&#10;Qr4Q8H7+kHp/0/GuhP8AwSx8c4P/ABe7UT/wK6/+O187+PPgNqn7PH7YXwr8Nax4nl8XXM+p6Xei&#10;+nMhZFN2Bsy7Meq5645oA/aOWFZ43jkRXjcFWVgCCD1BHfNfnH+0d+zf4o/ZH+Ig+OfwRWRdFjkM&#10;mteHoSxijjJ+f5B96BupHWM8jjp+j/r+NeS/tHfHzw1+zv8ADS98SeIGS5kkU29jphI8y+mI4jAP&#10;8PdieAPwoAT9m79pDwx+0r4Dg1/QJ/IvYwseo6VLIDNZS4+6R3U/wt0Ir1naTg5P518Bf8E0/gf4&#10;itdd8T/GTWrGDw3Y+KEkTTdDs4TFGYml3mTZ/CgPCDuMnoRX6A9jQB+Yv/BUIZ/aT+EAHJ8iLp/1&#10;+V+mdpkW0IIIIRe3sK/L7/gq/pzax8dvhlYJMbd7vTxAswz+7LXJUNx6ZzXTR/8ABLLxxJGjL8bb&#10;/aQGAzdccf8AXWgD7l+PvPwK+IoAOf8AhHNR7f8ATtJXyN/wR6/5IL4s/wCxiP8A6SwV5t8QP+Ca&#10;fjXwh4D8Sa7c/GS/v7fTNNub2S0Y3OJljiZyhzKRhguOR3r0v/gj82/4E+LmxgN4jY49P9FgoA+9&#10;aKKKACiiigAooooAKKKKACkNLSGgCOQ4OPU1+O/7VX/Jw/jkel9n/wAdFfsSw5r5Z+I/7AXhj4k+&#10;OtZ8T3fiPVbO41Obz3hgSMqhxjgnntUTi5KyPreGszoZXiZVcRezXQ/MbP8AnFGc/wD6q/Rb/h2Z&#10;4Q/6GzW/+/cX+FH/AA7M8If9DZrf/fuL/Cuf2TP0v/XLLO8vuPznkAMb85+U/wAq/aP4AuD8EPAI&#10;x/zArL/0StfOMn/BMvwgUYf8JXrXII4SL/CvrDwV4Wh8F+EtE0G2kkmt9Ls4bKOWbG91jUKGbHc4&#10;5raEOTc+G4nzrC5rClDDX91vc3xSNSikccdM1qfAH4vftB8/HHx5zgDWLn8f3hrz/wClfph41/4J&#10;6eFfG/jDWfEFx4l1i2uNSupLt4oki2ozkkgEjOOSKxf+HZfhDH/I2a3/AN+4v8K5nSbbsftmE4ty&#10;2jh6dKbldJJ6eR+dH4GnA8jg9R/MV+iv/Dsvwh/0Nutf98Rf4Uf8OzPB45/4SvWs5zxHF/hS9kzo&#10;qcYZbKDScvuPqrwEf+KK0AY5+wwjH/ABVf4n5/4Vt4r/AOwVdf8Aopq2dE0tdG0qzsIyzx2sKQqz&#10;cEhQBk+/FSavpUGt6TeaddqXtbuF4JVU4JRgQee3BrqPw6pJTm5Lqz4G/wCCPxB+Hfj/AP7CsX/o&#10;uv0GJ4rzP4Jfs8eCv2fNO1Kw8FadNp1tqE4uLhZbhptzgYBBbpx2r0sjigg/L/8Ab9Gf29/hAMdb&#10;bTOv/X/JX2t+2D8YF+CP7PvizxFFOIdTe3Njp2Dhjcy/IhHuoJb6Kau/Ef8AZY+H3xX+I2jeOPEm&#10;lzXfiLR0hSzuY7p41RYpDImVHB+ZifetT41/ADwh+0Fo1hpPjSzuL/TrOc3McEN08KmTG3c23qQC&#10;cemTQB8af8E9P2PPBHjX4Inxh8RPCeneJb7XL2SWxOpRFzDbplMqOMbm3nPcYr6iP7D/AMB8H/i1&#10;fhr/AMBP/r16z4S8Kab4I8M6VoGj2wtNK0y3S1tYQc7I0GFGT1OO9bJ6UAfllNpln+xH/wAFFNPT&#10;ToU0rwN4nVIo7eP5Yora4IQqM9FjnUEDsq+9fSn/AAVFO79lDVCDn/iY2hyPTfXsHxr/AGYfAH7Q&#10;dxo9x400mS+n0oOLWSC4aBk3lSwJXkjKgj05rd+J3wW8M/GLwH/wh/iq1n1DQ90TGETtG7GP7pLj&#10;k0AeZf8ABPtv+MSPAHr5E3/o96+ij2rlfht8ONE+FHgzTfCvhy3ez0XT1K28MkhkZQWLHLHk8k11&#10;J6UAfmB+z9/ylP8AHPGM3Op/0r1D/gq78XX8O/CvRfh9p8hOo+KLkSXMaDJNrEwIUgc/NIVx67CK&#10;+k/DP7Lnw/8ACXxc1H4madpU0Xi/UGle4u2unZGMn38IeBUfxA/ZV+HvxR+JGkeOvEulz6jr+lGE&#10;2kjXbrFH5Tb0Hlj5cbiSR3oA82+CX7BXwo0L4UeFrPxZ4B0bXPEwsY5NRvr6HzJZJ3G5wWzyFLbR&#10;6ACuv1L9hb4FX2nXVsnwz0C0eaJo1uILbbJGSCAynPBHBB9q94C4PTAHp0pxGR9aAPzU/wCCa3iu&#10;9+Efxv8AiN8EddkKSi6lntVbhTcQNsk256749jZ77TR/wUh/acl8UeJrf4G+GNTj023kniTxDqc7&#10;mOFWYgrCzD/lmo+dz9B2NfZl9+yt8Pb/AOM8fxUbSp4PGqSJL9vt7t41LLH5Yyg4Py8H1zXLfED9&#10;gr4PfE/xjqnijxBoF1c6vqcnnXMqX8iKzYAyFBwOlAHLfs9fE79nn9nj4ZaX4S0X4keHpGhHm3t7&#10;5+Hu7kgb5W47kYA7DFenf8Ni/BUD/kpXh/8A8Cf/AK1edf8ADs74Cjp4Zu//AAYy/wCNDf8ABM34&#10;CMCD4YuyDx/yEZf8aAPaPiRrth4n+BHinVtJu4r/AE2+8PXVxbXMJyksbW7FWB9CCK+RP+CPxH/C&#10;ofHH/YdX/wBEJX2lpXw40XR/h1b+CLe3kXw9Bpv9kpA0pZvs/l+Xt39c7eM1gfBP9n7wb+z5ouoa&#10;V4KsJdPsr65+1TpNcNMWk2hcgt04AoA9IPSvy+/bp5/4KE/CEf8ATTSP/S01+oJ6V5H8Qf2Wvh98&#10;T/iVonjzxBpk914k0YwtZ3CXToqGKTzEyo4OGoA7P4l/ELSvhX4D1vxbrjSR6VpMDXE/lLucgHAC&#10;j1JIA+tflr4F8d+Gf2v/AI93PxD+OPi/S/DvgvRpNul+Fru5IEozlY9uOE4DSN1ZuOlfqb8Q/h/o&#10;/wAUvBmreFvENsbvRdTiENzAjlC67g33hyOQK+ff+HZ/wGJBPhm8J99Sl5/WgDvbb9rj4IWkEcEH&#10;xH8OxQxAJHHHPtVFAwFAA4AArrvAPx7+HvxR1WbTPCfi7TNev4ojPJb2cu5lTIG4jHTJFeKf8Ozv&#10;gKP+ZYu//BjL/jXf/Bj9kL4a/ALxHda54N0iew1G5tjayyzXbzAxkgkAN7gc0AfF3/BUIj/hpL4R&#10;e0ER/wDJyv0ztWAtYf8AcX+Qryz4s/sveAfjb4q0XxF4s0ue91TR1VbOSK6eIIA+8ZUcH5vWvV44&#10;xGiqBgKAAPoKAOG+P3/JCviLxn/indR/9JpK+Rv+CPeR8BfFeR18Qn/0lgr7k8SeH7PxX4d1TRNR&#10;RpdP1K1ls7hFYqWjkUowBHTgnmuJ+CXwA8Hfs9+H73RPBWny6fp15dfbJY5bhpiZdipnLdBtVeKA&#10;PSBS0gpaACiiigAooooAKKKKACiiigBMUEUtFACYoxS0UAJgUYFLRQAUhGaWigBMUYpaKAExRilo&#10;oATFGKWigBMUtFFACUYpaKAExRilooATFGKWigBMUtFFACYFGKWigBMUtFFACYowKWigAooooATF&#10;GKWigApMUtFACYFGKWigApMUtFACYoxS0UAFJilooAKKKKACiiigAooooAKKKKACiiigAooooAKK&#10;KKACiiigAooooAKKKKACiiigAooooAKKKKACiiigAooooAKKKKACiiigAooooAKKKKACiiigAooo&#10;oAKKKKACiiigAooooAKKKKACiiigAooooAKKKKACiiigAooooAKKKKACiiigAooooAKKKKACiiig&#10;AooooAKKKKACiiigAooooAKKTNFAC0UmaM0ALRSbqN1AC0UgOaM0ALRSZpCwHcUAOophcA4zzQHB&#10;6HNAD6Kbupc0ALRTd1LmgBaKTNAOaAFopM0A5oAWiiigAooooAKKKKACiiigAooooAKKKKACiiig&#10;AooooAKKKKACiiigApM0E4r4p/b5/wCCh2n/ALL0R8IeFIbbW/iRdQCRknO620mJh8kkwBy0jDlY&#10;sjjDNgFQwB9nXuoW2nW7z3U8VtAnLSzOEQfUniqek+KtH15mXTdVsdRZeWFpcpKR+Ck1+WHgT/gn&#10;b8av2utNt/HPx1+JupaK+oKLm00i4hN1cxxsMruh3pFbAg5EagkZ5CnivM/2jP8Aglj8Sv2etMn8&#10;Z/D7xDJ4z0vTVM9wdPhez1O0QcmRY1ZvMVepKNuHXbgEgA/a8EGlr8UP2Rf+Cq3jj4WaxYaB8Ub2&#10;68beDJGWJtQuP3mp6ev99ZOs6jqUfLY+63G0/s14X8T6V4z8Padruh38GqaPqMCXNpeWz7o5omGV&#10;ZT6EGgDVooryf9ov9prwL+zD4JfxD4z1LynkytjpVth7y/kA+5DGSM44yxwq5GSMjIB6uWAphnjD&#10;hC4DnopOCfwr8WPiD+2L+1D+2rq99p/ws0HX9C8KK5QWfhOKTeF7fab4BfmwegZF/wBk9a+Zvi1+&#10;zv8AG74TRHX/AB54R8S6VAzjfq10HmiDk8bp1ZlUk+rAmgD+kIMD/wDXp1fz4fs3f8FBPi1+zzr1&#10;ns8QXnirwsrgXPh7W7lp4mj7iF2y0DYzgqducblYcV+8Hwl+J+h/Gf4ceH/GvhudrjRtatVuYC4w&#10;6Z4aNx2dGDIw9VNAHX0hpaQ0ARM+HwW/Cl8wYHvXkXx7h+I+j+GtQ134eazB/aFpE0zaPfWKzpcB&#10;R8wRsgh8Dgd68f8A2MP2kPE3xw17XbHxdrUC6nYokttp1nZrbLJHyGY8kkg4BHbipvbRnpUsvqVc&#10;NPFU2nGO/dfI+vTJxn9KPMGMnivAP2tfij4i+FnhHSrvwjqaL4o1G+jsrLS5LUXIvM5yAhIIxkZb&#10;6V3Hww0Xx4vhVLnxp4it7jxDcRh2isLFYre0JH3AuTvI7k45zVNmDwzjQVeUlZ7d9P0PRmkGcZoD&#10;jHPeviH43fH74t/Cn496N4Fi8Q6TdabrD27wXT6MglijllMeCN+CVwee4r074vXvx0+GHh9vEmha&#10;7o/jOwsUaW+02fR1tpygGSyFHOQOpHWl3OuWWVoKk5Sj+8V46/8AAPpESA0rHkda8R/Zk/aW0z9o&#10;fw7dTpa/2XrenlVvrAvuUZ+66HqUPPXnI5roPjf8fvC/wL0NL7XZXnurglLTTLUbri6f0UenTk8U&#10;7pq5yTwdenXeHlH3+x6ZvDA/lXN+NPG9r4PslJtLvU9QmBFtpunRebcTN7DsPViQBXAeFpfiv8Qd&#10;Ij1S+u9M+H0c/wC8g05LL+0LpYzyomLsqqxHJC5weK5D4meM/jF8DbOfxDNa6L8RvD8ODdm3tDY3&#10;1vCD1wpZWA5PXjmn0uXSwrlU9mmm+19/K+xl+M/F/wC1FrLPceF/Bfhzw/ZKC6RXt8lzdMvYMpwA&#10;3sDXnfh79unxz8MvFUPh74yeEDZEnEl9aQmKRV/viPlXUd9pzX0z8Df2gPC/x70CS/0GZ4buAhbv&#10;TbrAnt2PqB1How4OKzf2rPAGh+Nfgn4rn1fT47q40zTp72zmIxJBKiFgyt1HTkdxUvXVHsUKtKFb&#10;6njMOld200kr+Z6Z4W8W6V400Oz1nRL2LUNMu0EkFxC2QwP+enatndx0r8uv2ZfjV4j/AGXtf0ay&#10;8VRSp4E8T20V/Gc7o4RIP+PiI+2QJF/Htz+nOmajbapYW91aTx3VtcRiSKaJtyupGQQe4IpRkpI4&#10;81yyeXVbJ3g9n3/4KLYlHFIZAD1r5+/a11LxN8Nvhhq3jjwx4n1LT9Q05oybOVlltZUeRUI2FeCC&#10;wIOex9a9A+Gek6zP4H0nUdQ8RXt/rN9ZRSyzTKpgV2UElIcAD069zVHnOg1RVfm0bsehbx2IpQ6t&#10;jB69q+G/2g/2gPjD8I/jXp3gzTtd0W6tdZEL2c1xoyhoxLL5YDYf5sEdR1FfY3hXTdYsbCMazq0e&#10;rXJjUNJHZrbjcOpwCevp2pLW5vicDVwtKnVqNWmrqxv84pvmY7E/SlYnnsK+Rf2zP2lbv4R+NvAW&#10;laVcOrwXiapqaxfxWwJQRn1DAvx6hTQ3YzwmEq42qqNJa7/cfXe6l3Vm6Lqtvrel2moWcomtbmNZ&#10;onU5DIwyMH8a0R35pnI04txY6lpBS0CCiiigAooooAKKKKACiiigAooooAKKKKACiiigAooooA4b&#10;44fFCy+C3wk8W+OL9BLb6Fp0t4IScedIBiOPP+25Rf8AgVfh9+xLoV1+09+3V4d1LxpMdYludRuP&#10;EWqNcfMJ3hRplUjps8wRrt6bRjpX6Y/8FZ9QubL9jPxFFAWEd1qWnQT4P8Hnh+f+BItfmt/wSw8U&#10;23hn9tDwdHdOIo9Tt73Tlc9N727sg/FkA/GgD98FGBSsMihTkCloA/C7/gql+zHZfAj442/iPw9Z&#10;rZeFvGSSXsVtCm2K1vEI+0RIBwqnekgHbzGAGFFe/f8ABGf9o+5uG174NazdNJBDE+saF5hz5Y3A&#10;XMC+xLLKB6+ae9e2f8FhPBcHiH9k4ay0Y+0+H9btLpJe4SXdAy/QmRD/AMBFfl7+wN4un8F/th/C&#10;q+gkaP7RrMenPg8MlyGt2B9sS/pQB/RR1FeR/Hb9lb4b/tIXHh2fx3oI1WXQrnz7Z0laJnQj5oJG&#10;XBaJiFYrkcqORk59bXpTqAMzw94Z0nwlotpo+iaZaaRpVogjt7GxgWGGJR0CooAA+gqfVdIsta02&#10;60+/tIL6xuo2hntbmISRTIwwyOhGGUgkEHg5q5Ve+vYNPs57q6nitraBGklmmcIkaKMszMeAAASS&#10;egFAH88H7d3wK039nj9pnxT4V0NTHoDmLUdNiZiTDBOgcRZPJCNvQEkkhRnmv1G/4I+TXsv7IYW7&#10;LmGPxDfLaBugixETj28wyfjmvzV/ah8Yaj+2v+2hq/8AwgdlJq/9rXsWj6FDGpHnQwoIxMSfuo21&#10;5STjapJOMGv3B/Zx+C9h+z58FfCngKwkWddItAlxcquBcXDkvNL64aRnIB6DA7UAelUhpaQ0AQSo&#10;rg7ulfnX+0x4M1L9lr9oHR/in4WgI0bU7ozyQICI1mJ/fRNjoHUkj3+lforI4AYH6V8qfGCC4/at&#10;8Z6j8N9FuTaeEPDoMus6tGgbzr7afKt4yf7h5Yj0IqJK+i3PoMkr+wxH7z+G9JdrP9exrfA3TZPj&#10;148k+MmtxkaVCr2PhbTJiCbeEHElyw6CR2DD1AH0r6VWPDZxx6V+fv7FPxN1D4O/E/Wfg74uJtt9&#10;2/2ISE7YrodVBP8ADIuGHv8AWv0CD8c8H0qou5nnNCWHxDh9i3u9uXp/wT8+P20+P2yPht2Pkaf/&#10;AOlb1996lJbx6bctcMq24ibzN/3du05z7Yr4F/bTOf2yPhqB/wA8dP5/7e3r7H8YfDK78fwT6fq/&#10;iS7Hh244m0zT4ltmlTPMbzAlihHBAxn15qY7s78yt9UwXM/sv8z5S/4J3eD54/GHxA8U20TQ+G5J&#10;DZWUhXiUCRmO32UY/P2rz3wvr0v7Qn7d1lPqZE2l2OoSra27tlI4bcMY9o92UMffNfox4d8KaX4U&#10;0G10bR7GDTdLtovJhtoE2oi+gH9e9fmR8NEf4F/tuW9jq2baKPV57XzJPlDRThhE/PQHcvNJq1ke&#10;tl+J+v1MXXiv3nJaPy/U/UxI9p44+nFR3llFfW0sEyLJDKpR1YZBU9QR3qbzABgEE47d6PNUp1x9&#10;a06H58pNPfU/K/wndTfs5/tpHSdMkeHTP7YFg9vuOGtZ2G1W9du4EE88V+h37QvPwM8fc8f2Hd/+&#10;imr4I1bRJfjL+35cx6WpmgtdailuJU6IlqFEhPsSmPqRX3v+0EQPgZ4/GOBod5j/AL9NWcdEz7vO&#10;nGWIwkn8bjG/3qx454e+BWkfHv8AZB8CaLfKsF9Fo0E2n33R7ebZwc/3T0YdxXlH7J/xz1j4H+OJ&#10;vg18SJHs4o7gw6fc3LfLbOeke48eU/VT0GccV9S/sryJJ+zx4AKkH/iUW6/jtrhP2w/2Y4/jd4VO&#10;saLAsXjHS4/9GcYH2uMcmFz+qkcg+xqrWs0cdHGU51quAxn8OUnZ/wAsr7r9TW/bplV/2X/GajJ+&#10;S26f9fEdeu/D5Qvgbw8FGALCAY/4AK/PD/hpSbxv+y741+G/jFmTxXpUEUdtLc8PdIk6fI2f+WqY&#10;5z1Az2Nfof8AD/5PBHh9WBDCwgBz/uCmmmefj8HVwNBUqi+09ejVt0fDH7b5I/a6+Gn/AF72P/pa&#10;1foLEP3S1+fP7cPP7XXw0x/z72P/AKWtX6CxMPKFKO7OjNX/ALDg/wDC/wAyO/1CHT7Ke6uHEcEC&#10;NLI7HAVQMkn8K+FZPhXL+0r8Kfiv8RJoGOo61eGXQC4y0drZ5EYUdi/zqfXIr239s/x1d6D8MY/C&#10;2jvjxD4wu00azUHna5AkbHoFOD/vZrd8GfCHxv4J8I6V4e03x9bWthp9slvFGfDkLFVUAcnzBuPq&#10;T161VrnJhKksDRWIi/ek9PRb/fsed/8ABPf4pnxn8JJPDd7LnVPDcv2Xax+YwHJjP0HK/wDAa+rA&#10;uMZr83/Bsl3+yl+2idLv7tJdF8QFY3nSEQI6TnKsIgSFCS/LjOAC1fo8sgYA9amN7WLzuhGGIVen&#10;8FRKS/X8SUUtIKWqPACiiigAooooAKKKKACiiigAooooAKKKKACiiigAooooA8U/bK+Dk/x5/Zq8&#10;deDbGMS6td2X2jT16brqB1miXPbc0YTP+3X873hfxHq/w58Z6XrmmSSadrmi30d3bu6kNDPE4Zcg&#10;+jLyD7iv6iyM1+Zf/BQX/gmNf/ELxBqPxL+EdpE+t3jNcax4a3LF9rkPLXFsThRI3VoyRuOWU7iQ&#10;QD7Y/Zh/aQ8M/tPfCvTfF3h+4jW5ZFi1TTd+ZdPusDfE464zkq38SkEdwPWywFfzWeEvE/xd/ZX8&#10;cSXWjv4j+H/iNP3U0MttJA0gB+5LFIu2Rc84ZSO9fWXgzxJ+2n+3Zbx+HxrWqaR4Pmwl7q72aaPY&#10;sh+9ukijV5/eNN2c8gDmgD7K/wCClvxN8J+K/wBjb4p6Xo2vafrGoaZeaXaXsNjcLKbWZryJ1Ryp&#10;IDbUY7c5GOcV+S37GWkya1+1j8I7aMEkeJ7CY4/uxzLI36Ia+rf25vgb4a/Yo/Za8M/C3RNYuta1&#10;/wAYa4usaxf3OEEy2kJQBIgcRpvnTAJYkqcscccD/wAEkPhlL43/AGtLDXWgL2HhTT7nUpZD9wSu&#10;nkRL9cysw/65n0oA/dFTkZ9adSLwKWgCrqmqWeiabdahqF3BYWFrE09xdXMgjihjUZZ3ZiAqgAkk&#10;8ACvxn/4KHf8FHp/jWb74c/DW6ltfASsY9R1ZcpLrOD9xR1S3yOh5fjOF4P7L6rpdprem3en39tF&#10;e2N3E8FxbToHjljYFWRlPBUgkEHqDXzjJ/wTn+Ap+FN34Cj8EwQ2FzK1x/aiyFtTjmOdsiXLZcbQ&#10;cBTlMcFTk5APyf8A+Cff7Xnhn9lL4g3t34l8G2+r2erqttLr9spOpadFnkRhjtaMkAsg2scA7jgL&#10;X7t+CPHOg/EjwrpviTwzqttreh6jEJrW+tH3RyL0+oIOQVIBUgggEYr8Af2y/wBivxV+yJ4wihvZ&#10;DrXhDUnb+ydeij2rJjkwzLz5coHOM4YcqThgvrv/AASm/ai1b4WfG/T/AIc6heyS+DvGE/2ZbaRs&#10;ra6gV/cyoOxcgRMB13IT9wUAft/SGgdKDQB8+ftMfE3x5o/h6+0P4eeCPEOs69cq0Q1SCz/0e1Ug&#10;jerE/O3pgcdTW9+yx4KTwL8GtD059Kv9K1Qx+fqS6lCUnku3+aVjkndycA+gFevuMnoTSBR8wG73&#10;pnZ9ZvQVCMUtbt63Z8NftvfBDxB4w+I2geIvAPhnWbnX40IvLyzg2xZjIMThyfvjkfQCvor4OfEr&#10;xPrXhK0h8Z+C9d0XxHaxrHdEWe+CZwMb43Bwc9cdjXrgwMDBzTJJEjcAsqknAyRyanZ3OmtmEsRh&#10;qeGqRT5Nn1Pz9/ae8M+PfiD+0boPivQPhv4ovNK0FbaLzTZbPtBimMjFAW6fNgZ9M9K+6vCviL/h&#10;I7COf+zNS0tiquYtTtTA4J7YPcd62wQVx39aAACD19MUJdScVj5YqjSouKSpqyt+o9l4r5+/aa/Z&#10;M0v4+WkWo2t0ui+LLNNttqO0lJBnISQDnGeQw5FfQBdTweB154pN+RyCfoM4o9Tkw+Iq4Wp7Wi7M&#10;+dfhl8Qvif8AD/TofDvxE8Dapr0ln+5h8Q+HFW8W5RRhWljBDKxHp+PNdH4x8ceO/GejvpngPwlq&#10;Gk314rwtrPiSP7HFYjoXERy8h5+UDjIr2XaQSdp6+lNRw7soIYqcMB29j6VXkjWeIU6nteRX/C/o&#10;eOfs6/s06P8AAPSbqVJm1fxLqHzahq8w+eU9dq/3UyTx36mtL9oKfWdV+GXifw/oHh6/1rVdTspL&#10;KPy1CQr5ilS5kY44B6V6ozAKSx2gd64rWPG+rCEyeH/CN/r6qwG8TxWisDn5kMpG5eByPWkuyD6z&#10;Vq1/bz956fgcX+zHHr3hP4UeGfC/iXw1f6PqunQi1ZggkgYL0bep44x1r2sjP+FeQeE/2i9E1jxd&#10;F4S8Q6ZqHgjxTKDJBpmtoF+0jJGYpVJRzxnAOa9eDqFGSKSJxfPKq6k42ctf+GPij9tv9kc+K4bn&#10;x/4Ps861CvmalYRJzdoOTKoH/LQDOR/EPevrnw3ObPwbpcjwzSFLKEmONCzn5BwFrebBxhSe9NBO&#10;ehbHHFFuptXx1bE0IYeq7qO3+R8AftW+FfHXxA/aG8NeKfD3w88Tahpehw2qPL9i2ecUnMpCgn0N&#10;fbth4u+1aO12dG1mAxxq5t5bFllJPYLnkjuO1dJtyQcH8qR17cn6ChaFYnHyxNKlRlFJU1Zf8E+N&#10;L+48X/Ej9rTw14o17wD4m0nwL4filSwnu7LCrKVOZ5QCSoOfwCivseKRZo0dDvRhuDD+IGnYww9c&#10;cAindR0bPuKEYYnFfWeVWSUVZW/rc+IP2+fht4i+JmveGJ/CXg3xBquqWCzRXF7a2Z8oRlgUAfIy&#10;QwYjHr719Afs8/EDxT4l8G6ZYeNPCGueHfEdpGsNzLeWm2CcqMCRXBIGQOR2NevDDA4zxSLIjOVB&#10;BZRkgckUJWdzpq5hOthKeElBWhez66k+eKTdzSKRt4DfiDQZAOTx9aZ5I/PFGajEgOSASPUClDjG&#10;Tx7HrQMfmjNMLgHBBxjOccUF19aAH5oJpgYHsQKXcO+R9RQA7NBppYAZzSB8ngE/hQA/NApu7PYk&#10;e1AbnofyoAfRTQ2TjNOoAKKKKACiiigApCM0tFAEbwJJjeofByNwzimXM8VnBLPPKkMMal3klbaq&#10;KBkkk9AAMk1MTX5S/wDBTX/goXaarp+qfB34Z6kl1BNm38R69aSZjdejWcLj7wPSRxxj5ATlqAPk&#10;P9v39pBP2mf2iNX1rTJml8L6Ug0nRc8B7eNiWmx/00dncd9pQHpX6j/8Esf2b5/gd+z4mvazaG18&#10;T+M3j1O4jkXbJBaBSLWJh2O1mkI6gy4PIr4v/wCCbf8AwT4vPi3rOmfE/wCIWntb+BLKVbjTdNuU&#10;wdZlU5Vip/5d1IBJPEhG0ZXdX7PqMCgA6VhXnjzw7p/i2y8LXOuafb+JL23a7tdKluUW5nhVtrOk&#10;ZOWAPGQPX0p3jbxjpPw98I6x4l127Sw0bSbSS9u7l/8AlnEilmIHc4GAO5IHevwn8P8A7WGlfE79&#10;vzw98XvidDKvheDWUeK1HzjTbaMMtpkDORE5SV9o+Yhzgk4oA/fMc0tU9J1Wz1vTbXUNPu4L6xuo&#10;knguraQSRTRsAVdGHDKQQQRwauUAeQftZ/B/Tfjl+z5418KahAkkk2ny3NjKw+aC7iUyQSKe2HUA&#10;46qzDoTX8/P7OyXMn7QHw0WyBN4fE2meSE67/tUWK/oF/a0+MWm/Av8AZ88aeK9RnSOWLT5baxiZ&#10;gGnu5VKQRqOpyxBOOiqx6A1+TP8AwSc/Z6vPil+0Nb+N7y1b/hGvBQ+2NM6/JNfMpFvGD3K/NKcd&#10;PLXP3hQB+4id/qf50p6UKMAUGgD5DvDMP23b3w3Pql8vhqXSTrMumteyLALjoZPvZH+6CAPSvRby&#10;zv8A46+JrGTRdQv9C8EaPIVfVLGdoptXkHBjiPaBe74yxGBwCa8Z+LHgxviJ+2Tr/hqPULjTZNS8&#10;Gvbpc277WjYnj8CQMjuM12v7Hvxav4Ir34SeMwLLxl4WJt4kfj7VarwjL67Rjp1GD61MXuj6vE0H&#10;7CFel8UYK68nfU+lNM0a10S2aG0R0jLbjulZ+fXLEmvlz9s34ieJNJvdMi8J7pP+ESaDxNrGwn/V&#10;+Z5cURx2b94xH91TX1PqWpW2mabcXlxKsVtBG0kjscBVUZJJ7dK+XvhfoPjn4k+GfF/iiLTfDc2m&#10;+PJpmCa1Pcx3P2EAwwJiNCoXYNwx/e96o8nAONKf1iok0tNet/8AJXPpHwb4ptPGnhXSddsnElpq&#10;NtHdRMD/AAsoP58182/trX+p+EZPAt1oOsajo02ra5HZXhs7gr50bYyCDkA8cYA6039hjxRe6HZ+&#10;KfhTr0mNX8I37pCuTh4GYkFSeSAcnPoy0n7ewDW3wuP/AFM9ufpzSvod2Gw3sMzVLdateatdH0/o&#10;ujwaTp0cFrvVPvnfIzksepyxJrgf2g/hTc/Fn4b6jpWm6ne6PrMY8+wvLO6kgKzKOFYoRlW6HPr6&#10;16VbyBoIzjBKjHvxWZ4v8Wab4I8O6jrerXKWun2MLTSyOcYUD+fYfWqseHSlONdSgryufJf7JGn+&#10;Fvij4f1Lw54t0q9h8eeHZTaajDLq14skqg4EpHndcgg47896+jPDnwT8PeF4tUs7OO6/su9mF19k&#10;lu5nMcpUIxEhfcQQq8EnByR1r56/ZP8ADep/Fv4teJfjtqcDaRY37PZaVZQ/IJo1+Uu/97AUD0Jy&#10;ewr7FDqTjI596leZ6eaNU8TJQe9rron1R8s33irWf2Y/jRoOh6jqlxqfwy8VSG3tP7QkaWXSLrsg&#10;lPzGMkjhiTz14r0rwDdXXxkvtR8S3txMvhWO5ktNH06CVo1nSNtrXUhUgsWYNtGcBexJ44L/AIKD&#10;6TBqP7Ot7duMXGnXtvcwMv3lYts4P0c17B8EtJi0P4QeDbGBNiwaVbqBjGTsGSfcnJoXxWNK8abw&#10;UMSlacm4v5dfmeRftdfDWw8W6D8O/DsTyac9z4jSCC9iYtNbsYZWDK5O77wU4zzgVqfs+fGXVn1m&#10;8+F/xEKW3j7RlxHcNwmq24HyzIe7Y5P/AOuui/aCYf2t8KyQN3/CX2+M9v3E1U/2kfgXJ8TtGstd&#10;8OznSvH2gObnSNTjwrEjJMLH+63v3PoTRtcKdWFXDU8PW0TvZ9nf8u5nfGDSHtvjL8LLe01XUbGx&#10;1rUbmLUbO2unWO6CwNIobnj5l/hxwcVzP7d2kJoPwIm1fTLi90zUbO4t44bizvZomClgpBw3PHrm&#10;uY8D/G+L4y/EP4S2+q27aX4y0LVby31fSn+Vo5hbOpkAPVCc4967f/goGd37Nuqc9Ly2Gcf7Yob0&#10;0NaFKpRxlClV/wCH1Zt6b+zz4W8S+AtLmtTqWn6rPaw3C3cOsXYPmbQ3zfvT8pPUY6E1u/H74LSf&#10;FHwDeWum6jfaV4lgh32N7Z3ssP71RwrBWAKtjByO+e1U/CHwlvLnwr4bu4vHfih9iWly1pc3kb2z&#10;ou1jGVEYO0getesarrlhpGkXOqXd3HBYW8TTyXLsAiIBksT6Ypt3PNqVZwxF4O7Tf5nyP8Cfj4i/&#10;s/3/AIdvrS4uviDpc50H+x5Z3ae7u2ysbksdwBwS5zxsY17j8F/gdbfDfwLDpep6hfa3q1ygfUb2&#10;6vppN8h5KoWbKovQAYOBzXyl48n1n4dfEzRv2joNEjt/C+q3ohurARfvls3UKl1J6SSDLdAR8oPU&#10;1956Frdlr2k2ep2E63VleRJPDMhyrqwyCPwpLselmUVBKpR+Ger8pdV8j5X/AGZ7nUfEnx/+MWka&#10;vq+panpvh2/SPTLa4umKW6mSTpgjdjaBzmvcNY+BnhrxJ4p1LXtbS71C9vNiIi309ukKIuAqiJ1z&#10;k5JJz19K8O/ZOb/jJf8AaDJ5B1KLgf8AXSau8/a4+OUvwn8ER6Xoatc+MfEDfYtLtouZFZvlMoHt&#10;nA9SR6GnfQzxNKdbGKjS0uo/krnz/wCNfDdr8XP2i7T4dfDa41LSND0RvM8Q6xaatdtnBG6NSZSO&#10;PujHct6V7x+0b8arr4NaT4V8HeD40m8X69Mmn6c13mZLZAVQzSZOW+8OvXn0rb/ZZ+BUfwQ+HcVv&#10;dhZ/E2pEXerXhwWaU9Ez3C5x7nJ714Z+2lbzeDv2hPhR4/u1J0CCaOynlx8kLrKWJY9sq5I/3DSd&#10;7XZ3UnQxeLjhrXhBO395pX19WfQWnfs7aNdaPEvibUtY8Ra20eLjVJ9TnhkZz12rE6qoBJwMcDFe&#10;LTfE/wAV/svfHLR/CHiPWrnxT8PvEbgafeaiRJdWLswXYZMDcFYjOezZr69trqG9hSeGQSwyKJEd&#10;TkMpGQR7EV8Zftz6c/jr4vfB3wnpC/aNaa9luJIYhlo4S0fzt6KAjnP+zQzgy6Sr15Ua6vFp38rL&#10;fysfRXxO+D8XjPSJptF1W/8ADviWFjcWGq2d3J+7mxxujJKuh7qR9K8g+Hf7UWv+IPh/caLfWdsv&#10;xXtNXHhxrTGIjOc/6SV/uKiuxA6lcd6+pLaLyLeNOpRQB+AxXxn4d8JWsH/BR3W3RVEX9kf2oIwO&#10;BL5aIWI/vfM3PuaG2TgY0q9OrCqr8q5l8unoz6m8O+ALbRYbeW6urzV9TUbpr+6uH3TPjltgIUDk&#10;4AGAK+Tfjf4im/Z3/ap8K+INOv8AUP8AhG9Rt0TWLCS6llt4RLI0YfDMVTJXd/wBvWvtzYuMjjjt&#10;XzV4y+Glt8edY+NOkTMBiCz0i0m/55zxxfaFIPbDyYOPU0NdjPLq0YVXKsrxas/np+B9FTajbW2n&#10;PfSzKlokRmaZiAoQDJY+gxXx/wDATxvffFH9rHxxPr5u4YE0+KfR9Oe5kWOK2yCkhjDBQzDaxyO9&#10;WPhT8S9U+LXwq8PfC+5kkj8UJdyaR4hJz5kFlbEebI3vIpRP+Bt6VJaWtv4M/wCChcKwr5UOseGv&#10;JSPoBsCqoH0EdD6M7sPhVQWIozV5cra9F1+Z037e9idP+B2o69ZXV7YatazwGK5sruWBhlsEfKwG&#10;ME9q6DRv2e/DHin4c6TPDJqen6vc2cNwt9BrF3uEu0Nk5lIwT1GOQTWV/wAFABn9mvXGBwRPB/6G&#10;K6LwT8Iry78F+GbqHxz4qyIrS4NpPeRvbFV2MYygjB2kDGM+lHWxhe2X05Xs+Z/ke02sDQxRKxyy&#10;IAT2JAAqyDUKXCSxh42EityGXkEU7zFPXIpngDyaTzKQMBkE8+9GR70CJKKKKBhXkHx//av+Gf7N&#10;GnRzeOfEcdjfTxGW10m2Qz3t0oJGUiXnGQRuYquQea9fryH41/so/DH9ofX/AA9q3j7w2uvXOhpN&#10;Hao1xLCjLIVJWQRsu8AoCATgZb1NAH5f/HP9vn4zftqaxcfD74M+F9X0bQLoGOW10kGbUryI8H7R&#10;MnywREdVUgYyGdhxXtH7IP8AwSLsfDF1Z+KvjY1trV/GRLB4TtX8y0iYcg3Mg4mI/wCea/Jxyzg4&#10;r9FPBPw88MfDfRU0jwr4f03w5paci00u1S3jJ9SFAyfc5NdDigCK1tYrK3it4IkggiUJHFGoVUUD&#10;AAA4AA4wKmoooAo65oth4j0e90rVLOHUNNvYXtrm0uUDxzRuCrIyngggkEV+K/7Zf/BLrxl8Idc1&#10;DxH8MdNvPF/gSVmmWytAZtQ0sdTG0Y+aaMdpFyQB84GNzfttSEZoA/n0/Zk/b1+Kv7JztoljMmt+&#10;F0lbzfDWuBzHA2fm8lsh4GzkkD5SSSVJr7Mf/gt/ov8AYhdPhTf/ANr7OIG1qP7Pux/f8rdjP+zX&#10;6F+M/gr8P/iNKZfFXgjw74jmIx5uq6XBcP8A99OpP61neF/2cvhX4KuUudA+G/hPR7pDuW4stFt4&#10;5FPswTI/OgD8sh8OP2jv+ConjfTNX8W2zeB/hnZyFraWW3eGygQ9Wt4nO+6mYceYfl6jcg+Wv1U+&#10;B3wS8K/s+fDjTPBfhCyNppVkCzySENNdTNjfPMwA3SMQMnoAAAAoAHfbfzpaACkNLSHpQB4bdfs7&#10;anN8epvihF4yeG9aD7GmntpkbRLb9k3bs5zzurE/aU/Z21Lx+2l+N/Bk6aN8StCAktrmFtqXYA5i&#10;cn8QCfUg8GvotunGfwpmPl5zQd1PHVqc41E78qt8u3ofHH/C8P8AheXhK8+HPjLxBJ8IvF00X2LU&#10;oL2yXF0MfP5EsjBRuHVeSBn1r6V8CHTPDvhzRNAh1uz1J4YFtrV7UIodEUDACFhwB61ta34P0TxO&#10;FGr6Lp+qqmNov7SOfb9NwNT6P4c0vw9b+RpWmWmmQd4rK3SFfyUD1P50eoq1enUVoR5Vvbpc8Ql/&#10;Ze1WH47TfFHT/HMmn6rcIsM9lHpUZhliChSj/Pk5wDnsRWr8cf2eNR+NyaAt14ubSBo14t9AbbTU&#10;dmlUDBJZunXj3r2wgjnrTgcnkdP1oF9cr80Z82sVZPyMzSdPvbSzWO+vFvph0kSAQgDHoCa8x/aJ&#10;+A178ffDtpobeKrrw7payebdW9rapKLoj7ocsR8o9O/4V7FijFBhTqSpT54aM8i0D4XeO/DGi2Wl&#10;aZ470u0sLOJYYII/DEahFUAAcTe1dD4G8H+KNH1zVL7xL4li8QieKKG1SGzFokCruLfIGYbmJ656&#10;AV3YHNLjimEqspXv18jyj4//AAVvPjl4NufDDeIn0PTLlkebyLFJpG2tuwGZhjkDt2rrPh74T1Lw&#10;f4ZstIv9Z/toWdulvHObVYHIUYy21jkkYrqiN1HSlYHWm6apN+6tTy/4pfCrWviLq3h26g8SJocO&#10;h6mmpW8UVgtx5siqVG8swwMMwwPUc8V6FZRXUdqiXjRSTjIZ4VKq/ocdiR1FX6TbQS5ycVHojx7X&#10;/wBnXSNQ+Ofhz4m6fssNWsTIl+gT5LyMxsqtx0dSRz3FWfj/APBK6+OvgyTwy/iJ9F06WWOWTyrJ&#10;ZXYqc/eLDHOPyr1nGKKDdYmqpQnzax2PF7L4QfEO08Jw+HovimYLaK2W1W7j0GIXaqABkSeZjdgY&#10;ztqb4qfAzVfiT4d03w7D4vk0Pw/atE09jFYJN9sEZBCSMWBKkjlR1r2LHNIec0Ee3nzc/Xf5nF/E&#10;D4dQ+P8A4d6n4TuJo4YL60Nq0xt1kCfLgMqE4BBAI54IFch8Efgjr/wV8H/8IzD42l1vTIM/Y/tu&#10;mpvtgTkqCH+ZeuAema9jAORzS45oD29T2bp30bv8zwv4X/s56j8MviL4v8W2/i83s/ie4Fxe2smm&#10;IqAh2YBCHyPvMPyrJ8S/ss6t4g+NR+JR8cF9UhGzT7O+0iO4gsI+QqoPMGSMn5j3JPWvonFH4UGq&#10;xldTdS+rVvltY8xl8FfEzY/lfEbTwxBwT4aj6+v+uq/N8JdN8S/DODwl4yRPEySwgX09wuDcTE5a&#10;Uf3SWyRjp06V6DjimkHtQYKrKNnHRrseMeFvgh4r+H2mLo3hn4j3sWgxDbb2ms6dHfy265+6spdD&#10;jHGCDiuh8D/BPRfBviO+8SyyXWueKr9QlxrOpsHl2DpHGMYjQdlX8Sa9GI570DJNMt4iq7677+ZH&#10;cRu8LrGwSQqdrld209jjvXhdl+zjrNn8drj4n/8ACbu2pXFr9iez/smMQ+RtA2j58g5VTn2r3gEg&#10;9KAOc0iKdWdK/I91b5FG6tLuWwaKC6WC62YFw0IcZ7nZkD8M1518JfhLrnw51HxBc3vi99fTWdRf&#10;Up0m05IWSRhghGVjhcAYHbHvXqnSmjOTxSsSqkoxcVszgvCfwc0Hwb4/8WeL9Pg2ar4iMRuSAAqh&#10;B2/3iSx9zXn/AIn/AGZ9V8SfHDR/iWfG72upaWgit7RdKjaER4IZW+fJJ3Hn6V7/AI5ppJPambRx&#10;NWDclLVq3y7Hkvxz+CF98bvAb+FrrxKdLtJmjeeWDT0d5CnPGWG3Jx9MVS0/4QfEPTfCVv4dt/io&#10;0VrDai0W7XQIvtaqBtyJPMxux3217TijFAvrFTkVO/urX5nmGq/Bia98deCdetfFOradZeGoGhOk&#10;W8mLe+ypGZRnk9+/TtU3hT4SXnhrx74w8Ry+K9X1OHxBtMem3L/ubDAI/denX0H416QR25oHpQL2&#10;9Ta/S36nn3wd+F918KvDlzpV14n1TxTJNeS3Yu9UbLxhzny15PyivQMe9PIo5pWMpScneQtFFFMk&#10;KKKKACiiigAooooAKKKKACiiigAooooAKKKKAExQRS0UAJijFLRQAmKMUtFABRRRQAmKWiigBMUY&#10;paKAEopaKACkxS0UAJijApaKACiiigApMUtFABSYpaKAExRilooATFGKWigBMUYpaKAExRilooAT&#10;FFLRQAmKMUtFABRRRQAUUUUAFFFFABRRRQAUUUUAFFFFABRRRQAUUUUAFFFFABRRRQAUUUUAFFFF&#10;ABRRRQAUUUUAFFFFABRRRQAUUUUAFFFFABRRRQAUUUUAFFFFABRRRQAUUUUAFFFFABRRRQAUUUUA&#10;FFFFABRRRQB//9k="/>
  <p:tag name="ISPRING_COMPANY_LOGO" val="ISPRING_PRESENTER_PHOTO_0"/>
  <p:tag name="ISPRING_WEBLINKS_TARGET" val="_blank"/>
  <p:tag name="ISPRING_WEBLINKS_TARGETMJT" val="_self"/>
  <p:tag name="ISPRING_PRESENTATION_COURSE_TITLE" val="Κεφάλαιο 4"/>
  <p:tag name="ISPRING_PLAYERS_CUSTOMIZATION_2" val="UEsDBBQAAgAIAA6OPlPDxJh2RwMAAOEJAAAUAAAAdW5pdmVyc2FsL3BsYXllci54bWytVltv0zAUfu6k/YfI74tbCmyrkiFAqngANKnc3io3OU1MEzvYzrLu13Pi3ENamESlVsnx+T6fy+fjem8e08R5AKW5FD5ZuHPigAhkyEXkk69f1lc35M3d5YWXJewIyuGhT3LBSwBLiBOCDhTPDILvmYl90jO4yEycTHGpuDn6ZDlH7nan5YJcXszQRWifxMZkK0qLonC5RoSItEzykkS7gUxppkCDMKBoFQZxGuzK/B2N31QKao4Z6B4yM8/fuCZpOR41H5AUS1eqiL6Yzxf0x6ePmyCGlF1xoQ0TARAHKzmzpdyx4PBJhnkCurTNvCrIDRhTBmFtM8+s+OJGOFoFPqkctilozSLQbiIiQlu/hrMhqDCNdctEuBXsgUeszG2ray/boo5Ex1KZIDc1+gDHnWQq3Lb2nr9HJyL29gnTcc2nB7lY/gOvk7F+2/J9MhabUb5LuI5xqQ/prNNJ0OGuXmprbGX7tZHtumQijoJfOVcQ2tdv7QmYL0i1YStzG6eriwAX8GnNAiPV8T3CULq1bNxWKW6lFNeCWg633X3TUZAm2z0wkytoSjXzHngI8jNTyvbrzqgcPDoy1lg6BHu0SrluUtcQLzZp8uofelP6jVrzU5/rjAX8j8Z8QKK2JlyE8Ljm6GMgxZoawGKXNtdkiVvu2cWk813aO0wDU3cSsCmYiGOYigDPfsgMo52dnoKCYhpdglyNsL2Fk+CYR3GCXzPJMF49SZMydZhk6C2cBCcyOExAW/NJ4E7JAjPUeZbhAPizeH+utx2h45aMdNmK0aMT49ALcm1kyp+s0gdz0qyspM+c3ssL59SnAb3NeAu5np9DjCbBIK5mLuzPEeBceOBQbAY8V7XVzXCIT8z68mk04EvTfTljmulcGrZZZRnPcTB5Vnk15zjPRj4h7FmemPf9hIaXh4WOEp6+N6a4vuNZlcWGP4FT8LD8a7BYYqmdGEq9++T1zbLHgFrEyTjY3ppO7biXoqmD61L7Vv3adjQ3VK2VSmanJOXVvagw1Tx4h3KMlMxFOBKAbVhNrxOcx28VMCeBPWa0eIHHQ2Y+eYkPdc63r267lK8Xtw3WxnVfbVzF8ozrqA64kx+tD1KbiFfPNXz8DVBLAwQUAAIACAAEmbFWyqMDbmwGAAAoGQAAHQAAAHVuaXZlcnNhbC9jb21tb25fbWVzc2FnZXMubG5nrVnbbuM2EH0vsP9AGAjQAtvsboFdFEXiBS0zthBZ1Ep0vGlRCIxF20Qk0dXFifvUr+mH9Us6pGTH3gskOQGSIJIxZ4bDM2eG9MXHxyRGG5HlUqWXvXfnb3tIpHMVyXR52Zuyq59/7aG84GnEY5WKy16qeuhj/9UPFzFPlyVfCvj/1Q8IXSQiz+Ex7+unp2cko8ueNwixZZEgsAcOCbFv49DBA+KEA2xdh4yGAzKy3V5/pFABPyuB7sRSpikEgdTCvMhjGYmLNzVqNyeUMToJPewSp9cfqKJQCRrw7DQ0F9/YI8xs6oaDKQC7Qa/v8o1c8gJSiO5KgE/z07ADwpjtjgARz+dgIO9kLIstCkRRQC5ORXXsIen1g9MzyKi3Sx9T6665mw5tCmnz/SprBhJWWEZSoZRnmUlcB0DPwbfEDwOLAKiGpiwMpp5HfUaGEKFmi0zKuNoQmaNUFSgv12uVFSJCMjWE4kcZTlSn3ATXthuCe7O++rXt2Ow2nFCda1ZmKQLnL+bEpf4EO0foi8ULwHs+CYjLIJ3emDLa63uZyEVaiAytV6pQXfA0zUI3pFehRacuqxmHzj5NSWB23p1OBsQ/0yV9xiiD9ew+Cs46OLoBP98g1A04O41QMwwJmGD/usqJ5RN4MQxnNhv3+lYmuKbNgyxWSAbrTIuS2PC4rPhVa2eTu53SYc+rdWMX94DP75usLTqB+rsNHToCsbRHEJZK1jzdIkct1Y+/fPjw+O79h586wQRAKOcYCBmk929bALnMp04lCqFLPsNu67/d7OiUObYLhK7/6WYN1L0BvsLfRrup7wPJa4bagVEMnQuHGMW4VSVa8Y3QzWcjxYPRBygCmdV9R38wV/AiLRsrbEgnGEgEdcV829IEhUJQWbZ9XclOWaxUBu5yFMmc38VALe1Ts0p/vq7qr+KW0lIFAhaphMv0vNn1zHUoHhqSTYDdeKTVYr8oQDqCN5Te6LJ5DS4e0ljxCC0yAYA0QHy9juW8FtGa917Mt41R+HgGTQzITp0A9Gu4e9PrkzRCw4zrxXZE8XFAfADIeC6yE2xDw3VjjnAcd0MY26OxA79MhzCWy1UMv0XXODwCTPBEo1LUcoyDYEb9oU6aVmOO1jzPH1QWHbH0cD+bgG3XolAIFjsA181yDwz8kDD7ZZmYF81gECU2/K7rCpYKBAyZEQNdUkmZF1A2yToWhTDRSr0UPq8GJbFQUF+xgNnJcB+8m2JrpLmDp641DgdsL6EOL9P5qqUdFOc36+OwGkqgySHnG2Oq0WDW/AzqAmJIu1jQa9DA6y4WtwSGRPjTZHMwrYLu7URpJ3pzrjUm3taDhGbTRqoyhzc6JSBNZkfy825uAgJ93WU2dr6jrRXqbhJbyo2AOLJIZI2OQO4tMtRF9Wlq/x5eYdsxnfpL6vGtmfp4tOHpXB8n5lzv6RY+i2RkPtO0N/7/KuXfiBe11J/VXcIdks9nXeM5aizfqQheFCJZF02udcLq8E+JQpf4d0Nos/TT/O+H8hfZmYMx/tn7c3Rc6LJHjUE8M1Ptd+ulI6knfwIDi26OMGPE7a3G2u3AprojNp87nuxs9+romGGnC9Xe2qU1gKvQqRjBGHJsIg9g1EmgC7W3NWePw/DNqaO9/YwMAptB15mJu1wWjZ5NPbfur6acT2+sBzPrUbNhNnPI0S0HQMYygfijFpjTCdlloGoRRyuZqTKOTPnH8t60CchtmYivp+FFphLzNub5jv5Vm/r4nCiqxfmVU6/DPLWv4Nb7c1DAp+9SQLAPY4yFXUvPPpau9rilEZSPToXDgt3oBHWU8GK+gna8UGUatQSqjmBDcoUBrF5zIHjWPIXVAF+EUb1F9dvfOoHoiQ5ElOzB/nBVIfI/O4PoZewxqsuLQjwWzUDTgWFRENKrK5jkFosmC4YHxyGbhzZW9VF5Z9fy5MxsYP+LHEl51RQTlcCr82a/TF/YGbJgxrA1nkD9BabcVJnB0NkFYUc3i059ONLVlWsBEAwQTBaxQOSR63rrgqovfkCZzSGt15/w7B5knSkVd4rNbKAup6Lbmp7uQMoilmmnyJ/XVPWCme2FeDg0F0KQSTjv31czRAQHznl9MxSrZWswa4xd6Bpf4IlIFl0BfUL2Fz76UsNcIDiK628m/vvn3yb76pKw1mSQver5SfQ2X/ft/VNuvtO4eHPwFcf/UEsDBBQAAgAIAASZsVY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BJmxVl+ul6bfBAAALBoAACcAAAB1bml2ZXJzYWwvZmxhc2hfcHVibGlzaGluZ19zZXR0aW5ncy54bWzlWd1y2jgUvucpNN7pZSEkTZpmgAwFM2HK32KnbWZnhxG2wNrIkivJUHq1T7MPtk+yRxgIJCQRaclk24sMsXzOd47Oz6dju3T+NWZoQqSigpedYv7AQYQHIqR8XHYu/cbrUwcpjXmImeCk7HDhoPNKrpSkQ0ZV5BGtQVQhgOHqLNFlJ9I6OSsUptNpnqpEmruCpRrwVT4QcSGRRBGuiSwkDM/gR88SopwFggUA/MWCL9QquRxCpQypLcKUEURD8JxTsynMGgyryClkYkMcXI+lSHlYE0xIJMfDsvNbza0X60dLmQyqTmPCTUxUBRbNsj7DYUiNF5h59BtBEaHjCNwtHr5x0JSGOio7RweHBgfkC3dx5ujZ5rHBqQmIAtcLAzHROMQaZ5eZRUlGREI6iKpomRIA3Vhbk9Tkq14tZEvhjOOYBj7cQSZWZafuD/puw+27nZo7uOy3MletNfym33KtdLxWs+4OOl3f9QYXfru1s5LvfvZ3UNrVM2v4Wrfdq3auBp/c917TtzNxcdVz+61m58PA73ZbfrN3ozVP4FqqSoXNrJegOkQq13OrozQeckwZdNqtBCuioVcZlmPiiwaFUhxhpoiD/krI+PcUM6pnUJ4H0NLXhCRVlZBA903plR1TTs4NXAYIjkE9rgr7+N2qrt+ebmy9kFm/2dZWL0vQqAnms5YYi2d2vXh8svL98OTkYee3uVnCWuMggubVy95bX1lKUcNjONB0AsxAbm1ylDLmpUkipL5p3/XFlQf3wJRGgm8k3VyjoWDhKl4kHpKwg2OyRnneNeUNkCw6aATlySCS3YRw5GEONEs1RDdYAah0qDTVc3ptLKSrkmKGAA/OAYLa3p1oBxGWaqMeV4k11BZU/ugITdSfWayzpXtFPUbBiukKK3mXh6gu8RSOBRvxHuE2YhdQN8zUDpFWTkisdpBEVcZshD+JlIVoJlLE6DXERCAghDSG/yKC1o8ONJIinq/C8aaRmodwQsmUhOc2hq7ARJyCpql9RnRm4UtKv6EhGQkJuARPIMSwTlWGn98JOMFK3YDipY+vMgJuduru51dmgzicYDjMdgOHViRxoveCj2eIC73Ug3AEOIUMmqSENJzfs9lb/ulpWLEB5PkHZWMDX9E4ZfhHwq8Csga9x5Tvx8ouiX/UA2uzEZ7MG9007xwaWpxCSjJMuBEAk1O+OD0sAAPMkeBshnAAc4QytDGhIlWwkhFEBq2e7mGmD2U6vxrDqQMWZUikFeRB8fDozfHJ29N3Z/nCv3//8/pBpcWE1WPYmMtGrNqDQ6m15q0B+BG9ewZNO61b4+YjSg8MnXvTfGBovaPbEDI27Rje2ej24d1Cvdnx3X615jc/Nv2rLQDzGrk7dZQKZiLaPiDNx8SXOh95brVfu0B917ts+d6ZTd90BFCUDiLovJF5grXR6V76kFPXCt6kzmqg6rsfrQAhiVYUY2e207Xa8AcbqX42VPXWBiorF+CQHGekD8ckozGFIn42yvseArLqyydx1/+DC777YSkjkz1xAcEyiPZWR78GW+8zQT9x2F/2W4Sf+VG/v3zTZyPcxvKaSOQLwdSzEsVmyXluu/m+26r/AqT8QiOYXa3eHm+8Li4Vtn5cMHdiymkMYTUPbqsvEpXjNwelwvZbuRygbX7hqeT+A1BLAwQUAAIACAAEmbFWfQDdVoQDAADlDAAAIQAAAHVuaXZlcnNhbC9mbGFzaF9za2luX3NldHRpbmdzLnhtbJVXW0/bMBR+51dU3cv2QkdhK0hppd4mTWOARsW7m5y2Fo4d2U5Z9+t3fEnitAkpREj4nO+zz+XzsYjUK+W9PUhFBR/3h/3JRa8XxbmUwPUK0owRDT1OUhj341xpkfY+xyI7fOkPHFIwIZ9Ba8q3ylgKW48m4/4611rwy1hwjdtdciFTwvqTTz/sTzSwyC6WwOjO5WxIDNUx34a3s8VZFH/GzWy0mN+1EWKRZoQf7sVWXK5J/LqVIueJCe3afG203SEDySh/7YyIUaV/akhrMS2vlsPl8DxKJkEpMCHdLabD6fdOFiNrYGX2o5vbm+mZnOqo9xtzRNtTRbWljYaj69FNGy0jW6gXeb5cXC2u2/Ecd6935d24HEHDX92ZOd6BA8gPbS6yPPuIRjIptqagR5yR+To5TJAErx8SFnfm6ySYhMxBnYJUjCbYBiETJ8Wv5msDt9XS/xkOicjcbSnYk2nC0fQwClkzmGiZQzQoVs6nduLtMdd4mWCyIUwhIDRVoCfM8Inkqtimbqtwf+CN8iQAeUOFeBEsT2Hu4g2AdXuFn89ndq6E8ZW2IEAJe28MIqyMFfIBy3qCDIwV8tl065Gzwwn82OM4hR5mxDfz/eqjFzjBZVGvYlV4zUn35par4GhvKDCpSGBiZbWiKZiuRQNrcyENTmKKONnTLdH4PP02uPXBJqOiwZHDK61ZV5GmmkGT3GKRS4XBoPvFZ+s71+BxFPdwqKm+h40u0HVj1RTzWoTlMMtuofvdyrK5dU/jUzLup0S+glwJwVS/53l4/XAb9yifMsywxqcU5E++EQHHxt5G4kKDOhcs3BU8F060JvEuxZjaUigr6hrb3L/IH9vUWJ6na5BL1AOFQpB1m8Pt6HbH8Fe/UHiDpE5ocTqm3uF2nNBS74HBCwCIjHdF+93CedKcacpgD8VMCQw24bbMIoXqb8rXqMurr5LbB+ToB1Clk3CC1R0NhBeMqpnhPN2S12StbF61eVKM9irk2rAvZqSRani6M3gh1XZGf1MBsVW1apJci2dNZFHMau2TJ3uYcpra+YMOXUqmyeM4TIjMl8U6i4BP7FUI5s0qNyszbPC0UcyUnQybKNZzPGJXeDsnGwkQjldrvAgegF9wWAsik4cSUnsRGtyOjTnim2mnNc75NNPRIDC55oQ9SSmn5v+Tuf3Hg/6zey1rb9C7kAvcD32T/1BLAwQUAAIACAAEmbFWuvmZ/9oEAAC2GQAAJgAAAHVuaXZlcnNhbC9odG1sX3B1Ymxpc2hpbmdfc2V0dGluZ3MueG1s3Vnbcho5EH33V6hmK48xvsSO4wJcBIYyFW7LjJO4trYoMSNAa400kTQQ8rRfsx+2X7ItBBhsjIXXOOU8uOzp6T7d6j7danD+4nvC0IhIRQUveIf7Bx4iPBIx5YOCdxVW3555SGnMY8wEJwWPCw9dFPfyadZjVA0DojWoKgQwXJ2nuuANtU7Pc7nxeLxPVSrNW8EyDfhqPxJJLpVEEa6JzKUMT+CXnqREeTMEBwD4SQSfmRX39hDKW6SGiDNGEI0hck7NoTC71Anzclarh6ObgRQZj8uCCYnkoFfwfiv7lcPK8VzHIlVoQrhJiSqC0Ij1OY5jaoLALKA/CBoSOhhCtIdH7zw0prEeFrzjgyODA/q5+zhTdHt2bHDKApLA9cxBQjSOscb20XqUpE8kVIOoopYZAdAV2ZKmJt/1QmBF8YTjhEYhvEEmVQWvEnY7ftXv+M2y373q1G2ozhZhLaz7TjZBvVbxu81W6Afdy7BR39oo9L+GWxhtG5kzfLnVaJea190v/segFrq5uLxu+516rfmpG7Za9bDWvrWaFnCpVPncatXzwA6RyeXa6mGW9DimDBrtToEV0dCqDMsBCUWVAhX7mCniob9SMvg9w4zqCdDzADr6hpC0pFIS6Y6hXsEzdPJu4SwgBAZ8XBD75MOC1+/PVo6es95vj7U2yjz0aYr5pC4G4oVDPzw5XcR+dHq6Ofh1Yeax1jgaQvPqee8tS+Za1IwxHGk6gslA7hyynzEWZGkqpL5t32XhIoIHYPJ9wVeKbp5RT7B4kS+S9EjcxAlQr13lHuoDHxmkrpUSjgLMYaxSDemMFhYq6ylN9XScVmfaJUkxQzAyYe4T1AjupTcaYqlWCLiopJllUfGPptBE/WmTa0UPqgaMghfTBk76Po9RReIxXAMu6m3CXdQugSjMkIVIpyAkVltoohJjLspfRMZiNBEZYvQGciIQTIAsgb+GBC3fFagvRTKVMqw0UtMUjigZk/jCxdE1uEgysDRkZ0RbD98y+gP1SF9IwCV4BCkGOVUWf38r4BQrdQuK5zG+sRO31qz4X9+YA+J4hOH22g4ceo8kqd4JPp4gLvTcDtIR4QwqaIoS03j6zuVs+08vw6L9oc7PVI0VfEWTjOHnhF8kZAl6hyXfjZdtCv9oBM5uh3g0bXTTvFNoaHEKJbGY8CKCIU/57LpwAIwwR4KzCcIRLA7KjI0RFZkCiR0QFlo9PUJrDzSdPg1gsQaPMibSCfLg8Oj43cnp+7MP5/u5f//+5+1Go9lK1WbYuLM7VXnjFupseWfjfcTugc3SzerOfvmI0YYtc2eWG7bUe7ZVIRPTjvG9g67f1h3Ma83Q75TKYe1zLbxeAzDlyP2tI58zK9D6jWi6F95ZiHo/byMK/FKnfIk6fnBVD4Nzl05pChhKOhpCr/XNh1QXm9ZVCFX0neBNsZxWqI7/2QkQyuY0VNzcNltOB/7kotWxa1R7aYVyCgGuxYEd83AxMppQoO2LDbn/M3KcOvFJ0+p1dP/az0N0Y/vbgbGj7idYRsOdMecVT+SfV5NfONNr2a/W3X4oIAk1Ri90Df7Kn94782/rXJQbWN4QiUIhmHrRubBKt8Bv1D626pWd8o66Ee9VNPvzps8+Lb7+Xfm+N59b+9+BPZCv/q+luPcfUEsDBBQAAgAIAASZsVbPavmftQEAAHcGAAAfAAAAdW5pdmVyc2FsL2h0bWxfc2tpbl9zZXR0aW5ncy5qc42UX2+CMBTF3/0Uhr0uZqIbujcVlyzxYcl8W/ZQ4IrE0jZtZTrjdx8F/xS4OOmLHH+c23uh59Dp5pcTOt3X7qH4Xdx/VO8LDYym5RYeqzpt0VOjO4omESyTFGjCwKkh2fnRi3y8EpixwwrTYP9pbJXl53Dzz4pQZeMCsZCIphAtQ7QfRNthhX8rnZ26KjuyxhxsteasF3Kmgeke4zIlBeM8vBWX3WAN5hnIf9AVCaFi+uyOpn4reXUcTj1/Nra5kKeCsP2Cx7wXkHATS75l0an+wCybXu8FyPyFb9rK0kTpdw1pvfC8P3fnbjspJCgFp7pjf+JOXlCYkgCo3ZA3HA0nN9CKcXOgNTpLVKLPtOd6A29o04LE0JjSbO73/UEVY7lXY5qN4iWnYafbmhGU7EHeY8XFVtzxAoXksZlIE/XMQlHKSZSwuOT8sVkoZzZrbNu+jSIxegGX0eWreDLLZhrDqByztHpKy2iwjt0aOcVpW9jckRQaPeyqVnWBPNkacfU84QgoMDBD96LrwWPuv/KuidyAXHJO8yztOkRrEq7TPF7yzX/bMUGxWiEm0ltRWm6qc/wDUEsDBBQAAgAIAASZsVYpM29daAAAAGwAAAAcAAAAdW5pdmVyc2FsL2xvY2FsX3NldHRpbmdzLnhtbA3KMQ6DMAwAwJ1XWJ7o0BY2BgIbYxfoA6xgVUiOjYiLyu+b7Ybrx18SOPnIm2nA9tEgsEZbN/0EfC/TvUPITrqSmHJANYRxqHqxSDKze4kZdqGLj4VTgfOLUpnxm90S1NH264bPofoDUEsDBBQAAgAIAAWZsVY0EZIJvzIAALRRAAAXAAAAdW5pdmVyc2FsL3VuaXZlcnNhbC5wbmftvHtYU9fWLk5rt7pb1Gq7qwiSIrSKFxBEkGtqY4FUAUUrFrm0DRe5hEjAQIBkuWsLWoFAAINyiZYAogJFIBETkrYqgQRIISgkgcQKMSKESK4kIckvqAW7v33O7zznnO95zvlO/+AJa2auMd7xzjHGHHPNNXP+UHDAqrc3vm1hYbEKGrg/1MLiLbyFxZtTK5ebW2rfbdxh/ngjLTTgU4umfptJ88Vb8fuC9llYtODemf/6b+brv58K/DLNwmL13YW/N5iIazEWFoeh0P37jmZGScdMuGlepEhrkCV/+XiFzWZsi93j9eP7A0+6Jd8sK7DY+evWR6Au/BsHlnWvTqoo22e1/Qy0q8JyNu6T7l/VtzbfK/nIZUfGvcKMs9JL7ajpfvplT8LugHp6pW5Q1nSdCcl6hhqmNM3QH6Tp9xCbjLIZMxyLr9bkOix8qr8JfHPh0vm/c3nGPkeWLeIuc78c6U/1LrX7u/mb1bv0TyLWEDi/zG76tegtc8OKcgysKY8teTS3+usXN33WimDVHkgue9H9gz66HcGp5YsXYvf+PF2B9I3wW8HMOCe2m+zzENGyxws8ZqIAg4qKwCoq8Cm0nJ3dw9/lwM1yTrjqu15p+iYhkGWtfUih7zHEhQ7CCc2r8rB2b1qcOTAEQJrynI13gTnFJJrfDNmxClr4Kb6tMadgQYDLgoCwDfjCqXcPQAanrQOgz5a9bKZdN82BGCgNBdBTuArbI/U04teBXk0Qmz0OneNVMv5I5pdQgmDaRbjR+R0LC8o36gJtE3aSgNXOEA2/Ogdz2JOeAErYVG04D2RptgBy8SQ6r1RfLLDxVhrbkdb1d4ip3UVDQkoODTzbA2A1PJFOOilOuQrZgHeQJqs3IAoIf3uJJCfMapfQsMb4u6HY0zCJ9q2XzBuVGG/xJ7svAhpOMJjE3OXQrn8+DBiGNcCTcWwTbgwme3eLFb6L+1EksEBryti0tSIy9l75prKhQv9neSQOYNQQo/wC+pX18ZmsYreOqOXF2Cs9aLDqCFihDOg2jq1nZAKG0imyoEf6xNXTl4Cox/XlkozuR2Yg3s7OGonKPggAp3WMEiM+plB09ojU3qKhKISmtZM+OV6GS/LuZBjJuM9M2oPacsraVDX6INqXUsKBZntLFW7Z1h0Hg9kqPlwmsLOE4lezzF7yc2MFBka/YfmO1RvI9w8COr1pFtwBekv3u93dT/x/KFUosoI5J4uG07KsN/L34n+5Cn7sCDy5ZbUTiTWL9JJmCZafSw1MRNjXBDZV6LkimRGVBkrjua9TIZzrKRo7yuE9DrH3Es4O1OHC/NRSsTrLiTEFc8FO6yi+ep8nbaNENYrPdKgJzbZGC6TwCSVKOyoZPRYsoiyMx6ahOibYwmL0B57HE2risk+MyeOfGXvPFLlcAdnpkNhE5/ijTzkclevmtrWkKqF/rjoLWABFCyqABebmj6YA/GzgKWgMt8vRzJz4FjyzR9Br6Cm/KIjchNM9/s3OEVQ/z4tK0cC4zO0gbkRTlZCvbulmjzObOk1otBrdu/UBo1rewlLpuHzpEziO0jL4grhE7jjIPLr3F0a3fd+Hd/dnewJxO57mkSzXevIdmuvz34NbJI77R6W0s5UBpjaufsCh/aoZQ01PHf/kAF+pTjth0P/2zFnE6Ms/jgbpf4+t3ZseyLIw+yllDLBECs1sNZUokEQB7iJcf3xCPAsbJnpQZzK1pWyJgi+qL1XIO/qLSjXjRfsm3811gK5on5xd80c08C2KXFfHOHTvKh5WIL3BElXAB6qau8lnulWuvRNKI9yMh62WtB+GnRi/XazfU/iB1XHX5bFfWeFGe2KZ9nidQnBap8kgPh4BwdmCaZmMjAvbPtwn2bLw32dRtmCUQVCNsU3Tzm5tjMDOl/ezmHvPDk7TgjY9vmYHxXdZWDw61kt3EX2R+50aufyc5Qr47e6vfuvnEOE5PT8V/fNKwerWN34EbXX1alPsTm+7ui320UnIZ0AV3Dxm1lj+Yc+OPuzP3WgpJlHTGUkGKqRtpfq99BDqD0d8AkJNLULlbKK4Te0ndkdhdvAfDTUNd92l+ZldKeBBHChvNM7sAGIjrJzbxXnQZM56+PTBRTyA8nP/M6ltJyUScf7bVp7IS5Y2jhKVMwXZiT3ZreJ3FxU7NFP4Yt1U8vZhqxC2AEEh6Hmi4KgUSa1xJdEIVxN69CO5lzEXILmkWUP/T1zANg7UPIt5RlyfIGBulmWbUXBGUd6A2XGYVyL92hVpVUalWkMCBAaxRrowTltWvXSbNN8IcxYiMWT/0vgi05kdv8rNwuL2P1oRvapT39tN3v6TIcN3/5FLGvf6zg46CF32Ryp9lfUdJklvmEP69bz/+o3itFM5ebscoF4JFhantseJyqd+l3vupf+LRq2NjWjBzYM3vgq9rNs5qwuXoPZMV6RVMYTTOdKZQ6/azkzFvlRkcTvqf7wJ/iB6/n50IN4Biv8h/MVXxzbJvzdn9TPjVniHMspCfrI4dLfIoYH2YpY6s9F8l7jR1eENC4uhXQ6TNzuf/yqZ8Zu7SqRlc7KBuZlNspxhDFp7fz1jVyctpXXxpipaWBRaPNMh8cvSGGTGf9aPD9zMP9g6NaU2qzVPjNe+DhyEZsknegy7lL27OcEBNUGx6ZfHqlNuLIrY9CCMLn9AJeqfc2Q+upNHOGDTDa7gAbz9D5AkMX8gQKYf0IQwr5bJc6CtlKuCxBcz7ZVcO2i2Rs52FoEwbtbfFToG7OkTVqfUL8qG7wwAYZ5xiWgBItL7tFV9HOIEhbsNss7C4pNVEHydeFghGVZzcolHCJKwy2MrxoJvWELNJO6xhGaFY8+GV8/rKgNA8G2cDjdqyJ2CY1bmMsgicQM+HfzYZ2ggoIIlQGi2cC6V7tvO6SlNvcFovtO/2CelzdKN46sZOAvATZ6JNYerCQk+zgw7J9iR5XXzI5H+dbOYQTH5DxvTIVXyYTUoVDhDriG6rmvX35GtDdW60OKr0WrjnQ74Mm7sUt9l4oD78oqBbYV+LEGvYAa4D0RVR7rXHKIeLPS6HBknkqN27xJfuzH/0BP8seb2iT8G4s4gv1na7KXbat9P3vKbUPmd0LD2M0nWoGyUkn+iOm9ytm1RQ2zshp5AV+tD/ZG5xPzdesvdVh1xlGK90Kmk5nwcwTOsOq+h6Q+SSdu33g3KvZS26ZfWG/nOVlFxGviRDk6rgIUjiU9ehxPQT+WpcM7dNh02kbHIjtPt/I16P0dVA/s2fvZ6gV9e2yRdA14XpqpBC1h6IVhSUoj4Y4gnf2Ud9vJ0rXv8tEZ9j1evK2629G+llMyeHI69PoWrHJxd9NvIQM83PwZH7bHe0x+pbzdINgS7dvcK47Kra2l9QYQGp4CYAhluddKi4DdZaz9Z41s3IRX3NAmupDW5+7pkCtVN7KMEUN+UaP0m4R+uMvg3ZRG462JqjKBZCj7tOZiIAsv9KOyYwIrIujs2dg8Zzl6LgUQKEELyt1rB1QYzgpPcQw9NuW05Nq6nxIG1lntxvzPHdDV16RGLjoajpa2G1uc8noax0lbB7wCtbIp8HtphsvoFycszrkKsQU88bF8MWGW3QFkTnXexRTwSLQCeIaPjNHs2IcEKF/bAQatypHKwA+v23CX/1PDgEvT0aVyqWOf5zZZl7Gk1CIJOqeNhwGKEP/t5icD7AY7ZJ8z9EyfFe1rtYGFWB/pVSfqQyMIPL3eu8fw2EaU9Uib5PhFsS3BJEoFwU0TLCOYirPQ3YqfLC6xaXU/53DMzFFBR+O71vfhtiN32o3VrOYhkb/iivetDcy/wrgywBtwMCE/qPdczfUIKS1RITrjH/tmNSnsNyaesAZfWffYBH0Y+HghodfdtySw8ejnSaMfCdfbNlIhGUPwld7rGNNMiSeSmvf/FKo8KbFvfn3UO1YEMLERMRaRxHRvxRUUnTjvQyRNzxupw2ulbrw3dO89cjE+HG9iIcnOfhscBc3GcoNNBIBlzic7vVSNY5ZSN+GkNT19eUxZHAMe3grYorQXBoqU+7ZNQSnPCaDeCaJaD/mbWrOtBXU3NNuDCaPtSHH8dOzqiJAmG5QLBICzzm9kgRkvj4+5rSUue/ya7JImzvDDJKzSOiziQ3b3lA1G6kmA2Xbdk+k9BAawIbskniCwQd1pu9rjysppf4wjDvy+FxUk0/Qqvu1iy3kzfIF/pA528WrhSbi2wXQrid3ZyuLsLbRwZs8ko7QFHjqJUA+emOdTmbcTHMewWhjBkic7w5YTUiZORj0tSJNpz7ga+qWWhG0JvR6yZvLiY+O88cl/ljE4h8sSgE9pVyehvn8MDQAW+Q7iLYnqf0Fibk+zcuKQ/hatYKdaWxBEAS/H564qapFaQteALf1KeTmWqqJ7WXy3MvdO+ZDXtAHpQOkrEAOnwHctCsaRpOyAGwUUkU++BrGnfvdZv/uRI8vNMy5A7VQOxqoBhnfzeQ/QMiQcnUi3DWvVu1JuvJxqBmiTQutzine7/UhjXRYRg03eKV96wWXUUM8GZDjPpC+CSJf98+3KBrSPnMzfqvCcL1wT3+iGeiBxjKsczW2uuzXeRFYsTWPrfxCuvpCoDJdhBqc2e0po8d98QbhNyKHQm+37xEQHLcGksmtEizVkasH1Wfu6+awYaAPZx/UB7UMA+6TbNbk6F8hADIy1yN3SRmeq3ngwPLTpcWdskkxWsGj9uFYY8keeXiqqepz473xrGxr3VL8xj+mAjsxZHLyzUv5A3V7zaMNAy/zTcvwxipnD4vXgchVi8LcBLfK62snr2+mOm0N3wzMSLPX15kcuma0EMR7gq8EqEX8C7fSlJROTEIBnUcKLT4L5LjNotnyBztCfG4sBkAk5qjqqgJY3m8Ovhx7/VszaIOf+U37Slv18qCayBIIAjkg3lcQFfxc5djjxWn7DI7A+sc7tXf9jIU+gn5MwFkFfzIRVdFSh9RWGpV/z4z20yhTVct+EJyuzmCUv+dsu1uje3yHK71FUrhS3c10TlIHaxz5TUlLr+OuH1j7ODx2cgMwdmjgjzUr+6bDh+whwC/YIlEstm49y/szlRGM4a+Kx+bqBl1H8mvqvSMtoKEWywR9SniOwvpx9fsmrkKvi6+8XULZAQfyJP4Hla23LLuLXO8mB9VnQhHAWcvrPE3E/5u1pdYkQo31TUZ56bt4KjHoLuu1Flkmumlk+q6pdm0h1gL7Ku5htPebzgvXjwQz6uR8ycQZo4szCkVbO5eKlf8r7PBZprJAxxr37dFHBw5rct+v6tqvLC3jsPl7Tezt/SmkryTVU3rnbQunRgqqe969F4ad4S0aykgAkSLXkDLyL7luyiffFSQni9HIRuWwwRaCh6kQA8a7G0wB9dnCrxJPkigv//SvM/UfSmkXecc2ZmJH7zigyRaQZ0O5vpLTot0mOVBi47CrZQZmZwfBTTSlreNoTpCNHYa2BrFb4yw+/1xAs5UVE5s+8gqPNsZ8Y8mZ2vAYa1VB0rjJ5lyvgQVDFLQ1VgDNpmmpxlEFRUmX5ZY5gwYKacAfiS+kPLSZbLrbbJV2FZP7mtXj8coSoqxaFNamL2TE1IQO1Qbq1aV7IlZCaaI2moekiZmo8US2NpLHjyRnwXV+f6gVj2YJo2SmHhVJDFwqztOL2Bs7WoJiROQkF+B13+/bEoGQcBg+ReoFXabaZU8RPGrw00lfxynREMXFKjBN0PGGOjUVEcDCc21HuwtuBr6a1GWgHqEj0iQ2BeoZZNFSLq92BzwqXGmTtYoXraSEYasLQeeDKVIejnwMXzRtgY8aJrjJgucUdmAYbK6uIGcKOz7ES/DAHssOdOK07tXLR458V/xnGL7Rst35R2l5YW2zVrIPv8CyvNRaN9JfKSefm2kzCJQ7KmrLYhlZ+bV60GHDf2p5OS2ggyoxntq0J4LPNvIiD1BkxyvZiDCr8xZszM2q65AXijRTo7BwlFf5ktlk6I1WRyJBhy3IkBP94jVYIqRofhd7lNirToNIA/hUarNR9SSvQC4kV9hxRWxpbpvMvYE369/dTcRd/5IGm8a5p2zP+f2PTA8ee7VttZ5XfVhCKrsGc2NJewn7QFBQSY61+tVDX6cO/xmOQEGWdv3cS5K9j8SfZp9wL7joLZLLTJdblYTFvTEW3Q8xnSyGGO4Zmo+UvtiBgpVUX4QQ76daE7OukybUezp7PGV2xUaRhlGti8fkAoKp0qIPRMOcqiqRFRMwgwpZgiimKQl9BVrPobzOpNeQEAhFu/p2PnSyRkPberJY4WvFEW0pU3eqyrPN/fcBrJm8WqhkErKmmjXVUts3RVgabhgZ+T9NyP2K09gsRh3mlD5bB/7ZetdtuG+6SFiFaMD6qKyC8v43oUZFTMZEd7h1/HJKdVjaYAE2EpNYyqSoJ+5E9A2Ie3UbGWDatsDQnoTtCbXYc/lMQfehrCLvqN6G69Tvf7ZuDJtbJRhk3BbtuOEnah5gYDy1LtDm/7/UfQMV2X/qGHMG47ZViInYFRIwptExEeEukdI5lSlfqxpEDjPSwFDprnDb6Adxq7XdMKDk1I5mJAbEld55rWqV6j34Sfujn6yGJKuBB7rbv8p4SvoJ53Ymw+0oH6Ph/f+pOsyI0+Nhrnf959XhnwrthdTykRJEKCgXDwNzFDCeAPyPBd1rIT0U0EgRm2oR+TADtc+DRBs6Wdy22aksA1srAbm8676UcnlLQQQ0JHlZou8wKL/WL3swy2YEbj7HhHQ0TdqlApSq9gMtZItzYZXV+bdd+INfvPVi7risvqZWaCNnQd/spmdaiTiHhxSgkLsF7PX1lC0IM6WIJpUXBKEo0z/rxYwDrkTk0WZYp0SFDXvi0aKiPH+oLcXaevREWCh3v0D4gM+P7PO7Bgiyec/FNSuBnO3cPeYFBN5TAu2oznUhdb7J52Aq5kT7VyIk0d/bEeGFrz1cUZZBmrvMjOQTSvUS37tJ8zUoQwKiSZ3wU5iRh0WVEp17V8QonND0RbGwS9sWayuBmroNK2CAYYfnNMfZxqQL11LOXGmMh9sE2Rpq2s1tR0jhIZkzrtboIM93YiArgJiPiSHZQygS14S0U/YjwcrIwxr+0TmynIMTM4NlnzkRiej/AmMtXkeFBzBJbWv2epDNpv9YFrZVuXYvcnyV6yIle3CY6lZUcfduRku97NGyHqqqkvbOg0GbbiBxxqAgFScD/njCv2ZtxwiBWmq4aubhgT1uE4TYo1jSbqLturQ4lEqls1wS6Jq2paIuCd66ugkh0wf2H/3tHKWzZwLgj6gFXUJjtTcjjW5/On4ey1QcM5bqFLRcOVfk8H8dZym+9LXSRHA+zh1w3HjwuDt4N1ZTX5cQTRUX9Skt/n9WUaReVdIezk4sz57WVDN7chEZylOnT3YHZ244m9twIr/o+eD/8nRfvMFSkLM+hT9Nl06LCojmla6rKCvaDxFM8sxHbHQuvPsbsdoFk/vRBN6CtymPzlhfII8i27hIdLuwvURaSTO/psxxtnb71CY5sTiCe1vAIfD8Iv7JFMehTiS+V7vnmJvYuXR/IQ5aTp+mocanMKjr+Enqq2c6Trx2RCjF4gqsa+5zjpzl7YUNn73cubzprF18e8svJNp8JXNPz99t4/eHr0eMMrIs9cgP1v7ejTXaR8UoEQds52WWc0M4y6MQ+GNgjqEUX/YCLpU7q7zYsdpUPj05BBDV3TSUVgpk5wER9/NIbS8oua175ipt/PwfNt6CD5T0TwzNQM/ed71PjAaqgzfe57qoamyZMJZ/szfKV6kWFZBlGnjBeiOl48o6IRorHoLJ2CY3pmmDJI8wsIVogbe6qJU+1cPryNj5be0rZGkhG06vQLr6BllkIGF5781UPYCzWZpuaQ0Tzxz6N4mDwSTSgK9m9A8RcqOKOrVL3GCo/MDqn2QWfx4JDQbKpBcDGl45W1OGRgIoyzAqwsQXh3Fuz2ZFRddKkDJXdxmfZY/pUShZ57JJg49rBOITD0nCsFAzN3wSblLUEuCWUFBYZfWl4Q4OHQKWdtD1lBMHbXlJpvRHdEBGdbQgbTOBjlJFrqZ40nGV4xNvs0lxR59oB38yo33NeBLKLnRkdnimDM3UEFzzoxuHMx3w3tEaqbFHo7x4AD7aBUttaskiZ9mDlUtkRBOiTUtF8gZQ6Ht4Kyk84O7DW2cUGJgawpbQES7cuApwiKhlJCBkXtf4zEKmiDebk920MWpK01cxXuVMLV/XIN7PX0/nrGc6Uyvd/OsX3L2wjZWTsof+wP2zwdYucTag4sv5TvZ2g2yZhX53XzqCwnAv9ciUsDY6yNU1RKeZCyvb2GyF8Aid31zFlAFIrI0SbnF87gdL/GBh+aS0AdPby9mfJ1XbOpMaExH9oqASWeDfavnKXNuodL4YXNnFzSUHUmlZGcTYWNn649kfzKVWs24UOx+3cuO7i9meNEkM9DDbHxhGLl3j/4vJbnAKUM/FdJmP+JokvXQJvpumdjBMa8mOqMmTyQ4dypxJO2O+ImfciKDURftX6pp3nhIjdUzVUwtBVUWY7EG99E8qlTjPTDctQjsld6Dvs5iLu/53lcxTfV+HTF4wz0JbTxfS+yu68ZVv/lBbCPshZ2M/a8SPSqhb2OpBd9pxZ2Qh6+MGHYbHACTDTX5THjp+dxhJhHy0CZfM58L2fUIJQZhEp56x/90r+VB6lYHg8HP1KqmgHDzArg+QoZXaanI/g4wwguqNkjbgHhbdv1vg4YeQkxR+BBZsxdYGQCb92fviXZEZAw/wto/helz+Q69vhWyGHbMHSlCnfD8qDntgbfJ7qpvpczD+7CJjxdWes8BthXvCHhGKc51caV/WYBTgHw3mCCU7v7YMrGH3RXHXH3ebHhL+1JbYGE0gf6ij9pVYQWXu6ODR/XWl1BZtH/3h8rwNW1ExQFyH4ZENM4Frf8Rn6Y507gifWzCD9zBDVHBty5h50IwE5gP5Ti9m9Mgs001eBfWjz+TR7J0kcbl8H1uGN1yfV5zJwV7nI3Wvuxp0TsjuyINoqj6WBn+8N0l37cDAnVieLNX1IIfi4FpxkqCYJuNLqzc6fZVFic4JCAL0EuIdUPXLbcawgsdVUrRaNPxGoYwnOdYzPljW2QQ3SrFE5qqd3WZk3AP8Tq3T59hW6szKE1X3h+6tiMI5Q4NWCW/9jGES8BLHW5tsrToLBvt89znYnZwJqCv8WaGwK7oJxKpihfN4C9GsoEG0KSxBVPK0VRHKlUseq2spw9fgWI6GWNbyXwlCMnX7hfE/OzNdBG1L1D9MkgtCcsmHVlCNjtg00bxe5P4WodRUcpkv0b2WK9fZlcjcLAdvqq5Zq9AEVf3OaMK3Z3h2clt70CtS2XVIo4uXsr3HvzVom4QmRsM577kad1pPhWX5SvSgd/WuvTHPoAgSsJ/tL6B/mGSeYDtcbPvKRMsYnWvxKxOY+UYy8A/c1MRICdWFwpLAxOlFDYZMQZAdoqB8lT3+OhMSi3w00lxQk+vgQQbqRb2ue0PTIcXRmzAX52gEwugL6iuxgSWlj0lHG+7zeuKTOoq6qymi2mub9fm3O3giuPD+bE8n8rnVIR4OI2VHZHFHY6HqUdDXaiSJ9aTg4mhhwSJQKy3ZfJzK/4bh//wdNqqOPdw4XzvHRliHczGOkoth6rFK4J0ZcKeGo16cR23FXsQRa7lVn2MgIjps0phe7+MXxjMf5/PCYnb75Ul2cHHfxy94vAWGNOK62vQkwMGSSYg0Tv7aJffnQwlsBE2Y63MrGvnmcXyO0mH4RFd+ofL7xBMfQtaWobTvqnZCGG4B3+70vIuG8CdV0e9FQNM1pXQhXph6Nv6xs5BjZVNNfH+fzOz/K5vvG9OIlPUzxO8+UrZaw80paQqE79vXqsYkYbMh+Cb7rm06SYq/adYb6WeY0VhDrRd5/fmZf/yzeF/vgmig89HqdvWeRucLoiBDrMnU4Fk5fq4pt9thrYH1WxtEgpMq0BDZZ56GlTustLEn2e2U22D0dxy9S/vuN8ECy7Q49bkpzrUBYTeKfqr5a/Wv5vaEnfDhncAlaBRQa1BBufJRxhzM8zqqux15FgJBAnqWrljWOTF8P/o01eDpgnrabHM85GxbDGNt5IMRk4M0YOAysnI7OMPjG3ewTEKnoDrUDtrifE359Wwgs09YyCWRpEJIFVLMXQBvzRQTtIqH+RaaodMWqQmkyaONG+GG4m8umAp1VLXD3iOgiH2lT1fiuXskdINGI2cV5k0FM7IPjPvWICdWEmNqPTlBb7Li+dZ9Mw5F9FqyyWHADkZfXjB/rZUw2RJg5DzRoz6atko6K4Jm7KjT3UYGMyJLRf1qxBmMYYQJaWZiOloYDwVvurcZr6zkZUNrqz6iJYj7vPMNWAsVn6VtxAw+U/Y3bhFLut3izgp/OMStpoFGek5J8fBfiJVaXDaR20SraKwuVLvAxsqx9c34y1YU+OF5Xu2z5+iNrIE0gRzQ9E/iYkKzbNjFXQK+iectSIi+zb1Anq26DFXBoKXWNeODzqITaAkfVj/lEpAd61+V4dwdmdZWzJrfHJBOKU0jm+u2ftZ4ZYe+DJ05pZaZtCZ8bPiFiQLdBX/n6Si65P+bNMnPQcadZVurLGpp2LvbmD0BOrZ6ukd4JNSH3xLdTY+1KkNOChTscmswvqKYIN0cEdyU3c/imEdztI5X26lWkYWUzwn2dNQ0K318cP9XTjCWk8nljnHlkPeNoPzvkcGHDy8L6TkIwC+PB853qjIT/NsFUw8nqOJeGDPR3ET4nzJ78ELj3M5PEmx2Ndf2or/gggi9YRukB/T4JTg1PA9RpniZ/EVarzdOZPeTZvsisVVGza6UYFG+D7vV23qWTx2JtOAYfaFfxJyck/m8q0hHri60HH4s5+nkSbnlbOuqI9aw7cAJxqaJXcrprz7pFb6ilstXO9j/MR6nzmd6FOAuGxjaKoJBoY3VFFuHotEtwsce0Yo1WmXmcYjFn/SqVZ/p2bfyWQv1r+i7bgsgIHVeqrRCOonpgRGb0U+wsV6XtEXd+kBxHvxPjXcuqC6UntpMeVf/NNyZZmr23QO7/Kb/ePZy/FknkRXGuSqxi07N8z/MCGuKOD4jJmmu1wK1N/c6lWxKcL/pcfpfLtJjMATcZpcZ+f7E7ff6uI61vK8ng7KGZR/LaeIhL9dbZCRUu50NWhYQnTR1avPRckmVegz15LG7kOqkVDGhwgeN1f6v776sbkRcqJnhJqc474BlcR1xhhFBOiq6uNI6+pvQEJ7SqVVOufju3m+GSLFp5GZizsDitvYayO8U+HpsBQHXk3x+p56FYdW3ZnxluobZqcxHW+Vv90FynTQEZtfYBkQpwPbWWTXd0wJirwaOb+esYp8M+0hTcyTZWRajvvuED+6fQXy78zaWaoJBjQBie6fExAc7KBzKwo1s/KeQUjK9q/DpW1/FoIRrdbUx9/M3H8SDCCECJVltpXucqVEokKhaV2PqzTVxdfi6wbw5roT+aN166PylBa2uga6LiBJ1nZdP21gqPFXCSVRAY4xAb2rIVapXYpXLtpsgARAHhbJcqR1imudybO1dOq+R+WumwRt+Uf6pAaaUYvtKeYRhOmMKo8rPFIsJ7drq8iCMR6gkA/DEp9sAaqnYtJT6Tsya7A1b7GRW9RqX2S6w8xH16qEhFaProbtJxguR8+l1ATQo3wTtziLLklVR7LrZ99Wjfqb52NBFyfmkuPX7acDfavNi/mOw7mkmaVRrmBjRbAbya22zVg8uMkvl2vGXMVErocb+lrWNkW0hHlT3AfionpYWtbH3RV8x65WgO6WUeJStPAmCcruviHoVZEPu5HFUEWPSPC3hjTRDiB6iPIzYxpWOJrBamrg/jkj/k7DAO+28U6+Mmea4OgfUMEdps9IdzqdFfN93IYzLAWWtH14yxcJYFfX7XPc911Ro4J6U+apfymggxmAqC0JfdMOB2YaB+aW5Hv0FhZXRzv7iRWWrpIVRF1hszwqBkizJGQNH64MGIjTglF6+Hvmmu5E9JrV/O9O8DSW+iOVX7jAhack0sajaOukaoFek9rvJysB1HYaMPAUc/mTlNHpxE2OxL+Zw8ut9wKk56r4ik2Fgz3lHNxjla1OoV+4CNYqLcvpYSbhgW0xq01NlZDIlTUDO4DFtug6rI/P5ipl2pxOsFGhAflgRPY9mopWy1jTsP9Lr5eroaQG6eS/lNjOP0Hu8kXLyKXNeeczhIubEVgWhXKudeMzLOEgjW/EwHBlDPteQd14d3lyYU3PORchSWU8GApA4RvwiMnBjQM/Qqh+7vtdo6+it5WDeSIuZ4fX9hGdat193vtfVkSfrUV/sXGyKazyPCuGnfLzoXI0DSEAE+Mqi0h1TR4IGtKhpatAW+6LL/lMpna/tqt2gGyJdQwBQ/cGB1sKCqVhGbN3nf28XVupiiUe8P/VI6LaTYtpeAjhYGuDr5Nr7ELWQM1oLOWXiBrIEHySD6iw9kYG7x8QiClYQNZRG0qGVVtG71E32SR3eRZkK6nHvzjxWG9nWNIWxXoS3YC+psZc/e50qkntFKR8cnKWuZrxJhXPIMq8l9zy39ldZlDEHwThRCVlaBDD8PJS7uA+Nderf9/dQ/mL9F/if5L9F+i/xL9l+i/RP8l+v9w0V/QT0EXjoHa0oejsqWNsl51/P/EedKlptWzjR70bM2ks1GUAdIpo0WdsjA6VjMDqAEfHRKcBqQx0kxvWNxOJurHTVkmGVVZLTEqlKIz/LHdDGOYBnRXgpUgZozcGyL0VA3VydSFNd4frsYGxyEOJLXjYv2amDlrYC9OrHbqTPPAehPo2aiJBrKwiKjLB7UCksm5KKMCwVAdFkYv3woTotlMzW9XOQvncxtZpoZyzNfUNjnWwuIUGukwOC3K8Aqy2nEMM0eJrhJeDD7h1//ykO6NJrHJzUYOCrSweKZtaVBoHpjkXSdAUkNvCkTy4tz3FviD6Qu82uUWP4tnYXAJQsUUxFGuKtJXmoeghJyovj8duuxZpQ6qX4P5FKNZ9kg+MSWYTiIGE+zxtohXSuKie532XOnqILaBKZ2c955RQRaEnqJ0oyUU9+IQflXbF63OcYSNh8btqtsA4pahDLCFU4nd5LzVn2W0p2XKJ3rGQgxKzihGmtRMO81KYTx/h5EJdArXM+YYQlF/yPw9cKeMgp2iiLzyjujlBMa8ElYF1nPuy0xGRpbOc6422lhWgLsEJwg07v6tjPUdM1vAWg5RGGXSbCb0neaj0Yw4VKQTwl6zW6OP6Ecrg7YjYOvNlrla4fuJdpOzqNdM927PgRiNwHzIDPZpnnGgC/E4wKoSWXV4+bf5UK2NmLywFt5ZcGTamdicc1OR2s/0tT8QcyqByC4tTnBvSqaO0ikufKVm83AfvE3AjpW7b9Z42x8J5uhLKN6tUmRH4yg2xYPgSeCNz9pIXan9nvxYVFXaW6d2WkIlnCJlpveLM9on9ui/QTVUhdMdcfCAs/nICaZfgHXj6Md6tmTHXahszPQIJAS7d3GCwDNm5RA2mQ33RlQEAc7IMeyh3lgkb1Q0KosSNqszXJcdNRqn70QYe2PldCt88LDT9mHPJ8xHFk3f/7vh+NIKwz/ZcqBw4+SKt4Jh7uVtHNG0otz+7mbiBfdP4NRRsoLMU2q+oaUAYEV8MyBydY914J/uiEPxHftscTCQURomA1SnjHbZTzNvsae9JCcJmOa06TTHNyIuHFkNNXyFJ8QTOu5bQvMyZhhHllQXJrTJ0PVPI+LGfzlYuC4B7N8eVOhlhbv8u1vcWSi4N5/I5K1skyL1Qn+EQHQBkkeKE7H7gr1reeMtqt5m04MxIEvljYiUyybCRjhO1BuRccO8B3X6W1I1iifxysNa6iya7jfkkiTROdLGEzSq/qG1qDNb1JyDyer48kVAg9eR5nG4nKpgA3yCkSB1bYj82AS7woiIkjkPswTdYv5Uq2RI/2sYAw1EGVf0ZgpdxO5hvSnj5TqcbI7ejkty4gYL1C69zMZOP+GxKIRELPsiG33EcNqjjPOl0W+PNtudOnr15Xn7xssYF++6Abqk6se0SwUrdhtw78Px9tAuxLxnFe+rwTW7xyWzdrkkOODchAlkgZW66CNEggJHng2snD+7QyJWwkOOdprZrUg0rRxL7wyqr49UdwQb910G9pqNR1gMP34fEkqvUx/LK1eLvjtMj6KY3MXYlEHch1aEOP6pAaNgr1Gz6+xn3DVH6k9y9ZSeaffCBkCPNukVfGY7JmewCfe1n9BFeEw/8mQeTmyuY8yQ5ZqGjGngrv7lzwMc66OXb+KeFCmCBzp6u84ezl73BI6M+bz6PUkR5z19z1e7baXtnDQHFTkyRSQ4iTJ07lV64i9jnMP2OKhMJ3vBK+MJUC2Y0TkvGuGBf0NZOTMa5u/eMoEvGNBSlVpyM5IcuUV2ggukIQNfWgMok4xUV2ovmQ+0yk971ewDx0y0RdSBPubH6pqn4PMJw30Y1ulwKQMOfyuBImD99H5HFKBzfGaqoOF4cBvunFoPrG/DJVmfXzDOBL7Bh7dPTSgriXyVruaBTpCEQBB1QHOlPO21RFjur6/O+KE/lmjXsMqiom2tI4X7zBwXW+5+rh+JO5QQMD3Rlu8lTR3ECr6Med4j2Wq2VoDeTTVGTcxj5xKBgM31lIFtmmagunZ0uPIDgdPwUUuoFHTXxQhBJ5cYQZfMLUrCJkEcLcJkNtk9st5AlBhhJcA5W6+PzQHzAPGUyT/zbl6hEv70qUnA9f/R/dQE1t3smwmyACrYsGtwuNCHhZGGICD3M0mDjhvzKiPjKKkHpVIKOD4gSwVqjgTdHSpcx4KrwFh3741wriSldlSkdv9mPoP1b1yx592fkpQ9V36jtxB7yl3I8K8endL6xET0MPcCatyFfLdWHBAsw03z0jtGUMKTw6IL3SuHUpoLvizWVwkQEhWwQpFljSNHNvVI1RRMYisTpmee0jO+bWWTZg/Nzi/badpVsWmQwc7U0uF8bSs4fiH/zQXtM+IShcPpT3+fNY90uV0DaOXj3wSJy5jJgYkBe/u6zhnbZs+R5j12OVN0+oum4nfhym5gewUk96fIdg0iulWwt06tTnM7ZhqP92zGWMZDBsm4r5+ZOtdK0/a460c3hQLeLkIixGsprx6swXC8P/ukAI5jqnH3glTgde8KVv9DZM7DD92l8zxiK+pSZPyx5SRIAMmclwu1cbRVri0J+0fq3dNjirrZhueDxvif925W6moQgpWurEmpqzSgkQ9sEZiOez7BjBwzGadhKGvmkBDrt9xg2s+ae+jX1HGQOu8HultqKlS7GzLaTaN9/dENBWGpP4BSvf8tsllQDkwKKjWAN8QTDlB7m7j8OvOkl/bQqXVqWjAdeDPI7B+wXBIMe+SEKPlkj1RlgsRwi9yMKzP0iHD/3Ij6ByIKzcaqSZ6lB22XzLWQleW5JKMq31U67mWNJ2Msj/iBO4NMy250FpRXMRBovTZ7oPKxx+1/9YrNV7rIzPEme3y4AfxWvKTenFgT4Nx+osEzicA7rXYU7e/FDsG5psi/3f5A+zGgPp0iCk79LtDaXd5+u+CDcVx5AWy/tbe8ncpI9u4E+ce11zQgqfDKvUxce63aKE16SZQ1Xmd/nr/281a7BAHzJ0YBSltuyEibH90Urq+831Bo+x84umGUO5vkM1yiUTnG9FO3UMq4SNufiObpwHC2xUB8GNkOlMP1y78yYwwX5BOmTJXt5nxJfWb6pwAH1e5uxhFCLIY3Ry+Lj5aod44fsP7mx4J/bC+AMG/yNgwY9e1e35LU7PV8eH6Ae9WtVzDd9HNk0/mhatFJFWzELwX+W8LZx9OidfUb8HzMD6k+PnVLhQ/Tja+hHWlrzt9vle8nL8aNGgZAhoGxYbq6naIaPOA8ZpjmGKcNsZaf/ySYnh0xptoIjIerdZLPR1Dn5swj3PvMZLfhj0xonsnqjbCLwJUnKnXBwLTcHCUjdo4q087zvMOOgsurNsFaXX5cZRwwWrsbM+qsAoot13bS1hi09Tc7Af3lsS6XPj/6uMUIkIPCWAq0hitckXAO7YMKZEk6MlicBy9+tYV/nbe+FbZRmi105DOnmhlY8LrYHfyPCUlnQ6OWu1f42h7Rg/NdjGebyoBz7YBSZdrwgs8KFnirQFBVxZhUtpkv9Q9x0E5e7BtN9x0X3peP34o8yiKb6vL7cgtbgmD7s6vr5jM+4lxtTXprMilgYOLOOHoRI1w3pzaNTYH9BH65BsX7Yl2rIIl4AaVzgYQabdtriI+HAgr/Q8LCzPObDXwDrkk65YEd95jxM87iRAunUQa/UFfJ5g3g/NV7sn3qjKZBf+Pai8AGsk7Sdi7SlIEwewW5DNjQbzxMJI8JzYTfdNMzFdNIM7VHzRNnk8b0HkwkmaR+fz2PdKAJsGXOG8KttmpeL5/JB7DJOwM2NOomicZJcy7mgquw7zlFQpiXfW1PaBn/NJjuV/SMtHE81pqDN61wIaWIumYbL0V+8Ci8MjFw8Mm/lMp8J891jpzzbqzfu7UrDibmfawxPl9jej7zHnHuntL61ORGr4dmTyGY0gjMYybgvH2zxCRX5VUjFqKwf2AhK3Dr1jrGEVbc/iCXpIgPzKIt0UUdQmkfrQBnavhJCNAPceDxUVMOZsILNPfzijrRmQPDv7V0MX/reFGILgyjZOWj8A3/sTIWiHnxRMxULcODWuWmmwWZZic9Hg3uSb95BBz2801aQeTomjPsmEAvIJfEFCx51QH4egjeTXZ8HHHQM6ACW/Elx2Bx++C/w3jJcPJENSWWVjWLxs+frGjqhFWNe5QrxWSmJOxy6n9jAREpv2GKDyGPgXx36Rnz6FtSHDA/zkX8XJv09H15Ba9/tuCTlLRhBGaqw7xEkdhEO6vU/4H5aMOzMNlCnNJUfCOyKmK9xRnubocqMGRwXLrwU3PmgPAzdB3Gh9L9b3pJcNE+MWiwuvjw01pCVNZU+xiSB+naYmGhVrzL2Zkx1WgMVOqx4imuYCCBzdQu3F+BoHsanry8/85F0ymZ/l4rml7jEzYoAZu0lOBL7K0Edm912N/NerXmCtPToKkK5trBvk+Vfc3XZJcPDBa9LzLMZMjoBikihHG+NL1C/OKA1ePRkLf17zb6zSbnXvWJDtXxzRnmYQPQbFgZ0e+x+Q2LStHCypT7+tJStCcH93zkhMG2juLj8EYlv6P6fbWd15Pz8Yp7ApB+hDlTjVHzzNk0LoS1yuJndM5Ugczr7Sf3xIEkiD/pCZ4RkDm9SeF78MUJMIuRCy9+FfBM5/+Gy7tjY8AyFP1Kq/pBff1CC/Sz4P1Nn3717f8HUEsDBBQAAgAIAAWZsVa2PhI1UAAAAGsAAAAbAAAAdW5pdmVyc2FsL3VuaXZlcnNhbC5wbmcueG1ss7GvyM1RKEstKs7Mz7NVMtQzULK34+WyKShKLctMLVeosFUysrDUM4AAJYVKWyUTIwS3PDOlJMNWycLMAiGWkZqZnlFiq2RmaggX1AeaCQBQSwECAAAUAAIACAAOjj5Tw8SYdkcDAADhCQAAFAAAAAAAAAABAAAAAAAAAAAAdW5pdmVyc2FsL3BsYXllci54bWxQSwECAAAUAAIACAAEmbFWyqMDbmwGAAAoGQAAHQAAAAAAAAABAAAAAAB5AwAAdW5pdmVyc2FsL2NvbW1vbl9tZXNzYWdlcy5sbmdQSwECAAAUAAIACAAEmbFWFR5gG6MAAAB/AQAALgAAAAAAAAABAAAAAAAgCgAAdW5pdmVyc2FsL3BsYXliYWNrX2FuZF9uYXZpZ2F0aW9uX3NldHRpbmdzLnhtbFBLAQIAABQAAgAIAASZsVZfrpem3wQAACwaAAAnAAAAAAAAAAEAAAAAAA8LAAB1bml2ZXJzYWwvZmxhc2hfcHVibGlzaGluZ19zZXR0aW5ncy54bWxQSwECAAAUAAIACAAEmbFWfQDdVoQDAADlDAAAIQAAAAAAAAABAAAAAAAzEAAAdW5pdmVyc2FsL2ZsYXNoX3NraW5fc2V0dGluZ3MueG1sUEsBAgAAFAACAAgABJmxVrr5mf/aBAAAthkAACYAAAAAAAAAAQAAAAAA9hMAAHVuaXZlcnNhbC9odG1sX3B1Ymxpc2hpbmdfc2V0dGluZ3MueG1sUEsBAgAAFAACAAgABJmxVs9q+Z+1AQAAdwYAAB8AAAAAAAAAAQAAAAAAFBkAAHVuaXZlcnNhbC9odG1sX3NraW5fc2V0dGluZ3MuanNQSwECAAAUAAIACAAEmbFWKTNvXWgAAABsAAAAHAAAAAAAAAABAAAAAAAGGwAAdW5pdmVyc2FsL2xvY2FsX3NldHRpbmdzLnhtbFBLAQIAABQAAgAIAAWZsVY0EZIJvzIAALRRAAAXAAAAAAAAAAAAAAAAAKgbAAB1bml2ZXJzYWwvdW5pdmVyc2FsLnBuZ1BLAQIAABQAAgAIAAWZsVa2PhI1UAAAAGsAAAAbAAAAAAAAAAEAAAAAAJxOAAB1bml2ZXJzYWwvdW5pdmVyc2FsLnBuZy54bWxQSwUGAAAAAAoACgAGAwAAJU8AAAAA"/>
  <p:tag name="ISPRING_LMS_API_VERSION" val="SCORM 2004 (2nd edition)"/>
  <p:tag name="ISPRING_ULTRA_SCORM_COURSE_ID" val="C29BEAC2-501D-4FEA-92B9-9A12DC09ABE2"/>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ORIGINAL_SIZ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ISPRING_SCORM_RATE_SLIDES" val="0"/>
  <p:tag name="ISPRING_SCORM_PASSING_SCORE" val="0.000000"/>
  <p:tag name="ISPRING_CURRENT_PLAYER_ID" val="universal"/>
  <p:tag name="ISPRING_FIRST_PUBLISH" val="1"/>
  <p:tag name="ISPRING_ULTRA_SCORM_COURCE_TITLE" val="Κεφάλαιο 13 Ενοποιημένη Επικοινωνία Μάρκετινγκ"/>
  <p:tag name="ISPRING_SCORM_ENDPOINT" val="&lt;endpoint&gt;&lt;enable&gt;0&lt;/enable&gt;&lt;lrs&gt;http://&lt;/lrs&gt;&lt;auth&gt;0&lt;/auth&gt;&lt;login&gt;&lt;/login&gt;&lt;password&gt;&lt;/password&gt;&lt;key&gt;&lt;/key&gt;&lt;name&gt;&lt;/name&gt;&lt;email&gt;&lt;/email&gt;&lt;/endpoint&gt;&#10;"/>
  <p:tag name="ISPRING_OUTPUT_FOLDER" val="[[&quot;\uFFFD\u000FCv{5A6DCD6D-CE04-4561-A086-E2716EE095A9}&quot;,&quot;E:\\ΠΑΠΑΖΗΣΗΣ\\ΟΙ ΑΡΧΕΣ ΚΑΙ Η ΠΡΑΚΤΙΚΗ ΤΟΥ ΜΑΡΚΕΤΙΝΓΚ\\Μέρος 3&quot;]]"/>
  <p:tag name="ISPRING_SCORM_RATE_QUIZZES" val="0"/>
  <p:tag name="ISPRING_PRESENTATION_TITLE" val="Κεφάλαιο 13 Ενοποιημένη Επικοινωνία Μάρκετινγκ"/>
</p:tagLst>
</file>

<file path=ppt/tags/tag10.xml><?xml version="1.0" encoding="utf-8"?>
<p:tagLst xmlns:a="http://schemas.openxmlformats.org/drawingml/2006/main" xmlns:r="http://schemas.openxmlformats.org/officeDocument/2006/relationships" xmlns:p="http://schemas.openxmlformats.org/presentationml/2006/main">
  <p:tag name="GENSWF_SLIDE_UID" val="{221114A7-0452-4113-A603-75FC9AA309E0}:270"/>
</p:tagLst>
</file>

<file path=ppt/tags/tag11.xml><?xml version="1.0" encoding="utf-8"?>
<p:tagLst xmlns:a="http://schemas.openxmlformats.org/drawingml/2006/main" xmlns:r="http://schemas.openxmlformats.org/officeDocument/2006/relationships" xmlns:p="http://schemas.openxmlformats.org/presentationml/2006/main">
  <p:tag name="GENSWF_SLIDE_UID" val="{ACF66300-13A3-4B66-9F87-D2FBB9B7DA3C}:271"/>
</p:tagLst>
</file>

<file path=ppt/tags/tag12.xml><?xml version="1.0" encoding="utf-8"?>
<p:tagLst xmlns:a="http://schemas.openxmlformats.org/drawingml/2006/main" xmlns:r="http://schemas.openxmlformats.org/officeDocument/2006/relationships" xmlns:p="http://schemas.openxmlformats.org/presentationml/2006/main">
  <p:tag name="GENSWF_SLIDE_UID" val="{2EEB2EAC-B799-4EB1-B19B-AA016CF48D6E}:272"/>
</p:tagLst>
</file>

<file path=ppt/tags/tag13.xml><?xml version="1.0" encoding="utf-8"?>
<p:tagLst xmlns:a="http://schemas.openxmlformats.org/drawingml/2006/main" xmlns:r="http://schemas.openxmlformats.org/officeDocument/2006/relationships" xmlns:p="http://schemas.openxmlformats.org/presentationml/2006/main">
  <p:tag name="GENSWF_SLIDE_UID" val="{42D3C184-4ACA-403D-99A5-FFF288E6FDC7}:273"/>
</p:tagLst>
</file>

<file path=ppt/tags/tag14.xml><?xml version="1.0" encoding="utf-8"?>
<p:tagLst xmlns:a="http://schemas.openxmlformats.org/drawingml/2006/main" xmlns:r="http://schemas.openxmlformats.org/officeDocument/2006/relationships" xmlns:p="http://schemas.openxmlformats.org/presentationml/2006/main">
  <p:tag name="GENSWF_SLIDE_UID" val="{4C1B7FBD-EBC3-4886-8112-F11854C1DF01}:274"/>
</p:tagLst>
</file>

<file path=ppt/tags/tag15.xml><?xml version="1.0" encoding="utf-8"?>
<p:tagLst xmlns:a="http://schemas.openxmlformats.org/drawingml/2006/main" xmlns:r="http://schemas.openxmlformats.org/officeDocument/2006/relationships" xmlns:p="http://schemas.openxmlformats.org/presentationml/2006/main">
  <p:tag name="GENSWF_SLIDE_UID" val="{74E3257D-B53B-4B42-B4D5-6CFC7C62764E}:275"/>
</p:tagLst>
</file>

<file path=ppt/tags/tag16.xml><?xml version="1.0" encoding="utf-8"?>
<p:tagLst xmlns:a="http://schemas.openxmlformats.org/drawingml/2006/main" xmlns:r="http://schemas.openxmlformats.org/officeDocument/2006/relationships" xmlns:p="http://schemas.openxmlformats.org/presentationml/2006/main">
  <p:tag name="GENSWF_SLIDE_UID" val="{D5395E9C-E668-4205-9242-069001D457FA}:281"/>
</p:tagLst>
</file>

<file path=ppt/tags/tag17.xml><?xml version="1.0" encoding="utf-8"?>
<p:tagLst xmlns:a="http://schemas.openxmlformats.org/drawingml/2006/main" xmlns:r="http://schemas.openxmlformats.org/officeDocument/2006/relationships" xmlns:p="http://schemas.openxmlformats.org/presentationml/2006/main">
  <p:tag name="GENSWF_SLIDE_UID" val="{D0075428-F449-4604-9BC8-F64BBEAFE583}:277"/>
</p:tagLst>
</file>

<file path=ppt/tags/tag18.xml><?xml version="1.0" encoding="utf-8"?>
<p:tagLst xmlns:a="http://schemas.openxmlformats.org/drawingml/2006/main" xmlns:r="http://schemas.openxmlformats.org/officeDocument/2006/relationships" xmlns:p="http://schemas.openxmlformats.org/presentationml/2006/main">
  <p:tag name="GENSWF_SLIDE_UID" val="{92B0DD80-3790-458E-8D75-57CE900C0067}:278"/>
</p:tagLst>
</file>

<file path=ppt/tags/tag19.xml><?xml version="1.0" encoding="utf-8"?>
<p:tagLst xmlns:a="http://schemas.openxmlformats.org/drawingml/2006/main" xmlns:r="http://schemas.openxmlformats.org/officeDocument/2006/relationships" xmlns:p="http://schemas.openxmlformats.org/presentationml/2006/main">
  <p:tag name="GENSWF_SLIDE_UID" val="{E24F71ED-F67F-4A53-87FF-881261641AEF}:279"/>
</p:tagLst>
</file>

<file path=ppt/tags/tag2.xml><?xml version="1.0" encoding="utf-8"?>
<p:tagLst xmlns:a="http://schemas.openxmlformats.org/drawingml/2006/main" xmlns:r="http://schemas.openxmlformats.org/officeDocument/2006/relationships" xmlns:p="http://schemas.openxmlformats.org/presentationml/2006/main">
  <p:tag name="GENSWF_SLIDE_UID" val="{94E08758-1AD4-4124-9643-909F51F9714C}:263"/>
  <p:tag name="ISPRING_SLIDE_INDENT_LEVEL" val="0"/>
  <p:tag name="ISPRING_CUSTOM_TIMING_USED" val="0"/>
  <p:tag name="GENSWF_SLIDE_TITLE" val="Εξώφυλλο"/>
</p:tagLst>
</file>

<file path=ppt/tags/tag20.xml><?xml version="1.0" encoding="utf-8"?>
<p:tagLst xmlns:a="http://schemas.openxmlformats.org/drawingml/2006/main" xmlns:r="http://schemas.openxmlformats.org/officeDocument/2006/relationships" xmlns:p="http://schemas.openxmlformats.org/presentationml/2006/main">
  <p:tag name="GENSWF_SLIDE_UID" val="{2F113B3B-33C9-495B-BED1-CD4AA59056EC}:280"/>
</p:tagLst>
</file>

<file path=ppt/tags/tag3.xml><?xml version="1.0" encoding="utf-8"?>
<p:tagLst xmlns:a="http://schemas.openxmlformats.org/drawingml/2006/main" xmlns:r="http://schemas.openxmlformats.org/officeDocument/2006/relationships" xmlns:p="http://schemas.openxmlformats.org/presentationml/2006/main">
  <p:tag name="GENSWF_SLIDE_UID" val="{5650C314-FE4F-4872-B7CD-91C95327D1E0}:258"/>
</p:tagLst>
</file>

<file path=ppt/tags/tag4.xml><?xml version="1.0" encoding="utf-8"?>
<p:tagLst xmlns:a="http://schemas.openxmlformats.org/drawingml/2006/main" xmlns:r="http://schemas.openxmlformats.org/officeDocument/2006/relationships" xmlns:p="http://schemas.openxmlformats.org/presentationml/2006/main">
  <p:tag name="GENSWF_SLIDE_UID" val="{E33DA0FD-B44A-4AA0-9566-0666A0CE6C5E}:264"/>
</p:tagLst>
</file>

<file path=ppt/tags/tag5.xml><?xml version="1.0" encoding="utf-8"?>
<p:tagLst xmlns:a="http://schemas.openxmlformats.org/drawingml/2006/main" xmlns:r="http://schemas.openxmlformats.org/officeDocument/2006/relationships" xmlns:p="http://schemas.openxmlformats.org/presentationml/2006/main">
  <p:tag name="GENSWF_SLIDE_UID" val="{CC1AEE7C-8A03-4AF0-BEDA-AF3DA33ACB52}:265"/>
</p:tagLst>
</file>

<file path=ppt/tags/tag6.xml><?xml version="1.0" encoding="utf-8"?>
<p:tagLst xmlns:a="http://schemas.openxmlformats.org/drawingml/2006/main" xmlns:r="http://schemas.openxmlformats.org/officeDocument/2006/relationships" xmlns:p="http://schemas.openxmlformats.org/presentationml/2006/main">
  <p:tag name="GENSWF_SLIDE_UID" val="{D36E5D6B-0923-407B-A6A8-D8321E61FF9E}:266"/>
</p:tagLst>
</file>

<file path=ppt/tags/tag7.xml><?xml version="1.0" encoding="utf-8"?>
<p:tagLst xmlns:a="http://schemas.openxmlformats.org/drawingml/2006/main" xmlns:r="http://schemas.openxmlformats.org/officeDocument/2006/relationships" xmlns:p="http://schemas.openxmlformats.org/presentationml/2006/main">
  <p:tag name="GENSWF_SLIDE_UID" val="{0B5C9FCB-4BF3-4C24-BC83-F9E994FE88F4}:267"/>
</p:tagLst>
</file>

<file path=ppt/tags/tag8.xml><?xml version="1.0" encoding="utf-8"?>
<p:tagLst xmlns:a="http://schemas.openxmlformats.org/drawingml/2006/main" xmlns:r="http://schemas.openxmlformats.org/officeDocument/2006/relationships" xmlns:p="http://schemas.openxmlformats.org/presentationml/2006/main">
  <p:tag name="GENSWF_SLIDE_UID" val="{9B8A0BF2-B3AF-4B6D-9DEE-DC79254176CA}:268"/>
</p:tagLst>
</file>

<file path=ppt/tags/tag9.xml><?xml version="1.0" encoding="utf-8"?>
<p:tagLst xmlns:a="http://schemas.openxmlformats.org/drawingml/2006/main" xmlns:r="http://schemas.openxmlformats.org/officeDocument/2006/relationships" xmlns:p="http://schemas.openxmlformats.org/presentationml/2006/main">
  <p:tag name="GENSWF_SLIDE_UID" val="{72FCB01C-57CA-454E-B604-D0FE2860D790}:269"/>
</p:tagLst>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728</TotalTime>
  <Words>2023</Words>
  <Application>Microsoft Office PowerPoint</Application>
  <PresentationFormat>Ευρεία οθόνη</PresentationFormat>
  <Paragraphs>282</Paragraphs>
  <Slides>19</Slides>
  <Notes>19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19</vt:i4>
      </vt:variant>
    </vt:vector>
  </HeadingPairs>
  <TitlesOfParts>
    <vt:vector size="24" baseType="lpstr">
      <vt:lpstr>Arial</vt:lpstr>
      <vt:lpstr>Calibri</vt:lpstr>
      <vt:lpstr>Times New Roman</vt:lpstr>
      <vt:lpstr>Trebuchet MS</vt:lpstr>
      <vt:lpstr>Θέμα του Office</vt:lpstr>
      <vt:lpstr>Παρουσίαση του PowerPoint</vt:lpstr>
      <vt:lpstr>Integrated Marketing Communications – IMC  (Ενοποιημένη Επικοινωνία Μάρκετινγκ)</vt:lpstr>
      <vt:lpstr>Οι κινητήριοι μοχλοί της IMC I (Ενοποιημένη Επικοινωνία Μάρκετινγκ)</vt:lpstr>
      <vt:lpstr>Οι κινητήριοι μοχλοί της IMC II (Ενοποιημένη Επικοινωνία Μάρκετινγκ)</vt:lpstr>
      <vt:lpstr>Σχεδιασμός της ενοποιημένης επικοινωνίας μάρκετινγκ</vt:lpstr>
      <vt:lpstr>Στοιχεία της ενοποιημένης επικοινωνίας μάρκετινγκ</vt:lpstr>
      <vt:lpstr>Το μήνυμα</vt:lpstr>
      <vt:lpstr>Μηνύματα που περιέχουν την απαιτούμενη πληροφορία  και Συναισθηματικά μηνύματα</vt:lpstr>
      <vt:lpstr>Η διαδικασία της επικοινωνίας: απλή και περίπλοκη</vt:lpstr>
      <vt:lpstr>Τα εργαλεία Ι</vt:lpstr>
      <vt:lpstr>Εργαλεία Μίγματος Επικοινωνίας </vt:lpstr>
      <vt:lpstr>Παράγοντες Επιλογής Εργαλείων Μίγματος Επικοινωνίας I</vt:lpstr>
      <vt:lpstr>Παράγοντες Επιλογής Εργαλείων Μίγματος Επικοινωνίας II</vt:lpstr>
      <vt:lpstr>Βασικά Χαρακτηριστικά των Εργαλείων Προώθησης I</vt:lpstr>
      <vt:lpstr>Βασικά Χαρακτηριστικά των Εργαλείων Προώθησης ΙI</vt:lpstr>
      <vt:lpstr>Δίαυλοι επικοινωνίας</vt:lpstr>
      <vt:lpstr>Ενοποίηση Περιεχομένου</vt:lpstr>
      <vt:lpstr>Επικοινωνιακές Στρατηγικές Ι</vt:lpstr>
      <vt:lpstr>Επικοινωνιακές Στρατηγικές ΙΙ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13 Ενοποιημένη Επικοινωνία Μάρκετινγκ</dc:title>
  <dc:creator>kostas grammatik</dc:creator>
  <cp:lastModifiedBy>kostas grammatik</cp:lastModifiedBy>
  <cp:revision>79</cp:revision>
  <dcterms:created xsi:type="dcterms:W3CDTF">2023-05-17T07:56:51Z</dcterms:created>
  <dcterms:modified xsi:type="dcterms:W3CDTF">2023-09-11T18:38:12Z</dcterms:modified>
</cp:coreProperties>
</file>