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8" r:id="rId3"/>
    <p:sldId id="297" r:id="rId4"/>
    <p:sldId id="299" r:id="rId5"/>
    <p:sldId id="293" r:id="rId6"/>
    <p:sldId id="294" r:id="rId7"/>
    <p:sldId id="295" r:id="rId8"/>
    <p:sldId id="296" r:id="rId9"/>
    <p:sldId id="256" r:id="rId10"/>
    <p:sldId id="257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7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5D917-DF79-493A-9720-00C17326B56C}" v="21" dt="2024-01-18T08:18:08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σπαράκης Γεώργιος" userId="2b2abb3e-1abc-4937-9395-0e6653c7ad4d" providerId="ADAL" clId="{1955D917-DF79-493A-9720-00C17326B56C}"/>
    <pc:docChg chg="undo custSel addSld delSld modSld sldOrd">
      <pc:chgData name="Πασπαράκης Γεώργιος" userId="2b2abb3e-1abc-4937-9395-0e6653c7ad4d" providerId="ADAL" clId="{1955D917-DF79-493A-9720-00C17326B56C}" dt="2024-01-22T13:19:27.254" v="89" actId="47"/>
      <pc:docMkLst>
        <pc:docMk/>
      </pc:docMkLst>
      <pc:sldChg chg="del">
        <pc:chgData name="Πασπαράκης Γεώργιος" userId="2b2abb3e-1abc-4937-9395-0e6653c7ad4d" providerId="ADAL" clId="{1955D917-DF79-493A-9720-00C17326B56C}" dt="2024-01-22T13:19:27.254" v="89" actId="47"/>
        <pc:sldMkLst>
          <pc:docMk/>
          <pc:sldMk cId="2125644592" sldId="292"/>
        </pc:sldMkLst>
      </pc:sldChg>
      <pc:sldChg chg="addSp delSp modSp new mod ord">
        <pc:chgData name="Πασπαράκης Γεώργιος" userId="2b2abb3e-1abc-4937-9395-0e6653c7ad4d" providerId="ADAL" clId="{1955D917-DF79-493A-9720-00C17326B56C}" dt="2024-01-17T14:59:15.415" v="36" actId="20577"/>
        <pc:sldMkLst>
          <pc:docMk/>
          <pc:sldMk cId="32343683" sldId="297"/>
        </pc:sldMkLst>
        <pc:spChg chg="mod">
          <ac:chgData name="Πασπαράκης Γεώργιος" userId="2b2abb3e-1abc-4937-9395-0e6653c7ad4d" providerId="ADAL" clId="{1955D917-DF79-493A-9720-00C17326B56C}" dt="2024-01-17T14:59:15.415" v="36" actId="20577"/>
          <ac:spMkLst>
            <pc:docMk/>
            <pc:sldMk cId="32343683" sldId="297"/>
            <ac:spMk id="2" creationId="{D2DA3367-929C-2704-2D9C-A3F718C1F23B}"/>
          </ac:spMkLst>
        </pc:spChg>
        <pc:spChg chg="del">
          <ac:chgData name="Πασπαράκης Γεώργιος" userId="2b2abb3e-1abc-4937-9395-0e6653c7ad4d" providerId="ADAL" clId="{1955D917-DF79-493A-9720-00C17326B56C}" dt="2024-01-17T14:58:48.796" v="27" actId="478"/>
          <ac:spMkLst>
            <pc:docMk/>
            <pc:sldMk cId="32343683" sldId="297"/>
            <ac:spMk id="3" creationId="{829E0C91-A3E0-1072-5571-908C64FEC037}"/>
          </ac:spMkLst>
        </pc:spChg>
        <pc:picChg chg="add mod">
          <ac:chgData name="Πασπαράκης Γεώργιος" userId="2b2abb3e-1abc-4937-9395-0e6653c7ad4d" providerId="ADAL" clId="{1955D917-DF79-493A-9720-00C17326B56C}" dt="2024-01-17T14:59:02.790" v="32" actId="14100"/>
          <ac:picMkLst>
            <pc:docMk/>
            <pc:sldMk cId="32343683" sldId="297"/>
            <ac:picMk id="4" creationId="{693FB987-B7AF-90DD-8CFB-3530599DE17C}"/>
          </ac:picMkLst>
        </pc:picChg>
      </pc:sldChg>
      <pc:sldChg chg="addSp delSp modSp new mod ord">
        <pc:chgData name="Πασπαράκης Γεώργιος" userId="2b2abb3e-1abc-4937-9395-0e6653c7ad4d" providerId="ADAL" clId="{1955D917-DF79-493A-9720-00C17326B56C}" dt="2024-01-17T14:58:17.786" v="24" actId="255"/>
        <pc:sldMkLst>
          <pc:docMk/>
          <pc:sldMk cId="3187203445" sldId="298"/>
        </pc:sldMkLst>
        <pc:spChg chg="del">
          <ac:chgData name="Πασπαράκης Γεώργιος" userId="2b2abb3e-1abc-4937-9395-0e6653c7ad4d" providerId="ADAL" clId="{1955D917-DF79-493A-9720-00C17326B56C}" dt="2024-01-17T14:57:25.846" v="5" actId="478"/>
          <ac:spMkLst>
            <pc:docMk/>
            <pc:sldMk cId="3187203445" sldId="298"/>
            <ac:spMk id="2" creationId="{EC0B1DA3-3D4D-B8C7-FB59-9D6164602334}"/>
          </ac:spMkLst>
        </pc:spChg>
        <pc:spChg chg="del">
          <ac:chgData name="Πασπαράκης Γεώργιος" userId="2b2abb3e-1abc-4937-9395-0e6653c7ad4d" providerId="ADAL" clId="{1955D917-DF79-493A-9720-00C17326B56C}" dt="2024-01-17T14:57:23.856" v="4" actId="478"/>
          <ac:spMkLst>
            <pc:docMk/>
            <pc:sldMk cId="3187203445" sldId="298"/>
            <ac:spMk id="3" creationId="{C50B8EF1-30A1-6DBB-19E1-B71205269C23}"/>
          </ac:spMkLst>
        </pc:spChg>
        <pc:spChg chg="add mod">
          <ac:chgData name="Πασπαράκης Γεώργιος" userId="2b2abb3e-1abc-4937-9395-0e6653c7ad4d" providerId="ADAL" clId="{1955D917-DF79-493A-9720-00C17326B56C}" dt="2024-01-17T14:57:39.121" v="13"/>
          <ac:spMkLst>
            <pc:docMk/>
            <pc:sldMk cId="3187203445" sldId="298"/>
            <ac:spMk id="5" creationId="{9D8CD949-53F1-0A19-CFDF-6D4ADA6ADD25}"/>
          </ac:spMkLst>
        </pc:spChg>
        <pc:spChg chg="add mod">
          <ac:chgData name="Πασπαράκης Γεώργιος" userId="2b2abb3e-1abc-4937-9395-0e6653c7ad4d" providerId="ADAL" clId="{1955D917-DF79-493A-9720-00C17326B56C}" dt="2024-01-17T14:57:39.121" v="13"/>
          <ac:spMkLst>
            <pc:docMk/>
            <pc:sldMk cId="3187203445" sldId="298"/>
            <ac:spMk id="7" creationId="{B657DEDF-4DC6-5623-AD2F-63BD840A5002}"/>
          </ac:spMkLst>
        </pc:spChg>
        <pc:spChg chg="add del">
          <ac:chgData name="Πασπαράκης Γεώργιος" userId="2b2abb3e-1abc-4937-9395-0e6653c7ad4d" providerId="ADAL" clId="{1955D917-DF79-493A-9720-00C17326B56C}" dt="2024-01-17T14:57:41.325" v="16" actId="22"/>
          <ac:spMkLst>
            <pc:docMk/>
            <pc:sldMk cId="3187203445" sldId="298"/>
            <ac:spMk id="9" creationId="{361CEC69-37D9-2EFF-BF63-347DEA89364C}"/>
          </ac:spMkLst>
        </pc:spChg>
        <pc:spChg chg="add mod">
          <ac:chgData name="Πασπαράκης Γεώργιος" userId="2b2abb3e-1abc-4937-9395-0e6653c7ad4d" providerId="ADAL" clId="{1955D917-DF79-493A-9720-00C17326B56C}" dt="2024-01-17T14:58:17.786" v="24" actId="255"/>
          <ac:spMkLst>
            <pc:docMk/>
            <pc:sldMk cId="3187203445" sldId="298"/>
            <ac:spMk id="12" creationId="{683172F9-6554-7ED8-89BC-4E3BDDA79E23}"/>
          </ac:spMkLst>
        </pc:spChg>
        <pc:graphicFrameChg chg="add mod">
          <ac:chgData name="Πασπαράκης Γεώργιος" userId="2b2abb3e-1abc-4937-9395-0e6653c7ad4d" providerId="ADAL" clId="{1955D917-DF79-493A-9720-00C17326B56C}" dt="2024-01-17T14:57:29.184" v="6"/>
          <ac:graphicFrameMkLst>
            <pc:docMk/>
            <pc:sldMk cId="3187203445" sldId="298"/>
            <ac:graphicFrameMk id="4" creationId="{13CCC8F0-8A16-51EE-27C0-E87B47969B6B}"/>
          </ac:graphicFrameMkLst>
        </pc:graphicFrameChg>
        <pc:graphicFrameChg chg="add mod">
          <ac:chgData name="Πασπαράκης Γεώργιος" userId="2b2abb3e-1abc-4937-9395-0e6653c7ad4d" providerId="ADAL" clId="{1955D917-DF79-493A-9720-00C17326B56C}" dt="2024-01-17T14:57:39.121" v="13"/>
          <ac:graphicFrameMkLst>
            <pc:docMk/>
            <pc:sldMk cId="3187203445" sldId="298"/>
            <ac:graphicFrameMk id="6" creationId="{919FECCF-62A5-7189-442A-BEE7EB5F2B9D}"/>
          </ac:graphicFrameMkLst>
        </pc:graphicFrameChg>
        <pc:picChg chg="add mod">
          <ac:chgData name="Πασπαράκης Γεώργιος" userId="2b2abb3e-1abc-4937-9395-0e6653c7ad4d" providerId="ADAL" clId="{1955D917-DF79-493A-9720-00C17326B56C}" dt="2024-01-17T14:57:57.569" v="19" actId="1076"/>
          <ac:picMkLst>
            <pc:docMk/>
            <pc:sldMk cId="3187203445" sldId="298"/>
            <ac:picMk id="10" creationId="{7343B829-189D-71EE-ABB0-9F67A1280409}"/>
          </ac:picMkLst>
        </pc:picChg>
      </pc:sldChg>
      <pc:sldChg chg="addSp delSp modSp new mod">
        <pc:chgData name="Πασπαράκης Γεώργιος" userId="2b2abb3e-1abc-4937-9395-0e6653c7ad4d" providerId="ADAL" clId="{1955D917-DF79-493A-9720-00C17326B56C}" dt="2024-01-17T15:00:10.920" v="44" actId="20577"/>
        <pc:sldMkLst>
          <pc:docMk/>
          <pc:sldMk cId="1024994018" sldId="299"/>
        </pc:sldMkLst>
        <pc:spChg chg="del">
          <ac:chgData name="Πασπαράκης Γεώργιος" userId="2b2abb3e-1abc-4937-9395-0e6653c7ad4d" providerId="ADAL" clId="{1955D917-DF79-493A-9720-00C17326B56C}" dt="2024-01-17T15:00:08.821" v="42"/>
          <ac:spMkLst>
            <pc:docMk/>
            <pc:sldMk cId="1024994018" sldId="299"/>
            <ac:spMk id="2" creationId="{CE96FC7A-316B-C8BF-586E-76E0716616E9}"/>
          </ac:spMkLst>
        </pc:spChg>
        <pc:spChg chg="del">
          <ac:chgData name="Πασπαράκης Γεώργιος" userId="2b2abb3e-1abc-4937-9395-0e6653c7ad4d" providerId="ADAL" clId="{1955D917-DF79-493A-9720-00C17326B56C}" dt="2024-01-17T14:59:54.167" v="38" actId="478"/>
          <ac:spMkLst>
            <pc:docMk/>
            <pc:sldMk cId="1024994018" sldId="299"/>
            <ac:spMk id="3" creationId="{499058E6-DCC9-91A0-4181-F4353719411B}"/>
          </ac:spMkLst>
        </pc:spChg>
        <pc:spChg chg="add mod">
          <ac:chgData name="Πασπαράκης Γεώργιος" userId="2b2abb3e-1abc-4937-9395-0e6653c7ad4d" providerId="ADAL" clId="{1955D917-DF79-493A-9720-00C17326B56C}" dt="2024-01-17T15:00:10.920" v="44" actId="20577"/>
          <ac:spMkLst>
            <pc:docMk/>
            <pc:sldMk cId="1024994018" sldId="299"/>
            <ac:spMk id="5" creationId="{A85C4C1E-5370-8FC4-E949-18DBECC9DA03}"/>
          </ac:spMkLst>
        </pc:spChg>
        <pc:picChg chg="add mod">
          <ac:chgData name="Πασπαράκης Γεώργιος" userId="2b2abb3e-1abc-4937-9395-0e6653c7ad4d" providerId="ADAL" clId="{1955D917-DF79-493A-9720-00C17326B56C}" dt="2024-01-17T15:00:00.030" v="41" actId="1076"/>
          <ac:picMkLst>
            <pc:docMk/>
            <pc:sldMk cId="1024994018" sldId="299"/>
            <ac:picMk id="4" creationId="{BA2F7EDD-072A-5EE8-1CF8-32C664B652F2}"/>
          </ac:picMkLst>
        </pc:picChg>
      </pc:sldChg>
      <pc:sldChg chg="addSp delSp modSp new mod ord">
        <pc:chgData name="Πασπαράκης Γεώργιος" userId="2b2abb3e-1abc-4937-9395-0e6653c7ad4d" providerId="ADAL" clId="{1955D917-DF79-493A-9720-00C17326B56C}" dt="2024-01-18T08:18:08.876" v="87" actId="1076"/>
        <pc:sldMkLst>
          <pc:docMk/>
          <pc:sldMk cId="3547714644" sldId="300"/>
        </pc:sldMkLst>
        <pc:spChg chg="del">
          <ac:chgData name="Πασπαράκης Γεώργιος" userId="2b2abb3e-1abc-4937-9395-0e6653c7ad4d" providerId="ADAL" clId="{1955D917-DF79-493A-9720-00C17326B56C}" dt="2024-01-18T08:18:05.543" v="86" actId="478"/>
          <ac:spMkLst>
            <pc:docMk/>
            <pc:sldMk cId="3547714644" sldId="300"/>
            <ac:spMk id="2" creationId="{82C4C129-2AAC-8914-DC1A-EC4650D8F16A}"/>
          </ac:spMkLst>
        </pc:spChg>
        <pc:spChg chg="del">
          <ac:chgData name="Πασπαράκης Γεώργιος" userId="2b2abb3e-1abc-4937-9395-0e6653c7ad4d" providerId="ADAL" clId="{1955D917-DF79-493A-9720-00C17326B56C}" dt="2024-01-17T15:16:32.731" v="46" actId="478"/>
          <ac:spMkLst>
            <pc:docMk/>
            <pc:sldMk cId="3547714644" sldId="300"/>
            <ac:spMk id="3" creationId="{6A67C47A-0958-2697-2DC4-351FDB431BE5}"/>
          </ac:spMkLst>
        </pc:spChg>
        <pc:picChg chg="add mod">
          <ac:chgData name="Πασπαράκης Γεώργιος" userId="2b2abb3e-1abc-4937-9395-0e6653c7ad4d" providerId="ADAL" clId="{1955D917-DF79-493A-9720-00C17326B56C}" dt="2024-01-18T08:18:08.876" v="87" actId="1076"/>
          <ac:picMkLst>
            <pc:docMk/>
            <pc:sldMk cId="3547714644" sldId="300"/>
            <ac:picMk id="21506" creationId="{E2FB7A80-E511-42DF-A489-40549F1CD79E}"/>
          </ac:picMkLst>
        </pc:picChg>
      </pc:sldChg>
      <pc:sldChg chg="modSp new del mod">
        <pc:chgData name="Πασπαράκης Γεώργιος" userId="2b2abb3e-1abc-4937-9395-0e6653c7ad4d" providerId="ADAL" clId="{1955D917-DF79-493A-9720-00C17326B56C}" dt="2024-01-22T13:19:14.499" v="88" actId="47"/>
        <pc:sldMkLst>
          <pc:docMk/>
          <pc:sldMk cId="449777234" sldId="301"/>
        </pc:sldMkLst>
        <pc:spChg chg="mod">
          <ac:chgData name="Πασπαράκης Γεώργιος" userId="2b2abb3e-1abc-4937-9395-0e6653c7ad4d" providerId="ADAL" clId="{1955D917-DF79-493A-9720-00C17326B56C}" dt="2024-01-17T15:21:12.846" v="82" actId="27636"/>
          <ac:spMkLst>
            <pc:docMk/>
            <pc:sldMk cId="449777234" sldId="301"/>
            <ac:spMk id="2" creationId="{44EE1001-892C-97B8-14C3-6E52B5F4507D}"/>
          </ac:spMkLst>
        </pc:spChg>
        <pc:spChg chg="mod">
          <ac:chgData name="Πασπαράκης Γεώργιος" userId="2b2abb3e-1abc-4937-9395-0e6653c7ad4d" providerId="ADAL" clId="{1955D917-DF79-493A-9720-00C17326B56C}" dt="2024-01-17T15:21:15.573" v="83" actId="14100"/>
          <ac:spMkLst>
            <pc:docMk/>
            <pc:sldMk cId="449777234" sldId="301"/>
            <ac:spMk id="3" creationId="{A111EC56-4DB4-12CA-DB22-30F22E07E9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1316F4-FE2C-4852-88E1-568781D93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A7AC469-8D49-4D9F-BF1E-5EE05AD1D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22E9AB-CC9C-4224-ACD0-19178CF4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12742C-4F18-4BB9-8821-C9648BF7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2FAA40-A239-45F7-8634-1701FF07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11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9F8F6-42B7-4640-B0A8-14B9529F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D5092A-0A50-4019-9491-1C86AD7C7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D396DF-1609-4E85-A8F0-66CF779B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B04127-4ADB-4E3D-97DC-843FFCDA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4D49F7-A0E8-477D-B0B2-18C61611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49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7E53E28-9443-404F-8060-F0B2EDC71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7FCB25F-E39B-472B-BABF-CB95D3271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803BB7-C2DF-4236-A02E-852723D8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885731-3AE4-458E-9313-93E9D61E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F84993-8BB1-4850-87B0-2C6471BF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B673CC-09BF-4CDE-ABBA-CF0A38B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BF7A13-22E7-4AEF-8EB3-328D631C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C9C56D-8C6B-4AFA-B055-79585A3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0DE6DC-F6A5-4A01-B202-64F3A8B9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8B2360-9020-4410-BA16-551395D0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35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262229-B32F-4305-BF35-593966FC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392D673-A652-4920-BDF0-8B96AA83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BD8A81-A6A9-4A34-AC9A-CFE35E5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AAF7D-7A5B-454C-A77B-5B3B87DF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F64659-0FD5-4D17-9674-623FA2C9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1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9BF85E-5861-40BA-8A98-1F2108E1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C25F19-A780-441C-87F2-9846C9867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6DFD8AC-1CD9-4B16-8DE5-8ABA1AB4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92C7BFF-109D-4D12-906B-E534C807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B93565-A352-40BB-8FF8-844176AE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FB28F4-4593-4488-8FC0-68909A20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7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853C4F-11E0-4E71-BE66-6291683E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0758B4F-A532-47AE-ACD3-06ABBF9E5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7ECCA-0DAC-45B5-9383-ADF440361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6BCDB23-2572-4F72-8F5B-163ED15D8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BE9F4CF-815A-43AF-B859-1A7E9CD59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A571021-53EF-4E88-B973-6F641D2F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540A21-4109-4FA1-9DB6-C368EA35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8A8CE7C-8502-48E1-AD11-6B786F92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0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71F67-A01C-4F8A-87E3-B0CFCE38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4DB68D0-7DB1-4109-A0D9-82B247B0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A9777D6-1A67-4836-BC53-2C051F18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C6038AB-1DA8-40C7-9EA8-C259C00C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80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4766B13-1139-452A-AFE0-7A09E4FF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D7C94C0-25C0-4D2B-94E5-9CFDBCC6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5A3778E-812E-4189-B2C9-8F0F7325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78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7EF17-5B72-404F-8A03-AA50403B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2709E8-F986-4B08-BC3B-4985E973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3B86044-6515-4BC3-BB82-FB5C15F6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EA80AD-47B6-4876-BC73-2859F556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0E73D7-CA3E-4A4A-A35C-1FCFFA22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BEB8D2-60BE-47DC-8218-BA3F1130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5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F96A86-0E34-4348-BDA2-F903376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0B57BE3-AF0A-45F1-97C6-7F55D2B41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D562E6-BAFF-4332-B074-B47FB90B0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A9203D1-00A8-4380-A625-4EA932A0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C6FA8D-7BD7-4AC9-90F9-DAD0B52D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91DE9B-1395-45DD-AC91-34010CBE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050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C4760B-3D24-46A5-8912-4387E865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FA4B8F-ABF0-4D99-AEA7-AA042CCDB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EA5D1F-5219-4964-8A56-3655988EC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983F-DA85-4953-9264-796A434D6C03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EFD406-2E95-4934-81BB-727C3706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253FB6-F37E-4FB7-A658-9DE23892D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E87D-2132-425D-BDB4-B16358A1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35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0.wmf"/><Relationship Id="rId7" Type="http://schemas.openxmlformats.org/officeDocument/2006/relationships/oleObject" Target="../embeddings/oleObject15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50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2.bin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69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image" Target="../media/image76.jpeg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8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94.wmf"/><Relationship Id="rId7" Type="http://schemas.openxmlformats.org/officeDocument/2006/relationships/image" Target="../media/image96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9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99.wmf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04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100.wmf"/><Relationship Id="rId15" Type="http://schemas.openxmlformats.org/officeDocument/2006/relationships/image" Target="../media/image106.png"/><Relationship Id="rId10" Type="http://schemas.openxmlformats.org/officeDocument/2006/relationships/image" Target="../media/image103.wmf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0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2FB7A80-E511-42DF-A489-40549F1C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1477893"/>
            <a:ext cx="11109357" cy="47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1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114010-3B88-499F-849C-11D15BCF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Πολυμερή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AAE9E9-74E3-482E-8F2C-8129141FD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Ονοματολογία</a:t>
            </a:r>
          </a:p>
          <a:p>
            <a:r>
              <a:rPr lang="el-GR" dirty="0"/>
              <a:t>Κατηγορίες (συμπολυμερή, γραμμικά, διακλαδισμένα</a:t>
            </a:r>
            <a:r>
              <a:rPr lang="en-GB" dirty="0"/>
              <a:t>,</a:t>
            </a:r>
            <a:r>
              <a:rPr lang="el-GR" dirty="0"/>
              <a:t> κλπ.)</a:t>
            </a:r>
          </a:p>
          <a:p>
            <a:endParaRPr lang="el-GR" dirty="0"/>
          </a:p>
        </p:txBody>
      </p:sp>
      <p:pic>
        <p:nvPicPr>
          <p:cNvPr id="4" name="Picture 5" descr="sbs01">
            <a:extLst>
              <a:ext uri="{FF2B5EF4-FFF2-40B4-BE49-F238E27FC236}">
                <a16:creationId xmlns:a16="http://schemas.microsoft.com/office/drawing/2014/main" id="{33A9DF1A-22B0-4B13-97C5-1B7C4254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12" y="3369917"/>
            <a:ext cx="6050336" cy="16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BA6B04B-78C1-4CE1-9E28-8AC93834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96" y="3369917"/>
            <a:ext cx="3258042" cy="270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6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614171-0537-4CB7-A622-D91AE82B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37318"/>
            <a:ext cx="10515600" cy="774700"/>
          </a:xfrm>
        </p:spPr>
        <p:txBody>
          <a:bodyPr/>
          <a:lstStyle/>
          <a:p>
            <a:r>
              <a:rPr lang="el-GR" dirty="0"/>
              <a:t>Βασικά μεγέθη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14DC8B-66A2-4F33-80D0-645DD25E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950812"/>
            <a:ext cx="10515600" cy="4351338"/>
          </a:xfrm>
        </p:spPr>
        <p:txBody>
          <a:bodyPr/>
          <a:lstStyle/>
          <a:p>
            <a:r>
              <a:rPr lang="el-GR" dirty="0"/>
              <a:t>Μοριακά Βάρη (</a:t>
            </a:r>
            <a:r>
              <a:rPr lang="en-US" dirty="0"/>
              <a:t>Mn</a:t>
            </a:r>
            <a:r>
              <a:rPr lang="el-GR" dirty="0"/>
              <a:t>, </a:t>
            </a:r>
            <a:r>
              <a:rPr lang="en-US" dirty="0"/>
              <a:t>Mw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Διασπορά</a:t>
            </a:r>
          </a:p>
          <a:p>
            <a:r>
              <a:rPr lang="el-GR" dirty="0"/>
              <a:t>Βαθμός πολυμερισμού</a:t>
            </a:r>
          </a:p>
          <a:p>
            <a:endParaRPr lang="el-GR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5F3F0CB0-F26C-4647-9410-36DE9DA18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85576"/>
              </p:ext>
            </p:extLst>
          </p:nvPr>
        </p:nvGraphicFramePr>
        <p:xfrm>
          <a:off x="3038475" y="3018431"/>
          <a:ext cx="20891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952087" imgH="837836" progId="Equation.3">
                  <p:embed/>
                </p:oleObj>
              </mc:Choice>
              <mc:Fallback>
                <p:oleObj name="Εξίσωση" r:id="rId2" imgW="952087" imgH="837836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5F3F0CB0-F26C-4647-9410-36DE9DA18E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018431"/>
                        <a:ext cx="2089150" cy="1838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2332AC81-65C7-4C82-AD9F-D92BBDD75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03250"/>
              </p:ext>
            </p:extLst>
          </p:nvPr>
        </p:nvGraphicFramePr>
        <p:xfrm>
          <a:off x="1073150" y="3005533"/>
          <a:ext cx="17811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838200" imgH="850900" progId="Equation.3">
                  <p:embed/>
                </p:oleObj>
              </mc:Choice>
              <mc:Fallback>
                <p:oleObj name="Εξίσωση" r:id="rId4" imgW="838200" imgH="850900" progId="Equation.3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2332AC81-65C7-4C82-AD9F-D92BBDD759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005533"/>
                        <a:ext cx="17811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8F1394C2-077C-4E99-8D48-143AE2BAF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16889"/>
              </p:ext>
            </p:extLst>
          </p:nvPr>
        </p:nvGraphicFramePr>
        <p:xfrm>
          <a:off x="6029325" y="3271439"/>
          <a:ext cx="26638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054100" imgH="431800" progId="Equation.3">
                  <p:embed/>
                </p:oleObj>
              </mc:Choice>
              <mc:Fallback>
                <p:oleObj name="Εξίσωση" r:id="rId6" imgW="1054100" imgH="431800" progId="Equation.3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8F1394C2-077C-4E99-8D48-143AE2BAF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3271439"/>
                        <a:ext cx="26638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6C774E-5AE4-4F52-B027-E26F83300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437131"/>
              </p:ext>
            </p:extLst>
          </p:nvPr>
        </p:nvGraphicFramePr>
        <p:xfrm>
          <a:off x="8832850" y="2854721"/>
          <a:ext cx="22860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977900" imgH="838200" progId="Equation.3">
                  <p:embed/>
                </p:oleObj>
              </mc:Choice>
              <mc:Fallback>
                <p:oleObj name="Εξίσωση" r:id="rId8" imgW="977900" imgH="8382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46C774E-5AE4-4F52-B027-E26F833001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0" y="2854721"/>
                        <a:ext cx="2286000" cy="1952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EFCEE1BC-9107-4DAF-99BF-E8B10A68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494" y="5243464"/>
            <a:ext cx="12303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400" b="0" i="1" dirty="0"/>
              <a:t>m</a:t>
            </a:r>
            <a:r>
              <a:rPr lang="en-GB" altLang="el-GR" sz="2400" b="0" i="1" baseline="-25000" dirty="0"/>
              <a:t>i</a:t>
            </a:r>
            <a:r>
              <a:rPr lang="en-GB" altLang="el-GR" sz="2400" b="0" i="1" dirty="0"/>
              <a:t>=</a:t>
            </a:r>
            <a:r>
              <a:rPr lang="en-GB" altLang="el-GR" sz="2400" b="0" i="1" dirty="0" err="1"/>
              <a:t>n</a:t>
            </a:r>
            <a:r>
              <a:rPr lang="en-GB" altLang="el-GR" sz="2400" b="0" i="1" baseline="-25000" dirty="0" err="1"/>
              <a:t>i</a:t>
            </a:r>
            <a:r>
              <a:rPr lang="en-GB" altLang="el-GR" sz="2400" b="0" i="1" baseline="-25000" dirty="0"/>
              <a:t> </a:t>
            </a:r>
            <a:r>
              <a:rPr lang="en-GB" altLang="el-GR" sz="2400" b="0" i="1" dirty="0"/>
              <a:t>M</a:t>
            </a:r>
            <a:r>
              <a:rPr lang="en-GB" altLang="el-GR" sz="2400" b="0" i="1" baseline="-25000" dirty="0"/>
              <a:t>i</a:t>
            </a:r>
            <a:endParaRPr lang="en-US" altLang="el-GR" sz="2400" b="0" i="1" baseline="-25000" dirty="0"/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1DDA9488-7CF0-4B7B-9344-9BB439823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80425"/>
              </p:ext>
            </p:extLst>
          </p:nvPr>
        </p:nvGraphicFramePr>
        <p:xfrm>
          <a:off x="4243388" y="5945982"/>
          <a:ext cx="27352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812447" imgH="228501" progId="Equation.3">
                  <p:embed/>
                </p:oleObj>
              </mc:Choice>
              <mc:Fallback>
                <p:oleObj name="Εξίσωση" r:id="rId10" imgW="812447" imgH="228501" progId="Equation.3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1DDA9488-7CF0-4B7B-9344-9BB439823F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5945982"/>
                        <a:ext cx="273526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0A6B05F2-378D-4150-A5F9-05C300AB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2" y="1871810"/>
            <a:ext cx="592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0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AF7F525-27E7-40D4-99AE-F75054869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628797"/>
            <a:ext cx="5441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μ</a:t>
            </a:r>
            <a:r>
              <a:rPr lang="el-GR" altLang="el-GR" sz="1800" b="0"/>
              <a:t>: μοριακή μάζα μονομερούς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800"/>
              <a:t>i</a:t>
            </a:r>
            <a:r>
              <a:rPr lang="el-GR" altLang="el-GR" sz="1800" b="0"/>
              <a:t>:  βαθμός πολυμερισμού</a:t>
            </a:r>
            <a:endParaRPr lang="en-GB" altLang="el-GR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800"/>
              <a:t>M</a:t>
            </a:r>
            <a:r>
              <a:rPr lang="en-GB" altLang="el-GR" sz="1800" baseline="-25000"/>
              <a:t>i</a:t>
            </a:r>
            <a:r>
              <a:rPr lang="el-GR" altLang="el-GR" sz="1800" b="0"/>
              <a:t>: μοριακή μάζα αλυσίδων βαθμού πολυμερισμού </a:t>
            </a:r>
            <a:r>
              <a:rPr lang="en-GB" altLang="el-GR" sz="1800" b="0"/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800"/>
              <a:t>n</a:t>
            </a:r>
            <a:r>
              <a:rPr lang="en-GB" altLang="el-GR" sz="1800" baseline="-25000"/>
              <a:t>i</a:t>
            </a:r>
            <a:r>
              <a:rPr lang="el-GR" altLang="el-GR" sz="1800" b="0"/>
              <a:t>: αριθμός αλυσίδων βαθμού πολυμερισμού </a:t>
            </a:r>
            <a:r>
              <a:rPr lang="en-GB" altLang="el-GR" sz="1800" b="0"/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800"/>
              <a:t>m</a:t>
            </a:r>
            <a:r>
              <a:rPr lang="en-GB" altLang="el-GR" sz="1800" baseline="-25000"/>
              <a:t>i</a:t>
            </a:r>
            <a:r>
              <a:rPr lang="en-GB" altLang="el-GR" sz="1800" b="0"/>
              <a:t>:</a:t>
            </a:r>
            <a:r>
              <a:rPr lang="el-GR" altLang="el-GR" sz="1800" b="0"/>
              <a:t> βάρος αλυσίδων βαθμού πολυμερισμού </a:t>
            </a:r>
            <a:r>
              <a:rPr lang="en-GB" altLang="el-GR" sz="1800" b="0"/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800"/>
              <a:t>m</a:t>
            </a:r>
            <a:r>
              <a:rPr lang="en-GB" altLang="el-GR" sz="1800" baseline="-25000"/>
              <a:t>i</a:t>
            </a:r>
            <a:r>
              <a:rPr lang="en-GB" altLang="el-GR" sz="1800"/>
              <a:t>=n</a:t>
            </a:r>
            <a:r>
              <a:rPr lang="en-GB" altLang="el-GR" sz="1800" baseline="-25000"/>
              <a:t>i</a:t>
            </a:r>
            <a:r>
              <a:rPr lang="en-GB" altLang="el-GR" sz="1800"/>
              <a:t>M</a:t>
            </a:r>
            <a:r>
              <a:rPr lang="en-GB" altLang="el-GR" sz="1800" baseline="-25000"/>
              <a:t>i</a:t>
            </a:r>
            <a:r>
              <a:rPr lang="en-GB" altLang="el-GR" sz="1800"/>
              <a:t>=n</a:t>
            </a:r>
            <a:r>
              <a:rPr lang="en-GB" altLang="el-GR" sz="1800" baseline="-25000"/>
              <a:t>i</a:t>
            </a:r>
            <a:r>
              <a:rPr lang="en-GB" altLang="el-GR" sz="1800"/>
              <a:t> </a:t>
            </a:r>
            <a:r>
              <a:rPr lang="el-GR" altLang="el-GR" sz="1800"/>
              <a:t>μ</a:t>
            </a:r>
            <a:r>
              <a:rPr lang="en-GB" altLang="el-GR" sz="1800"/>
              <a:t> i</a:t>
            </a:r>
            <a:r>
              <a:rPr lang="en-GB" altLang="el-GR" sz="1800" b="0"/>
              <a:t> </a:t>
            </a:r>
            <a:r>
              <a:rPr lang="el-GR" altLang="el-GR" sz="1800" b="0"/>
              <a:t>     </a:t>
            </a:r>
            <a:r>
              <a:rPr lang="en-GB" altLang="el-GR" sz="1800"/>
              <a:t>M</a:t>
            </a:r>
            <a:r>
              <a:rPr lang="en-GB" altLang="el-GR" sz="1800" baseline="-25000"/>
              <a:t>i</a:t>
            </a:r>
            <a:r>
              <a:rPr lang="en-GB" altLang="el-GR" sz="1800"/>
              <a:t>=</a:t>
            </a:r>
            <a:r>
              <a:rPr lang="el-GR" altLang="el-GR" sz="1800"/>
              <a:t>μ</a:t>
            </a:r>
            <a:r>
              <a:rPr lang="en-GB" altLang="el-GR" sz="1800"/>
              <a:t> i</a:t>
            </a:r>
            <a:r>
              <a:rPr lang="en-GB" altLang="el-GR" sz="1800" b="0"/>
              <a:t> </a:t>
            </a:r>
            <a:endParaRPr lang="en-US" altLang="el-GR" sz="1800" b="0"/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19E5CCE9-4568-480B-9A94-EFE80B83B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75519"/>
              </p:ext>
            </p:extLst>
          </p:nvPr>
        </p:nvGraphicFramePr>
        <p:xfrm>
          <a:off x="8693150" y="5930800"/>
          <a:ext cx="208756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647700" imgH="190500" progId="Equation.3">
                  <p:embed/>
                </p:oleObj>
              </mc:Choice>
              <mc:Fallback>
                <p:oleObj name="Εξίσωση" r:id="rId12" imgW="647700" imgH="190500" progId="Equation.3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19E5CCE9-4568-480B-9A94-EFE80B83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150" y="5930800"/>
                        <a:ext cx="2087563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83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9892D537-68FA-45B0-B05F-B03B7BF007F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48930" y="312561"/>
            <a:ext cx="3505495" cy="1622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dirty="0"/>
              <a:t>Ταξινόμηση αντιδράσεων πολυμερισμού</a:t>
            </a:r>
            <a:endParaRPr lang="en-US" altLang="el-GR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63A8A970-46A2-4BAE-B476-0147F9B33B4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47406" y="3390805"/>
            <a:ext cx="3505494" cy="723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l-GR" sz="2000" dirty="0"/>
              <a:t>Αντιδράσεις συμπύκνωσης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l-GR" altLang="el-GR" sz="2000" dirty="0">
                <a:solidFill>
                  <a:srgbClr val="FF0000"/>
                </a:solidFill>
              </a:rPr>
              <a:t>Παραδείγματα;</a:t>
            </a:r>
            <a:endParaRPr lang="en-US" altLang="el-GR" sz="20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el-GR" sz="20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l-G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2AF6808F-05FD-4F81-8CFB-46ACDB94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2563" y="738878"/>
            <a:ext cx="3759390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53196502-E509-4C69-A220-3578407C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06" y="2401654"/>
            <a:ext cx="2756524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l-GR" sz="1800" dirty="0">
                <a:solidFill>
                  <a:schemeClr val="accent2"/>
                </a:solidFill>
              </a:rPr>
              <a:t>Αντιδράσεις προσθήκης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</a:rPr>
              <a:t>Αλυσωτές αντιδράσεις</a:t>
            </a:r>
            <a:endParaRPr lang="en-GB" altLang="el-GR" sz="1800" dirty="0">
              <a:solidFill>
                <a:srgbClr val="FF0000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DDEE2AB-6BB0-4C7E-A4AD-9559D0121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644" y="879554"/>
            <a:ext cx="2433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l-GR" sz="2000" dirty="0">
                <a:solidFill>
                  <a:schemeClr val="accent2"/>
                </a:solidFill>
              </a:rPr>
              <a:t>Στερεοκανονικότητα</a:t>
            </a:r>
            <a:endParaRPr lang="en-US" altLang="el-GR" sz="2000" dirty="0">
              <a:solidFill>
                <a:schemeClr val="accent2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FA19865-50E1-45E3-ADD2-A887C7DE6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01654"/>
            <a:ext cx="202406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l-GR" sz="2000" i="1" dirty="0">
                <a:solidFill>
                  <a:srgbClr val="9900CC"/>
                </a:solidFill>
              </a:rPr>
              <a:t>ατακτικό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l-GR" altLang="el-GR" sz="2000" i="1" dirty="0">
              <a:solidFill>
                <a:srgbClr val="9900CC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l-GR" altLang="el-GR" sz="2000" i="1" dirty="0">
              <a:solidFill>
                <a:srgbClr val="9900CC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l-GR" sz="2000" i="1" dirty="0">
                <a:solidFill>
                  <a:srgbClr val="9900CC"/>
                </a:solidFill>
              </a:rPr>
              <a:t>Ισοτακτικό</a:t>
            </a:r>
            <a:endParaRPr lang="en-US" altLang="el-GR" sz="2000" i="1" dirty="0">
              <a:solidFill>
                <a:srgbClr val="9900CC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l-GR" altLang="el-GR" sz="2000" i="1" dirty="0">
              <a:solidFill>
                <a:srgbClr val="9900CC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l-GR" sz="2000" i="1" dirty="0">
              <a:solidFill>
                <a:srgbClr val="9900CC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l-GR" sz="2000" i="1" dirty="0">
                <a:solidFill>
                  <a:srgbClr val="9900CC"/>
                </a:solidFill>
              </a:rPr>
              <a:t>συνδιοτακτικό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l-GR" sz="2000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7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1B18-F6C9-40FD-A523-0FB0EE4A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Σταδιακές αντιδράσεις πολυμερισμού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347-2295-4CD5-99BC-52688AF4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7775"/>
          </a:xfrm>
        </p:spPr>
        <p:txBody>
          <a:bodyPr>
            <a:noAutofit/>
          </a:bodyPr>
          <a:lstStyle/>
          <a:p>
            <a:r>
              <a:rPr lang="el-GR" sz="2400"/>
              <a:t>Μηχανισμοί</a:t>
            </a:r>
          </a:p>
          <a:p>
            <a:r>
              <a:rPr lang="el-GR" sz="2400"/>
              <a:t>Παραδείγματα αντιδράσεων (πολυεστέρες, πολυαμίδια, κλπ.)</a:t>
            </a:r>
          </a:p>
          <a:p>
            <a:endParaRPr lang="el-GR" sz="2400"/>
          </a:p>
          <a:p>
            <a:r>
              <a:rPr lang="el-GR" sz="2400"/>
              <a:t>Πολυσυμπυκνώσεις</a:t>
            </a:r>
            <a:endParaRPr lang="en-GB" sz="24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2848AE-E2BD-4B60-B618-A75674E5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9" y="5175251"/>
            <a:ext cx="3741738" cy="10779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2D86ADC-80BD-483D-A6CB-9CBFF8B6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5175251"/>
            <a:ext cx="3741738" cy="11118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4B191AE-E73C-49D2-9119-462FF331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91" y="5186363"/>
            <a:ext cx="3560763" cy="106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0BA7ECB-DB03-4659-A896-CBDBB809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7" y="3907632"/>
            <a:ext cx="87852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38C4DB-6DBD-49CC-ADD6-A0094957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l-GR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Kινητική</a:t>
            </a:r>
            <a:r>
              <a:rPr lang="en-US" altLang="el-GR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l-GR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στ</a:t>
            </a:r>
            <a:r>
              <a:rPr lang="en-US" altLang="el-GR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αδιακών πολυμερισμών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803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75F7-2EF5-4938-AEB5-BE36189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dirty="0" err="1">
                <a:solidFill>
                  <a:schemeClr val="tx2"/>
                </a:solidFill>
              </a:rPr>
              <a:t>Kινητική</a:t>
            </a:r>
            <a:r>
              <a:rPr lang="en-US" altLang="el-GR" b="1" dirty="0">
                <a:solidFill>
                  <a:schemeClr val="tx2"/>
                </a:solidFill>
              </a:rPr>
              <a:t> </a:t>
            </a:r>
            <a:r>
              <a:rPr lang="en-US" altLang="el-GR" b="1" dirty="0" err="1">
                <a:solidFill>
                  <a:schemeClr val="tx2"/>
                </a:solidFill>
              </a:rPr>
              <a:t>στ</a:t>
            </a:r>
            <a:r>
              <a:rPr lang="en-US" altLang="el-GR" b="1" dirty="0">
                <a:solidFill>
                  <a:schemeClr val="tx2"/>
                </a:solidFill>
              </a:rPr>
              <a:t>αδιακών πολυμερισμών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727E6-2731-4EDF-AEE7-C1C89E09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425"/>
          </a:xfrm>
        </p:spPr>
        <p:txBody>
          <a:bodyPr/>
          <a:lstStyle/>
          <a:p>
            <a:r>
              <a:rPr lang="el-GR" dirty="0"/>
              <a:t>Καταλυτικές </a:t>
            </a:r>
            <a:r>
              <a:rPr lang="en-GB" dirty="0"/>
              <a:t>vs. </a:t>
            </a:r>
            <a:r>
              <a:rPr lang="el-GR" dirty="0"/>
              <a:t>μη καταλυτικές αντιδράσεις</a:t>
            </a:r>
            <a:endParaRPr lang="en-GB" dirty="0"/>
          </a:p>
        </p:txBody>
      </p:sp>
      <p:graphicFrame>
        <p:nvGraphicFramePr>
          <p:cNvPr id="4" name="Object 27">
            <a:extLst>
              <a:ext uri="{FF2B5EF4-FFF2-40B4-BE49-F238E27FC236}">
                <a16:creationId xmlns:a16="http://schemas.microsoft.com/office/drawing/2014/main" id="{3986716F-6681-4DD9-B617-9543B26BD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89763"/>
              </p:ext>
            </p:extLst>
          </p:nvPr>
        </p:nvGraphicFramePr>
        <p:xfrm>
          <a:off x="1206500" y="4011613"/>
          <a:ext cx="28082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002865" imgH="418918" progId="Equation.3">
                  <p:embed/>
                </p:oleObj>
              </mc:Choice>
              <mc:Fallback>
                <p:oleObj name="Εξίσωση" r:id="rId2" imgW="1002865" imgH="418918" progId="Equation.3">
                  <p:embed/>
                  <p:pic>
                    <p:nvPicPr>
                      <p:cNvPr id="4" name="Object 27">
                        <a:extLst>
                          <a:ext uri="{FF2B5EF4-FFF2-40B4-BE49-F238E27FC236}">
                            <a16:creationId xmlns:a16="http://schemas.microsoft.com/office/drawing/2014/main" id="{3986716F-6681-4DD9-B617-9543B26BD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011613"/>
                        <a:ext cx="2808287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0">
            <a:extLst>
              <a:ext uri="{FF2B5EF4-FFF2-40B4-BE49-F238E27FC236}">
                <a16:creationId xmlns:a16="http://schemas.microsoft.com/office/drawing/2014/main" id="{7800EF5E-2EE5-4F29-A418-357DE0B58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60943"/>
              </p:ext>
            </p:extLst>
          </p:nvPr>
        </p:nvGraphicFramePr>
        <p:xfrm>
          <a:off x="1206500" y="2795588"/>
          <a:ext cx="28082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143000" imgH="431800" progId="Equation.3">
                  <p:embed/>
                </p:oleObj>
              </mc:Choice>
              <mc:Fallback>
                <p:oleObj name="Εξίσωση" r:id="rId4" imgW="1143000" imgH="431800" progId="Equation.3">
                  <p:embed/>
                  <p:pic>
                    <p:nvPicPr>
                      <p:cNvPr id="5" name="Object 20">
                        <a:extLst>
                          <a:ext uri="{FF2B5EF4-FFF2-40B4-BE49-F238E27FC236}">
                            <a16:creationId xmlns:a16="http://schemas.microsoft.com/office/drawing/2014/main" id="{7800EF5E-2EE5-4F29-A418-357DE0B58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795588"/>
                        <a:ext cx="2808288" cy="1054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1B5049-5126-4EC4-86E1-8BC8390EE57D}"/>
              </a:ext>
            </a:extLst>
          </p:cNvPr>
          <p:cNvSpPr/>
          <p:nvPr/>
        </p:nvSpPr>
        <p:spPr>
          <a:xfrm>
            <a:off x="952500" y="2565400"/>
            <a:ext cx="3270250" cy="3187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0CD051-C8C0-4F9A-AA08-4FE0C28A4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582501"/>
              </p:ext>
            </p:extLst>
          </p:nvPr>
        </p:nvGraphicFramePr>
        <p:xfrm>
          <a:off x="5749925" y="4095750"/>
          <a:ext cx="28797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002865" imgH="418918" progId="Equation.3">
                  <p:embed/>
                </p:oleObj>
              </mc:Choice>
              <mc:Fallback>
                <p:oleObj name="Εξίσωση" r:id="rId6" imgW="1002865" imgH="418918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F0CD051-C8C0-4F9A-AA08-4FE0C28A4E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4095750"/>
                        <a:ext cx="2879725" cy="1206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C3382E9F-83F9-46A8-B041-BD21DDA66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8606"/>
              </p:ext>
            </p:extLst>
          </p:nvPr>
        </p:nvGraphicFramePr>
        <p:xfrm>
          <a:off x="5122863" y="2654300"/>
          <a:ext cx="43926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714500" imgH="431800" progId="Equation.3">
                  <p:embed/>
                </p:oleObj>
              </mc:Choice>
              <mc:Fallback>
                <p:oleObj name="Εξίσωση" r:id="rId8" imgW="1714500" imgH="431800" progId="Equation.3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C3382E9F-83F9-46A8-B041-BD21DDA66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2654300"/>
                        <a:ext cx="4392612" cy="10985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3B0908-3473-448A-BEE5-CCDD50C4663A}"/>
              </a:ext>
            </a:extLst>
          </p:cNvPr>
          <p:cNvSpPr/>
          <p:nvPr/>
        </p:nvSpPr>
        <p:spPr>
          <a:xfrm>
            <a:off x="4763294" y="2438400"/>
            <a:ext cx="5111750" cy="3314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69B6A-7033-497A-809B-BFEDCEF21507}"/>
              </a:ext>
            </a:extLst>
          </p:cNvPr>
          <p:cNvSpPr txBox="1"/>
          <p:nvPr/>
        </p:nvSpPr>
        <p:spPr>
          <a:xfrm>
            <a:off x="8555789" y="5424527"/>
            <a:ext cx="95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non-cat.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DC3-DEF5-4CBA-A7B3-DA712AC4883D}"/>
              </a:ext>
            </a:extLst>
          </p:cNvPr>
          <p:cNvSpPr txBox="1"/>
          <p:nvPr/>
        </p:nvSpPr>
        <p:spPr>
          <a:xfrm>
            <a:off x="3372269" y="5424527"/>
            <a:ext cx="52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cat.</a:t>
            </a:r>
          </a:p>
        </p:txBody>
      </p:sp>
    </p:spTree>
    <p:extLst>
      <p:ext uri="{BB962C8B-B14F-4D97-AF65-F5344CB8AC3E}">
        <p14:creationId xmlns:p14="http://schemas.microsoft.com/office/powerpoint/2010/main" val="151647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0B41-30D3-48A9-87D0-A9CF5D03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68275"/>
            <a:ext cx="10515600" cy="644525"/>
          </a:xfrm>
        </p:spPr>
        <p:txBody>
          <a:bodyPr>
            <a:normAutofit/>
          </a:bodyPr>
          <a:lstStyle/>
          <a:p>
            <a:r>
              <a:rPr lang="el-GR" sz="2800" dirty="0"/>
              <a:t>Απόκλιση από τη στοιχειομετρία</a:t>
            </a:r>
            <a:endParaRPr lang="en-GB" sz="2800" dirty="0"/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30DF47DF-6896-4246-8771-2BCBCC93A29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58968"/>
              </p:ext>
            </p:extLst>
          </p:nvPr>
        </p:nvGraphicFramePr>
        <p:xfrm>
          <a:off x="5948160" y="60204"/>
          <a:ext cx="2381251" cy="91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091726" imgH="418918" progId="Equation.3">
                  <p:embed/>
                </p:oleObj>
              </mc:Choice>
              <mc:Fallback>
                <p:oleObj name="Εξίσωση" r:id="rId2" imgW="1091726" imgH="418918" progId="Equation.3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30DF47DF-6896-4246-8771-2BCBCC93A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160" y="60204"/>
                        <a:ext cx="2381251" cy="913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7F18178-B982-49C0-A860-7438BE7235B3}"/>
              </a:ext>
            </a:extLst>
          </p:cNvPr>
          <p:cNvSpPr txBox="1">
            <a:spLocks/>
          </p:cNvSpPr>
          <p:nvPr/>
        </p:nvSpPr>
        <p:spPr>
          <a:xfrm>
            <a:off x="879729" y="1151094"/>
            <a:ext cx="10515600" cy="781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Μοριακή κατανομή - διασπορά</a:t>
            </a:r>
            <a:endParaRPr lang="en-GB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9A075-F3A3-4B8C-AA6E-E19D29995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880" y="2033236"/>
            <a:ext cx="3782869" cy="816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98FB0-AF15-46D2-8B57-FC6EEC07B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412" y="2013883"/>
            <a:ext cx="2448386" cy="816129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7AC19DF3-6F1D-4092-AE92-53E2E0DC8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923" y="3566324"/>
            <a:ext cx="87104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Βαθμός διακλάδωσης α</a:t>
            </a:r>
            <a:r>
              <a:rPr lang="el-GR" altLang="el-GR" sz="1800" b="1" dirty="0">
                <a:solidFill>
                  <a:schemeClr val="accent2"/>
                </a:solidFill>
                <a:sym typeface="Symbol" panose="05050102010706020507" pitchFamily="18" charset="2"/>
              </a:rPr>
              <a:t></a:t>
            </a:r>
            <a:r>
              <a:rPr lang="el-GR" altLang="el-GR" sz="1800" dirty="0"/>
              <a:t> ο λόγος του μήκους όλων των τμημάτων των αλυσίδων των ευρισκομένων μεταξύ δύο διακλαδώσεων, προς το συνολικό μήκος των αλυσίδων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1FF9E3E-F4B5-4CF3-ACBC-5ACBE0B2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36" y="5626460"/>
            <a:ext cx="1014812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5C4B95DD-F502-4E79-A5B0-F46CE023F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84533"/>
              </p:ext>
            </p:extLst>
          </p:nvPr>
        </p:nvGraphicFramePr>
        <p:xfrm>
          <a:off x="1305585" y="4827948"/>
          <a:ext cx="9429299" cy="78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5067300" imgH="419100" progId="Equation.3">
                  <p:embed/>
                </p:oleObj>
              </mc:Choice>
              <mc:Fallback>
                <p:oleObj name="Εξίσωση" r:id="rId6" imgW="5067300" imgH="419100" progId="Equation.3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5C4B95DD-F502-4E79-A5B0-F46CE023F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585" y="4827948"/>
                        <a:ext cx="9429299" cy="78048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>
            <a:extLst>
              <a:ext uri="{FF2B5EF4-FFF2-40B4-BE49-F238E27FC236}">
                <a16:creationId xmlns:a16="http://schemas.microsoft.com/office/drawing/2014/main" id="{86BABC45-92B5-47F2-9825-7296B028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985" y="5792494"/>
            <a:ext cx="5886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διόλη Β-Β, δικαρβονικό οξύ Α-Α, τρικαρβονικό οξύ </a:t>
            </a:r>
          </a:p>
        </p:txBody>
      </p:sp>
      <p:grpSp>
        <p:nvGrpSpPr>
          <p:cNvPr id="18" name="10 - Ομάδα">
            <a:extLst>
              <a:ext uri="{FF2B5EF4-FFF2-40B4-BE49-F238E27FC236}">
                <a16:creationId xmlns:a16="http://schemas.microsoft.com/office/drawing/2014/main" id="{6847C500-FB39-4446-9F3C-76E8B9434929}"/>
              </a:ext>
            </a:extLst>
          </p:cNvPr>
          <p:cNvGrpSpPr>
            <a:grpSpLocks/>
          </p:cNvGrpSpPr>
          <p:nvPr/>
        </p:nvGrpSpPr>
        <p:grpSpPr bwMode="auto">
          <a:xfrm>
            <a:off x="7930224" y="5691549"/>
            <a:ext cx="754062" cy="493712"/>
            <a:chOff x="6948488" y="3284538"/>
            <a:chExt cx="679450" cy="641350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51D9ECBD-8FAC-4095-9A3D-50BA822BF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3284538"/>
              <a:ext cx="6794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Α   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   Α</a:t>
              </a:r>
              <a:endParaRPr lang="en-US" altLang="el-GR" sz="1800"/>
            </a:p>
          </p:txBody>
        </p:sp>
        <p:sp>
          <p:nvSpPr>
            <p:cNvPr id="20" name="9 - Έλλειψη">
              <a:extLst>
                <a:ext uri="{FF2B5EF4-FFF2-40B4-BE49-F238E27FC236}">
                  <a16:creationId xmlns:a16="http://schemas.microsoft.com/office/drawing/2014/main" id="{380854BB-87F5-4ABF-951B-0423D2CF79DF}"/>
                </a:ext>
              </a:extLst>
            </p:cNvPr>
            <p:cNvSpPr/>
            <p:nvPr/>
          </p:nvSpPr>
          <p:spPr>
            <a:xfrm>
              <a:off x="7202488" y="3500438"/>
              <a:ext cx="144462" cy="1444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16400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3C81-156A-4444-BF76-949CABF2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Βαθμός διακλάδωσης</a:t>
            </a:r>
            <a:br>
              <a:rPr lang="el-GR" dirty="0"/>
            </a:br>
            <a:endParaRPr lang="en-GB" dirty="0"/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D3C841B9-346A-4295-AB7D-D4FAC9E6E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83621"/>
              </p:ext>
            </p:extLst>
          </p:nvPr>
        </p:nvGraphicFramePr>
        <p:xfrm>
          <a:off x="8356090" y="2751138"/>
          <a:ext cx="33115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384300" imgH="457200" progId="Equation.3">
                  <p:embed/>
                </p:oleObj>
              </mc:Choice>
              <mc:Fallback>
                <p:oleObj name="Εξίσωση" r:id="rId2" imgW="1384300" imgH="457200" progId="Equation.3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D3C841B9-346A-4295-AB7D-D4FAC9E6ED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090" y="2751138"/>
                        <a:ext cx="3311525" cy="10953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5">
            <a:extLst>
              <a:ext uri="{FF2B5EF4-FFF2-40B4-BE49-F238E27FC236}">
                <a16:creationId xmlns:a16="http://schemas.microsoft.com/office/drawing/2014/main" id="{FA04ADBA-EB02-413A-9057-D4964E761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92501"/>
              </p:ext>
            </p:extLst>
          </p:nvPr>
        </p:nvGraphicFramePr>
        <p:xfrm>
          <a:off x="8592627" y="4795043"/>
          <a:ext cx="28384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155700" imgH="419100" progId="Equation.3">
                  <p:embed/>
                </p:oleObj>
              </mc:Choice>
              <mc:Fallback>
                <p:oleObj name="Εξίσωση" r:id="rId4" imgW="1155700" imgH="419100" progId="Equation.3">
                  <p:embed/>
                  <p:pic>
                    <p:nvPicPr>
                      <p:cNvPr id="12" name="Object 65">
                        <a:extLst>
                          <a:ext uri="{FF2B5EF4-FFF2-40B4-BE49-F238E27FC236}">
                            <a16:creationId xmlns:a16="http://schemas.microsoft.com/office/drawing/2014/main" id="{FA04ADBA-EB02-413A-9057-D4964E761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627" y="4795043"/>
                        <a:ext cx="2838450" cy="10239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AB49F9E5-0A70-4160-A2F5-5F37A870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5" y="1412082"/>
            <a:ext cx="7557067" cy="2551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DE5FEEF5-28D3-443D-A8C7-5A017C171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423105"/>
              </p:ext>
            </p:extLst>
          </p:nvPr>
        </p:nvGraphicFramePr>
        <p:xfrm>
          <a:off x="8672002" y="1366838"/>
          <a:ext cx="25908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1218671" imgH="482391" progId="Equation.3">
                  <p:embed/>
                </p:oleObj>
              </mc:Choice>
              <mc:Fallback>
                <p:oleObj name="Εξίσωση" r:id="rId7" imgW="1218671" imgH="482391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DE5FEEF5-28D3-443D-A8C7-5A017C171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002" y="1366838"/>
                        <a:ext cx="2590800" cy="1031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A1270E-8809-43E2-87C0-3DC335339A3A}"/>
              </a:ext>
            </a:extLst>
          </p:cNvPr>
          <p:cNvSpPr txBox="1"/>
          <p:nvPr/>
        </p:nvSpPr>
        <p:spPr>
          <a:xfrm>
            <a:off x="1466850" y="5045401"/>
            <a:ext cx="6597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Βαθμός πολυμερισμού – εξίσωση </a:t>
            </a:r>
            <a:r>
              <a:rPr lang="en-GB" sz="2800" dirty="0"/>
              <a:t>Carothers</a:t>
            </a:r>
          </a:p>
        </p:txBody>
      </p:sp>
    </p:spTree>
    <p:extLst>
      <p:ext uri="{BB962C8B-B14F-4D97-AF65-F5344CB8AC3E}">
        <p14:creationId xmlns:p14="http://schemas.microsoft.com/office/powerpoint/2010/main" val="372435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3930-7D03-48D5-B86B-B150AFDC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164181"/>
            <a:ext cx="10515600" cy="1196975"/>
          </a:xfrm>
        </p:spPr>
        <p:txBody>
          <a:bodyPr/>
          <a:lstStyle/>
          <a:p>
            <a:r>
              <a:rPr lang="el-GR" dirty="0"/>
              <a:t>Κατιονικός, ανιονικός, ελεύθερων ριζών</a:t>
            </a:r>
          </a:p>
          <a:p>
            <a:r>
              <a:rPr lang="el-GR" dirty="0"/>
              <a:t>Παραδείγματα μονομερών</a:t>
            </a:r>
            <a:endParaRPr lang="en-GB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34CB519-BC37-4F4D-A694-11A1D4D406F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13271"/>
            <a:ext cx="10515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dirty="0"/>
              <a:t>X</a:t>
            </a:r>
            <a:r>
              <a:rPr lang="el-GR" altLang="el-GR" dirty="0"/>
              <a:t>ημεία αλυσωτών αντιδράσεων πολυμερισμού</a:t>
            </a:r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DB599A55-D6EE-4EB4-B464-C9CDD4FF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576535"/>
            <a:ext cx="33813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6">
            <a:extLst>
              <a:ext uri="{FF2B5EF4-FFF2-40B4-BE49-F238E27FC236}">
                <a16:creationId xmlns:a16="http://schemas.microsoft.com/office/drawing/2014/main" id="{A547E976-1509-4DC5-8761-9BD29A76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2647972"/>
            <a:ext cx="23764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α) Αντιδράσεις μέσω ελευθέρων ριζών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FCE4EEF4-F21F-418E-A5EB-865171F9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24460"/>
            <a:ext cx="347821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>
            <a:extLst>
              <a:ext uri="{FF2B5EF4-FFF2-40B4-BE49-F238E27FC236}">
                <a16:creationId xmlns:a16="http://schemas.microsoft.com/office/drawing/2014/main" id="{2D830819-7246-4DD2-BB72-9631D0BE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5313385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/>
              <a:t>γ)Κατιονικές αντιδράσεις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A861F314-88E6-4BB5-8933-04BDBC756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4232297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β) Ανιονικές αντιδράσεις</a:t>
            </a:r>
          </a:p>
        </p:txBody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7D0C2F4D-A8B6-4355-BF8B-1FB159C1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71935"/>
            <a:ext cx="31003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7">
            <a:extLst>
              <a:ext uri="{FF2B5EF4-FFF2-40B4-BE49-F238E27FC236}">
                <a16:creationId xmlns:a16="http://schemas.microsoft.com/office/drawing/2014/main" id="{2F78F85A-3F67-4E99-AB74-A313A0D7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2792435"/>
            <a:ext cx="4318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2586B809-1233-41C4-9C6E-75E8CDCDC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2792435"/>
            <a:ext cx="4318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pSp>
        <p:nvGrpSpPr>
          <p:cNvPr id="34" name="13 - Ομάδα">
            <a:extLst>
              <a:ext uri="{FF2B5EF4-FFF2-40B4-BE49-F238E27FC236}">
                <a16:creationId xmlns:a16="http://schemas.microsoft.com/office/drawing/2014/main" id="{1C24D994-8ED9-406B-8D7C-B8A14D47D072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5241947"/>
            <a:ext cx="2625725" cy="388938"/>
            <a:chOff x="4526320" y="4870639"/>
            <a:chExt cx="2625256" cy="389254"/>
          </a:xfrm>
        </p:grpSpPr>
        <p:sp>
          <p:nvSpPr>
            <p:cNvPr id="35" name="11 - TextBox">
              <a:extLst>
                <a:ext uri="{FF2B5EF4-FFF2-40B4-BE49-F238E27FC236}">
                  <a16:creationId xmlns:a16="http://schemas.microsoft.com/office/drawing/2014/main" id="{3C0A7F1F-DB6C-4D9F-8AE1-55D2A04D9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320" y="4890561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+</a:t>
              </a:r>
              <a:endParaRPr lang="el-GR" altLang="el-GR" sz="1800" b="1"/>
            </a:p>
          </p:txBody>
        </p:sp>
        <p:sp>
          <p:nvSpPr>
            <p:cNvPr id="36" name="12 - TextBox">
              <a:extLst>
                <a:ext uri="{FF2B5EF4-FFF2-40B4-BE49-F238E27FC236}">
                  <a16:creationId xmlns:a16="http://schemas.microsoft.com/office/drawing/2014/main" id="{E0B95F35-0975-49EC-8A3C-80AE81F5D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2258" y="4870639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+</a:t>
              </a:r>
              <a:endParaRPr lang="el-GR" altLang="el-GR" sz="1800" b="1"/>
            </a:p>
          </p:txBody>
        </p:sp>
      </p:grpSp>
    </p:spTree>
    <p:extLst>
      <p:ext uri="{BB962C8B-B14F-4D97-AF65-F5344CB8AC3E}">
        <p14:creationId xmlns:p14="http://schemas.microsoft.com/office/powerpoint/2010/main" val="249530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2E9F0006-969E-4E9B-8693-917BBA68E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169794"/>
            <a:ext cx="8212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/>
              <a:t>Πολυμερισμός με ελεύθερες ρίζες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01EE0913-F5E4-405F-97A3-5BBFD73E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841375"/>
            <a:ext cx="561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Φάση ενάρξεως ή εκκινήσεως της αντιδράσεως</a:t>
            </a: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EAC22A50-8C2A-4C34-AD9C-F8D00EDC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2136775"/>
            <a:ext cx="525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Φάση προόδου της αντιδράσεως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4FC1A2DA-46DB-4BB4-8E9A-B265D3D1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3576638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Φάση περατώσεως ή τερματισμού της αντιδράσεως</a:t>
            </a:r>
          </a:p>
        </p:txBody>
      </p:sp>
      <p:pic>
        <p:nvPicPr>
          <p:cNvPr id="8" name="Picture 29">
            <a:extLst>
              <a:ext uri="{FF2B5EF4-FFF2-40B4-BE49-F238E27FC236}">
                <a16:creationId xmlns:a16="http://schemas.microsoft.com/office/drawing/2014/main" id="{3F237CDF-E24F-4DBD-9F5A-A1C51E33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568575"/>
            <a:ext cx="7181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323F536B-6CF5-4A98-B78F-B1DA8827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6024563"/>
            <a:ext cx="6480175" cy="6492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3">
            <a:extLst>
              <a:ext uri="{FF2B5EF4-FFF2-40B4-BE49-F238E27FC236}">
                <a16:creationId xmlns:a16="http://schemas.microsoft.com/office/drawing/2014/main" id="{A4E6A914-03B4-40B2-B993-D92C3F362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6313488"/>
            <a:ext cx="1606550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rgbClr val="FF0000"/>
                </a:solidFill>
              </a:rPr>
              <a:t>ΑΝΑΚΑΤΑΝΟΜΗ</a:t>
            </a:r>
            <a:endParaRPr lang="en-US" altLang="el-GR" sz="1400" b="1">
              <a:solidFill>
                <a:srgbClr val="FF0000"/>
              </a:solidFill>
            </a:endParaRPr>
          </a:p>
        </p:txBody>
      </p:sp>
      <p:grpSp>
        <p:nvGrpSpPr>
          <p:cNvPr id="11" name="12 - Ομάδα">
            <a:extLst>
              <a:ext uri="{FF2B5EF4-FFF2-40B4-BE49-F238E27FC236}">
                <a16:creationId xmlns:a16="http://schemas.microsoft.com/office/drawing/2014/main" id="{240E140F-7B32-4EB2-AA0C-E70962AF80CB}"/>
              </a:ext>
            </a:extLst>
          </p:cNvPr>
          <p:cNvGrpSpPr>
            <a:grpSpLocks/>
          </p:cNvGrpSpPr>
          <p:nvPr/>
        </p:nvGrpSpPr>
        <p:grpSpPr bwMode="auto">
          <a:xfrm>
            <a:off x="3754438" y="1273175"/>
            <a:ext cx="4114800" cy="781050"/>
            <a:chOff x="2483768" y="1196752"/>
            <a:chExt cx="4114800" cy="781050"/>
          </a:xfrm>
        </p:grpSpPr>
        <p:pic>
          <p:nvPicPr>
            <p:cNvPr id="12" name="Picture 30">
              <a:extLst>
                <a:ext uri="{FF2B5EF4-FFF2-40B4-BE49-F238E27FC236}">
                  <a16:creationId xmlns:a16="http://schemas.microsoft.com/office/drawing/2014/main" id="{805E29B7-F8A0-4DF0-B172-1C708CD66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196752"/>
              <a:ext cx="41148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11 - Ορθογώνιο">
              <a:extLst>
                <a:ext uri="{FF2B5EF4-FFF2-40B4-BE49-F238E27FC236}">
                  <a16:creationId xmlns:a16="http://schemas.microsoft.com/office/drawing/2014/main" id="{9D04D5F0-5169-4BCA-A772-749F1E8B0C93}"/>
                </a:ext>
              </a:extLst>
            </p:cNvPr>
            <p:cNvSpPr/>
            <p:nvPr/>
          </p:nvSpPr>
          <p:spPr>
            <a:xfrm>
              <a:off x="4068093" y="1412652"/>
              <a:ext cx="144462" cy="144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grpSp>
        <p:nvGrpSpPr>
          <p:cNvPr id="14" name="14 - Ομάδα">
            <a:extLst>
              <a:ext uri="{FF2B5EF4-FFF2-40B4-BE49-F238E27FC236}">
                <a16:creationId xmlns:a16="http://schemas.microsoft.com/office/drawing/2014/main" id="{E95FFBDB-94A4-474E-BA98-7C6051C2F370}"/>
              </a:ext>
            </a:extLst>
          </p:cNvPr>
          <p:cNvGrpSpPr>
            <a:grpSpLocks/>
          </p:cNvGrpSpPr>
          <p:nvPr/>
        </p:nvGrpSpPr>
        <p:grpSpPr bwMode="auto">
          <a:xfrm>
            <a:off x="2170113" y="3937000"/>
            <a:ext cx="7562850" cy="1924050"/>
            <a:chOff x="900113" y="3860800"/>
            <a:chExt cx="7562850" cy="1924050"/>
          </a:xfrm>
        </p:grpSpPr>
        <p:pic>
          <p:nvPicPr>
            <p:cNvPr id="15" name="Picture 28">
              <a:extLst>
                <a:ext uri="{FF2B5EF4-FFF2-40B4-BE49-F238E27FC236}">
                  <a16:creationId xmlns:a16="http://schemas.microsoft.com/office/drawing/2014/main" id="{E95EC709-43D3-4B4F-845C-892D53023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3860800"/>
              <a:ext cx="7562850" cy="19240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3 - Ορθογώνιο">
              <a:extLst>
                <a:ext uri="{FF2B5EF4-FFF2-40B4-BE49-F238E27FC236}">
                  <a16:creationId xmlns:a16="http://schemas.microsoft.com/office/drawing/2014/main" id="{C4BB778C-238B-4765-96D2-2F9244FF431D}"/>
                </a:ext>
              </a:extLst>
            </p:cNvPr>
            <p:cNvSpPr/>
            <p:nvPr/>
          </p:nvSpPr>
          <p:spPr>
            <a:xfrm>
              <a:off x="7729538" y="5472113"/>
              <a:ext cx="714375" cy="285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sp>
        <p:nvSpPr>
          <p:cNvPr id="17" name="Text Box 32">
            <a:extLst>
              <a:ext uri="{FF2B5EF4-FFF2-40B4-BE49-F238E27FC236}">
                <a16:creationId xmlns:a16="http://schemas.microsoft.com/office/drawing/2014/main" id="{9395DA69-5E52-4173-8181-C064B92D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4648200"/>
            <a:ext cx="1163638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rgbClr val="FF0000"/>
                </a:solidFill>
              </a:rPr>
              <a:t>ΣΥΝΕΝΩΣΗ</a:t>
            </a:r>
            <a:endParaRPr lang="en-US" altLang="el-GR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343B829-189D-71EE-ABB0-9F67A1280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72" y="1903150"/>
            <a:ext cx="8008855" cy="3868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3172F9-6554-7ED8-89BC-4E3BDDA79E23}"/>
              </a:ext>
            </a:extLst>
          </p:cNvPr>
          <p:cNvSpPr txBox="1"/>
          <p:nvPr/>
        </p:nvSpPr>
        <p:spPr>
          <a:xfrm>
            <a:off x="813217" y="716775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Άσκηση 1</a:t>
            </a:r>
          </a:p>
        </p:txBody>
      </p:sp>
    </p:spTree>
    <p:extLst>
      <p:ext uri="{BB962C8B-B14F-4D97-AF65-F5344CB8AC3E}">
        <p14:creationId xmlns:p14="http://schemas.microsoft.com/office/powerpoint/2010/main" val="318720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FB29-B536-4943-ACFE-7F635231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9325"/>
          </a:xfrm>
        </p:spPr>
        <p:txBody>
          <a:bodyPr/>
          <a:lstStyle/>
          <a:p>
            <a:r>
              <a:rPr lang="el-GR" dirty="0"/>
              <a:t>Πολυμερισμός ελεύθερων ριζών</a:t>
            </a:r>
            <a:endParaRPr lang="en-GB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9C37A17-3284-40F1-8022-A734BA92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690688"/>
            <a:ext cx="831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Εκκινητές αλυσωτών αντιδράσεων πολυμερισμού μέσω ελευθέρων ριζών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5994760-114B-4496-A3DF-092E30EC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187575"/>
            <a:ext cx="72723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FF0000"/>
                </a:solidFill>
              </a:rPr>
              <a:t>Θερμική κατάλυση ή θερμική εκκίνηση</a:t>
            </a:r>
            <a:r>
              <a:rPr lang="en-GB" altLang="el-GR" sz="1800" b="1" dirty="0">
                <a:solidFill>
                  <a:srgbClr val="FF0000"/>
                </a:solidFill>
              </a:rPr>
              <a:t> </a:t>
            </a:r>
            <a:r>
              <a:rPr lang="el-GR" altLang="el-GR" sz="1800" b="1" dirty="0">
                <a:solidFill>
                  <a:schemeClr val="accent2"/>
                </a:solidFill>
              </a:rPr>
              <a:t>ΑΥΤΟΚΑΤΑΛΥΣΗ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Φωτοχημική εκκίνηση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6C4EC-93D5-4650-8F9A-BAD2AC043356}"/>
              </a:ext>
            </a:extLst>
          </p:cNvPr>
          <p:cNvSpPr/>
          <p:nvPr/>
        </p:nvSpPr>
        <p:spPr>
          <a:xfrm>
            <a:off x="1087438" y="3059668"/>
            <a:ext cx="396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Επιβραδυντές και παρεμποδιστές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B3C49D6-BD77-4F89-9BE7-76C725C9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885596"/>
            <a:ext cx="5490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/>
              <a:t>ΣΥΜΠΟΛΥΜΕΡΗ ΜΕΣΩ ΕΛΕΥΘΕΡΩΝ ΡΙΖΩΝ</a:t>
            </a:r>
            <a:endParaRPr lang="en-US" altLang="el-GR" sz="2000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2817284-BDCA-4FD3-85E9-3742D29B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819" y="4484717"/>
            <a:ext cx="413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400" b="1"/>
              <a:t>R</a:t>
            </a:r>
            <a:r>
              <a:rPr lang="en-GB" altLang="el-GR" sz="2400" b="1" baseline="30000"/>
              <a:t>*</a:t>
            </a:r>
            <a:r>
              <a:rPr lang="en-GB" altLang="el-GR" sz="2400" baseline="30000"/>
              <a:t> </a:t>
            </a:r>
            <a:r>
              <a:rPr lang="en-GB" altLang="el-GR" sz="2400" b="1"/>
              <a:t> +  A  +  B                        ?</a:t>
            </a:r>
            <a:endParaRPr lang="en-US" altLang="el-GR" sz="2400" b="1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9BCA3009-9929-4DAF-93C1-B3839C88F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2357" y="4754592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6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extLst>
              <a:ext uri="{FF2B5EF4-FFF2-40B4-BE49-F238E27FC236}">
                <a16:creationId xmlns:a16="http://schemas.microsoft.com/office/drawing/2014/main" id="{DC057469-878D-482D-9763-EC2B90360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918" y="124618"/>
            <a:ext cx="2201863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chemeClr val="accent2"/>
                </a:solidFill>
              </a:rPr>
              <a:t>ΣΥΜΠΟΛΥΜΕΡΗ</a:t>
            </a:r>
            <a:endParaRPr lang="en-US" altLang="el-GR" sz="2000">
              <a:solidFill>
                <a:schemeClr val="accent2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7C967FF-310D-43BA-BA9A-282B3227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487362"/>
            <a:ext cx="82359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0E1191A-9D73-4420-B63C-3643329B1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1747837"/>
            <a:ext cx="6953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2">
            <a:extLst>
              <a:ext uri="{FF2B5EF4-FFF2-40B4-BE49-F238E27FC236}">
                <a16:creationId xmlns:a16="http://schemas.microsoft.com/office/drawing/2014/main" id="{BDA84B0B-3CC8-4616-8907-990A26A8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1258887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E510E7B7-4E47-48D6-9E12-7805EA54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1" y="1266825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533A9D71-245D-4397-81E8-0D46F65AE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1" y="1258887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C7308C05-BFFF-40D4-B3E4-1845845E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3576" y="1244600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94D25D4D-BBE3-4D37-9193-7CC137EE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1254125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206F22DF-1D69-4EDF-97CC-FE682DD3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1266825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447F266F-8F91-4F16-BFDF-E4D6905AF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1244600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5FC7EC50-E04E-4163-83F4-C58F1846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1246187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E97EEF19-BFB4-4DA6-B132-E1602C07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1246187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9B630558-C679-401A-8F01-F0ED1E52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1266825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E3A08B79-6C39-4DF9-BCDE-02E67F17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6" y="1246187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D1772614-E433-4DEC-BA51-47CE2FC50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976" y="1246187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5ED510EB-0760-4782-B191-40790D410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1" y="1254125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827223FF-288E-4C93-B8BC-E1B34441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1241425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EC93EB9C-AECE-4BD3-B785-AE1ADE0E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1241425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AE4B32B3-2A4B-48E6-BB33-C4189019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6" y="2698750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id="{184761AD-105B-4D1D-9E48-4AA49BB6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706687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4802D9F9-2194-4A40-925B-3A5740C6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1" y="2711450"/>
            <a:ext cx="2159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A7D8707F-E644-45DA-830F-B7B2D305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2706687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6CA6E8F5-C510-4CF3-A0D6-8F8060B60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6" y="2711450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0C01EA88-F23C-4E6C-8AF8-A127A98E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1" y="2711450"/>
            <a:ext cx="2159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FD797D48-2615-4984-AB37-852F4DE23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1" y="3389314"/>
            <a:ext cx="347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/>
              <a:t>ΔΙΑΚΛΑΔΙΣΜΕΝΑ ΠΟΛΥΜΕΡΗ</a:t>
            </a:r>
            <a:endParaRPr lang="en-US" altLang="el-GR" sz="1800" b="1" dirty="0"/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24C32E62-337B-4F60-9E02-706AA85BC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1" y="3721101"/>
            <a:ext cx="502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solidFill>
                  <a:srgbClr val="FF0000"/>
                </a:solidFill>
              </a:rPr>
              <a:t>Εμβολιασμένα συμπολυμερή</a:t>
            </a:r>
            <a:endParaRPr lang="en-US" altLang="el-GR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267C1599-020D-4126-8ABA-C86AEC8BC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9" y="4165598"/>
            <a:ext cx="1043543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/>
              <a:t>Η έννοια του «ζωντανού» πολυμερισμού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/>
              <a:t> και ο έλεγχος των μοριακών χαρακτηριστικών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081E22-E8E1-448F-AB4A-8BFC276A982F}"/>
              </a:ext>
            </a:extLst>
          </p:cNvPr>
          <p:cNvSpPr txBox="1"/>
          <p:nvPr/>
        </p:nvSpPr>
        <p:spPr>
          <a:xfrm>
            <a:off x="2894014" y="4902200"/>
            <a:ext cx="6888162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latin typeface="Arial" charset="0"/>
              </a:rPr>
              <a:t>Σε συνθήκες αδρανούς ατμόσφαιρας το άκρο παραμένει </a:t>
            </a:r>
            <a:r>
              <a:rPr lang="el-GR" b="1" dirty="0">
                <a:solidFill>
                  <a:srgbClr val="FF0000"/>
                </a:solidFill>
                <a:latin typeface="Arial" charset="0"/>
              </a:rPr>
              <a:t>ενεργό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l-GR" dirty="0">
                <a:solidFill>
                  <a:srgbClr val="FF0000"/>
                </a:solidFill>
                <a:latin typeface="Arial" charset="0"/>
              </a:rPr>
              <a:t> ζωντανό» </a:t>
            </a:r>
            <a:r>
              <a:rPr lang="el-GR" dirty="0">
                <a:latin typeface="Arial" charset="0"/>
              </a:rPr>
              <a:t>μετά την κατανάλωση του μονομερούς λόγω απουσίας</a:t>
            </a:r>
          </a:p>
          <a:p>
            <a:pPr eaLnBrk="1" hangingPunct="1">
              <a:defRPr/>
            </a:pPr>
            <a:r>
              <a:rPr lang="el-GR" dirty="0">
                <a:latin typeface="Arial" charset="0"/>
              </a:rPr>
              <a:t> αντιδράσεων μεταφοράς η τερματισμού  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89B44EFF-3831-4F64-9B73-A61B43180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9" y="6045200"/>
            <a:ext cx="5981700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Το </a:t>
            </a:r>
            <a:r>
              <a:rPr lang="en-US" altLang="el-GR" sz="1800" dirty="0" err="1"/>
              <a:t>DP</a:t>
            </a:r>
            <a:r>
              <a:rPr lang="en-US" altLang="el-GR" sz="1800" baseline="-25000" dirty="0" err="1"/>
              <a:t>n</a:t>
            </a:r>
            <a:r>
              <a:rPr lang="en-US" altLang="el-GR" sz="1800" dirty="0"/>
              <a:t> </a:t>
            </a:r>
            <a:r>
              <a:rPr lang="el-GR" altLang="el-GR" sz="1800" dirty="0"/>
              <a:t>του πολυμερούς προβλέπεται από το λόγο [Μ]/[Ι]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Και παρουσιάζει στενή μοριακή κατανομή</a:t>
            </a:r>
          </a:p>
        </p:txBody>
      </p:sp>
    </p:spTree>
    <p:extLst>
      <p:ext uri="{BB962C8B-B14F-4D97-AF65-F5344CB8AC3E}">
        <p14:creationId xmlns:p14="http://schemas.microsoft.com/office/powerpoint/2010/main" val="271059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F9E2-37C1-4134-8B4C-F632DA1B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59975"/>
            <a:ext cx="10515600" cy="885825"/>
          </a:xfrm>
        </p:spPr>
        <p:txBody>
          <a:bodyPr/>
          <a:lstStyle/>
          <a:p>
            <a:r>
              <a:rPr lang="el-GR" dirty="0"/>
              <a:t>Κινητική πολυμερισμού ελεύθερων ριζών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5E4985-70E3-4321-B22F-E0293DF773F4}"/>
              </a:ext>
            </a:extLst>
          </p:cNvPr>
          <p:cNvSpPr/>
          <p:nvPr/>
        </p:nvSpPr>
        <p:spPr>
          <a:xfrm>
            <a:off x="777465" y="1404760"/>
            <a:ext cx="313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990099"/>
                </a:solidFill>
              </a:rPr>
              <a:t>Φάση έναρξης της αντίδρασης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AD8EBC0-EC20-45E2-8786-7CB44D5B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22" y="2448481"/>
            <a:ext cx="705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Φάση προόδου της αντίδρασης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D7B217BB-92A8-48F7-9986-B4EC4C68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22" y="5099410"/>
            <a:ext cx="6192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Φάση περάτωσης της αντίδρασης</a:t>
            </a:r>
            <a:endParaRPr lang="en-GB" altLang="el-GR" sz="1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l-GR" sz="1800" b="1" dirty="0">
                <a:solidFill>
                  <a:schemeClr val="accent2"/>
                </a:solidFill>
              </a:rPr>
              <a:t>	</a:t>
            </a:r>
            <a:r>
              <a:rPr lang="el-GR" altLang="el-GR" sz="1800" b="1" dirty="0">
                <a:solidFill>
                  <a:schemeClr val="accent2"/>
                </a:solidFill>
              </a:rPr>
              <a:t>-συνένωση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	-ανακατανομή 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D115CEC2-AF60-447F-AF82-6457CFA76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07328"/>
              </p:ext>
            </p:extLst>
          </p:nvPr>
        </p:nvGraphicFramePr>
        <p:xfrm>
          <a:off x="4196556" y="1303099"/>
          <a:ext cx="28717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079500" imgH="228600" progId="Equation.3">
                  <p:embed/>
                </p:oleObj>
              </mc:Choice>
              <mc:Fallback>
                <p:oleObj name="Εξίσωση" r:id="rId2" imgW="1079500" imgH="228600" progId="Equation.3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D115CEC2-AF60-447F-AF82-6457CFA76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556" y="1303099"/>
                        <a:ext cx="2871788" cy="611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B79EFBCA-DD1E-47B3-B938-6286F5C49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90631"/>
              </p:ext>
            </p:extLst>
          </p:nvPr>
        </p:nvGraphicFramePr>
        <p:xfrm>
          <a:off x="7268752" y="1283833"/>
          <a:ext cx="39195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473200" imgH="228600" progId="Equation.3">
                  <p:embed/>
                </p:oleObj>
              </mc:Choice>
              <mc:Fallback>
                <p:oleObj name="Εξίσωση" r:id="rId4" imgW="1473200" imgH="228600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B79EFBCA-DD1E-47B3-B938-6286F5C49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752" y="1283833"/>
                        <a:ext cx="3919537" cy="611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5 - TextBox">
            <a:extLst>
              <a:ext uri="{FF2B5EF4-FFF2-40B4-BE49-F238E27FC236}">
                <a16:creationId xmlns:a16="http://schemas.microsoft.com/office/drawing/2014/main" id="{A57CED96-2559-40E0-A5DA-62AC4F05A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327" y="932933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 err="1">
                <a:solidFill>
                  <a:schemeClr val="accent2"/>
                </a:solidFill>
              </a:rPr>
              <a:t>Arrhenious</a:t>
            </a:r>
            <a:r>
              <a:rPr lang="en-US" altLang="el-GR" sz="1800" dirty="0"/>
              <a:t> </a:t>
            </a:r>
            <a:endParaRPr lang="el-GR" altLang="el-GR" sz="1800" dirty="0"/>
          </a:p>
        </p:txBody>
      </p:sp>
      <p:graphicFrame>
        <p:nvGraphicFramePr>
          <p:cNvPr id="10" name="Object 18">
            <a:extLst>
              <a:ext uri="{FF2B5EF4-FFF2-40B4-BE49-F238E27FC236}">
                <a16:creationId xmlns:a16="http://schemas.microsoft.com/office/drawing/2014/main" id="{0171CA62-7555-4D25-AD0F-2744D662A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245864"/>
              </p:ext>
            </p:extLst>
          </p:nvPr>
        </p:nvGraphicFramePr>
        <p:xfrm>
          <a:off x="4196556" y="2362221"/>
          <a:ext cx="30956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269449" imgH="253890" progId="Equation.3">
                  <p:embed/>
                </p:oleObj>
              </mc:Choice>
              <mc:Fallback>
                <p:oleObj name="Εξίσωση" r:id="rId6" imgW="1269449" imgH="253890" progId="Equation.3">
                  <p:embed/>
                  <p:pic>
                    <p:nvPicPr>
                      <p:cNvPr id="10" name="Object 18">
                        <a:extLst>
                          <a:ext uri="{FF2B5EF4-FFF2-40B4-BE49-F238E27FC236}">
                            <a16:creationId xmlns:a16="http://schemas.microsoft.com/office/drawing/2014/main" id="{0171CA62-7555-4D25-AD0F-2744D662A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556" y="2362221"/>
                        <a:ext cx="3095625" cy="6270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0">
            <a:extLst>
              <a:ext uri="{FF2B5EF4-FFF2-40B4-BE49-F238E27FC236}">
                <a16:creationId xmlns:a16="http://schemas.microsoft.com/office/drawing/2014/main" id="{7C8D485B-1E94-4004-A4E4-BFCA595B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006" y="2435246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</a:rPr>
              <a:t>σύνολο ελευθέρων ριζών</a:t>
            </a:r>
            <a:endParaRPr lang="en-US" altLang="el-GR" sz="1800" dirty="0">
              <a:solidFill>
                <a:srgbClr val="FF0000"/>
              </a:solidFill>
            </a:endParaRPr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016C91A1-0FEF-42BB-AF6C-FD503BE6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881" y="2290784"/>
            <a:ext cx="1728787" cy="8366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800">
              <a:solidFill>
                <a:srgbClr val="FF0000"/>
              </a:solidFill>
            </a:endParaRPr>
          </a:p>
        </p:txBody>
      </p:sp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C7F6991B-EDDF-44EE-B37A-498BB4C2D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985558"/>
              </p:ext>
            </p:extLst>
          </p:nvPr>
        </p:nvGraphicFramePr>
        <p:xfrm>
          <a:off x="4196556" y="3588109"/>
          <a:ext cx="40322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663700" imgH="508000" progId="Equation.3">
                  <p:embed/>
                </p:oleObj>
              </mc:Choice>
              <mc:Fallback>
                <p:oleObj name="Εξίσωση" r:id="rId8" imgW="1663700" imgH="508000" progId="Equation.3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C7F6991B-EDDF-44EE-B37A-498BB4C2D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556" y="3588109"/>
                        <a:ext cx="4032250" cy="1220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5896F671-D0B5-4E68-9DAC-8B2BA4D10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63937"/>
              </p:ext>
            </p:extLst>
          </p:nvPr>
        </p:nvGraphicFramePr>
        <p:xfrm>
          <a:off x="8475663" y="3588109"/>
          <a:ext cx="30257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1206500" imgH="508000" progId="Equation.3">
                  <p:embed/>
                </p:oleObj>
              </mc:Choice>
              <mc:Fallback>
                <p:oleObj name="Εξίσωση" r:id="rId10" imgW="1206500" imgH="508000" progId="Equation.3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5896F671-D0B5-4E68-9DAC-8B2BA4D10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3588109"/>
                        <a:ext cx="3025775" cy="1263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0">
            <a:extLst>
              <a:ext uri="{FF2B5EF4-FFF2-40B4-BE49-F238E27FC236}">
                <a16:creationId xmlns:a16="http://schemas.microsoft.com/office/drawing/2014/main" id="{D4BF5442-DC58-47FB-B2F7-DA40B39B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964" y="3221396"/>
            <a:ext cx="1337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</a:rPr>
              <a:t>Για θερμικό</a:t>
            </a:r>
            <a:endParaRPr lang="en-US" altLang="el-GR" sz="18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EF01D70-745D-4FE3-9FE8-72EBC8729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46988"/>
              </p:ext>
            </p:extLst>
          </p:nvPr>
        </p:nvGraphicFramePr>
        <p:xfrm>
          <a:off x="4875622" y="6072304"/>
          <a:ext cx="1697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850900" imgH="228600" progId="Equation.3">
                  <p:embed/>
                </p:oleObj>
              </mc:Choice>
              <mc:Fallback>
                <p:oleObj name="Εξίσωση" r:id="rId12" imgW="850900" imgH="2286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EF01D70-745D-4FE3-9FE8-72EBC8729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622" y="6072304"/>
                        <a:ext cx="16970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F968EEC8-0E97-4653-8FF7-EB67F72BD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41173"/>
              </p:ext>
            </p:extLst>
          </p:nvPr>
        </p:nvGraphicFramePr>
        <p:xfrm>
          <a:off x="4466430" y="5254863"/>
          <a:ext cx="25558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4" imgW="1091726" imgH="253890" progId="Equation.3">
                  <p:embed/>
                </p:oleObj>
              </mc:Choice>
              <mc:Fallback>
                <p:oleObj name="Εξίσωση" r:id="rId14" imgW="1091726" imgH="253890" progId="Equation.3">
                  <p:embed/>
                  <p:pic>
                    <p:nvPicPr>
                      <p:cNvPr id="17" name="Object 17">
                        <a:extLst>
                          <a:ext uri="{FF2B5EF4-FFF2-40B4-BE49-F238E27FC236}">
                            <a16:creationId xmlns:a16="http://schemas.microsoft.com/office/drawing/2014/main" id="{F968EEC8-0E97-4653-8FF7-EB67F72BD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430" y="5254863"/>
                        <a:ext cx="2555875" cy="600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75C3DACA-9116-4584-9AE8-2B372E0E3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05103"/>
              </p:ext>
            </p:extLst>
          </p:nvPr>
        </p:nvGraphicFramePr>
        <p:xfrm>
          <a:off x="3060700" y="5982822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6" imgW="571252" imgH="228501" progId="Equation.3">
                  <p:embed/>
                </p:oleObj>
              </mc:Choice>
              <mc:Fallback>
                <p:oleObj name="Εξίσωση" r:id="rId16" imgW="571252" imgH="228501" progId="Equation.3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75C3DACA-9116-4584-9AE8-2B372E0E3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982822"/>
                        <a:ext cx="107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72B687C1-E384-49D2-A22B-89AF16BCB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97707"/>
              </p:ext>
            </p:extLst>
          </p:nvPr>
        </p:nvGraphicFramePr>
        <p:xfrm>
          <a:off x="2916237" y="5537157"/>
          <a:ext cx="12239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8" imgW="647700" imgH="228600" progId="Equation.3">
                  <p:embed/>
                </p:oleObj>
              </mc:Choice>
              <mc:Fallback>
                <p:oleObj name="Εξίσωση" r:id="rId18" imgW="647700" imgH="228600" progId="Equation.3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72B687C1-E384-49D2-A22B-89AF16BCB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7" y="5537157"/>
                        <a:ext cx="12239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310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E332437-8EBB-4CEE-93CB-313E9998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/>
              <a:t>Βαθμός πολυμερισμού προϊόντων αλυσωτών αντιδράσεων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F6F1C0BE-F59F-49F6-BD11-AC30A45555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3284538"/>
          <a:ext cx="4319588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968500" imgH="723900" progId="Equation.3">
                  <p:embed/>
                </p:oleObj>
              </mc:Choice>
              <mc:Fallback>
                <p:oleObj name="Εξίσωση" r:id="rId2" imgW="1968500" imgH="723900" progId="Equation.3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F6F1C0BE-F59F-49F6-BD11-AC30A4555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284538"/>
                        <a:ext cx="4319588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2725A728-2FCA-4EA4-B53D-507952833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5084763"/>
          <a:ext cx="34559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562100" imgH="431800" progId="Equation.3">
                  <p:embed/>
                </p:oleObj>
              </mc:Choice>
              <mc:Fallback>
                <p:oleObj name="Εξίσωση" r:id="rId4" imgW="1562100" imgH="431800" progId="Equation.3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2725A728-2FCA-4EA4-B53D-507952833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084763"/>
                        <a:ext cx="3455987" cy="947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3E29860B-391A-4967-8AD7-2EC962B83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AE20EA9-A781-4B97-9DD9-564C4BEA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6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2751885-B189-4BEF-9391-A501F3AE4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76350"/>
            <a:ext cx="8389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Στιγμιαίο κινητικό μήκος των αλυσίδων λ</a:t>
            </a:r>
            <a:r>
              <a:rPr lang="el-GR" altLang="el-GR" sz="1800" dirty="0"/>
              <a:t>. </a:t>
            </a:r>
            <a:endParaRPr lang="en-GB" altLang="el-GR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i="1" dirty="0">
                <a:solidFill>
                  <a:srgbClr val="990099"/>
                </a:solidFill>
              </a:rPr>
              <a:t>Το μέσο κινητικό μήκος ορίζεται σαν ο αριθμός των καταναλισκομένων μονομερών για κάθε ενεργό κέντρο (ελεύθερη ρίζα) που δημιουργείται κατά τη φάση έναρξης της αλυσωτής αντίδρασης.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2936139-433D-4509-AA9D-BB512FA9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4821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</a:rPr>
              <a:t>Μέσος αριθμός μονομερών ανα μακρορίζα</a:t>
            </a:r>
            <a:endParaRPr lang="en-US" altLang="el-GR" sz="1800" b="1">
              <a:solidFill>
                <a:srgbClr val="FF0000"/>
              </a:solidFill>
            </a:endParaRPr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DE18CE2D-E33A-4E55-82ED-829E22B3B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5373688"/>
            <a:ext cx="11525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469989F9-B524-4109-A03B-01F43470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084763"/>
            <a:ext cx="1811337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Στιγμιαίο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κινητικό μήκος</a:t>
            </a:r>
            <a:endParaRPr lang="en-US" altLang="el-GR" sz="1800" b="1">
              <a:solidFill>
                <a:schemeClr val="accent2"/>
              </a:solidFill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5751D6B-9AF6-4D87-8C0F-63F955A36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308725"/>
            <a:ext cx="8193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Μικρή [</a:t>
            </a:r>
            <a:r>
              <a:rPr lang="en-GB" altLang="el-GR" sz="1800"/>
              <a:t>R-R], </a:t>
            </a:r>
            <a:r>
              <a:rPr lang="el-GR" altLang="el-GR" sz="1800"/>
              <a:t>μεγάλη [Μ], βραδύα διάσπαση (Κ</a:t>
            </a:r>
            <a:r>
              <a:rPr lang="el-GR" altLang="el-GR" sz="1800" baseline="-25000"/>
              <a:t>α </a:t>
            </a:r>
            <a:r>
              <a:rPr lang="el-GR" altLang="el-GR" sz="1800"/>
              <a:t>μικρή) μεγάλο ΜΒ πολυμερούς </a:t>
            </a:r>
            <a:endParaRPr lang="en-US" altLang="el-GR" sz="1800"/>
          </a:p>
        </p:txBody>
      </p:sp>
      <p:sp>
        <p:nvSpPr>
          <p:cNvPr id="14" name="11 - Έλλειψη">
            <a:extLst>
              <a:ext uri="{FF2B5EF4-FFF2-40B4-BE49-F238E27FC236}">
                <a16:creationId xmlns:a16="http://schemas.microsoft.com/office/drawing/2014/main" id="{A61EAC33-2C70-40EB-B41C-BAF14723B427}"/>
              </a:ext>
            </a:extLst>
          </p:cNvPr>
          <p:cNvSpPr>
            <a:spLocks noChangeArrowheads="1"/>
          </p:cNvSpPr>
          <p:nvPr/>
        </p:nvSpPr>
        <p:spPr bwMode="auto">
          <a:xfrm rot="20104458">
            <a:off x="3924300" y="5106988"/>
            <a:ext cx="766763" cy="865187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5" name="12 - TextBox">
            <a:extLst>
              <a:ext uri="{FF2B5EF4-FFF2-40B4-BE49-F238E27FC236}">
                <a16:creationId xmlns:a16="http://schemas.microsoft.com/office/drawing/2014/main" id="{39E4CFBF-0D09-4A9D-A2EF-D3A7B144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229225"/>
            <a:ext cx="145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B0F0"/>
                </a:solidFill>
              </a:rPr>
              <a:t>Ιδιότητες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B0F0"/>
                </a:solidFill>
              </a:rPr>
              <a:t>μονομερών</a:t>
            </a:r>
          </a:p>
        </p:txBody>
      </p:sp>
    </p:spTree>
    <p:extLst>
      <p:ext uri="{BB962C8B-B14F-4D97-AF65-F5344CB8AC3E}">
        <p14:creationId xmlns:p14="http://schemas.microsoft.com/office/powerpoint/2010/main" val="331965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C3A6B19-58DB-431A-96B8-7D33299FF00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33450" y="227290"/>
            <a:ext cx="1051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/>
              <a:t>Σχέση μεταξύ Μ</a:t>
            </a:r>
            <a:r>
              <a:rPr lang="en-US" altLang="el-GR" sz="2000" b="1" baseline="-25000" dirty="0"/>
              <a:t>w</a:t>
            </a:r>
            <a:r>
              <a:rPr lang="el-GR" altLang="el-GR" sz="2000" b="1" dirty="0"/>
              <a:t>/Μ</a:t>
            </a:r>
            <a:r>
              <a:rPr lang="en-US" altLang="el-GR" sz="2000" b="1" baseline="-25000" dirty="0"/>
              <a:t>n</a:t>
            </a:r>
            <a:r>
              <a:rPr lang="el-GR" altLang="el-GR" sz="2000" b="1" dirty="0"/>
              <a:t>  των μέσω ελευθέρων ριζών λαμβανομένων πολυμερών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824BDDCB-6698-4755-A154-C54CBDE0A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63385"/>
              </p:ext>
            </p:extLst>
          </p:nvPr>
        </p:nvGraphicFramePr>
        <p:xfrm>
          <a:off x="2878137" y="1689894"/>
          <a:ext cx="1657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774364" imgH="418918" progId="Equation.3">
                  <p:embed/>
                </p:oleObj>
              </mc:Choice>
              <mc:Fallback>
                <p:oleObj name="Εξίσωση" r:id="rId2" imgW="774364" imgH="418918" progId="Equation.3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824BDDCB-6698-4755-A154-C54CBDE0A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7" y="1689894"/>
                        <a:ext cx="1657350" cy="9001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9050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8">
            <a:extLst>
              <a:ext uri="{FF2B5EF4-FFF2-40B4-BE49-F238E27FC236}">
                <a16:creationId xmlns:a16="http://schemas.microsoft.com/office/drawing/2014/main" id="{7449CC98-E088-4A5A-BB60-78FE3807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819275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chemeClr val="accent2"/>
                </a:solidFill>
              </a:rPr>
              <a:t>Περάτωση με ανακατανομή</a:t>
            </a:r>
            <a:endParaRPr lang="en-US" altLang="el-GR" sz="18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37AC143-40FD-4C72-BBC9-C0F41EF33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90613"/>
              </p:ext>
            </p:extLst>
          </p:nvPr>
        </p:nvGraphicFramePr>
        <p:xfrm>
          <a:off x="4822824" y="1602581"/>
          <a:ext cx="16557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774364" imgH="431613" progId="Equation.3">
                  <p:embed/>
                </p:oleObj>
              </mc:Choice>
              <mc:Fallback>
                <p:oleObj name="Εξίσωση" r:id="rId4" imgW="774364" imgH="431613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B37AC143-40FD-4C72-BBC9-C0F41EF33F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4" y="1602581"/>
                        <a:ext cx="165576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44880BD-F592-469B-AA17-BBA9BF605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98263"/>
              </p:ext>
            </p:extLst>
          </p:nvPr>
        </p:nvGraphicFramePr>
        <p:xfrm>
          <a:off x="8207374" y="1602581"/>
          <a:ext cx="1295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558558" imgH="431613" progId="Equation.3">
                  <p:embed/>
                </p:oleObj>
              </mc:Choice>
              <mc:Fallback>
                <p:oleObj name="Εξίσωση" r:id="rId6" imgW="558558" imgH="431613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344880BD-F592-469B-AA17-BBA9BF605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74" y="1602581"/>
                        <a:ext cx="12954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4">
            <a:extLst>
              <a:ext uri="{FF2B5EF4-FFF2-40B4-BE49-F238E27FC236}">
                <a16:creationId xmlns:a16="http://schemas.microsoft.com/office/drawing/2014/main" id="{F266EAD4-E302-4B62-9DBE-0C235D787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7511" y="2034381"/>
            <a:ext cx="10795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40EAA463-04F5-4301-9805-DAEEB2938B79}"/>
              </a:ext>
            </a:extLst>
          </p:cNvPr>
          <p:cNvGrpSpPr>
            <a:grpSpLocks/>
          </p:cNvGrpSpPr>
          <p:nvPr/>
        </p:nvGrpSpPr>
        <p:grpSpPr bwMode="auto">
          <a:xfrm>
            <a:off x="6767511" y="1529556"/>
            <a:ext cx="1055688" cy="457200"/>
            <a:chOff x="509" y="3398"/>
            <a:chExt cx="665" cy="288"/>
          </a:xfrm>
        </p:grpSpPr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838D4642-A901-442F-9D5E-1F78C62E3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" y="3398"/>
              <a:ext cx="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2400" i="1">
                  <a:latin typeface="Times New Roman" panose="02020603050405020304" pitchFamily="18" charset="0"/>
                </a:rPr>
                <a:t>P</a:t>
              </a:r>
              <a:r>
                <a:rPr lang="en-GB" altLang="el-GR" sz="2400">
                  <a:latin typeface="Times New Roman" panose="02020603050405020304" pitchFamily="18" charset="0"/>
                </a:rPr>
                <a:t>       1</a:t>
              </a:r>
              <a:endParaRPr lang="en-US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C9696C07-6DB5-41FA-B8BA-CA1EC61AB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" y="3553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26367C39-8E2B-49F2-A7D7-CF1A958CC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747911"/>
              </p:ext>
            </p:extLst>
          </p:nvPr>
        </p:nvGraphicFramePr>
        <p:xfrm>
          <a:off x="2994024" y="3487222"/>
          <a:ext cx="19351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876300" imgH="457200" progId="Equation.3">
                  <p:embed/>
                </p:oleObj>
              </mc:Choice>
              <mc:Fallback>
                <p:oleObj name="Εξίσωση" r:id="rId8" imgW="876300" imgH="457200" progId="Equation.3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26367C39-8E2B-49F2-A7D7-CF1A958CC0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4" y="3487222"/>
                        <a:ext cx="19351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8">
            <a:extLst>
              <a:ext uri="{FF2B5EF4-FFF2-40B4-BE49-F238E27FC236}">
                <a16:creationId xmlns:a16="http://schemas.microsoft.com/office/drawing/2014/main" id="{12496A7C-8DEB-4B8A-BCE1-0470A48A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2" y="3670578"/>
            <a:ext cx="1944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chemeClr val="accent2"/>
                </a:solidFill>
              </a:rPr>
              <a:t>Περάτωση με συνένωση</a:t>
            </a:r>
            <a:endParaRPr lang="en-US" altLang="el-GR" sz="1800" dirty="0">
              <a:solidFill>
                <a:schemeClr val="accent2"/>
              </a:solidFill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D3BB83A0-DB44-41C8-8336-ED9FDEED3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4" y="3992047"/>
            <a:ext cx="10795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850C6F2F-61E9-489C-9281-923962AEBD89}"/>
              </a:ext>
            </a:extLst>
          </p:cNvPr>
          <p:cNvGrpSpPr>
            <a:grpSpLocks/>
          </p:cNvGrpSpPr>
          <p:nvPr/>
        </p:nvGrpSpPr>
        <p:grpSpPr bwMode="auto">
          <a:xfrm>
            <a:off x="5076824" y="3487222"/>
            <a:ext cx="1055688" cy="457200"/>
            <a:chOff x="509" y="3398"/>
            <a:chExt cx="665" cy="288"/>
          </a:xfrm>
        </p:grpSpPr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47FC3251-2551-4F2A-8059-668380CB7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" y="3398"/>
              <a:ext cx="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2400" i="1">
                  <a:latin typeface="Times New Roman" panose="02020603050405020304" pitchFamily="18" charset="0"/>
                </a:rPr>
                <a:t>P</a:t>
              </a:r>
              <a:r>
                <a:rPr lang="en-GB" altLang="el-GR" sz="2400">
                  <a:latin typeface="Times New Roman" panose="02020603050405020304" pitchFamily="18" charset="0"/>
                </a:rPr>
                <a:t>       1</a:t>
              </a:r>
              <a:endParaRPr lang="en-US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01DEFAC5-BB53-4E94-83C5-CF7C21CE3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" y="3553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1C054773-1817-4939-87B7-289547A44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80517"/>
              </p:ext>
            </p:extLst>
          </p:nvPr>
        </p:nvGraphicFramePr>
        <p:xfrm>
          <a:off x="6408736" y="3417371"/>
          <a:ext cx="20288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901309" imgH="431613" progId="Equation.3">
                  <p:embed/>
                </p:oleObj>
              </mc:Choice>
              <mc:Fallback>
                <p:oleObj name="Εξίσωση" r:id="rId10" imgW="901309" imgH="431613" progId="Equation.3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1C054773-1817-4939-87B7-289547A44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6" y="3417371"/>
                        <a:ext cx="20288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>
            <a:extLst>
              <a:ext uri="{FF2B5EF4-FFF2-40B4-BE49-F238E27FC236}">
                <a16:creationId xmlns:a16="http://schemas.microsoft.com/office/drawing/2014/main" id="{9B8D6587-AAC2-4363-88B5-89ECFEDA7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08607"/>
              </p:ext>
            </p:extLst>
          </p:nvPr>
        </p:nvGraphicFramePr>
        <p:xfrm>
          <a:off x="7389812" y="5071586"/>
          <a:ext cx="1768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876300" imgH="431800" progId="Equation.3">
                  <p:embed/>
                </p:oleObj>
              </mc:Choice>
              <mc:Fallback>
                <p:oleObj name="Εξίσωση" r:id="rId12" imgW="876300" imgH="431800" progId="Equation.3">
                  <p:embed/>
                  <p:pic>
                    <p:nvPicPr>
                      <p:cNvPr id="26" name="Object 20">
                        <a:extLst>
                          <a:ext uri="{FF2B5EF4-FFF2-40B4-BE49-F238E27FC236}">
                            <a16:creationId xmlns:a16="http://schemas.microsoft.com/office/drawing/2014/main" id="{9B8D6587-AAC2-4363-88B5-89ECFEDA72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5071586"/>
                        <a:ext cx="1768475" cy="863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2">
            <a:extLst>
              <a:ext uri="{FF2B5EF4-FFF2-40B4-BE49-F238E27FC236}">
                <a16:creationId xmlns:a16="http://schemas.microsoft.com/office/drawing/2014/main" id="{97D87B0D-01DF-4B4B-B5A4-8FA0BBA1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7" y="5214461"/>
            <a:ext cx="528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chemeClr val="accent2"/>
                </a:solidFill>
              </a:rPr>
              <a:t>Περάτωση με συνένωση</a:t>
            </a:r>
            <a:r>
              <a:rPr lang="en-US" altLang="el-GR" sz="1800">
                <a:solidFill>
                  <a:schemeClr val="accent2"/>
                </a:solidFill>
              </a:rPr>
              <a:t> </a:t>
            </a:r>
            <a:r>
              <a:rPr lang="el-GR" altLang="el-GR" sz="1800">
                <a:solidFill>
                  <a:schemeClr val="accent2"/>
                </a:solidFill>
              </a:rPr>
              <a:t>και ανακατανομή</a:t>
            </a:r>
            <a:endParaRPr lang="en-US" altLang="el-GR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9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211B-9752-47A5-94E0-06EBB6E7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Αποκλίσεις από τον «κανονικό» πολυμερισμό</a:t>
            </a:r>
            <a:endParaRPr lang="en-GB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2095208-796F-4454-A774-A3EE08D3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1690688"/>
            <a:ext cx="79279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βασική αιτία των αποκλίσεων είναι</a:t>
            </a:r>
            <a:r>
              <a:rPr lang="el-GR" altLang="el-GR" sz="1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>
                <a:solidFill>
                  <a:schemeClr val="accent2"/>
                </a:solidFill>
              </a:rPr>
              <a:t>μεγάλη αύξηση του ιξώδους του μέσου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>
                <a:solidFill>
                  <a:schemeClr val="accent2"/>
                </a:solidFill>
              </a:rPr>
              <a:t>δυσκολία συνάντησης των άκρων δύο μακροριζών (αντίδραση περάτωσης).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AA3441C-4CD3-49E9-9AD8-848BDC2B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2835275"/>
            <a:ext cx="575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990099"/>
                </a:solidFill>
              </a:rPr>
              <a:t>έχουμε απομάκρυνση από την στάσιμη κατάσταση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6D8226B-9CD8-4E3A-A53F-55924230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656013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solidFill>
                  <a:schemeClr val="accent2"/>
                </a:solidFill>
              </a:rPr>
              <a:t>Φαινόμενο </a:t>
            </a:r>
            <a:r>
              <a:rPr lang="en-US" altLang="el-GR" sz="2000" b="1" dirty="0" err="1">
                <a:solidFill>
                  <a:schemeClr val="accent2"/>
                </a:solidFill>
              </a:rPr>
              <a:t>Trommsdorff</a:t>
            </a:r>
            <a:endParaRPr lang="el-GR" altLang="el-GR" sz="2000" b="1" dirty="0">
              <a:solidFill>
                <a:schemeClr val="accent2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9786038-4A8E-4791-BACD-B5284663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613275"/>
            <a:ext cx="9798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/>
              <a:t>Μείωση βαθμού πολυμερισμού λόγω μεταφοράς ελευθέρων ριζών</a:t>
            </a:r>
            <a:r>
              <a:rPr lang="en-GB" altLang="el-GR" sz="2000" b="1" dirty="0"/>
              <a:t> (</a:t>
            </a:r>
            <a:r>
              <a:rPr lang="el-GR" altLang="el-GR" sz="2000" b="1" dirty="0"/>
              <a:t>σε μόρια διαλύτη, μονομερούς, εκκινητή, μακρομόριο κλπ.)</a:t>
            </a:r>
            <a:r>
              <a:rPr lang="en-GB" altLang="el-GR" sz="2000" b="1" dirty="0"/>
              <a:t> </a:t>
            </a:r>
            <a:endParaRPr lang="el-GR" alt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84673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8CC6-B0B6-49E8-B44E-1DF6AAA3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Συμπολυμερισμός</a:t>
            </a:r>
            <a:endParaRPr lang="en-GB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F7A5D88-015B-42F7-B090-0304B1242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32175"/>
              </p:ext>
            </p:extLst>
          </p:nvPr>
        </p:nvGraphicFramePr>
        <p:xfrm>
          <a:off x="1343025" y="2617788"/>
          <a:ext cx="51371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2057400" imgH="469900" progId="Equation.3">
                  <p:embed/>
                </p:oleObj>
              </mc:Choice>
              <mc:Fallback>
                <p:oleObj name="Εξίσωση" r:id="rId2" imgW="2057400" imgH="4699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6F7A5D88-015B-42F7-B090-0304B1242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2617788"/>
                        <a:ext cx="5137150" cy="1181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id="{884AB1FB-E96B-4B03-8315-E5E3D13A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1884363"/>
            <a:ext cx="424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chemeClr val="accent2"/>
                </a:solidFill>
              </a:rPr>
              <a:t>Εξίσωση συμπολυμερισμού</a:t>
            </a:r>
            <a:endParaRPr lang="en-US" altLang="el-GR" sz="2400" b="1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8054D-0EAB-4047-A050-F5825719997A}"/>
              </a:ext>
            </a:extLst>
          </p:cNvPr>
          <p:cNvSpPr/>
          <p:nvPr/>
        </p:nvSpPr>
        <p:spPr>
          <a:xfrm>
            <a:off x="1244600" y="4317484"/>
            <a:ext cx="282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altLang="el-GR" dirty="0"/>
              <a:t>Ιδανικός συμπολυμερισμός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6B5A1-E62C-4284-91DF-DB392AE4425B}"/>
              </a:ext>
            </a:extLst>
          </p:cNvPr>
          <p:cNvSpPr/>
          <p:nvPr/>
        </p:nvSpPr>
        <p:spPr>
          <a:xfrm>
            <a:off x="1292225" y="4718566"/>
            <a:ext cx="331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Αζεοτροπικός συμπολυμερισμός</a:t>
            </a:r>
            <a:endParaRPr lang="en-GB" dirty="0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1B85B80-8495-44DF-A9D3-62356B93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5160446"/>
            <a:ext cx="3528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j-lt"/>
              </a:rPr>
              <a:t>Εναλλασσόμενος συμπολυμερισμός</a:t>
            </a:r>
            <a:r>
              <a:rPr lang="en-US" altLang="el-GR" sz="1800" dirty="0">
                <a:latin typeface="+mj-lt"/>
              </a:rPr>
              <a:t>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8F1C4CE-B77C-42E5-B110-3A09F03E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6007576"/>
            <a:ext cx="582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u="sng" dirty="0"/>
              <a:t>Προσδιορισμοί και τιμές των λόγων δραστικότητας</a:t>
            </a:r>
            <a:r>
              <a:rPr lang="en-US" altLang="el-G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16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1A57-5230-45F3-9CF6-6FBC4A01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274"/>
          </a:xfrm>
        </p:spPr>
        <p:txBody>
          <a:bodyPr>
            <a:normAutofit/>
          </a:bodyPr>
          <a:lstStyle/>
          <a:p>
            <a:r>
              <a:rPr lang="el-GR" sz="3200" dirty="0"/>
              <a:t>Στατιστική θερμοδυναμική μακρομοριακών διαλυμάτων</a:t>
            </a:r>
            <a:endParaRPr lang="en-GB" sz="3200" dirty="0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14EF034-D073-42CC-92D7-ECAAFF7F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86038"/>
            <a:ext cx="520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0066"/>
                </a:solidFill>
              </a:rPr>
              <a:t>Κανονικά μακρομοριακά διαλύματα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D7CE3EB-CB01-4D43-BA08-135FA09C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2870200"/>
            <a:ext cx="4310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chemeClr val="hlink"/>
                </a:solidFill>
              </a:rPr>
              <a:t>Πραγματικά μακρομοριακά διαλύματα</a:t>
            </a:r>
            <a:endParaRPr lang="en-US" altLang="el-GR" sz="1800" dirty="0">
              <a:solidFill>
                <a:schemeClr val="hlink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76D57A4-0AFE-4EF0-8282-BDF2DA3D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320925"/>
            <a:ext cx="3833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accent2"/>
                </a:solidFill>
              </a:rPr>
              <a:t>I</a:t>
            </a:r>
            <a:r>
              <a:rPr lang="el-GR" altLang="el-GR" sz="1800">
                <a:solidFill>
                  <a:schemeClr val="accent2"/>
                </a:solidFill>
              </a:rPr>
              <a:t>δανικά μακρομοριακά διαλύματα</a:t>
            </a:r>
            <a:endParaRPr lang="en-US" altLang="el-GR" sz="180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B109D-7BFD-4B45-94E8-056B42ABCEBC}"/>
              </a:ext>
            </a:extLst>
          </p:cNvPr>
          <p:cNvSpPr/>
          <p:nvPr/>
        </p:nvSpPr>
        <p:spPr>
          <a:xfrm>
            <a:off x="7095728" y="1831975"/>
            <a:ext cx="3563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altLang="el-GR" dirty="0">
                <a:solidFill>
                  <a:schemeClr val="accent2"/>
                </a:solidFill>
              </a:rPr>
              <a:t>Θεωρία των </a:t>
            </a:r>
            <a:r>
              <a:rPr lang="en-US" altLang="el-GR" dirty="0">
                <a:solidFill>
                  <a:schemeClr val="accent2"/>
                </a:solidFill>
              </a:rPr>
              <a:t>Flory </a:t>
            </a:r>
            <a:r>
              <a:rPr lang="el-GR" altLang="el-GR" dirty="0">
                <a:solidFill>
                  <a:schemeClr val="accent2"/>
                </a:solidFill>
              </a:rPr>
              <a:t>και</a:t>
            </a:r>
            <a:r>
              <a:rPr lang="en-US" altLang="el-GR" dirty="0">
                <a:solidFill>
                  <a:schemeClr val="accent2"/>
                </a:solidFill>
              </a:rPr>
              <a:t> Huggins</a:t>
            </a:r>
            <a:r>
              <a:rPr lang="el-GR" altLang="el-GR" dirty="0">
                <a:solidFill>
                  <a:schemeClr val="accent2"/>
                </a:solidFill>
              </a:rPr>
              <a:t> γιά τα </a:t>
            </a:r>
            <a:r>
              <a:rPr lang="el-GR" altLang="el-GR" dirty="0">
                <a:solidFill>
                  <a:srgbClr val="FF0066"/>
                </a:solidFill>
              </a:rPr>
              <a:t>μακρομοριακά</a:t>
            </a:r>
            <a:r>
              <a:rPr lang="el-GR" altLang="el-GR" dirty="0">
                <a:solidFill>
                  <a:schemeClr val="accent2"/>
                </a:solidFill>
              </a:rPr>
              <a:t> διαλύματα.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26F19DB-E372-4994-8F0E-B8E119E4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550427"/>
            <a:ext cx="2152650" cy="21431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58F456C7-587D-4469-84F1-185B4AB41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08900"/>
              </p:ext>
            </p:extLst>
          </p:nvPr>
        </p:nvGraphicFramePr>
        <p:xfrm>
          <a:off x="2005583" y="4416425"/>
          <a:ext cx="22320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091726" imgH="431613" progId="Equation.3">
                  <p:embed/>
                </p:oleObj>
              </mc:Choice>
              <mc:Fallback>
                <p:oleObj name="Εξίσωση" r:id="rId3" imgW="1091726" imgH="431613" progId="Equation.3">
                  <p:embed/>
                  <p:pic>
                    <p:nvPicPr>
                      <p:cNvPr id="9" name="Object 14">
                        <a:extLst>
                          <a:ext uri="{FF2B5EF4-FFF2-40B4-BE49-F238E27FC236}">
                            <a16:creationId xmlns:a16="http://schemas.microsoft.com/office/drawing/2014/main" id="{58F456C7-587D-4469-84F1-185B4AB41C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583" y="4416425"/>
                        <a:ext cx="2232025" cy="873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12661F31-2525-419E-A53F-A936A0733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5" y="3874849"/>
            <a:ext cx="3204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chemeClr val="hlink"/>
                </a:solidFill>
              </a:rPr>
              <a:t>Παράμετρος αλληλεπίδρασης</a:t>
            </a:r>
            <a:endParaRPr lang="en-US" altLang="el-GR" sz="1800" dirty="0">
              <a:solidFill>
                <a:schemeClr val="hlink"/>
              </a:solidFill>
            </a:endParaRPr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8EF394AD-14C1-4C1C-B954-895380137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559650"/>
              </p:ext>
            </p:extLst>
          </p:nvPr>
        </p:nvGraphicFramePr>
        <p:xfrm>
          <a:off x="6778625" y="5155128"/>
          <a:ext cx="4783314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2527300" imgH="457200" progId="Equation.3">
                  <p:embed/>
                </p:oleObj>
              </mc:Choice>
              <mc:Fallback>
                <p:oleObj name="Εξίσωση" r:id="rId5" imgW="2527300" imgH="457200" progId="Equation.3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8EF394AD-14C1-4C1C-B954-895380137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5155128"/>
                        <a:ext cx="4783314" cy="8667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5E4E2CAD-7B7A-49AE-A48D-6D250345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5" y="6021903"/>
            <a:ext cx="3153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hlink"/>
                </a:solidFill>
              </a:rPr>
              <a:t>Θερμοκρασία θ, διαλύτης θ</a:t>
            </a:r>
            <a:endParaRPr lang="en-US" altLang="el-GR" sz="1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6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141281-2EC7-4A5A-99E9-A2816EAC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5"/>
            <a:ext cx="10515600" cy="504031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Ισορροπία φάσεων</a:t>
            </a:r>
            <a:r>
              <a:rPr lang="en-GB" sz="3200" dirty="0"/>
              <a:t> - </a:t>
            </a:r>
            <a:r>
              <a:rPr lang="el-GR" sz="3200" dirty="0"/>
              <a:t>Διαλυτότητα</a:t>
            </a:r>
            <a:endParaRPr lang="en-GB" sz="3200" dirty="0"/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CF8969B1-6B27-4963-9834-18DB1BC8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761206"/>
            <a:ext cx="1117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srgbClr val="FF0066"/>
                </a:solidFill>
              </a:rPr>
              <a:t>Διαχωρισμός φάσεων θα συμβεί οποτεδήποτε το σύστημα μπορεί να μειώσει την ολική ελεύθερη ενέργεια διαχωριζόμενο σε δύο φάσεις</a:t>
            </a:r>
            <a:endParaRPr lang="en-US" altLang="el-GR" sz="1600" dirty="0">
              <a:solidFill>
                <a:srgbClr val="FF0066"/>
              </a:solidFill>
            </a:endParaRPr>
          </a:p>
        </p:txBody>
      </p:sp>
      <p:pic>
        <p:nvPicPr>
          <p:cNvPr id="6" name="Picture 22" descr="σάρωση002">
            <a:extLst>
              <a:ext uri="{FF2B5EF4-FFF2-40B4-BE49-F238E27FC236}">
                <a16:creationId xmlns:a16="http://schemas.microsoft.com/office/drawing/2014/main" id="{CF8DD875-AB77-42CA-9EC5-39CFB2EA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83506"/>
            <a:ext cx="2347913" cy="250348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3 - TextBox">
            <a:extLst>
              <a:ext uri="{FF2B5EF4-FFF2-40B4-BE49-F238E27FC236}">
                <a16:creationId xmlns:a16="http://schemas.microsoft.com/office/drawing/2014/main" id="{63B91663-7250-434B-809D-2760D2F09373}"/>
              </a:ext>
            </a:extLst>
          </p:cNvPr>
          <p:cNvSpPr txBox="1"/>
          <p:nvPr/>
        </p:nvSpPr>
        <p:spPr>
          <a:xfrm>
            <a:off x="7472363" y="2463006"/>
            <a:ext cx="863600" cy="277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200" b="1" dirty="0">
                <a:latin typeface="Arial" charset="0"/>
              </a:rPr>
              <a:t>ασταθής</a:t>
            </a:r>
          </a:p>
        </p:txBody>
      </p:sp>
      <p:sp>
        <p:nvSpPr>
          <p:cNvPr id="8" name="24 - TextBox">
            <a:extLst>
              <a:ext uri="{FF2B5EF4-FFF2-40B4-BE49-F238E27FC236}">
                <a16:creationId xmlns:a16="http://schemas.microsoft.com/office/drawing/2014/main" id="{892A3B0D-CBE4-4D4E-9A9B-72A463CBD112}"/>
              </a:ext>
            </a:extLst>
          </p:cNvPr>
          <p:cNvSpPr txBox="1"/>
          <p:nvPr/>
        </p:nvSpPr>
        <p:spPr>
          <a:xfrm>
            <a:off x="7256463" y="3328193"/>
            <a:ext cx="1079500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200" b="1" dirty="0" err="1">
                <a:latin typeface="Arial" charset="0"/>
              </a:rPr>
              <a:t>μετασταθής</a:t>
            </a:r>
            <a:endParaRPr lang="el-GR" sz="1200" b="1" dirty="0">
              <a:latin typeface="Arial" charset="0"/>
            </a:endParaRPr>
          </a:p>
        </p:txBody>
      </p:sp>
      <p:sp>
        <p:nvSpPr>
          <p:cNvPr id="9" name="25 - TextBox">
            <a:extLst>
              <a:ext uri="{FF2B5EF4-FFF2-40B4-BE49-F238E27FC236}">
                <a16:creationId xmlns:a16="http://schemas.microsoft.com/office/drawing/2014/main" id="{DCF8B7B3-C2B8-438C-BF2F-B32296B7A31D}"/>
              </a:ext>
            </a:extLst>
          </p:cNvPr>
          <p:cNvSpPr txBox="1"/>
          <p:nvPr/>
        </p:nvSpPr>
        <p:spPr>
          <a:xfrm>
            <a:off x="7327900" y="1743868"/>
            <a:ext cx="871538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1200" b="1" dirty="0">
                <a:latin typeface="Arial" charset="0"/>
              </a:rPr>
              <a:t>ευσταθής</a:t>
            </a:r>
          </a:p>
        </p:txBody>
      </p:sp>
      <p:pic>
        <p:nvPicPr>
          <p:cNvPr id="10" name="Picture 5" descr="σάρωση002">
            <a:extLst>
              <a:ext uri="{FF2B5EF4-FFF2-40B4-BE49-F238E27FC236}">
                <a16:creationId xmlns:a16="http://schemas.microsoft.com/office/drawing/2014/main" id="{66702E2B-B40F-4C91-B001-8BA69D85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086768"/>
            <a:ext cx="4503737" cy="42306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1" name="3 - TextBox">
            <a:extLst>
              <a:ext uri="{FF2B5EF4-FFF2-40B4-BE49-F238E27FC236}">
                <a16:creationId xmlns:a16="http://schemas.microsoft.com/office/drawing/2014/main" id="{865BA788-ED95-443F-AD51-28E09BAF1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654968"/>
            <a:ext cx="452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Διάγραμμα φάσεων κανονικού διαλύματος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AC5ED4-0A10-4487-B35D-75AC6B7A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5084950"/>
            <a:ext cx="4427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/>
              <a:t>Για </a:t>
            </a:r>
            <a:r>
              <a:rPr lang="en-GB" altLang="el-GR" sz="1600" dirty="0"/>
              <a:t>x</a:t>
            </a:r>
            <a:r>
              <a:rPr lang="el-GR" altLang="el-GR" sz="1600" dirty="0"/>
              <a:t> </a:t>
            </a:r>
            <a:r>
              <a:rPr lang="el-GR" altLang="el-GR" sz="1600" dirty="0">
                <a:sym typeface="Symbol" panose="05050102010706020507" pitchFamily="18" charset="2"/>
              </a:rPr>
              <a:t></a:t>
            </a:r>
            <a:r>
              <a:rPr lang="el-GR" altLang="el-GR" sz="1600" dirty="0"/>
              <a:t>  </a:t>
            </a:r>
            <a:r>
              <a:rPr lang="el-GR" altLang="el-GR" sz="1600" dirty="0">
                <a:sym typeface="Symbol" panose="05050102010706020507" pitchFamily="18" charset="2"/>
              </a:rPr>
              <a:t></a:t>
            </a:r>
            <a:r>
              <a:rPr lang="el-GR" altLang="el-GR" sz="1600" dirty="0"/>
              <a:t>   </a:t>
            </a:r>
            <a:r>
              <a:rPr lang="el-GR" altLang="el-GR" sz="1600" dirty="0">
                <a:sym typeface="Symbol" panose="05050102010706020507" pitchFamily="18" charset="2"/>
              </a:rPr>
              <a:t>τότε χ</a:t>
            </a:r>
            <a:r>
              <a:rPr lang="en-US" altLang="el-GR" sz="1600" baseline="-25000" dirty="0">
                <a:sym typeface="Symbol" panose="05050102010706020507" pitchFamily="18" charset="2"/>
              </a:rPr>
              <a:t>c</a:t>
            </a:r>
            <a:r>
              <a:rPr lang="el-GR" altLang="el-GR" sz="1600" dirty="0">
                <a:sym typeface="Symbol" panose="05050102010706020507" pitchFamily="18" charset="2"/>
              </a:rPr>
              <a:t>  = ½ , άρα πρέπει </a:t>
            </a:r>
            <a:r>
              <a:rPr lang="el-GR" altLang="el-GR" sz="1600" b="1" dirty="0">
                <a:solidFill>
                  <a:schemeClr val="accent2"/>
                </a:solidFill>
                <a:sym typeface="Symbol" panose="05050102010706020507" pitchFamily="18" charset="2"/>
              </a:rPr>
              <a:t>1- (θ/Τ</a:t>
            </a:r>
            <a:r>
              <a:rPr lang="en-US" altLang="el-GR" sz="1600" b="1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c</a:t>
            </a:r>
            <a:r>
              <a:rPr lang="el-GR" altLang="el-GR" sz="1600" b="1" dirty="0">
                <a:solidFill>
                  <a:schemeClr val="accent2"/>
                </a:solidFill>
                <a:sym typeface="Symbol" panose="05050102010706020507" pitchFamily="18" charset="2"/>
              </a:rPr>
              <a:t>) = 0</a:t>
            </a:r>
            <a:r>
              <a:rPr lang="el-GR" altLang="el-GR" sz="1600" dirty="0">
                <a:sym typeface="Symbol" panose="05050102010706020507" pitchFamily="18" charset="2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 i="1" dirty="0">
                <a:solidFill>
                  <a:srgbClr val="FF0066"/>
                </a:solidFill>
                <a:sym typeface="Symbol" panose="05050102010706020507" pitchFamily="18" charset="2"/>
              </a:rPr>
              <a:t>η κρίσιμη θερμοκρασία Τ</a:t>
            </a:r>
            <a:r>
              <a:rPr lang="en-US" altLang="el-GR" sz="1600" b="1" i="1" baseline="-25000" dirty="0">
                <a:solidFill>
                  <a:srgbClr val="FF0066"/>
                </a:solidFill>
                <a:sym typeface="Symbol" panose="05050102010706020507" pitchFamily="18" charset="2"/>
              </a:rPr>
              <a:t>c</a:t>
            </a:r>
            <a:r>
              <a:rPr lang="el-GR" altLang="el-GR" sz="1600" b="1" i="1" dirty="0">
                <a:solidFill>
                  <a:srgbClr val="FF0066"/>
                </a:solidFill>
                <a:sym typeface="Symbol" panose="05050102010706020507" pitchFamily="18" charset="2"/>
              </a:rPr>
              <a:t> ισούται με τη θερμοκρασία 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ym typeface="Symbol" panose="05050102010706020507" pitchFamily="18" charset="2"/>
              </a:rPr>
              <a:t>για ένα συγκεκριμένο πολυμερές απείρου μάζας 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FC5341B4-4723-485A-96E1-B1EF20E53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3898105"/>
            <a:ext cx="5689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κρίσιμη θερμοκρασία Τ</a:t>
            </a:r>
            <a:r>
              <a:rPr lang="en-US" altLang="el-GR" sz="1800" b="1" baseline="-25000">
                <a:solidFill>
                  <a:schemeClr val="accent2"/>
                </a:solidFill>
              </a:rPr>
              <a:t>c</a:t>
            </a:r>
            <a:r>
              <a:rPr lang="el-GR" altLang="el-GR" sz="1800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κάτω από την οποία ένα ομογενές σύστημα πολυμερές +διαλύτης διαχωρίζεται σε δύο φάσεις.</a:t>
            </a:r>
          </a:p>
        </p:txBody>
      </p:sp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BF2085D1-9C29-4A3A-B45C-1B1C602EA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97785"/>
              </p:ext>
            </p:extLst>
          </p:nvPr>
        </p:nvGraphicFramePr>
        <p:xfrm>
          <a:off x="5457825" y="5499893"/>
          <a:ext cx="17986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091726" imgH="431613" progId="Equation.3">
                  <p:embed/>
                </p:oleObj>
              </mc:Choice>
              <mc:Fallback>
                <p:oleObj name="Εξίσωση" r:id="rId4" imgW="1091726" imgH="431613" progId="Equation.3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BF2085D1-9C29-4A3A-B45C-1B1C602EA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499893"/>
                        <a:ext cx="1798638" cy="703262"/>
                      </a:xfrm>
                      <a:prstGeom prst="rect">
                        <a:avLst/>
                      </a:prstGeom>
                      <a:solidFill>
                        <a:srgbClr val="E5FE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338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AE4CAA-45B5-4EC0-AD9A-99383136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180976"/>
            <a:ext cx="10515600" cy="554037"/>
          </a:xfrm>
        </p:spPr>
        <p:txBody>
          <a:bodyPr>
            <a:normAutofit/>
          </a:bodyPr>
          <a:lstStyle/>
          <a:p>
            <a:r>
              <a:rPr lang="el-GR" sz="3200" dirty="0"/>
              <a:t>Ισορροπία φάσεων</a:t>
            </a:r>
            <a:r>
              <a:rPr lang="en-GB" sz="3200" dirty="0"/>
              <a:t> - </a:t>
            </a:r>
            <a:r>
              <a:rPr lang="el-GR" sz="3200" dirty="0"/>
              <a:t>Διαλυτότητα</a:t>
            </a:r>
            <a:endParaRPr lang="en-GB" sz="3200" dirty="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A1EFE904-8BB3-4C69-8D10-65A108F605D4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1566863"/>
            <a:ext cx="4000500" cy="5113337"/>
            <a:chOff x="2563" y="663"/>
            <a:chExt cx="2520" cy="3221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734FE86-BA58-43B3-9DED-781EDE2D1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663"/>
              <a:ext cx="2520" cy="322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FF1FBC-A0D2-41E0-9B95-DFA7EFB09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91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F822A1-A202-4D1C-B1F8-4943E6D7B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70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3D9EAA-3647-43ED-9908-AB942FCB9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61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sp>
        <p:nvSpPr>
          <p:cNvPr id="10" name="7 - TextBox">
            <a:extLst>
              <a:ext uri="{FF2B5EF4-FFF2-40B4-BE49-F238E27FC236}">
                <a16:creationId xmlns:a16="http://schemas.microsoft.com/office/drawing/2014/main" id="{54050E0E-9202-4678-8F72-709AE3A3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990600"/>
            <a:ext cx="393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Προσδιορισμός της θερμοκρασίας Θ</a:t>
            </a: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14C532AD-4039-49DD-9CFE-9FC7CCE6D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172398"/>
              </p:ext>
            </p:extLst>
          </p:nvPr>
        </p:nvGraphicFramePr>
        <p:xfrm>
          <a:off x="2981325" y="1711325"/>
          <a:ext cx="28067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586811" imgH="444307" progId="Equation.3">
                  <p:embed/>
                </p:oleObj>
              </mc:Choice>
              <mc:Fallback>
                <p:oleObj name="Εξίσωση" r:id="rId3" imgW="1586811" imgH="444307" progId="Equation.3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14C532AD-4039-49DD-9CFE-9FC7CCE6D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711325"/>
                        <a:ext cx="2806700" cy="7905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 descr="Screen Shot 2014-10-09 at 12.30.05 PM.png">
            <a:extLst>
              <a:ext uri="{FF2B5EF4-FFF2-40B4-BE49-F238E27FC236}">
                <a16:creationId xmlns:a16="http://schemas.microsoft.com/office/drawing/2014/main" id="{872D2BAA-4C68-4A92-AA12-C66AD150D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3" r="44231" b="19443"/>
          <a:stretch>
            <a:fillRect/>
          </a:stretch>
        </p:blipFill>
        <p:spPr bwMode="auto">
          <a:xfrm>
            <a:off x="6151563" y="2719388"/>
            <a:ext cx="39671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45D9D297-1667-4633-89A7-DF0705174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93287"/>
              </p:ext>
            </p:extLst>
          </p:nvPr>
        </p:nvGraphicFramePr>
        <p:xfrm>
          <a:off x="7951788" y="5383213"/>
          <a:ext cx="863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736600" imgH="431800" progId="Equation.3">
                  <p:embed/>
                </p:oleObj>
              </mc:Choice>
              <mc:Fallback>
                <p:oleObj name="Εξίσωση" r:id="rId6" imgW="736600" imgH="431800" progId="Equation.3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45D9D297-1667-4633-89A7-DF07051743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5383213"/>
                        <a:ext cx="8636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1 - TextBox">
            <a:extLst>
              <a:ext uri="{FF2B5EF4-FFF2-40B4-BE49-F238E27FC236}">
                <a16:creationId xmlns:a16="http://schemas.microsoft.com/office/drawing/2014/main" id="{6B480E2D-AC4E-48B0-BEC5-1630B53C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6030913"/>
            <a:ext cx="2986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Η μέθοδος επιτρέπει αξιόπιστο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προσδιορισμό της Θ </a:t>
            </a:r>
          </a:p>
        </p:txBody>
      </p:sp>
    </p:spTree>
    <p:extLst>
      <p:ext uri="{BB962C8B-B14F-4D97-AF65-F5344CB8AC3E}">
        <p14:creationId xmlns:p14="http://schemas.microsoft.com/office/powerpoint/2010/main" val="402440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DA3367-929C-2704-2D9C-A3F718C1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Άσκηση </a:t>
            </a:r>
            <a:r>
              <a:rPr lang="el-GR" dirty="0"/>
              <a:t>2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3FB987-B7AF-90DD-8CFB-3530599DE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6" y="2021169"/>
            <a:ext cx="8666817" cy="450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19F7-003E-437B-A84E-968D74B6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037"/>
            <a:ext cx="10515600" cy="581025"/>
          </a:xfrm>
        </p:spPr>
        <p:txBody>
          <a:bodyPr>
            <a:normAutofit fontScale="90000"/>
          </a:bodyPr>
          <a:lstStyle/>
          <a:p>
            <a:r>
              <a:rPr lang="el-GR" dirty="0"/>
              <a:t>Ισορροπία φάσεων</a:t>
            </a:r>
            <a:r>
              <a:rPr lang="en-GB" dirty="0"/>
              <a:t> - </a:t>
            </a:r>
            <a:r>
              <a:rPr lang="el-GR" dirty="0"/>
              <a:t>Διαλυτότητα</a:t>
            </a:r>
            <a:endParaRPr lang="en-GB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D9B7708A-5221-44ED-A796-2B7CF3555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6264275"/>
            <a:ext cx="2016125" cy="369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Δ</a:t>
            </a:r>
            <a:r>
              <a:rPr lang="en-GB" altLang="el-GR" sz="1800"/>
              <a:t>G</a:t>
            </a:r>
            <a:r>
              <a:rPr lang="el-GR" altLang="el-GR" sz="1800"/>
              <a:t>  = ΔΗ</a:t>
            </a:r>
            <a:r>
              <a:rPr lang="en-GB" altLang="el-GR" sz="1800"/>
              <a:t> </a:t>
            </a:r>
            <a:r>
              <a:rPr lang="el-GR" altLang="el-GR" sz="1800"/>
              <a:t>– ΤΔ</a:t>
            </a:r>
            <a:r>
              <a:rPr lang="en-GB" altLang="el-GR" sz="1800"/>
              <a:t>S</a:t>
            </a:r>
            <a:endParaRPr lang="en-US" altLang="el-GR" sz="1800"/>
          </a:p>
        </p:txBody>
      </p:sp>
      <p:grpSp>
        <p:nvGrpSpPr>
          <p:cNvPr id="5" name="24 - Ομάδα">
            <a:extLst>
              <a:ext uri="{FF2B5EF4-FFF2-40B4-BE49-F238E27FC236}">
                <a16:creationId xmlns:a16="http://schemas.microsoft.com/office/drawing/2014/main" id="{9A7BA7C1-6B22-4FB2-A761-509A966E23EF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1984375"/>
            <a:ext cx="4321175" cy="4279900"/>
            <a:chOff x="827088" y="1050925"/>
            <a:chExt cx="4321175" cy="4279900"/>
          </a:xfrm>
        </p:grpSpPr>
        <p:sp>
          <p:nvSpPr>
            <p:cNvPr id="6" name="16 - Ορθογώνιο">
              <a:extLst>
                <a:ext uri="{FF2B5EF4-FFF2-40B4-BE49-F238E27FC236}">
                  <a16:creationId xmlns:a16="http://schemas.microsoft.com/office/drawing/2014/main" id="{98A22F75-7324-4A97-8D61-64072ACD96F5}"/>
                </a:ext>
              </a:extLst>
            </p:cNvPr>
            <p:cNvSpPr/>
            <p:nvPr/>
          </p:nvSpPr>
          <p:spPr>
            <a:xfrm>
              <a:off x="1331913" y="1052513"/>
              <a:ext cx="3816350" cy="3744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7" name="17 - Ελεύθερη σχεδίαση">
              <a:extLst>
                <a:ext uri="{FF2B5EF4-FFF2-40B4-BE49-F238E27FC236}">
                  <a16:creationId xmlns:a16="http://schemas.microsoft.com/office/drawing/2014/main" id="{6EF49D0D-5CCC-44EF-B420-977E9297BB3B}"/>
                </a:ext>
              </a:extLst>
            </p:cNvPr>
            <p:cNvSpPr/>
            <p:nvPr/>
          </p:nvSpPr>
          <p:spPr>
            <a:xfrm>
              <a:off x="1597025" y="1050925"/>
              <a:ext cx="3302000" cy="1560513"/>
            </a:xfrm>
            <a:custGeom>
              <a:avLst/>
              <a:gdLst>
                <a:gd name="connsiteX0" fmla="*/ 0 w 3302758"/>
                <a:gd name="connsiteY0" fmla="*/ 0 h 1560394"/>
                <a:gd name="connsiteX1" fmla="*/ 1583140 w 3302758"/>
                <a:gd name="connsiteY1" fmla="*/ 1555845 h 1560394"/>
                <a:gd name="connsiteX2" fmla="*/ 3302758 w 3302758"/>
                <a:gd name="connsiteY2" fmla="*/ 27295 h 156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758" h="1560394">
                  <a:moveTo>
                    <a:pt x="0" y="0"/>
                  </a:moveTo>
                  <a:cubicBezTo>
                    <a:pt x="516340" y="775648"/>
                    <a:pt x="1032680" y="1551296"/>
                    <a:pt x="1583140" y="1555845"/>
                  </a:cubicBezTo>
                  <a:cubicBezTo>
                    <a:pt x="2133600" y="1560394"/>
                    <a:pt x="2718179" y="793844"/>
                    <a:pt x="3302758" y="27295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8" name="21 - Ελεύθερη σχεδίαση">
              <a:extLst>
                <a:ext uri="{FF2B5EF4-FFF2-40B4-BE49-F238E27FC236}">
                  <a16:creationId xmlns:a16="http://schemas.microsoft.com/office/drawing/2014/main" id="{B4A1365F-7A88-41EC-AD78-2B9B8D5D9222}"/>
                </a:ext>
              </a:extLst>
            </p:cNvPr>
            <p:cNvSpPr/>
            <p:nvPr/>
          </p:nvSpPr>
          <p:spPr>
            <a:xfrm rot="10800000">
              <a:off x="1547813" y="3222625"/>
              <a:ext cx="3302000" cy="1560513"/>
            </a:xfrm>
            <a:custGeom>
              <a:avLst/>
              <a:gdLst>
                <a:gd name="connsiteX0" fmla="*/ 0 w 3302758"/>
                <a:gd name="connsiteY0" fmla="*/ 0 h 1560394"/>
                <a:gd name="connsiteX1" fmla="*/ 1583140 w 3302758"/>
                <a:gd name="connsiteY1" fmla="*/ 1555845 h 1560394"/>
                <a:gd name="connsiteX2" fmla="*/ 3302758 w 3302758"/>
                <a:gd name="connsiteY2" fmla="*/ 27295 h 156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758" h="1560394">
                  <a:moveTo>
                    <a:pt x="0" y="0"/>
                  </a:moveTo>
                  <a:cubicBezTo>
                    <a:pt x="516340" y="775648"/>
                    <a:pt x="1032680" y="1551296"/>
                    <a:pt x="1583140" y="1555845"/>
                  </a:cubicBezTo>
                  <a:cubicBezTo>
                    <a:pt x="2133600" y="1560394"/>
                    <a:pt x="2718179" y="793844"/>
                    <a:pt x="3302758" y="27295"/>
                  </a:cubicBezTo>
                </a:path>
              </a:pathLst>
            </a:custGeom>
            <a:solidFill>
              <a:srgbClr val="92D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9" name="22 - TextBox">
              <a:extLst>
                <a:ext uri="{FF2B5EF4-FFF2-40B4-BE49-F238E27FC236}">
                  <a16:creationId xmlns:a16="http://schemas.microsoft.com/office/drawing/2014/main" id="{EDF65B01-CE2E-42E1-BD7E-6D07DAACC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275" y="2293938"/>
              <a:ext cx="787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0000"/>
                  </a:solidFill>
                </a:rPr>
                <a:t>LCST</a:t>
              </a:r>
              <a:endParaRPr lang="el-GR" altLang="el-GR" sz="1800" b="1">
                <a:solidFill>
                  <a:srgbClr val="FF0000"/>
                </a:solidFill>
              </a:endParaRPr>
            </a:p>
          </p:txBody>
        </p:sp>
        <p:sp>
          <p:nvSpPr>
            <p:cNvPr id="10" name="23 - TextBox">
              <a:extLst>
                <a:ext uri="{FF2B5EF4-FFF2-40B4-BE49-F238E27FC236}">
                  <a16:creationId xmlns:a16="http://schemas.microsoft.com/office/drawing/2014/main" id="{3CC35868-EEE5-47EE-9515-1688B4640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275" y="3213100"/>
              <a:ext cx="812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0000"/>
                  </a:solidFill>
                </a:rPr>
                <a:t>UCST</a:t>
              </a:r>
              <a:endParaRPr lang="el-GR" altLang="el-GR" sz="1800" b="1">
                <a:solidFill>
                  <a:srgbClr val="FF0000"/>
                </a:solidFill>
              </a:endParaRPr>
            </a:p>
          </p:txBody>
        </p:sp>
        <p:cxnSp>
          <p:nvCxnSpPr>
            <p:cNvPr id="11" name="25 - Ευθύγραμμο βέλος σύνδεσης">
              <a:extLst>
                <a:ext uri="{FF2B5EF4-FFF2-40B4-BE49-F238E27FC236}">
                  <a16:creationId xmlns:a16="http://schemas.microsoft.com/office/drawing/2014/main" id="{C60AC6E1-C183-4B07-A805-6072AEC678C0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1331913" y="2565400"/>
              <a:ext cx="1847850" cy="4127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28 - Ευθύγραμμο βέλος σύνδεσης">
              <a:extLst>
                <a:ext uri="{FF2B5EF4-FFF2-40B4-BE49-F238E27FC236}">
                  <a16:creationId xmlns:a16="http://schemas.microsoft.com/office/drawing/2014/main" id="{775FD1EF-1E85-499A-A20D-7A04E4A26176}"/>
                </a:ext>
              </a:extLst>
            </p:cNvPr>
            <p:cNvCxnSpPr/>
            <p:nvPr/>
          </p:nvCxnSpPr>
          <p:spPr>
            <a:xfrm flipH="1" flipV="1">
              <a:off x="1341438" y="3198813"/>
              <a:ext cx="1849437" cy="4127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29 - TextBox">
              <a:extLst>
                <a:ext uri="{FF2B5EF4-FFF2-40B4-BE49-F238E27FC236}">
                  <a16:creationId xmlns:a16="http://schemas.microsoft.com/office/drawing/2014/main" id="{59BFC00F-CE3C-4399-94B8-17F29C5DA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2636838"/>
              <a:ext cx="3730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/>
                <a:t>T</a:t>
              </a:r>
              <a:endParaRPr lang="el-GR" altLang="el-GR" sz="2400" b="1"/>
            </a:p>
          </p:txBody>
        </p:sp>
        <p:sp>
          <p:nvSpPr>
            <p:cNvPr id="14" name="30 - TextBox">
              <a:extLst>
                <a:ext uri="{FF2B5EF4-FFF2-40B4-BE49-F238E27FC236}">
                  <a16:creationId xmlns:a16="http://schemas.microsoft.com/office/drawing/2014/main" id="{58072BAA-D5CD-43E7-9392-2D8D4E19F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75" y="4868863"/>
              <a:ext cx="5191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/>
                <a:t>φ</a:t>
              </a:r>
              <a:r>
                <a:rPr lang="el-GR" altLang="el-GR" sz="2400" b="1" baseline="-25000"/>
                <a:t>2</a:t>
              </a:r>
            </a:p>
          </p:txBody>
        </p:sp>
      </p:grpSp>
      <p:sp>
        <p:nvSpPr>
          <p:cNvPr id="15" name="31 - TextBox">
            <a:extLst>
              <a:ext uri="{FF2B5EF4-FFF2-40B4-BE49-F238E27FC236}">
                <a16:creationId xmlns:a16="http://schemas.microsoft.com/office/drawing/2014/main" id="{A190B308-D1AB-40DD-B350-C146015E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1193800"/>
            <a:ext cx="4056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Ανώτερη </a:t>
            </a:r>
            <a:r>
              <a:rPr lang="en-US" altLang="el-GR" sz="1800" b="1" dirty="0">
                <a:solidFill>
                  <a:schemeClr val="accent2"/>
                </a:solidFill>
              </a:rPr>
              <a:t>UCST </a:t>
            </a:r>
            <a:r>
              <a:rPr lang="el-GR" altLang="el-GR" sz="1800" b="1" dirty="0">
                <a:solidFill>
                  <a:schemeClr val="accent2"/>
                </a:solidFill>
              </a:rPr>
              <a:t>και Κατώτερη </a:t>
            </a:r>
            <a:r>
              <a:rPr lang="en-US" altLang="el-GR" sz="1800" b="1" dirty="0">
                <a:solidFill>
                  <a:schemeClr val="accent2"/>
                </a:solidFill>
              </a:rPr>
              <a:t>LCST</a:t>
            </a:r>
            <a:endParaRPr lang="el-GR" altLang="el-GR" sz="18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κρίσιμη θερμοκρασία διαλύσεως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6786D-332B-416E-8B0C-A4E0995484B5}"/>
              </a:ext>
            </a:extLst>
          </p:cNvPr>
          <p:cNvSpPr txBox="1"/>
          <p:nvPr/>
        </p:nvSpPr>
        <p:spPr>
          <a:xfrm>
            <a:off x="4164013" y="4997450"/>
            <a:ext cx="1330325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1200" dirty="0"/>
              <a:t>προβλέπεται </a:t>
            </a:r>
          </a:p>
          <a:p>
            <a:pPr eaLnBrk="1" hangingPunct="1">
              <a:defRPr/>
            </a:pPr>
            <a:r>
              <a:rPr lang="el-GR" sz="1200" dirty="0"/>
              <a:t>από την θεωρεία</a:t>
            </a:r>
          </a:p>
          <a:p>
            <a:pPr eaLnBrk="1" hangingPunct="1">
              <a:defRPr/>
            </a:pPr>
            <a:r>
              <a:rPr lang="el-GR" sz="1200" dirty="0"/>
              <a:t>μέσου πεδίου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658C0EC-A2D0-48B4-BFB9-1A7BDC1D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25" y="3375026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2DDF9AA0-ABBA-42C2-97E6-7C21F6A4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247177"/>
              </p:ext>
            </p:extLst>
          </p:nvPr>
        </p:nvGraphicFramePr>
        <p:xfrm>
          <a:off x="7362825" y="3498851"/>
          <a:ext cx="17986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091726" imgH="431613" progId="Equation.3">
                  <p:embed/>
                </p:oleObj>
              </mc:Choice>
              <mc:Fallback>
                <p:oleObj name="Εξίσωση" r:id="rId2" imgW="1091726" imgH="431613" progId="Equation.3">
                  <p:embed/>
                  <p:pic>
                    <p:nvPicPr>
                      <p:cNvPr id="18" name="Object 16">
                        <a:extLst>
                          <a:ext uri="{FF2B5EF4-FFF2-40B4-BE49-F238E27FC236}">
                            <a16:creationId xmlns:a16="http://schemas.microsoft.com/office/drawing/2014/main" id="{2DDF9AA0-ABBA-42C2-97E6-7C21F6A4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3498851"/>
                        <a:ext cx="1798638" cy="703262"/>
                      </a:xfrm>
                      <a:prstGeom prst="rect">
                        <a:avLst/>
                      </a:prstGeom>
                      <a:solidFill>
                        <a:srgbClr val="E5FE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9">
            <a:extLst>
              <a:ext uri="{FF2B5EF4-FFF2-40B4-BE49-F238E27FC236}">
                <a16:creationId xmlns:a16="http://schemas.microsoft.com/office/drawing/2014/main" id="{EB797190-EF30-4440-B5C9-78801B12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4364038"/>
            <a:ext cx="63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Ψ&gt;0</a:t>
            </a:r>
            <a:endParaRPr lang="en-US" altLang="el-GR" sz="1800"/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B1F3E3E4-D257-4443-872C-2ECB4771D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3006726"/>
            <a:ext cx="635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Ψ&lt;0</a:t>
            </a:r>
            <a:endParaRPr lang="en-US" altLang="el-GR" sz="1800"/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290A83A9-EC40-4019-8CC8-AEB7D8BA8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1839913"/>
            <a:ext cx="2535238" cy="738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sz="1400" dirty="0">
                <a:latin typeface="Arial" charset="0"/>
              </a:rPr>
              <a:t>Με αύξηση της θερμοκρασίας</a:t>
            </a:r>
          </a:p>
          <a:p>
            <a:pPr algn="ctr" eaLnBrk="1" hangingPunct="1">
              <a:defRPr/>
            </a:pPr>
            <a:r>
              <a:rPr lang="el-GR" sz="1400" dirty="0">
                <a:latin typeface="Arial" charset="0"/>
              </a:rPr>
              <a:t>προσεγγίζουμε την περιοχή </a:t>
            </a:r>
          </a:p>
          <a:p>
            <a:pPr algn="ctr" eaLnBrk="1" hangingPunct="1">
              <a:defRPr/>
            </a:pPr>
            <a:r>
              <a:rPr lang="el-GR" sz="1400" dirty="0">
                <a:latin typeface="Arial" charset="0"/>
              </a:rPr>
              <a:t>φασικού διαχωρισμού</a:t>
            </a:r>
          </a:p>
        </p:txBody>
      </p:sp>
      <p:sp>
        <p:nvSpPr>
          <p:cNvPr id="22" name="18 - Βέλος προς τα επάνω">
            <a:extLst>
              <a:ext uri="{FF2B5EF4-FFF2-40B4-BE49-F238E27FC236}">
                <a16:creationId xmlns:a16="http://schemas.microsoft.com/office/drawing/2014/main" id="{91D52FBE-4D52-4C06-B83C-7DB176C541AB}"/>
              </a:ext>
            </a:extLst>
          </p:cNvPr>
          <p:cNvSpPr/>
          <p:nvPr/>
        </p:nvSpPr>
        <p:spPr>
          <a:xfrm>
            <a:off x="8129588" y="2720976"/>
            <a:ext cx="142875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3" name="19 - Βέλος προς τα κάτω">
            <a:extLst>
              <a:ext uri="{FF2B5EF4-FFF2-40B4-BE49-F238E27FC236}">
                <a16:creationId xmlns:a16="http://schemas.microsoft.com/office/drawing/2014/main" id="{A4B029DA-F2D3-4743-BA5F-A4DCFFB53BF5}"/>
              </a:ext>
            </a:extLst>
          </p:cNvPr>
          <p:cNvSpPr/>
          <p:nvPr/>
        </p:nvSpPr>
        <p:spPr>
          <a:xfrm>
            <a:off x="8124825" y="4292601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8B1C33FD-8C8A-43D9-AFBB-AE0F38385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5210176"/>
            <a:ext cx="2505075" cy="738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sz="1400" dirty="0">
                <a:latin typeface="Arial" charset="0"/>
              </a:rPr>
              <a:t>Με μείωση της θερμοκρασίας</a:t>
            </a:r>
          </a:p>
          <a:p>
            <a:pPr algn="ctr" eaLnBrk="1" hangingPunct="1">
              <a:defRPr/>
            </a:pPr>
            <a:r>
              <a:rPr lang="el-GR" sz="1400" dirty="0">
                <a:latin typeface="Arial" charset="0"/>
              </a:rPr>
              <a:t>προσεγγίζουμε την περιοχή </a:t>
            </a:r>
          </a:p>
          <a:p>
            <a:pPr algn="ctr" eaLnBrk="1" hangingPunct="1">
              <a:defRPr/>
            </a:pPr>
            <a:r>
              <a:rPr lang="el-GR" sz="1400" dirty="0">
                <a:latin typeface="Arial" charset="0"/>
              </a:rPr>
              <a:t>φασικού διαχωρισμού</a:t>
            </a:r>
          </a:p>
        </p:txBody>
      </p:sp>
      <p:sp>
        <p:nvSpPr>
          <p:cNvPr id="25" name="31 - TextBox">
            <a:extLst>
              <a:ext uri="{FF2B5EF4-FFF2-40B4-BE49-F238E27FC236}">
                <a16:creationId xmlns:a16="http://schemas.microsoft.com/office/drawing/2014/main" id="{AC54573E-F033-4697-A498-DA026CCB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6464856"/>
            <a:ext cx="5383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FF0000"/>
                </a:solidFill>
              </a:rPr>
              <a:t>Διμερή συστήματα - Ασυμβατότητα πολυμερών</a:t>
            </a:r>
          </a:p>
        </p:txBody>
      </p:sp>
    </p:spTree>
    <p:extLst>
      <p:ext uri="{BB962C8B-B14F-4D97-AF65-F5344CB8AC3E}">
        <p14:creationId xmlns:p14="http://schemas.microsoft.com/office/powerpoint/2010/main" val="60629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CDA6-0C95-466F-A3B6-0892E922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Αραιά μακρομοριακά διαλύματα και μέθοδοι χαρακτηρισμού πολυμερών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16DC3-7B32-4D5C-A0B7-B31DC652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1449"/>
            <a:ext cx="10515600" cy="3465513"/>
          </a:xfrm>
        </p:spPr>
        <p:txBody>
          <a:bodyPr/>
          <a:lstStyle/>
          <a:p>
            <a:r>
              <a:rPr lang="el-GR" dirty="0"/>
              <a:t>Ωσμωτική πίεση</a:t>
            </a:r>
          </a:p>
          <a:p>
            <a:r>
              <a:rPr lang="el-GR" dirty="0"/>
              <a:t>Ιξώδες</a:t>
            </a:r>
          </a:p>
          <a:p>
            <a:r>
              <a:rPr lang="el-GR" dirty="0"/>
              <a:t>Χρωματογραφία </a:t>
            </a:r>
            <a:r>
              <a:rPr lang="en-GB" dirty="0"/>
              <a:t>GPC</a:t>
            </a:r>
          </a:p>
        </p:txBody>
      </p:sp>
    </p:spTree>
    <p:extLst>
      <p:ext uri="{BB962C8B-B14F-4D97-AF65-F5344CB8AC3E}">
        <p14:creationId xmlns:p14="http://schemas.microsoft.com/office/powerpoint/2010/main" val="4086536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5CC9-5CBC-4A36-B557-B412A183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24632"/>
            <a:ext cx="10515600" cy="671512"/>
          </a:xfrm>
        </p:spPr>
        <p:txBody>
          <a:bodyPr>
            <a:normAutofit fontScale="90000"/>
          </a:bodyPr>
          <a:lstStyle/>
          <a:p>
            <a:r>
              <a:rPr lang="el-GR" dirty="0"/>
              <a:t>Ωσμωτική πίεση</a:t>
            </a:r>
            <a:br>
              <a:rPr lang="el-GR" dirty="0"/>
            </a:br>
            <a:endParaRPr lang="en-GB" dirty="0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F76CF19B-7243-46FC-A748-61CA34D5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735012"/>
            <a:ext cx="1944687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400" i="1" dirty="0">
                <a:latin typeface="Times New Roman" panose="02020603050405020304" pitchFamily="18" charset="0"/>
              </a:rPr>
              <a:t>M</a:t>
            </a:r>
            <a:r>
              <a:rPr lang="el-GR" altLang="el-GR" sz="2400" i="1" baseline="-25000" dirty="0">
                <a:latin typeface="Times New Roman" panose="02020603050405020304" pitchFamily="18" charset="0"/>
              </a:rPr>
              <a:t>πειρ </a:t>
            </a:r>
            <a:r>
              <a:rPr lang="el-GR" altLang="el-GR" sz="2400" i="1" dirty="0">
                <a:latin typeface="Times New Roman" panose="02020603050405020304" pitchFamily="18" charset="0"/>
              </a:rPr>
              <a:t>= </a:t>
            </a:r>
            <a:r>
              <a:rPr lang="en-GB" altLang="el-GR" sz="2400" i="1" dirty="0">
                <a:latin typeface="Times New Roman" panose="02020603050405020304" pitchFamily="18" charset="0"/>
              </a:rPr>
              <a:t>M</a:t>
            </a:r>
            <a:r>
              <a:rPr lang="en-US" altLang="el-GR" sz="2400" i="1" baseline="-250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C867F7C9-4A0B-4D3E-8A92-94380B05B4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92363" y="677863"/>
            <a:ext cx="86772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4EC15079-BF2A-4E49-923A-517588DE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687388"/>
            <a:ext cx="8667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3 - Θέση αριθμού διαφάνειας">
            <a:extLst>
              <a:ext uri="{FF2B5EF4-FFF2-40B4-BE49-F238E27FC236}">
                <a16:creationId xmlns:a16="http://schemas.microsoft.com/office/drawing/2014/main" id="{458D939F-3EF8-4897-A43A-3914E47D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1250" y="65659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98ABF-EF09-4E57-8AA8-26604643D6E9}" type="slidenum">
              <a:rPr lang="en-US" altLang="el-G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l-GR" sz="1400"/>
          </a:p>
        </p:txBody>
      </p:sp>
      <p:sp>
        <p:nvSpPr>
          <p:cNvPr id="9" name="37 - TextBox">
            <a:extLst>
              <a:ext uri="{FF2B5EF4-FFF2-40B4-BE49-F238E27FC236}">
                <a16:creationId xmlns:a16="http://schemas.microsoft.com/office/drawing/2014/main" id="{5F63B2F7-FFA1-4014-A614-E4360A2B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53086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1</a:t>
            </a:r>
            <a:endParaRPr lang="el-GR" altLang="el-GR" sz="1600" b="1"/>
          </a:p>
        </p:txBody>
      </p:sp>
      <p:sp>
        <p:nvSpPr>
          <p:cNvPr id="10" name="38 - TextBox">
            <a:extLst>
              <a:ext uri="{FF2B5EF4-FFF2-40B4-BE49-F238E27FC236}">
                <a16:creationId xmlns:a16="http://schemas.microsoft.com/office/drawing/2014/main" id="{263A0637-0BF7-4739-A044-5205E476E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53213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2</a:t>
            </a:r>
            <a:endParaRPr lang="el-GR" altLang="el-GR" sz="1600" b="1"/>
          </a:p>
        </p:txBody>
      </p:sp>
      <p:sp>
        <p:nvSpPr>
          <p:cNvPr id="11" name="39 - TextBox">
            <a:extLst>
              <a:ext uri="{FF2B5EF4-FFF2-40B4-BE49-F238E27FC236}">
                <a16:creationId xmlns:a16="http://schemas.microsoft.com/office/drawing/2014/main" id="{070EC2F7-DF2A-478D-A677-0F6C4959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5" y="53213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3</a:t>
            </a:r>
            <a:endParaRPr lang="el-GR" altLang="el-GR" sz="1600" b="1"/>
          </a:p>
        </p:txBody>
      </p:sp>
      <p:sp>
        <p:nvSpPr>
          <p:cNvPr id="12" name="40 - TextBox">
            <a:extLst>
              <a:ext uri="{FF2B5EF4-FFF2-40B4-BE49-F238E27FC236}">
                <a16:creationId xmlns:a16="http://schemas.microsoft.com/office/drawing/2014/main" id="{F058E51F-9496-4128-BA60-CC2180C9A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23923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16</a:t>
            </a:r>
            <a:endParaRPr lang="el-GR" altLang="el-GR" sz="1600" b="1"/>
          </a:p>
        </p:txBody>
      </p:sp>
      <p:sp>
        <p:nvSpPr>
          <p:cNvPr id="13" name="41 - TextBox">
            <a:extLst>
              <a:ext uri="{FF2B5EF4-FFF2-40B4-BE49-F238E27FC236}">
                <a16:creationId xmlns:a16="http://schemas.microsoft.com/office/drawing/2014/main" id="{3AE77093-BFC1-42FA-B18F-938D5A73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32686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12</a:t>
            </a:r>
            <a:endParaRPr lang="el-GR" altLang="el-GR" sz="1600" b="1"/>
          </a:p>
        </p:txBody>
      </p:sp>
      <p:sp>
        <p:nvSpPr>
          <p:cNvPr id="14" name="42 - TextBox">
            <a:extLst>
              <a:ext uri="{FF2B5EF4-FFF2-40B4-BE49-F238E27FC236}">
                <a16:creationId xmlns:a16="http://schemas.microsoft.com/office/drawing/2014/main" id="{8011A3AB-9F8A-46CD-B12F-8FE63BFDC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21640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8 </a:t>
            </a:r>
            <a:endParaRPr lang="el-GR" altLang="el-GR" sz="1600" b="1"/>
          </a:p>
        </p:txBody>
      </p:sp>
      <p:sp>
        <p:nvSpPr>
          <p:cNvPr id="15" name="43 - TextBox">
            <a:extLst>
              <a:ext uri="{FF2B5EF4-FFF2-40B4-BE49-F238E27FC236}">
                <a16:creationId xmlns:a16="http://schemas.microsoft.com/office/drawing/2014/main" id="{E122F650-7595-4AA2-9C62-0093B9E9F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5451475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c</a:t>
            </a:r>
            <a:r>
              <a:rPr lang="en-US" altLang="el-GR" sz="1800" b="1" baseline="-25000"/>
              <a:t>2</a:t>
            </a:r>
            <a:endParaRPr lang="el-GR" altLang="el-GR" sz="1800" b="1" baseline="-25000"/>
          </a:p>
        </p:txBody>
      </p:sp>
      <p:sp>
        <p:nvSpPr>
          <p:cNvPr id="16" name="44 - TextBox">
            <a:extLst>
              <a:ext uri="{FF2B5EF4-FFF2-40B4-BE49-F238E27FC236}">
                <a16:creationId xmlns:a16="http://schemas.microsoft.com/office/drawing/2014/main" id="{8472D787-6365-458F-8844-F407E958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73685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(</a:t>
            </a:r>
            <a:r>
              <a:rPr lang="el-GR" altLang="el-GR" sz="1800" b="1"/>
              <a:t>π/</a:t>
            </a:r>
            <a:r>
              <a:rPr lang="en-US" altLang="el-GR" sz="1800" b="1"/>
              <a:t>c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)</a:t>
            </a:r>
            <a:r>
              <a:rPr lang="en-US" altLang="el-GR" sz="1800" b="1" baseline="30000"/>
              <a:t>1/2</a:t>
            </a:r>
            <a:endParaRPr lang="el-GR" altLang="el-GR" sz="1800" b="1" baseline="30000"/>
          </a:p>
        </p:txBody>
      </p:sp>
    </p:spTree>
    <p:extLst>
      <p:ext uri="{BB962C8B-B14F-4D97-AF65-F5344CB8AC3E}">
        <p14:creationId xmlns:p14="http://schemas.microsoft.com/office/powerpoint/2010/main" val="992959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F2F1-2B8F-4F7A-A338-45D031B1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50"/>
            <a:ext cx="10515600" cy="342900"/>
          </a:xfrm>
        </p:spPr>
        <p:txBody>
          <a:bodyPr>
            <a:normAutofit fontScale="90000"/>
          </a:bodyPr>
          <a:lstStyle/>
          <a:p>
            <a:r>
              <a:rPr lang="el-GR" dirty="0"/>
              <a:t>Ωσμωτική πίεση</a:t>
            </a:r>
            <a:br>
              <a:rPr lang="el-GR" dirty="0"/>
            </a:br>
            <a:endParaRPr lang="en-GB" dirty="0"/>
          </a:p>
        </p:txBody>
      </p:sp>
      <p:sp>
        <p:nvSpPr>
          <p:cNvPr id="4" name="1 - TextBox">
            <a:extLst>
              <a:ext uri="{FF2B5EF4-FFF2-40B4-BE49-F238E27FC236}">
                <a16:creationId xmlns:a16="http://schemas.microsoft.com/office/drawing/2014/main" id="{B9654373-9278-47FB-B461-DCF62D09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1089025"/>
            <a:ext cx="6781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ένα άλλος ορισμός της Θ θερμοκρασίας: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Είναι η θερμοκρασία που ο δεύτερος συντελεστής </a:t>
            </a:r>
            <a:r>
              <a:rPr lang="en-US" altLang="el-GR" sz="1600" b="1">
                <a:solidFill>
                  <a:schemeClr val="accent2"/>
                </a:solidFill>
              </a:rPr>
              <a:t>virial </a:t>
            </a:r>
            <a:r>
              <a:rPr lang="el-GR" altLang="el-GR" sz="1600" b="1">
                <a:solidFill>
                  <a:schemeClr val="accent2"/>
                </a:solidFill>
              </a:rPr>
              <a:t>μηδενίζεται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Συνεπώς Η Θ θερμοκρασία μπορεί να προσδιοριστεί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από μετρήσεις οσμωμετρίας  (Γ</a:t>
            </a:r>
            <a:r>
              <a:rPr lang="el-GR" altLang="el-GR" sz="1600" b="1" baseline="-25000">
                <a:solidFill>
                  <a:schemeClr val="accent2"/>
                </a:solidFill>
              </a:rPr>
              <a:t>2</a:t>
            </a:r>
            <a:r>
              <a:rPr lang="el-GR" altLang="el-GR" sz="1600" b="1">
                <a:solidFill>
                  <a:schemeClr val="accent2"/>
                </a:solidFill>
              </a:rPr>
              <a:t>) σε διαφορετικές θερμοκρασίες  </a:t>
            </a:r>
          </a:p>
        </p:txBody>
      </p:sp>
      <p:sp>
        <p:nvSpPr>
          <p:cNvPr id="5" name="3 - Ορθογώνιο">
            <a:extLst>
              <a:ext uri="{FF2B5EF4-FFF2-40B4-BE49-F238E27FC236}">
                <a16:creationId xmlns:a16="http://schemas.microsoft.com/office/drawing/2014/main" id="{C44866B7-00CD-4850-8E0F-881C991F6E05}"/>
              </a:ext>
            </a:extLst>
          </p:cNvPr>
          <p:cNvSpPr/>
          <p:nvPr/>
        </p:nvSpPr>
        <p:spPr>
          <a:xfrm>
            <a:off x="3516313" y="2744788"/>
            <a:ext cx="3744912" cy="3095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6" name="7 - Έλλειψη">
            <a:extLst>
              <a:ext uri="{FF2B5EF4-FFF2-40B4-BE49-F238E27FC236}">
                <a16:creationId xmlns:a16="http://schemas.microsoft.com/office/drawing/2014/main" id="{7C0A81D5-C6E0-4B96-AB24-8A9AF984512A}"/>
              </a:ext>
            </a:extLst>
          </p:cNvPr>
          <p:cNvSpPr/>
          <p:nvPr/>
        </p:nvSpPr>
        <p:spPr>
          <a:xfrm>
            <a:off x="4021138" y="512127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" name="8 - Έλλειψη">
            <a:extLst>
              <a:ext uri="{FF2B5EF4-FFF2-40B4-BE49-F238E27FC236}">
                <a16:creationId xmlns:a16="http://schemas.microsoft.com/office/drawing/2014/main" id="{904A7CFE-E56B-4EAF-BFFA-A25397B17DF7}"/>
              </a:ext>
            </a:extLst>
          </p:cNvPr>
          <p:cNvSpPr/>
          <p:nvPr/>
        </p:nvSpPr>
        <p:spPr>
          <a:xfrm>
            <a:off x="5749925" y="360838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9 - Έλλειψη">
            <a:extLst>
              <a:ext uri="{FF2B5EF4-FFF2-40B4-BE49-F238E27FC236}">
                <a16:creationId xmlns:a16="http://schemas.microsoft.com/office/drawing/2014/main" id="{38489B97-B977-475E-B01A-54719944CF85}"/>
              </a:ext>
            </a:extLst>
          </p:cNvPr>
          <p:cNvSpPr/>
          <p:nvPr/>
        </p:nvSpPr>
        <p:spPr>
          <a:xfrm>
            <a:off x="5173663" y="389731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10 - Έλλειψη">
            <a:extLst>
              <a:ext uri="{FF2B5EF4-FFF2-40B4-BE49-F238E27FC236}">
                <a16:creationId xmlns:a16="http://schemas.microsoft.com/office/drawing/2014/main" id="{A00BC6D0-ABF1-4ADD-B8C4-84B74256218D}"/>
              </a:ext>
            </a:extLst>
          </p:cNvPr>
          <p:cNvSpPr/>
          <p:nvPr/>
        </p:nvSpPr>
        <p:spPr>
          <a:xfrm>
            <a:off x="4740275" y="440055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11 - Έλλειψη">
            <a:extLst>
              <a:ext uri="{FF2B5EF4-FFF2-40B4-BE49-F238E27FC236}">
                <a16:creationId xmlns:a16="http://schemas.microsoft.com/office/drawing/2014/main" id="{032C8B74-13BC-4A2A-8AB1-F1AE2043C80C}"/>
              </a:ext>
            </a:extLst>
          </p:cNvPr>
          <p:cNvSpPr/>
          <p:nvPr/>
        </p:nvSpPr>
        <p:spPr>
          <a:xfrm>
            <a:off x="6324600" y="317658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cxnSp>
        <p:nvCxnSpPr>
          <p:cNvPr id="11" name="13 - Ευθεία γραμμή σύνδεσης">
            <a:extLst>
              <a:ext uri="{FF2B5EF4-FFF2-40B4-BE49-F238E27FC236}">
                <a16:creationId xmlns:a16="http://schemas.microsoft.com/office/drawing/2014/main" id="{7B9E843F-F3E5-4D3D-9C98-293E91B38B67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3516313" y="4292600"/>
            <a:ext cx="3744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5 - Ευθύγραμμο βέλος σύνδεσης">
            <a:extLst>
              <a:ext uri="{FF2B5EF4-FFF2-40B4-BE49-F238E27FC236}">
                <a16:creationId xmlns:a16="http://schemas.microsoft.com/office/drawing/2014/main" id="{9171DF5B-8976-4082-AB50-788617F9AA27}"/>
              </a:ext>
            </a:extLst>
          </p:cNvPr>
          <p:cNvCxnSpPr/>
          <p:nvPr/>
        </p:nvCxnSpPr>
        <p:spPr>
          <a:xfrm>
            <a:off x="4859338" y="4311650"/>
            <a:ext cx="4762" cy="151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6 - TextBox">
            <a:extLst>
              <a:ext uri="{FF2B5EF4-FFF2-40B4-BE49-F238E27FC236}">
                <a16:creationId xmlns:a16="http://schemas.microsoft.com/office/drawing/2014/main" id="{AF0F381A-75AD-475E-8912-EE5EAC72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598487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Θερμοκρασία</a:t>
            </a:r>
            <a:r>
              <a:rPr lang="en-US" altLang="el-GR" sz="1600"/>
              <a:t>,</a:t>
            </a:r>
            <a:r>
              <a:rPr lang="el-GR" altLang="el-GR" sz="1600"/>
              <a:t> </a:t>
            </a:r>
            <a:r>
              <a:rPr lang="el-GR" altLang="el-GR" sz="1600" baseline="30000"/>
              <a:t>ο</a:t>
            </a:r>
            <a:r>
              <a:rPr lang="en-US" altLang="el-GR" sz="1600"/>
              <a:t>C</a:t>
            </a:r>
            <a:endParaRPr lang="el-GR" altLang="el-GR" sz="1600"/>
          </a:p>
        </p:txBody>
      </p:sp>
      <p:sp>
        <p:nvSpPr>
          <p:cNvPr id="14" name="17 - TextBox">
            <a:extLst>
              <a:ext uri="{FF2B5EF4-FFF2-40B4-BE49-F238E27FC236}">
                <a16:creationId xmlns:a16="http://schemas.microsoft.com/office/drawing/2014/main" id="{47E39FBB-0F68-43C8-AA8E-1EBFE0EB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41132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0</a:t>
            </a:r>
            <a:endParaRPr lang="el-GR" altLang="el-GR" sz="1600"/>
          </a:p>
        </p:txBody>
      </p:sp>
      <p:sp>
        <p:nvSpPr>
          <p:cNvPr id="15" name="18 - TextBox">
            <a:extLst>
              <a:ext uri="{FF2B5EF4-FFF2-40B4-BE49-F238E27FC236}">
                <a16:creationId xmlns:a16="http://schemas.microsoft.com/office/drawing/2014/main" id="{5E3AA3EF-FACC-495A-9087-29419FA5A48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07481" y="4058444"/>
            <a:ext cx="373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Γ</a:t>
            </a:r>
            <a:r>
              <a:rPr lang="en-US" altLang="el-GR" sz="1600" baseline="-25000"/>
              <a:t>2</a:t>
            </a:r>
            <a:endParaRPr lang="el-GR" altLang="el-GR" sz="1600" baseline="-25000"/>
          </a:p>
        </p:txBody>
      </p:sp>
      <p:sp>
        <p:nvSpPr>
          <p:cNvPr id="16" name="16 - Ελεύθερη σχεδίαση">
            <a:extLst>
              <a:ext uri="{FF2B5EF4-FFF2-40B4-BE49-F238E27FC236}">
                <a16:creationId xmlns:a16="http://schemas.microsoft.com/office/drawing/2014/main" id="{5078BBB4-1457-4F31-85D9-13234A3E4EC1}"/>
              </a:ext>
            </a:extLst>
          </p:cNvPr>
          <p:cNvSpPr/>
          <p:nvPr/>
        </p:nvSpPr>
        <p:spPr>
          <a:xfrm>
            <a:off x="4000500" y="3168650"/>
            <a:ext cx="2628900" cy="2197100"/>
          </a:xfrm>
          <a:custGeom>
            <a:avLst/>
            <a:gdLst>
              <a:gd name="connsiteX0" fmla="*/ 0 w 2628900"/>
              <a:gd name="connsiteY0" fmla="*/ 2197100 h 2197100"/>
              <a:gd name="connsiteX1" fmla="*/ 1257300 w 2628900"/>
              <a:gd name="connsiteY1" fmla="*/ 787400 h 2197100"/>
              <a:gd name="connsiteX2" fmla="*/ 2628900 w 2628900"/>
              <a:gd name="connsiteY2" fmla="*/ 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2197100">
                <a:moveTo>
                  <a:pt x="0" y="2197100"/>
                </a:moveTo>
                <a:cubicBezTo>
                  <a:pt x="409575" y="1675341"/>
                  <a:pt x="819150" y="1153583"/>
                  <a:pt x="1257300" y="787400"/>
                </a:cubicBezTo>
                <a:cubicBezTo>
                  <a:pt x="1695450" y="421217"/>
                  <a:pt x="2162175" y="210608"/>
                  <a:pt x="2628900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7" name="17 - Ορθογώνιο">
            <a:extLst>
              <a:ext uri="{FF2B5EF4-FFF2-40B4-BE49-F238E27FC236}">
                <a16:creationId xmlns:a16="http://schemas.microsoft.com/office/drawing/2014/main" id="{8E9B55E7-086F-450B-9AF7-7E52DE139655}"/>
              </a:ext>
            </a:extLst>
          </p:cNvPr>
          <p:cNvSpPr/>
          <p:nvPr/>
        </p:nvSpPr>
        <p:spPr>
          <a:xfrm>
            <a:off x="4694238" y="5121275"/>
            <a:ext cx="344487" cy="33813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rgbClr val="FF0000"/>
                </a:solidFill>
                <a:latin typeface="Arial" charset="0"/>
              </a:rPr>
              <a:t>Θ</a:t>
            </a:r>
            <a:endParaRPr lang="el-GR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19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ADF132-25E9-454F-8872-17DE4FB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schemeClr val="accent2"/>
                </a:solidFill>
              </a:rPr>
              <a:t>Ιξώδες </a:t>
            </a:r>
            <a:r>
              <a:rPr lang="el-GR" altLang="el-GR" b="1" dirty="0" err="1">
                <a:solidFill>
                  <a:schemeClr val="accent2"/>
                </a:solidFill>
              </a:rPr>
              <a:t>μακρομοριακών</a:t>
            </a:r>
            <a:r>
              <a:rPr lang="el-GR" altLang="el-GR" b="1" dirty="0">
                <a:solidFill>
                  <a:schemeClr val="accent2"/>
                </a:solidFill>
              </a:rPr>
              <a:t> διαλυμάτων</a:t>
            </a:r>
            <a:br>
              <a:rPr lang="en-GB" altLang="el-GR" b="1" dirty="0">
                <a:solidFill>
                  <a:schemeClr val="accent2"/>
                </a:solidFill>
              </a:rPr>
            </a:br>
            <a:endParaRPr lang="el-GR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B919A53-EFC7-40F5-859D-C8B884C1313D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1575594"/>
            <a:ext cx="1857375" cy="585788"/>
            <a:chOff x="5040" y="2477"/>
            <a:chExt cx="720" cy="369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048728D4-936B-40F0-A8C3-3D87752B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" y="2478"/>
              <a:ext cx="7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b="1" i="1"/>
                <a:t>  σ=ηγ</a:t>
              </a:r>
              <a:endParaRPr lang="en-US" altLang="el-GR" b="1" i="1"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85E107A6-AF19-48EA-AE77-7844C473D5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486" y="2507"/>
              <a:ext cx="46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60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91B5C5E-0FC1-44E6-9922-12F92AF32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477"/>
              <a:ext cx="590" cy="363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600"/>
            </a:p>
          </p:txBody>
        </p:sp>
      </p:grpSp>
      <p:sp>
        <p:nvSpPr>
          <p:cNvPr id="8" name="Text Box 10">
            <a:extLst>
              <a:ext uri="{FF2B5EF4-FFF2-40B4-BE49-F238E27FC236}">
                <a16:creationId xmlns:a16="http://schemas.microsoft.com/office/drawing/2014/main" id="{C8A587A5-CA33-4C11-A733-9AC99602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2234407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ΝΟΜΟΣ ΤΟΥ ΝΕΥΤΩΝΑ</a:t>
            </a:r>
            <a:endParaRPr lang="en-US" altLang="el-GR" sz="1600" b="1"/>
          </a:p>
        </p:txBody>
      </p:sp>
      <p:sp>
        <p:nvSpPr>
          <p:cNvPr id="9" name="29 - Δεξιό βέλος">
            <a:extLst>
              <a:ext uri="{FF2B5EF4-FFF2-40B4-BE49-F238E27FC236}">
                <a16:creationId xmlns:a16="http://schemas.microsoft.com/office/drawing/2014/main" id="{D6B96668-3A0D-4B3E-A6CE-A76FC219F93B}"/>
              </a:ext>
            </a:extLst>
          </p:cNvPr>
          <p:cNvSpPr/>
          <p:nvPr/>
        </p:nvSpPr>
        <p:spPr>
          <a:xfrm>
            <a:off x="5083175" y="1718469"/>
            <a:ext cx="708025" cy="32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513CF381-2F89-406A-A116-8E7155DB1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55008"/>
              </p:ext>
            </p:extLst>
          </p:nvPr>
        </p:nvGraphicFramePr>
        <p:xfrm>
          <a:off x="3725863" y="1432719"/>
          <a:ext cx="12969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622030" imgH="418918" progId="Equation.3">
                  <p:embed/>
                </p:oleObj>
              </mc:Choice>
              <mc:Fallback>
                <p:oleObj name="Εξίσωση" r:id="rId2" imgW="622030" imgH="418918" progId="Equation.3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513CF381-2F89-406A-A116-8E7155DB1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1432719"/>
                        <a:ext cx="1296987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1B9411AA-8CC3-4E91-B547-D76264F56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11758"/>
              </p:ext>
            </p:extLst>
          </p:nvPr>
        </p:nvGraphicFramePr>
        <p:xfrm>
          <a:off x="1722437" y="4282689"/>
          <a:ext cx="12239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520474" imgH="215806" progId="Equation.3">
                  <p:embed/>
                </p:oleObj>
              </mc:Choice>
              <mc:Fallback>
                <p:oleObj name="Εξίσωση" r:id="rId4" imgW="520474" imgH="215806" progId="Equation.3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1B9411AA-8CC3-4E91-B547-D76264F56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7" y="4282689"/>
                        <a:ext cx="12239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>
            <a:extLst>
              <a:ext uri="{FF2B5EF4-FFF2-40B4-BE49-F238E27FC236}">
                <a16:creationId xmlns:a16="http://schemas.microsoft.com/office/drawing/2014/main" id="{31342192-99BD-49B8-82EC-E186007E3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7" y="4138227"/>
            <a:ext cx="2917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υ</a:t>
            </a:r>
            <a:r>
              <a:rPr lang="en-US" altLang="el-GR" sz="1600" b="1" baseline="-25000"/>
              <a:t>r</a:t>
            </a:r>
            <a:r>
              <a:rPr lang="el-GR" altLang="el-GR" sz="1600"/>
              <a:t> : σχετική ταχύτητα μεταξύ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      σωματιδίου και υγρού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ξ</a:t>
            </a:r>
            <a:r>
              <a:rPr lang="el-GR" altLang="el-GR" sz="1600"/>
              <a:t>  : </a:t>
            </a:r>
            <a:r>
              <a:rPr lang="el-GR" altLang="el-GR" sz="1600">
                <a:solidFill>
                  <a:srgbClr val="FF0000"/>
                </a:solidFill>
              </a:rPr>
              <a:t>συντελεστής τριβής </a:t>
            </a:r>
          </a:p>
        </p:txBody>
      </p:sp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DF6880DD-1B00-4451-9E04-A549497E8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857872"/>
              </p:ext>
            </p:extLst>
          </p:nvPr>
        </p:nvGraphicFramePr>
        <p:xfrm>
          <a:off x="3163887" y="5146289"/>
          <a:ext cx="1727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698500" imgH="228600" progId="Equation.3">
                  <p:embed/>
                </p:oleObj>
              </mc:Choice>
              <mc:Fallback>
                <p:oleObj name="Εξίσωση" r:id="rId6" imgW="698500" imgH="228600" progId="Equation.3">
                  <p:embed/>
                  <p:pic>
                    <p:nvPicPr>
                      <p:cNvPr id="13" name="Object 16">
                        <a:extLst>
                          <a:ext uri="{FF2B5EF4-FFF2-40B4-BE49-F238E27FC236}">
                            <a16:creationId xmlns:a16="http://schemas.microsoft.com/office/drawing/2014/main" id="{DF6880DD-1B00-4451-9E04-A549497E87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7" y="5146289"/>
                        <a:ext cx="1727200" cy="568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>
            <a:extLst>
              <a:ext uri="{FF2B5EF4-FFF2-40B4-BE49-F238E27FC236}">
                <a16:creationId xmlns:a16="http://schemas.microsoft.com/office/drawing/2014/main" id="{D4927C3E-8C25-4595-BA41-36C65213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99" y="5146289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συμπαγή σφαίρα</a:t>
            </a:r>
            <a:endParaRPr lang="en-US" altLang="el-GR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ακτίνας </a:t>
            </a:r>
            <a:r>
              <a:rPr lang="en-US" altLang="el-GR" sz="1600" b="1"/>
              <a:t>R</a:t>
            </a:r>
          </a:p>
        </p:txBody>
      </p:sp>
      <p:grpSp>
        <p:nvGrpSpPr>
          <p:cNvPr id="15" name="18 - Ομάδα">
            <a:extLst>
              <a:ext uri="{FF2B5EF4-FFF2-40B4-BE49-F238E27FC236}">
                <a16:creationId xmlns:a16="http://schemas.microsoft.com/office/drawing/2014/main" id="{B8790671-A4AE-42DF-AF35-3272188DF74A}"/>
              </a:ext>
            </a:extLst>
          </p:cNvPr>
          <p:cNvGrpSpPr>
            <a:grpSpLocks/>
          </p:cNvGrpSpPr>
          <p:nvPr/>
        </p:nvGrpSpPr>
        <p:grpSpPr bwMode="auto">
          <a:xfrm>
            <a:off x="3235324" y="3417502"/>
            <a:ext cx="4041775" cy="568325"/>
            <a:chOff x="827584" y="5589240"/>
            <a:chExt cx="4041884" cy="568325"/>
          </a:xfrm>
        </p:grpSpPr>
        <p:graphicFrame>
          <p:nvGraphicFramePr>
            <p:cNvPr id="16" name="Object 16">
              <a:extLst>
                <a:ext uri="{FF2B5EF4-FFF2-40B4-BE49-F238E27FC236}">
                  <a16:creationId xmlns:a16="http://schemas.microsoft.com/office/drawing/2014/main" id="{E44F20CF-F460-4621-954B-2E0AFBCA80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5816" y="5589240"/>
            <a:ext cx="169545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8" imgW="685800" imgH="228600" progId="Equation.3">
                    <p:embed/>
                  </p:oleObj>
                </mc:Choice>
                <mc:Fallback>
                  <p:oleObj name="Εξίσωση" r:id="rId8" imgW="685800" imgH="228600" progId="Equation.3">
                    <p:embed/>
                    <p:pic>
                      <p:nvPicPr>
                        <p:cNvPr id="16" name="Object 16">
                          <a:extLst>
                            <a:ext uri="{FF2B5EF4-FFF2-40B4-BE49-F238E27FC236}">
                              <a16:creationId xmlns:a16="http://schemas.microsoft.com/office/drawing/2014/main" id="{E44F20CF-F460-4621-954B-2E0AFBCA80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5589240"/>
                          <a:ext cx="1695450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16 - Ορθογώνιο">
              <a:extLst>
                <a:ext uri="{FF2B5EF4-FFF2-40B4-BE49-F238E27FC236}">
                  <a16:creationId xmlns:a16="http://schemas.microsoft.com/office/drawing/2014/main" id="{F36F1A60-9E86-4343-BAE0-1C792CF4C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84" y="5661248"/>
              <a:ext cx="1932645" cy="3385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/>
                <a:t>Νόμος του </a:t>
              </a:r>
              <a:r>
                <a:rPr lang="en-US" altLang="el-GR" sz="1600" b="1"/>
                <a:t>Stokes</a:t>
              </a:r>
              <a:endParaRPr lang="el-GR" altLang="el-GR" sz="1600"/>
            </a:p>
          </p:txBody>
        </p:sp>
        <p:graphicFrame>
          <p:nvGraphicFramePr>
            <p:cNvPr id="18" name="Object 4">
              <a:extLst>
                <a:ext uri="{FF2B5EF4-FFF2-40B4-BE49-F238E27FC236}">
                  <a16:creationId xmlns:a16="http://schemas.microsoft.com/office/drawing/2014/main" id="{2A860DC1-94D9-485C-8EB3-0E18596113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742" y="5612989"/>
            <a:ext cx="345726" cy="516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10" imgW="164885" imgH="215619" progId="Equation.3">
                    <p:embed/>
                  </p:oleObj>
                </mc:Choice>
                <mc:Fallback>
                  <p:oleObj name="Εξίσωση" r:id="rId10" imgW="164885" imgH="215619" progId="Equation.3">
                    <p:embed/>
                    <p:pic>
                      <p:nvPicPr>
                        <p:cNvPr id="18" name="Object 4">
                          <a:extLst>
                            <a:ext uri="{FF2B5EF4-FFF2-40B4-BE49-F238E27FC236}">
                              <a16:creationId xmlns:a16="http://schemas.microsoft.com/office/drawing/2014/main" id="{2A860DC1-94D9-485C-8EB3-0E18596113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742" y="5612989"/>
                          <a:ext cx="345726" cy="516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2">
            <a:extLst>
              <a:ext uri="{FF2B5EF4-FFF2-40B4-BE49-F238E27FC236}">
                <a16:creationId xmlns:a16="http://schemas.microsoft.com/office/drawing/2014/main" id="{DE113F27-4B11-4C51-A765-1C6082CD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2855" r="52527" b="17381"/>
          <a:stretch>
            <a:fillRect/>
          </a:stretch>
        </p:blipFill>
        <p:spPr bwMode="auto">
          <a:xfrm>
            <a:off x="7797800" y="3338126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3 - Ευθύγραμμο βέλος σύνδεσης">
            <a:extLst>
              <a:ext uri="{FF2B5EF4-FFF2-40B4-BE49-F238E27FC236}">
                <a16:creationId xmlns:a16="http://schemas.microsoft.com/office/drawing/2014/main" id="{47FF63E8-0304-4378-B492-1BE4E0CDEF64}"/>
              </a:ext>
            </a:extLst>
          </p:cNvPr>
          <p:cNvCxnSpPr/>
          <p:nvPr/>
        </p:nvCxnSpPr>
        <p:spPr>
          <a:xfrm>
            <a:off x="10247312" y="4814501"/>
            <a:ext cx="0" cy="2524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0B9E5649-CE7A-4D8D-8C2E-FFA48C005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03547"/>
              </p:ext>
            </p:extLst>
          </p:nvPr>
        </p:nvGraphicFramePr>
        <p:xfrm>
          <a:off x="10245725" y="4417626"/>
          <a:ext cx="288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164885" imgH="215619" progId="Equation.3">
                  <p:embed/>
                </p:oleObj>
              </mc:Choice>
              <mc:Fallback>
                <p:oleObj name="Εξίσωση" r:id="rId13" imgW="164885" imgH="215619" progId="Equation.3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0B9E5649-CE7A-4D8D-8C2E-FFA48C005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5725" y="4417626"/>
                        <a:ext cx="288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915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13F2A9CA-FC8C-454C-87AB-C59BEA60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37" y="596900"/>
            <a:ext cx="10515600" cy="190500"/>
          </a:xfrm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chemeClr val="accent2"/>
                </a:solidFill>
              </a:rPr>
              <a:t>Ιξώδες </a:t>
            </a:r>
            <a:r>
              <a:rPr lang="el-GR" altLang="el-GR" b="1" dirty="0" err="1">
                <a:solidFill>
                  <a:schemeClr val="accent2"/>
                </a:solidFill>
              </a:rPr>
              <a:t>μακρομοριακών</a:t>
            </a:r>
            <a:r>
              <a:rPr lang="el-GR" altLang="el-GR" b="1" dirty="0">
                <a:solidFill>
                  <a:schemeClr val="accent2"/>
                </a:solidFill>
              </a:rPr>
              <a:t> διαλυμάτων</a:t>
            </a:r>
            <a:br>
              <a:rPr lang="en-GB" altLang="el-GR" b="1" dirty="0">
                <a:solidFill>
                  <a:schemeClr val="accent2"/>
                </a:solidFill>
              </a:rPr>
            </a:br>
            <a:endParaRPr lang="el-GR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7842FD9-7D69-4825-95B9-21E7B62B0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006084"/>
              </p:ext>
            </p:extLst>
          </p:nvPr>
        </p:nvGraphicFramePr>
        <p:xfrm>
          <a:off x="5216524" y="2276475"/>
          <a:ext cx="33115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714500" imgH="469900" progId="Equation.3">
                  <p:embed/>
                </p:oleObj>
              </mc:Choice>
              <mc:Fallback>
                <p:oleObj name="Εξίσωση" r:id="rId2" imgW="1714500" imgH="469900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7842FD9-7D69-4825-95B9-21E7B62B09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4" y="2276475"/>
                        <a:ext cx="3311525" cy="901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8071EB32-E5C3-410A-B4F1-398A7001A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2" y="1268413"/>
            <a:ext cx="1835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Ανηγμένο ιξώδες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2483D57-AF40-46FA-84D0-7E9DDB849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7" y="2492375"/>
            <a:ext cx="2611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Εσωτερικό ιξώδες</a:t>
            </a:r>
            <a:endParaRPr lang="en-US" altLang="el-GR" sz="16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Οριακός δείκτης ιξώδους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12979B01-AEDE-4E88-A596-14EEC49D3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02612"/>
              </p:ext>
            </p:extLst>
          </p:nvPr>
        </p:nvGraphicFramePr>
        <p:xfrm>
          <a:off x="5216524" y="1050925"/>
          <a:ext cx="30241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828800" imgH="520700" progId="Equation.3">
                  <p:embed/>
                </p:oleObj>
              </mc:Choice>
              <mc:Fallback>
                <p:oleObj name="Εξίσωση" r:id="rId4" imgW="1828800" imgH="520700" progId="Equation.3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12979B01-AEDE-4E88-A596-14EEC49D31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4" y="1050925"/>
                        <a:ext cx="302418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FCCED478-4CD4-41F1-88B5-C9E1E05E6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19316"/>
              </p:ext>
            </p:extLst>
          </p:nvPr>
        </p:nvGraphicFramePr>
        <p:xfrm>
          <a:off x="2870993" y="3694112"/>
          <a:ext cx="16303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901309" imgH="393529" progId="Equation.3">
                  <p:embed/>
                </p:oleObj>
              </mc:Choice>
              <mc:Fallback>
                <p:oleObj name="Εξίσωση" r:id="rId6" imgW="901309" imgH="393529" progId="Equation.3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FCCED478-4CD4-41F1-88B5-C9E1E05E6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993" y="3694112"/>
                        <a:ext cx="16303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80338D55-E345-457A-9145-FD7B62505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93605"/>
              </p:ext>
            </p:extLst>
          </p:nvPr>
        </p:nvGraphicFramePr>
        <p:xfrm>
          <a:off x="4945061" y="3570287"/>
          <a:ext cx="35829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981200" imgH="431800" progId="Equation.3">
                  <p:embed/>
                </p:oleObj>
              </mc:Choice>
              <mc:Fallback>
                <p:oleObj name="Εξίσωση" r:id="rId8" imgW="1981200" imgH="43180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80338D55-E345-457A-9145-FD7B62505E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1" y="3570287"/>
                        <a:ext cx="35829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BA05C2BB-B21F-4CA5-88E4-56A6D303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5484016"/>
            <a:ext cx="447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</a:rPr>
              <a:t>Συντελεστής μοριακής </a:t>
            </a:r>
            <a:r>
              <a:rPr lang="el-GR" altLang="el-GR" sz="1800" b="1" dirty="0" err="1">
                <a:solidFill>
                  <a:schemeClr val="accent2"/>
                </a:solidFill>
              </a:rPr>
              <a:t>επεκτατικότητας</a:t>
            </a:r>
            <a:endParaRPr lang="el-GR" altLang="el-GR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9F144E4F-3A51-4238-B82F-E6F63D660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2892"/>
              </p:ext>
            </p:extLst>
          </p:nvPr>
        </p:nvGraphicFramePr>
        <p:xfrm>
          <a:off x="7715248" y="4743447"/>
          <a:ext cx="17287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774364" imgH="279279" progId="Equation.3">
                  <p:embed/>
                </p:oleObj>
              </mc:Choice>
              <mc:Fallback>
                <p:oleObj name="Εξίσωση" r:id="rId10" imgW="774364" imgH="279279" progId="Equation.3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9F144E4F-3A51-4238-B82F-E6F63D660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48" y="4743447"/>
                        <a:ext cx="17287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0 - Ελεύθερη σχεδίαση">
            <a:extLst>
              <a:ext uri="{FF2B5EF4-FFF2-40B4-BE49-F238E27FC236}">
                <a16:creationId xmlns:a16="http://schemas.microsoft.com/office/drawing/2014/main" id="{CB61E63A-4327-467D-8398-E0285924D2AC}"/>
              </a:ext>
            </a:extLst>
          </p:cNvPr>
          <p:cNvSpPr/>
          <p:nvPr/>
        </p:nvSpPr>
        <p:spPr>
          <a:xfrm>
            <a:off x="8142286" y="5616572"/>
            <a:ext cx="576262" cy="622300"/>
          </a:xfrm>
          <a:custGeom>
            <a:avLst/>
            <a:gdLst>
              <a:gd name="connsiteX0" fmla="*/ 360008 w 575908"/>
              <a:gd name="connsiteY0" fmla="*/ 190500 h 622300"/>
              <a:gd name="connsiteX1" fmla="*/ 271108 w 575908"/>
              <a:gd name="connsiteY1" fmla="*/ 165100 h 622300"/>
              <a:gd name="connsiteX2" fmla="*/ 182208 w 575908"/>
              <a:gd name="connsiteY2" fmla="*/ 177800 h 622300"/>
              <a:gd name="connsiteX3" fmla="*/ 156808 w 575908"/>
              <a:gd name="connsiteY3" fmla="*/ 215900 h 622300"/>
              <a:gd name="connsiteX4" fmla="*/ 182208 w 575908"/>
              <a:gd name="connsiteY4" fmla="*/ 406400 h 622300"/>
              <a:gd name="connsiteX5" fmla="*/ 309208 w 575908"/>
              <a:gd name="connsiteY5" fmla="*/ 355600 h 622300"/>
              <a:gd name="connsiteX6" fmla="*/ 321908 w 575908"/>
              <a:gd name="connsiteY6" fmla="*/ 292100 h 622300"/>
              <a:gd name="connsiteX7" fmla="*/ 347308 w 575908"/>
              <a:gd name="connsiteY7" fmla="*/ 215900 h 622300"/>
              <a:gd name="connsiteX8" fmla="*/ 334608 w 575908"/>
              <a:gd name="connsiteY8" fmla="*/ 152400 h 622300"/>
              <a:gd name="connsiteX9" fmla="*/ 258408 w 575908"/>
              <a:gd name="connsiteY9" fmla="*/ 152400 h 622300"/>
              <a:gd name="connsiteX10" fmla="*/ 245708 w 575908"/>
              <a:gd name="connsiteY10" fmla="*/ 190500 h 622300"/>
              <a:gd name="connsiteX11" fmla="*/ 258408 w 575908"/>
              <a:gd name="connsiteY11" fmla="*/ 266700 h 622300"/>
              <a:gd name="connsiteX12" fmla="*/ 296508 w 575908"/>
              <a:gd name="connsiteY12" fmla="*/ 292100 h 622300"/>
              <a:gd name="connsiteX13" fmla="*/ 398108 w 575908"/>
              <a:gd name="connsiteY13" fmla="*/ 317500 h 622300"/>
              <a:gd name="connsiteX14" fmla="*/ 436208 w 575908"/>
              <a:gd name="connsiteY14" fmla="*/ 330200 h 622300"/>
              <a:gd name="connsiteX15" fmla="*/ 461608 w 575908"/>
              <a:gd name="connsiteY15" fmla="*/ 368300 h 622300"/>
              <a:gd name="connsiteX16" fmla="*/ 245708 w 575908"/>
              <a:gd name="connsiteY16" fmla="*/ 406400 h 622300"/>
              <a:gd name="connsiteX17" fmla="*/ 220308 w 575908"/>
              <a:gd name="connsiteY17" fmla="*/ 368300 h 622300"/>
              <a:gd name="connsiteX18" fmla="*/ 245708 w 575908"/>
              <a:gd name="connsiteY18" fmla="*/ 330200 h 622300"/>
              <a:gd name="connsiteX19" fmla="*/ 283808 w 575908"/>
              <a:gd name="connsiteY19" fmla="*/ 317500 h 622300"/>
              <a:gd name="connsiteX20" fmla="*/ 360008 w 575908"/>
              <a:gd name="connsiteY20" fmla="*/ 279400 h 622300"/>
              <a:gd name="connsiteX21" fmla="*/ 360008 w 575908"/>
              <a:gd name="connsiteY21" fmla="*/ 101600 h 622300"/>
              <a:gd name="connsiteX22" fmla="*/ 347308 w 575908"/>
              <a:gd name="connsiteY22" fmla="*/ 63500 h 622300"/>
              <a:gd name="connsiteX23" fmla="*/ 271108 w 575908"/>
              <a:gd name="connsiteY23" fmla="*/ 38100 h 622300"/>
              <a:gd name="connsiteX24" fmla="*/ 207608 w 575908"/>
              <a:gd name="connsiteY24" fmla="*/ 101600 h 622300"/>
              <a:gd name="connsiteX25" fmla="*/ 182208 w 575908"/>
              <a:gd name="connsiteY25" fmla="*/ 228600 h 622300"/>
              <a:gd name="connsiteX26" fmla="*/ 169508 w 575908"/>
              <a:gd name="connsiteY26" fmla="*/ 279400 h 622300"/>
              <a:gd name="connsiteX27" fmla="*/ 118708 w 575908"/>
              <a:gd name="connsiteY27" fmla="*/ 355600 h 622300"/>
              <a:gd name="connsiteX28" fmla="*/ 80608 w 575908"/>
              <a:gd name="connsiteY28" fmla="*/ 444500 h 622300"/>
              <a:gd name="connsiteX29" fmla="*/ 67908 w 575908"/>
              <a:gd name="connsiteY29" fmla="*/ 482600 h 622300"/>
              <a:gd name="connsiteX30" fmla="*/ 169508 w 575908"/>
              <a:gd name="connsiteY30" fmla="*/ 457200 h 622300"/>
              <a:gd name="connsiteX31" fmla="*/ 245708 w 575908"/>
              <a:gd name="connsiteY31" fmla="*/ 431800 h 622300"/>
              <a:gd name="connsiteX32" fmla="*/ 283808 w 575908"/>
              <a:gd name="connsiteY32" fmla="*/ 419100 h 622300"/>
              <a:gd name="connsiteX33" fmla="*/ 321908 w 575908"/>
              <a:gd name="connsiteY33" fmla="*/ 393700 h 622300"/>
              <a:gd name="connsiteX34" fmla="*/ 347308 w 575908"/>
              <a:gd name="connsiteY34" fmla="*/ 469900 h 622300"/>
              <a:gd name="connsiteX35" fmla="*/ 360008 w 575908"/>
              <a:gd name="connsiteY35" fmla="*/ 508000 h 622300"/>
              <a:gd name="connsiteX36" fmla="*/ 385408 w 575908"/>
              <a:gd name="connsiteY36" fmla="*/ 546100 h 622300"/>
              <a:gd name="connsiteX37" fmla="*/ 423508 w 575908"/>
              <a:gd name="connsiteY37" fmla="*/ 457200 h 622300"/>
              <a:gd name="connsiteX38" fmla="*/ 461608 w 575908"/>
              <a:gd name="connsiteY38" fmla="*/ 431800 h 622300"/>
              <a:gd name="connsiteX39" fmla="*/ 474308 w 575908"/>
              <a:gd name="connsiteY39" fmla="*/ 317500 h 622300"/>
              <a:gd name="connsiteX40" fmla="*/ 436208 w 575908"/>
              <a:gd name="connsiteY40" fmla="*/ 292100 h 622300"/>
              <a:gd name="connsiteX41" fmla="*/ 423508 w 575908"/>
              <a:gd name="connsiteY41" fmla="*/ 254000 h 622300"/>
              <a:gd name="connsiteX42" fmla="*/ 258408 w 575908"/>
              <a:gd name="connsiteY42" fmla="*/ 292100 h 622300"/>
              <a:gd name="connsiteX43" fmla="*/ 29808 w 575908"/>
              <a:gd name="connsiteY43" fmla="*/ 317500 h 622300"/>
              <a:gd name="connsiteX44" fmla="*/ 4408 w 575908"/>
              <a:gd name="connsiteY44" fmla="*/ 279400 h 622300"/>
              <a:gd name="connsiteX45" fmla="*/ 55208 w 575908"/>
              <a:gd name="connsiteY45" fmla="*/ 190500 h 622300"/>
              <a:gd name="connsiteX46" fmla="*/ 67908 w 575908"/>
              <a:gd name="connsiteY46" fmla="*/ 152400 h 622300"/>
              <a:gd name="connsiteX47" fmla="*/ 106008 w 575908"/>
              <a:gd name="connsiteY47" fmla="*/ 127000 h 622300"/>
              <a:gd name="connsiteX48" fmla="*/ 182208 w 575908"/>
              <a:gd name="connsiteY48" fmla="*/ 165100 h 622300"/>
              <a:gd name="connsiteX49" fmla="*/ 220308 w 575908"/>
              <a:gd name="connsiteY49" fmla="*/ 241300 h 622300"/>
              <a:gd name="connsiteX50" fmla="*/ 245708 w 575908"/>
              <a:gd name="connsiteY50" fmla="*/ 279400 h 622300"/>
              <a:gd name="connsiteX51" fmla="*/ 410808 w 575908"/>
              <a:gd name="connsiteY51" fmla="*/ 266700 h 622300"/>
              <a:gd name="connsiteX52" fmla="*/ 474308 w 575908"/>
              <a:gd name="connsiteY52" fmla="*/ 152400 h 622300"/>
              <a:gd name="connsiteX53" fmla="*/ 436208 w 575908"/>
              <a:gd name="connsiteY53" fmla="*/ 127000 h 622300"/>
              <a:gd name="connsiteX54" fmla="*/ 347308 w 575908"/>
              <a:gd name="connsiteY54" fmla="*/ 114300 h 622300"/>
              <a:gd name="connsiteX55" fmla="*/ 309208 w 575908"/>
              <a:gd name="connsiteY55" fmla="*/ 101600 h 622300"/>
              <a:gd name="connsiteX56" fmla="*/ 169508 w 575908"/>
              <a:gd name="connsiteY56" fmla="*/ 114300 h 622300"/>
              <a:gd name="connsiteX57" fmla="*/ 131408 w 575908"/>
              <a:gd name="connsiteY57" fmla="*/ 152400 h 622300"/>
              <a:gd name="connsiteX58" fmla="*/ 80608 w 575908"/>
              <a:gd name="connsiteY58" fmla="*/ 228600 h 622300"/>
              <a:gd name="connsiteX59" fmla="*/ 67908 w 575908"/>
              <a:gd name="connsiteY59" fmla="*/ 279400 h 622300"/>
              <a:gd name="connsiteX60" fmla="*/ 55208 w 575908"/>
              <a:gd name="connsiteY60" fmla="*/ 317500 h 622300"/>
              <a:gd name="connsiteX61" fmla="*/ 67908 w 575908"/>
              <a:gd name="connsiteY61" fmla="*/ 457200 h 622300"/>
              <a:gd name="connsiteX62" fmla="*/ 80608 w 575908"/>
              <a:gd name="connsiteY62" fmla="*/ 495300 h 622300"/>
              <a:gd name="connsiteX63" fmla="*/ 118708 w 575908"/>
              <a:gd name="connsiteY63" fmla="*/ 508000 h 622300"/>
              <a:gd name="connsiteX64" fmla="*/ 156808 w 575908"/>
              <a:gd name="connsiteY64" fmla="*/ 546100 h 622300"/>
              <a:gd name="connsiteX65" fmla="*/ 169508 w 575908"/>
              <a:gd name="connsiteY65" fmla="*/ 584200 h 622300"/>
              <a:gd name="connsiteX66" fmla="*/ 245708 w 575908"/>
              <a:gd name="connsiteY66" fmla="*/ 622300 h 622300"/>
              <a:gd name="connsiteX67" fmla="*/ 448908 w 575908"/>
              <a:gd name="connsiteY67" fmla="*/ 609600 h 622300"/>
              <a:gd name="connsiteX68" fmla="*/ 487008 w 575908"/>
              <a:gd name="connsiteY68" fmla="*/ 596900 h 622300"/>
              <a:gd name="connsiteX69" fmla="*/ 512408 w 575908"/>
              <a:gd name="connsiteY69" fmla="*/ 558800 h 622300"/>
              <a:gd name="connsiteX70" fmla="*/ 550508 w 575908"/>
              <a:gd name="connsiteY70" fmla="*/ 431800 h 622300"/>
              <a:gd name="connsiteX71" fmla="*/ 563208 w 575908"/>
              <a:gd name="connsiteY71" fmla="*/ 393700 h 622300"/>
              <a:gd name="connsiteX72" fmla="*/ 550508 w 575908"/>
              <a:gd name="connsiteY72" fmla="*/ 279400 h 622300"/>
              <a:gd name="connsiteX73" fmla="*/ 537808 w 575908"/>
              <a:gd name="connsiteY73" fmla="*/ 215900 h 622300"/>
              <a:gd name="connsiteX74" fmla="*/ 499708 w 575908"/>
              <a:gd name="connsiteY74" fmla="*/ 190500 h 622300"/>
              <a:gd name="connsiteX75" fmla="*/ 448908 w 575908"/>
              <a:gd name="connsiteY75" fmla="*/ 114300 h 622300"/>
              <a:gd name="connsiteX76" fmla="*/ 436208 w 575908"/>
              <a:gd name="connsiteY76" fmla="*/ 76200 h 622300"/>
              <a:gd name="connsiteX77" fmla="*/ 360008 w 575908"/>
              <a:gd name="connsiteY77" fmla="*/ 25400 h 622300"/>
              <a:gd name="connsiteX78" fmla="*/ 321908 w 575908"/>
              <a:gd name="connsiteY78" fmla="*/ 0 h 622300"/>
              <a:gd name="connsiteX79" fmla="*/ 258408 w 575908"/>
              <a:gd name="connsiteY79" fmla="*/ 12700 h 622300"/>
              <a:gd name="connsiteX80" fmla="*/ 220308 w 575908"/>
              <a:gd name="connsiteY80" fmla="*/ 101600 h 622300"/>
              <a:gd name="connsiteX81" fmla="*/ 169508 w 575908"/>
              <a:gd name="connsiteY81" fmla="*/ 177800 h 622300"/>
              <a:gd name="connsiteX82" fmla="*/ 131408 w 575908"/>
              <a:gd name="connsiteY82" fmla="*/ 254000 h 622300"/>
              <a:gd name="connsiteX83" fmla="*/ 106008 w 575908"/>
              <a:gd name="connsiteY83" fmla="*/ 342900 h 622300"/>
              <a:gd name="connsiteX84" fmla="*/ 80608 w 575908"/>
              <a:gd name="connsiteY84" fmla="*/ 431800 h 622300"/>
              <a:gd name="connsiteX85" fmla="*/ 131408 w 575908"/>
              <a:gd name="connsiteY85" fmla="*/ 571500 h 622300"/>
              <a:gd name="connsiteX86" fmla="*/ 169508 w 575908"/>
              <a:gd name="connsiteY86" fmla="*/ 584200 h 622300"/>
              <a:gd name="connsiteX87" fmla="*/ 233008 w 575908"/>
              <a:gd name="connsiteY87" fmla="*/ 571500 h 622300"/>
              <a:gd name="connsiteX88" fmla="*/ 245708 w 575908"/>
              <a:gd name="connsiteY88" fmla="*/ 533400 h 622300"/>
              <a:gd name="connsiteX89" fmla="*/ 283808 w 575908"/>
              <a:gd name="connsiteY89" fmla="*/ 457200 h 622300"/>
              <a:gd name="connsiteX90" fmla="*/ 321908 w 575908"/>
              <a:gd name="connsiteY90" fmla="*/ 533400 h 622300"/>
              <a:gd name="connsiteX91" fmla="*/ 347308 w 575908"/>
              <a:gd name="connsiteY91" fmla="*/ 571500 h 622300"/>
              <a:gd name="connsiteX92" fmla="*/ 385408 w 575908"/>
              <a:gd name="connsiteY92" fmla="*/ 558800 h 622300"/>
              <a:gd name="connsiteX93" fmla="*/ 423508 w 575908"/>
              <a:gd name="connsiteY93" fmla="*/ 520700 h 622300"/>
              <a:gd name="connsiteX94" fmla="*/ 461608 w 575908"/>
              <a:gd name="connsiteY94" fmla="*/ 368300 h 622300"/>
              <a:gd name="connsiteX95" fmla="*/ 474308 w 575908"/>
              <a:gd name="connsiteY95" fmla="*/ 317500 h 622300"/>
              <a:gd name="connsiteX96" fmla="*/ 525108 w 575908"/>
              <a:gd name="connsiteY96" fmla="*/ 330200 h 622300"/>
              <a:gd name="connsiteX97" fmla="*/ 537808 w 575908"/>
              <a:gd name="connsiteY97" fmla="*/ 368300 h 622300"/>
              <a:gd name="connsiteX98" fmla="*/ 575908 w 575908"/>
              <a:gd name="connsiteY98" fmla="*/ 406400 h 622300"/>
              <a:gd name="connsiteX99" fmla="*/ 537808 w 575908"/>
              <a:gd name="connsiteY99" fmla="*/ 508000 h 622300"/>
              <a:gd name="connsiteX100" fmla="*/ 461608 w 575908"/>
              <a:gd name="connsiteY100" fmla="*/ 558800 h 622300"/>
              <a:gd name="connsiteX101" fmla="*/ 347308 w 575908"/>
              <a:gd name="connsiteY101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75908" h="622300">
                <a:moveTo>
                  <a:pt x="360008" y="190500"/>
                </a:moveTo>
                <a:cubicBezTo>
                  <a:pt x="342041" y="184511"/>
                  <a:pt x="287055" y="165100"/>
                  <a:pt x="271108" y="165100"/>
                </a:cubicBezTo>
                <a:cubicBezTo>
                  <a:pt x="241174" y="165100"/>
                  <a:pt x="211841" y="173567"/>
                  <a:pt x="182208" y="177800"/>
                </a:cubicBezTo>
                <a:cubicBezTo>
                  <a:pt x="173741" y="190500"/>
                  <a:pt x="157823" y="200670"/>
                  <a:pt x="156808" y="215900"/>
                </a:cubicBezTo>
                <a:cubicBezTo>
                  <a:pt x="149902" y="319488"/>
                  <a:pt x="158829" y="336262"/>
                  <a:pt x="182208" y="406400"/>
                </a:cubicBezTo>
                <a:cubicBezTo>
                  <a:pt x="253452" y="397495"/>
                  <a:pt x="285225" y="419554"/>
                  <a:pt x="309208" y="355600"/>
                </a:cubicBezTo>
                <a:cubicBezTo>
                  <a:pt x="316787" y="335389"/>
                  <a:pt x="316228" y="312925"/>
                  <a:pt x="321908" y="292100"/>
                </a:cubicBezTo>
                <a:cubicBezTo>
                  <a:pt x="328953" y="266269"/>
                  <a:pt x="347308" y="215900"/>
                  <a:pt x="347308" y="215900"/>
                </a:cubicBezTo>
                <a:cubicBezTo>
                  <a:pt x="343075" y="194733"/>
                  <a:pt x="346582" y="170361"/>
                  <a:pt x="334608" y="152400"/>
                </a:cubicBezTo>
                <a:cubicBezTo>
                  <a:pt x="316135" y="124691"/>
                  <a:pt x="276881" y="146242"/>
                  <a:pt x="258408" y="152400"/>
                </a:cubicBezTo>
                <a:cubicBezTo>
                  <a:pt x="254175" y="165100"/>
                  <a:pt x="245708" y="177113"/>
                  <a:pt x="245708" y="190500"/>
                </a:cubicBezTo>
                <a:cubicBezTo>
                  <a:pt x="245708" y="216250"/>
                  <a:pt x="246892" y="243668"/>
                  <a:pt x="258408" y="266700"/>
                </a:cubicBezTo>
                <a:cubicBezTo>
                  <a:pt x="265234" y="280352"/>
                  <a:pt x="282856" y="285274"/>
                  <a:pt x="296508" y="292100"/>
                </a:cubicBezTo>
                <a:cubicBezTo>
                  <a:pt x="325538" y="306615"/>
                  <a:pt x="369125" y="310254"/>
                  <a:pt x="398108" y="317500"/>
                </a:cubicBezTo>
                <a:cubicBezTo>
                  <a:pt x="411095" y="320747"/>
                  <a:pt x="423508" y="325967"/>
                  <a:pt x="436208" y="330200"/>
                </a:cubicBezTo>
                <a:cubicBezTo>
                  <a:pt x="444675" y="342900"/>
                  <a:pt x="459449" y="353190"/>
                  <a:pt x="461608" y="368300"/>
                </a:cubicBezTo>
                <a:cubicBezTo>
                  <a:pt x="478684" y="487829"/>
                  <a:pt x="286559" y="408953"/>
                  <a:pt x="245708" y="406400"/>
                </a:cubicBezTo>
                <a:cubicBezTo>
                  <a:pt x="237241" y="393700"/>
                  <a:pt x="220308" y="383564"/>
                  <a:pt x="220308" y="368300"/>
                </a:cubicBezTo>
                <a:cubicBezTo>
                  <a:pt x="220308" y="353036"/>
                  <a:pt x="233789" y="339735"/>
                  <a:pt x="245708" y="330200"/>
                </a:cubicBezTo>
                <a:cubicBezTo>
                  <a:pt x="256161" y="321837"/>
                  <a:pt x="271834" y="323487"/>
                  <a:pt x="283808" y="317500"/>
                </a:cubicBezTo>
                <a:cubicBezTo>
                  <a:pt x="382285" y="268261"/>
                  <a:pt x="264243" y="311322"/>
                  <a:pt x="360008" y="279400"/>
                </a:cubicBezTo>
                <a:cubicBezTo>
                  <a:pt x="375712" y="185175"/>
                  <a:pt x="379357" y="208020"/>
                  <a:pt x="360008" y="101600"/>
                </a:cubicBezTo>
                <a:cubicBezTo>
                  <a:pt x="357613" y="88429"/>
                  <a:pt x="358201" y="71281"/>
                  <a:pt x="347308" y="63500"/>
                </a:cubicBezTo>
                <a:cubicBezTo>
                  <a:pt x="325521" y="47938"/>
                  <a:pt x="271108" y="38100"/>
                  <a:pt x="271108" y="38100"/>
                </a:cubicBezTo>
                <a:cubicBezTo>
                  <a:pt x="243250" y="56672"/>
                  <a:pt x="218533" y="66095"/>
                  <a:pt x="207608" y="101600"/>
                </a:cubicBezTo>
                <a:cubicBezTo>
                  <a:pt x="194912" y="142863"/>
                  <a:pt x="192679" y="186717"/>
                  <a:pt x="182208" y="228600"/>
                </a:cubicBezTo>
                <a:cubicBezTo>
                  <a:pt x="177975" y="245533"/>
                  <a:pt x="177314" y="263788"/>
                  <a:pt x="169508" y="279400"/>
                </a:cubicBezTo>
                <a:cubicBezTo>
                  <a:pt x="155856" y="306704"/>
                  <a:pt x="118708" y="355600"/>
                  <a:pt x="118708" y="355600"/>
                </a:cubicBezTo>
                <a:cubicBezTo>
                  <a:pt x="92277" y="461326"/>
                  <a:pt x="124461" y="356795"/>
                  <a:pt x="80608" y="444500"/>
                </a:cubicBezTo>
                <a:cubicBezTo>
                  <a:pt x="74621" y="456474"/>
                  <a:pt x="54656" y="480707"/>
                  <a:pt x="67908" y="482600"/>
                </a:cubicBezTo>
                <a:cubicBezTo>
                  <a:pt x="102466" y="487537"/>
                  <a:pt x="135942" y="466790"/>
                  <a:pt x="169508" y="457200"/>
                </a:cubicBezTo>
                <a:cubicBezTo>
                  <a:pt x="195252" y="449845"/>
                  <a:pt x="220308" y="440267"/>
                  <a:pt x="245708" y="431800"/>
                </a:cubicBezTo>
                <a:cubicBezTo>
                  <a:pt x="258408" y="427567"/>
                  <a:pt x="272669" y="426526"/>
                  <a:pt x="283808" y="419100"/>
                </a:cubicBezTo>
                <a:lnTo>
                  <a:pt x="321908" y="393700"/>
                </a:lnTo>
                <a:lnTo>
                  <a:pt x="347308" y="469900"/>
                </a:lnTo>
                <a:cubicBezTo>
                  <a:pt x="351541" y="482600"/>
                  <a:pt x="352582" y="496861"/>
                  <a:pt x="360008" y="508000"/>
                </a:cubicBezTo>
                <a:lnTo>
                  <a:pt x="385408" y="546100"/>
                </a:lnTo>
                <a:cubicBezTo>
                  <a:pt x="395124" y="507237"/>
                  <a:pt x="394273" y="486435"/>
                  <a:pt x="423508" y="457200"/>
                </a:cubicBezTo>
                <a:cubicBezTo>
                  <a:pt x="434301" y="446407"/>
                  <a:pt x="448908" y="440267"/>
                  <a:pt x="461608" y="431800"/>
                </a:cubicBezTo>
                <a:cubicBezTo>
                  <a:pt x="490989" y="387729"/>
                  <a:pt x="506899" y="382683"/>
                  <a:pt x="474308" y="317500"/>
                </a:cubicBezTo>
                <a:cubicBezTo>
                  <a:pt x="467482" y="303848"/>
                  <a:pt x="448908" y="300567"/>
                  <a:pt x="436208" y="292100"/>
                </a:cubicBezTo>
                <a:cubicBezTo>
                  <a:pt x="431975" y="279400"/>
                  <a:pt x="436495" y="257247"/>
                  <a:pt x="423508" y="254000"/>
                </a:cubicBezTo>
                <a:cubicBezTo>
                  <a:pt x="356408" y="237225"/>
                  <a:pt x="319801" y="286984"/>
                  <a:pt x="258408" y="292100"/>
                </a:cubicBezTo>
                <a:cubicBezTo>
                  <a:pt x="80347" y="306938"/>
                  <a:pt x="156290" y="296420"/>
                  <a:pt x="29808" y="317500"/>
                </a:cubicBezTo>
                <a:cubicBezTo>
                  <a:pt x="21341" y="304800"/>
                  <a:pt x="6917" y="294456"/>
                  <a:pt x="4408" y="279400"/>
                </a:cubicBezTo>
                <a:cubicBezTo>
                  <a:pt x="0" y="252954"/>
                  <a:pt x="46709" y="201832"/>
                  <a:pt x="55208" y="190500"/>
                </a:cubicBezTo>
                <a:cubicBezTo>
                  <a:pt x="59441" y="177800"/>
                  <a:pt x="59545" y="162853"/>
                  <a:pt x="67908" y="152400"/>
                </a:cubicBezTo>
                <a:cubicBezTo>
                  <a:pt x="77443" y="140481"/>
                  <a:pt x="90952" y="129509"/>
                  <a:pt x="106008" y="127000"/>
                </a:cubicBezTo>
                <a:cubicBezTo>
                  <a:pt x="127040" y="123495"/>
                  <a:pt x="168940" y="156255"/>
                  <a:pt x="182208" y="165100"/>
                </a:cubicBezTo>
                <a:cubicBezTo>
                  <a:pt x="255001" y="274289"/>
                  <a:pt x="167728" y="136140"/>
                  <a:pt x="220308" y="241300"/>
                </a:cubicBezTo>
                <a:cubicBezTo>
                  <a:pt x="227134" y="254952"/>
                  <a:pt x="237241" y="266700"/>
                  <a:pt x="245708" y="279400"/>
                </a:cubicBezTo>
                <a:lnTo>
                  <a:pt x="410808" y="266700"/>
                </a:lnTo>
                <a:cubicBezTo>
                  <a:pt x="444552" y="252805"/>
                  <a:pt x="462690" y="187253"/>
                  <a:pt x="474308" y="152400"/>
                </a:cubicBezTo>
                <a:cubicBezTo>
                  <a:pt x="461608" y="143933"/>
                  <a:pt x="450828" y="131386"/>
                  <a:pt x="436208" y="127000"/>
                </a:cubicBezTo>
                <a:cubicBezTo>
                  <a:pt x="407536" y="118398"/>
                  <a:pt x="376661" y="120171"/>
                  <a:pt x="347308" y="114300"/>
                </a:cubicBezTo>
                <a:cubicBezTo>
                  <a:pt x="334181" y="111675"/>
                  <a:pt x="321908" y="105833"/>
                  <a:pt x="309208" y="101600"/>
                </a:cubicBezTo>
                <a:cubicBezTo>
                  <a:pt x="262641" y="105833"/>
                  <a:pt x="214468" y="101454"/>
                  <a:pt x="169508" y="114300"/>
                </a:cubicBezTo>
                <a:cubicBezTo>
                  <a:pt x="152239" y="119234"/>
                  <a:pt x="142435" y="138223"/>
                  <a:pt x="131408" y="152400"/>
                </a:cubicBezTo>
                <a:cubicBezTo>
                  <a:pt x="112666" y="176497"/>
                  <a:pt x="80608" y="228600"/>
                  <a:pt x="80608" y="228600"/>
                </a:cubicBezTo>
                <a:cubicBezTo>
                  <a:pt x="76375" y="245533"/>
                  <a:pt x="72703" y="262617"/>
                  <a:pt x="67908" y="279400"/>
                </a:cubicBezTo>
                <a:cubicBezTo>
                  <a:pt x="64230" y="292272"/>
                  <a:pt x="55208" y="304113"/>
                  <a:pt x="55208" y="317500"/>
                </a:cubicBezTo>
                <a:cubicBezTo>
                  <a:pt x="55208" y="364259"/>
                  <a:pt x="61295" y="410911"/>
                  <a:pt x="67908" y="457200"/>
                </a:cubicBezTo>
                <a:cubicBezTo>
                  <a:pt x="69801" y="470452"/>
                  <a:pt x="71142" y="485834"/>
                  <a:pt x="80608" y="495300"/>
                </a:cubicBezTo>
                <a:cubicBezTo>
                  <a:pt x="90074" y="504766"/>
                  <a:pt x="106008" y="503767"/>
                  <a:pt x="118708" y="508000"/>
                </a:cubicBezTo>
                <a:cubicBezTo>
                  <a:pt x="131408" y="520700"/>
                  <a:pt x="146845" y="531156"/>
                  <a:pt x="156808" y="546100"/>
                </a:cubicBezTo>
                <a:cubicBezTo>
                  <a:pt x="164234" y="557239"/>
                  <a:pt x="161145" y="573747"/>
                  <a:pt x="169508" y="584200"/>
                </a:cubicBezTo>
                <a:cubicBezTo>
                  <a:pt x="187413" y="606581"/>
                  <a:pt x="220609" y="613934"/>
                  <a:pt x="245708" y="622300"/>
                </a:cubicBezTo>
                <a:cubicBezTo>
                  <a:pt x="313441" y="618067"/>
                  <a:pt x="381415" y="616704"/>
                  <a:pt x="448908" y="609600"/>
                </a:cubicBezTo>
                <a:cubicBezTo>
                  <a:pt x="462221" y="608199"/>
                  <a:pt x="476555" y="605263"/>
                  <a:pt x="487008" y="596900"/>
                </a:cubicBezTo>
                <a:cubicBezTo>
                  <a:pt x="498927" y="587365"/>
                  <a:pt x="503941" y="571500"/>
                  <a:pt x="512408" y="558800"/>
                </a:cubicBezTo>
                <a:cubicBezTo>
                  <a:pt x="531602" y="482025"/>
                  <a:pt x="519588" y="524559"/>
                  <a:pt x="550508" y="431800"/>
                </a:cubicBezTo>
                <a:lnTo>
                  <a:pt x="563208" y="393700"/>
                </a:lnTo>
                <a:cubicBezTo>
                  <a:pt x="558975" y="355600"/>
                  <a:pt x="555929" y="317349"/>
                  <a:pt x="550508" y="279400"/>
                </a:cubicBezTo>
                <a:cubicBezTo>
                  <a:pt x="547455" y="258031"/>
                  <a:pt x="548518" y="234642"/>
                  <a:pt x="537808" y="215900"/>
                </a:cubicBezTo>
                <a:cubicBezTo>
                  <a:pt x="530235" y="202648"/>
                  <a:pt x="512408" y="198967"/>
                  <a:pt x="499708" y="190500"/>
                </a:cubicBezTo>
                <a:cubicBezTo>
                  <a:pt x="482775" y="165100"/>
                  <a:pt x="458561" y="143260"/>
                  <a:pt x="448908" y="114300"/>
                </a:cubicBezTo>
                <a:cubicBezTo>
                  <a:pt x="444675" y="101600"/>
                  <a:pt x="445674" y="85666"/>
                  <a:pt x="436208" y="76200"/>
                </a:cubicBezTo>
                <a:cubicBezTo>
                  <a:pt x="414622" y="54614"/>
                  <a:pt x="385408" y="42333"/>
                  <a:pt x="360008" y="25400"/>
                </a:cubicBezTo>
                <a:lnTo>
                  <a:pt x="321908" y="0"/>
                </a:lnTo>
                <a:cubicBezTo>
                  <a:pt x="300741" y="4233"/>
                  <a:pt x="277150" y="1990"/>
                  <a:pt x="258408" y="12700"/>
                </a:cubicBezTo>
                <a:cubicBezTo>
                  <a:pt x="226049" y="31191"/>
                  <a:pt x="233596" y="75024"/>
                  <a:pt x="220308" y="101600"/>
                </a:cubicBezTo>
                <a:cubicBezTo>
                  <a:pt x="206656" y="128904"/>
                  <a:pt x="179161" y="148840"/>
                  <a:pt x="169508" y="177800"/>
                </a:cubicBezTo>
                <a:cubicBezTo>
                  <a:pt x="137586" y="273565"/>
                  <a:pt x="180647" y="155523"/>
                  <a:pt x="131408" y="254000"/>
                </a:cubicBezTo>
                <a:cubicBezTo>
                  <a:pt x="121258" y="274300"/>
                  <a:pt x="111433" y="323911"/>
                  <a:pt x="106008" y="342900"/>
                </a:cubicBezTo>
                <a:cubicBezTo>
                  <a:pt x="69569" y="470437"/>
                  <a:pt x="120310" y="272991"/>
                  <a:pt x="80608" y="431800"/>
                </a:cubicBezTo>
                <a:cubicBezTo>
                  <a:pt x="91547" y="530247"/>
                  <a:pt x="62784" y="537188"/>
                  <a:pt x="131408" y="571500"/>
                </a:cubicBezTo>
                <a:cubicBezTo>
                  <a:pt x="143382" y="577487"/>
                  <a:pt x="156808" y="579967"/>
                  <a:pt x="169508" y="584200"/>
                </a:cubicBezTo>
                <a:cubicBezTo>
                  <a:pt x="190675" y="579967"/>
                  <a:pt x="215047" y="583474"/>
                  <a:pt x="233008" y="571500"/>
                </a:cubicBezTo>
                <a:cubicBezTo>
                  <a:pt x="244147" y="564074"/>
                  <a:pt x="239721" y="545374"/>
                  <a:pt x="245708" y="533400"/>
                </a:cubicBezTo>
                <a:cubicBezTo>
                  <a:pt x="294947" y="434923"/>
                  <a:pt x="251886" y="552965"/>
                  <a:pt x="283808" y="457200"/>
                </a:cubicBezTo>
                <a:cubicBezTo>
                  <a:pt x="356601" y="566389"/>
                  <a:pt x="269328" y="428240"/>
                  <a:pt x="321908" y="533400"/>
                </a:cubicBezTo>
                <a:cubicBezTo>
                  <a:pt x="328734" y="547052"/>
                  <a:pt x="338841" y="558800"/>
                  <a:pt x="347308" y="571500"/>
                </a:cubicBezTo>
                <a:cubicBezTo>
                  <a:pt x="360008" y="567267"/>
                  <a:pt x="374269" y="566226"/>
                  <a:pt x="385408" y="558800"/>
                </a:cubicBezTo>
                <a:cubicBezTo>
                  <a:pt x="400352" y="548837"/>
                  <a:pt x="414786" y="536400"/>
                  <a:pt x="423508" y="520700"/>
                </a:cubicBezTo>
                <a:cubicBezTo>
                  <a:pt x="450029" y="472962"/>
                  <a:pt x="451260" y="420041"/>
                  <a:pt x="461608" y="368300"/>
                </a:cubicBezTo>
                <a:cubicBezTo>
                  <a:pt x="465031" y="351184"/>
                  <a:pt x="470075" y="334433"/>
                  <a:pt x="474308" y="317500"/>
                </a:cubicBezTo>
                <a:cubicBezTo>
                  <a:pt x="491241" y="321733"/>
                  <a:pt x="511478" y="319296"/>
                  <a:pt x="525108" y="330200"/>
                </a:cubicBezTo>
                <a:cubicBezTo>
                  <a:pt x="535561" y="338563"/>
                  <a:pt x="530382" y="357161"/>
                  <a:pt x="537808" y="368300"/>
                </a:cubicBezTo>
                <a:cubicBezTo>
                  <a:pt x="547771" y="383244"/>
                  <a:pt x="563208" y="393700"/>
                  <a:pt x="575908" y="406400"/>
                </a:cubicBezTo>
                <a:cubicBezTo>
                  <a:pt x="568223" y="444826"/>
                  <a:pt x="569519" y="480253"/>
                  <a:pt x="537808" y="508000"/>
                </a:cubicBezTo>
                <a:cubicBezTo>
                  <a:pt x="514834" y="528102"/>
                  <a:pt x="461608" y="558800"/>
                  <a:pt x="461608" y="558800"/>
                </a:cubicBezTo>
                <a:lnTo>
                  <a:pt x="347308" y="54610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4" name="11 - Ελεύθερη σχεδίαση">
            <a:extLst>
              <a:ext uri="{FF2B5EF4-FFF2-40B4-BE49-F238E27FC236}">
                <a16:creationId xmlns:a16="http://schemas.microsoft.com/office/drawing/2014/main" id="{40A4DFEE-A108-47AE-A856-05A3788DD490}"/>
              </a:ext>
            </a:extLst>
          </p:cNvPr>
          <p:cNvSpPr>
            <a:spLocks noChangeAspect="1"/>
          </p:cNvSpPr>
          <p:nvPr/>
        </p:nvSpPr>
        <p:spPr>
          <a:xfrm>
            <a:off x="9221786" y="5616572"/>
            <a:ext cx="863600" cy="933450"/>
          </a:xfrm>
          <a:custGeom>
            <a:avLst/>
            <a:gdLst>
              <a:gd name="connsiteX0" fmla="*/ 360008 w 575908"/>
              <a:gd name="connsiteY0" fmla="*/ 190500 h 622300"/>
              <a:gd name="connsiteX1" fmla="*/ 271108 w 575908"/>
              <a:gd name="connsiteY1" fmla="*/ 165100 h 622300"/>
              <a:gd name="connsiteX2" fmla="*/ 182208 w 575908"/>
              <a:gd name="connsiteY2" fmla="*/ 177800 h 622300"/>
              <a:gd name="connsiteX3" fmla="*/ 156808 w 575908"/>
              <a:gd name="connsiteY3" fmla="*/ 215900 h 622300"/>
              <a:gd name="connsiteX4" fmla="*/ 182208 w 575908"/>
              <a:gd name="connsiteY4" fmla="*/ 406400 h 622300"/>
              <a:gd name="connsiteX5" fmla="*/ 309208 w 575908"/>
              <a:gd name="connsiteY5" fmla="*/ 355600 h 622300"/>
              <a:gd name="connsiteX6" fmla="*/ 321908 w 575908"/>
              <a:gd name="connsiteY6" fmla="*/ 292100 h 622300"/>
              <a:gd name="connsiteX7" fmla="*/ 347308 w 575908"/>
              <a:gd name="connsiteY7" fmla="*/ 215900 h 622300"/>
              <a:gd name="connsiteX8" fmla="*/ 334608 w 575908"/>
              <a:gd name="connsiteY8" fmla="*/ 152400 h 622300"/>
              <a:gd name="connsiteX9" fmla="*/ 258408 w 575908"/>
              <a:gd name="connsiteY9" fmla="*/ 152400 h 622300"/>
              <a:gd name="connsiteX10" fmla="*/ 245708 w 575908"/>
              <a:gd name="connsiteY10" fmla="*/ 190500 h 622300"/>
              <a:gd name="connsiteX11" fmla="*/ 258408 w 575908"/>
              <a:gd name="connsiteY11" fmla="*/ 266700 h 622300"/>
              <a:gd name="connsiteX12" fmla="*/ 296508 w 575908"/>
              <a:gd name="connsiteY12" fmla="*/ 292100 h 622300"/>
              <a:gd name="connsiteX13" fmla="*/ 398108 w 575908"/>
              <a:gd name="connsiteY13" fmla="*/ 317500 h 622300"/>
              <a:gd name="connsiteX14" fmla="*/ 436208 w 575908"/>
              <a:gd name="connsiteY14" fmla="*/ 330200 h 622300"/>
              <a:gd name="connsiteX15" fmla="*/ 461608 w 575908"/>
              <a:gd name="connsiteY15" fmla="*/ 368300 h 622300"/>
              <a:gd name="connsiteX16" fmla="*/ 245708 w 575908"/>
              <a:gd name="connsiteY16" fmla="*/ 406400 h 622300"/>
              <a:gd name="connsiteX17" fmla="*/ 220308 w 575908"/>
              <a:gd name="connsiteY17" fmla="*/ 368300 h 622300"/>
              <a:gd name="connsiteX18" fmla="*/ 245708 w 575908"/>
              <a:gd name="connsiteY18" fmla="*/ 330200 h 622300"/>
              <a:gd name="connsiteX19" fmla="*/ 283808 w 575908"/>
              <a:gd name="connsiteY19" fmla="*/ 317500 h 622300"/>
              <a:gd name="connsiteX20" fmla="*/ 360008 w 575908"/>
              <a:gd name="connsiteY20" fmla="*/ 279400 h 622300"/>
              <a:gd name="connsiteX21" fmla="*/ 360008 w 575908"/>
              <a:gd name="connsiteY21" fmla="*/ 101600 h 622300"/>
              <a:gd name="connsiteX22" fmla="*/ 347308 w 575908"/>
              <a:gd name="connsiteY22" fmla="*/ 63500 h 622300"/>
              <a:gd name="connsiteX23" fmla="*/ 271108 w 575908"/>
              <a:gd name="connsiteY23" fmla="*/ 38100 h 622300"/>
              <a:gd name="connsiteX24" fmla="*/ 207608 w 575908"/>
              <a:gd name="connsiteY24" fmla="*/ 101600 h 622300"/>
              <a:gd name="connsiteX25" fmla="*/ 182208 w 575908"/>
              <a:gd name="connsiteY25" fmla="*/ 228600 h 622300"/>
              <a:gd name="connsiteX26" fmla="*/ 169508 w 575908"/>
              <a:gd name="connsiteY26" fmla="*/ 279400 h 622300"/>
              <a:gd name="connsiteX27" fmla="*/ 118708 w 575908"/>
              <a:gd name="connsiteY27" fmla="*/ 355600 h 622300"/>
              <a:gd name="connsiteX28" fmla="*/ 80608 w 575908"/>
              <a:gd name="connsiteY28" fmla="*/ 444500 h 622300"/>
              <a:gd name="connsiteX29" fmla="*/ 67908 w 575908"/>
              <a:gd name="connsiteY29" fmla="*/ 482600 h 622300"/>
              <a:gd name="connsiteX30" fmla="*/ 169508 w 575908"/>
              <a:gd name="connsiteY30" fmla="*/ 457200 h 622300"/>
              <a:gd name="connsiteX31" fmla="*/ 245708 w 575908"/>
              <a:gd name="connsiteY31" fmla="*/ 431800 h 622300"/>
              <a:gd name="connsiteX32" fmla="*/ 283808 w 575908"/>
              <a:gd name="connsiteY32" fmla="*/ 419100 h 622300"/>
              <a:gd name="connsiteX33" fmla="*/ 321908 w 575908"/>
              <a:gd name="connsiteY33" fmla="*/ 393700 h 622300"/>
              <a:gd name="connsiteX34" fmla="*/ 347308 w 575908"/>
              <a:gd name="connsiteY34" fmla="*/ 469900 h 622300"/>
              <a:gd name="connsiteX35" fmla="*/ 360008 w 575908"/>
              <a:gd name="connsiteY35" fmla="*/ 508000 h 622300"/>
              <a:gd name="connsiteX36" fmla="*/ 385408 w 575908"/>
              <a:gd name="connsiteY36" fmla="*/ 546100 h 622300"/>
              <a:gd name="connsiteX37" fmla="*/ 423508 w 575908"/>
              <a:gd name="connsiteY37" fmla="*/ 457200 h 622300"/>
              <a:gd name="connsiteX38" fmla="*/ 461608 w 575908"/>
              <a:gd name="connsiteY38" fmla="*/ 431800 h 622300"/>
              <a:gd name="connsiteX39" fmla="*/ 474308 w 575908"/>
              <a:gd name="connsiteY39" fmla="*/ 317500 h 622300"/>
              <a:gd name="connsiteX40" fmla="*/ 436208 w 575908"/>
              <a:gd name="connsiteY40" fmla="*/ 292100 h 622300"/>
              <a:gd name="connsiteX41" fmla="*/ 423508 w 575908"/>
              <a:gd name="connsiteY41" fmla="*/ 254000 h 622300"/>
              <a:gd name="connsiteX42" fmla="*/ 258408 w 575908"/>
              <a:gd name="connsiteY42" fmla="*/ 292100 h 622300"/>
              <a:gd name="connsiteX43" fmla="*/ 29808 w 575908"/>
              <a:gd name="connsiteY43" fmla="*/ 317500 h 622300"/>
              <a:gd name="connsiteX44" fmla="*/ 4408 w 575908"/>
              <a:gd name="connsiteY44" fmla="*/ 279400 h 622300"/>
              <a:gd name="connsiteX45" fmla="*/ 55208 w 575908"/>
              <a:gd name="connsiteY45" fmla="*/ 190500 h 622300"/>
              <a:gd name="connsiteX46" fmla="*/ 67908 w 575908"/>
              <a:gd name="connsiteY46" fmla="*/ 152400 h 622300"/>
              <a:gd name="connsiteX47" fmla="*/ 106008 w 575908"/>
              <a:gd name="connsiteY47" fmla="*/ 127000 h 622300"/>
              <a:gd name="connsiteX48" fmla="*/ 182208 w 575908"/>
              <a:gd name="connsiteY48" fmla="*/ 165100 h 622300"/>
              <a:gd name="connsiteX49" fmla="*/ 220308 w 575908"/>
              <a:gd name="connsiteY49" fmla="*/ 241300 h 622300"/>
              <a:gd name="connsiteX50" fmla="*/ 245708 w 575908"/>
              <a:gd name="connsiteY50" fmla="*/ 279400 h 622300"/>
              <a:gd name="connsiteX51" fmla="*/ 410808 w 575908"/>
              <a:gd name="connsiteY51" fmla="*/ 266700 h 622300"/>
              <a:gd name="connsiteX52" fmla="*/ 474308 w 575908"/>
              <a:gd name="connsiteY52" fmla="*/ 152400 h 622300"/>
              <a:gd name="connsiteX53" fmla="*/ 436208 w 575908"/>
              <a:gd name="connsiteY53" fmla="*/ 127000 h 622300"/>
              <a:gd name="connsiteX54" fmla="*/ 347308 w 575908"/>
              <a:gd name="connsiteY54" fmla="*/ 114300 h 622300"/>
              <a:gd name="connsiteX55" fmla="*/ 309208 w 575908"/>
              <a:gd name="connsiteY55" fmla="*/ 101600 h 622300"/>
              <a:gd name="connsiteX56" fmla="*/ 169508 w 575908"/>
              <a:gd name="connsiteY56" fmla="*/ 114300 h 622300"/>
              <a:gd name="connsiteX57" fmla="*/ 131408 w 575908"/>
              <a:gd name="connsiteY57" fmla="*/ 152400 h 622300"/>
              <a:gd name="connsiteX58" fmla="*/ 80608 w 575908"/>
              <a:gd name="connsiteY58" fmla="*/ 228600 h 622300"/>
              <a:gd name="connsiteX59" fmla="*/ 67908 w 575908"/>
              <a:gd name="connsiteY59" fmla="*/ 279400 h 622300"/>
              <a:gd name="connsiteX60" fmla="*/ 55208 w 575908"/>
              <a:gd name="connsiteY60" fmla="*/ 317500 h 622300"/>
              <a:gd name="connsiteX61" fmla="*/ 67908 w 575908"/>
              <a:gd name="connsiteY61" fmla="*/ 457200 h 622300"/>
              <a:gd name="connsiteX62" fmla="*/ 80608 w 575908"/>
              <a:gd name="connsiteY62" fmla="*/ 495300 h 622300"/>
              <a:gd name="connsiteX63" fmla="*/ 118708 w 575908"/>
              <a:gd name="connsiteY63" fmla="*/ 508000 h 622300"/>
              <a:gd name="connsiteX64" fmla="*/ 156808 w 575908"/>
              <a:gd name="connsiteY64" fmla="*/ 546100 h 622300"/>
              <a:gd name="connsiteX65" fmla="*/ 169508 w 575908"/>
              <a:gd name="connsiteY65" fmla="*/ 584200 h 622300"/>
              <a:gd name="connsiteX66" fmla="*/ 245708 w 575908"/>
              <a:gd name="connsiteY66" fmla="*/ 622300 h 622300"/>
              <a:gd name="connsiteX67" fmla="*/ 448908 w 575908"/>
              <a:gd name="connsiteY67" fmla="*/ 609600 h 622300"/>
              <a:gd name="connsiteX68" fmla="*/ 487008 w 575908"/>
              <a:gd name="connsiteY68" fmla="*/ 596900 h 622300"/>
              <a:gd name="connsiteX69" fmla="*/ 512408 w 575908"/>
              <a:gd name="connsiteY69" fmla="*/ 558800 h 622300"/>
              <a:gd name="connsiteX70" fmla="*/ 550508 w 575908"/>
              <a:gd name="connsiteY70" fmla="*/ 431800 h 622300"/>
              <a:gd name="connsiteX71" fmla="*/ 563208 w 575908"/>
              <a:gd name="connsiteY71" fmla="*/ 393700 h 622300"/>
              <a:gd name="connsiteX72" fmla="*/ 550508 w 575908"/>
              <a:gd name="connsiteY72" fmla="*/ 279400 h 622300"/>
              <a:gd name="connsiteX73" fmla="*/ 537808 w 575908"/>
              <a:gd name="connsiteY73" fmla="*/ 215900 h 622300"/>
              <a:gd name="connsiteX74" fmla="*/ 499708 w 575908"/>
              <a:gd name="connsiteY74" fmla="*/ 190500 h 622300"/>
              <a:gd name="connsiteX75" fmla="*/ 448908 w 575908"/>
              <a:gd name="connsiteY75" fmla="*/ 114300 h 622300"/>
              <a:gd name="connsiteX76" fmla="*/ 436208 w 575908"/>
              <a:gd name="connsiteY76" fmla="*/ 76200 h 622300"/>
              <a:gd name="connsiteX77" fmla="*/ 360008 w 575908"/>
              <a:gd name="connsiteY77" fmla="*/ 25400 h 622300"/>
              <a:gd name="connsiteX78" fmla="*/ 321908 w 575908"/>
              <a:gd name="connsiteY78" fmla="*/ 0 h 622300"/>
              <a:gd name="connsiteX79" fmla="*/ 258408 w 575908"/>
              <a:gd name="connsiteY79" fmla="*/ 12700 h 622300"/>
              <a:gd name="connsiteX80" fmla="*/ 220308 w 575908"/>
              <a:gd name="connsiteY80" fmla="*/ 101600 h 622300"/>
              <a:gd name="connsiteX81" fmla="*/ 169508 w 575908"/>
              <a:gd name="connsiteY81" fmla="*/ 177800 h 622300"/>
              <a:gd name="connsiteX82" fmla="*/ 131408 w 575908"/>
              <a:gd name="connsiteY82" fmla="*/ 254000 h 622300"/>
              <a:gd name="connsiteX83" fmla="*/ 106008 w 575908"/>
              <a:gd name="connsiteY83" fmla="*/ 342900 h 622300"/>
              <a:gd name="connsiteX84" fmla="*/ 80608 w 575908"/>
              <a:gd name="connsiteY84" fmla="*/ 431800 h 622300"/>
              <a:gd name="connsiteX85" fmla="*/ 131408 w 575908"/>
              <a:gd name="connsiteY85" fmla="*/ 571500 h 622300"/>
              <a:gd name="connsiteX86" fmla="*/ 169508 w 575908"/>
              <a:gd name="connsiteY86" fmla="*/ 584200 h 622300"/>
              <a:gd name="connsiteX87" fmla="*/ 233008 w 575908"/>
              <a:gd name="connsiteY87" fmla="*/ 571500 h 622300"/>
              <a:gd name="connsiteX88" fmla="*/ 245708 w 575908"/>
              <a:gd name="connsiteY88" fmla="*/ 533400 h 622300"/>
              <a:gd name="connsiteX89" fmla="*/ 283808 w 575908"/>
              <a:gd name="connsiteY89" fmla="*/ 457200 h 622300"/>
              <a:gd name="connsiteX90" fmla="*/ 321908 w 575908"/>
              <a:gd name="connsiteY90" fmla="*/ 533400 h 622300"/>
              <a:gd name="connsiteX91" fmla="*/ 347308 w 575908"/>
              <a:gd name="connsiteY91" fmla="*/ 571500 h 622300"/>
              <a:gd name="connsiteX92" fmla="*/ 385408 w 575908"/>
              <a:gd name="connsiteY92" fmla="*/ 558800 h 622300"/>
              <a:gd name="connsiteX93" fmla="*/ 423508 w 575908"/>
              <a:gd name="connsiteY93" fmla="*/ 520700 h 622300"/>
              <a:gd name="connsiteX94" fmla="*/ 461608 w 575908"/>
              <a:gd name="connsiteY94" fmla="*/ 368300 h 622300"/>
              <a:gd name="connsiteX95" fmla="*/ 474308 w 575908"/>
              <a:gd name="connsiteY95" fmla="*/ 317500 h 622300"/>
              <a:gd name="connsiteX96" fmla="*/ 525108 w 575908"/>
              <a:gd name="connsiteY96" fmla="*/ 330200 h 622300"/>
              <a:gd name="connsiteX97" fmla="*/ 537808 w 575908"/>
              <a:gd name="connsiteY97" fmla="*/ 368300 h 622300"/>
              <a:gd name="connsiteX98" fmla="*/ 575908 w 575908"/>
              <a:gd name="connsiteY98" fmla="*/ 406400 h 622300"/>
              <a:gd name="connsiteX99" fmla="*/ 537808 w 575908"/>
              <a:gd name="connsiteY99" fmla="*/ 508000 h 622300"/>
              <a:gd name="connsiteX100" fmla="*/ 461608 w 575908"/>
              <a:gd name="connsiteY100" fmla="*/ 558800 h 622300"/>
              <a:gd name="connsiteX101" fmla="*/ 347308 w 575908"/>
              <a:gd name="connsiteY101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75908" h="622300">
                <a:moveTo>
                  <a:pt x="360008" y="190500"/>
                </a:moveTo>
                <a:cubicBezTo>
                  <a:pt x="342041" y="184511"/>
                  <a:pt x="287055" y="165100"/>
                  <a:pt x="271108" y="165100"/>
                </a:cubicBezTo>
                <a:cubicBezTo>
                  <a:pt x="241174" y="165100"/>
                  <a:pt x="211841" y="173567"/>
                  <a:pt x="182208" y="177800"/>
                </a:cubicBezTo>
                <a:cubicBezTo>
                  <a:pt x="173741" y="190500"/>
                  <a:pt x="157823" y="200670"/>
                  <a:pt x="156808" y="215900"/>
                </a:cubicBezTo>
                <a:cubicBezTo>
                  <a:pt x="149902" y="319488"/>
                  <a:pt x="158829" y="336262"/>
                  <a:pt x="182208" y="406400"/>
                </a:cubicBezTo>
                <a:cubicBezTo>
                  <a:pt x="253452" y="397495"/>
                  <a:pt x="285225" y="419554"/>
                  <a:pt x="309208" y="355600"/>
                </a:cubicBezTo>
                <a:cubicBezTo>
                  <a:pt x="316787" y="335389"/>
                  <a:pt x="316228" y="312925"/>
                  <a:pt x="321908" y="292100"/>
                </a:cubicBezTo>
                <a:cubicBezTo>
                  <a:pt x="328953" y="266269"/>
                  <a:pt x="347308" y="215900"/>
                  <a:pt x="347308" y="215900"/>
                </a:cubicBezTo>
                <a:cubicBezTo>
                  <a:pt x="343075" y="194733"/>
                  <a:pt x="346582" y="170361"/>
                  <a:pt x="334608" y="152400"/>
                </a:cubicBezTo>
                <a:cubicBezTo>
                  <a:pt x="316135" y="124691"/>
                  <a:pt x="276881" y="146242"/>
                  <a:pt x="258408" y="152400"/>
                </a:cubicBezTo>
                <a:cubicBezTo>
                  <a:pt x="254175" y="165100"/>
                  <a:pt x="245708" y="177113"/>
                  <a:pt x="245708" y="190500"/>
                </a:cubicBezTo>
                <a:cubicBezTo>
                  <a:pt x="245708" y="216250"/>
                  <a:pt x="246892" y="243668"/>
                  <a:pt x="258408" y="266700"/>
                </a:cubicBezTo>
                <a:cubicBezTo>
                  <a:pt x="265234" y="280352"/>
                  <a:pt x="282856" y="285274"/>
                  <a:pt x="296508" y="292100"/>
                </a:cubicBezTo>
                <a:cubicBezTo>
                  <a:pt x="325538" y="306615"/>
                  <a:pt x="369125" y="310254"/>
                  <a:pt x="398108" y="317500"/>
                </a:cubicBezTo>
                <a:cubicBezTo>
                  <a:pt x="411095" y="320747"/>
                  <a:pt x="423508" y="325967"/>
                  <a:pt x="436208" y="330200"/>
                </a:cubicBezTo>
                <a:cubicBezTo>
                  <a:pt x="444675" y="342900"/>
                  <a:pt x="459449" y="353190"/>
                  <a:pt x="461608" y="368300"/>
                </a:cubicBezTo>
                <a:cubicBezTo>
                  <a:pt x="478684" y="487829"/>
                  <a:pt x="286559" y="408953"/>
                  <a:pt x="245708" y="406400"/>
                </a:cubicBezTo>
                <a:cubicBezTo>
                  <a:pt x="237241" y="393700"/>
                  <a:pt x="220308" y="383564"/>
                  <a:pt x="220308" y="368300"/>
                </a:cubicBezTo>
                <a:cubicBezTo>
                  <a:pt x="220308" y="353036"/>
                  <a:pt x="233789" y="339735"/>
                  <a:pt x="245708" y="330200"/>
                </a:cubicBezTo>
                <a:cubicBezTo>
                  <a:pt x="256161" y="321837"/>
                  <a:pt x="271834" y="323487"/>
                  <a:pt x="283808" y="317500"/>
                </a:cubicBezTo>
                <a:cubicBezTo>
                  <a:pt x="382285" y="268261"/>
                  <a:pt x="264243" y="311322"/>
                  <a:pt x="360008" y="279400"/>
                </a:cubicBezTo>
                <a:cubicBezTo>
                  <a:pt x="375712" y="185175"/>
                  <a:pt x="379357" y="208020"/>
                  <a:pt x="360008" y="101600"/>
                </a:cubicBezTo>
                <a:cubicBezTo>
                  <a:pt x="357613" y="88429"/>
                  <a:pt x="358201" y="71281"/>
                  <a:pt x="347308" y="63500"/>
                </a:cubicBezTo>
                <a:cubicBezTo>
                  <a:pt x="325521" y="47938"/>
                  <a:pt x="271108" y="38100"/>
                  <a:pt x="271108" y="38100"/>
                </a:cubicBezTo>
                <a:cubicBezTo>
                  <a:pt x="243250" y="56672"/>
                  <a:pt x="218533" y="66095"/>
                  <a:pt x="207608" y="101600"/>
                </a:cubicBezTo>
                <a:cubicBezTo>
                  <a:pt x="194912" y="142863"/>
                  <a:pt x="192679" y="186717"/>
                  <a:pt x="182208" y="228600"/>
                </a:cubicBezTo>
                <a:cubicBezTo>
                  <a:pt x="177975" y="245533"/>
                  <a:pt x="177314" y="263788"/>
                  <a:pt x="169508" y="279400"/>
                </a:cubicBezTo>
                <a:cubicBezTo>
                  <a:pt x="155856" y="306704"/>
                  <a:pt x="118708" y="355600"/>
                  <a:pt x="118708" y="355600"/>
                </a:cubicBezTo>
                <a:cubicBezTo>
                  <a:pt x="92277" y="461326"/>
                  <a:pt x="124461" y="356795"/>
                  <a:pt x="80608" y="444500"/>
                </a:cubicBezTo>
                <a:cubicBezTo>
                  <a:pt x="74621" y="456474"/>
                  <a:pt x="54656" y="480707"/>
                  <a:pt x="67908" y="482600"/>
                </a:cubicBezTo>
                <a:cubicBezTo>
                  <a:pt x="102466" y="487537"/>
                  <a:pt x="135942" y="466790"/>
                  <a:pt x="169508" y="457200"/>
                </a:cubicBezTo>
                <a:cubicBezTo>
                  <a:pt x="195252" y="449845"/>
                  <a:pt x="220308" y="440267"/>
                  <a:pt x="245708" y="431800"/>
                </a:cubicBezTo>
                <a:cubicBezTo>
                  <a:pt x="258408" y="427567"/>
                  <a:pt x="272669" y="426526"/>
                  <a:pt x="283808" y="419100"/>
                </a:cubicBezTo>
                <a:lnTo>
                  <a:pt x="321908" y="393700"/>
                </a:lnTo>
                <a:lnTo>
                  <a:pt x="347308" y="469900"/>
                </a:lnTo>
                <a:cubicBezTo>
                  <a:pt x="351541" y="482600"/>
                  <a:pt x="352582" y="496861"/>
                  <a:pt x="360008" y="508000"/>
                </a:cubicBezTo>
                <a:lnTo>
                  <a:pt x="385408" y="546100"/>
                </a:lnTo>
                <a:cubicBezTo>
                  <a:pt x="395124" y="507237"/>
                  <a:pt x="394273" y="486435"/>
                  <a:pt x="423508" y="457200"/>
                </a:cubicBezTo>
                <a:cubicBezTo>
                  <a:pt x="434301" y="446407"/>
                  <a:pt x="448908" y="440267"/>
                  <a:pt x="461608" y="431800"/>
                </a:cubicBezTo>
                <a:cubicBezTo>
                  <a:pt x="490989" y="387729"/>
                  <a:pt x="506899" y="382683"/>
                  <a:pt x="474308" y="317500"/>
                </a:cubicBezTo>
                <a:cubicBezTo>
                  <a:pt x="467482" y="303848"/>
                  <a:pt x="448908" y="300567"/>
                  <a:pt x="436208" y="292100"/>
                </a:cubicBezTo>
                <a:cubicBezTo>
                  <a:pt x="431975" y="279400"/>
                  <a:pt x="436495" y="257247"/>
                  <a:pt x="423508" y="254000"/>
                </a:cubicBezTo>
                <a:cubicBezTo>
                  <a:pt x="356408" y="237225"/>
                  <a:pt x="319801" y="286984"/>
                  <a:pt x="258408" y="292100"/>
                </a:cubicBezTo>
                <a:cubicBezTo>
                  <a:pt x="80347" y="306938"/>
                  <a:pt x="156290" y="296420"/>
                  <a:pt x="29808" y="317500"/>
                </a:cubicBezTo>
                <a:cubicBezTo>
                  <a:pt x="21341" y="304800"/>
                  <a:pt x="6917" y="294456"/>
                  <a:pt x="4408" y="279400"/>
                </a:cubicBezTo>
                <a:cubicBezTo>
                  <a:pt x="0" y="252954"/>
                  <a:pt x="46709" y="201832"/>
                  <a:pt x="55208" y="190500"/>
                </a:cubicBezTo>
                <a:cubicBezTo>
                  <a:pt x="59441" y="177800"/>
                  <a:pt x="59545" y="162853"/>
                  <a:pt x="67908" y="152400"/>
                </a:cubicBezTo>
                <a:cubicBezTo>
                  <a:pt x="77443" y="140481"/>
                  <a:pt x="90952" y="129509"/>
                  <a:pt x="106008" y="127000"/>
                </a:cubicBezTo>
                <a:cubicBezTo>
                  <a:pt x="127040" y="123495"/>
                  <a:pt x="168940" y="156255"/>
                  <a:pt x="182208" y="165100"/>
                </a:cubicBezTo>
                <a:cubicBezTo>
                  <a:pt x="255001" y="274289"/>
                  <a:pt x="167728" y="136140"/>
                  <a:pt x="220308" y="241300"/>
                </a:cubicBezTo>
                <a:cubicBezTo>
                  <a:pt x="227134" y="254952"/>
                  <a:pt x="237241" y="266700"/>
                  <a:pt x="245708" y="279400"/>
                </a:cubicBezTo>
                <a:lnTo>
                  <a:pt x="410808" y="266700"/>
                </a:lnTo>
                <a:cubicBezTo>
                  <a:pt x="444552" y="252805"/>
                  <a:pt x="462690" y="187253"/>
                  <a:pt x="474308" y="152400"/>
                </a:cubicBezTo>
                <a:cubicBezTo>
                  <a:pt x="461608" y="143933"/>
                  <a:pt x="450828" y="131386"/>
                  <a:pt x="436208" y="127000"/>
                </a:cubicBezTo>
                <a:cubicBezTo>
                  <a:pt x="407536" y="118398"/>
                  <a:pt x="376661" y="120171"/>
                  <a:pt x="347308" y="114300"/>
                </a:cubicBezTo>
                <a:cubicBezTo>
                  <a:pt x="334181" y="111675"/>
                  <a:pt x="321908" y="105833"/>
                  <a:pt x="309208" y="101600"/>
                </a:cubicBezTo>
                <a:cubicBezTo>
                  <a:pt x="262641" y="105833"/>
                  <a:pt x="214468" y="101454"/>
                  <a:pt x="169508" y="114300"/>
                </a:cubicBezTo>
                <a:cubicBezTo>
                  <a:pt x="152239" y="119234"/>
                  <a:pt x="142435" y="138223"/>
                  <a:pt x="131408" y="152400"/>
                </a:cubicBezTo>
                <a:cubicBezTo>
                  <a:pt x="112666" y="176497"/>
                  <a:pt x="80608" y="228600"/>
                  <a:pt x="80608" y="228600"/>
                </a:cubicBezTo>
                <a:cubicBezTo>
                  <a:pt x="76375" y="245533"/>
                  <a:pt x="72703" y="262617"/>
                  <a:pt x="67908" y="279400"/>
                </a:cubicBezTo>
                <a:cubicBezTo>
                  <a:pt x="64230" y="292272"/>
                  <a:pt x="55208" y="304113"/>
                  <a:pt x="55208" y="317500"/>
                </a:cubicBezTo>
                <a:cubicBezTo>
                  <a:pt x="55208" y="364259"/>
                  <a:pt x="61295" y="410911"/>
                  <a:pt x="67908" y="457200"/>
                </a:cubicBezTo>
                <a:cubicBezTo>
                  <a:pt x="69801" y="470452"/>
                  <a:pt x="71142" y="485834"/>
                  <a:pt x="80608" y="495300"/>
                </a:cubicBezTo>
                <a:cubicBezTo>
                  <a:pt x="90074" y="504766"/>
                  <a:pt x="106008" y="503767"/>
                  <a:pt x="118708" y="508000"/>
                </a:cubicBezTo>
                <a:cubicBezTo>
                  <a:pt x="131408" y="520700"/>
                  <a:pt x="146845" y="531156"/>
                  <a:pt x="156808" y="546100"/>
                </a:cubicBezTo>
                <a:cubicBezTo>
                  <a:pt x="164234" y="557239"/>
                  <a:pt x="161145" y="573747"/>
                  <a:pt x="169508" y="584200"/>
                </a:cubicBezTo>
                <a:cubicBezTo>
                  <a:pt x="187413" y="606581"/>
                  <a:pt x="220609" y="613934"/>
                  <a:pt x="245708" y="622300"/>
                </a:cubicBezTo>
                <a:cubicBezTo>
                  <a:pt x="313441" y="618067"/>
                  <a:pt x="381415" y="616704"/>
                  <a:pt x="448908" y="609600"/>
                </a:cubicBezTo>
                <a:cubicBezTo>
                  <a:pt x="462221" y="608199"/>
                  <a:pt x="476555" y="605263"/>
                  <a:pt x="487008" y="596900"/>
                </a:cubicBezTo>
                <a:cubicBezTo>
                  <a:pt x="498927" y="587365"/>
                  <a:pt x="503941" y="571500"/>
                  <a:pt x="512408" y="558800"/>
                </a:cubicBezTo>
                <a:cubicBezTo>
                  <a:pt x="531602" y="482025"/>
                  <a:pt x="519588" y="524559"/>
                  <a:pt x="550508" y="431800"/>
                </a:cubicBezTo>
                <a:lnTo>
                  <a:pt x="563208" y="393700"/>
                </a:lnTo>
                <a:cubicBezTo>
                  <a:pt x="558975" y="355600"/>
                  <a:pt x="555929" y="317349"/>
                  <a:pt x="550508" y="279400"/>
                </a:cubicBezTo>
                <a:cubicBezTo>
                  <a:pt x="547455" y="258031"/>
                  <a:pt x="548518" y="234642"/>
                  <a:pt x="537808" y="215900"/>
                </a:cubicBezTo>
                <a:cubicBezTo>
                  <a:pt x="530235" y="202648"/>
                  <a:pt x="512408" y="198967"/>
                  <a:pt x="499708" y="190500"/>
                </a:cubicBezTo>
                <a:cubicBezTo>
                  <a:pt x="482775" y="165100"/>
                  <a:pt x="458561" y="143260"/>
                  <a:pt x="448908" y="114300"/>
                </a:cubicBezTo>
                <a:cubicBezTo>
                  <a:pt x="444675" y="101600"/>
                  <a:pt x="445674" y="85666"/>
                  <a:pt x="436208" y="76200"/>
                </a:cubicBezTo>
                <a:cubicBezTo>
                  <a:pt x="414622" y="54614"/>
                  <a:pt x="385408" y="42333"/>
                  <a:pt x="360008" y="25400"/>
                </a:cubicBezTo>
                <a:lnTo>
                  <a:pt x="321908" y="0"/>
                </a:lnTo>
                <a:cubicBezTo>
                  <a:pt x="300741" y="4233"/>
                  <a:pt x="277150" y="1990"/>
                  <a:pt x="258408" y="12700"/>
                </a:cubicBezTo>
                <a:cubicBezTo>
                  <a:pt x="226049" y="31191"/>
                  <a:pt x="233596" y="75024"/>
                  <a:pt x="220308" y="101600"/>
                </a:cubicBezTo>
                <a:cubicBezTo>
                  <a:pt x="206656" y="128904"/>
                  <a:pt x="179161" y="148840"/>
                  <a:pt x="169508" y="177800"/>
                </a:cubicBezTo>
                <a:cubicBezTo>
                  <a:pt x="137586" y="273565"/>
                  <a:pt x="180647" y="155523"/>
                  <a:pt x="131408" y="254000"/>
                </a:cubicBezTo>
                <a:cubicBezTo>
                  <a:pt x="121258" y="274300"/>
                  <a:pt x="111433" y="323911"/>
                  <a:pt x="106008" y="342900"/>
                </a:cubicBezTo>
                <a:cubicBezTo>
                  <a:pt x="69569" y="470437"/>
                  <a:pt x="120310" y="272991"/>
                  <a:pt x="80608" y="431800"/>
                </a:cubicBezTo>
                <a:cubicBezTo>
                  <a:pt x="91547" y="530247"/>
                  <a:pt x="62784" y="537188"/>
                  <a:pt x="131408" y="571500"/>
                </a:cubicBezTo>
                <a:cubicBezTo>
                  <a:pt x="143382" y="577487"/>
                  <a:pt x="156808" y="579967"/>
                  <a:pt x="169508" y="584200"/>
                </a:cubicBezTo>
                <a:cubicBezTo>
                  <a:pt x="190675" y="579967"/>
                  <a:pt x="215047" y="583474"/>
                  <a:pt x="233008" y="571500"/>
                </a:cubicBezTo>
                <a:cubicBezTo>
                  <a:pt x="244147" y="564074"/>
                  <a:pt x="239721" y="545374"/>
                  <a:pt x="245708" y="533400"/>
                </a:cubicBezTo>
                <a:cubicBezTo>
                  <a:pt x="294947" y="434923"/>
                  <a:pt x="251886" y="552965"/>
                  <a:pt x="283808" y="457200"/>
                </a:cubicBezTo>
                <a:cubicBezTo>
                  <a:pt x="356601" y="566389"/>
                  <a:pt x="269328" y="428240"/>
                  <a:pt x="321908" y="533400"/>
                </a:cubicBezTo>
                <a:cubicBezTo>
                  <a:pt x="328734" y="547052"/>
                  <a:pt x="338841" y="558800"/>
                  <a:pt x="347308" y="571500"/>
                </a:cubicBezTo>
                <a:cubicBezTo>
                  <a:pt x="360008" y="567267"/>
                  <a:pt x="374269" y="566226"/>
                  <a:pt x="385408" y="558800"/>
                </a:cubicBezTo>
                <a:cubicBezTo>
                  <a:pt x="400352" y="548837"/>
                  <a:pt x="414786" y="536400"/>
                  <a:pt x="423508" y="520700"/>
                </a:cubicBezTo>
                <a:cubicBezTo>
                  <a:pt x="450029" y="472962"/>
                  <a:pt x="451260" y="420041"/>
                  <a:pt x="461608" y="368300"/>
                </a:cubicBezTo>
                <a:cubicBezTo>
                  <a:pt x="465031" y="351184"/>
                  <a:pt x="470075" y="334433"/>
                  <a:pt x="474308" y="317500"/>
                </a:cubicBezTo>
                <a:cubicBezTo>
                  <a:pt x="491241" y="321733"/>
                  <a:pt x="511478" y="319296"/>
                  <a:pt x="525108" y="330200"/>
                </a:cubicBezTo>
                <a:cubicBezTo>
                  <a:pt x="535561" y="338563"/>
                  <a:pt x="530382" y="357161"/>
                  <a:pt x="537808" y="368300"/>
                </a:cubicBezTo>
                <a:cubicBezTo>
                  <a:pt x="547771" y="383244"/>
                  <a:pt x="563208" y="393700"/>
                  <a:pt x="575908" y="406400"/>
                </a:cubicBezTo>
                <a:cubicBezTo>
                  <a:pt x="568223" y="444826"/>
                  <a:pt x="569519" y="480253"/>
                  <a:pt x="537808" y="508000"/>
                </a:cubicBezTo>
                <a:cubicBezTo>
                  <a:pt x="514834" y="528102"/>
                  <a:pt x="461608" y="558800"/>
                  <a:pt x="461608" y="558800"/>
                </a:cubicBezTo>
                <a:lnTo>
                  <a:pt x="347308" y="54610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5" name="12 - Ελεύθερη σχεδίαση">
            <a:extLst>
              <a:ext uri="{FF2B5EF4-FFF2-40B4-BE49-F238E27FC236}">
                <a16:creationId xmlns:a16="http://schemas.microsoft.com/office/drawing/2014/main" id="{B9018258-36B9-476B-B697-A94A0A01577A}"/>
              </a:ext>
            </a:extLst>
          </p:cNvPr>
          <p:cNvSpPr>
            <a:spLocks noChangeAspect="1"/>
          </p:cNvSpPr>
          <p:nvPr/>
        </p:nvSpPr>
        <p:spPr>
          <a:xfrm>
            <a:off x="7062786" y="5689597"/>
            <a:ext cx="287337" cy="311150"/>
          </a:xfrm>
          <a:custGeom>
            <a:avLst/>
            <a:gdLst>
              <a:gd name="connsiteX0" fmla="*/ 360008 w 575908"/>
              <a:gd name="connsiteY0" fmla="*/ 190500 h 622300"/>
              <a:gd name="connsiteX1" fmla="*/ 271108 w 575908"/>
              <a:gd name="connsiteY1" fmla="*/ 165100 h 622300"/>
              <a:gd name="connsiteX2" fmla="*/ 182208 w 575908"/>
              <a:gd name="connsiteY2" fmla="*/ 177800 h 622300"/>
              <a:gd name="connsiteX3" fmla="*/ 156808 w 575908"/>
              <a:gd name="connsiteY3" fmla="*/ 215900 h 622300"/>
              <a:gd name="connsiteX4" fmla="*/ 182208 w 575908"/>
              <a:gd name="connsiteY4" fmla="*/ 406400 h 622300"/>
              <a:gd name="connsiteX5" fmla="*/ 309208 w 575908"/>
              <a:gd name="connsiteY5" fmla="*/ 355600 h 622300"/>
              <a:gd name="connsiteX6" fmla="*/ 321908 w 575908"/>
              <a:gd name="connsiteY6" fmla="*/ 292100 h 622300"/>
              <a:gd name="connsiteX7" fmla="*/ 347308 w 575908"/>
              <a:gd name="connsiteY7" fmla="*/ 215900 h 622300"/>
              <a:gd name="connsiteX8" fmla="*/ 334608 w 575908"/>
              <a:gd name="connsiteY8" fmla="*/ 152400 h 622300"/>
              <a:gd name="connsiteX9" fmla="*/ 258408 w 575908"/>
              <a:gd name="connsiteY9" fmla="*/ 152400 h 622300"/>
              <a:gd name="connsiteX10" fmla="*/ 245708 w 575908"/>
              <a:gd name="connsiteY10" fmla="*/ 190500 h 622300"/>
              <a:gd name="connsiteX11" fmla="*/ 258408 w 575908"/>
              <a:gd name="connsiteY11" fmla="*/ 266700 h 622300"/>
              <a:gd name="connsiteX12" fmla="*/ 296508 w 575908"/>
              <a:gd name="connsiteY12" fmla="*/ 292100 h 622300"/>
              <a:gd name="connsiteX13" fmla="*/ 398108 w 575908"/>
              <a:gd name="connsiteY13" fmla="*/ 317500 h 622300"/>
              <a:gd name="connsiteX14" fmla="*/ 436208 w 575908"/>
              <a:gd name="connsiteY14" fmla="*/ 330200 h 622300"/>
              <a:gd name="connsiteX15" fmla="*/ 461608 w 575908"/>
              <a:gd name="connsiteY15" fmla="*/ 368300 h 622300"/>
              <a:gd name="connsiteX16" fmla="*/ 245708 w 575908"/>
              <a:gd name="connsiteY16" fmla="*/ 406400 h 622300"/>
              <a:gd name="connsiteX17" fmla="*/ 220308 w 575908"/>
              <a:gd name="connsiteY17" fmla="*/ 368300 h 622300"/>
              <a:gd name="connsiteX18" fmla="*/ 245708 w 575908"/>
              <a:gd name="connsiteY18" fmla="*/ 330200 h 622300"/>
              <a:gd name="connsiteX19" fmla="*/ 283808 w 575908"/>
              <a:gd name="connsiteY19" fmla="*/ 317500 h 622300"/>
              <a:gd name="connsiteX20" fmla="*/ 360008 w 575908"/>
              <a:gd name="connsiteY20" fmla="*/ 279400 h 622300"/>
              <a:gd name="connsiteX21" fmla="*/ 360008 w 575908"/>
              <a:gd name="connsiteY21" fmla="*/ 101600 h 622300"/>
              <a:gd name="connsiteX22" fmla="*/ 347308 w 575908"/>
              <a:gd name="connsiteY22" fmla="*/ 63500 h 622300"/>
              <a:gd name="connsiteX23" fmla="*/ 271108 w 575908"/>
              <a:gd name="connsiteY23" fmla="*/ 38100 h 622300"/>
              <a:gd name="connsiteX24" fmla="*/ 207608 w 575908"/>
              <a:gd name="connsiteY24" fmla="*/ 101600 h 622300"/>
              <a:gd name="connsiteX25" fmla="*/ 182208 w 575908"/>
              <a:gd name="connsiteY25" fmla="*/ 228600 h 622300"/>
              <a:gd name="connsiteX26" fmla="*/ 169508 w 575908"/>
              <a:gd name="connsiteY26" fmla="*/ 279400 h 622300"/>
              <a:gd name="connsiteX27" fmla="*/ 118708 w 575908"/>
              <a:gd name="connsiteY27" fmla="*/ 355600 h 622300"/>
              <a:gd name="connsiteX28" fmla="*/ 80608 w 575908"/>
              <a:gd name="connsiteY28" fmla="*/ 444500 h 622300"/>
              <a:gd name="connsiteX29" fmla="*/ 67908 w 575908"/>
              <a:gd name="connsiteY29" fmla="*/ 482600 h 622300"/>
              <a:gd name="connsiteX30" fmla="*/ 169508 w 575908"/>
              <a:gd name="connsiteY30" fmla="*/ 457200 h 622300"/>
              <a:gd name="connsiteX31" fmla="*/ 245708 w 575908"/>
              <a:gd name="connsiteY31" fmla="*/ 431800 h 622300"/>
              <a:gd name="connsiteX32" fmla="*/ 283808 w 575908"/>
              <a:gd name="connsiteY32" fmla="*/ 419100 h 622300"/>
              <a:gd name="connsiteX33" fmla="*/ 321908 w 575908"/>
              <a:gd name="connsiteY33" fmla="*/ 393700 h 622300"/>
              <a:gd name="connsiteX34" fmla="*/ 347308 w 575908"/>
              <a:gd name="connsiteY34" fmla="*/ 469900 h 622300"/>
              <a:gd name="connsiteX35" fmla="*/ 360008 w 575908"/>
              <a:gd name="connsiteY35" fmla="*/ 508000 h 622300"/>
              <a:gd name="connsiteX36" fmla="*/ 385408 w 575908"/>
              <a:gd name="connsiteY36" fmla="*/ 546100 h 622300"/>
              <a:gd name="connsiteX37" fmla="*/ 423508 w 575908"/>
              <a:gd name="connsiteY37" fmla="*/ 457200 h 622300"/>
              <a:gd name="connsiteX38" fmla="*/ 461608 w 575908"/>
              <a:gd name="connsiteY38" fmla="*/ 431800 h 622300"/>
              <a:gd name="connsiteX39" fmla="*/ 474308 w 575908"/>
              <a:gd name="connsiteY39" fmla="*/ 317500 h 622300"/>
              <a:gd name="connsiteX40" fmla="*/ 436208 w 575908"/>
              <a:gd name="connsiteY40" fmla="*/ 292100 h 622300"/>
              <a:gd name="connsiteX41" fmla="*/ 423508 w 575908"/>
              <a:gd name="connsiteY41" fmla="*/ 254000 h 622300"/>
              <a:gd name="connsiteX42" fmla="*/ 258408 w 575908"/>
              <a:gd name="connsiteY42" fmla="*/ 292100 h 622300"/>
              <a:gd name="connsiteX43" fmla="*/ 29808 w 575908"/>
              <a:gd name="connsiteY43" fmla="*/ 317500 h 622300"/>
              <a:gd name="connsiteX44" fmla="*/ 4408 w 575908"/>
              <a:gd name="connsiteY44" fmla="*/ 279400 h 622300"/>
              <a:gd name="connsiteX45" fmla="*/ 55208 w 575908"/>
              <a:gd name="connsiteY45" fmla="*/ 190500 h 622300"/>
              <a:gd name="connsiteX46" fmla="*/ 67908 w 575908"/>
              <a:gd name="connsiteY46" fmla="*/ 152400 h 622300"/>
              <a:gd name="connsiteX47" fmla="*/ 106008 w 575908"/>
              <a:gd name="connsiteY47" fmla="*/ 127000 h 622300"/>
              <a:gd name="connsiteX48" fmla="*/ 182208 w 575908"/>
              <a:gd name="connsiteY48" fmla="*/ 165100 h 622300"/>
              <a:gd name="connsiteX49" fmla="*/ 220308 w 575908"/>
              <a:gd name="connsiteY49" fmla="*/ 241300 h 622300"/>
              <a:gd name="connsiteX50" fmla="*/ 245708 w 575908"/>
              <a:gd name="connsiteY50" fmla="*/ 279400 h 622300"/>
              <a:gd name="connsiteX51" fmla="*/ 410808 w 575908"/>
              <a:gd name="connsiteY51" fmla="*/ 266700 h 622300"/>
              <a:gd name="connsiteX52" fmla="*/ 474308 w 575908"/>
              <a:gd name="connsiteY52" fmla="*/ 152400 h 622300"/>
              <a:gd name="connsiteX53" fmla="*/ 436208 w 575908"/>
              <a:gd name="connsiteY53" fmla="*/ 127000 h 622300"/>
              <a:gd name="connsiteX54" fmla="*/ 347308 w 575908"/>
              <a:gd name="connsiteY54" fmla="*/ 114300 h 622300"/>
              <a:gd name="connsiteX55" fmla="*/ 309208 w 575908"/>
              <a:gd name="connsiteY55" fmla="*/ 101600 h 622300"/>
              <a:gd name="connsiteX56" fmla="*/ 169508 w 575908"/>
              <a:gd name="connsiteY56" fmla="*/ 114300 h 622300"/>
              <a:gd name="connsiteX57" fmla="*/ 131408 w 575908"/>
              <a:gd name="connsiteY57" fmla="*/ 152400 h 622300"/>
              <a:gd name="connsiteX58" fmla="*/ 80608 w 575908"/>
              <a:gd name="connsiteY58" fmla="*/ 228600 h 622300"/>
              <a:gd name="connsiteX59" fmla="*/ 67908 w 575908"/>
              <a:gd name="connsiteY59" fmla="*/ 279400 h 622300"/>
              <a:gd name="connsiteX60" fmla="*/ 55208 w 575908"/>
              <a:gd name="connsiteY60" fmla="*/ 317500 h 622300"/>
              <a:gd name="connsiteX61" fmla="*/ 67908 w 575908"/>
              <a:gd name="connsiteY61" fmla="*/ 457200 h 622300"/>
              <a:gd name="connsiteX62" fmla="*/ 80608 w 575908"/>
              <a:gd name="connsiteY62" fmla="*/ 495300 h 622300"/>
              <a:gd name="connsiteX63" fmla="*/ 118708 w 575908"/>
              <a:gd name="connsiteY63" fmla="*/ 508000 h 622300"/>
              <a:gd name="connsiteX64" fmla="*/ 156808 w 575908"/>
              <a:gd name="connsiteY64" fmla="*/ 546100 h 622300"/>
              <a:gd name="connsiteX65" fmla="*/ 169508 w 575908"/>
              <a:gd name="connsiteY65" fmla="*/ 584200 h 622300"/>
              <a:gd name="connsiteX66" fmla="*/ 245708 w 575908"/>
              <a:gd name="connsiteY66" fmla="*/ 622300 h 622300"/>
              <a:gd name="connsiteX67" fmla="*/ 448908 w 575908"/>
              <a:gd name="connsiteY67" fmla="*/ 609600 h 622300"/>
              <a:gd name="connsiteX68" fmla="*/ 487008 w 575908"/>
              <a:gd name="connsiteY68" fmla="*/ 596900 h 622300"/>
              <a:gd name="connsiteX69" fmla="*/ 512408 w 575908"/>
              <a:gd name="connsiteY69" fmla="*/ 558800 h 622300"/>
              <a:gd name="connsiteX70" fmla="*/ 550508 w 575908"/>
              <a:gd name="connsiteY70" fmla="*/ 431800 h 622300"/>
              <a:gd name="connsiteX71" fmla="*/ 563208 w 575908"/>
              <a:gd name="connsiteY71" fmla="*/ 393700 h 622300"/>
              <a:gd name="connsiteX72" fmla="*/ 550508 w 575908"/>
              <a:gd name="connsiteY72" fmla="*/ 279400 h 622300"/>
              <a:gd name="connsiteX73" fmla="*/ 537808 w 575908"/>
              <a:gd name="connsiteY73" fmla="*/ 215900 h 622300"/>
              <a:gd name="connsiteX74" fmla="*/ 499708 w 575908"/>
              <a:gd name="connsiteY74" fmla="*/ 190500 h 622300"/>
              <a:gd name="connsiteX75" fmla="*/ 448908 w 575908"/>
              <a:gd name="connsiteY75" fmla="*/ 114300 h 622300"/>
              <a:gd name="connsiteX76" fmla="*/ 436208 w 575908"/>
              <a:gd name="connsiteY76" fmla="*/ 76200 h 622300"/>
              <a:gd name="connsiteX77" fmla="*/ 360008 w 575908"/>
              <a:gd name="connsiteY77" fmla="*/ 25400 h 622300"/>
              <a:gd name="connsiteX78" fmla="*/ 321908 w 575908"/>
              <a:gd name="connsiteY78" fmla="*/ 0 h 622300"/>
              <a:gd name="connsiteX79" fmla="*/ 258408 w 575908"/>
              <a:gd name="connsiteY79" fmla="*/ 12700 h 622300"/>
              <a:gd name="connsiteX80" fmla="*/ 220308 w 575908"/>
              <a:gd name="connsiteY80" fmla="*/ 101600 h 622300"/>
              <a:gd name="connsiteX81" fmla="*/ 169508 w 575908"/>
              <a:gd name="connsiteY81" fmla="*/ 177800 h 622300"/>
              <a:gd name="connsiteX82" fmla="*/ 131408 w 575908"/>
              <a:gd name="connsiteY82" fmla="*/ 254000 h 622300"/>
              <a:gd name="connsiteX83" fmla="*/ 106008 w 575908"/>
              <a:gd name="connsiteY83" fmla="*/ 342900 h 622300"/>
              <a:gd name="connsiteX84" fmla="*/ 80608 w 575908"/>
              <a:gd name="connsiteY84" fmla="*/ 431800 h 622300"/>
              <a:gd name="connsiteX85" fmla="*/ 131408 w 575908"/>
              <a:gd name="connsiteY85" fmla="*/ 571500 h 622300"/>
              <a:gd name="connsiteX86" fmla="*/ 169508 w 575908"/>
              <a:gd name="connsiteY86" fmla="*/ 584200 h 622300"/>
              <a:gd name="connsiteX87" fmla="*/ 233008 w 575908"/>
              <a:gd name="connsiteY87" fmla="*/ 571500 h 622300"/>
              <a:gd name="connsiteX88" fmla="*/ 245708 w 575908"/>
              <a:gd name="connsiteY88" fmla="*/ 533400 h 622300"/>
              <a:gd name="connsiteX89" fmla="*/ 283808 w 575908"/>
              <a:gd name="connsiteY89" fmla="*/ 457200 h 622300"/>
              <a:gd name="connsiteX90" fmla="*/ 321908 w 575908"/>
              <a:gd name="connsiteY90" fmla="*/ 533400 h 622300"/>
              <a:gd name="connsiteX91" fmla="*/ 347308 w 575908"/>
              <a:gd name="connsiteY91" fmla="*/ 571500 h 622300"/>
              <a:gd name="connsiteX92" fmla="*/ 385408 w 575908"/>
              <a:gd name="connsiteY92" fmla="*/ 558800 h 622300"/>
              <a:gd name="connsiteX93" fmla="*/ 423508 w 575908"/>
              <a:gd name="connsiteY93" fmla="*/ 520700 h 622300"/>
              <a:gd name="connsiteX94" fmla="*/ 461608 w 575908"/>
              <a:gd name="connsiteY94" fmla="*/ 368300 h 622300"/>
              <a:gd name="connsiteX95" fmla="*/ 474308 w 575908"/>
              <a:gd name="connsiteY95" fmla="*/ 317500 h 622300"/>
              <a:gd name="connsiteX96" fmla="*/ 525108 w 575908"/>
              <a:gd name="connsiteY96" fmla="*/ 330200 h 622300"/>
              <a:gd name="connsiteX97" fmla="*/ 537808 w 575908"/>
              <a:gd name="connsiteY97" fmla="*/ 368300 h 622300"/>
              <a:gd name="connsiteX98" fmla="*/ 575908 w 575908"/>
              <a:gd name="connsiteY98" fmla="*/ 406400 h 622300"/>
              <a:gd name="connsiteX99" fmla="*/ 537808 w 575908"/>
              <a:gd name="connsiteY99" fmla="*/ 508000 h 622300"/>
              <a:gd name="connsiteX100" fmla="*/ 461608 w 575908"/>
              <a:gd name="connsiteY100" fmla="*/ 558800 h 622300"/>
              <a:gd name="connsiteX101" fmla="*/ 347308 w 575908"/>
              <a:gd name="connsiteY101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75908" h="622300">
                <a:moveTo>
                  <a:pt x="360008" y="190500"/>
                </a:moveTo>
                <a:cubicBezTo>
                  <a:pt x="342041" y="184511"/>
                  <a:pt x="287055" y="165100"/>
                  <a:pt x="271108" y="165100"/>
                </a:cubicBezTo>
                <a:cubicBezTo>
                  <a:pt x="241174" y="165100"/>
                  <a:pt x="211841" y="173567"/>
                  <a:pt x="182208" y="177800"/>
                </a:cubicBezTo>
                <a:cubicBezTo>
                  <a:pt x="173741" y="190500"/>
                  <a:pt x="157823" y="200670"/>
                  <a:pt x="156808" y="215900"/>
                </a:cubicBezTo>
                <a:cubicBezTo>
                  <a:pt x="149902" y="319488"/>
                  <a:pt x="158829" y="336262"/>
                  <a:pt x="182208" y="406400"/>
                </a:cubicBezTo>
                <a:cubicBezTo>
                  <a:pt x="253452" y="397495"/>
                  <a:pt x="285225" y="419554"/>
                  <a:pt x="309208" y="355600"/>
                </a:cubicBezTo>
                <a:cubicBezTo>
                  <a:pt x="316787" y="335389"/>
                  <a:pt x="316228" y="312925"/>
                  <a:pt x="321908" y="292100"/>
                </a:cubicBezTo>
                <a:cubicBezTo>
                  <a:pt x="328953" y="266269"/>
                  <a:pt x="347308" y="215900"/>
                  <a:pt x="347308" y="215900"/>
                </a:cubicBezTo>
                <a:cubicBezTo>
                  <a:pt x="343075" y="194733"/>
                  <a:pt x="346582" y="170361"/>
                  <a:pt x="334608" y="152400"/>
                </a:cubicBezTo>
                <a:cubicBezTo>
                  <a:pt x="316135" y="124691"/>
                  <a:pt x="276881" y="146242"/>
                  <a:pt x="258408" y="152400"/>
                </a:cubicBezTo>
                <a:cubicBezTo>
                  <a:pt x="254175" y="165100"/>
                  <a:pt x="245708" y="177113"/>
                  <a:pt x="245708" y="190500"/>
                </a:cubicBezTo>
                <a:cubicBezTo>
                  <a:pt x="245708" y="216250"/>
                  <a:pt x="246892" y="243668"/>
                  <a:pt x="258408" y="266700"/>
                </a:cubicBezTo>
                <a:cubicBezTo>
                  <a:pt x="265234" y="280352"/>
                  <a:pt x="282856" y="285274"/>
                  <a:pt x="296508" y="292100"/>
                </a:cubicBezTo>
                <a:cubicBezTo>
                  <a:pt x="325538" y="306615"/>
                  <a:pt x="369125" y="310254"/>
                  <a:pt x="398108" y="317500"/>
                </a:cubicBezTo>
                <a:cubicBezTo>
                  <a:pt x="411095" y="320747"/>
                  <a:pt x="423508" y="325967"/>
                  <a:pt x="436208" y="330200"/>
                </a:cubicBezTo>
                <a:cubicBezTo>
                  <a:pt x="444675" y="342900"/>
                  <a:pt x="459449" y="353190"/>
                  <a:pt x="461608" y="368300"/>
                </a:cubicBezTo>
                <a:cubicBezTo>
                  <a:pt x="478684" y="487829"/>
                  <a:pt x="286559" y="408953"/>
                  <a:pt x="245708" y="406400"/>
                </a:cubicBezTo>
                <a:cubicBezTo>
                  <a:pt x="237241" y="393700"/>
                  <a:pt x="220308" y="383564"/>
                  <a:pt x="220308" y="368300"/>
                </a:cubicBezTo>
                <a:cubicBezTo>
                  <a:pt x="220308" y="353036"/>
                  <a:pt x="233789" y="339735"/>
                  <a:pt x="245708" y="330200"/>
                </a:cubicBezTo>
                <a:cubicBezTo>
                  <a:pt x="256161" y="321837"/>
                  <a:pt x="271834" y="323487"/>
                  <a:pt x="283808" y="317500"/>
                </a:cubicBezTo>
                <a:cubicBezTo>
                  <a:pt x="382285" y="268261"/>
                  <a:pt x="264243" y="311322"/>
                  <a:pt x="360008" y="279400"/>
                </a:cubicBezTo>
                <a:cubicBezTo>
                  <a:pt x="375712" y="185175"/>
                  <a:pt x="379357" y="208020"/>
                  <a:pt x="360008" y="101600"/>
                </a:cubicBezTo>
                <a:cubicBezTo>
                  <a:pt x="357613" y="88429"/>
                  <a:pt x="358201" y="71281"/>
                  <a:pt x="347308" y="63500"/>
                </a:cubicBezTo>
                <a:cubicBezTo>
                  <a:pt x="325521" y="47938"/>
                  <a:pt x="271108" y="38100"/>
                  <a:pt x="271108" y="38100"/>
                </a:cubicBezTo>
                <a:cubicBezTo>
                  <a:pt x="243250" y="56672"/>
                  <a:pt x="218533" y="66095"/>
                  <a:pt x="207608" y="101600"/>
                </a:cubicBezTo>
                <a:cubicBezTo>
                  <a:pt x="194912" y="142863"/>
                  <a:pt x="192679" y="186717"/>
                  <a:pt x="182208" y="228600"/>
                </a:cubicBezTo>
                <a:cubicBezTo>
                  <a:pt x="177975" y="245533"/>
                  <a:pt x="177314" y="263788"/>
                  <a:pt x="169508" y="279400"/>
                </a:cubicBezTo>
                <a:cubicBezTo>
                  <a:pt x="155856" y="306704"/>
                  <a:pt x="118708" y="355600"/>
                  <a:pt x="118708" y="355600"/>
                </a:cubicBezTo>
                <a:cubicBezTo>
                  <a:pt x="92277" y="461326"/>
                  <a:pt x="124461" y="356795"/>
                  <a:pt x="80608" y="444500"/>
                </a:cubicBezTo>
                <a:cubicBezTo>
                  <a:pt x="74621" y="456474"/>
                  <a:pt x="54656" y="480707"/>
                  <a:pt x="67908" y="482600"/>
                </a:cubicBezTo>
                <a:cubicBezTo>
                  <a:pt x="102466" y="487537"/>
                  <a:pt x="135942" y="466790"/>
                  <a:pt x="169508" y="457200"/>
                </a:cubicBezTo>
                <a:cubicBezTo>
                  <a:pt x="195252" y="449845"/>
                  <a:pt x="220308" y="440267"/>
                  <a:pt x="245708" y="431800"/>
                </a:cubicBezTo>
                <a:cubicBezTo>
                  <a:pt x="258408" y="427567"/>
                  <a:pt x="272669" y="426526"/>
                  <a:pt x="283808" y="419100"/>
                </a:cubicBezTo>
                <a:lnTo>
                  <a:pt x="321908" y="393700"/>
                </a:lnTo>
                <a:lnTo>
                  <a:pt x="347308" y="469900"/>
                </a:lnTo>
                <a:cubicBezTo>
                  <a:pt x="351541" y="482600"/>
                  <a:pt x="352582" y="496861"/>
                  <a:pt x="360008" y="508000"/>
                </a:cubicBezTo>
                <a:lnTo>
                  <a:pt x="385408" y="546100"/>
                </a:lnTo>
                <a:cubicBezTo>
                  <a:pt x="395124" y="507237"/>
                  <a:pt x="394273" y="486435"/>
                  <a:pt x="423508" y="457200"/>
                </a:cubicBezTo>
                <a:cubicBezTo>
                  <a:pt x="434301" y="446407"/>
                  <a:pt x="448908" y="440267"/>
                  <a:pt x="461608" y="431800"/>
                </a:cubicBezTo>
                <a:cubicBezTo>
                  <a:pt x="490989" y="387729"/>
                  <a:pt x="506899" y="382683"/>
                  <a:pt x="474308" y="317500"/>
                </a:cubicBezTo>
                <a:cubicBezTo>
                  <a:pt x="467482" y="303848"/>
                  <a:pt x="448908" y="300567"/>
                  <a:pt x="436208" y="292100"/>
                </a:cubicBezTo>
                <a:cubicBezTo>
                  <a:pt x="431975" y="279400"/>
                  <a:pt x="436495" y="257247"/>
                  <a:pt x="423508" y="254000"/>
                </a:cubicBezTo>
                <a:cubicBezTo>
                  <a:pt x="356408" y="237225"/>
                  <a:pt x="319801" y="286984"/>
                  <a:pt x="258408" y="292100"/>
                </a:cubicBezTo>
                <a:cubicBezTo>
                  <a:pt x="80347" y="306938"/>
                  <a:pt x="156290" y="296420"/>
                  <a:pt x="29808" y="317500"/>
                </a:cubicBezTo>
                <a:cubicBezTo>
                  <a:pt x="21341" y="304800"/>
                  <a:pt x="6917" y="294456"/>
                  <a:pt x="4408" y="279400"/>
                </a:cubicBezTo>
                <a:cubicBezTo>
                  <a:pt x="0" y="252954"/>
                  <a:pt x="46709" y="201832"/>
                  <a:pt x="55208" y="190500"/>
                </a:cubicBezTo>
                <a:cubicBezTo>
                  <a:pt x="59441" y="177800"/>
                  <a:pt x="59545" y="162853"/>
                  <a:pt x="67908" y="152400"/>
                </a:cubicBezTo>
                <a:cubicBezTo>
                  <a:pt x="77443" y="140481"/>
                  <a:pt x="90952" y="129509"/>
                  <a:pt x="106008" y="127000"/>
                </a:cubicBezTo>
                <a:cubicBezTo>
                  <a:pt x="127040" y="123495"/>
                  <a:pt x="168940" y="156255"/>
                  <a:pt x="182208" y="165100"/>
                </a:cubicBezTo>
                <a:cubicBezTo>
                  <a:pt x="255001" y="274289"/>
                  <a:pt x="167728" y="136140"/>
                  <a:pt x="220308" y="241300"/>
                </a:cubicBezTo>
                <a:cubicBezTo>
                  <a:pt x="227134" y="254952"/>
                  <a:pt x="237241" y="266700"/>
                  <a:pt x="245708" y="279400"/>
                </a:cubicBezTo>
                <a:lnTo>
                  <a:pt x="410808" y="266700"/>
                </a:lnTo>
                <a:cubicBezTo>
                  <a:pt x="444552" y="252805"/>
                  <a:pt x="462690" y="187253"/>
                  <a:pt x="474308" y="152400"/>
                </a:cubicBezTo>
                <a:cubicBezTo>
                  <a:pt x="461608" y="143933"/>
                  <a:pt x="450828" y="131386"/>
                  <a:pt x="436208" y="127000"/>
                </a:cubicBezTo>
                <a:cubicBezTo>
                  <a:pt x="407536" y="118398"/>
                  <a:pt x="376661" y="120171"/>
                  <a:pt x="347308" y="114300"/>
                </a:cubicBezTo>
                <a:cubicBezTo>
                  <a:pt x="334181" y="111675"/>
                  <a:pt x="321908" y="105833"/>
                  <a:pt x="309208" y="101600"/>
                </a:cubicBezTo>
                <a:cubicBezTo>
                  <a:pt x="262641" y="105833"/>
                  <a:pt x="214468" y="101454"/>
                  <a:pt x="169508" y="114300"/>
                </a:cubicBezTo>
                <a:cubicBezTo>
                  <a:pt x="152239" y="119234"/>
                  <a:pt x="142435" y="138223"/>
                  <a:pt x="131408" y="152400"/>
                </a:cubicBezTo>
                <a:cubicBezTo>
                  <a:pt x="112666" y="176497"/>
                  <a:pt x="80608" y="228600"/>
                  <a:pt x="80608" y="228600"/>
                </a:cubicBezTo>
                <a:cubicBezTo>
                  <a:pt x="76375" y="245533"/>
                  <a:pt x="72703" y="262617"/>
                  <a:pt x="67908" y="279400"/>
                </a:cubicBezTo>
                <a:cubicBezTo>
                  <a:pt x="64230" y="292272"/>
                  <a:pt x="55208" y="304113"/>
                  <a:pt x="55208" y="317500"/>
                </a:cubicBezTo>
                <a:cubicBezTo>
                  <a:pt x="55208" y="364259"/>
                  <a:pt x="61295" y="410911"/>
                  <a:pt x="67908" y="457200"/>
                </a:cubicBezTo>
                <a:cubicBezTo>
                  <a:pt x="69801" y="470452"/>
                  <a:pt x="71142" y="485834"/>
                  <a:pt x="80608" y="495300"/>
                </a:cubicBezTo>
                <a:cubicBezTo>
                  <a:pt x="90074" y="504766"/>
                  <a:pt x="106008" y="503767"/>
                  <a:pt x="118708" y="508000"/>
                </a:cubicBezTo>
                <a:cubicBezTo>
                  <a:pt x="131408" y="520700"/>
                  <a:pt x="146845" y="531156"/>
                  <a:pt x="156808" y="546100"/>
                </a:cubicBezTo>
                <a:cubicBezTo>
                  <a:pt x="164234" y="557239"/>
                  <a:pt x="161145" y="573747"/>
                  <a:pt x="169508" y="584200"/>
                </a:cubicBezTo>
                <a:cubicBezTo>
                  <a:pt x="187413" y="606581"/>
                  <a:pt x="220609" y="613934"/>
                  <a:pt x="245708" y="622300"/>
                </a:cubicBezTo>
                <a:cubicBezTo>
                  <a:pt x="313441" y="618067"/>
                  <a:pt x="381415" y="616704"/>
                  <a:pt x="448908" y="609600"/>
                </a:cubicBezTo>
                <a:cubicBezTo>
                  <a:pt x="462221" y="608199"/>
                  <a:pt x="476555" y="605263"/>
                  <a:pt x="487008" y="596900"/>
                </a:cubicBezTo>
                <a:cubicBezTo>
                  <a:pt x="498927" y="587365"/>
                  <a:pt x="503941" y="571500"/>
                  <a:pt x="512408" y="558800"/>
                </a:cubicBezTo>
                <a:cubicBezTo>
                  <a:pt x="531602" y="482025"/>
                  <a:pt x="519588" y="524559"/>
                  <a:pt x="550508" y="431800"/>
                </a:cubicBezTo>
                <a:lnTo>
                  <a:pt x="563208" y="393700"/>
                </a:lnTo>
                <a:cubicBezTo>
                  <a:pt x="558975" y="355600"/>
                  <a:pt x="555929" y="317349"/>
                  <a:pt x="550508" y="279400"/>
                </a:cubicBezTo>
                <a:cubicBezTo>
                  <a:pt x="547455" y="258031"/>
                  <a:pt x="548518" y="234642"/>
                  <a:pt x="537808" y="215900"/>
                </a:cubicBezTo>
                <a:cubicBezTo>
                  <a:pt x="530235" y="202648"/>
                  <a:pt x="512408" y="198967"/>
                  <a:pt x="499708" y="190500"/>
                </a:cubicBezTo>
                <a:cubicBezTo>
                  <a:pt x="482775" y="165100"/>
                  <a:pt x="458561" y="143260"/>
                  <a:pt x="448908" y="114300"/>
                </a:cubicBezTo>
                <a:cubicBezTo>
                  <a:pt x="444675" y="101600"/>
                  <a:pt x="445674" y="85666"/>
                  <a:pt x="436208" y="76200"/>
                </a:cubicBezTo>
                <a:cubicBezTo>
                  <a:pt x="414622" y="54614"/>
                  <a:pt x="385408" y="42333"/>
                  <a:pt x="360008" y="25400"/>
                </a:cubicBezTo>
                <a:lnTo>
                  <a:pt x="321908" y="0"/>
                </a:lnTo>
                <a:cubicBezTo>
                  <a:pt x="300741" y="4233"/>
                  <a:pt x="277150" y="1990"/>
                  <a:pt x="258408" y="12700"/>
                </a:cubicBezTo>
                <a:cubicBezTo>
                  <a:pt x="226049" y="31191"/>
                  <a:pt x="233596" y="75024"/>
                  <a:pt x="220308" y="101600"/>
                </a:cubicBezTo>
                <a:cubicBezTo>
                  <a:pt x="206656" y="128904"/>
                  <a:pt x="179161" y="148840"/>
                  <a:pt x="169508" y="177800"/>
                </a:cubicBezTo>
                <a:cubicBezTo>
                  <a:pt x="137586" y="273565"/>
                  <a:pt x="180647" y="155523"/>
                  <a:pt x="131408" y="254000"/>
                </a:cubicBezTo>
                <a:cubicBezTo>
                  <a:pt x="121258" y="274300"/>
                  <a:pt x="111433" y="323911"/>
                  <a:pt x="106008" y="342900"/>
                </a:cubicBezTo>
                <a:cubicBezTo>
                  <a:pt x="69569" y="470437"/>
                  <a:pt x="120310" y="272991"/>
                  <a:pt x="80608" y="431800"/>
                </a:cubicBezTo>
                <a:cubicBezTo>
                  <a:pt x="91547" y="530247"/>
                  <a:pt x="62784" y="537188"/>
                  <a:pt x="131408" y="571500"/>
                </a:cubicBezTo>
                <a:cubicBezTo>
                  <a:pt x="143382" y="577487"/>
                  <a:pt x="156808" y="579967"/>
                  <a:pt x="169508" y="584200"/>
                </a:cubicBezTo>
                <a:cubicBezTo>
                  <a:pt x="190675" y="579967"/>
                  <a:pt x="215047" y="583474"/>
                  <a:pt x="233008" y="571500"/>
                </a:cubicBezTo>
                <a:cubicBezTo>
                  <a:pt x="244147" y="564074"/>
                  <a:pt x="239721" y="545374"/>
                  <a:pt x="245708" y="533400"/>
                </a:cubicBezTo>
                <a:cubicBezTo>
                  <a:pt x="294947" y="434923"/>
                  <a:pt x="251886" y="552965"/>
                  <a:pt x="283808" y="457200"/>
                </a:cubicBezTo>
                <a:cubicBezTo>
                  <a:pt x="356601" y="566389"/>
                  <a:pt x="269328" y="428240"/>
                  <a:pt x="321908" y="533400"/>
                </a:cubicBezTo>
                <a:cubicBezTo>
                  <a:pt x="328734" y="547052"/>
                  <a:pt x="338841" y="558800"/>
                  <a:pt x="347308" y="571500"/>
                </a:cubicBezTo>
                <a:cubicBezTo>
                  <a:pt x="360008" y="567267"/>
                  <a:pt x="374269" y="566226"/>
                  <a:pt x="385408" y="558800"/>
                </a:cubicBezTo>
                <a:cubicBezTo>
                  <a:pt x="400352" y="548837"/>
                  <a:pt x="414786" y="536400"/>
                  <a:pt x="423508" y="520700"/>
                </a:cubicBezTo>
                <a:cubicBezTo>
                  <a:pt x="450029" y="472962"/>
                  <a:pt x="451260" y="420041"/>
                  <a:pt x="461608" y="368300"/>
                </a:cubicBezTo>
                <a:cubicBezTo>
                  <a:pt x="465031" y="351184"/>
                  <a:pt x="470075" y="334433"/>
                  <a:pt x="474308" y="317500"/>
                </a:cubicBezTo>
                <a:cubicBezTo>
                  <a:pt x="491241" y="321733"/>
                  <a:pt x="511478" y="319296"/>
                  <a:pt x="525108" y="330200"/>
                </a:cubicBezTo>
                <a:cubicBezTo>
                  <a:pt x="535561" y="338563"/>
                  <a:pt x="530382" y="357161"/>
                  <a:pt x="537808" y="368300"/>
                </a:cubicBezTo>
                <a:cubicBezTo>
                  <a:pt x="547771" y="383244"/>
                  <a:pt x="563208" y="393700"/>
                  <a:pt x="575908" y="406400"/>
                </a:cubicBezTo>
                <a:cubicBezTo>
                  <a:pt x="568223" y="444826"/>
                  <a:pt x="569519" y="480253"/>
                  <a:pt x="537808" y="508000"/>
                </a:cubicBezTo>
                <a:cubicBezTo>
                  <a:pt x="514834" y="528102"/>
                  <a:pt x="461608" y="558800"/>
                  <a:pt x="461608" y="558800"/>
                </a:cubicBezTo>
                <a:lnTo>
                  <a:pt x="347308" y="54610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6" name="13 - TextBox">
            <a:extLst>
              <a:ext uri="{FF2B5EF4-FFF2-40B4-BE49-F238E27FC236}">
                <a16:creationId xmlns:a16="http://schemas.microsoft.com/office/drawing/2014/main" id="{4D08964E-4958-41BE-89AA-BAFE52185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1" y="5329234"/>
            <a:ext cx="307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α&lt;1	     α=1	            α&gt;1</a:t>
            </a:r>
          </a:p>
        </p:txBody>
      </p:sp>
    </p:spTree>
    <p:extLst>
      <p:ext uri="{BB962C8B-B14F-4D97-AF65-F5344CB8AC3E}">
        <p14:creationId xmlns:p14="http://schemas.microsoft.com/office/powerpoint/2010/main" val="54176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AC1C95-170A-4C63-B3E4-C7E80A88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269"/>
            <a:ext cx="10515600" cy="4351338"/>
          </a:xfrm>
        </p:spPr>
        <p:txBody>
          <a:bodyPr/>
          <a:lstStyle/>
          <a:p>
            <a:r>
              <a:rPr lang="el-GR" dirty="0"/>
              <a:t>Μέτρηση ιξώδους - ιξωδόμετρο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14CF9F-9922-4B12-82CC-96F8DF6A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945"/>
          </a:xfrm>
        </p:spPr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chemeClr val="accent2"/>
                </a:solidFill>
              </a:rPr>
              <a:t>Ιξώδες </a:t>
            </a:r>
            <a:r>
              <a:rPr lang="el-GR" altLang="el-GR" b="1" dirty="0" err="1">
                <a:solidFill>
                  <a:schemeClr val="accent2"/>
                </a:solidFill>
              </a:rPr>
              <a:t>μακρομοριακών</a:t>
            </a:r>
            <a:r>
              <a:rPr lang="el-GR" altLang="el-GR" b="1" dirty="0">
                <a:solidFill>
                  <a:schemeClr val="accent2"/>
                </a:solidFill>
              </a:rPr>
              <a:t> διαλυμάτων</a:t>
            </a:r>
            <a:br>
              <a:rPr lang="en-GB" altLang="el-GR" b="1" dirty="0">
                <a:solidFill>
                  <a:schemeClr val="accent2"/>
                </a:solidFill>
              </a:rPr>
            </a:br>
            <a:endParaRPr lang="el-G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E097E-05FB-4B74-8C7B-068682E5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399" y="1852613"/>
            <a:ext cx="2719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Εξίσωση του </a:t>
            </a:r>
            <a:r>
              <a:rPr lang="en-US" altLang="el-GR" sz="1600" b="1"/>
              <a:t>Huggins</a:t>
            </a:r>
            <a:endParaRPr lang="el-GR" altLang="el-GR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k′ </a:t>
            </a:r>
            <a:r>
              <a:rPr lang="el-GR" altLang="el-GR" sz="1600"/>
              <a:t>(</a:t>
            </a:r>
            <a:r>
              <a:rPr lang="en-US" altLang="el-GR" sz="1600"/>
              <a:t>k</a:t>
            </a:r>
            <a:r>
              <a:rPr lang="en-US" altLang="el-GR" sz="1600" baseline="-25000"/>
              <a:t>H</a:t>
            </a:r>
            <a:r>
              <a:rPr lang="en-US" altLang="el-GR" sz="1600"/>
              <a:t>) </a:t>
            </a:r>
            <a:r>
              <a:rPr lang="el-GR" altLang="el-GR" sz="1600"/>
              <a:t>συντελεστής</a:t>
            </a:r>
            <a:r>
              <a:rPr lang="en-US" altLang="el-GR" sz="1600"/>
              <a:t> Huggins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78D046-1D2A-45D3-B17E-3E51BB7FB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47106"/>
              </p:ext>
            </p:extLst>
          </p:nvPr>
        </p:nvGraphicFramePr>
        <p:xfrm>
          <a:off x="5921374" y="1690688"/>
          <a:ext cx="23764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231900" imgH="457200" progId="Equation.3">
                  <p:embed/>
                </p:oleObj>
              </mc:Choice>
              <mc:Fallback>
                <p:oleObj name="Εξίσωση" r:id="rId2" imgW="1231900" imgH="4572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F78D046-1D2A-45D3-B17E-3E51BB7FB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4" y="1690688"/>
                        <a:ext cx="2376487" cy="884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7">
            <a:extLst>
              <a:ext uri="{FF2B5EF4-FFF2-40B4-BE49-F238E27FC236}">
                <a16:creationId xmlns:a16="http://schemas.microsoft.com/office/drawing/2014/main" id="{60315F29-5999-4A55-BD5B-69921BE1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4" y="2709863"/>
            <a:ext cx="4314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7 - TextBox">
            <a:extLst>
              <a:ext uri="{FF2B5EF4-FFF2-40B4-BE49-F238E27FC236}">
                <a16:creationId xmlns:a16="http://schemas.microsoft.com/office/drawing/2014/main" id="{1555A7FA-F5A4-4752-8CF2-30BABAD7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6" y="4878388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[η]</a:t>
            </a:r>
          </a:p>
        </p:txBody>
      </p:sp>
      <p:sp>
        <p:nvSpPr>
          <p:cNvPr id="9" name="18 - TextBox">
            <a:extLst>
              <a:ext uri="{FF2B5EF4-FFF2-40B4-BE49-F238E27FC236}">
                <a16:creationId xmlns:a16="http://schemas.microsoft.com/office/drawing/2014/main" id="{CD64CCFF-31B0-4473-88D6-C52EA573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4" y="5567363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c</a:t>
            </a:r>
            <a:r>
              <a:rPr lang="en-US" altLang="el-GR" sz="1800" b="1" baseline="-25000"/>
              <a:t>2</a:t>
            </a:r>
            <a:endParaRPr lang="el-GR" altLang="el-GR" sz="1800" b="1" baseline="-25000"/>
          </a:p>
        </p:txBody>
      </p:sp>
      <p:sp>
        <p:nvSpPr>
          <p:cNvPr id="10" name="19 - TextBox">
            <a:extLst>
              <a:ext uri="{FF2B5EF4-FFF2-40B4-BE49-F238E27FC236}">
                <a16:creationId xmlns:a16="http://schemas.microsoft.com/office/drawing/2014/main" id="{0F152D44-F8AB-45A7-A2D7-222628C68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4" y="3709988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η</a:t>
            </a:r>
            <a:r>
              <a:rPr lang="en-US" altLang="el-GR" sz="1800" b="1" baseline="-25000"/>
              <a:t>sp</a:t>
            </a:r>
            <a:r>
              <a:rPr lang="el-GR" altLang="el-GR" sz="1800" b="1" baseline="-25000"/>
              <a:t> </a:t>
            </a:r>
            <a:r>
              <a:rPr lang="en-US" altLang="el-GR" sz="1800" b="1"/>
              <a:t>/c</a:t>
            </a:r>
            <a:r>
              <a:rPr lang="en-US" altLang="el-GR" sz="1800" b="1" baseline="-25000"/>
              <a:t>2</a:t>
            </a:r>
            <a:endParaRPr lang="el-GR" altLang="el-GR" sz="1800" b="1" baseline="-25000"/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D429C272-23A9-47EB-88C7-8B4270A68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29175"/>
              </p:ext>
            </p:extLst>
          </p:nvPr>
        </p:nvGraphicFramePr>
        <p:xfrm>
          <a:off x="6972299" y="6208317"/>
          <a:ext cx="14668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685800" imgH="228600" progId="Equation.3">
                  <p:embed/>
                </p:oleObj>
              </mc:Choice>
              <mc:Fallback>
                <p:oleObj name="Εξίσωση" r:id="rId5" imgW="685800" imgH="228600" progId="Equation.3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D429C272-23A9-47EB-88C7-8B4270A68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299" y="6208317"/>
                        <a:ext cx="1466850" cy="487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C66ADD8-23EE-4928-B11A-09775864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7" y="6279754"/>
            <a:ext cx="3959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chemeClr val="accent2"/>
                </a:solidFill>
              </a:rPr>
              <a:t>Mark, Houwink, Sakurada</a:t>
            </a:r>
            <a:r>
              <a:rPr lang="en-US" altLang="el-GR" sz="1600" b="1"/>
              <a:t> </a:t>
            </a:r>
            <a:r>
              <a:rPr lang="en-US" altLang="el-GR" sz="1600"/>
              <a:t>(</a:t>
            </a:r>
            <a:r>
              <a:rPr lang="el-GR" altLang="el-GR" sz="1600"/>
              <a:t>εξίσωση</a:t>
            </a:r>
            <a:r>
              <a:rPr lang="en-US" altLang="el-GR" sz="1600"/>
              <a:t> </a:t>
            </a:r>
            <a:r>
              <a:rPr lang="en-US" altLang="el-GR" sz="1600" b="1">
                <a:solidFill>
                  <a:schemeClr val="accent2"/>
                </a:solidFill>
              </a:rPr>
              <a:t>MHS</a:t>
            </a:r>
            <a:r>
              <a:rPr lang="en-US" altLang="el-GR" sz="1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051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84431C-F943-4D34-8A0F-55DFBDF3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9388"/>
            <a:ext cx="10515600" cy="596901"/>
          </a:xfrm>
        </p:spPr>
        <p:txBody>
          <a:bodyPr>
            <a:normAutofit fontScale="90000"/>
          </a:bodyPr>
          <a:lstStyle/>
          <a:p>
            <a:r>
              <a:rPr lang="en-US" altLang="el-GR" b="1" dirty="0">
                <a:solidFill>
                  <a:schemeClr val="accent2"/>
                </a:solidFill>
              </a:rPr>
              <a:t>Gel</a:t>
            </a:r>
            <a:r>
              <a:rPr lang="el-GR" altLang="el-GR" b="1" dirty="0">
                <a:solidFill>
                  <a:schemeClr val="accent2"/>
                </a:solidFill>
              </a:rPr>
              <a:t> </a:t>
            </a:r>
            <a:r>
              <a:rPr lang="en-US" altLang="el-GR" b="1" dirty="0">
                <a:solidFill>
                  <a:schemeClr val="accent2"/>
                </a:solidFill>
              </a:rPr>
              <a:t>Permeation</a:t>
            </a:r>
            <a:r>
              <a:rPr lang="el-GR" altLang="el-GR" b="1" dirty="0">
                <a:solidFill>
                  <a:schemeClr val="accent2"/>
                </a:solidFill>
              </a:rPr>
              <a:t> </a:t>
            </a:r>
            <a:r>
              <a:rPr lang="en-US" altLang="el-GR" b="1" dirty="0">
                <a:solidFill>
                  <a:schemeClr val="accent2"/>
                </a:solidFill>
              </a:rPr>
              <a:t>Chromatography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7E83A0-8630-4EE6-B9CF-87B9A305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289050"/>
            <a:ext cx="7327900" cy="2495550"/>
          </a:xfrm>
        </p:spPr>
        <p:txBody>
          <a:bodyPr>
            <a:normAutofit/>
          </a:bodyPr>
          <a:lstStyle/>
          <a:p>
            <a:r>
              <a:rPr lang="el-GR" dirty="0"/>
              <a:t>Αρχή λειτουργίας – διάταξη οργάνου</a:t>
            </a:r>
            <a:endParaRPr lang="en-US" dirty="0"/>
          </a:p>
          <a:p>
            <a:r>
              <a:rPr lang="el-GR" dirty="0"/>
              <a:t>Βαθμονόμηση</a:t>
            </a:r>
          </a:p>
          <a:p>
            <a:r>
              <a:rPr lang="el-GR" dirty="0"/>
              <a:t>Παγκόσμια βαθμονόμηση</a:t>
            </a:r>
          </a:p>
          <a:p>
            <a:r>
              <a:rPr lang="el-GR" dirty="0"/>
              <a:t>Ανιχνευτές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06D714E6-FA45-4783-98D8-DA4487D4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459" y="4894262"/>
            <a:ext cx="583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Κ=π(α</a:t>
            </a:r>
            <a:r>
              <a:rPr lang="en-US" altLang="el-GR" sz="2400" b="1"/>
              <a:t>-R)</a:t>
            </a:r>
            <a:r>
              <a:rPr lang="en-US" altLang="el-GR" sz="2400" b="1" baseline="30000"/>
              <a:t>2</a:t>
            </a:r>
            <a:r>
              <a:rPr lang="en-US" altLang="el-GR" sz="2400" b="1"/>
              <a:t>L/</a:t>
            </a:r>
            <a:r>
              <a:rPr lang="el-GR" altLang="el-GR" sz="2400" b="1"/>
              <a:t>πα</a:t>
            </a:r>
            <a:r>
              <a:rPr lang="el-GR" altLang="el-GR" sz="2400" b="1" baseline="30000"/>
              <a:t>2</a:t>
            </a:r>
            <a:r>
              <a:rPr lang="en-US" altLang="el-GR" sz="2400" b="1"/>
              <a:t>L</a:t>
            </a:r>
            <a:r>
              <a:rPr lang="el-GR" altLang="el-GR" sz="2400" b="1"/>
              <a:t>=(α</a:t>
            </a:r>
            <a:r>
              <a:rPr lang="en-US" altLang="el-GR" sz="2400" b="1"/>
              <a:t>-R)</a:t>
            </a:r>
            <a:r>
              <a:rPr lang="en-US" altLang="el-GR" sz="2400" b="1" baseline="30000"/>
              <a:t>2</a:t>
            </a:r>
            <a:r>
              <a:rPr lang="en-US" altLang="el-GR" sz="2400" b="1"/>
              <a:t>/</a:t>
            </a:r>
            <a:r>
              <a:rPr lang="el-GR" altLang="el-GR" sz="2400" b="1"/>
              <a:t>α</a:t>
            </a:r>
            <a:r>
              <a:rPr lang="el-GR" altLang="el-GR" sz="2400" b="1" baseline="30000"/>
              <a:t>2</a:t>
            </a:r>
            <a:r>
              <a:rPr lang="el-GR" altLang="el-GR" sz="2400" b="1"/>
              <a:t>=(1-</a:t>
            </a:r>
            <a:r>
              <a:rPr lang="en-US" altLang="el-GR" sz="2400" b="1"/>
              <a:t>R</a:t>
            </a:r>
            <a:r>
              <a:rPr lang="el-GR" altLang="el-GR" sz="2400" b="1"/>
              <a:t>/α)</a:t>
            </a:r>
            <a:r>
              <a:rPr lang="el-GR" altLang="el-GR" sz="2400" b="1" baseline="30000"/>
              <a:t>2</a:t>
            </a:r>
            <a:endParaRPr lang="el-GR" altLang="el-GR" sz="2400" b="1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07F44A-D931-469C-8DF6-400124FB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94" y="2811462"/>
            <a:ext cx="3465512" cy="18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- Δεξιό άγκιστρο">
            <a:extLst>
              <a:ext uri="{FF2B5EF4-FFF2-40B4-BE49-F238E27FC236}">
                <a16:creationId xmlns:a16="http://schemas.microsoft.com/office/drawing/2014/main" id="{E5B7DC02-BABF-4808-833C-190D7C672DB9}"/>
              </a:ext>
            </a:extLst>
          </p:cNvPr>
          <p:cNvSpPr/>
          <p:nvPr/>
        </p:nvSpPr>
        <p:spPr>
          <a:xfrm rot="5400000">
            <a:off x="7012572" y="5002212"/>
            <a:ext cx="431800" cy="107950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" name="8 - TextBox">
            <a:extLst>
              <a:ext uri="{FF2B5EF4-FFF2-40B4-BE49-F238E27FC236}">
                <a16:creationId xmlns:a16="http://schemas.microsoft.com/office/drawing/2014/main" id="{9ED3FCA5-F8B0-44EE-914A-BF1A85D21B3E}"/>
              </a:ext>
            </a:extLst>
          </p:cNvPr>
          <p:cNvSpPr txBox="1"/>
          <p:nvPr/>
        </p:nvSpPr>
        <p:spPr>
          <a:xfrm>
            <a:off x="6112459" y="5902324"/>
            <a:ext cx="2168525" cy="3381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1" dirty="0" err="1">
                <a:solidFill>
                  <a:srgbClr val="00B050"/>
                </a:solidFill>
                <a:latin typeface="Arial" charset="0"/>
              </a:rPr>
              <a:t>Προσβάσιμος</a:t>
            </a:r>
            <a:r>
              <a:rPr lang="el-GR" b="1" dirty="0">
                <a:solidFill>
                  <a:srgbClr val="00B050"/>
                </a:solidFill>
                <a:latin typeface="Arial" charset="0"/>
              </a:rPr>
              <a:t> όγκος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EAF3FD76-B916-4B59-BADE-4F5920BD0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44221"/>
              </p:ext>
            </p:extLst>
          </p:nvPr>
        </p:nvGraphicFramePr>
        <p:xfrm>
          <a:off x="2708859" y="4160837"/>
          <a:ext cx="20447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914400" imgH="469900" progId="Equation.3">
                  <p:embed/>
                </p:oleObj>
              </mc:Choice>
              <mc:Fallback>
                <p:oleObj name="Εξίσωση" r:id="rId3" imgW="914400" imgH="469900" progId="Equation.3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EAF3FD76-B916-4B59-BADE-4F5920BD0B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859" y="4160837"/>
                        <a:ext cx="2044700" cy="1039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45DCEA1-C529-46DF-A499-E3C22F9BB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96289"/>
              </p:ext>
            </p:extLst>
          </p:nvPr>
        </p:nvGraphicFramePr>
        <p:xfrm>
          <a:off x="3037471" y="5368925"/>
          <a:ext cx="12493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558558" imgH="393529" progId="Equation.3">
                  <p:embed/>
                </p:oleObj>
              </mc:Choice>
              <mc:Fallback>
                <p:oleObj name="Εξίσωση" r:id="rId5" imgW="558558" imgH="393529" progId="Equation.3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45DCEA1-C529-46DF-A499-E3C22F9BB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471" y="5368925"/>
                        <a:ext cx="1249363" cy="871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496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2A7D9-A2F5-424A-A7F7-DD721E18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474896"/>
          </a:xfrm>
        </p:spPr>
        <p:txBody>
          <a:bodyPr>
            <a:normAutofit fontScale="90000"/>
          </a:bodyPr>
          <a:lstStyle/>
          <a:p>
            <a:r>
              <a:rPr lang="el-GR" altLang="en-US" sz="3600" b="1" dirty="0"/>
              <a:t>Ιδιότητες </a:t>
            </a:r>
            <a:r>
              <a:rPr lang="el-GR" altLang="en-US" sz="3600" b="1" dirty="0" err="1"/>
              <a:t>μακρομορίων</a:t>
            </a:r>
            <a:r>
              <a:rPr lang="el-GR" altLang="en-US" sz="3600" b="1" dirty="0"/>
              <a:t> στην στερεά κατάσταση</a:t>
            </a:r>
            <a:endParaRPr lang="el-GR" sz="3600" dirty="0"/>
          </a:p>
        </p:txBody>
      </p:sp>
      <p:grpSp>
        <p:nvGrpSpPr>
          <p:cNvPr id="4" name="14 - Ομάδα">
            <a:extLst>
              <a:ext uri="{FF2B5EF4-FFF2-40B4-BE49-F238E27FC236}">
                <a16:creationId xmlns:a16="http://schemas.microsoft.com/office/drawing/2014/main" id="{E4C4B0DB-EAF4-4470-B4B2-CD44776F8B82}"/>
              </a:ext>
            </a:extLst>
          </p:cNvPr>
          <p:cNvGrpSpPr>
            <a:grpSpLocks/>
          </p:cNvGrpSpPr>
          <p:nvPr/>
        </p:nvGrpSpPr>
        <p:grpSpPr bwMode="auto">
          <a:xfrm>
            <a:off x="406268" y="1135033"/>
            <a:ext cx="5643512" cy="4544110"/>
            <a:chOff x="71438" y="857250"/>
            <a:chExt cx="6643687" cy="550068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7D7F86F-7E52-476F-BDC2-665BCA2DE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" t="6087" r="7309" b="4930"/>
            <a:stretch>
              <a:fillRect/>
            </a:stretch>
          </p:blipFill>
          <p:spPr bwMode="auto">
            <a:xfrm>
              <a:off x="71438" y="857250"/>
              <a:ext cx="6643687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7 - Ευθεία γραμμή σύνδεσης">
              <a:extLst>
                <a:ext uri="{FF2B5EF4-FFF2-40B4-BE49-F238E27FC236}">
                  <a16:creationId xmlns:a16="http://schemas.microsoft.com/office/drawing/2014/main" id="{C664461E-6854-4EE6-B6CF-57FF56B6F3BA}"/>
                </a:ext>
              </a:extLst>
            </p:cNvPr>
            <p:cNvCxnSpPr/>
            <p:nvPr/>
          </p:nvCxnSpPr>
          <p:spPr>
            <a:xfrm flipH="1">
              <a:off x="4356100" y="1354138"/>
              <a:ext cx="1008063" cy="10810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8 - Ευθεία γραμμή σύνδεσης">
              <a:extLst>
                <a:ext uri="{FF2B5EF4-FFF2-40B4-BE49-F238E27FC236}">
                  <a16:creationId xmlns:a16="http://schemas.microsoft.com/office/drawing/2014/main" id="{800FD816-8B0D-4B38-AB69-35732C36875F}"/>
                </a:ext>
              </a:extLst>
            </p:cNvPr>
            <p:cNvCxnSpPr/>
            <p:nvPr/>
          </p:nvCxnSpPr>
          <p:spPr>
            <a:xfrm flipH="1">
              <a:off x="1187450" y="4724400"/>
              <a:ext cx="1871663" cy="5048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1 - Ευθεία γραμμή σύνδεσης">
              <a:extLst>
                <a:ext uri="{FF2B5EF4-FFF2-40B4-BE49-F238E27FC236}">
                  <a16:creationId xmlns:a16="http://schemas.microsoft.com/office/drawing/2014/main" id="{2137C127-E25B-475F-8CC5-D60AFC0D73C9}"/>
                </a:ext>
              </a:extLst>
            </p:cNvPr>
            <p:cNvCxnSpPr/>
            <p:nvPr/>
          </p:nvCxnSpPr>
          <p:spPr>
            <a:xfrm>
              <a:off x="4383088" y="2420938"/>
              <a:ext cx="0" cy="12795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13 - Ελεύθερη σχεδίαση">
              <a:extLst>
                <a:ext uri="{FF2B5EF4-FFF2-40B4-BE49-F238E27FC236}">
                  <a16:creationId xmlns:a16="http://schemas.microsoft.com/office/drawing/2014/main" id="{174B8976-FCB5-4E75-A030-0A1D76D6DF50}"/>
                </a:ext>
              </a:extLst>
            </p:cNvPr>
            <p:cNvSpPr/>
            <p:nvPr/>
          </p:nvSpPr>
          <p:spPr>
            <a:xfrm>
              <a:off x="3074988" y="3633788"/>
              <a:ext cx="1323975" cy="1090612"/>
            </a:xfrm>
            <a:custGeom>
              <a:avLst/>
              <a:gdLst>
                <a:gd name="connsiteX0" fmla="*/ 0 w 1323109"/>
                <a:gd name="connsiteY0" fmla="*/ 1089891 h 1089891"/>
                <a:gd name="connsiteX1" fmla="*/ 817418 w 1323109"/>
                <a:gd name="connsiteY1" fmla="*/ 771236 h 1089891"/>
                <a:gd name="connsiteX2" fmla="*/ 1080655 w 1323109"/>
                <a:gd name="connsiteY2" fmla="*/ 591127 h 1089891"/>
                <a:gd name="connsiteX3" fmla="*/ 1260764 w 1323109"/>
                <a:gd name="connsiteY3" fmla="*/ 355600 h 1089891"/>
                <a:gd name="connsiteX4" fmla="*/ 1316182 w 1323109"/>
                <a:gd name="connsiteY4" fmla="*/ 50800 h 1089891"/>
                <a:gd name="connsiteX5" fmla="*/ 1302327 w 1323109"/>
                <a:gd name="connsiteY5" fmla="*/ 50800 h 1089891"/>
                <a:gd name="connsiteX6" fmla="*/ 1302327 w 1323109"/>
                <a:gd name="connsiteY6" fmla="*/ 23091 h 10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109" h="1089891">
                  <a:moveTo>
                    <a:pt x="0" y="1089891"/>
                  </a:moveTo>
                  <a:cubicBezTo>
                    <a:pt x="318654" y="972127"/>
                    <a:pt x="637309" y="854363"/>
                    <a:pt x="817418" y="771236"/>
                  </a:cubicBezTo>
                  <a:cubicBezTo>
                    <a:pt x="997527" y="688109"/>
                    <a:pt x="1006764" y="660400"/>
                    <a:pt x="1080655" y="591127"/>
                  </a:cubicBezTo>
                  <a:cubicBezTo>
                    <a:pt x="1154546" y="521854"/>
                    <a:pt x="1221510" y="445654"/>
                    <a:pt x="1260764" y="355600"/>
                  </a:cubicBezTo>
                  <a:cubicBezTo>
                    <a:pt x="1300018" y="265546"/>
                    <a:pt x="1309255" y="101600"/>
                    <a:pt x="1316182" y="50800"/>
                  </a:cubicBezTo>
                  <a:cubicBezTo>
                    <a:pt x="1323109" y="0"/>
                    <a:pt x="1304636" y="55418"/>
                    <a:pt x="1302327" y="50800"/>
                  </a:cubicBezTo>
                  <a:cubicBezTo>
                    <a:pt x="1300018" y="46182"/>
                    <a:pt x="1301172" y="34636"/>
                    <a:pt x="1302327" y="2309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C2DB7EE-5E28-45C8-9F39-0E59D2C41C78}"/>
              </a:ext>
            </a:extLst>
          </p:cNvPr>
          <p:cNvSpPr txBox="1"/>
          <p:nvPr/>
        </p:nvSpPr>
        <p:spPr>
          <a:xfrm>
            <a:off x="887512" y="5944184"/>
            <a:ext cx="431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Θερμοκρασία τήξης Τ</a:t>
            </a:r>
            <a:r>
              <a:rPr lang="en-US" dirty="0"/>
              <a:t>m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Θερμοκρασία υαλώδους μετάπτωσης</a:t>
            </a:r>
            <a:r>
              <a:rPr lang="en-US" dirty="0"/>
              <a:t> </a:t>
            </a:r>
            <a:r>
              <a:rPr lang="en-US" dirty="0" err="1"/>
              <a:t>Tg</a:t>
            </a:r>
            <a:endParaRPr lang="el-GR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2897D54-F34D-4BD8-AED5-B3F3F8FC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1" y="1302069"/>
            <a:ext cx="37814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40 - Ομάδα">
            <a:extLst>
              <a:ext uri="{FF2B5EF4-FFF2-40B4-BE49-F238E27FC236}">
                <a16:creationId xmlns:a16="http://schemas.microsoft.com/office/drawing/2014/main" id="{7003FF45-1406-4975-A799-1BF31A42AF24}"/>
              </a:ext>
            </a:extLst>
          </p:cNvPr>
          <p:cNvGrpSpPr>
            <a:grpSpLocks/>
          </p:cNvGrpSpPr>
          <p:nvPr/>
        </p:nvGrpSpPr>
        <p:grpSpPr bwMode="auto">
          <a:xfrm>
            <a:off x="7331136" y="1579881"/>
            <a:ext cx="3100387" cy="4184650"/>
            <a:chOff x="785786" y="1958975"/>
            <a:chExt cx="3100414" cy="4184669"/>
          </a:xfrm>
        </p:grpSpPr>
        <p:sp>
          <p:nvSpPr>
            <p:cNvPr id="13" name="18 - Ελεύθερη σχεδίαση">
              <a:extLst>
                <a:ext uri="{FF2B5EF4-FFF2-40B4-BE49-F238E27FC236}">
                  <a16:creationId xmlns:a16="http://schemas.microsoft.com/office/drawing/2014/main" id="{018EFC44-DBA0-48BC-8513-6759253CD9F0}"/>
                </a:ext>
              </a:extLst>
            </p:cNvPr>
            <p:cNvSpPr/>
            <p:nvPr/>
          </p:nvSpPr>
          <p:spPr>
            <a:xfrm>
              <a:off x="1644630" y="1958975"/>
              <a:ext cx="1835166" cy="1333506"/>
            </a:xfrm>
            <a:custGeom>
              <a:avLst/>
              <a:gdLst>
                <a:gd name="connsiteX0" fmla="*/ 0 w 1835150"/>
                <a:gd name="connsiteY0" fmla="*/ 1327150 h 1333500"/>
                <a:gd name="connsiteX1" fmla="*/ 196850 w 1835150"/>
                <a:gd name="connsiteY1" fmla="*/ 1320800 h 1333500"/>
                <a:gd name="connsiteX2" fmla="*/ 501650 w 1835150"/>
                <a:gd name="connsiteY2" fmla="*/ 1250950 h 1333500"/>
                <a:gd name="connsiteX3" fmla="*/ 615950 w 1835150"/>
                <a:gd name="connsiteY3" fmla="*/ 1187450 h 1333500"/>
                <a:gd name="connsiteX4" fmla="*/ 736600 w 1835150"/>
                <a:gd name="connsiteY4" fmla="*/ 1041400 h 1333500"/>
                <a:gd name="connsiteX5" fmla="*/ 774700 w 1835150"/>
                <a:gd name="connsiteY5" fmla="*/ 717550 h 1333500"/>
                <a:gd name="connsiteX6" fmla="*/ 876300 w 1835150"/>
                <a:gd name="connsiteY6" fmla="*/ 400050 h 1333500"/>
                <a:gd name="connsiteX7" fmla="*/ 1282700 w 1835150"/>
                <a:gd name="connsiteY7" fmla="*/ 203200 h 1333500"/>
                <a:gd name="connsiteX8" fmla="*/ 1600200 w 1835150"/>
                <a:gd name="connsiteY8" fmla="*/ 82550 h 1333500"/>
                <a:gd name="connsiteX9" fmla="*/ 1835150 w 1835150"/>
                <a:gd name="connsiteY9" fmla="*/ 0 h 1333500"/>
                <a:gd name="connsiteX10" fmla="*/ 1835150 w 1835150"/>
                <a:gd name="connsiteY10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5150" h="1333500">
                  <a:moveTo>
                    <a:pt x="0" y="1327150"/>
                  </a:moveTo>
                  <a:cubicBezTo>
                    <a:pt x="56621" y="1330325"/>
                    <a:pt x="113242" y="1333500"/>
                    <a:pt x="196850" y="1320800"/>
                  </a:cubicBezTo>
                  <a:cubicBezTo>
                    <a:pt x="280458" y="1308100"/>
                    <a:pt x="431800" y="1273175"/>
                    <a:pt x="501650" y="1250950"/>
                  </a:cubicBezTo>
                  <a:cubicBezTo>
                    <a:pt x="571500" y="1228725"/>
                    <a:pt x="576792" y="1222375"/>
                    <a:pt x="615950" y="1187450"/>
                  </a:cubicBezTo>
                  <a:cubicBezTo>
                    <a:pt x="655108" y="1152525"/>
                    <a:pt x="710142" y="1119717"/>
                    <a:pt x="736600" y="1041400"/>
                  </a:cubicBezTo>
                  <a:cubicBezTo>
                    <a:pt x="763058" y="963083"/>
                    <a:pt x="751417" y="824442"/>
                    <a:pt x="774700" y="717550"/>
                  </a:cubicBezTo>
                  <a:cubicBezTo>
                    <a:pt x="797983" y="610658"/>
                    <a:pt x="791633" y="485775"/>
                    <a:pt x="876300" y="400050"/>
                  </a:cubicBezTo>
                  <a:cubicBezTo>
                    <a:pt x="960967" y="314325"/>
                    <a:pt x="1162050" y="256117"/>
                    <a:pt x="1282700" y="203200"/>
                  </a:cubicBezTo>
                  <a:cubicBezTo>
                    <a:pt x="1403350" y="150283"/>
                    <a:pt x="1508125" y="116417"/>
                    <a:pt x="1600200" y="82550"/>
                  </a:cubicBezTo>
                  <a:cubicBezTo>
                    <a:pt x="1692275" y="48683"/>
                    <a:pt x="1835150" y="0"/>
                    <a:pt x="1835150" y="0"/>
                  </a:cubicBezTo>
                  <a:lnTo>
                    <a:pt x="183515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14" name="21 - Ελεύθερη σχεδίαση">
              <a:extLst>
                <a:ext uri="{FF2B5EF4-FFF2-40B4-BE49-F238E27FC236}">
                  <a16:creationId xmlns:a16="http://schemas.microsoft.com/office/drawing/2014/main" id="{3F168502-71A5-4FBA-A432-8F92FDD802A9}"/>
                </a:ext>
              </a:extLst>
            </p:cNvPr>
            <p:cNvSpPr/>
            <p:nvPr/>
          </p:nvSpPr>
          <p:spPr>
            <a:xfrm>
              <a:off x="1704956" y="3505207"/>
              <a:ext cx="2181244" cy="828679"/>
            </a:xfrm>
            <a:custGeom>
              <a:avLst/>
              <a:gdLst>
                <a:gd name="connsiteX0" fmla="*/ 0 w 2181225"/>
                <a:gd name="connsiteY0" fmla="*/ 828675 h 828675"/>
                <a:gd name="connsiteX1" fmla="*/ 238125 w 2181225"/>
                <a:gd name="connsiteY1" fmla="*/ 781050 h 828675"/>
                <a:gd name="connsiteX2" fmla="*/ 495300 w 2181225"/>
                <a:gd name="connsiteY2" fmla="*/ 704850 h 828675"/>
                <a:gd name="connsiteX3" fmla="*/ 695325 w 2181225"/>
                <a:gd name="connsiteY3" fmla="*/ 619125 h 828675"/>
                <a:gd name="connsiteX4" fmla="*/ 866775 w 2181225"/>
                <a:gd name="connsiteY4" fmla="*/ 495300 h 828675"/>
                <a:gd name="connsiteX5" fmla="*/ 1038225 w 2181225"/>
                <a:gd name="connsiteY5" fmla="*/ 333375 h 828675"/>
                <a:gd name="connsiteX6" fmla="*/ 1219200 w 2181225"/>
                <a:gd name="connsiteY6" fmla="*/ 190500 h 828675"/>
                <a:gd name="connsiteX7" fmla="*/ 1371600 w 2181225"/>
                <a:gd name="connsiteY7" fmla="*/ 114300 h 828675"/>
                <a:gd name="connsiteX8" fmla="*/ 1543050 w 2181225"/>
                <a:gd name="connsiteY8" fmla="*/ 66675 h 828675"/>
                <a:gd name="connsiteX9" fmla="*/ 1714500 w 2181225"/>
                <a:gd name="connsiteY9" fmla="*/ 38100 h 828675"/>
                <a:gd name="connsiteX10" fmla="*/ 1914525 w 2181225"/>
                <a:gd name="connsiteY10" fmla="*/ 9525 h 828675"/>
                <a:gd name="connsiteX11" fmla="*/ 2181225 w 2181225"/>
                <a:gd name="connsiteY11" fmla="*/ 0 h 828675"/>
                <a:gd name="connsiteX12" fmla="*/ 2181225 w 2181225"/>
                <a:gd name="connsiteY12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1225" h="828675">
                  <a:moveTo>
                    <a:pt x="0" y="828675"/>
                  </a:moveTo>
                  <a:cubicBezTo>
                    <a:pt x="77787" y="815181"/>
                    <a:pt x="155575" y="801687"/>
                    <a:pt x="238125" y="781050"/>
                  </a:cubicBezTo>
                  <a:cubicBezTo>
                    <a:pt x="320675" y="760413"/>
                    <a:pt x="419100" y="731838"/>
                    <a:pt x="495300" y="704850"/>
                  </a:cubicBezTo>
                  <a:cubicBezTo>
                    <a:pt x="571500" y="677863"/>
                    <a:pt x="633413" y="654050"/>
                    <a:pt x="695325" y="619125"/>
                  </a:cubicBezTo>
                  <a:cubicBezTo>
                    <a:pt x="757238" y="584200"/>
                    <a:pt x="809625" y="542925"/>
                    <a:pt x="866775" y="495300"/>
                  </a:cubicBezTo>
                  <a:cubicBezTo>
                    <a:pt x="923925" y="447675"/>
                    <a:pt x="979488" y="384175"/>
                    <a:pt x="1038225" y="333375"/>
                  </a:cubicBezTo>
                  <a:cubicBezTo>
                    <a:pt x="1096962" y="282575"/>
                    <a:pt x="1163638" y="227013"/>
                    <a:pt x="1219200" y="190500"/>
                  </a:cubicBezTo>
                  <a:cubicBezTo>
                    <a:pt x="1274763" y="153988"/>
                    <a:pt x="1317625" y="134938"/>
                    <a:pt x="1371600" y="114300"/>
                  </a:cubicBezTo>
                  <a:cubicBezTo>
                    <a:pt x="1425575" y="93663"/>
                    <a:pt x="1485900" y="79375"/>
                    <a:pt x="1543050" y="66675"/>
                  </a:cubicBezTo>
                  <a:cubicBezTo>
                    <a:pt x="1600200" y="53975"/>
                    <a:pt x="1652588" y="47625"/>
                    <a:pt x="1714500" y="38100"/>
                  </a:cubicBezTo>
                  <a:cubicBezTo>
                    <a:pt x="1776413" y="28575"/>
                    <a:pt x="1836738" y="15875"/>
                    <a:pt x="1914525" y="9525"/>
                  </a:cubicBezTo>
                  <a:cubicBezTo>
                    <a:pt x="1992312" y="3175"/>
                    <a:pt x="2181225" y="0"/>
                    <a:pt x="2181225" y="0"/>
                  </a:cubicBezTo>
                  <a:lnTo>
                    <a:pt x="2181225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cxnSp>
          <p:nvCxnSpPr>
            <p:cNvPr id="15" name="27 - Ευθεία γραμμή σύνδεσης">
              <a:extLst>
                <a:ext uri="{FF2B5EF4-FFF2-40B4-BE49-F238E27FC236}">
                  <a16:creationId xmlns:a16="http://schemas.microsoft.com/office/drawing/2014/main" id="{8C0FF8BD-0AE4-44A5-941D-BE5D866BC05F}"/>
                </a:ext>
              </a:extLst>
            </p:cNvPr>
            <p:cNvCxnSpPr/>
            <p:nvPr/>
          </p:nvCxnSpPr>
          <p:spPr>
            <a:xfrm flipV="1">
              <a:off x="1785920" y="4733938"/>
              <a:ext cx="1785953" cy="500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29 - TextBox">
              <a:extLst>
                <a:ext uri="{FF2B5EF4-FFF2-40B4-BE49-F238E27FC236}">
                  <a16:creationId xmlns:a16="http://schemas.microsoft.com/office/drawing/2014/main" id="{0E19F3B2-90E5-4FAC-A87E-8F0FE718A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918" y="5774312"/>
              <a:ext cx="16225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 b="1"/>
                <a:t>θερμοκρασία</a:t>
              </a:r>
            </a:p>
          </p:txBody>
        </p:sp>
        <p:sp>
          <p:nvSpPr>
            <p:cNvPr id="17" name="30 - TextBox">
              <a:extLst>
                <a:ext uri="{FF2B5EF4-FFF2-40B4-BE49-F238E27FC236}">
                  <a16:creationId xmlns:a16="http://schemas.microsoft.com/office/drawing/2014/main" id="{C81D8485-9845-400C-AB45-328900AA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1218" y="3209474"/>
              <a:ext cx="1658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 b="1"/>
                <a:t>ειδικός όγκος</a:t>
              </a:r>
            </a:p>
          </p:txBody>
        </p:sp>
        <p:sp>
          <p:nvSpPr>
            <p:cNvPr id="18" name="31 - TextBox">
              <a:extLst>
                <a:ext uri="{FF2B5EF4-FFF2-40B4-BE49-F238E27FC236}">
                  <a16:creationId xmlns:a16="http://schemas.microsoft.com/office/drawing/2014/main" id="{972FEFEB-34E6-4FF3-86BB-9C92C159D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483" y="3357562"/>
              <a:ext cx="4315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600" b="1">
                  <a:solidFill>
                    <a:schemeClr val="accent2"/>
                  </a:solidFill>
                </a:rPr>
                <a:t>Τ</a:t>
              </a:r>
              <a:r>
                <a:rPr lang="en-US" altLang="en-US" sz="1600" b="1" baseline="-25000">
                  <a:solidFill>
                    <a:schemeClr val="accent2"/>
                  </a:solidFill>
                </a:rPr>
                <a:t>m</a:t>
              </a:r>
              <a:endParaRPr lang="el-GR" altLang="en-US" sz="16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19" name="32 - TextBox">
              <a:extLst>
                <a:ext uri="{FF2B5EF4-FFF2-40B4-BE49-F238E27FC236}">
                  <a16:creationId xmlns:a16="http://schemas.microsoft.com/office/drawing/2014/main" id="{BB63572E-484F-47A6-B3ED-76ACD169C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483" y="4166779"/>
              <a:ext cx="4315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600" b="1">
                  <a:solidFill>
                    <a:schemeClr val="accent2"/>
                  </a:solidFill>
                </a:rPr>
                <a:t>Τ</a:t>
              </a:r>
              <a:r>
                <a:rPr lang="en-US" altLang="en-US" sz="1600" b="1" baseline="-25000">
                  <a:solidFill>
                    <a:schemeClr val="accent2"/>
                  </a:solidFill>
                </a:rPr>
                <a:t>m</a:t>
              </a:r>
              <a:endParaRPr lang="el-GR" altLang="en-US" sz="16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20" name="33 - TextBox">
              <a:extLst>
                <a:ext uri="{FF2B5EF4-FFF2-40B4-BE49-F238E27FC236}">
                  <a16:creationId xmlns:a16="http://schemas.microsoft.com/office/drawing/2014/main" id="{5EEB3E72-32F9-490D-B36A-47099F8BD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034" y="5448314"/>
              <a:ext cx="3545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600" b="1">
                  <a:solidFill>
                    <a:schemeClr val="accent2"/>
                  </a:solidFill>
                </a:rPr>
                <a:t>Τ</a:t>
              </a:r>
              <a:r>
                <a:rPr lang="en-US" altLang="en-US" sz="1600" b="1" baseline="-25000">
                  <a:solidFill>
                    <a:schemeClr val="accent2"/>
                  </a:solidFill>
                </a:rPr>
                <a:t>f</a:t>
              </a:r>
              <a:endParaRPr lang="el-GR" altLang="en-US" sz="16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21" name="35 - TextBox">
              <a:extLst>
                <a:ext uri="{FF2B5EF4-FFF2-40B4-BE49-F238E27FC236}">
                  <a16:creationId xmlns:a16="http://schemas.microsoft.com/office/drawing/2014/main" id="{860BD1C6-DF32-4598-B5EC-6E7E732F7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116" y="2428868"/>
              <a:ext cx="327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 b="1">
                  <a:solidFill>
                    <a:schemeClr val="accent2"/>
                  </a:solidFill>
                </a:rPr>
                <a:t>α</a:t>
              </a:r>
            </a:p>
          </p:txBody>
        </p:sp>
        <p:sp>
          <p:nvSpPr>
            <p:cNvPr id="22" name="37 - TextBox">
              <a:extLst>
                <a:ext uri="{FF2B5EF4-FFF2-40B4-BE49-F238E27FC236}">
                  <a16:creationId xmlns:a16="http://schemas.microsoft.com/office/drawing/2014/main" id="{3DC4CE9C-868A-42C1-9863-D9D2EE59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54" y="3786190"/>
              <a:ext cx="327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 b="1">
                  <a:solidFill>
                    <a:schemeClr val="accent2"/>
                  </a:solidFill>
                </a:rPr>
                <a:t>β</a:t>
              </a:r>
            </a:p>
          </p:txBody>
        </p:sp>
        <p:sp>
          <p:nvSpPr>
            <p:cNvPr id="23" name="38 - TextBox">
              <a:extLst>
                <a:ext uri="{FF2B5EF4-FFF2-40B4-BE49-F238E27FC236}">
                  <a16:creationId xmlns:a16="http://schemas.microsoft.com/office/drawing/2014/main" id="{F5C4507A-2662-4898-BBB2-99AD0133C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54" y="49291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 b="1">
                  <a:solidFill>
                    <a:schemeClr val="accent2"/>
                  </a:solidFill>
                </a:rPr>
                <a:t>γ</a:t>
              </a:r>
            </a:p>
          </p:txBody>
        </p:sp>
        <p:sp>
          <p:nvSpPr>
            <p:cNvPr id="24" name="39 - Ελεύθερη σχεδίαση">
              <a:extLst>
                <a:ext uri="{FF2B5EF4-FFF2-40B4-BE49-F238E27FC236}">
                  <a16:creationId xmlns:a16="http://schemas.microsoft.com/office/drawing/2014/main" id="{81B8DBB8-502F-4F7A-B4CB-03138A11B6EB}"/>
                </a:ext>
              </a:extLst>
            </p:cNvPr>
            <p:cNvSpPr/>
            <p:nvPr/>
          </p:nvSpPr>
          <p:spPr>
            <a:xfrm>
              <a:off x="1704956" y="3505207"/>
              <a:ext cx="2181244" cy="828679"/>
            </a:xfrm>
            <a:custGeom>
              <a:avLst/>
              <a:gdLst>
                <a:gd name="connsiteX0" fmla="*/ 0 w 2181225"/>
                <a:gd name="connsiteY0" fmla="*/ 828675 h 828675"/>
                <a:gd name="connsiteX1" fmla="*/ 190500 w 2181225"/>
                <a:gd name="connsiteY1" fmla="*/ 790575 h 828675"/>
                <a:gd name="connsiteX2" fmla="*/ 552450 w 2181225"/>
                <a:gd name="connsiteY2" fmla="*/ 666750 h 828675"/>
                <a:gd name="connsiteX3" fmla="*/ 809625 w 2181225"/>
                <a:gd name="connsiteY3" fmla="*/ 542925 h 828675"/>
                <a:gd name="connsiteX4" fmla="*/ 1009650 w 2181225"/>
                <a:gd name="connsiteY4" fmla="*/ 352425 h 828675"/>
                <a:gd name="connsiteX5" fmla="*/ 1238250 w 2181225"/>
                <a:gd name="connsiteY5" fmla="*/ 180975 h 828675"/>
                <a:gd name="connsiteX6" fmla="*/ 1390650 w 2181225"/>
                <a:gd name="connsiteY6" fmla="*/ 114300 h 828675"/>
                <a:gd name="connsiteX7" fmla="*/ 1628775 w 2181225"/>
                <a:gd name="connsiteY7" fmla="*/ 47625 h 828675"/>
                <a:gd name="connsiteX8" fmla="*/ 1847850 w 2181225"/>
                <a:gd name="connsiteY8" fmla="*/ 9525 h 828675"/>
                <a:gd name="connsiteX9" fmla="*/ 2181225 w 2181225"/>
                <a:gd name="connsiteY9" fmla="*/ 0 h 828675"/>
                <a:gd name="connsiteX10" fmla="*/ 2181225 w 2181225"/>
                <a:gd name="connsiteY10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1225" h="828675">
                  <a:moveTo>
                    <a:pt x="0" y="828675"/>
                  </a:moveTo>
                  <a:cubicBezTo>
                    <a:pt x="49212" y="823118"/>
                    <a:pt x="98425" y="817562"/>
                    <a:pt x="190500" y="790575"/>
                  </a:cubicBezTo>
                  <a:cubicBezTo>
                    <a:pt x="282575" y="763588"/>
                    <a:pt x="449263" y="708025"/>
                    <a:pt x="552450" y="666750"/>
                  </a:cubicBezTo>
                  <a:cubicBezTo>
                    <a:pt x="655637" y="625475"/>
                    <a:pt x="733425" y="595312"/>
                    <a:pt x="809625" y="542925"/>
                  </a:cubicBezTo>
                  <a:cubicBezTo>
                    <a:pt x="885825" y="490538"/>
                    <a:pt x="938213" y="412750"/>
                    <a:pt x="1009650" y="352425"/>
                  </a:cubicBezTo>
                  <a:cubicBezTo>
                    <a:pt x="1081087" y="292100"/>
                    <a:pt x="1174750" y="220662"/>
                    <a:pt x="1238250" y="180975"/>
                  </a:cubicBezTo>
                  <a:cubicBezTo>
                    <a:pt x="1301750" y="141288"/>
                    <a:pt x="1325563" y="136525"/>
                    <a:pt x="1390650" y="114300"/>
                  </a:cubicBezTo>
                  <a:cubicBezTo>
                    <a:pt x="1455737" y="92075"/>
                    <a:pt x="1552575" y="65088"/>
                    <a:pt x="1628775" y="47625"/>
                  </a:cubicBezTo>
                  <a:cubicBezTo>
                    <a:pt x="1704975" y="30163"/>
                    <a:pt x="1755775" y="17462"/>
                    <a:pt x="1847850" y="9525"/>
                  </a:cubicBezTo>
                  <a:cubicBezTo>
                    <a:pt x="1939925" y="1588"/>
                    <a:pt x="2181225" y="0"/>
                    <a:pt x="2181225" y="0"/>
                  </a:cubicBezTo>
                  <a:lnTo>
                    <a:pt x="218122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02588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8BB443-C010-4EB6-972E-A94455AC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1" y="75006"/>
            <a:ext cx="10515600" cy="1000501"/>
          </a:xfrm>
        </p:spPr>
        <p:txBody>
          <a:bodyPr/>
          <a:lstStyle/>
          <a:p>
            <a:r>
              <a:rPr lang="el-GR" dirty="0"/>
              <a:t>Κρυσταλλική κατάσταση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6F21442-7FBE-4550-9720-D536EF5BD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760" y="288068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5D05BE60-A5ED-4BD1-9AC2-EEC6C4CC1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01458"/>
              </p:ext>
            </p:extLst>
          </p:nvPr>
        </p:nvGraphicFramePr>
        <p:xfrm>
          <a:off x="1429392" y="3959509"/>
          <a:ext cx="1547544" cy="79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875920" imgH="444307" progId="Equation.3">
                  <p:embed/>
                </p:oleObj>
              </mc:Choice>
              <mc:Fallback>
                <p:oleObj name="Εξίσωση" r:id="rId2" imgW="875920" imgH="444307" progId="Equation.3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5D05BE60-A5ED-4BD1-9AC2-EEC6C4CC1E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392" y="3959509"/>
                        <a:ext cx="1547544" cy="790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576A916A-DB41-4FC0-B473-91D85B5B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126" y="1374984"/>
            <a:ext cx="3455987" cy="260667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E7C6B91E-1131-43BA-9AE9-CC6854C85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7" y="1008272"/>
            <a:ext cx="323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FF0066"/>
                </a:solidFill>
              </a:rPr>
              <a:t>ΚΡΥΣΤΑΛΛΙΚΗ</a:t>
            </a:r>
            <a:r>
              <a:rPr lang="el-GR" altLang="en-US" sz="1800" b="1" dirty="0"/>
              <a:t> ΚΑΤΑΣΤΑΣΗ</a:t>
            </a:r>
            <a:endParaRPr lang="en-US" altLang="en-US" sz="1800" b="1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4C71F6F-DD78-4F33-96CA-A51D7EFAC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10" y="1046907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chemeClr val="accent2"/>
                </a:solidFill>
              </a:rPr>
              <a:t>ΑΜΟΡΦΗ </a:t>
            </a:r>
            <a:r>
              <a:rPr lang="el-GR" altLang="en-US" sz="1800" b="1" dirty="0">
                <a:solidFill>
                  <a:schemeClr val="tx2"/>
                </a:solidFill>
              </a:rPr>
              <a:t>ΚΑΤΑΣΤΑΣΗ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  <p:pic>
        <p:nvPicPr>
          <p:cNvPr id="9" name="Picture 9" descr="http://1.bp.blogspot.com/-an0YP4BTRDM/VPzRiAMz_CI/AAAAAAAALVQ/xFo1abFgxWY/s1600/Untitled.png">
            <a:extLst>
              <a:ext uri="{FF2B5EF4-FFF2-40B4-BE49-F238E27FC236}">
                <a16:creationId xmlns:a16="http://schemas.microsoft.com/office/drawing/2014/main" id="{12D59F95-1D70-493D-BDEC-9775A6C0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284" y="1388431"/>
            <a:ext cx="3871651" cy="250795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Picture 9" descr="http://www.cemef.mines-paristech.fr/cemef/sections/galerie/pages-groupes/img-sp2-theme-3/downloadFile/preview/img-sp2-theme-3">
            <a:extLst>
              <a:ext uri="{FF2B5EF4-FFF2-40B4-BE49-F238E27FC236}">
                <a16:creationId xmlns:a16="http://schemas.microsoft.com/office/drawing/2014/main" id="{6220AF9F-A370-4E72-9CDE-4207DBEA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84" y="1444833"/>
            <a:ext cx="2524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ACF4312-C335-4E09-875F-5D0931F9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632" y="1021719"/>
            <a:ext cx="1847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FF0066"/>
                </a:solidFill>
              </a:rPr>
              <a:t>ΣΦΑΙΡΟΥΛΙΤΕΣ</a:t>
            </a:r>
            <a:endParaRPr lang="en-US" altLang="en-US" sz="1800" b="1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48D1BF0-9983-4B61-809B-DDB874C7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861" y="4482656"/>
            <a:ext cx="23145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W</a:t>
            </a:r>
            <a:r>
              <a:rPr lang="en-US" altLang="en-US" sz="2000" b="1" baseline="-25000" dirty="0"/>
              <a:t>L</a:t>
            </a:r>
            <a:r>
              <a:rPr lang="el-GR" altLang="en-US" sz="2000" b="1" dirty="0"/>
              <a:t>/</a:t>
            </a:r>
            <a:r>
              <a:rPr lang="en-US" altLang="en-US" sz="2000" b="1" dirty="0"/>
              <a:t>W</a:t>
            </a:r>
            <a:r>
              <a:rPr lang="en-US" altLang="en-US" sz="2000" b="1" baseline="-25000" dirty="0"/>
              <a:t>o</a:t>
            </a:r>
            <a:r>
              <a:rPr lang="el-GR" altLang="en-US" sz="2000" b="1" dirty="0"/>
              <a:t> = </a:t>
            </a:r>
            <a:r>
              <a:rPr lang="en-US" altLang="en-US" sz="2000" b="1" dirty="0"/>
              <a:t>exp</a:t>
            </a:r>
            <a:r>
              <a:rPr lang="el-GR" altLang="en-US" sz="2000" b="1" dirty="0"/>
              <a:t>(-</a:t>
            </a:r>
            <a:r>
              <a:rPr lang="en-US" altLang="en-US" sz="2000" b="1" dirty="0" err="1"/>
              <a:t>kt</a:t>
            </a:r>
            <a:r>
              <a:rPr lang="en-US" altLang="en-US" sz="2000" b="1" baseline="30000" dirty="0" err="1"/>
              <a:t>n</a:t>
            </a:r>
            <a:r>
              <a:rPr lang="el-GR" altLang="en-US" sz="2000" b="1" dirty="0"/>
              <a:t>)</a:t>
            </a:r>
            <a:r>
              <a:rPr lang="el-GR" altLang="en-US" sz="1800" dirty="0"/>
              <a:t>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96E32C7-501E-4C9C-81A0-E64B08EB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174" y="4482656"/>
            <a:ext cx="197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Εξίσωση  </a:t>
            </a:r>
            <a:r>
              <a:rPr lang="en-US" altLang="en-US" sz="1800"/>
              <a:t>Avram</a:t>
            </a:r>
            <a:r>
              <a:rPr lang="en-GB" altLang="en-US" sz="1800"/>
              <a:t>i</a:t>
            </a:r>
            <a:r>
              <a:rPr lang="en-US" altLang="en-US" sz="1800"/>
              <a:t>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458F2A2F-50BF-4840-8F83-0707D8D1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944" y="4035441"/>
            <a:ext cx="3328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/>
              <a:t>ΚΙΝΗΤΙΚΗ ΚΡΥΣΤΑΛΛΛΩΣΗΣ</a:t>
            </a:r>
            <a:endParaRPr lang="en-US" altLang="en-US" sz="1800" b="1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8B3A32C-142E-40AB-92C6-D7D32B8D7BC8}"/>
              </a:ext>
            </a:extLst>
          </p:cNvPr>
          <p:cNvSpPr/>
          <p:nvPr/>
        </p:nvSpPr>
        <p:spPr>
          <a:xfrm>
            <a:off x="546964" y="5178779"/>
            <a:ext cx="5307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altLang="en-US" b="1" dirty="0"/>
              <a:t>Παράγοντες που επηρεάζουν την Τ</a:t>
            </a:r>
            <a:r>
              <a:rPr lang="en-US" altLang="en-US" b="1" dirty="0"/>
              <a:t>g</a:t>
            </a:r>
            <a:r>
              <a:rPr lang="el-GR" altLang="en-US" b="1" dirty="0"/>
              <a:t>  των πολυμερών</a:t>
            </a:r>
            <a:endParaRPr lang="en-US" altLang="en-US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E5FE0F45-B508-4CB5-99AC-6404EC3B1F10}"/>
              </a:ext>
            </a:extLst>
          </p:cNvPr>
          <p:cNvSpPr/>
          <p:nvPr/>
        </p:nvSpPr>
        <p:spPr>
          <a:xfrm>
            <a:off x="489635" y="5657641"/>
            <a:ext cx="5814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b="1" dirty="0">
                <a:solidFill>
                  <a:schemeClr val="accent2"/>
                </a:solidFill>
              </a:rPr>
              <a:t>Θεωρία ελεύθερου όγκου </a:t>
            </a:r>
            <a:r>
              <a:rPr lang="en-US" altLang="en-US" b="1" dirty="0">
                <a:solidFill>
                  <a:schemeClr val="accent2"/>
                </a:solidFill>
              </a:rPr>
              <a:t>Williams</a:t>
            </a:r>
            <a:r>
              <a:rPr lang="el-GR" altLang="en-US" b="1" dirty="0">
                <a:solidFill>
                  <a:schemeClr val="accent2"/>
                </a:solidFill>
              </a:rPr>
              <a:t>, </a:t>
            </a:r>
            <a:r>
              <a:rPr lang="en-US" altLang="en-US" b="1" dirty="0" err="1">
                <a:solidFill>
                  <a:schemeClr val="accent2"/>
                </a:solidFill>
              </a:rPr>
              <a:t>Landel</a:t>
            </a:r>
            <a:r>
              <a:rPr lang="el-GR" altLang="en-US" b="1" dirty="0">
                <a:solidFill>
                  <a:schemeClr val="accent2"/>
                </a:solidFill>
              </a:rPr>
              <a:t> και </a:t>
            </a:r>
            <a:r>
              <a:rPr lang="en-US" altLang="en-US" b="1" dirty="0">
                <a:solidFill>
                  <a:schemeClr val="accent2"/>
                </a:solidFill>
              </a:rPr>
              <a:t>Ferry</a:t>
            </a:r>
            <a:r>
              <a:rPr lang="el-GR" altLang="en-US" b="1" dirty="0">
                <a:solidFill>
                  <a:schemeClr val="accent2"/>
                </a:solidFill>
              </a:rPr>
              <a:t> (</a:t>
            </a:r>
            <a:r>
              <a:rPr lang="en-US" altLang="en-US" b="1" dirty="0">
                <a:solidFill>
                  <a:schemeClr val="accent2"/>
                </a:solidFill>
              </a:rPr>
              <a:t>WLF)</a:t>
            </a:r>
            <a:endParaRPr lang="el-GR" dirty="0"/>
          </a:p>
        </p:txBody>
      </p:sp>
      <p:sp>
        <p:nvSpPr>
          <p:cNvPr id="17" name="26 - TextBox">
            <a:extLst>
              <a:ext uri="{FF2B5EF4-FFF2-40B4-BE49-F238E27FC236}">
                <a16:creationId xmlns:a16="http://schemas.microsoft.com/office/drawing/2014/main" id="{EDDD2E6B-08A5-4182-9168-DD9CBE82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76" y="6181033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Παράδοξο </a:t>
            </a:r>
            <a:r>
              <a:rPr lang="en-US" altLang="en-US" sz="1800" dirty="0" err="1"/>
              <a:t>Kauzmann</a:t>
            </a:r>
            <a:endParaRPr lang="el-G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7078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2F7EDD-072A-5EE8-1CF8-32C664B6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9681"/>
            <a:ext cx="10102905" cy="2697619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A85C4C1E-5370-8FC4-E949-18DBECC9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sz="4400" dirty="0"/>
              <a:t>Άσκηση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994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ED2C7-95E1-4FD9-9391-8CC0FC05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20" y="164630"/>
            <a:ext cx="10515600" cy="952687"/>
          </a:xfrm>
        </p:spPr>
        <p:txBody>
          <a:bodyPr/>
          <a:lstStyle/>
          <a:p>
            <a:r>
              <a:rPr lang="el-GR" altLang="el-GR" dirty="0"/>
              <a:t>Μηχανικές Ιδιότητες Πολυμερών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742392F-FC57-4988-B116-EBF390819882}"/>
              </a:ext>
            </a:extLst>
          </p:cNvPr>
          <p:cNvSpPr/>
          <p:nvPr/>
        </p:nvSpPr>
        <p:spPr>
          <a:xfrm>
            <a:off x="478543" y="1117615"/>
            <a:ext cx="4170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dirty="0">
                <a:solidFill>
                  <a:srgbClr val="FF0000"/>
                </a:solidFill>
                <a:latin typeface="Arial" charset="0"/>
                <a:cs typeface="Arial" charset="0"/>
              </a:rPr>
              <a:t>Γραμμική </a:t>
            </a:r>
            <a:r>
              <a:rPr lang="el-GR" sz="2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ιξωδοελαστικότητα</a:t>
            </a:r>
            <a:r>
              <a:rPr lang="el-GR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3 - TextBox">
            <a:extLst>
              <a:ext uri="{FF2B5EF4-FFF2-40B4-BE49-F238E27FC236}">
                <a16:creationId xmlns:a16="http://schemas.microsoft.com/office/drawing/2014/main" id="{544C8B26-F41F-4B68-9946-513F0B28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302" y="2028263"/>
            <a:ext cx="278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Arial" panose="020B0604020202020204" pitchFamily="34" charset="0"/>
              </a:rPr>
              <a:t>Μοντέλο  </a:t>
            </a:r>
            <a:r>
              <a:rPr lang="en-US" altLang="el-GR" sz="2400" b="1" dirty="0">
                <a:latin typeface="Arial" panose="020B0604020202020204" pitchFamily="34" charset="0"/>
              </a:rPr>
              <a:t>Maxwell</a:t>
            </a:r>
            <a:endParaRPr lang="el-GR" altLang="el-GR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813C7BFF-4770-434A-B533-546DE6EF7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2388"/>
              </p:ext>
            </p:extLst>
          </p:nvPr>
        </p:nvGraphicFramePr>
        <p:xfrm>
          <a:off x="2441390" y="2490226"/>
          <a:ext cx="27178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091726" imgH="418918" progId="Equation.3">
                  <p:embed/>
                </p:oleObj>
              </mc:Choice>
              <mc:Fallback>
                <p:oleObj name="Εξίσωση" r:id="rId2" imgW="1091726" imgH="418918" progId="Equation.3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813C7BFF-4770-434A-B533-546DE6EF7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390" y="2490226"/>
                        <a:ext cx="27178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2 - TextBox">
            <a:extLst>
              <a:ext uri="{FF2B5EF4-FFF2-40B4-BE49-F238E27FC236}">
                <a16:creationId xmlns:a16="http://schemas.microsoft.com/office/drawing/2014/main" id="{98C0F56F-48F0-440E-A6D7-7F32B08B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553" y="1962149"/>
            <a:ext cx="356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Arial" panose="020B0604020202020204" pitchFamily="34" charset="0"/>
              </a:rPr>
              <a:t>Μοντέλο  </a:t>
            </a:r>
            <a:r>
              <a:rPr lang="en-US" altLang="el-GR" sz="2400" b="1" dirty="0">
                <a:latin typeface="Arial" panose="020B0604020202020204" pitchFamily="34" charset="0"/>
              </a:rPr>
              <a:t>Kelvin (Voigt)</a:t>
            </a:r>
            <a:endParaRPr lang="el-GR" altLang="el-GR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AB002E52-181A-4E0C-B996-70921A9CD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526127"/>
              </p:ext>
            </p:extLst>
          </p:nvPr>
        </p:nvGraphicFramePr>
        <p:xfrm>
          <a:off x="7032811" y="2455862"/>
          <a:ext cx="2181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875920" imgH="393529" progId="Equation.3">
                  <p:embed/>
                </p:oleObj>
              </mc:Choice>
              <mc:Fallback>
                <p:oleObj name="Εξίσωση" r:id="rId4" imgW="875920" imgH="393529" progId="Equation.3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AB002E52-181A-4E0C-B996-70921A9CD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811" y="2455862"/>
                        <a:ext cx="21812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8DF6CC0-7036-43C2-ACFE-B64FACC129DB}"/>
              </a:ext>
            </a:extLst>
          </p:cNvPr>
          <p:cNvSpPr/>
          <p:nvPr/>
        </p:nvSpPr>
        <p:spPr>
          <a:xfrm>
            <a:off x="1223753" y="4367775"/>
            <a:ext cx="204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Ερπυσμός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creep)</a:t>
            </a:r>
            <a:endParaRPr lang="el-GR" dirty="0"/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5642C8CB-557E-47DB-9677-B52C00218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27833"/>
              </p:ext>
            </p:extLst>
          </p:nvPr>
        </p:nvGraphicFramePr>
        <p:xfrm>
          <a:off x="1223753" y="4737107"/>
          <a:ext cx="3352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435100" imgH="431800" progId="Equation.3">
                  <p:embed/>
                </p:oleObj>
              </mc:Choice>
              <mc:Fallback>
                <p:oleObj name="Εξίσωση" r:id="rId6" imgW="1435100" imgH="431800" progId="Equation.3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5642C8CB-557E-47DB-9677-B52C00218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753" y="4737107"/>
                        <a:ext cx="3352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2BC0F70-BD5A-482D-BB36-EEC31D05DAAF}"/>
              </a:ext>
            </a:extLst>
          </p:cNvPr>
          <p:cNvSpPr/>
          <p:nvPr/>
        </p:nvSpPr>
        <p:spPr>
          <a:xfrm>
            <a:off x="4833148" y="4392150"/>
            <a:ext cx="291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Ενδοτικότητα</a:t>
            </a:r>
            <a:r>
              <a:rPr lang="en-US" altLang="el-GR" dirty="0">
                <a:latin typeface="Arial" panose="020B0604020202020204" pitchFamily="34" charset="0"/>
              </a:rPr>
              <a:t> (compliance)</a:t>
            </a:r>
            <a:endParaRPr lang="el-GR" dirty="0"/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B9711673-C18F-41F9-83E6-70BBB948E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87040"/>
              </p:ext>
            </p:extLst>
          </p:nvPr>
        </p:nvGraphicFramePr>
        <p:xfrm>
          <a:off x="5334429" y="4829738"/>
          <a:ext cx="16271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002865" imgH="431613" progId="Equation.3">
                  <p:embed/>
                </p:oleObj>
              </mc:Choice>
              <mc:Fallback>
                <p:oleObj name="Εξίσωση" r:id="rId8" imgW="1002865" imgH="431613" progId="Equation.3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B9711673-C18F-41F9-83E6-70BBB948E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429" y="4829738"/>
                        <a:ext cx="16271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2FD9FAC3-F4E4-4B66-B9DE-24980FCF3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296122"/>
              </p:ext>
            </p:extLst>
          </p:nvPr>
        </p:nvGraphicFramePr>
        <p:xfrm>
          <a:off x="8243934" y="4690831"/>
          <a:ext cx="29067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1167893" imgH="393529" progId="Equation.3">
                  <p:embed/>
                </p:oleObj>
              </mc:Choice>
              <mc:Fallback>
                <p:oleObj name="Εξίσωση" r:id="rId10" imgW="1167893" imgH="393529" progId="Equation.3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2FD9FAC3-F4E4-4B66-B9DE-24980FCF37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934" y="4690831"/>
                        <a:ext cx="29067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4532FEA-E890-4E80-BFE2-A136C7FC15CB}"/>
              </a:ext>
            </a:extLst>
          </p:cNvPr>
          <p:cNvSpPr/>
          <p:nvPr/>
        </p:nvSpPr>
        <p:spPr>
          <a:xfrm>
            <a:off x="8123423" y="4367775"/>
            <a:ext cx="3863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Χαλάρωση τάσης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stress relaxation)</a:t>
            </a:r>
            <a:endParaRPr lang="el-GR" dirty="0"/>
          </a:p>
        </p:txBody>
      </p:sp>
      <p:sp>
        <p:nvSpPr>
          <p:cNvPr id="16" name="10 - TextBox">
            <a:extLst>
              <a:ext uri="{FF2B5EF4-FFF2-40B4-BE49-F238E27FC236}">
                <a16:creationId xmlns:a16="http://schemas.microsoft.com/office/drawing/2014/main" id="{9A730BAF-3390-4332-A681-A20848E0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360" y="6244768"/>
            <a:ext cx="342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Arial" panose="020B0604020202020204" pitchFamily="34" charset="0"/>
              </a:rPr>
              <a:t>Μοντέλο </a:t>
            </a:r>
            <a:r>
              <a:rPr lang="el-GR" altLang="el-GR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ενδοσωλήνιας</a:t>
            </a:r>
            <a:r>
              <a:rPr lang="el-GR" altLang="el-GR" sz="1800" dirty="0">
                <a:solidFill>
                  <a:srgbClr val="FF0000"/>
                </a:solidFill>
                <a:latin typeface="Arial" panose="020B0604020202020204" pitchFamily="34" charset="0"/>
              </a:rPr>
              <a:t> κίνησης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6F094C94-4C7F-461D-B8FF-1D7FD3DE3098}"/>
              </a:ext>
            </a:extLst>
          </p:cNvPr>
          <p:cNvSpPr/>
          <p:nvPr/>
        </p:nvSpPr>
        <p:spPr>
          <a:xfrm>
            <a:off x="5871820" y="6038866"/>
            <a:ext cx="49119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b="1" dirty="0">
                <a:latin typeface="Arial" panose="020B0604020202020204" pitchFamily="34" charset="0"/>
              </a:rPr>
              <a:t>Αρχή επαλληλίας του </a:t>
            </a:r>
            <a:r>
              <a:rPr lang="en-US" altLang="el-GR" b="1" dirty="0">
                <a:latin typeface="Arial" panose="020B0604020202020204" pitchFamily="34" charset="0"/>
              </a:rPr>
              <a:t>Boltzmann</a:t>
            </a:r>
          </a:p>
          <a:p>
            <a:pPr>
              <a:spcBef>
                <a:spcPct val="0"/>
              </a:spcBef>
            </a:pPr>
            <a:r>
              <a:rPr lang="el-GR" altLang="el-GR" b="1" u="sng" dirty="0">
                <a:latin typeface="Arial" panose="020B0604020202020204" pitchFamily="34" charset="0"/>
              </a:rPr>
              <a:t>Αρχή ισοδυναμίας χρόνου - Θερμοκρασίας</a:t>
            </a:r>
          </a:p>
          <a:p>
            <a:pPr>
              <a:spcBef>
                <a:spcPct val="0"/>
              </a:spcBef>
            </a:pPr>
            <a:endParaRPr lang="en-US" altLang="el-GR" b="1" u="sng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l-G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21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A719E4-0476-49CC-96EE-D74B4FBA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Arial" panose="020B0604020202020204" pitchFamily="34" charset="0"/>
              </a:rPr>
              <a:t>Δυναμικές μηχανικές ιδιότητες</a:t>
            </a:r>
            <a:br>
              <a:rPr lang="en-US" altLang="el-GR" dirty="0">
                <a:latin typeface="Arial" panose="020B0604020202020204" pitchFamily="34" charset="0"/>
              </a:rPr>
            </a:br>
            <a:endParaRPr lang="el-GR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549F617F-AA05-4E59-85E8-D4F581CF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479499"/>
              </p:ext>
            </p:extLst>
          </p:nvPr>
        </p:nvGraphicFramePr>
        <p:xfrm>
          <a:off x="1398681" y="4262549"/>
          <a:ext cx="15462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863225" imgH="431613" progId="Equation.3">
                  <p:embed/>
                </p:oleObj>
              </mc:Choice>
              <mc:Fallback>
                <p:oleObj name="Εξίσωση" r:id="rId2" imgW="863225" imgH="431613" progId="Equation.3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549F617F-AA05-4E59-85E8-D4F581CFBE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681" y="4262549"/>
                        <a:ext cx="154622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7B95F14D-D52E-4BF5-950B-46E3E3D99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161683"/>
              </p:ext>
            </p:extLst>
          </p:nvPr>
        </p:nvGraphicFramePr>
        <p:xfrm>
          <a:off x="4751481" y="4262549"/>
          <a:ext cx="15462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863225" imgH="431613" progId="Equation.3">
                  <p:embed/>
                </p:oleObj>
              </mc:Choice>
              <mc:Fallback>
                <p:oleObj name="Εξίσωση" r:id="rId4" imgW="863225" imgH="431613" progId="Equation.3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7B95F14D-D52E-4BF5-950B-46E3E3D99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481" y="4262549"/>
                        <a:ext cx="154622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1 - TextBox">
            <a:extLst>
              <a:ext uri="{FF2B5EF4-FFF2-40B4-BE49-F238E27FC236}">
                <a16:creationId xmlns:a16="http://schemas.microsoft.com/office/drawing/2014/main" id="{40A32153-A614-4B0C-B73A-EF828917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481" y="4948349"/>
            <a:ext cx="173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i="1">
                <a:solidFill>
                  <a:srgbClr val="FF0000"/>
                </a:solidFill>
                <a:latin typeface="Arial" panose="020B0604020202020204" pitchFamily="34" charset="0"/>
              </a:rPr>
              <a:t>αποθήκευσης</a:t>
            </a: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12 - Ορθογώνιο">
            <a:extLst>
              <a:ext uri="{FF2B5EF4-FFF2-40B4-BE49-F238E27FC236}">
                <a16:creationId xmlns:a16="http://schemas.microsoft.com/office/drawing/2014/main" id="{48D73F2E-FD15-4758-BE99-2148924F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881" y="4948349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i="1">
                <a:solidFill>
                  <a:srgbClr val="FF0000"/>
                </a:solidFill>
                <a:latin typeface="Arial" panose="020B0604020202020204" pitchFamily="34" charset="0"/>
              </a:rPr>
              <a:t>απώλειας</a:t>
            </a: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19 - TextBox">
            <a:extLst>
              <a:ext uri="{FF2B5EF4-FFF2-40B4-BE49-F238E27FC236}">
                <a16:creationId xmlns:a16="http://schemas.microsoft.com/office/drawing/2014/main" id="{9AB65835-ADD1-4FB5-B954-74BC4CF71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06" y="4414949"/>
            <a:ext cx="8556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0000FF"/>
                </a:solidFill>
                <a:latin typeface="Arial" panose="020B0604020202020204" pitchFamily="34" charset="0"/>
              </a:rPr>
              <a:t>σε φάση</a:t>
            </a:r>
          </a:p>
        </p:txBody>
      </p:sp>
      <p:sp>
        <p:nvSpPr>
          <p:cNvPr id="9" name="20 - TextBox">
            <a:extLst>
              <a:ext uri="{FF2B5EF4-FFF2-40B4-BE49-F238E27FC236}">
                <a16:creationId xmlns:a16="http://schemas.microsoft.com/office/drawing/2014/main" id="{E9A2D147-F637-4E72-AE42-826C290E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681" y="4338749"/>
            <a:ext cx="110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0000FF"/>
                </a:solidFill>
                <a:latin typeface="Arial" panose="020B0604020202020204" pitchFamily="34" charset="0"/>
              </a:rPr>
              <a:t>διαφορά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0000FF"/>
                </a:solidFill>
                <a:latin typeface="Arial" panose="020B0604020202020204" pitchFamily="34" charset="0"/>
              </a:rPr>
              <a:t> φάσης 90</a:t>
            </a:r>
            <a:r>
              <a:rPr lang="el-GR" altLang="el-GR" sz="1400" baseline="3000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pic>
        <p:nvPicPr>
          <p:cNvPr id="10" name="Picture 16" descr="C:\Users\Sony\Documents\contsi\ΟΛΑ τα έγγραφά μου\Τα έγγραφά μου\συνθετικά μακρομόρια\Scan 11 sin.jpg">
            <a:extLst>
              <a:ext uri="{FF2B5EF4-FFF2-40B4-BE49-F238E27FC236}">
                <a16:creationId xmlns:a16="http://schemas.microsoft.com/office/drawing/2014/main" id="{30DD6727-5EEE-42A6-BF02-9E948441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/>
          <a:stretch>
            <a:fillRect/>
          </a:stretch>
        </p:blipFill>
        <p:spPr bwMode="auto">
          <a:xfrm>
            <a:off x="430306" y="1211072"/>
            <a:ext cx="5353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B34CD2B0-6447-4D3F-8121-5979D8A57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9242"/>
              </p:ext>
            </p:extLst>
          </p:nvPr>
        </p:nvGraphicFramePr>
        <p:xfrm>
          <a:off x="430306" y="3142953"/>
          <a:ext cx="31591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1765300" imgH="228600" progId="Equation.3">
                  <p:embed/>
                </p:oleObj>
              </mc:Choice>
              <mc:Fallback>
                <p:oleObj name="Εξίσωση" r:id="rId7" imgW="1765300" imgH="228600" progId="Equation.3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B34CD2B0-6447-4D3F-8121-5979D8A57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06" y="3142953"/>
                        <a:ext cx="31591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B7D868D3-0A61-4075-8998-4B94E5CF4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25335"/>
              </p:ext>
            </p:extLst>
          </p:nvPr>
        </p:nvGraphicFramePr>
        <p:xfrm>
          <a:off x="742952" y="3675955"/>
          <a:ext cx="1409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787400" imgH="228600" progId="Equation.3">
                  <p:embed/>
                </p:oleObj>
              </mc:Choice>
              <mc:Fallback>
                <p:oleObj name="Εξίσωση" r:id="rId9" imgW="787400" imgH="228600" progId="Equation.3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B7D868D3-0A61-4075-8998-4B94E5CF4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" y="3675955"/>
                        <a:ext cx="1409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93B8679C-3A73-413B-97F9-93A7F4650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30976"/>
              </p:ext>
            </p:extLst>
          </p:nvPr>
        </p:nvGraphicFramePr>
        <p:xfrm>
          <a:off x="3208804" y="5646928"/>
          <a:ext cx="12509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698197" imgH="393529" progId="Equation.3">
                  <p:embed/>
                </p:oleObj>
              </mc:Choice>
              <mc:Fallback>
                <p:oleObj name="Εξίσωση" r:id="rId11" imgW="698197" imgH="393529" progId="Equation.3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93B8679C-3A73-413B-97F9-93A7F4650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804" y="5646928"/>
                        <a:ext cx="1250950" cy="700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E1833CD5-E3F8-4170-B12D-B0BA5D808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486925"/>
              </p:ext>
            </p:extLst>
          </p:nvPr>
        </p:nvGraphicFramePr>
        <p:xfrm>
          <a:off x="1151404" y="5799328"/>
          <a:ext cx="1544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863225" imgH="203112" progId="Equation.3">
                  <p:embed/>
                </p:oleObj>
              </mc:Choice>
              <mc:Fallback>
                <p:oleObj name="Εξίσωση" r:id="rId13" imgW="863225" imgH="203112" progId="Equation.3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E1833CD5-E3F8-4170-B12D-B0BA5D808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404" y="5799328"/>
                        <a:ext cx="1544638" cy="361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6643AFE2-91B8-46B8-BDF0-D1CBB93D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6" y="1594110"/>
            <a:ext cx="5680168" cy="35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04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44D8E6-BD94-47C7-B456-E1512B55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100" dirty="0">
                <a:latin typeface="Arial" panose="020B0604020202020204" pitchFamily="34" charset="0"/>
              </a:rPr>
              <a:t>Μηχανική αστοχία των πολυμερών σε μεγάλες παραμορφώσεις</a:t>
            </a:r>
            <a:br>
              <a:rPr lang="en-US" altLang="el-GR" dirty="0">
                <a:latin typeface="Arial" panose="020B0604020202020204" pitchFamily="34" charset="0"/>
              </a:rPr>
            </a:br>
            <a:endParaRPr lang="el-GR" dirty="0"/>
          </a:p>
        </p:txBody>
      </p:sp>
      <p:grpSp>
        <p:nvGrpSpPr>
          <p:cNvPr id="4" name="12 - Ομάδα">
            <a:extLst>
              <a:ext uri="{FF2B5EF4-FFF2-40B4-BE49-F238E27FC236}">
                <a16:creationId xmlns:a16="http://schemas.microsoft.com/office/drawing/2014/main" id="{7DB3458C-2E95-4777-BB1D-18C984CED31C}"/>
              </a:ext>
            </a:extLst>
          </p:cNvPr>
          <p:cNvGrpSpPr>
            <a:grpSpLocks/>
          </p:cNvGrpSpPr>
          <p:nvPr/>
        </p:nvGrpSpPr>
        <p:grpSpPr bwMode="auto">
          <a:xfrm>
            <a:off x="587188" y="1690688"/>
            <a:ext cx="5638800" cy="4267200"/>
            <a:chOff x="1828800" y="2133600"/>
            <a:chExt cx="5638800" cy="42672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F314DCF-E7AF-49C5-8B11-747786962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133600"/>
              <a:ext cx="56388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6 - TextBox">
              <a:extLst>
                <a:ext uri="{FF2B5EF4-FFF2-40B4-BE49-F238E27FC236}">
                  <a16:creationId xmlns:a16="http://schemas.microsoft.com/office/drawing/2014/main" id="{9B2AD212-E3F9-4FA9-A076-1724808FF2CA}"/>
                </a:ext>
              </a:extLst>
            </p:cNvPr>
            <p:cNvSpPr txBox="1"/>
            <p:nvPr/>
          </p:nvSpPr>
          <p:spPr>
            <a:xfrm>
              <a:off x="2895600" y="2286000"/>
              <a:ext cx="990600" cy="5238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l-GR" sz="14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σημείο </a:t>
              </a:r>
            </a:p>
            <a:p>
              <a:pPr algn="ctr" eaLnBrk="1" hangingPunct="1">
                <a:defRPr/>
              </a:pPr>
              <a:r>
                <a:rPr lang="el-GR" sz="14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διαρροής</a:t>
              </a:r>
            </a:p>
          </p:txBody>
        </p:sp>
        <p:sp>
          <p:nvSpPr>
            <p:cNvPr id="7" name="7 - TextBox">
              <a:extLst>
                <a:ext uri="{FF2B5EF4-FFF2-40B4-BE49-F238E27FC236}">
                  <a16:creationId xmlns:a16="http://schemas.microsoft.com/office/drawing/2014/main" id="{C97F2E5F-3BA2-48F7-8D4A-452D3AD59F7D}"/>
                </a:ext>
              </a:extLst>
            </p:cNvPr>
            <p:cNvSpPr txBox="1"/>
            <p:nvPr/>
          </p:nvSpPr>
          <p:spPr>
            <a:xfrm>
              <a:off x="6172200" y="2600325"/>
              <a:ext cx="990600" cy="5238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l-GR" sz="14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σημείο </a:t>
              </a:r>
            </a:p>
            <a:p>
              <a:pPr algn="ctr" eaLnBrk="1" hangingPunct="1">
                <a:defRPr/>
              </a:pPr>
              <a:r>
                <a:rPr lang="el-GR" sz="14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θραύσης</a:t>
              </a:r>
            </a:p>
          </p:txBody>
        </p:sp>
        <p:sp>
          <p:nvSpPr>
            <p:cNvPr id="8" name="8 - TextBox">
              <a:extLst>
                <a:ext uri="{FF2B5EF4-FFF2-40B4-BE49-F238E27FC236}">
                  <a16:creationId xmlns:a16="http://schemas.microsoft.com/office/drawing/2014/main" id="{A3C2F8FF-9FB4-4C69-BC8E-7804D58A92DC}"/>
                </a:ext>
              </a:extLst>
            </p:cNvPr>
            <p:cNvSpPr txBox="1"/>
            <p:nvPr/>
          </p:nvSpPr>
          <p:spPr>
            <a:xfrm>
              <a:off x="3124200" y="4419600"/>
              <a:ext cx="3359150" cy="338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l-GR" sz="16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Ενέργεια </a:t>
              </a:r>
              <a:r>
                <a:rPr lang="el-GR" sz="1600" b="1" dirty="0" err="1">
                  <a:solidFill>
                    <a:srgbClr val="FF3300"/>
                  </a:solidFill>
                  <a:latin typeface="Arial" charset="0"/>
                  <a:cs typeface="Arial" charset="0"/>
                </a:rPr>
                <a:t>δύσθραυστης</a:t>
              </a:r>
              <a:r>
                <a:rPr lang="el-GR" sz="16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 θραύσης</a:t>
              </a:r>
            </a:p>
          </p:txBody>
        </p:sp>
        <p:sp>
          <p:nvSpPr>
            <p:cNvPr id="9" name="9 - TextBox">
              <a:extLst>
                <a:ext uri="{FF2B5EF4-FFF2-40B4-BE49-F238E27FC236}">
                  <a16:creationId xmlns:a16="http://schemas.microsoft.com/office/drawing/2014/main" id="{45F81736-78D5-42A1-B494-F9EAC1BB39BC}"/>
                </a:ext>
              </a:extLst>
            </p:cNvPr>
            <p:cNvSpPr txBox="1"/>
            <p:nvPr/>
          </p:nvSpPr>
          <p:spPr>
            <a:xfrm>
              <a:off x="2743200" y="5791200"/>
              <a:ext cx="2894013" cy="338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l-GR" sz="16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Ενέργεια </a:t>
              </a:r>
              <a:r>
                <a:rPr lang="el-GR" sz="1600" b="1" dirty="0" err="1">
                  <a:solidFill>
                    <a:srgbClr val="FF3300"/>
                  </a:solidFill>
                  <a:latin typeface="Arial" charset="0"/>
                  <a:cs typeface="Arial" charset="0"/>
                </a:rPr>
                <a:t>ψαθυρής</a:t>
              </a:r>
              <a:r>
                <a:rPr lang="el-GR" sz="1600" b="1" dirty="0">
                  <a:solidFill>
                    <a:srgbClr val="FF3300"/>
                  </a:solidFill>
                  <a:latin typeface="Arial" charset="0"/>
                  <a:cs typeface="Arial" charset="0"/>
                </a:rPr>
                <a:t> θραύσης</a:t>
              </a:r>
            </a:p>
          </p:txBody>
        </p:sp>
        <p:sp>
          <p:nvSpPr>
            <p:cNvPr id="10" name="10 - TextBox">
              <a:extLst>
                <a:ext uri="{FF2B5EF4-FFF2-40B4-BE49-F238E27FC236}">
                  <a16:creationId xmlns:a16="http://schemas.microsoft.com/office/drawing/2014/main" id="{CA9B1753-6EA0-44EB-89A2-45198E2E3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362200"/>
              <a:ext cx="327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Arial" panose="020B0604020202020204" pitchFamily="34" charset="0"/>
                </a:rPr>
                <a:t>σ</a:t>
              </a:r>
            </a:p>
          </p:txBody>
        </p:sp>
        <p:sp>
          <p:nvSpPr>
            <p:cNvPr id="11" name="11 - TextBox">
              <a:extLst>
                <a:ext uri="{FF2B5EF4-FFF2-40B4-BE49-F238E27FC236}">
                  <a16:creationId xmlns:a16="http://schemas.microsoft.com/office/drawing/2014/main" id="{F0A122AF-550F-4562-B498-C3BD4B8CD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5726668"/>
              <a:ext cx="287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Arial" panose="020B0604020202020204" pitchFamily="34" charset="0"/>
                </a:rPr>
                <a:t>ε</a:t>
              </a:r>
            </a:p>
          </p:txBody>
        </p:sp>
      </p:grpSp>
      <p:sp>
        <p:nvSpPr>
          <p:cNvPr id="12" name="4 - TextBox">
            <a:extLst>
              <a:ext uri="{FF2B5EF4-FFF2-40B4-BE49-F238E27FC236}">
                <a16:creationId xmlns:a16="http://schemas.microsoft.com/office/drawing/2014/main" id="{D242C5BF-CDAF-4B55-86CC-DF05BA7C6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180" y="3454400"/>
            <a:ext cx="4389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Φαινομενολογία διαρροής (π.χ. </a:t>
            </a:r>
            <a:r>
              <a:rPr lang="el-GR" altLang="el-GR" sz="1800" dirty="0" err="1">
                <a:latin typeface="Arial" panose="020B0604020202020204" pitchFamily="34" charset="0"/>
              </a:rPr>
              <a:t>λαίμωση</a:t>
            </a:r>
            <a:r>
              <a:rPr lang="el-GR" altLang="el-GR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" name="4 - TextBox">
            <a:extLst>
              <a:ext uri="{FF2B5EF4-FFF2-40B4-BE49-F238E27FC236}">
                <a16:creationId xmlns:a16="http://schemas.microsoft.com/office/drawing/2014/main" id="{7387C71F-A81B-46CD-AF36-AC891F8C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188" y="1276657"/>
            <a:ext cx="590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Τυπικά διαγράμματα τάσης-παραμόρφωσης πολυμερών</a:t>
            </a:r>
          </a:p>
        </p:txBody>
      </p:sp>
      <p:sp>
        <p:nvSpPr>
          <p:cNvPr id="14" name="4 - TextBox">
            <a:extLst>
              <a:ext uri="{FF2B5EF4-FFF2-40B4-BE49-F238E27FC236}">
                <a16:creationId xmlns:a16="http://schemas.microsoft.com/office/drawing/2014/main" id="{35B6E593-70B1-4221-A9B7-E7FABA42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180" y="2002055"/>
            <a:ext cx="29674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Επίδραση του: </a:t>
            </a:r>
          </a:p>
          <a:p>
            <a:pPr marL="285750" indent="-285750">
              <a:spcBef>
                <a:spcPct val="0"/>
              </a:spcBef>
            </a:pPr>
            <a:r>
              <a:rPr lang="el-GR" altLang="el-GR" sz="1800" dirty="0">
                <a:latin typeface="Arial" panose="020B0604020202020204" pitchFamily="34" charset="0"/>
              </a:rPr>
              <a:t>ρυθμού παραμόρφωσης</a:t>
            </a:r>
          </a:p>
          <a:p>
            <a:pPr marL="285750" indent="-285750">
              <a:spcBef>
                <a:spcPct val="0"/>
              </a:spcBef>
            </a:pPr>
            <a:r>
              <a:rPr lang="el-GR" altLang="el-GR" sz="1800" dirty="0">
                <a:latin typeface="Arial" panose="020B0604020202020204" pitchFamily="34" charset="0"/>
              </a:rPr>
              <a:t>μοριακού βάρους</a:t>
            </a:r>
          </a:p>
          <a:p>
            <a:pPr marL="285750" indent="-285750">
              <a:spcBef>
                <a:spcPct val="0"/>
              </a:spcBef>
            </a:pPr>
            <a:r>
              <a:rPr lang="el-GR" altLang="el-GR" sz="1800" dirty="0">
                <a:latin typeface="Arial" panose="020B0604020202020204" pitchFamily="34" charset="0"/>
              </a:rPr>
              <a:t>θερμοκρασίας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B6B95F2-0707-4DA0-B8DA-CBE969472584}"/>
              </a:ext>
            </a:extLst>
          </p:cNvPr>
          <p:cNvSpPr/>
          <p:nvPr/>
        </p:nvSpPr>
        <p:spPr>
          <a:xfrm>
            <a:off x="6546317" y="4434962"/>
            <a:ext cx="4970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dirty="0">
                <a:latin typeface="Arial" panose="020B0604020202020204" pitchFamily="34" charset="0"/>
              </a:rPr>
              <a:t>Στάδια παραμόρφωσης κατά τον εφελκυσμό</a:t>
            </a:r>
          </a:p>
          <a:p>
            <a:pPr>
              <a:spcBef>
                <a:spcPct val="0"/>
              </a:spcBef>
            </a:pPr>
            <a:r>
              <a:rPr lang="el-GR" altLang="el-GR" dirty="0" err="1">
                <a:latin typeface="Arial" panose="020B0604020202020204" pitchFamily="34" charset="0"/>
              </a:rPr>
              <a:t>ημικρυσταλλικού</a:t>
            </a:r>
            <a:r>
              <a:rPr lang="el-GR" altLang="el-GR" dirty="0">
                <a:latin typeface="Arial" panose="020B0604020202020204" pitchFamily="34" charset="0"/>
              </a:rPr>
              <a:t> πολυμερούς</a:t>
            </a:r>
            <a:endParaRPr lang="en-US" altLang="el-GR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l-GR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l-GR" altLang="el-GR" dirty="0" err="1">
                <a:latin typeface="Arial" panose="020B0604020202020204" pitchFamily="34" charset="0"/>
              </a:rPr>
              <a:t>Ελαστομερή</a:t>
            </a:r>
            <a:endParaRPr lang="el-GR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8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C8E066-894B-4C9E-8B71-E0AF01E5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283"/>
          </a:xfrm>
        </p:spPr>
        <p:txBody>
          <a:bodyPr>
            <a:normAutofit fontScale="90000"/>
          </a:bodyPr>
          <a:lstStyle/>
          <a:p>
            <a:r>
              <a:rPr lang="el-GR" dirty="0"/>
              <a:t>Άσκηση 4</a:t>
            </a:r>
          </a:p>
        </p:txBody>
      </p:sp>
      <p:pic>
        <p:nvPicPr>
          <p:cNvPr id="20481" name="Picture 1" descr="1. Δίδονται δεδομένα της τάσης (σ, σε dyn/cm2) έναντι του ρυθμού διάτμησης γ, για τρία &#10;διαφορετικά δείγματα πολυισοπρενίου σε διαλύματα τετραδεκανίου στην ίδια περίπου &#10;συγκέ'πρωση. Από τα γραφήματα των δεδομένων αυτών, ΕκτιμήστΕ το Νευτώνειο Ιξώδες (σε &#10;P8.s) καθενός από τα διαλύματα και τον κατά προσέγγιση ρυθμό διάτμησης στον οποίο &#10;εκδηλώνεται η μη νευτώνεια συμπεριφορά. &#10;ΔΕΙΓΜΑ &#10;0.8 &#10;ιο &#10;100 &#10;0-3 &#10;0.9 &#10;σ 0-3 &#10;σ 0-3 &#10;0,15 ">
            <a:extLst>
              <a:ext uri="{FF2B5EF4-FFF2-40B4-BE49-F238E27FC236}">
                <a16:creationId xmlns:a16="http://schemas.microsoft.com/office/drawing/2014/main" id="{946116A0-766D-4BE1-8565-1E6AD3B6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10" y="1296010"/>
            <a:ext cx="7072605" cy="52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08795-0775-43C2-85D0-8F79DE36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5</a:t>
            </a:r>
          </a:p>
        </p:txBody>
      </p:sp>
      <p:pic>
        <p:nvPicPr>
          <p:cNvPr id="21506" name="Picture 2" descr="2. Τα Νευτώνεια Ιξώδη δειγμάτων πολυστυ ρενίων διαφορετικών μοριακών βαρών στους 200 &#10;'C (ρευστό) δίδονται στον κατωτέρω πίνακα. Να προσδιορίσετε τον εκθέτη του Μ στη σχέση &#10;μεταξύ η και Μ και να σχολιάσετε το αποτέλεσμα. &#10;86 &#10;162 &#10;196 &#10;360 &#10;490 &#10;560 &#10;710 &#10;3.500 &#10;40.000 &#10;62.500 &#10;481 οοο &#10;1.890 οοο &#10;3.330.000 &#10;6.580 οοο ">
            <a:extLst>
              <a:ext uri="{FF2B5EF4-FFF2-40B4-BE49-F238E27FC236}">
                <a16:creationId xmlns:a16="http://schemas.microsoft.com/office/drawing/2014/main" id="{7A1E8B6E-2A69-4540-8DD6-C7817E53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92" y="2036504"/>
            <a:ext cx="9370240" cy="44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0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Για ένα φυσικό πολυμερικό πήκτωμα, οι τιμές του πίνακα περιγράφουν την Ενδοτικότητα &#10;έρπυσης, σε μεγάλους χρόνους στη θερμοκρασία περιβάλλοντος. Να εκτιμήσετε το &#10;Ιξώδες, το μέτρο Ελαστικότητας και τον χρόνοχα,λάρωσης του πηκτώματοςστη θερμοκρασία &#10;αυτή, χρησιμοποιώντας το μο'Λέλο Μ exwell. &#10;J(t) (1/Pa) &#10;0,044 &#10;0,045 &#10;0,0467 &#10;ο 0481 &#10;0.0495 &#10;0,0523 &#10;420 &#10;480 &#10;505 &#10;532 &#10;590 ">
            <a:extLst>
              <a:ext uri="{FF2B5EF4-FFF2-40B4-BE49-F238E27FC236}">
                <a16:creationId xmlns:a16="http://schemas.microsoft.com/office/drawing/2014/main" id="{2B06C8D3-1FE4-415C-9946-7374B248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90" y="1987421"/>
            <a:ext cx="8469219" cy="4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357D5ECD-2214-420A-AD38-3B0C2055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>
                <a:highlight>
                  <a:srgbClr val="FFFF00"/>
                </a:highlight>
              </a:rPr>
              <a:t>Άσκηση 6</a:t>
            </a:r>
          </a:p>
        </p:txBody>
      </p:sp>
    </p:spTree>
    <p:extLst>
      <p:ext uri="{BB962C8B-B14F-4D97-AF65-F5344CB8AC3E}">
        <p14:creationId xmlns:p14="http://schemas.microsoft.com/office/powerpoint/2010/main" val="88442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E 11EtpÓgara zakópoong EVÓg 110kugEp1K0ú uÔp01TnKrÓgarog 11fipagE &#10;rou gérpou ÔtÓrgnong ouvaprfi0Et rou DÓvou ( I-IÍvaKaÔ ora &#10;1% ypaggtKfi 11Eptozfi rtapagopqÓ0Eov_ ME Pofi8Eta rou &#10;well va ro DÓvo zctkópoong rou rcnłcróuarog_ &#10;1480 &#10;1450 &#10;1295 &#10;1025 &#10;839 &#10;635 &#10;497 &#10;367 &#10;307 &#10;ec) &#10;10 &#10;20 &#10;60 &#10;210 &#10;413 &#10;815 &#10;1280 &#10;2530 ">
            <a:extLst>
              <a:ext uri="{FF2B5EF4-FFF2-40B4-BE49-F238E27FC236}">
                <a16:creationId xmlns:a16="http://schemas.microsoft.com/office/drawing/2014/main" id="{648E78D1-6E8E-46C5-9D50-B32BE15E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60" y="1847559"/>
            <a:ext cx="6870650" cy="47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D5E64AE-F099-4705-B7BD-20332D98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>
                <a:highlight>
                  <a:srgbClr val="FFFF00"/>
                </a:highlight>
              </a:rPr>
              <a:t>Άσκηση 7</a:t>
            </a:r>
          </a:p>
        </p:txBody>
      </p:sp>
    </p:spTree>
    <p:extLst>
      <p:ext uri="{BB962C8B-B14F-4D97-AF65-F5344CB8AC3E}">
        <p14:creationId xmlns:p14="http://schemas.microsoft.com/office/powerpoint/2010/main" val="405564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F85E5-8E1A-4F8A-A1B5-0637E7F17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Επιστήμη πολυμερών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6F7C19-23D5-497B-871B-5AEF58602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Επανάληψη</a:t>
            </a:r>
          </a:p>
        </p:txBody>
      </p:sp>
    </p:spTree>
    <p:extLst>
      <p:ext uri="{BB962C8B-B14F-4D97-AF65-F5344CB8AC3E}">
        <p14:creationId xmlns:p14="http://schemas.microsoft.com/office/powerpoint/2010/main" val="6746269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1090</Words>
  <Application>Microsoft Office PowerPoint</Application>
  <PresentationFormat>Ευρεία οθόνη</PresentationFormat>
  <Paragraphs>277</Paragraphs>
  <Slides>42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 New Roman</vt:lpstr>
      <vt:lpstr>Θέμα του Office</vt:lpstr>
      <vt:lpstr>Εξίσωση</vt:lpstr>
      <vt:lpstr>Παρουσίαση του PowerPoint</vt:lpstr>
      <vt:lpstr>Παρουσίαση του PowerPoint</vt:lpstr>
      <vt:lpstr>Άσκηση 2</vt:lpstr>
      <vt:lpstr>Άσκηση 3</vt:lpstr>
      <vt:lpstr>Άσκηση 4</vt:lpstr>
      <vt:lpstr>Άσκηση 5</vt:lpstr>
      <vt:lpstr>Άσκηση 6</vt:lpstr>
      <vt:lpstr>Άσκηση 7</vt:lpstr>
      <vt:lpstr>Επιστήμη πολυμερών</vt:lpstr>
      <vt:lpstr>Πολυμερή</vt:lpstr>
      <vt:lpstr>Βασικά μεγέθη</vt:lpstr>
      <vt:lpstr>Ταξινόμηση αντιδράσεων πολυμερισμού</vt:lpstr>
      <vt:lpstr>Σταδιακές αντιδράσεις πολυμερισμού</vt:lpstr>
      <vt:lpstr>Kινητική σταδιακών πολυμερισμών</vt:lpstr>
      <vt:lpstr>Kινητική σταδιακών πολυμερισμών</vt:lpstr>
      <vt:lpstr>Απόκλιση από τη στοιχειομετρία</vt:lpstr>
      <vt:lpstr>Βαθμός διακλάδωσης </vt:lpstr>
      <vt:lpstr>Xημεία αλυσωτών αντιδράσεων πολυμερισμού</vt:lpstr>
      <vt:lpstr>Παρουσίαση του PowerPoint</vt:lpstr>
      <vt:lpstr>Πολυμερισμός ελεύθερων ριζών</vt:lpstr>
      <vt:lpstr>Παρουσίαση του PowerPoint</vt:lpstr>
      <vt:lpstr>Κινητική πολυμερισμού ελεύθερων ριζών</vt:lpstr>
      <vt:lpstr>Παρουσίαση του PowerPoint</vt:lpstr>
      <vt:lpstr>Σχέση μεταξύ Μw/Μn  των μέσω ελευθέρων ριζών λαμβανομένων πολυμερών</vt:lpstr>
      <vt:lpstr>Αποκλίσεις από τον «κανονικό» πολυμερισμό</vt:lpstr>
      <vt:lpstr>Συμπολυμερισμός</vt:lpstr>
      <vt:lpstr>Στατιστική θερμοδυναμική μακρομοριακών διαλυμάτων</vt:lpstr>
      <vt:lpstr>Ισορροπία φάσεων - Διαλυτότητα</vt:lpstr>
      <vt:lpstr>Ισορροπία φάσεων - Διαλυτότητα</vt:lpstr>
      <vt:lpstr>Ισορροπία φάσεων - Διαλυτότητα</vt:lpstr>
      <vt:lpstr>Αραιά μακρομοριακά διαλύματα και μέθοδοι χαρακτηρισμού πολυμερών</vt:lpstr>
      <vt:lpstr>Ωσμωτική πίεση </vt:lpstr>
      <vt:lpstr>Ωσμωτική πίεση </vt:lpstr>
      <vt:lpstr>Ιξώδες μακρομοριακών διαλυμάτων </vt:lpstr>
      <vt:lpstr>Ιξώδες μακρομοριακών διαλυμάτων </vt:lpstr>
      <vt:lpstr>Ιξώδες μακρομοριακών διαλυμάτων </vt:lpstr>
      <vt:lpstr>Gel Permeation Chromatography</vt:lpstr>
      <vt:lpstr>Ιδιότητες μακρομορίων στην στερεά κατάσταση</vt:lpstr>
      <vt:lpstr>Κρυσταλλική κατάσταση</vt:lpstr>
      <vt:lpstr>Μηχανικές Ιδιότητες Πολυμερών</vt:lpstr>
      <vt:lpstr>Δυναμικές μηχανικές ιδιότητες </vt:lpstr>
      <vt:lpstr>Μηχανική αστοχία των πολυμερών σε μεγάλες παραμορφώσεις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Επιστήμη πολυμερών</dc:title>
  <dc:creator>Γεώργιος</dc:creator>
  <cp:lastModifiedBy>George Pasparakis</cp:lastModifiedBy>
  <cp:revision>86</cp:revision>
  <dcterms:created xsi:type="dcterms:W3CDTF">2020-12-31T13:21:13Z</dcterms:created>
  <dcterms:modified xsi:type="dcterms:W3CDTF">2024-01-22T13:19:29Z</dcterms:modified>
</cp:coreProperties>
</file>