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F6EEDD-21AA-4244-BCB1-00B66945A4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4B592-EB5D-4C57-8025-722A3C821905}">
      <dgm:prSet/>
      <dgm:spPr/>
      <dgm:t>
        <a:bodyPr/>
        <a:lstStyle/>
        <a:p>
          <a:r>
            <a:rPr lang="el-GR" dirty="0"/>
            <a:t>Ο χειμέριος οφθαλμός περιλαμβάνει έναν κύριο βλαστικό άξονα (</a:t>
          </a:r>
          <a:r>
            <a:rPr lang="el-GR" i="1" dirty="0"/>
            <a:t>1στο σχήμα</a:t>
          </a:r>
          <a:r>
            <a:rPr lang="el-GR" dirty="0"/>
            <a:t>) και 1, 2 ή 3 βλαστικούς άξονες που λέγονται «άξονες αντικαταστάσεως» (</a:t>
          </a:r>
          <a:r>
            <a:rPr lang="el-GR" i="1" dirty="0"/>
            <a:t>2, 3 στο σχήμα</a:t>
          </a:r>
          <a:r>
            <a:rPr lang="el-GR" dirty="0"/>
            <a:t>)</a:t>
          </a:r>
          <a:r>
            <a:rPr lang="en-US" dirty="0"/>
            <a:t>. </a:t>
          </a:r>
          <a:r>
            <a:rPr lang="el-GR" dirty="0"/>
            <a:t>Όλοι οι άξονες είναι ΒΛΑΣΤΟΙ ΣΕ ΜΙΚΡΟΓΡΑΦΙΑ! (</a:t>
          </a:r>
          <a:r>
            <a:rPr lang="el-GR" i="1" dirty="0"/>
            <a:t>καταβολές βλαστών</a:t>
          </a:r>
          <a:r>
            <a:rPr lang="el-GR" dirty="0"/>
            <a:t>)</a:t>
          </a:r>
          <a:endParaRPr lang="en-US" b="1" dirty="0"/>
        </a:p>
      </dgm:t>
    </dgm:pt>
    <dgm:pt modelId="{DAD44884-8508-4D38-BBEF-0F8ED9DA3352}" type="parTrans" cxnId="{333B5E2F-9FAB-4FB0-97FD-0881DC10EB33}">
      <dgm:prSet/>
      <dgm:spPr/>
      <dgm:t>
        <a:bodyPr/>
        <a:lstStyle/>
        <a:p>
          <a:endParaRPr lang="en-US"/>
        </a:p>
      </dgm:t>
    </dgm:pt>
    <dgm:pt modelId="{63BA898E-F2F8-4BE8-B76D-5D14791CD28C}" type="sibTrans" cxnId="{333B5E2F-9FAB-4FB0-97FD-0881DC10EB33}">
      <dgm:prSet/>
      <dgm:spPr/>
      <dgm:t>
        <a:bodyPr/>
        <a:lstStyle/>
        <a:p>
          <a:endParaRPr lang="en-US"/>
        </a:p>
      </dgm:t>
    </dgm:pt>
    <dgm:pt modelId="{FA6827E7-428C-465C-B62B-7ED09EF7C773}">
      <dgm:prSet/>
      <dgm:spPr/>
      <dgm:t>
        <a:bodyPr/>
        <a:lstStyle/>
        <a:p>
          <a:r>
            <a:rPr lang="el-GR"/>
            <a:t>Βλαστάνει μόνο ο κύριος άξονας, εκτός αν καταστραφεί και υπό ειδικές συνθήκες βλαστάνουν και οι άξονες αντικατάστασης</a:t>
          </a:r>
          <a:endParaRPr lang="en-US"/>
        </a:p>
      </dgm:t>
    </dgm:pt>
    <dgm:pt modelId="{0C6282AF-5D4F-413C-8DD3-120C703F98A4}" type="parTrans" cxnId="{F1CF33E1-EC13-4087-8AC1-BA1F97B7320D}">
      <dgm:prSet/>
      <dgm:spPr/>
      <dgm:t>
        <a:bodyPr/>
        <a:lstStyle/>
        <a:p>
          <a:endParaRPr lang="en-US"/>
        </a:p>
      </dgm:t>
    </dgm:pt>
    <dgm:pt modelId="{759E9605-8341-4FE5-AB53-714E6BE82F77}" type="sibTrans" cxnId="{F1CF33E1-EC13-4087-8AC1-BA1F97B7320D}">
      <dgm:prSet/>
      <dgm:spPr/>
      <dgm:t>
        <a:bodyPr/>
        <a:lstStyle/>
        <a:p>
          <a:endParaRPr lang="en-US"/>
        </a:p>
      </dgm:t>
    </dgm:pt>
    <dgm:pt modelId="{05AB142E-9E41-46E9-8B4B-44F115910C32}">
      <dgm:prSet/>
      <dgm:spPr/>
      <dgm:t>
        <a:bodyPr/>
        <a:lstStyle/>
        <a:p>
          <a:r>
            <a:rPr lang="el-GR"/>
            <a:t>Επάνω στους άξονες υπάρχουν οι καταβολές ΟΛΩΝ ΤΩΝ ΟΡΓΑΝΩΝ του μελλοντικού βλαστού με 6-12 μεσογονάτια διαστήματα (προσχηματισμένο τμήμα). Πέραν αυτού  ο βλαστός επιμηκύνεται (νεοσχηματισμένο τμήμα) ανάλογα με τις συνθήκες</a:t>
          </a:r>
          <a:endParaRPr lang="en-US"/>
        </a:p>
      </dgm:t>
    </dgm:pt>
    <dgm:pt modelId="{D9FBC8D9-767B-4A73-A0E5-C39B0AB7290C}" type="parTrans" cxnId="{630F33E8-CF72-4DF0-AD0D-288C537D3D9F}">
      <dgm:prSet/>
      <dgm:spPr/>
      <dgm:t>
        <a:bodyPr/>
        <a:lstStyle/>
        <a:p>
          <a:endParaRPr lang="en-US"/>
        </a:p>
      </dgm:t>
    </dgm:pt>
    <dgm:pt modelId="{B3A617C6-0049-4B6C-A74F-7EF0598DDAD6}" type="sibTrans" cxnId="{630F33E8-CF72-4DF0-AD0D-288C537D3D9F}">
      <dgm:prSet/>
      <dgm:spPr/>
      <dgm:t>
        <a:bodyPr/>
        <a:lstStyle/>
        <a:p>
          <a:endParaRPr lang="en-US"/>
        </a:p>
      </dgm:t>
    </dgm:pt>
    <dgm:pt modelId="{4E722B25-B7B5-47A5-8193-8B2539AE9420}" type="pres">
      <dgm:prSet presAssocID="{C5F6EEDD-21AA-4244-BCB1-00B66945A42F}" presName="linear" presStyleCnt="0">
        <dgm:presLayoutVars>
          <dgm:animLvl val="lvl"/>
          <dgm:resizeHandles val="exact"/>
        </dgm:presLayoutVars>
      </dgm:prSet>
      <dgm:spPr/>
    </dgm:pt>
    <dgm:pt modelId="{8778B7CB-33C4-4979-87D1-8BF11ACED0E9}" type="pres">
      <dgm:prSet presAssocID="{2B74B592-EB5D-4C57-8025-722A3C82190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0C04E34-4583-4F26-AAE0-AB38EAC2CE7C}" type="pres">
      <dgm:prSet presAssocID="{63BA898E-F2F8-4BE8-B76D-5D14791CD28C}" presName="spacer" presStyleCnt="0"/>
      <dgm:spPr/>
    </dgm:pt>
    <dgm:pt modelId="{335EAA58-B49B-4AB9-9F66-E792A1881041}" type="pres">
      <dgm:prSet presAssocID="{FA6827E7-428C-465C-B62B-7ED09EF7C77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F64B3EB-B627-4815-97AC-8B14ABCBB5EF}" type="pres">
      <dgm:prSet presAssocID="{759E9605-8341-4FE5-AB53-714E6BE82F77}" presName="spacer" presStyleCnt="0"/>
      <dgm:spPr/>
    </dgm:pt>
    <dgm:pt modelId="{D2AEAD00-8B4C-44FC-B5C9-23636F48B694}" type="pres">
      <dgm:prSet presAssocID="{05AB142E-9E41-46E9-8B4B-44F115910C3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33B5E2F-9FAB-4FB0-97FD-0881DC10EB33}" srcId="{C5F6EEDD-21AA-4244-BCB1-00B66945A42F}" destId="{2B74B592-EB5D-4C57-8025-722A3C821905}" srcOrd="0" destOrd="0" parTransId="{DAD44884-8508-4D38-BBEF-0F8ED9DA3352}" sibTransId="{63BA898E-F2F8-4BE8-B76D-5D14791CD28C}"/>
    <dgm:cxn modelId="{0FDB423A-8B2D-4A44-96A1-FB9CF22D609E}" type="presOf" srcId="{FA6827E7-428C-465C-B62B-7ED09EF7C773}" destId="{335EAA58-B49B-4AB9-9F66-E792A1881041}" srcOrd="0" destOrd="0" presId="urn:microsoft.com/office/officeart/2005/8/layout/vList2"/>
    <dgm:cxn modelId="{81B41990-9837-4CD9-A2AF-2BAB8D94D1A2}" type="presOf" srcId="{05AB142E-9E41-46E9-8B4B-44F115910C32}" destId="{D2AEAD00-8B4C-44FC-B5C9-23636F48B694}" srcOrd="0" destOrd="0" presId="urn:microsoft.com/office/officeart/2005/8/layout/vList2"/>
    <dgm:cxn modelId="{33DC97A0-0834-4FB5-90FD-4057988C9848}" type="presOf" srcId="{C5F6EEDD-21AA-4244-BCB1-00B66945A42F}" destId="{4E722B25-B7B5-47A5-8193-8B2539AE9420}" srcOrd="0" destOrd="0" presId="urn:microsoft.com/office/officeart/2005/8/layout/vList2"/>
    <dgm:cxn modelId="{A43E1AD5-558F-4FF4-9157-D6D83A3F2EBE}" type="presOf" srcId="{2B74B592-EB5D-4C57-8025-722A3C821905}" destId="{8778B7CB-33C4-4979-87D1-8BF11ACED0E9}" srcOrd="0" destOrd="0" presId="urn:microsoft.com/office/officeart/2005/8/layout/vList2"/>
    <dgm:cxn modelId="{F1CF33E1-EC13-4087-8AC1-BA1F97B7320D}" srcId="{C5F6EEDD-21AA-4244-BCB1-00B66945A42F}" destId="{FA6827E7-428C-465C-B62B-7ED09EF7C773}" srcOrd="1" destOrd="0" parTransId="{0C6282AF-5D4F-413C-8DD3-120C703F98A4}" sibTransId="{759E9605-8341-4FE5-AB53-714E6BE82F77}"/>
    <dgm:cxn modelId="{630F33E8-CF72-4DF0-AD0D-288C537D3D9F}" srcId="{C5F6EEDD-21AA-4244-BCB1-00B66945A42F}" destId="{05AB142E-9E41-46E9-8B4B-44F115910C32}" srcOrd="2" destOrd="0" parTransId="{D9FBC8D9-767B-4A73-A0E5-C39B0AB7290C}" sibTransId="{B3A617C6-0049-4B6C-A74F-7EF0598DDAD6}"/>
    <dgm:cxn modelId="{EB42DB30-3DD2-407E-9C05-B8346778DC29}" type="presParOf" srcId="{4E722B25-B7B5-47A5-8193-8B2539AE9420}" destId="{8778B7CB-33C4-4979-87D1-8BF11ACED0E9}" srcOrd="0" destOrd="0" presId="urn:microsoft.com/office/officeart/2005/8/layout/vList2"/>
    <dgm:cxn modelId="{DAE24B27-E80A-4C42-ADC6-5B8FA37270FC}" type="presParOf" srcId="{4E722B25-B7B5-47A5-8193-8B2539AE9420}" destId="{A0C04E34-4583-4F26-AAE0-AB38EAC2CE7C}" srcOrd="1" destOrd="0" presId="urn:microsoft.com/office/officeart/2005/8/layout/vList2"/>
    <dgm:cxn modelId="{53BEAE30-F5C2-4945-BB55-2C005CFE6852}" type="presParOf" srcId="{4E722B25-B7B5-47A5-8193-8B2539AE9420}" destId="{335EAA58-B49B-4AB9-9F66-E792A1881041}" srcOrd="2" destOrd="0" presId="urn:microsoft.com/office/officeart/2005/8/layout/vList2"/>
    <dgm:cxn modelId="{6F5C99E5-F35D-49E4-9D49-0C3EB1F3782F}" type="presParOf" srcId="{4E722B25-B7B5-47A5-8193-8B2539AE9420}" destId="{EF64B3EB-B627-4815-97AC-8B14ABCBB5EF}" srcOrd="3" destOrd="0" presId="urn:microsoft.com/office/officeart/2005/8/layout/vList2"/>
    <dgm:cxn modelId="{2D7F4B46-A2DE-4518-B597-5FC94E126E0C}" type="presParOf" srcId="{4E722B25-B7B5-47A5-8193-8B2539AE9420}" destId="{D2AEAD00-8B4C-44FC-B5C9-23636F48B69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F53AA-49F7-44E1-A935-59E241FDCB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E4F4FC-2B04-4C3D-AE7D-E91B937EDF48}">
      <dgm:prSet/>
      <dgm:spPr/>
      <dgm:t>
        <a:bodyPr/>
        <a:lstStyle/>
        <a:p>
          <a:r>
            <a:rPr lang="el-GR"/>
            <a:t>Άνθη αμπέλου</a:t>
          </a:r>
          <a:endParaRPr lang="en-US"/>
        </a:p>
      </dgm:t>
    </dgm:pt>
    <dgm:pt modelId="{07162185-D7E5-4CE1-ABA3-93A8CF7090C2}" type="parTrans" cxnId="{DB37C871-57F3-4D02-AB23-B346F69CEAA6}">
      <dgm:prSet/>
      <dgm:spPr/>
      <dgm:t>
        <a:bodyPr/>
        <a:lstStyle/>
        <a:p>
          <a:endParaRPr lang="en-US"/>
        </a:p>
      </dgm:t>
    </dgm:pt>
    <dgm:pt modelId="{1EB062BB-CD51-454F-AD1F-D161E8261115}" type="sibTrans" cxnId="{DB37C871-57F3-4D02-AB23-B346F69CEAA6}">
      <dgm:prSet/>
      <dgm:spPr/>
      <dgm:t>
        <a:bodyPr/>
        <a:lstStyle/>
        <a:p>
          <a:endParaRPr lang="en-US"/>
        </a:p>
      </dgm:t>
    </dgm:pt>
    <dgm:pt modelId="{62BD7EBF-ED91-4FC1-B988-CADF72143769}">
      <dgm:prSet/>
      <dgm:spPr/>
      <dgm:t>
        <a:bodyPr/>
        <a:lstStyle/>
        <a:p>
          <a:r>
            <a:rPr lang="el-GR"/>
            <a:t>Οι καταβολές  των ανθέων επάνω στις ταξιανθίες αρχίζουν ταυτόχρονα σε όλα τα τμήματα της ταξιανθίας</a:t>
          </a:r>
          <a:endParaRPr lang="en-US"/>
        </a:p>
      </dgm:t>
    </dgm:pt>
    <dgm:pt modelId="{3F8F2BC2-B30B-4985-A2D8-2DF7FC00D175}" type="parTrans" cxnId="{4825A196-7F0E-4C27-8893-5B6C30879714}">
      <dgm:prSet/>
      <dgm:spPr/>
      <dgm:t>
        <a:bodyPr/>
        <a:lstStyle/>
        <a:p>
          <a:endParaRPr lang="en-US"/>
        </a:p>
      </dgm:t>
    </dgm:pt>
    <dgm:pt modelId="{420DAB64-2980-42D6-B530-32B3F9F2E485}" type="sibTrans" cxnId="{4825A196-7F0E-4C27-8893-5B6C30879714}">
      <dgm:prSet/>
      <dgm:spPr/>
      <dgm:t>
        <a:bodyPr/>
        <a:lstStyle/>
        <a:p>
          <a:endParaRPr lang="en-US"/>
        </a:p>
      </dgm:t>
    </dgm:pt>
    <dgm:pt modelId="{27BBB930-D0AD-467A-8F63-67AD503C5A95}">
      <dgm:prSet/>
      <dgm:spPr/>
      <dgm:t>
        <a:bodyPr/>
        <a:lstStyle/>
        <a:p>
          <a:r>
            <a:rPr lang="el-GR"/>
            <a:t>Το διάφορα μέρη του άνθους (σέπαλα, πέταλα, στήμονες &amp; στήλος) διαφοροποιούνται σταδιακά με τη σειρά που αναφέρονται</a:t>
          </a:r>
          <a:endParaRPr lang="en-US"/>
        </a:p>
      </dgm:t>
    </dgm:pt>
    <dgm:pt modelId="{891903E1-710F-4B02-8D0A-1A26CAAE7B99}" type="parTrans" cxnId="{01195205-3477-4963-B10D-99281E372A69}">
      <dgm:prSet/>
      <dgm:spPr/>
      <dgm:t>
        <a:bodyPr/>
        <a:lstStyle/>
        <a:p>
          <a:endParaRPr lang="en-US"/>
        </a:p>
      </dgm:t>
    </dgm:pt>
    <dgm:pt modelId="{BDFE0995-5531-4EF6-81F5-4C324444F8C6}" type="sibTrans" cxnId="{01195205-3477-4963-B10D-99281E372A69}">
      <dgm:prSet/>
      <dgm:spPr/>
      <dgm:t>
        <a:bodyPr/>
        <a:lstStyle/>
        <a:p>
          <a:endParaRPr lang="en-US"/>
        </a:p>
      </dgm:t>
    </dgm:pt>
    <dgm:pt modelId="{B489BBA8-1D5E-4E89-B40E-0B61958D6017}">
      <dgm:prSet/>
      <dgm:spPr/>
      <dgm:t>
        <a:bodyPr/>
        <a:lstStyle/>
        <a:p>
          <a:r>
            <a:rPr lang="el-GR"/>
            <a:t>Τα άνθη έχουν μήκος 3-4</a:t>
          </a:r>
          <a:r>
            <a:rPr lang="en-US"/>
            <a:t> mm</a:t>
          </a:r>
        </a:p>
      </dgm:t>
    </dgm:pt>
    <dgm:pt modelId="{97A0832C-BC1D-45BB-A427-96D4BAC290AB}" type="parTrans" cxnId="{F4AF4E24-70E7-4B99-9D94-32A8D862A6B7}">
      <dgm:prSet/>
      <dgm:spPr/>
      <dgm:t>
        <a:bodyPr/>
        <a:lstStyle/>
        <a:p>
          <a:endParaRPr lang="en-US"/>
        </a:p>
      </dgm:t>
    </dgm:pt>
    <dgm:pt modelId="{3DA3693E-39A8-405C-858C-8851EC90CD98}" type="sibTrans" cxnId="{F4AF4E24-70E7-4B99-9D94-32A8D862A6B7}">
      <dgm:prSet/>
      <dgm:spPr/>
      <dgm:t>
        <a:bodyPr/>
        <a:lstStyle/>
        <a:p>
          <a:endParaRPr lang="en-US"/>
        </a:p>
      </dgm:t>
    </dgm:pt>
    <dgm:pt modelId="{2FA3E13A-3CF4-4157-BA53-90782F537025}">
      <dgm:prSet/>
      <dgm:spPr/>
      <dgm:t>
        <a:bodyPr/>
        <a:lstStyle/>
        <a:p>
          <a:r>
            <a:rPr lang="el-GR"/>
            <a:t>Τα κανονικά άνθη είναι ερμαφρόδιτα </a:t>
          </a:r>
          <a:endParaRPr lang="en-US"/>
        </a:p>
      </dgm:t>
    </dgm:pt>
    <dgm:pt modelId="{7A11899C-489E-40E6-9DC1-0A35D7C35D20}" type="parTrans" cxnId="{815AE818-4D54-4CBB-B424-D941F3A8378C}">
      <dgm:prSet/>
      <dgm:spPr/>
      <dgm:t>
        <a:bodyPr/>
        <a:lstStyle/>
        <a:p>
          <a:endParaRPr lang="en-US"/>
        </a:p>
      </dgm:t>
    </dgm:pt>
    <dgm:pt modelId="{FC52AECF-9F2F-428D-8B55-9CC24CFFBBAF}" type="sibTrans" cxnId="{815AE818-4D54-4CBB-B424-D941F3A8378C}">
      <dgm:prSet/>
      <dgm:spPr/>
      <dgm:t>
        <a:bodyPr/>
        <a:lstStyle/>
        <a:p>
          <a:endParaRPr lang="en-US"/>
        </a:p>
      </dgm:t>
    </dgm:pt>
    <dgm:pt modelId="{4BD28FE9-5AB7-409A-AC6D-CAE07202D15E}" type="pres">
      <dgm:prSet presAssocID="{0D0F53AA-49F7-44E1-A935-59E241FDCBE4}" presName="linear" presStyleCnt="0">
        <dgm:presLayoutVars>
          <dgm:animLvl val="lvl"/>
          <dgm:resizeHandles val="exact"/>
        </dgm:presLayoutVars>
      </dgm:prSet>
      <dgm:spPr/>
    </dgm:pt>
    <dgm:pt modelId="{9298880A-9329-4D49-827C-CC895B8AD302}" type="pres">
      <dgm:prSet presAssocID="{52E4F4FC-2B04-4C3D-AE7D-E91B937EDF4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A9A7E2E-268C-45B7-BAC5-74418D1D3D57}" type="pres">
      <dgm:prSet presAssocID="{52E4F4FC-2B04-4C3D-AE7D-E91B937EDF4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1195205-3477-4963-B10D-99281E372A69}" srcId="{52E4F4FC-2B04-4C3D-AE7D-E91B937EDF48}" destId="{27BBB930-D0AD-467A-8F63-67AD503C5A95}" srcOrd="1" destOrd="0" parTransId="{891903E1-710F-4B02-8D0A-1A26CAAE7B99}" sibTransId="{BDFE0995-5531-4EF6-81F5-4C324444F8C6}"/>
    <dgm:cxn modelId="{815AE818-4D54-4CBB-B424-D941F3A8378C}" srcId="{52E4F4FC-2B04-4C3D-AE7D-E91B937EDF48}" destId="{2FA3E13A-3CF4-4157-BA53-90782F537025}" srcOrd="3" destOrd="0" parTransId="{7A11899C-489E-40E6-9DC1-0A35D7C35D20}" sibTransId="{FC52AECF-9F2F-428D-8B55-9CC24CFFBBAF}"/>
    <dgm:cxn modelId="{F4AF4E24-70E7-4B99-9D94-32A8D862A6B7}" srcId="{52E4F4FC-2B04-4C3D-AE7D-E91B937EDF48}" destId="{B489BBA8-1D5E-4E89-B40E-0B61958D6017}" srcOrd="2" destOrd="0" parTransId="{97A0832C-BC1D-45BB-A427-96D4BAC290AB}" sibTransId="{3DA3693E-39A8-405C-858C-8851EC90CD98}"/>
    <dgm:cxn modelId="{2D55143F-C461-42AF-B772-8D9D658111D4}" type="presOf" srcId="{62BD7EBF-ED91-4FC1-B988-CADF72143769}" destId="{AA9A7E2E-268C-45B7-BAC5-74418D1D3D57}" srcOrd="0" destOrd="0" presId="urn:microsoft.com/office/officeart/2005/8/layout/vList2"/>
    <dgm:cxn modelId="{F310F24B-1239-4B05-8D21-460B3EB484E9}" type="presOf" srcId="{B489BBA8-1D5E-4E89-B40E-0B61958D6017}" destId="{AA9A7E2E-268C-45B7-BAC5-74418D1D3D57}" srcOrd="0" destOrd="2" presId="urn:microsoft.com/office/officeart/2005/8/layout/vList2"/>
    <dgm:cxn modelId="{DB37C871-57F3-4D02-AB23-B346F69CEAA6}" srcId="{0D0F53AA-49F7-44E1-A935-59E241FDCBE4}" destId="{52E4F4FC-2B04-4C3D-AE7D-E91B937EDF48}" srcOrd="0" destOrd="0" parTransId="{07162185-D7E5-4CE1-ABA3-93A8CF7090C2}" sibTransId="{1EB062BB-CD51-454F-AD1F-D161E8261115}"/>
    <dgm:cxn modelId="{23B04E85-CAD5-4A4A-AE8C-2DCBE3DEE429}" type="presOf" srcId="{0D0F53AA-49F7-44E1-A935-59E241FDCBE4}" destId="{4BD28FE9-5AB7-409A-AC6D-CAE07202D15E}" srcOrd="0" destOrd="0" presId="urn:microsoft.com/office/officeart/2005/8/layout/vList2"/>
    <dgm:cxn modelId="{DAEE3B8B-DE76-48D5-A42F-C56F12C36591}" type="presOf" srcId="{52E4F4FC-2B04-4C3D-AE7D-E91B937EDF48}" destId="{9298880A-9329-4D49-827C-CC895B8AD302}" srcOrd="0" destOrd="0" presId="urn:microsoft.com/office/officeart/2005/8/layout/vList2"/>
    <dgm:cxn modelId="{4825A196-7F0E-4C27-8893-5B6C30879714}" srcId="{52E4F4FC-2B04-4C3D-AE7D-E91B937EDF48}" destId="{62BD7EBF-ED91-4FC1-B988-CADF72143769}" srcOrd="0" destOrd="0" parTransId="{3F8F2BC2-B30B-4985-A2D8-2DF7FC00D175}" sibTransId="{420DAB64-2980-42D6-B530-32B3F9F2E485}"/>
    <dgm:cxn modelId="{75963AA3-C8AE-442A-A510-F93F6D9DED83}" type="presOf" srcId="{27BBB930-D0AD-467A-8F63-67AD503C5A95}" destId="{AA9A7E2E-268C-45B7-BAC5-74418D1D3D57}" srcOrd="0" destOrd="1" presId="urn:microsoft.com/office/officeart/2005/8/layout/vList2"/>
    <dgm:cxn modelId="{B924C3D7-0DD2-4C39-8B81-BF83078F24EC}" type="presOf" srcId="{2FA3E13A-3CF4-4157-BA53-90782F537025}" destId="{AA9A7E2E-268C-45B7-BAC5-74418D1D3D57}" srcOrd="0" destOrd="3" presId="urn:microsoft.com/office/officeart/2005/8/layout/vList2"/>
    <dgm:cxn modelId="{D3943A37-1D2C-40A7-82E2-EFE28B0E9AD3}" type="presParOf" srcId="{4BD28FE9-5AB7-409A-AC6D-CAE07202D15E}" destId="{9298880A-9329-4D49-827C-CC895B8AD302}" srcOrd="0" destOrd="0" presId="urn:microsoft.com/office/officeart/2005/8/layout/vList2"/>
    <dgm:cxn modelId="{EF46BA4D-6ED1-4A27-8767-39936BFD9D34}" type="presParOf" srcId="{4BD28FE9-5AB7-409A-AC6D-CAE07202D15E}" destId="{AA9A7E2E-268C-45B7-BAC5-74418D1D3D5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8B7CB-33C4-4979-87D1-8BF11ACED0E9}">
      <dsp:nvSpPr>
        <dsp:cNvPr id="0" name=""/>
        <dsp:cNvSpPr/>
      </dsp:nvSpPr>
      <dsp:spPr>
        <a:xfrm>
          <a:off x="0" y="88153"/>
          <a:ext cx="4793182" cy="157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Ο χειμέριος οφθαλμός περιλαμβάνει έναν κύριο βλαστικό άξονα (</a:t>
          </a:r>
          <a:r>
            <a:rPr lang="el-GR" sz="1600" i="1" kern="1200" dirty="0"/>
            <a:t>1στο σχήμα</a:t>
          </a:r>
          <a:r>
            <a:rPr lang="el-GR" sz="1600" kern="1200" dirty="0"/>
            <a:t>) και 1, 2 ή 3 βλαστικούς άξονες που λέγονται «άξονες αντικαταστάσεως» (</a:t>
          </a:r>
          <a:r>
            <a:rPr lang="el-GR" sz="1600" i="1" kern="1200" dirty="0"/>
            <a:t>2, 3 στο σχήμα</a:t>
          </a:r>
          <a:r>
            <a:rPr lang="el-GR" sz="1600" kern="1200" dirty="0"/>
            <a:t>)</a:t>
          </a:r>
          <a:r>
            <a:rPr lang="en-US" sz="1600" kern="1200" dirty="0"/>
            <a:t>. </a:t>
          </a:r>
          <a:r>
            <a:rPr lang="el-GR" sz="1600" kern="1200" dirty="0"/>
            <a:t>Όλοι οι άξονες είναι ΒΛΑΣΤΟΙ ΣΕ ΜΙΚΡΟΓΡΑΦΙΑ! (</a:t>
          </a:r>
          <a:r>
            <a:rPr lang="el-GR" sz="1600" i="1" kern="1200" dirty="0"/>
            <a:t>καταβολές βλαστών</a:t>
          </a:r>
          <a:r>
            <a:rPr lang="el-GR" sz="1600" kern="1200" dirty="0"/>
            <a:t>)</a:t>
          </a:r>
          <a:endParaRPr lang="en-US" sz="1600" b="1" kern="1200" dirty="0"/>
        </a:p>
      </dsp:txBody>
      <dsp:txXfrm>
        <a:off x="76762" y="164915"/>
        <a:ext cx="4639658" cy="1418956"/>
      </dsp:txXfrm>
    </dsp:sp>
    <dsp:sp modelId="{335EAA58-B49B-4AB9-9F66-E792A1881041}">
      <dsp:nvSpPr>
        <dsp:cNvPr id="0" name=""/>
        <dsp:cNvSpPr/>
      </dsp:nvSpPr>
      <dsp:spPr>
        <a:xfrm>
          <a:off x="0" y="1706713"/>
          <a:ext cx="4793182" cy="157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Βλαστάνει μόνο ο κύριος άξονας, εκτός αν καταστραφεί και υπό ειδικές συνθήκες βλαστάνουν και οι άξονες αντικατάστασης</a:t>
          </a:r>
          <a:endParaRPr lang="en-US" sz="1600" kern="1200"/>
        </a:p>
      </dsp:txBody>
      <dsp:txXfrm>
        <a:off x="76762" y="1783475"/>
        <a:ext cx="4639658" cy="1418956"/>
      </dsp:txXfrm>
    </dsp:sp>
    <dsp:sp modelId="{D2AEAD00-8B4C-44FC-B5C9-23636F48B694}">
      <dsp:nvSpPr>
        <dsp:cNvPr id="0" name=""/>
        <dsp:cNvSpPr/>
      </dsp:nvSpPr>
      <dsp:spPr>
        <a:xfrm>
          <a:off x="0" y="3325273"/>
          <a:ext cx="4793182" cy="157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/>
            <a:t>Επάνω στους άξονες υπάρχουν οι καταβολές ΟΛΩΝ ΤΩΝ ΟΡΓΑΝΩΝ του μελλοντικού βλαστού με 6-12 μεσογονάτια διαστήματα (προσχηματισμένο τμήμα). Πέραν αυτού  ο βλαστός επιμηκύνεται (νεοσχηματισμένο τμήμα) ανάλογα με τις συνθήκες</a:t>
          </a:r>
          <a:endParaRPr lang="en-US" sz="1600" kern="1200"/>
        </a:p>
      </dsp:txBody>
      <dsp:txXfrm>
        <a:off x="76762" y="3402035"/>
        <a:ext cx="4639658" cy="1418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880A-9329-4D49-827C-CC895B8AD302}">
      <dsp:nvSpPr>
        <dsp:cNvPr id="0" name=""/>
        <dsp:cNvSpPr/>
      </dsp:nvSpPr>
      <dsp:spPr>
        <a:xfrm>
          <a:off x="0" y="194279"/>
          <a:ext cx="4859707" cy="748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200" kern="1200"/>
            <a:t>Άνθη αμπέλου</a:t>
          </a:r>
          <a:endParaRPr lang="en-US" sz="3200" kern="1200"/>
        </a:p>
      </dsp:txBody>
      <dsp:txXfrm>
        <a:off x="36553" y="230832"/>
        <a:ext cx="4786601" cy="675694"/>
      </dsp:txXfrm>
    </dsp:sp>
    <dsp:sp modelId="{AA9A7E2E-268C-45B7-BAC5-74418D1D3D57}">
      <dsp:nvSpPr>
        <dsp:cNvPr id="0" name=""/>
        <dsp:cNvSpPr/>
      </dsp:nvSpPr>
      <dsp:spPr>
        <a:xfrm>
          <a:off x="0" y="943079"/>
          <a:ext cx="4859707" cy="4371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96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Οι καταβολές  των ανθέων επάνω στις ταξιανθίες αρχίζουν ταυτόχρονα σε όλα τα τμήματα της ταξιανθίας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Το διάφορα μέρη του άνθους (σέπαλα, πέταλα, στήμονες &amp; στήλος) διαφοροποιούνται σταδιακά με τη σειρά που αναφέρονται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Τα άνθη έχουν μήκος 3-4</a:t>
          </a:r>
          <a:r>
            <a:rPr lang="en-US" sz="2500" kern="1200"/>
            <a:t> mm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l-GR" sz="2500" kern="1200"/>
            <a:t>Τα κανονικά άνθη είναι ερμαφρόδιτα </a:t>
          </a:r>
          <a:endParaRPr lang="en-US" sz="2500" kern="1200"/>
        </a:p>
      </dsp:txBody>
      <dsp:txXfrm>
        <a:off x="0" y="943079"/>
        <a:ext cx="4859707" cy="4371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414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23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437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493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7248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483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4074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38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221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6131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265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379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8362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70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231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01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4AE8-58AD-4435-869B-90F725578F29}" type="datetimeFigureOut">
              <a:rPr lang="el-GR" smtClean="0"/>
              <a:t>13/3/2024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E41BBE1-4B3B-4FBA-9FC4-A7E5A2E654E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41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7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upload.wikimedia.org/wikipedia/commons/e/ed/Gibberellin_A1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δέντρο, υπαίθριος, πράσινο, φυτό&#10;&#10;Περιγραφή που δημιουργήθηκε αυτόματα">
            <a:extLst>
              <a:ext uri="{FF2B5EF4-FFF2-40B4-BE49-F238E27FC236}">
                <a16:creationId xmlns:a16="http://schemas.microsoft.com/office/drawing/2014/main" id="{B4C8A7AB-1ACD-D34F-528E-0B10EBFDC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821" b="19282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9" name="Isosceles Triangle 108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1" name="Parallelogram 110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19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6AAF4EE-8E90-9504-E090-3EC05260A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5045716" cy="2369131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ΑΜΠΕΛΟΥΡΓΙΑ – ΒΙΟΛΟΓΙΑ ΤΗΣ ΑΜΠΕΛΟΥ</a:t>
            </a:r>
            <a:b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</a:br>
            <a:r>
              <a:rPr lang="el-G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β μέρος </a:t>
            </a:r>
            <a:endParaRPr lang="el-GR" sz="4400" dirty="0"/>
          </a:p>
        </p:txBody>
      </p:sp>
      <p:sp>
        <p:nvSpPr>
          <p:cNvPr id="123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5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7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29" name="Isosceles Triangle 128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538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7" y="54405"/>
            <a:ext cx="7724402" cy="1457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Αν</a:t>
            </a:r>
            <a:r>
              <a:rPr lang="en-US" sz="2400" dirty="0"/>
              <a:t>ατομία ενός αμπελιού: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Οφθαλμοί</a:t>
            </a:r>
            <a:b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/>
            </a:br>
            <a:r>
              <a:rPr lang="el-GR" sz="2400" dirty="0"/>
              <a:t>Εσωτερική οργάνωση των οφθαλμών</a:t>
            </a:r>
            <a:endParaRPr lang="en-US" sz="2400" dirty="0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4" name="Picture 7" descr="ΣΧΗΜΑ 24.jpg">
            <a:extLst>
              <a:ext uri="{FF2B5EF4-FFF2-40B4-BE49-F238E27FC236}">
                <a16:creationId xmlns:a16="http://schemas.microsoft.com/office/drawing/2014/main" id="{6FA7C909-2BF9-3DCA-2E44-09E89809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0231" y="1766366"/>
            <a:ext cx="7584722" cy="473372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C94A7DC-4C99-F092-4985-212A025E2340}"/>
              </a:ext>
            </a:extLst>
          </p:cNvPr>
          <p:cNvSpPr txBox="1"/>
          <p:nvPr/>
        </p:nvSpPr>
        <p:spPr bwMode="auto">
          <a:xfrm>
            <a:off x="306088" y="2243055"/>
            <a:ext cx="3456287" cy="415498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Τομή κατά μήκος του χειμέριου οφθαλμού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</a:t>
            </a:r>
            <a:r>
              <a:rPr lang="el-G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ΒΑ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	=  βλαστικό άκρο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Τ	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=  ταξιανθία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ΑΤ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	=  αβέβαιη ταξιανθία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</a:t>
            </a:r>
            <a:r>
              <a:rPr lang="el-G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ΚΦ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	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=  καταβολή φύλλου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ΜΔ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	=  μεσογονάτιο διάστημα</a:t>
            </a:r>
          </a:p>
          <a:p>
            <a:pPr>
              <a:defRPr/>
            </a:pP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 Γ	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=  γόνατο</a:t>
            </a:r>
          </a:p>
        </p:txBody>
      </p:sp>
    </p:spTree>
    <p:extLst>
      <p:ext uri="{BB962C8B-B14F-4D97-AF65-F5344CB8AC3E}">
        <p14:creationId xmlns:p14="http://schemas.microsoft.com/office/powerpoint/2010/main" val="406649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 err="1"/>
              <a:t>Αν</a:t>
            </a:r>
            <a:r>
              <a:rPr lang="en-US" sz="1700" dirty="0"/>
              <a:t>ατομία ενός αμπελιού: </a:t>
            </a:r>
            <a: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Οφθαλμοί</a:t>
            </a:r>
            <a:br>
              <a:rPr lang="en-US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700" dirty="0"/>
            </a:br>
            <a:r>
              <a:rPr lang="en-US" sz="1700" dirty="0"/>
              <a:t>Εσωτερική οργάνωση των οφθαλμών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94A7DC-4C99-F092-4985-212A025E2340}"/>
              </a:ext>
            </a:extLst>
          </p:cNvPr>
          <p:cNvSpPr txBox="1"/>
          <p:nvPr/>
        </p:nvSpPr>
        <p:spPr bwMode="auto">
          <a:xfrm>
            <a:off x="5209563" y="2160589"/>
            <a:ext cx="406443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Οφθ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αλμοί της βάσης της κλιματίδας (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φυλλίτες ή οφθαλμοί στεφάνης ή κοιμώμενοι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Σ =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οφθ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αλμοί της στεφάνης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Α =  1</a:t>
            </a:r>
            <a:r>
              <a:rPr lang="en-US" baseline="30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οφθ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αλμός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Τ =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τυφλός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της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β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άσεως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ή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τσίμ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πλα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(ο μεγαλύτερος  οφθαλμός στεφάνης)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οι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οφθ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αλμοί αυτοί δε βλαστάνουν για χρόνια. </a:t>
            </a:r>
            <a:r>
              <a:rPr lang="en-US" i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Ότ</a:t>
            </a:r>
            <a:r>
              <a:rPr lang="en-US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 βλαστήσουν δίνουν τους «λαίμαργους» βλαστούς που αφαιρούνται αναλόγως της καλλιεργητικής πρακτικής</a:t>
            </a:r>
          </a:p>
        </p:txBody>
      </p:sp>
      <p:pic>
        <p:nvPicPr>
          <p:cNvPr id="2" name="Picture 8" descr="ΣΧΗΜΑ 25.jpg">
            <a:extLst>
              <a:ext uri="{FF2B5EF4-FFF2-40B4-BE49-F238E27FC236}">
                <a16:creationId xmlns:a16="http://schemas.microsoft.com/office/drawing/2014/main" id="{227A2F42-9D3D-459D-E636-B6B5FEF673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524" r="-1" b="-1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109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487BA-DF61-CF0A-8C52-122E18F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Ανατομία ενός αμπελιού: </a:t>
            </a:r>
            <a:r>
              <a:rPr lang="en-US" sz="3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Οφθαλμοί</a:t>
            </a:r>
            <a:endParaRPr lang="el-GR" sz="3300">
              <a:solidFill>
                <a:schemeClr val="bg1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DD75B3-39D8-DBAB-AE31-723A990232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Θέση των οφθαλμών</a:t>
            </a:r>
          </a:p>
          <a:p>
            <a:pPr marL="177800" indent="-177800"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Όλοι οι χειμερινοί οφθαλμοί συνήθως είναι τοποθετημένοι προς την ίδια πλευρά που λέγεται κοιλιακή, ενώ οι </a:t>
            </a:r>
            <a:r>
              <a:rPr lang="el-GR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ταχυφυείς</a:t>
            </a:r>
            <a:r>
              <a:rPr lang="el-G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 προς την άλλη πλευρά που λέγεται ραχιαία</a:t>
            </a:r>
          </a:p>
          <a:p>
            <a:pPr>
              <a:lnSpc>
                <a:spcPct val="90000"/>
              </a:lnSpc>
              <a:spcAft>
                <a:spcPts val="0"/>
              </a:spcAft>
              <a:buClr>
                <a:srgbClr val="FFCC00"/>
              </a:buClr>
              <a:defRPr/>
            </a:pPr>
            <a:endParaRPr lang="el-GR" sz="17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Medium" pitchFamily="34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  <a:defRPr/>
            </a:pPr>
            <a:r>
              <a:rPr lang="el-G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Γονιμότητα των οφθαλμών</a:t>
            </a:r>
          </a:p>
          <a:p>
            <a:pPr marL="177800" indent="-177800">
              <a:lnSpc>
                <a:spcPct val="90000"/>
              </a:lnSpc>
              <a:spcAft>
                <a:spcPts val="0"/>
              </a:spcAft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Medium" pitchFamily="34" charset="0"/>
              </a:rPr>
              <a:t>Η γονιμότητα των οφθαλμών σχετίζεται με τον αριθμό των ταξιανθιών που περιέχουν (1-3 αναλόγως ποικιλίας)</a:t>
            </a:r>
          </a:p>
        </p:txBody>
      </p:sp>
      <p:pic>
        <p:nvPicPr>
          <p:cNvPr id="5" name="Picture 8" descr="flower.jpg">
            <a:extLst>
              <a:ext uri="{FF2B5EF4-FFF2-40B4-BE49-F238E27FC236}">
                <a16:creationId xmlns:a16="http://schemas.microsoft.com/office/drawing/2014/main" id="{67E836B3-1FE4-D7E6-AB5B-04A622CD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1" y="1468212"/>
            <a:ext cx="5143500" cy="3909060"/>
          </a:xfrm>
          <a:prstGeom prst="rect">
            <a:avLst/>
          </a:prstGeom>
          <a:noFill/>
        </p:spPr>
      </p:pic>
      <p:sp>
        <p:nvSpPr>
          <p:cNvPr id="31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0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487BA-DF61-CF0A-8C52-122E18F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 fontScale="90000"/>
          </a:bodyPr>
          <a:lstStyle/>
          <a:p>
            <a:r>
              <a:rPr lang="en-US" sz="3300" dirty="0" err="1">
                <a:solidFill>
                  <a:schemeClr val="bg1"/>
                </a:solidFill>
              </a:rPr>
              <a:t>Αν</a:t>
            </a:r>
            <a:r>
              <a:rPr lang="en-US" sz="3300" dirty="0">
                <a:solidFill>
                  <a:schemeClr val="bg1"/>
                </a:solidFill>
              </a:rPr>
              <a:t>ατομία ενός αμπελιού: </a:t>
            </a:r>
            <a:r>
              <a:rPr lang="el-GR" sz="3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Ταξιανθία - άνθος</a:t>
            </a:r>
            <a:endParaRPr lang="el-GR" sz="3300" dirty="0">
              <a:solidFill>
                <a:schemeClr val="bg1"/>
              </a:solidFill>
            </a:endParaRP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1DD75B3-39D8-DBAB-AE31-723A9902327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7825" y="2160589"/>
            <a:ext cx="4590704" cy="43644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el-GR" sz="1700" dirty="0">
                <a:solidFill>
                  <a:srgbClr val="FFC000"/>
                </a:solidFill>
                <a:latin typeface="Franklin Gothic Medium" pitchFamily="34" charset="0"/>
              </a:rPr>
              <a:t>Άνθη αμπέλου</a:t>
            </a:r>
          </a:p>
          <a:p>
            <a:pPr marL="177800" indent="-17780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Βοτρυώδης ταξιανθία που ονομάζεται «</a:t>
            </a:r>
            <a:r>
              <a:rPr lang="el-GR" sz="1700" dirty="0" err="1">
                <a:solidFill>
                  <a:srgbClr val="FFFF00"/>
                </a:solidFill>
                <a:latin typeface="Franklin Gothic Medium" pitchFamily="34" charset="0"/>
              </a:rPr>
              <a:t>φόβη</a:t>
            </a: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»</a:t>
            </a:r>
          </a:p>
          <a:p>
            <a:pPr marL="177800" indent="-17780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Εμφανίζεται αμέσως μετά την εκβλάστηση</a:t>
            </a:r>
          </a:p>
          <a:p>
            <a:pPr marL="177800" indent="-17780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Έχει σχήμα κυλινδρικό ή κωνικό</a:t>
            </a:r>
          </a:p>
          <a:p>
            <a:pPr marL="177800" indent="-17780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Έχει μήκος 25-45 </a:t>
            </a:r>
            <a:r>
              <a:rPr lang="en-US" sz="1700" dirty="0">
                <a:solidFill>
                  <a:srgbClr val="FFFFFF"/>
                </a:solidFill>
                <a:latin typeface="Franklin Gothic Medium" pitchFamily="34" charset="0"/>
              </a:rPr>
              <a:t>cm </a:t>
            </a: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αναλόγως της ποικιλίας</a:t>
            </a:r>
          </a:p>
          <a:p>
            <a:pPr marL="177800" indent="-177800"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Αποτελείται από: </a:t>
            </a:r>
          </a:p>
          <a:p>
            <a:pPr marL="520700" lvl="1" indent="-342900">
              <a:spcAft>
                <a:spcPts val="6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Τον </a:t>
            </a:r>
            <a:r>
              <a:rPr lang="el-GR" sz="1700" dirty="0">
                <a:solidFill>
                  <a:srgbClr val="FFFF00"/>
                </a:solidFill>
                <a:latin typeface="Franklin Gothic Medium" pitchFamily="34" charset="0"/>
              </a:rPr>
              <a:t>κύριο άξονα </a:t>
            </a: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(προέκταση του μίσχου)</a:t>
            </a:r>
          </a:p>
          <a:p>
            <a:pPr marL="520700" lvl="1" indent="-342900">
              <a:spcAft>
                <a:spcPts val="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Τις  </a:t>
            </a:r>
            <a:r>
              <a:rPr lang="el-GR" sz="1700" dirty="0">
                <a:solidFill>
                  <a:srgbClr val="FFFF00"/>
                </a:solidFill>
                <a:latin typeface="Franklin Gothic Medium" pitchFamily="34" charset="0"/>
              </a:rPr>
              <a:t>διακλαδώσεις</a:t>
            </a:r>
            <a:r>
              <a:rPr lang="el-GR" sz="1700" dirty="0">
                <a:solidFill>
                  <a:srgbClr val="FFFFFF"/>
                </a:solidFill>
                <a:latin typeface="Franklin Gothic Medium" pitchFamily="34" charset="0"/>
              </a:rPr>
              <a:t>  που είναι διατεταγμένες σπειροειδώς γύρω από τον άξονα</a:t>
            </a:r>
          </a:p>
        </p:txBody>
      </p:sp>
      <p:pic>
        <p:nvPicPr>
          <p:cNvPr id="5" name="Picture 8" descr="flower.jpg">
            <a:extLst>
              <a:ext uri="{FF2B5EF4-FFF2-40B4-BE49-F238E27FC236}">
                <a16:creationId xmlns:a16="http://schemas.microsoft.com/office/drawing/2014/main" id="{67E836B3-1FE4-D7E6-AB5B-04A622CD2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96001" y="1468212"/>
            <a:ext cx="5143500" cy="3909060"/>
          </a:xfrm>
          <a:prstGeom prst="rect">
            <a:avLst/>
          </a:prstGeom>
          <a:noFill/>
        </p:spPr>
      </p:pic>
      <p:sp>
        <p:nvSpPr>
          <p:cNvPr id="31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57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487BA-DF61-CF0A-8C52-122E18F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αμπελιού: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Ταξιανθία - άνθος</a:t>
            </a:r>
            <a:endParaRPr lang="el-GR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95E52A61-5A8D-8DA0-90CF-42ED162C5B03}"/>
              </a:ext>
            </a:extLst>
          </p:cNvPr>
          <p:cNvGrpSpPr>
            <a:grpSpLocks/>
          </p:cNvGrpSpPr>
          <p:nvPr/>
        </p:nvGrpSpPr>
        <p:grpSpPr bwMode="auto">
          <a:xfrm>
            <a:off x="1464815" y="1420427"/>
            <a:ext cx="9907479" cy="5344357"/>
            <a:chOff x="143508" y="1304764"/>
            <a:chExt cx="8891695" cy="527498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482AC1-F678-4019-BEC2-295B8A0379AA}"/>
                </a:ext>
              </a:extLst>
            </p:cNvPr>
            <p:cNvSpPr txBox="1"/>
            <p:nvPr/>
          </p:nvSpPr>
          <p:spPr>
            <a:xfrm>
              <a:off x="143508" y="4148888"/>
              <a:ext cx="2808208" cy="2430857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buClr>
                  <a:srgbClr val="FFCC00"/>
                </a:buClr>
                <a:defRPr/>
              </a:pPr>
              <a:r>
                <a:rPr lang="el-GR" sz="1600" dirty="0"/>
                <a:t>Μικροφωτογραφία της κορυφής του βλαστικού άξονα χειμέριου οφθαλμού με τον σχηματισμό της καταβολής του βρακτίου (</a:t>
              </a:r>
              <a:r>
                <a:rPr lang="en-US" sz="1600" dirty="0"/>
                <a:t>BR) </a:t>
              </a:r>
              <a:r>
                <a:rPr lang="el-GR" sz="1600" dirty="0"/>
                <a:t>φύλλου της ταξιανθίας. (</a:t>
              </a:r>
              <a:r>
                <a:rPr lang="el-GR" sz="1600" dirty="0" err="1"/>
                <a:t>βρακτίο</a:t>
              </a:r>
              <a:r>
                <a:rPr lang="el-GR" sz="1600" dirty="0"/>
                <a:t> είναι το </a:t>
              </a:r>
              <a:r>
                <a:rPr lang="el-GR" sz="1600" dirty="0" err="1"/>
                <a:t>τροποιοημένο</a:t>
              </a:r>
              <a:r>
                <a:rPr lang="el-GR" sz="1600" dirty="0"/>
                <a:t> φύλλο από τη βάση του οποίου αναπτύσσεται το άνθος)</a:t>
              </a:r>
            </a:p>
          </p:txBody>
        </p:sp>
        <p:pic>
          <p:nvPicPr>
            <p:cNvPr id="9" name="Picture 10" descr="ΣΧΗΜΑ 30.jpg">
              <a:extLst>
                <a:ext uri="{FF2B5EF4-FFF2-40B4-BE49-F238E27FC236}">
                  <a16:creationId xmlns:a16="http://schemas.microsoft.com/office/drawing/2014/main" id="{2B4D688A-E55A-AF62-F54B-63F078C1B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50630" y="1304764"/>
              <a:ext cx="2741850" cy="27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10" name="Picture 14" descr="ΣΧΗΜΑ 28.jpg">
              <a:extLst>
                <a:ext uri="{FF2B5EF4-FFF2-40B4-BE49-F238E27FC236}">
                  <a16:creationId xmlns:a16="http://schemas.microsoft.com/office/drawing/2014/main" id="{EE2D6262-3D4A-AB16-8EB3-8CACFEDBA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5516" y="1304764"/>
              <a:ext cx="2808225" cy="27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11" name="Picture 15" descr="ΣΧΗΜΑ 29.jpg">
              <a:extLst>
                <a:ext uri="{FF2B5EF4-FFF2-40B4-BE49-F238E27FC236}">
                  <a16:creationId xmlns:a16="http://schemas.microsoft.com/office/drawing/2014/main" id="{857F0F06-D674-5FBB-E813-843FEDE98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22910" y="1304764"/>
              <a:ext cx="2747700" cy="2700000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E4B136-53B6-F9EB-5EB2-2258DD494970}"/>
                </a:ext>
              </a:extLst>
            </p:cNvPr>
            <p:cNvSpPr txBox="1"/>
            <p:nvPr/>
          </p:nvSpPr>
          <p:spPr>
            <a:xfrm>
              <a:off x="3095306" y="4148888"/>
              <a:ext cx="2987589" cy="21385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no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buClr>
                  <a:srgbClr val="FFCC00"/>
                </a:buClr>
                <a:defRPr/>
              </a:pPr>
              <a:r>
                <a:rPr lang="el-GR" sz="1600" dirty="0"/>
                <a:t>Μικροφωτογραφία καταβολής ταξιανθίας όπου διακρίνεται ο σχηματισμός δύο βραχιόνων (ΙΑ: εσωτερικός βραχίονας, ΟΑ</a:t>
              </a:r>
              <a:r>
                <a:rPr lang="en-US" sz="1600" dirty="0"/>
                <a:t>: </a:t>
              </a:r>
              <a:r>
                <a:rPr lang="el-GR" sz="1600" dirty="0"/>
                <a:t>εξωτερικός βραχίονας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095A1A3-8D55-031B-4938-8A8613229FB7}"/>
                </a:ext>
              </a:extLst>
            </p:cNvPr>
            <p:cNvSpPr txBox="1"/>
            <p:nvPr/>
          </p:nvSpPr>
          <p:spPr>
            <a:xfrm>
              <a:off x="6155560" y="4148888"/>
              <a:ext cx="2879643" cy="2138539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normAutofit/>
            </a:bodyPr>
            <a:lstStyle/>
            <a:p>
              <a:pPr>
                <a:lnSpc>
                  <a:spcPct val="90000"/>
                </a:lnSpc>
                <a:spcAft>
                  <a:spcPts val="1200"/>
                </a:spcAft>
                <a:buClr>
                  <a:srgbClr val="FFCC00"/>
                </a:buClr>
                <a:defRPr/>
              </a:pPr>
              <a:r>
                <a:rPr lang="el-GR" sz="1600" dirty="0"/>
                <a:t>Μικροφωτογραφία καταβολής ταξιανθίας σε προχωρημένο στάδιο όπου διακρίνονται πολλές διακλαδώσεις με αντίστοιχους βραχίονες (</a:t>
              </a:r>
              <a:r>
                <a:rPr lang="en-US" sz="1600" dirty="0"/>
                <a:t>BR)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385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487BA-DF61-CF0A-8C52-122E18F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71" y="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αμπελιού: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Ταξιανθία - άνθος</a:t>
            </a:r>
            <a:endParaRPr lang="el-GR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3" name="Picture 11" descr="ΣΧΗΜΑ 31.jpg">
            <a:extLst>
              <a:ext uri="{FF2B5EF4-FFF2-40B4-BE49-F238E27FC236}">
                <a16:creationId xmlns:a16="http://schemas.microsoft.com/office/drawing/2014/main" id="{A9AEAAA1-17B6-F265-5CF8-7AC29737BD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9423" y="957800"/>
            <a:ext cx="8486790" cy="3910739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132AEB-8589-285B-F56B-D11BAD54CD69}"/>
              </a:ext>
            </a:extLst>
          </p:cNvPr>
          <p:cNvSpPr txBox="1"/>
          <p:nvPr/>
        </p:nvSpPr>
        <p:spPr>
          <a:xfrm>
            <a:off x="1367162" y="5149230"/>
            <a:ext cx="799448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b="1" dirty="0">
                <a:latin typeface="Franklin Gothic Medium" pitchFamily="34" charset="0"/>
              </a:rPr>
              <a:t>Μικροφωτογραφία καταβολής του άνθους επάνω στην καταβολή της ταξιανθίας </a:t>
            </a:r>
            <a:r>
              <a:rPr lang="en-US" b="1" dirty="0">
                <a:latin typeface="Franklin Gothic Medium" pitchFamily="34" charset="0"/>
              </a:rPr>
              <a:t>(</a:t>
            </a:r>
            <a:r>
              <a:rPr lang="en-US" b="1" dirty="0" err="1">
                <a:latin typeface="Franklin Gothic Medium" pitchFamily="34" charset="0"/>
              </a:rPr>
              <a:t>FI</a:t>
            </a:r>
            <a:r>
              <a:rPr lang="en-US" b="1" dirty="0">
                <a:latin typeface="Franklin Gothic Medium" pitchFamily="34" charset="0"/>
              </a:rPr>
              <a:t>).</a:t>
            </a:r>
          </a:p>
          <a:p>
            <a:pPr algn="ctr">
              <a:spcAft>
                <a:spcPts val="1200"/>
              </a:spcAft>
              <a:buClr>
                <a:srgbClr val="FFCC00"/>
              </a:buClr>
              <a:defRPr/>
            </a:pPr>
            <a:r>
              <a:rPr lang="en-US" b="1" dirty="0">
                <a:latin typeface="Franklin Gothic Medium" pitchFamily="34" charset="0"/>
              </a:rPr>
              <a:t> </a:t>
            </a:r>
            <a:r>
              <a:rPr lang="el-GR" b="1" dirty="0">
                <a:latin typeface="Franklin Gothic Medium" pitchFamily="34" charset="0"/>
              </a:rPr>
              <a:t>Δεξιά σε ένα επόμενο στάδιο διακρίνεται ο κάλυκας ενός άνθους </a:t>
            </a:r>
            <a:r>
              <a:rPr lang="en-US" b="1" dirty="0">
                <a:latin typeface="Franklin Gothic Medium" pitchFamily="34" charset="0"/>
              </a:rPr>
              <a:t>(C).</a:t>
            </a:r>
            <a:endParaRPr lang="el-GR" b="1" dirty="0"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4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7A487BA-DF61-CF0A-8C52-122E18FC0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071" y="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αμπελιού: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Ταξιανθία - άνθος</a:t>
            </a:r>
            <a:endParaRPr lang="el-GR" dirty="0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9B9D1808-F20D-4D45-7194-30AAE1B70BBD}"/>
              </a:ext>
            </a:extLst>
          </p:cNvPr>
          <p:cNvGrpSpPr>
            <a:grpSpLocks/>
          </p:cNvGrpSpPr>
          <p:nvPr/>
        </p:nvGrpSpPr>
        <p:grpSpPr bwMode="auto">
          <a:xfrm>
            <a:off x="6269046" y="773113"/>
            <a:ext cx="4512645" cy="6049731"/>
            <a:chOff x="4566235" y="728700"/>
            <a:chExt cx="4511650" cy="6049522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AAC0323-4FB3-7D3A-6B20-EBF45A43D4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2060" y="728700"/>
              <a:ext cx="3420000" cy="27014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8" name="Picture 9" descr="ΣΧΗΜΑ 32.jpg">
              <a:extLst>
                <a:ext uri="{FF2B5EF4-FFF2-40B4-BE49-F238E27FC236}">
                  <a16:creationId xmlns:a16="http://schemas.microsoft.com/office/drawing/2014/main" id="{B5E0DABE-05D8-3A53-F35D-836FD4FE4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2060" y="3593384"/>
              <a:ext cx="3420000" cy="1887844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F0FBA3C-27F4-6A78-D059-26C7EA580EBF}"/>
                </a:ext>
              </a:extLst>
            </p:cNvPr>
            <p:cNvSpPr txBox="1"/>
            <p:nvPr/>
          </p:nvSpPr>
          <p:spPr>
            <a:xfrm>
              <a:off x="4566235" y="5516382"/>
              <a:ext cx="4511650" cy="1261840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FFCC00"/>
                </a:buClr>
                <a:defRPr/>
              </a:pPr>
              <a:r>
                <a:rPr lang="el-GR" sz="20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Άνθος αμπέλου</a:t>
              </a:r>
            </a:p>
            <a:p>
              <a:pPr algn="ctr">
                <a:spcAft>
                  <a:spcPts val="600"/>
                </a:spcAft>
                <a:buClr>
                  <a:srgbClr val="FFCC00"/>
                </a:buClr>
                <a:defRPr/>
              </a:pPr>
              <a:r>
                <a:rPr lang="el-GR" sz="1700" dirty="0">
                  <a:latin typeface="Franklin Gothic Medium" pitchFamily="34" charset="0"/>
                </a:rPr>
                <a:t>Α = άνθος κλειστό, Β = αποκόλληση της στεφάνης, </a:t>
              </a:r>
              <a:r>
                <a:rPr lang="en-US" sz="1700" dirty="0">
                  <a:latin typeface="Franklin Gothic Medium" pitchFamily="34" charset="0"/>
                </a:rPr>
                <a:t>C</a:t>
              </a:r>
              <a:r>
                <a:rPr lang="el-GR" sz="1700" dirty="0">
                  <a:latin typeface="Franklin Gothic Medium" pitchFamily="34" charset="0"/>
                </a:rPr>
                <a:t> = άνθος μετά την πτώση της στεφάνης (Στεφάνη είναι όλα τα πέταλα μαζί)</a:t>
              </a:r>
            </a:p>
          </p:txBody>
        </p:sp>
      </p:grpSp>
      <p:graphicFrame>
        <p:nvGraphicFramePr>
          <p:cNvPr id="51" name="TextBox 4">
            <a:extLst>
              <a:ext uri="{FF2B5EF4-FFF2-40B4-BE49-F238E27FC236}">
                <a16:creationId xmlns:a16="http://schemas.microsoft.com/office/drawing/2014/main" id="{75B5ADCE-7178-2E6D-A77A-D73AFE75C6BA}"/>
              </a:ext>
            </a:extLst>
          </p:cNvPr>
          <p:cNvGraphicFramePr/>
          <p:nvPr/>
        </p:nvGraphicFramePr>
        <p:xfrm>
          <a:off x="143459" y="1196752"/>
          <a:ext cx="4859707" cy="550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8587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75AAFE55-4BAE-0CA2-199C-471FB29D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Ανατομία ενός αμπελιού: </a:t>
            </a:r>
            <a:r>
              <a:rPr lang="el-GR" sz="3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Ταξιανθία - άνθος</a:t>
            </a:r>
            <a:endParaRPr lang="el-GR" sz="3100">
              <a:solidFill>
                <a:schemeClr val="bg1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0A06AE2-F685-A244-A5C0-399B5A9D1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3953147" cy="46974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1200"/>
              </a:spcAft>
              <a:buNone/>
              <a:defRPr/>
            </a:pPr>
            <a:r>
              <a:rPr lang="el-GR" sz="2000" b="1" dirty="0">
                <a:solidFill>
                  <a:schemeClr val="accent3"/>
                </a:solidFill>
                <a:latin typeface="Franklin Gothic Medium" pitchFamily="34" charset="0"/>
              </a:rPr>
              <a:t>Άνθη αμπέλου</a:t>
            </a:r>
          </a:p>
          <a:p>
            <a:pPr marL="177800" indent="-177800"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700" dirty="0">
                <a:solidFill>
                  <a:schemeClr val="bg1"/>
                </a:solidFill>
                <a:latin typeface="Franklin Gothic Medium" pitchFamily="34" charset="0"/>
              </a:rPr>
              <a:t>Αποτελούνται από τα εξής μέρη:</a:t>
            </a:r>
          </a:p>
          <a:p>
            <a:pPr marL="355600" lvl="1" indent="-260350"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l-GR" sz="1700" dirty="0">
                <a:solidFill>
                  <a:schemeClr val="bg1"/>
                </a:solidFill>
                <a:latin typeface="Franklin Gothic Medium" pitchFamily="34" charset="0"/>
              </a:rPr>
              <a:t>Κάλυκας (5 σέπαλα ενωμένα μεταξύ τους)</a:t>
            </a:r>
          </a:p>
          <a:p>
            <a:pPr marL="355600" lvl="1" indent="-260350"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l-GR" sz="1700" dirty="0">
                <a:solidFill>
                  <a:schemeClr val="bg1"/>
                </a:solidFill>
                <a:latin typeface="Franklin Gothic Medium" pitchFamily="34" charset="0"/>
              </a:rPr>
              <a:t>Στεφάνη (5 πέταλα ενωμένα μεταξύ τους που σχηματίζουν την καλύπτρα που ανασηκώνεται και πέφτει κατά την άνθηση)</a:t>
            </a:r>
          </a:p>
          <a:p>
            <a:pPr marL="355600" lvl="1" indent="-260350">
              <a:lnSpc>
                <a:spcPct val="90000"/>
              </a:lnSpc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ü"/>
              <a:defRPr/>
            </a:pPr>
            <a:r>
              <a:rPr lang="el-GR" sz="1700" dirty="0">
                <a:solidFill>
                  <a:schemeClr val="bg1"/>
                </a:solidFill>
                <a:latin typeface="Franklin Gothic Medium" pitchFamily="34" charset="0"/>
              </a:rPr>
              <a:t>Ανδρείο (5 στήμονες: νήμα και </a:t>
            </a:r>
            <a:r>
              <a:rPr lang="el-GR" sz="1700" dirty="0" err="1">
                <a:solidFill>
                  <a:schemeClr val="bg1"/>
                </a:solidFill>
                <a:latin typeface="Franklin Gothic Medium" pitchFamily="34" charset="0"/>
              </a:rPr>
              <a:t>δίχωρος</a:t>
            </a:r>
            <a:r>
              <a:rPr lang="el-GR" sz="1700" dirty="0">
                <a:solidFill>
                  <a:schemeClr val="bg1"/>
                </a:solidFill>
                <a:latin typeface="Franklin Gothic Medium" pitchFamily="34" charset="0"/>
              </a:rPr>
              <a:t> ανθήρας που περιέχει γυρεόκοκκους)</a:t>
            </a:r>
          </a:p>
          <a:p>
            <a:pPr>
              <a:lnSpc>
                <a:spcPct val="90000"/>
              </a:lnSpc>
            </a:pPr>
            <a:endParaRPr lang="el-GR" sz="1700" dirty="0">
              <a:solidFill>
                <a:schemeClr val="bg1"/>
              </a:solidFill>
            </a:endParaRPr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27">
            <a:extLst>
              <a:ext uri="{FF2B5EF4-FFF2-40B4-BE49-F238E27FC236}">
                <a16:creationId xmlns:a16="http://schemas.microsoft.com/office/drawing/2014/main" id="{DCB6327B-07FC-7FD3-D7E2-4966326723D8}"/>
              </a:ext>
            </a:extLst>
          </p:cNvPr>
          <p:cNvGrpSpPr>
            <a:grpSpLocks/>
          </p:cNvGrpSpPr>
          <p:nvPr/>
        </p:nvGrpSpPr>
        <p:grpSpPr bwMode="auto">
          <a:xfrm>
            <a:off x="6678017" y="590613"/>
            <a:ext cx="4312538" cy="5676767"/>
            <a:chOff x="5184068" y="678178"/>
            <a:chExt cx="3924436" cy="6063190"/>
          </a:xfrm>
        </p:grpSpPr>
        <p:sp>
          <p:nvSpPr>
            <p:cNvPr id="6" name="Rectangle 21">
              <a:extLst>
                <a:ext uri="{FF2B5EF4-FFF2-40B4-BE49-F238E27FC236}">
                  <a16:creationId xmlns:a16="http://schemas.microsoft.com/office/drawing/2014/main" id="{55FFF684-D266-63DA-0B4A-3CE7027C3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692696"/>
              <a:ext cx="3851920" cy="6048672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E02ACDC8-9423-1F38-F7F6-0820249CD2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92080" y="728700"/>
              <a:ext cx="3316185" cy="35643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2CBBBC-7702-C6EF-7AAD-694CEFCAA40E}"/>
                </a:ext>
              </a:extLst>
            </p:cNvPr>
            <p:cNvSpPr txBox="1"/>
            <p:nvPr/>
          </p:nvSpPr>
          <p:spPr bwMode="auto">
            <a:xfrm>
              <a:off x="5184068" y="2124137"/>
              <a:ext cx="1295445" cy="5840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9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Στήμονας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9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(νήμα)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B1B5988-BE84-6F8B-DFB2-00FD50115B86}"/>
                </a:ext>
              </a:extLst>
            </p:cNvPr>
            <p:cNvSpPr txBox="1"/>
            <p:nvPr/>
          </p:nvSpPr>
          <p:spPr bwMode="auto">
            <a:xfrm>
              <a:off x="7487611" y="2852673"/>
              <a:ext cx="1079537" cy="3380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Ωοθήκη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2D1760-A7BC-BACB-EA14-A33C17E15069}"/>
                </a:ext>
              </a:extLst>
            </p:cNvPr>
            <p:cNvSpPr txBox="1"/>
            <p:nvPr/>
          </p:nvSpPr>
          <p:spPr bwMode="auto">
            <a:xfrm>
              <a:off x="5471416" y="678178"/>
              <a:ext cx="1295445" cy="3380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Ανθήρας </a:t>
              </a:r>
            </a:p>
          </p:txBody>
        </p:sp>
        <p:cxnSp>
          <p:nvCxnSpPr>
            <p:cNvPr id="11" name="Straight Arrow Connector 13">
              <a:extLst>
                <a:ext uri="{FF2B5EF4-FFF2-40B4-BE49-F238E27FC236}">
                  <a16:creationId xmlns:a16="http://schemas.microsoft.com/office/drawing/2014/main" id="{06E90738-DC5F-2238-D1D0-8532AE0AE247}"/>
                </a:ext>
              </a:extLst>
            </p:cNvPr>
            <p:cNvCxnSpPr/>
            <p:nvPr/>
          </p:nvCxnSpPr>
          <p:spPr bwMode="auto">
            <a:xfrm rot="10800000" flipV="1">
              <a:off x="5688910" y="981337"/>
              <a:ext cx="287348" cy="2158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20F751-40B8-08D4-9A99-F2B9D7CDFAD9}"/>
                </a:ext>
              </a:extLst>
            </p:cNvPr>
            <p:cNvSpPr txBox="1"/>
            <p:nvPr/>
          </p:nvSpPr>
          <p:spPr bwMode="auto">
            <a:xfrm>
              <a:off x="7955939" y="1952717"/>
              <a:ext cx="1079537" cy="3380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Στίγμα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C62911-7811-26E5-0CD4-E3F40D55CD38}"/>
                </a:ext>
              </a:extLst>
            </p:cNvPr>
            <p:cNvSpPr txBox="1"/>
            <p:nvPr/>
          </p:nvSpPr>
          <p:spPr bwMode="auto">
            <a:xfrm>
              <a:off x="5617471" y="3212972"/>
              <a:ext cx="1079537" cy="3380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Ύπερος</a:t>
              </a:r>
            </a:p>
          </p:txBody>
        </p:sp>
        <p:cxnSp>
          <p:nvCxnSpPr>
            <p:cNvPr id="14" name="Straight Arrow Connector 16">
              <a:extLst>
                <a:ext uri="{FF2B5EF4-FFF2-40B4-BE49-F238E27FC236}">
                  <a16:creationId xmlns:a16="http://schemas.microsoft.com/office/drawing/2014/main" id="{5F95C221-A752-F4F8-21F2-C5CD28113478}"/>
                </a:ext>
              </a:extLst>
            </p:cNvPr>
            <p:cNvCxnSpPr/>
            <p:nvPr/>
          </p:nvCxnSpPr>
          <p:spPr bwMode="auto">
            <a:xfrm rot="5400000" flipH="1" flipV="1">
              <a:off x="6066069" y="2329595"/>
              <a:ext cx="1080899" cy="828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lg"/>
              <a:tailEnd type="triangle" w="med" len="med"/>
            </a:ln>
            <a:effectLst/>
          </p:spPr>
        </p:cxnSp>
        <p:pic>
          <p:nvPicPr>
            <p:cNvPr id="15" name="Picture 15" descr="http://www.somso.de/img/bos15_8.jpg">
              <a:extLst>
                <a:ext uri="{FF2B5EF4-FFF2-40B4-BE49-F238E27FC236}">
                  <a16:creationId xmlns:a16="http://schemas.microsoft.com/office/drawing/2014/main" id="{35518C8D-AF1D-39E8-4254-8FE688B868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8264" y="3681028"/>
              <a:ext cx="1980219" cy="297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B1722D-5BAA-B70F-088C-B2D641470CA9}"/>
                </a:ext>
              </a:extLst>
            </p:cNvPr>
            <p:cNvSpPr txBox="1"/>
            <p:nvPr/>
          </p:nvSpPr>
          <p:spPr bwMode="auto">
            <a:xfrm>
              <a:off x="8028967" y="4897015"/>
              <a:ext cx="1079537" cy="5840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Στεφάνη/καλύπτρα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A93495-BF99-D746-D235-0FAF576914EF}"/>
                </a:ext>
              </a:extLst>
            </p:cNvPr>
            <p:cNvSpPr txBox="1"/>
            <p:nvPr/>
          </p:nvSpPr>
          <p:spPr bwMode="auto">
            <a:xfrm>
              <a:off x="5292022" y="4581158"/>
              <a:ext cx="1692334" cy="3380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Σπερμοβλάστες</a:t>
              </a:r>
            </a:p>
          </p:txBody>
        </p:sp>
        <p:cxnSp>
          <p:nvCxnSpPr>
            <p:cNvPr id="18" name="Straight Arrow Connector 24">
              <a:extLst>
                <a:ext uri="{FF2B5EF4-FFF2-40B4-BE49-F238E27FC236}">
                  <a16:creationId xmlns:a16="http://schemas.microsoft.com/office/drawing/2014/main" id="{0339816B-436B-F659-0FAE-0549396E028B}"/>
                </a:ext>
              </a:extLst>
            </p:cNvPr>
            <p:cNvCxnSpPr/>
            <p:nvPr/>
          </p:nvCxnSpPr>
          <p:spPr bwMode="auto">
            <a:xfrm flipV="1">
              <a:off x="6912916" y="4581158"/>
              <a:ext cx="755676" cy="1698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lg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073473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75AAFE55-4BAE-0CA2-199C-471FB29D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err="1">
                <a:solidFill>
                  <a:schemeClr val="bg1"/>
                </a:solidFill>
              </a:rPr>
              <a:t>Αν</a:t>
            </a:r>
            <a:r>
              <a:rPr lang="en-US" sz="3100" dirty="0">
                <a:solidFill>
                  <a:schemeClr val="bg1"/>
                </a:solidFill>
              </a:rPr>
              <a:t>ατομία ενός αμπελιού: </a:t>
            </a:r>
            <a:r>
              <a:rPr lang="en-US" sz="3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Ταξιανθία - άνθος</a:t>
            </a:r>
            <a:endParaRPr lang="en-US" sz="3100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CCEED8-FEB3-3628-1EE9-3B54054C46A4}"/>
              </a:ext>
            </a:extLst>
          </p:cNvPr>
          <p:cNvSpPr txBox="1"/>
          <p:nvPr/>
        </p:nvSpPr>
        <p:spPr>
          <a:xfrm>
            <a:off x="673754" y="2160589"/>
            <a:ext cx="3947369" cy="4577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Άνθη</a:t>
            </a:r>
            <a:r>
              <a:rPr 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αμπ</a:t>
            </a:r>
            <a:r>
              <a:rPr lang="en-US" sz="2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έλου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5600" lvl="1" indent="-2603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Γυν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αικείο</a:t>
            </a:r>
            <a:endParaRPr lang="el-G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lvl="1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(ωοθήκη με δύο καρπόφυλλα που περιέχουν από δύο σπερμοβλάστες).  </a:t>
            </a:r>
            <a:r>
              <a:rPr lang="en-US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ακρίνεται η ύπερος και το στίγμα. </a:t>
            </a:r>
            <a:r>
              <a:rPr lang="en-US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Κάθε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σπ</a:t>
            </a:r>
            <a:r>
              <a:rPr lang="en-US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ερμο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βλάστη αποτελείται από σπερματικό πυρήνα, δύο χιτώνες που τον περιβάλουν,  και ιμάντα που τον συνδέει με την ωοθήκη </a:t>
            </a:r>
          </a:p>
          <a:p>
            <a:pPr marL="355600" lvl="1" indent="-260350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Δίσκο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7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νεκτ</a:t>
            </a: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αρίων</a:t>
            </a:r>
            <a:endParaRPr lang="el-GR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5250" lvl="1" fontAlgn="base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defRPr/>
            </a:pPr>
            <a:r>
              <a:rPr lang="en-US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 νεκταριοφόροι αδένες στη βάση της ωοθήκης για προσέλκυση εντόμων και διευκόλυνση γονιμοποίησης)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45" name="Group 27">
            <a:extLst>
              <a:ext uri="{FF2B5EF4-FFF2-40B4-BE49-F238E27FC236}">
                <a16:creationId xmlns:a16="http://schemas.microsoft.com/office/drawing/2014/main" id="{49CE106F-8CB8-903A-EAA8-5D1E27CECF7C}"/>
              </a:ext>
            </a:extLst>
          </p:cNvPr>
          <p:cNvGrpSpPr>
            <a:grpSpLocks/>
          </p:cNvGrpSpPr>
          <p:nvPr/>
        </p:nvGrpSpPr>
        <p:grpSpPr bwMode="auto">
          <a:xfrm>
            <a:off x="6678017" y="590613"/>
            <a:ext cx="4312538" cy="5676767"/>
            <a:chOff x="5184068" y="678178"/>
            <a:chExt cx="3924436" cy="6063190"/>
          </a:xfrm>
        </p:grpSpPr>
        <p:sp>
          <p:nvSpPr>
            <p:cNvPr id="46" name="Rectangle 21">
              <a:extLst>
                <a:ext uri="{FF2B5EF4-FFF2-40B4-BE49-F238E27FC236}">
                  <a16:creationId xmlns:a16="http://schemas.microsoft.com/office/drawing/2014/main" id="{CF5BB5D5-E98C-3D03-1BEB-15C54B739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0072" y="692696"/>
              <a:ext cx="3851920" cy="6048672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rgbClr val="92D05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D7A866E5-9F99-B62C-7765-315137EEB4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92080" y="728700"/>
              <a:ext cx="3316185" cy="356437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8B0CAE-391E-D5E6-6EFF-1BFA263818BB}"/>
                </a:ext>
              </a:extLst>
            </p:cNvPr>
            <p:cNvSpPr txBox="1"/>
            <p:nvPr/>
          </p:nvSpPr>
          <p:spPr bwMode="auto">
            <a:xfrm>
              <a:off x="5184068" y="2124137"/>
              <a:ext cx="1295445" cy="5840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9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Στήμονας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9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(νήμα)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6EE12B-1E47-B782-7855-848CA68CAFED}"/>
                </a:ext>
              </a:extLst>
            </p:cNvPr>
            <p:cNvSpPr txBox="1"/>
            <p:nvPr/>
          </p:nvSpPr>
          <p:spPr bwMode="auto">
            <a:xfrm>
              <a:off x="7487611" y="2852673"/>
              <a:ext cx="1079537" cy="3380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Ωοθήκη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F198453-7B6B-F8F4-ADC7-253523C2EC21}"/>
                </a:ext>
              </a:extLst>
            </p:cNvPr>
            <p:cNvSpPr txBox="1"/>
            <p:nvPr/>
          </p:nvSpPr>
          <p:spPr bwMode="auto">
            <a:xfrm>
              <a:off x="5471416" y="678178"/>
              <a:ext cx="1295445" cy="3380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Ανθήρας </a:t>
              </a:r>
            </a:p>
          </p:txBody>
        </p:sp>
        <p:cxnSp>
          <p:nvCxnSpPr>
            <p:cNvPr id="51" name="Straight Arrow Connector 13">
              <a:extLst>
                <a:ext uri="{FF2B5EF4-FFF2-40B4-BE49-F238E27FC236}">
                  <a16:creationId xmlns:a16="http://schemas.microsoft.com/office/drawing/2014/main" id="{7745A2A9-6737-1333-3187-4E5F459FC800}"/>
                </a:ext>
              </a:extLst>
            </p:cNvPr>
            <p:cNvCxnSpPr/>
            <p:nvPr/>
          </p:nvCxnSpPr>
          <p:spPr bwMode="auto">
            <a:xfrm rot="10800000" flipV="1">
              <a:off x="5688910" y="981337"/>
              <a:ext cx="287348" cy="21586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3C961A2-8243-A874-F23B-FAA135C44F33}"/>
                </a:ext>
              </a:extLst>
            </p:cNvPr>
            <p:cNvSpPr txBox="1"/>
            <p:nvPr/>
          </p:nvSpPr>
          <p:spPr bwMode="auto">
            <a:xfrm>
              <a:off x="7955939" y="1952717"/>
              <a:ext cx="1079537" cy="3380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Στίγμα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A879728-AEAC-570C-99A1-8B56F074B074}"/>
                </a:ext>
              </a:extLst>
            </p:cNvPr>
            <p:cNvSpPr txBox="1"/>
            <p:nvPr/>
          </p:nvSpPr>
          <p:spPr bwMode="auto">
            <a:xfrm>
              <a:off x="5617471" y="3212972"/>
              <a:ext cx="1079537" cy="3380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Ύπερος</a:t>
              </a:r>
            </a:p>
          </p:txBody>
        </p:sp>
        <p:cxnSp>
          <p:nvCxnSpPr>
            <p:cNvPr id="54" name="Straight Arrow Connector 16">
              <a:extLst>
                <a:ext uri="{FF2B5EF4-FFF2-40B4-BE49-F238E27FC236}">
                  <a16:creationId xmlns:a16="http://schemas.microsoft.com/office/drawing/2014/main" id="{D1923680-0E99-59D6-885D-47D034264B98}"/>
                </a:ext>
              </a:extLst>
            </p:cNvPr>
            <p:cNvCxnSpPr/>
            <p:nvPr/>
          </p:nvCxnSpPr>
          <p:spPr bwMode="auto">
            <a:xfrm rot="5400000" flipH="1" flipV="1">
              <a:off x="6066069" y="2329595"/>
              <a:ext cx="1080899" cy="82870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lg"/>
              <a:tailEnd type="triangle" w="med" len="med"/>
            </a:ln>
            <a:effectLst/>
          </p:spPr>
        </p:cxnSp>
        <p:pic>
          <p:nvPicPr>
            <p:cNvPr id="55" name="Picture 15" descr="http://www.somso.de/img/bos15_8.jpg">
              <a:extLst>
                <a:ext uri="{FF2B5EF4-FFF2-40B4-BE49-F238E27FC236}">
                  <a16:creationId xmlns:a16="http://schemas.microsoft.com/office/drawing/2014/main" id="{20DA20EB-8712-9F46-C201-FF062E556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48264" y="3681028"/>
              <a:ext cx="1980219" cy="2977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9387D3E-EEB8-78F8-5B51-3FB6F2613215}"/>
                </a:ext>
              </a:extLst>
            </p:cNvPr>
            <p:cNvSpPr txBox="1"/>
            <p:nvPr/>
          </p:nvSpPr>
          <p:spPr bwMode="auto">
            <a:xfrm>
              <a:off x="8028967" y="4897015"/>
              <a:ext cx="1079537" cy="58409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Στεφάνη/καλύπτρα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0C01E9F-8557-9655-A299-CE22C26D3895}"/>
                </a:ext>
              </a:extLst>
            </p:cNvPr>
            <p:cNvSpPr txBox="1"/>
            <p:nvPr/>
          </p:nvSpPr>
          <p:spPr bwMode="auto">
            <a:xfrm>
              <a:off x="5292022" y="4581158"/>
              <a:ext cx="1692334" cy="33807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3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Franklin Gothic Medium" pitchFamily="34" charset="0"/>
                </a:rPr>
                <a:t>Σπερμοβλάστες</a:t>
              </a:r>
            </a:p>
          </p:txBody>
        </p:sp>
        <p:cxnSp>
          <p:nvCxnSpPr>
            <p:cNvPr id="58" name="Straight Arrow Connector 24">
              <a:extLst>
                <a:ext uri="{FF2B5EF4-FFF2-40B4-BE49-F238E27FC236}">
                  <a16:creationId xmlns:a16="http://schemas.microsoft.com/office/drawing/2014/main" id="{6E3B06BB-5203-B4BF-37DE-F8942F146186}"/>
                </a:ext>
              </a:extLst>
            </p:cNvPr>
            <p:cNvCxnSpPr/>
            <p:nvPr/>
          </p:nvCxnSpPr>
          <p:spPr bwMode="auto">
            <a:xfrm flipV="1">
              <a:off x="6912916" y="4581158"/>
              <a:ext cx="755676" cy="16983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lg"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9715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5FD77F3-B5AE-53F3-E8A9-67C32BB1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Γονιμότητα οφθαλμών - παράγοντες</a:t>
            </a:r>
            <a:b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</a:b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AC7A51-1BB6-031A-DC83-174208C7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815504" cy="6093040"/>
          </a:xfrm>
        </p:spPr>
        <p:txBody>
          <a:bodyPr anchor="ctr">
            <a:normAutofit fontScale="92500" lnSpcReduction="10000"/>
          </a:bodyPr>
          <a:lstStyle/>
          <a:p>
            <a:pPr>
              <a:spcAft>
                <a:spcPts val="2400"/>
              </a:spcAft>
              <a:defRPr/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Τη γονιμότητα των οφθαλμών</a:t>
            </a: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αυξάνουν: 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ισορροπημένη παραγωγή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καλή σχέση </a:t>
            </a:r>
            <a:r>
              <a:rPr lang="el-G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φυλλικής</a:t>
            </a: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επιφάνειας με τους καρπούς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ισορροπημένη λίπανση 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Ο έλεγχος της ζωηρότητας των βλαστών</a:t>
            </a:r>
          </a:p>
          <a:p>
            <a:pPr marL="457200" indent="-457200">
              <a:spcAft>
                <a:spcPts val="2400"/>
              </a:spcAft>
              <a:buFont typeface="Wingdings" panose="05000000000000000000" pitchFamily="2" charset="2"/>
              <a:buChar char="ü"/>
              <a:defRPr/>
            </a:pP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καλή κατάσταση των φύλλων από </a:t>
            </a:r>
            <a:r>
              <a:rPr lang="el-GR" sz="2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φυτοϋγειονομικής</a:t>
            </a:r>
            <a:r>
              <a:rPr lang="el-GR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 πλευράς</a:t>
            </a:r>
          </a:p>
        </p:txBody>
      </p:sp>
    </p:spTree>
    <p:extLst>
      <p:ext uri="{BB962C8B-B14F-4D97-AF65-F5344CB8AC3E}">
        <p14:creationId xmlns:p14="http://schemas.microsoft.com/office/powerpoint/2010/main" val="191151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Αν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ατομία ενός αμπελιού:</a:t>
            </a:r>
            <a:r>
              <a:rPr lang="el-GR" dirty="0">
                <a:solidFill>
                  <a:schemeClr val="bg1"/>
                </a:solidFill>
                <a:latin typeface="+mn-lt"/>
              </a:rPr>
              <a:t> </a:t>
            </a:r>
            <a:r>
              <a:rPr lang="el-GR" kern="0" dirty="0">
                <a:solidFill>
                  <a:schemeClr val="bg1"/>
                </a:solidFill>
                <a:latin typeface="+mn-lt"/>
              </a:rPr>
              <a:t>Φύλλο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DA9CCF-E5E1-445C-443A-FD16C95A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rmAutofit/>
          </a:bodyPr>
          <a:lstStyle/>
          <a:p>
            <a:r>
              <a:rPr lang="el-GR" sz="2000" b="1" dirty="0">
                <a:solidFill>
                  <a:schemeClr val="bg1"/>
                </a:solidFill>
              </a:rPr>
              <a:t>Φ = ΦΥΛΛΟ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l-GR" sz="2000" dirty="0">
                <a:solidFill>
                  <a:schemeClr val="bg1"/>
                </a:solidFill>
              </a:rPr>
              <a:t>Συνδέεται με το βλαστό στο επίπεδο των γονάτων</a:t>
            </a:r>
          </a:p>
          <a:p>
            <a:r>
              <a:rPr lang="el-GR" sz="2000" dirty="0">
                <a:solidFill>
                  <a:schemeClr val="bg1"/>
                </a:solidFill>
              </a:rPr>
              <a:t>Το σημείο σύνδεσης λέγεται μασχάλη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Οι οφθαλμοί βρίσκονται πάντα στη μασχάλη </a:t>
            </a:r>
            <a:br>
              <a:rPr lang="el-GR" sz="2000" dirty="0">
                <a:solidFill>
                  <a:schemeClr val="bg1"/>
                </a:solidFill>
              </a:rPr>
            </a:br>
            <a:r>
              <a:rPr lang="el-GR" sz="2000" dirty="0">
                <a:solidFill>
                  <a:schemeClr val="bg1"/>
                </a:solidFill>
              </a:rPr>
              <a:t>(μασχαλιαίοι οφθαλμοί)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60E0E8F5-CE28-C29B-39EC-210FBA9EBE23}"/>
              </a:ext>
            </a:extLst>
          </p:cNvPr>
          <p:cNvGrpSpPr>
            <a:grpSpLocks/>
          </p:cNvGrpSpPr>
          <p:nvPr/>
        </p:nvGrpSpPr>
        <p:grpSpPr bwMode="auto">
          <a:xfrm>
            <a:off x="4647697" y="1123528"/>
            <a:ext cx="3365815" cy="4900269"/>
            <a:chOff x="4283968" y="764704"/>
            <a:chExt cx="4176464" cy="6078289"/>
          </a:xfrm>
        </p:grpSpPr>
        <p:grpSp>
          <p:nvGrpSpPr>
            <p:cNvPr id="6" name="Group 34">
              <a:extLst>
                <a:ext uri="{FF2B5EF4-FFF2-40B4-BE49-F238E27FC236}">
                  <a16:creationId xmlns:a16="http://schemas.microsoft.com/office/drawing/2014/main" id="{2DEFF377-BCCB-02B9-75AD-5026BBF5C4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3968" y="818904"/>
              <a:ext cx="4176464" cy="6024089"/>
              <a:chOff x="4788024" y="818904"/>
              <a:chExt cx="4176464" cy="6024089"/>
            </a:xfrm>
          </p:grpSpPr>
          <p:pic>
            <p:nvPicPr>
              <p:cNvPr id="8" name="Picture 8" descr="Εικόνα που περιέχει κωνοφόρο, γραμμικό σχέδιο, φυτό&#10;&#10;Περιγραφή που δημιουργήθηκε αυτόματα">
                <a:extLst>
                  <a:ext uri="{FF2B5EF4-FFF2-40B4-BE49-F238E27FC236}">
                    <a16:creationId xmlns:a16="http://schemas.microsoft.com/office/drawing/2014/main" id="{88172EB7-497B-83D5-B685-F2745AF177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0112" y="818904"/>
                <a:ext cx="3168352" cy="5553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CA3A10-AAB1-C774-E0DE-0BC1E7FCDE4F}"/>
                  </a:ext>
                </a:extLst>
              </p:cNvPr>
              <p:cNvSpPr txBox="1"/>
              <p:nvPr/>
            </p:nvSpPr>
            <p:spPr>
              <a:xfrm>
                <a:off x="4788024" y="6381049"/>
                <a:ext cx="4176464" cy="46194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000" b="1" i="1" dirty="0">
                    <a:solidFill>
                      <a:schemeClr val="accent1"/>
                    </a:solidFill>
                    <a:latin typeface="Candara" pitchFamily="34" charset="0"/>
                  </a:rPr>
                  <a:t>Νεαρός βλαστός αμπέλου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7BA51C-A27F-FF02-03DD-C43C32151A7A}"/>
                  </a:ext>
                </a:extLst>
              </p:cNvPr>
              <p:cNvSpPr txBox="1"/>
              <p:nvPr/>
            </p:nvSpPr>
            <p:spPr>
              <a:xfrm>
                <a:off x="7163686" y="3625262"/>
                <a:ext cx="576447" cy="5238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Γ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FC811F-144F-DAC2-2C32-93DC27890EC3}"/>
                  </a:ext>
                </a:extLst>
              </p:cNvPr>
              <p:cNvSpPr txBox="1"/>
              <p:nvPr/>
            </p:nvSpPr>
            <p:spPr>
              <a:xfrm>
                <a:off x="5435932" y="2420399"/>
                <a:ext cx="576447" cy="5238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Σ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E77191B-5C7C-F70E-F76A-1EAB8128D299}"/>
                  </a:ext>
                </a:extLst>
              </p:cNvPr>
              <p:cNvSpPr txBox="1"/>
              <p:nvPr/>
            </p:nvSpPr>
            <p:spPr>
              <a:xfrm>
                <a:off x="5507392" y="5138088"/>
                <a:ext cx="576448" cy="5238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Φ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D1FC1D-CC4A-A847-C9A0-7E3749D6C129}"/>
                  </a:ext>
                </a:extLst>
              </p:cNvPr>
              <p:cNvSpPr txBox="1"/>
              <p:nvPr/>
            </p:nvSpPr>
            <p:spPr>
              <a:xfrm>
                <a:off x="7379655" y="4436442"/>
                <a:ext cx="576447" cy="5238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Μ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8481416-FF02-D0FF-CCD5-A70191AC6063}"/>
                  </a:ext>
                </a:extLst>
              </p:cNvPr>
              <p:cNvSpPr txBox="1"/>
              <p:nvPr/>
            </p:nvSpPr>
            <p:spPr>
              <a:xfrm>
                <a:off x="5435932" y="1772726"/>
                <a:ext cx="576447" cy="5238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Τ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D2FF8B9-EFB5-E1CE-10D0-275BB62D7DF9}"/>
                  </a:ext>
                </a:extLst>
              </p:cNvPr>
              <p:cNvSpPr txBox="1"/>
              <p:nvPr/>
            </p:nvSpPr>
            <p:spPr>
              <a:xfrm>
                <a:off x="7884642" y="909161"/>
                <a:ext cx="576447" cy="52226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Ε</a:t>
                </a:r>
              </a:p>
            </p:txBody>
          </p:sp>
          <p:cxnSp>
            <p:nvCxnSpPr>
              <p:cNvPr id="16" name="Straight Arrow Connector 16">
                <a:extLst>
                  <a:ext uri="{FF2B5EF4-FFF2-40B4-BE49-F238E27FC236}">
                    <a16:creationId xmlns:a16="http://schemas.microsoft.com/office/drawing/2014/main" id="{BAD62CB0-13BB-9188-C25A-A9A947D1E512}"/>
                  </a:ext>
                </a:extLst>
              </p:cNvPr>
              <p:cNvCxnSpPr/>
              <p:nvPr/>
            </p:nvCxnSpPr>
            <p:spPr bwMode="auto">
              <a:xfrm rot="10800000">
                <a:off x="6876255" y="4365007"/>
                <a:ext cx="576448" cy="36034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7" name="Straight Arrow Connector 17">
                <a:extLst>
                  <a:ext uri="{FF2B5EF4-FFF2-40B4-BE49-F238E27FC236}">
                    <a16:creationId xmlns:a16="http://schemas.microsoft.com/office/drawing/2014/main" id="{C07E09A6-8CDF-3782-FC70-B8B4361CFEB6}"/>
                  </a:ext>
                </a:extLst>
              </p:cNvPr>
              <p:cNvCxnSpPr/>
              <p:nvPr/>
            </p:nvCxnSpPr>
            <p:spPr bwMode="auto">
              <a:xfrm rot="10800000" flipV="1">
                <a:off x="6804796" y="4725355"/>
                <a:ext cx="647908" cy="144456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cxnSp>
            <p:nvCxnSpPr>
              <p:cNvPr id="18" name="Straight Arrow Connector 23">
                <a:extLst>
                  <a:ext uri="{FF2B5EF4-FFF2-40B4-BE49-F238E27FC236}">
                    <a16:creationId xmlns:a16="http://schemas.microsoft.com/office/drawing/2014/main" id="{48A720E2-2636-A2E5-F5E2-2E8DB9FE1ED9}"/>
                  </a:ext>
                </a:extLst>
              </p:cNvPr>
              <p:cNvCxnSpPr/>
              <p:nvPr/>
            </p:nvCxnSpPr>
            <p:spPr bwMode="auto">
              <a:xfrm rot="10800000">
                <a:off x="6804796" y="3572877"/>
                <a:ext cx="503398" cy="215891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A87C2E-3BAF-E35B-65CE-A22C0D7148A0}"/>
                  </a:ext>
                </a:extLst>
              </p:cNvPr>
              <p:cNvSpPr txBox="1"/>
              <p:nvPr/>
            </p:nvSpPr>
            <p:spPr>
              <a:xfrm>
                <a:off x="7524163" y="3841153"/>
                <a:ext cx="576448" cy="52385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l-GR" sz="2400" b="1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 Narrow" pitchFamily="34" charset="0"/>
                  </a:rPr>
                  <a:t>Ο</a:t>
                </a:r>
              </a:p>
            </p:txBody>
          </p:sp>
          <p:cxnSp>
            <p:nvCxnSpPr>
              <p:cNvPr id="20" name="Straight Arrow Connector 30">
                <a:extLst>
                  <a:ext uri="{FF2B5EF4-FFF2-40B4-BE49-F238E27FC236}">
                    <a16:creationId xmlns:a16="http://schemas.microsoft.com/office/drawing/2014/main" id="{B65A255D-DEED-E618-8D9F-965345EBDDB7}"/>
                  </a:ext>
                </a:extLst>
              </p:cNvPr>
              <p:cNvCxnSpPr/>
              <p:nvPr/>
            </p:nvCxnSpPr>
            <p:spPr bwMode="auto">
              <a:xfrm rot="10800000" flipV="1">
                <a:off x="6947716" y="4149115"/>
                <a:ext cx="720956" cy="144457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cxn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95C7F1-8866-F1E0-51ED-070C0A0E668D}"/>
                </a:ext>
              </a:extLst>
            </p:cNvPr>
            <p:cNvSpPr txBox="1"/>
            <p:nvPr/>
          </p:nvSpPr>
          <p:spPr>
            <a:xfrm>
              <a:off x="6300740" y="764704"/>
              <a:ext cx="574859" cy="523854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2000" b="1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Α</a:t>
              </a:r>
              <a:r>
                <a:rPr lang="el-GR" sz="2000" b="1" err="1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sym typeface="Wingdings 3"/>
                </a:rPr>
                <a:t></a:t>
              </a:r>
              <a:endParaRPr lang="el-GR" sz="2000" b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21" name="Picture 7" descr="ΣΧΗΜΑ 19.jpg">
            <a:extLst>
              <a:ext uri="{FF2B5EF4-FFF2-40B4-BE49-F238E27FC236}">
                <a16:creationId xmlns:a16="http://schemas.microsoft.com/office/drawing/2014/main" id="{646165B1-EB87-85DC-E657-53AF1B2E4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786" y="3387455"/>
            <a:ext cx="2879460" cy="201411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9FBDE34-73A5-6EFD-C7A4-0DAA7CE099A3}"/>
              </a:ext>
            </a:extLst>
          </p:cNvPr>
          <p:cNvSpPr txBox="1"/>
          <p:nvPr/>
        </p:nvSpPr>
        <p:spPr bwMode="auto">
          <a:xfrm>
            <a:off x="8072117" y="5546753"/>
            <a:ext cx="4103687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1400" i="1" dirty="0">
                <a:solidFill>
                  <a:schemeClr val="accent1"/>
                </a:solidFill>
                <a:latin typeface="Franklin Gothic Medium" pitchFamily="34" charset="0"/>
                <a:cs typeface="Segoe UI" pitchFamily="34" charset="0"/>
              </a:rPr>
              <a:t>Σύνδεση κεντρικού αγωγού ιστού με το μίσχο των φύλλων στο επίπεδο των γονάτων </a:t>
            </a:r>
            <a:br>
              <a:rPr lang="el-GR" sz="1400" i="1" dirty="0">
                <a:solidFill>
                  <a:schemeClr val="accent1"/>
                </a:solidFill>
                <a:latin typeface="Franklin Gothic Medium" pitchFamily="34" charset="0"/>
                <a:cs typeface="Segoe UI" pitchFamily="34" charset="0"/>
              </a:rPr>
            </a:br>
            <a:r>
              <a:rPr lang="el-GR" sz="1400" i="1" dirty="0">
                <a:solidFill>
                  <a:schemeClr val="accent1"/>
                </a:solidFill>
                <a:latin typeface="Franklin Gothic Medium" pitchFamily="34" charset="0"/>
                <a:cs typeface="Segoe UI" pitchFamily="34" charset="0"/>
              </a:rPr>
              <a:t>(ΠΤ: περιφερειακές τραχείες που συγκλίνουν ανά δύο, ΜΤ: μεσαία μεγάλη τραχεία, Μ: μίσχος)  </a:t>
            </a:r>
          </a:p>
        </p:txBody>
      </p:sp>
      <p:pic>
        <p:nvPicPr>
          <p:cNvPr id="28" name="Εικόνα 27" descr="Εικόνα που περιέχει φυτό, δέν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86EE2AC2-D460-588A-7FE1-8841DD9A67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931" y="866551"/>
            <a:ext cx="3021170" cy="20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685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5FD77F3-B5AE-53F3-E8A9-67C32BB1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l-GR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Γονιμότητα οφθαλμών - παράγοντες</a:t>
            </a:r>
            <a:br>
              <a:rPr lang="en-US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</a:br>
            <a:endParaRPr lang="el-G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AAC7A51-1BB6-031A-DC83-174208C76E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1" y="609601"/>
            <a:ext cx="7129508" cy="6128550"/>
          </a:xfrm>
        </p:spPr>
        <p:txBody>
          <a:bodyPr anchor="ctr">
            <a:normAutofit fontScale="47500" lnSpcReduction="20000"/>
          </a:bodyPr>
          <a:lstStyle/>
          <a:p>
            <a:pPr>
              <a:spcAft>
                <a:spcPts val="2400"/>
              </a:spcAft>
              <a:defRPr/>
            </a:pPr>
            <a:r>
              <a:rPr lang="el-G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Παράγοντες που επηρεάζουν την γονιμότητα:</a:t>
            </a:r>
          </a:p>
          <a:p>
            <a:pPr>
              <a:spcAft>
                <a:spcPts val="2400"/>
              </a:spcAft>
              <a:defRPr/>
            </a:pPr>
            <a:r>
              <a:rPr lang="el-G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Φωτισμός: η σκίαση μειώνει τη γονιμότητα των οφθαλμών</a:t>
            </a:r>
          </a:p>
          <a:p>
            <a:pPr>
              <a:spcAft>
                <a:spcPts val="2400"/>
              </a:spcAft>
              <a:defRPr/>
            </a:pPr>
            <a:r>
              <a:rPr lang="el-GR" sz="4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Φωτοπερίοδος</a:t>
            </a:r>
            <a:r>
              <a:rPr lang="el-G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(Η σχετική διάρκεια του χρόνου κατά τον οποίο τα φυτά δέχονται φως ή παραμένουν στο σκότος στη διάρκεια του ημερήσιου κύκλου): δεν επιδρά ιδιαίτερα</a:t>
            </a:r>
          </a:p>
          <a:p>
            <a:pPr>
              <a:spcAft>
                <a:spcPts val="2400"/>
              </a:spcAft>
              <a:defRPr/>
            </a:pPr>
            <a:r>
              <a:rPr lang="el-G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Θερμοκρασία: επιδρά θετικά  κατά την περίοδο διαφοροποίησης των ταξιανθιών</a:t>
            </a:r>
          </a:p>
          <a:p>
            <a:pPr>
              <a:spcAft>
                <a:spcPts val="2400"/>
              </a:spcAft>
              <a:defRPr/>
            </a:pPr>
            <a:r>
              <a:rPr lang="el-G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Έλλειψη νερού: μειώνει τη διαφοροποίηση των ταξιανθιών μέσω της μείωσης της έντασης της φωτοσύνθεσης</a:t>
            </a:r>
          </a:p>
          <a:p>
            <a:pPr>
              <a:spcAft>
                <a:spcPts val="2400"/>
              </a:spcAft>
              <a:defRPr/>
            </a:pPr>
            <a:r>
              <a:rPr lang="el-GR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Θέση των οφθαλμών στην κληματίδα: στη βάση και την άκρη των βλαστών έχουν μικρότερη γονιμότητα και μεγαλύτερη προς το μέσον – οι ταξιανθίες της βάσης επίσης έχουν λιγότερα άνθη</a:t>
            </a:r>
          </a:p>
        </p:txBody>
      </p:sp>
    </p:spTree>
    <p:extLst>
      <p:ext uri="{BB962C8B-B14F-4D97-AF65-F5344CB8AC3E}">
        <p14:creationId xmlns:p14="http://schemas.microsoft.com/office/powerpoint/2010/main" val="2228937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6" name="Isosceles Triangle 65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68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5FD77F3-B5AE-53F3-E8A9-67C32BB1D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014" y="276225"/>
            <a:ext cx="6205711" cy="1699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Γονιμότητ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οφθαλμών - παράγοντες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F7D4B-BAD4-2F42-84FD-4582BE5179CF}"/>
              </a:ext>
            </a:extLst>
          </p:cNvPr>
          <p:cNvSpPr txBox="1"/>
          <p:nvPr/>
        </p:nvSpPr>
        <p:spPr>
          <a:xfrm>
            <a:off x="5379355" y="604838"/>
            <a:ext cx="6769630" cy="6153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Ενδογενείς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ράγοντες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55600" lvl="1" indent="-2603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ββερελίνες (φυτικές ορμόνες - διτερπενοειδή οξέα): ανασταλτικός ρόλος στην διαφοροποίηση  των ταξιανθιών - μετατροπή καταβολών σε έλικες</a:t>
            </a:r>
          </a:p>
          <a:p>
            <a:pPr marL="355600" lvl="1" indent="-2603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αστολείς αύξησης: επιδρούν θετικά στη διαφοροποίηση των ταξιανθιών μέσω ανάσχεσης της βλάστησης, αναστολή της βιοσύνθεσης γιββερελίνης και προώθησης της σύνθεσης κυττοκινινών</a:t>
            </a:r>
          </a:p>
          <a:p>
            <a:pPr marL="355600" lvl="1" indent="-2603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Κυττοκινίνες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Ζε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ατίνη): επιδρούν καθοριστικά στη διαφοροποίηση των ταξιανθιών – μετατροπή ελίκων σε ταξιανθίες – μετατροπή αρσενικών ανθέων σε θηλυκά </a:t>
            </a:r>
          </a:p>
        </p:txBody>
      </p:sp>
      <p:pic>
        <p:nvPicPr>
          <p:cNvPr id="15" name="Picture 2" descr="File:Gibberellin A1.svg">
            <a:hlinkClick r:id="rId2"/>
            <a:extLst>
              <a:ext uri="{FF2B5EF4-FFF2-40B4-BE49-F238E27FC236}">
                <a16:creationId xmlns:a16="http://schemas.microsoft.com/office/drawing/2014/main" id="{89E26D62-487B-EF82-1F06-FB52C739E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75" y="1610100"/>
            <a:ext cx="2376488" cy="1282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</p:pic>
      <p:pic>
        <p:nvPicPr>
          <p:cNvPr id="17" name="Picture 4" descr="http://upload.wikimedia.org/wikipedia/commons/b/bb/Zeatin.png">
            <a:extLst>
              <a:ext uri="{FF2B5EF4-FFF2-40B4-BE49-F238E27FC236}">
                <a16:creationId xmlns:a16="http://schemas.microsoft.com/office/drawing/2014/main" id="{35FDD56C-23DF-7DE4-3065-9309A42C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63" y="3632575"/>
            <a:ext cx="2374900" cy="28590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92D050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10FDEA-A7FC-B4DE-279B-C89F6CE6790A}"/>
              </a:ext>
            </a:extLst>
          </p:cNvPr>
          <p:cNvSpPr txBox="1"/>
          <p:nvPr/>
        </p:nvSpPr>
        <p:spPr>
          <a:xfrm>
            <a:off x="556063" y="2870575"/>
            <a:ext cx="24479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Γιββερελίνη</a:t>
            </a:r>
            <a:r>
              <a: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EBA1D2-34F7-D3E9-D4B8-6E026ED8CD32}"/>
              </a:ext>
            </a:extLst>
          </p:cNvPr>
          <p:cNvSpPr txBox="1"/>
          <p:nvPr/>
        </p:nvSpPr>
        <p:spPr>
          <a:xfrm>
            <a:off x="627563" y="6491663"/>
            <a:ext cx="2447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l-GR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Ζεατίνη</a:t>
            </a:r>
            <a:endParaRPr lang="el-GR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546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χλόη, δέντρο, υπαίθριος, σταφύλι&#10;&#10;Περιγραφή που δημιουργήθηκε αυτόματα">
            <a:extLst>
              <a:ext uri="{FF2B5EF4-FFF2-40B4-BE49-F238E27FC236}">
                <a16:creationId xmlns:a16="http://schemas.microsoft.com/office/drawing/2014/main" id="{3D86CF45-B838-1504-F270-83C07DA48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r="580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1868525B-5AA3-F262-D0FC-CA0C21983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57" y="156238"/>
            <a:ext cx="3851123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089A2EF-8733-952C-E21B-3C726896C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74" y="1917578"/>
            <a:ext cx="4569370" cy="4597754"/>
          </a:xfrm>
        </p:spPr>
        <p:txBody>
          <a:bodyPr>
            <a:normAutofit/>
          </a:bodyPr>
          <a:lstStyle/>
          <a:p>
            <a:pPr marL="177800" indent="-177800">
              <a:lnSpc>
                <a:spcPct val="90000"/>
              </a:lnSpc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dirty="0"/>
              <a:t>Οι ράγες είναι εξέλιξη της ωοθήκης μετά τη γονιμοποίηση</a:t>
            </a:r>
          </a:p>
          <a:p>
            <a:pPr marL="177800" indent="-177800">
              <a:lnSpc>
                <a:spcPct val="90000"/>
              </a:lnSpc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dirty="0"/>
              <a:t>Ο αριθμός των </a:t>
            </a:r>
            <a:r>
              <a:rPr lang="el-GR" dirty="0" err="1"/>
              <a:t>ράγων</a:t>
            </a:r>
            <a:r>
              <a:rPr lang="el-GR" dirty="0"/>
              <a:t> είναι μικρότερος των ανθών λόγω απωλειών (μη γονιμοποίηση, πτώση, αποξήρανση)  και κυμαίνεται αναλόγως των συνθηκών </a:t>
            </a:r>
          </a:p>
          <a:p>
            <a:pPr marL="177800" indent="-177800">
              <a:lnSpc>
                <a:spcPct val="90000"/>
              </a:lnSpc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dirty="0"/>
              <a:t>Το σχήμα, μέγεθος  κ.α. χαρακτηριστικά  τους χρησιμεύουν στο διαχωρισμό των ποικιλιών</a:t>
            </a:r>
          </a:p>
          <a:p>
            <a:pPr marL="177800" indent="-177800">
              <a:lnSpc>
                <a:spcPct val="90000"/>
              </a:lnSpc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dirty="0"/>
              <a:t>Αποτελούν το 90-98% του βάρους της σταφυλής (Η ταξιανθία μετατρέπεται σε </a:t>
            </a:r>
            <a:r>
              <a:rPr lang="el-GR" i="1" dirty="0"/>
              <a:t>σταφυλή</a:t>
            </a:r>
            <a:r>
              <a:rPr lang="el-GR" dirty="0"/>
              <a:t> μετά τη γονιμοποίηση και παράγει τα σταφύλια.)</a:t>
            </a:r>
          </a:p>
          <a:p>
            <a:pPr>
              <a:lnSpc>
                <a:spcPct val="90000"/>
              </a:lnSpc>
            </a:pPr>
            <a:endParaRPr lang="el-GR" sz="15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726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r>
              <a:rPr lang="el-GR" kern="0" dirty="0">
                <a:latin typeface="Franklin Gothic Medium Cond" pitchFamily="34" charset="0"/>
              </a:rPr>
              <a:t>Εξέλιξη ωρίμανσης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035053-79AE-CCE4-DFF9-882AD06D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45" y="2041200"/>
            <a:ext cx="7388755" cy="4705999"/>
          </a:xfrm>
        </p:spPr>
        <p:txBody>
          <a:bodyPr>
            <a:normAutofit fontScale="92500" lnSpcReduction="20000"/>
          </a:bodyPr>
          <a:lstStyle/>
          <a:p>
            <a:pPr marL="177800" indent="-177800">
              <a:spcAft>
                <a:spcPts val="3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Πρώτη περίοδος: </a:t>
            </a:r>
            <a:r>
              <a:rPr lang="en-US" sz="2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marL="457200" indent="-457200">
              <a:spcAft>
                <a:spcPts val="30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ανώριμη ράγα είναι πράσινη (χλωροφύλλη)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και σκληρή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  <a:p>
            <a:pPr marL="457200" indent="-457200">
              <a:spcAft>
                <a:spcPts val="30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Έχει μεγάλη περιεκτικότητα σε οξέα (20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g/Kg)</a:t>
            </a:r>
          </a:p>
          <a:p>
            <a:pPr marL="457200" indent="-457200">
              <a:spcAft>
                <a:spcPts val="30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Αφομοιώνει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CO</a:t>
            </a:r>
            <a:r>
              <a:rPr lang="en-US" sz="26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2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</a:p>
          <a:p>
            <a:pPr marL="457200" indent="-457200">
              <a:spcAft>
                <a:spcPts val="30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Παράγει σάκχαρα, άμυλο, οξέα, </a:t>
            </a:r>
            <a:r>
              <a:rPr lang="el-GR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φαινολικά</a:t>
            </a:r>
            <a:r>
              <a:rPr lang="el-G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συστατικά, κλπ., όπως και το φύλλο</a:t>
            </a:r>
          </a:p>
          <a:p>
            <a:endParaRPr lang="el-GR" dirty="0"/>
          </a:p>
        </p:txBody>
      </p:sp>
      <p:pic>
        <p:nvPicPr>
          <p:cNvPr id="5" name="Picture 8" descr="Ripe_grapes.jpg">
            <a:extLst>
              <a:ext uri="{FF2B5EF4-FFF2-40B4-BE49-F238E27FC236}">
                <a16:creationId xmlns:a16="http://schemas.microsoft.com/office/drawing/2014/main" id="{70896E2B-BE75-14CD-3C96-20D3DE6C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265" y="3764040"/>
            <a:ext cx="2772215" cy="277869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Picture 9" descr="unripe.jpg">
            <a:extLst>
              <a:ext uri="{FF2B5EF4-FFF2-40B4-BE49-F238E27FC236}">
                <a16:creationId xmlns:a16="http://schemas.microsoft.com/office/drawing/2014/main" id="{ECD3AC62-209E-B9BB-4B88-FF463F9F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4759" y="1321451"/>
            <a:ext cx="2772215" cy="226841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748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r>
              <a:rPr lang="el-GR" kern="0" dirty="0">
                <a:latin typeface="Franklin Gothic Medium Cond" pitchFamily="34" charset="0"/>
              </a:rPr>
              <a:t>Εξέλιξη ωρίμανσης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035053-79AE-CCE4-DFF9-882AD06D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45" y="1836739"/>
            <a:ext cx="7027664" cy="4621211"/>
          </a:xfrm>
        </p:spPr>
        <p:txBody>
          <a:bodyPr>
            <a:normAutofit/>
          </a:bodyPr>
          <a:lstStyle/>
          <a:p>
            <a:pPr marL="177800" indent="-177800">
              <a:spcAft>
                <a:spcPts val="3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Δεύτερη περίοδος (</a:t>
            </a:r>
            <a:r>
              <a:rPr lang="el-GR" sz="2400" i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γυάλισμα ή </a:t>
            </a:r>
            <a:r>
              <a:rPr lang="el-GR" sz="2400" i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περκασμός</a:t>
            </a:r>
            <a:r>
              <a:rPr lang="el-G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): </a:t>
            </a:r>
          </a:p>
          <a:p>
            <a:pPr marL="269875" indent="-269875">
              <a:spcAft>
                <a:spcPts val="3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Κατά την δεύτερη περίοδο ωρίμανσης οι ράγες μαλακώνουν</a:t>
            </a:r>
          </a:p>
          <a:p>
            <a:pPr marL="269875" indent="-269875">
              <a:spcAft>
                <a:spcPts val="3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Αποκτούν χρώμα απότομα (1 μέρα η ράγα - 15 μέρες όλο το αμπέλι)</a:t>
            </a:r>
          </a:p>
          <a:p>
            <a:pPr marL="269875" indent="-269875">
              <a:spcAft>
                <a:spcPts val="30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Αυξάνεται η περιεκτικότητα σε σάκχαρα</a:t>
            </a:r>
          </a:p>
          <a:p>
            <a:endParaRPr lang="el-GR" dirty="0"/>
          </a:p>
        </p:txBody>
      </p:sp>
      <p:pic>
        <p:nvPicPr>
          <p:cNvPr id="5" name="Picture 8" descr="Ripe_grapes.jpg">
            <a:extLst>
              <a:ext uri="{FF2B5EF4-FFF2-40B4-BE49-F238E27FC236}">
                <a16:creationId xmlns:a16="http://schemas.microsoft.com/office/drawing/2014/main" id="{70896E2B-BE75-14CD-3C96-20D3DE6C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265" y="3764040"/>
            <a:ext cx="2772215" cy="277869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Picture 9" descr="unripe.jpg">
            <a:extLst>
              <a:ext uri="{FF2B5EF4-FFF2-40B4-BE49-F238E27FC236}">
                <a16:creationId xmlns:a16="http://schemas.microsoft.com/office/drawing/2014/main" id="{ECD3AC62-209E-B9BB-4B88-FF463F9F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4759" y="1321451"/>
            <a:ext cx="2772215" cy="226841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828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r>
              <a:rPr lang="el-GR" kern="0" dirty="0">
                <a:latin typeface="Franklin Gothic Medium Cond" pitchFamily="34" charset="0"/>
              </a:rPr>
              <a:t>Εξέλιξη ωρίμανσης 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035053-79AE-CCE4-DFF9-882AD06D3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245" y="2021946"/>
            <a:ext cx="7027664" cy="4621211"/>
          </a:xfrm>
        </p:spPr>
        <p:txBody>
          <a:bodyPr>
            <a:normAutofit fontScale="92500" lnSpcReduction="10000"/>
          </a:bodyPr>
          <a:lstStyle/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Ωρίμανση (ωρίμαση): </a:t>
            </a:r>
          </a:p>
          <a:p>
            <a:pPr marL="360363" indent="-360363"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περίοδος μέχρι την πλήρη ωρίμανση διαρκεί 40-50 μέρες</a:t>
            </a:r>
          </a:p>
          <a:p>
            <a:pPr marL="360363" indent="-360363"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Μειώνεται η οξύτητα και συσσωρεύονται σάκχαρα</a:t>
            </a:r>
          </a:p>
          <a:p>
            <a:pPr marL="360363" indent="-360363"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ράγα δεν παίρνει τίποτα πλέον από τα φύλλα</a:t>
            </a:r>
          </a:p>
          <a:p>
            <a:pPr marL="360363" indent="-360363"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Αυξάνεται η φρουκτόζη, μειώνεται η γλυκόζη (ο λόγος φτάνει το 0,95)</a:t>
            </a:r>
          </a:p>
          <a:p>
            <a:pPr marL="360363" indent="-360363">
              <a:spcAft>
                <a:spcPts val="1200"/>
              </a:spcAft>
              <a:buClr>
                <a:srgbClr val="FFCC00"/>
              </a:buClr>
              <a:buFont typeface="Wingdings" panose="05000000000000000000" pitchFamily="2" charset="2"/>
              <a:buChar char="ü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Το σταφύλι είναι ώριμο όταν τα </a:t>
            </a:r>
            <a:r>
              <a:rPr lang="el-G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γίγαρτα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(</a:t>
            </a:r>
            <a:r>
              <a:rPr lang="el-GR" sz="2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κουκουτσι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) αποκτούν ικανότητα να βλαστήσουν</a:t>
            </a:r>
          </a:p>
          <a:p>
            <a:endParaRPr lang="el-GR" dirty="0"/>
          </a:p>
        </p:txBody>
      </p:sp>
      <p:pic>
        <p:nvPicPr>
          <p:cNvPr id="5" name="Picture 8" descr="Ripe_grapes.jpg">
            <a:extLst>
              <a:ext uri="{FF2B5EF4-FFF2-40B4-BE49-F238E27FC236}">
                <a16:creationId xmlns:a16="http://schemas.microsoft.com/office/drawing/2014/main" id="{70896E2B-BE75-14CD-3C96-20D3DE6CBA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3265" y="3764040"/>
            <a:ext cx="2772215" cy="2778698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6" name="Picture 9" descr="unripe.jpg">
            <a:extLst>
              <a:ext uri="{FF2B5EF4-FFF2-40B4-BE49-F238E27FC236}">
                <a16:creationId xmlns:a16="http://schemas.microsoft.com/office/drawing/2014/main" id="{ECD3AC62-209E-B9BB-4B88-FF463F9F06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64759" y="1321451"/>
            <a:ext cx="2772215" cy="2268416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4094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r>
              <a:rPr lang="el-GR" kern="0" dirty="0">
                <a:latin typeface="Franklin Gothic Medium Cond" pitchFamily="34" charset="0"/>
              </a:rPr>
              <a:t>Εξέλιξη ωρίμανσης 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09E37-6BD3-FD22-71DF-49F1CCDF7134}"/>
              </a:ext>
            </a:extLst>
          </p:cNvPr>
          <p:cNvSpPr txBox="1"/>
          <p:nvPr/>
        </p:nvSpPr>
        <p:spPr bwMode="auto">
          <a:xfrm>
            <a:off x="412578" y="2424754"/>
            <a:ext cx="7149041" cy="3508653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2400"/>
              </a:spcAft>
              <a:buClr>
                <a:srgbClr val="FFCC00"/>
              </a:buClr>
              <a:defRPr/>
            </a:pPr>
            <a:r>
              <a:rPr lang="el-GR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Τεχνολογική ωρίμανση</a:t>
            </a:r>
          </a:p>
          <a:p>
            <a:pPr>
              <a:spcAft>
                <a:spcPts val="2400"/>
              </a:spcAft>
              <a:buClr>
                <a:srgbClr val="FFCC00"/>
              </a:buClr>
              <a:defRPr/>
            </a:pPr>
            <a:r>
              <a:rPr lang="el-G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τεχνολογική ωρίμανση, δηλαδή η κατάλληλη στιγμή για τον τρύγο των σταφυλιών καθορίζεται από πολλές παραμέτρους, π.χ.: </a:t>
            </a:r>
          </a:p>
          <a:p>
            <a:pPr marL="273050" indent="-177800">
              <a:spcAft>
                <a:spcPts val="24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Σε θερμά κλίματα: </a:t>
            </a:r>
            <a:r>
              <a:rPr lang="el-GR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ο τρύγος γίνεται πρώιμα λίγο πριν τα σάκχαρα φτάσουν στο μέγιστο για να παραμείνει η επιθυμητή οξύτητα 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01E65D60-07A1-FC39-9A8E-4BA0659B5476}"/>
              </a:ext>
            </a:extLst>
          </p:cNvPr>
          <p:cNvGrpSpPr>
            <a:grpSpLocks/>
          </p:cNvGrpSpPr>
          <p:nvPr/>
        </p:nvGrpSpPr>
        <p:grpSpPr bwMode="auto">
          <a:xfrm>
            <a:off x="7777490" y="692634"/>
            <a:ext cx="4001932" cy="5458398"/>
            <a:chOff x="5724127" y="633722"/>
            <a:chExt cx="4002947" cy="5459575"/>
          </a:xfrm>
        </p:grpSpPr>
        <p:pic>
          <p:nvPicPr>
            <p:cNvPr id="10" name="Picture 10" descr="Picture12.png">
              <a:extLst>
                <a:ext uri="{FF2B5EF4-FFF2-40B4-BE49-F238E27FC236}">
                  <a16:creationId xmlns:a16="http://schemas.microsoft.com/office/drawing/2014/main" id="{78F18186-AAAF-57C4-6715-7AB546883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4127" y="633722"/>
              <a:ext cx="4002947" cy="5459575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F5900E-E661-0259-9206-A33F7CD4F4E2}"/>
                </a:ext>
              </a:extLst>
            </p:cNvPr>
            <p:cNvSpPr txBox="1"/>
            <p:nvPr/>
          </p:nvSpPr>
          <p:spPr>
            <a:xfrm>
              <a:off x="8460084" y="2160211"/>
              <a:ext cx="514480" cy="338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CO</a:t>
              </a:r>
              <a:r>
                <a:rPr lang="en-US" sz="16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2</a:t>
              </a:r>
              <a:endParaRPr lang="el-GR" sz="1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13" name="Arc 25">
              <a:extLst>
                <a:ext uri="{FF2B5EF4-FFF2-40B4-BE49-F238E27FC236}">
                  <a16:creationId xmlns:a16="http://schemas.microsoft.com/office/drawing/2014/main" id="{747A4712-3BD2-21A2-C12E-85D8A6B6EFD1}"/>
                </a:ext>
              </a:extLst>
            </p:cNvPr>
            <p:cNvSpPr/>
            <p:nvPr/>
          </p:nvSpPr>
          <p:spPr bwMode="auto">
            <a:xfrm>
              <a:off x="8244129" y="2349164"/>
              <a:ext cx="431909" cy="287400"/>
            </a:xfrm>
            <a:prstGeom prst="arc">
              <a:avLst>
                <a:gd name="adj1" fmla="val 11922334"/>
                <a:gd name="adj2" fmla="val 18043766"/>
              </a:avLst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5" name="Arc 26">
              <a:extLst>
                <a:ext uri="{FF2B5EF4-FFF2-40B4-BE49-F238E27FC236}">
                  <a16:creationId xmlns:a16="http://schemas.microsoft.com/office/drawing/2014/main" id="{FA2778EE-B0A8-0E0A-EFCA-88E6CE8962CB}"/>
                </a:ext>
              </a:extLst>
            </p:cNvPr>
            <p:cNvSpPr/>
            <p:nvPr/>
          </p:nvSpPr>
          <p:spPr bwMode="auto">
            <a:xfrm rot="11677256" flipV="1">
              <a:off x="7769345" y="2473015"/>
              <a:ext cx="736787" cy="328684"/>
            </a:xfrm>
            <a:prstGeom prst="arc">
              <a:avLst>
                <a:gd name="adj1" fmla="val 6107149"/>
                <a:gd name="adj2" fmla="val 14688213"/>
              </a:avLst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F45756-2593-92C0-72BF-32B600FBA9C8}"/>
                </a:ext>
              </a:extLst>
            </p:cNvPr>
            <p:cNvSpPr txBox="1"/>
            <p:nvPr/>
          </p:nvSpPr>
          <p:spPr>
            <a:xfrm>
              <a:off x="8209195" y="2792172"/>
              <a:ext cx="935274" cy="462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Σάκχαρα και οξέα</a:t>
              </a:r>
              <a:endParaRPr lang="el-GR" sz="1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F29FE8-FD70-AEC5-E208-F321A39F9261}"/>
                </a:ext>
              </a:extLst>
            </p:cNvPr>
            <p:cNvSpPr txBox="1"/>
            <p:nvPr/>
          </p:nvSpPr>
          <p:spPr>
            <a:xfrm>
              <a:off x="8136151" y="4689643"/>
              <a:ext cx="900340" cy="646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Νερό &amp; ανόργανα συστατικά</a:t>
              </a:r>
              <a:endParaRPr lang="el-GR" sz="1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21" name="Arc 29">
              <a:extLst>
                <a:ext uri="{FF2B5EF4-FFF2-40B4-BE49-F238E27FC236}">
                  <a16:creationId xmlns:a16="http://schemas.microsoft.com/office/drawing/2014/main" id="{FD1E924F-D945-3D78-0334-49E1999579BC}"/>
                </a:ext>
              </a:extLst>
            </p:cNvPr>
            <p:cNvSpPr/>
            <p:nvPr/>
          </p:nvSpPr>
          <p:spPr bwMode="auto">
            <a:xfrm>
              <a:off x="7812219" y="4797617"/>
              <a:ext cx="576408" cy="466826"/>
            </a:xfrm>
            <a:prstGeom prst="arc">
              <a:avLst>
                <a:gd name="adj1" fmla="val 11922334"/>
                <a:gd name="adj2" fmla="val 18043766"/>
              </a:avLst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2294193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r>
              <a:rPr lang="el-GR" kern="0" dirty="0">
                <a:latin typeface="Franklin Gothic Medium Cond" pitchFamily="34" charset="0"/>
              </a:rPr>
              <a:t>Εξέλιξη ωρίμανσης </a:t>
            </a: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409E37-6BD3-FD22-71DF-49F1CCDF7134}"/>
              </a:ext>
            </a:extLst>
          </p:cNvPr>
          <p:cNvSpPr txBox="1"/>
          <p:nvPr/>
        </p:nvSpPr>
        <p:spPr bwMode="auto">
          <a:xfrm>
            <a:off x="485245" y="2299232"/>
            <a:ext cx="7063115" cy="4093428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600"/>
              </a:spcAft>
              <a:buClr>
                <a:srgbClr val="FFCC00"/>
              </a:buClr>
              <a:defRPr/>
            </a:pP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Τεχνολογική ωρίμανση</a:t>
            </a:r>
          </a:p>
          <a:p>
            <a:pPr marL="273050" indent="-177800"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Σε ψυχρά κλίματα: 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ο τρύγος γίνεται όψιμα για να επιτευχθεί ελαφριά συμπύκνωση των σακχάρων λόγω εξάτμισης και μείωση της οξύτητας μέσω μερικής μετατροπής του μηλικού οξέος</a:t>
            </a:r>
          </a:p>
          <a:p>
            <a:pPr marL="273050" indent="-177800"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Υπάρχει επίσης ωρίμανση που καθορίζεται από την περιεκτικότητα των </a:t>
            </a:r>
            <a:r>
              <a:rPr lang="el-G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φαινολικών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και </a:t>
            </a:r>
            <a:r>
              <a:rPr lang="el-G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αρωματικών</a:t>
            </a:r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συστατικών που φθάνει στο βέλτιστο σε διαφορετικές χρονικές στιγμές λόγω διαφορετικών βιολογικών μηχανισμών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id="{01E65D60-07A1-FC39-9A8E-4BA0659B5476}"/>
              </a:ext>
            </a:extLst>
          </p:cNvPr>
          <p:cNvGrpSpPr>
            <a:grpSpLocks/>
          </p:cNvGrpSpPr>
          <p:nvPr/>
        </p:nvGrpSpPr>
        <p:grpSpPr bwMode="auto">
          <a:xfrm>
            <a:off x="7777490" y="692634"/>
            <a:ext cx="4001932" cy="5458398"/>
            <a:chOff x="5724127" y="633722"/>
            <a:chExt cx="4002947" cy="5459575"/>
          </a:xfrm>
        </p:grpSpPr>
        <p:pic>
          <p:nvPicPr>
            <p:cNvPr id="10" name="Picture 10" descr="Picture12.png">
              <a:extLst>
                <a:ext uri="{FF2B5EF4-FFF2-40B4-BE49-F238E27FC236}">
                  <a16:creationId xmlns:a16="http://schemas.microsoft.com/office/drawing/2014/main" id="{78F18186-AAAF-57C4-6715-7AB546883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4127" y="633722"/>
              <a:ext cx="4002947" cy="5459575"/>
            </a:xfrm>
            <a:prstGeom prst="rect">
              <a:avLst/>
            </a:prstGeom>
            <a:noFill/>
            <a:ln w="38100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F5900E-E661-0259-9206-A33F7CD4F4E2}"/>
                </a:ext>
              </a:extLst>
            </p:cNvPr>
            <p:cNvSpPr txBox="1"/>
            <p:nvPr/>
          </p:nvSpPr>
          <p:spPr>
            <a:xfrm>
              <a:off x="8460084" y="2160211"/>
              <a:ext cx="514480" cy="3382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CO</a:t>
              </a:r>
              <a:r>
                <a:rPr lang="en-US" sz="16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2</a:t>
              </a:r>
              <a:endParaRPr lang="el-GR" sz="16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13" name="Arc 25">
              <a:extLst>
                <a:ext uri="{FF2B5EF4-FFF2-40B4-BE49-F238E27FC236}">
                  <a16:creationId xmlns:a16="http://schemas.microsoft.com/office/drawing/2014/main" id="{747A4712-3BD2-21A2-C12E-85D8A6B6EFD1}"/>
                </a:ext>
              </a:extLst>
            </p:cNvPr>
            <p:cNvSpPr/>
            <p:nvPr/>
          </p:nvSpPr>
          <p:spPr bwMode="auto">
            <a:xfrm>
              <a:off x="8244129" y="2349164"/>
              <a:ext cx="431909" cy="287400"/>
            </a:xfrm>
            <a:prstGeom prst="arc">
              <a:avLst>
                <a:gd name="adj1" fmla="val 11922334"/>
                <a:gd name="adj2" fmla="val 18043766"/>
              </a:avLst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5" name="Arc 26">
              <a:extLst>
                <a:ext uri="{FF2B5EF4-FFF2-40B4-BE49-F238E27FC236}">
                  <a16:creationId xmlns:a16="http://schemas.microsoft.com/office/drawing/2014/main" id="{FA2778EE-B0A8-0E0A-EFCA-88E6CE8962CB}"/>
                </a:ext>
              </a:extLst>
            </p:cNvPr>
            <p:cNvSpPr/>
            <p:nvPr/>
          </p:nvSpPr>
          <p:spPr bwMode="auto">
            <a:xfrm rot="11677256" flipV="1">
              <a:off x="7769345" y="2473015"/>
              <a:ext cx="736787" cy="328684"/>
            </a:xfrm>
            <a:prstGeom prst="arc">
              <a:avLst>
                <a:gd name="adj1" fmla="val 6107149"/>
                <a:gd name="adj2" fmla="val 14688213"/>
              </a:avLst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F45756-2593-92C0-72BF-32B600FBA9C8}"/>
                </a:ext>
              </a:extLst>
            </p:cNvPr>
            <p:cNvSpPr txBox="1"/>
            <p:nvPr/>
          </p:nvSpPr>
          <p:spPr>
            <a:xfrm>
              <a:off x="8209195" y="2792172"/>
              <a:ext cx="935274" cy="4620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Σάκχαρα και οξέα</a:t>
              </a:r>
              <a:endParaRPr lang="el-GR" sz="1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F29FE8-FD70-AEC5-E208-F321A39F9261}"/>
                </a:ext>
              </a:extLst>
            </p:cNvPr>
            <p:cNvSpPr txBox="1"/>
            <p:nvPr/>
          </p:nvSpPr>
          <p:spPr>
            <a:xfrm>
              <a:off x="8136151" y="4689643"/>
              <a:ext cx="900340" cy="6462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Νερό &amp; ανόργανα συστατικά</a:t>
              </a:r>
              <a:endParaRPr lang="el-GR" sz="1200" b="1" baseline="-25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</p:txBody>
        </p:sp>
        <p:sp>
          <p:nvSpPr>
            <p:cNvPr id="21" name="Arc 29">
              <a:extLst>
                <a:ext uri="{FF2B5EF4-FFF2-40B4-BE49-F238E27FC236}">
                  <a16:creationId xmlns:a16="http://schemas.microsoft.com/office/drawing/2014/main" id="{FD1E924F-D945-3D78-0334-49E1999579BC}"/>
                </a:ext>
              </a:extLst>
            </p:cNvPr>
            <p:cNvSpPr/>
            <p:nvPr/>
          </p:nvSpPr>
          <p:spPr bwMode="auto">
            <a:xfrm>
              <a:off x="7812219" y="4797617"/>
              <a:ext cx="576408" cy="466826"/>
            </a:xfrm>
            <a:prstGeom prst="arc">
              <a:avLst>
                <a:gd name="adj1" fmla="val 11922334"/>
                <a:gd name="adj2" fmla="val 18043766"/>
              </a:avLst>
            </a:prstGeom>
            <a:noFill/>
            <a:ln w="9525" cap="flat" cmpd="sng" algn="ctr">
              <a:solidFill>
                <a:schemeClr val="accent1">
                  <a:lumMod val="50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3667773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86" y="145255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endParaRPr lang="el-G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A88050-8CCE-7761-2D8C-47CB3C4E666D}"/>
              </a:ext>
            </a:extLst>
          </p:cNvPr>
          <p:cNvSpPr txBox="1"/>
          <p:nvPr/>
        </p:nvSpPr>
        <p:spPr>
          <a:xfrm>
            <a:off x="299506" y="1455738"/>
            <a:ext cx="4245557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Ποδίσκος</a:t>
            </a:r>
            <a:r>
              <a:rPr lang="el-GR" dirty="0"/>
              <a:t> :το στέλεχος, στο άκρο του οποίου φέρεται ένα άνθος ή ένας καρπός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Α</a:t>
            </a:r>
            <a:r>
              <a:rPr lang="el-GR" b="1" dirty="0"/>
              <a:t>γωγός ιστός</a:t>
            </a:r>
            <a:r>
              <a:rPr lang="el-GR" dirty="0"/>
              <a:t> : φυτικός </a:t>
            </a:r>
            <a:r>
              <a:rPr lang="el-GR" b="1" dirty="0"/>
              <a:t>ιστός</a:t>
            </a:r>
            <a:r>
              <a:rPr lang="el-GR" dirty="0"/>
              <a:t> που είναι υπεύθυνος για τη μεταφορά νερού και διαλυμένων </a:t>
            </a:r>
            <a:r>
              <a:rPr lang="el-GR" dirty="0" err="1"/>
              <a:t>ουσίων</a:t>
            </a:r>
            <a:r>
              <a:rPr lang="el-GR" dirty="0"/>
              <a:t> μέσα στο φυτό και προσφέρει μηχανική στήριξη.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Γίγαρτα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: </a:t>
            </a:r>
            <a:r>
              <a:rPr lang="el-GR" dirty="0"/>
              <a:t>το κουκούτσι του σταφυλιού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i="1" dirty="0"/>
              <a:t>Έμβρυο</a:t>
            </a:r>
            <a:r>
              <a:rPr lang="el-GR" i="1" dirty="0"/>
              <a:t>:</a:t>
            </a:r>
            <a:r>
              <a:rPr lang="el-GR" dirty="0"/>
              <a:t> βρίσκεται μέσα στο σπέρμα και σχηματίζει, όταν βλαστήσει, το στέλεχος του φυτού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Ενδοσπέρμιο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  </a:t>
            </a:r>
            <a:r>
              <a:rPr lang="el-GR" b="1" dirty="0"/>
              <a:t>ο θρεπτικός ιστός του σπόρου</a:t>
            </a:r>
            <a:r>
              <a:rPr lang="el-GR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Χιτώνας : </a:t>
            </a:r>
            <a:r>
              <a:rPr lang="el-GR" dirty="0"/>
              <a:t>το </a:t>
            </a:r>
            <a:r>
              <a:rPr lang="el-GR" dirty="0" err="1"/>
              <a:t>περιβλήμα</a:t>
            </a:r>
            <a:r>
              <a:rPr lang="el-GR" dirty="0"/>
              <a:t> του σπερματικού πυρήνα των </a:t>
            </a:r>
            <a:r>
              <a:rPr lang="el-GR" dirty="0" err="1"/>
              <a:t>ανθέων</a:t>
            </a:r>
            <a:r>
              <a:rPr lang="el-GR" dirty="0"/>
              <a:t> εντός του οποίου φέρεται ο εμβρυϊκός </a:t>
            </a:r>
            <a:r>
              <a:rPr lang="el-GR" dirty="0" err="1"/>
              <a:t>σάκκος</a:t>
            </a:r>
            <a:endParaRPr lang="el-GR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970FD26E-C442-A53C-7046-A8ABD660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41" y="892251"/>
            <a:ext cx="7212193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22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86" y="145255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endParaRPr lang="el-GR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FA88050-8CCE-7761-2D8C-47CB3C4E666D}"/>
              </a:ext>
            </a:extLst>
          </p:cNvPr>
          <p:cNvSpPr txBox="1"/>
          <p:nvPr/>
        </p:nvSpPr>
        <p:spPr>
          <a:xfrm>
            <a:off x="63747" y="965372"/>
            <a:ext cx="472513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>
                <a:latin typeface="Arial" panose="020B0604020202020204" pitchFamily="34" charset="0"/>
              </a:rPr>
              <a:t>Σ</a:t>
            </a:r>
            <a:r>
              <a:rPr lang="el-GR" sz="1800" b="1" i="0" u="none" strike="noStrike" baseline="0" dirty="0">
                <a:latin typeface="Arial" panose="020B0604020202020204" pitchFamily="34" charset="0"/>
              </a:rPr>
              <a:t>άρκα : </a:t>
            </a:r>
            <a:r>
              <a:rPr lang="el-GR" dirty="0">
                <a:latin typeface="Arial" panose="020B0604020202020204" pitchFamily="34" charset="0"/>
              </a:rPr>
              <a:t>Το σύνολο των </a:t>
            </a:r>
            <a:r>
              <a:rPr lang="el-GR" sz="1800" i="0" u="none" strike="noStrike" baseline="0" dirty="0">
                <a:latin typeface="Arial" panose="020B0604020202020204" pitchFamily="34" charset="0"/>
              </a:rPr>
              <a:t>κύτταρων, κάτω από την κυτταρική μεμβράνη αποτελεί το 75-85% της ρόγας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i="1" dirty="0"/>
              <a:t>Μεσοκάρπιο</a:t>
            </a:r>
            <a:r>
              <a:rPr lang="el-GR" dirty="0"/>
              <a:t>: το μεσαίο στρώμα του περικάρπιου των καρπών των </a:t>
            </a:r>
            <a:r>
              <a:rPr lang="el-GR" dirty="0" err="1"/>
              <a:t>αγγειοσπέρμων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 err="1"/>
              <a:t>Εφυμενίδα</a:t>
            </a:r>
            <a:r>
              <a:rPr lang="el-GR" dirty="0"/>
              <a:t> : το συνεχές αδιάβροχο προστατευτικό στρώμα που καλύπτει την επιδερμίδα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Ε</a:t>
            </a:r>
            <a:r>
              <a:rPr lang="el-GR" b="1" dirty="0"/>
              <a:t>πιδερμίδα:</a:t>
            </a:r>
            <a:r>
              <a:rPr lang="el-GR" dirty="0"/>
              <a:t> φυτικός ιστός που σχηματίζεται από τα κύτταρα που υπάρχουν στην επιφάνεια των φύλλων και είναι τοποθετημένα πολύ κοντά το ένα στο άλλο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1" dirty="0"/>
              <a:t>Ενδοκάρπιο</a:t>
            </a:r>
            <a:r>
              <a:rPr lang="el-GR" dirty="0"/>
              <a:t> : είναι το εσωτερικό στρώμα του περικαρπίου των καρπών των αγγειόσπερμων που περιβάλλει το σπέρμα ή τα σπέρματα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Υποδέρμα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: </a:t>
            </a:r>
            <a:r>
              <a:rPr lang="el-GR" dirty="0"/>
              <a:t>ένα ή περισσότερα στρώματα κυττάρων που είναι αμέσως κάτω από την επιδερμίδα</a:t>
            </a:r>
          </a:p>
        </p:txBody>
      </p:sp>
      <p:pic>
        <p:nvPicPr>
          <p:cNvPr id="47" name="Εικόνα 46">
            <a:extLst>
              <a:ext uri="{FF2B5EF4-FFF2-40B4-BE49-F238E27FC236}">
                <a16:creationId xmlns:a16="http://schemas.microsoft.com/office/drawing/2014/main" id="{7C177E5B-C3CD-F143-8AC6-9A838881A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333" y="1027390"/>
            <a:ext cx="7212193" cy="557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08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Ανατομία ενός αμπελιού:</a:t>
            </a:r>
            <a:r>
              <a:rPr lang="el-GR">
                <a:solidFill>
                  <a:schemeClr val="bg1"/>
                </a:solidFill>
                <a:latin typeface="+mn-lt"/>
              </a:rPr>
              <a:t> </a:t>
            </a:r>
            <a:r>
              <a:rPr lang="el-GR" kern="0">
                <a:solidFill>
                  <a:schemeClr val="bg1"/>
                </a:solidFill>
                <a:latin typeface="+mn-lt"/>
              </a:rPr>
              <a:t>Φύλλο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DA9CCF-E5E1-445C-443A-FD16C95A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4060171" cy="4287835"/>
          </a:xfrm>
        </p:spPr>
        <p:txBody>
          <a:bodyPr>
            <a:normAutofit/>
          </a:bodyPr>
          <a:lstStyle/>
          <a:p>
            <a:pPr marL="449263" lvl="2" indent="-3587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0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Έλασμα φύλλου:  </a:t>
            </a:r>
          </a:p>
          <a:p>
            <a:pPr marL="361950" lvl="3" indent="-27622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CC00"/>
              </a:buClr>
              <a:buFont typeface="Symbol" pitchFamily="18" charset="2"/>
              <a:buChar char="·"/>
              <a:defRPr/>
            </a:pPr>
            <a:r>
              <a:rPr lang="el-G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Επιφάνεια 50-500 </a:t>
            </a:r>
            <a:r>
              <a:rPr lang="en-US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cm</a:t>
            </a:r>
            <a:r>
              <a:rPr lang="en-US" sz="1800" kern="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2</a:t>
            </a:r>
          </a:p>
          <a:p>
            <a:pPr marL="361950" lvl="3" indent="-27622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CC00"/>
              </a:buClr>
              <a:buFont typeface="Symbol" pitchFamily="18" charset="2"/>
              <a:buChar char="·"/>
              <a:defRPr/>
            </a:pPr>
            <a:r>
              <a:rPr lang="en-US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3, 5</a:t>
            </a:r>
            <a:r>
              <a:rPr lang="el-G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,</a:t>
            </a:r>
            <a:r>
              <a:rPr lang="en-US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κλπ. λοβοί</a:t>
            </a:r>
          </a:p>
          <a:p>
            <a:pPr marL="361950" lvl="3" indent="-27622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FFCC00"/>
              </a:buClr>
              <a:buFont typeface="Symbol" pitchFamily="18" charset="2"/>
              <a:buChar char="·"/>
              <a:defRPr/>
            </a:pPr>
            <a:r>
              <a:rPr lang="el-GR" sz="18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Νευρώσεις με συνεχείς διακλαδώσεις που είναι συνέχεια του αγωγού ιστού</a:t>
            </a: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ο = </a:t>
            </a:r>
            <a:r>
              <a:rPr lang="el-GR" sz="180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οδόντες</a:t>
            </a:r>
            <a:endParaRPr lang="el-GR" sz="1800" i="1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λ = λοβός</a:t>
            </a: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κ.ν</a:t>
            </a: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 = κεντρική νεύρωση</a:t>
            </a: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δ.ν</a:t>
            </a: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.= δευτερεύουσα (πλάγια) νεύρωση</a:t>
            </a: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μ = μίσχος</a:t>
            </a: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π.κ</a:t>
            </a: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 =  πλάγιος κόλπος</a:t>
            </a:r>
          </a:p>
          <a:p>
            <a:pPr marL="630238" lvl="3" indent="-268288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180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μ.κ</a:t>
            </a: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. = </a:t>
            </a:r>
            <a:r>
              <a:rPr lang="el-GR" sz="1800" i="1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μισχικός</a:t>
            </a:r>
            <a:r>
              <a:rPr lang="el-GR" sz="1800" i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κόλπος</a:t>
            </a:r>
          </a:p>
          <a:p>
            <a:pPr>
              <a:lnSpc>
                <a:spcPct val="90000"/>
              </a:lnSpc>
            </a:pP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F40C94A9-40F4-5BE9-D478-94C1E2AA5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880" y="972608"/>
            <a:ext cx="4385741" cy="4900269"/>
          </a:xfrm>
          <a:prstGeom prst="rect">
            <a:avLst/>
          </a:prstGeom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828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1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  <p:sp>
          <p:nvSpPr>
            <p:cNvPr id="35" name="Isosceles Triangle 2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l-GR"/>
            </a:p>
          </p:txBody>
        </p:sp>
      </p:grpSp>
      <p:sp>
        <p:nvSpPr>
          <p:cNvPr id="4" name="Τίτλος 1">
            <a:extLst>
              <a:ext uri="{FF2B5EF4-FFF2-40B4-BE49-F238E27FC236}">
                <a16:creationId xmlns:a16="http://schemas.microsoft.com/office/drawing/2014/main" id="{0FA93869-478E-1742-2A15-CAC684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>
            <a:normAutofit/>
          </a:bodyPr>
          <a:lstStyle/>
          <a:p>
            <a:r>
              <a:rPr lang="en-US" dirty="0" err="1"/>
              <a:t>Αν</a:t>
            </a:r>
            <a:r>
              <a:rPr lang="en-US" dirty="0"/>
              <a:t>ατομία ενός αμπελιού</a:t>
            </a:r>
            <a:r>
              <a:rPr lang="el-GR" dirty="0"/>
              <a:t>:</a:t>
            </a:r>
            <a:r>
              <a:rPr lang="el-GR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r>
              <a:rPr lang="el-GR" kern="0" dirty="0">
                <a:latin typeface="Franklin Gothic Medium Cond" pitchFamily="34" charset="0"/>
              </a:rPr>
              <a:t>Σταφυλή</a:t>
            </a:r>
            <a:br>
              <a:rPr lang="el-GR" kern="0" dirty="0">
                <a:latin typeface="Franklin Gothic Medium Cond" pitchFamily="34" charset="0"/>
              </a:rPr>
            </a:br>
            <a:endParaRPr lang="el-GR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2D2733-25B1-9C3B-4989-D9FDAD701910}"/>
              </a:ext>
            </a:extLst>
          </p:cNvPr>
          <p:cNvSpPr txBox="1"/>
          <p:nvPr/>
        </p:nvSpPr>
        <p:spPr>
          <a:xfrm>
            <a:off x="757251" y="1504821"/>
            <a:ext cx="3276599" cy="501675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Clr>
                <a:srgbClr val="FFCC00"/>
              </a:buClr>
              <a:defRPr/>
            </a:pPr>
            <a:r>
              <a:rPr lang="el-GR" sz="25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Σύσταση </a:t>
            </a:r>
            <a:r>
              <a:rPr lang="el-GR" sz="25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γιγάρτων</a:t>
            </a:r>
            <a:r>
              <a:rPr lang="el-GR" sz="25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: 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Νερό 24-45%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Υδατάνθρακες 35%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Έλαια 13-20%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Ταννίνες</a:t>
            </a: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4-6%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Αζωτούχες ενώσεις 4-6,5%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Ανόργανα συστατικά 2-4%</a:t>
            </a:r>
          </a:p>
          <a:p>
            <a:pPr marL="177800" indent="-177800">
              <a:spcAft>
                <a:spcPts val="1200"/>
              </a:spcAft>
              <a:buClr>
                <a:srgbClr val="FFCC00"/>
              </a:buClr>
              <a:buFont typeface="Wingdings" pitchFamily="2" charset="2"/>
              <a:buChar char="§"/>
              <a:defRPr/>
            </a:pPr>
            <a:r>
              <a:rPr lang="el-GR" sz="25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Λιπαρά οξέα 1%</a:t>
            </a:r>
          </a:p>
        </p:txBody>
      </p:sp>
      <p:pic>
        <p:nvPicPr>
          <p:cNvPr id="9" name="Picture 24" descr="ΣΧΗΜΑ 35.jpg">
            <a:extLst>
              <a:ext uri="{FF2B5EF4-FFF2-40B4-BE49-F238E27FC236}">
                <a16:creationId xmlns:a16="http://schemas.microsoft.com/office/drawing/2014/main" id="{25B1C5F1-FB10-CD68-5295-FCC8C734F0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7538" y="1379538"/>
            <a:ext cx="5438775" cy="316706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F50AFA-30D5-0BD3-E846-3A65208FE735}"/>
              </a:ext>
            </a:extLst>
          </p:cNvPr>
          <p:cNvSpPr txBox="1"/>
          <p:nvPr/>
        </p:nvSpPr>
        <p:spPr>
          <a:xfrm>
            <a:off x="5676894" y="4874418"/>
            <a:ext cx="5580062" cy="157956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spcAft>
                <a:spcPts val="2000"/>
              </a:spcAft>
              <a:buClr>
                <a:srgbClr val="FFCC00"/>
              </a:buClr>
              <a:defRPr/>
            </a:pP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Η εξέλιξη της </a:t>
            </a:r>
            <a:r>
              <a:rPr lang="el-GR" sz="20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σπερμοβλάστησης</a:t>
            </a: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(αριστερά) σε </a:t>
            </a:r>
            <a:r>
              <a:rPr lang="el-GR" sz="20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γίγαρτο</a:t>
            </a: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(δεξιά) και η αντιστοιχία της μορφολογίας</a:t>
            </a:r>
          </a:p>
          <a:p>
            <a:pPr>
              <a:spcAft>
                <a:spcPts val="2000"/>
              </a:spcAft>
              <a:buClr>
                <a:srgbClr val="FFCC00"/>
              </a:buClr>
              <a:defRPr/>
            </a:pP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Διακρίνονται: </a:t>
            </a:r>
            <a:r>
              <a:rPr lang="en-US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P</a:t>
            </a: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= 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ράμφος, </a:t>
            </a: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Χ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= </a:t>
            </a:r>
            <a:r>
              <a:rPr lang="el-G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χάλαζα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, </a:t>
            </a:r>
            <a:r>
              <a:rPr lang="el-GR" sz="2000" dirty="0" err="1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Εμ</a:t>
            </a: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= έμβρυο,  </a:t>
            </a:r>
            <a:r>
              <a:rPr lang="el-GR" sz="20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Ε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 = </a:t>
            </a:r>
            <a:r>
              <a:rPr lang="el-GR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ενδοσπέρμιο</a:t>
            </a:r>
            <a:r>
              <a:rPr lang="el-G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rPr>
              <a:t>, και οι χιτώνες  </a:t>
            </a:r>
          </a:p>
        </p:txBody>
      </p:sp>
    </p:spTree>
    <p:extLst>
      <p:ext uri="{BB962C8B-B14F-4D97-AF65-F5344CB8AC3E}">
        <p14:creationId xmlns:p14="http://schemas.microsoft.com/office/powerpoint/2010/main" val="3906539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Ανατομία ενός αμπελιού:</a:t>
            </a:r>
            <a:r>
              <a:rPr lang="el-GR">
                <a:solidFill>
                  <a:schemeClr val="bg1"/>
                </a:solidFill>
                <a:latin typeface="+mn-lt"/>
              </a:rPr>
              <a:t> </a:t>
            </a:r>
            <a:r>
              <a:rPr lang="el-GR" kern="0">
                <a:solidFill>
                  <a:schemeClr val="bg1"/>
                </a:solidFill>
                <a:latin typeface="+mn-lt"/>
              </a:rPr>
              <a:t>Φύλλο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DA9CCF-E5E1-445C-443A-FD16C95A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89"/>
            <a:ext cx="4660126" cy="4287835"/>
          </a:xfrm>
        </p:spPr>
        <p:txBody>
          <a:bodyPr>
            <a:normAutofit/>
          </a:bodyPr>
          <a:lstStyle/>
          <a:p>
            <a:pPr marL="449263" lvl="2" indent="-3587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6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Λειτουργίες του φύλλου </a:t>
            </a:r>
          </a:p>
          <a:p>
            <a:pPr marL="449263" lvl="2" indent="-3587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Διαπνοή νερού από την ατμόσφαιρα</a:t>
            </a:r>
          </a:p>
          <a:p>
            <a:pPr marL="449263" lvl="2" indent="-3587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Δέσμευση CO2 - φωτοσύνθεση</a:t>
            </a:r>
          </a:p>
          <a:p>
            <a:pPr marL="449263" lvl="2" indent="-358775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Σύνθεση οργανικών ενώσεων </a:t>
            </a:r>
          </a:p>
          <a:p>
            <a:pPr>
              <a:lnSpc>
                <a:spcPct val="90000"/>
              </a:lnSpc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653FFDCA-E62E-4225-6E31-01E8A0645695}"/>
              </a:ext>
            </a:extLst>
          </p:cNvPr>
          <p:cNvGrpSpPr>
            <a:grpSpLocks/>
          </p:cNvGrpSpPr>
          <p:nvPr/>
        </p:nvGrpSpPr>
        <p:grpSpPr bwMode="auto">
          <a:xfrm>
            <a:off x="6630988" y="471486"/>
            <a:ext cx="4794250" cy="5976938"/>
            <a:chOff x="4211960" y="764704"/>
            <a:chExt cx="4793364" cy="5976664"/>
          </a:xfrm>
        </p:grpSpPr>
        <p:pic>
          <p:nvPicPr>
            <p:cNvPr id="6" name="Picture 13" descr="photosynthesis.jpg">
              <a:extLst>
                <a:ext uri="{FF2B5EF4-FFF2-40B4-BE49-F238E27FC236}">
                  <a16:creationId xmlns:a16="http://schemas.microsoft.com/office/drawing/2014/main" id="{480237B0-D19D-F618-FBC3-DE9A839B7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11960" y="764704"/>
              <a:ext cx="4793364" cy="5976664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00145DD-7651-0D39-D784-E5F9BF2AEB5A}"/>
                </a:ext>
              </a:extLst>
            </p:cNvPr>
            <p:cNvSpPr txBox="1"/>
            <p:nvPr/>
          </p:nvSpPr>
          <p:spPr>
            <a:xfrm>
              <a:off x="6732444" y="828201"/>
              <a:ext cx="2160188" cy="368283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ΦΩΤΟΣΥΝΘΕΣΗ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0982EBA-6AD3-09D3-1497-EE61D40CC9A3}"/>
                </a:ext>
              </a:extLst>
            </p:cNvPr>
            <p:cNvSpPr txBox="1"/>
            <p:nvPr/>
          </p:nvSpPr>
          <p:spPr>
            <a:xfrm>
              <a:off x="6121369" y="1125050"/>
              <a:ext cx="2699839" cy="292087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Νερό + Φως = Χημική Ενέργεια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16C4AC-9F1C-FD1F-1520-54CE214C98EF}"/>
                </a:ext>
              </a:extLst>
            </p:cNvPr>
            <p:cNvSpPr txBox="1"/>
            <p:nvPr/>
          </p:nvSpPr>
          <p:spPr>
            <a:xfrm>
              <a:off x="6227712" y="1553656"/>
              <a:ext cx="1441184" cy="507977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1. Παγίδευση ηλιακής ενέργειας στους </a:t>
              </a:r>
              <a:r>
                <a:rPr lang="el-GR" sz="9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χλωροπλάστες</a:t>
              </a:r>
              <a:endParaRPr lang="el-GR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0B20C7-4DA7-B552-7C05-5F37D3576988}"/>
                </a:ext>
              </a:extLst>
            </p:cNvPr>
            <p:cNvSpPr txBox="1"/>
            <p:nvPr/>
          </p:nvSpPr>
          <p:spPr>
            <a:xfrm>
              <a:off x="6516584" y="2133066"/>
              <a:ext cx="1152312" cy="349234"/>
            </a:xfrm>
            <a:prstGeom prst="rect">
              <a:avLst/>
            </a:prstGeom>
            <a:solidFill>
              <a:srgbClr val="FFFFFF"/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l-G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2. Απορρόφηση νερού από το φύλο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F49040-723B-4C7D-2920-6EE9119DC592}"/>
                </a:ext>
              </a:extLst>
            </p:cNvPr>
            <p:cNvSpPr txBox="1"/>
            <p:nvPr/>
          </p:nvSpPr>
          <p:spPr>
            <a:xfrm>
              <a:off x="5508707" y="2791849"/>
              <a:ext cx="576157" cy="349234"/>
            </a:xfrm>
            <a:prstGeom prst="rect">
              <a:avLst/>
            </a:prstGeom>
            <a:solidFill>
              <a:srgbClr val="FFFFFF"/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l-G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Ηλιακή ενέργεια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6FB38C-14EF-C9D1-4E75-E38164292D55}"/>
                </a:ext>
              </a:extLst>
            </p:cNvPr>
            <p:cNvSpPr txBox="1"/>
            <p:nvPr/>
          </p:nvSpPr>
          <p:spPr>
            <a:xfrm>
              <a:off x="7595885" y="5733351"/>
              <a:ext cx="1368172" cy="487341"/>
            </a:xfrm>
            <a:prstGeom prst="rect">
              <a:avLst/>
            </a:prstGeom>
            <a:solidFill>
              <a:srgbClr val="FFFFFF"/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l-G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3. Απορρόφηση διοξειδίου του άνθρακα από τα στόματα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DAD563-62CC-9841-A8BF-100EC662BBAF}"/>
                </a:ext>
              </a:extLst>
            </p:cNvPr>
            <p:cNvSpPr txBox="1"/>
            <p:nvPr/>
          </p:nvSpPr>
          <p:spPr>
            <a:xfrm>
              <a:off x="5364272" y="6319112"/>
              <a:ext cx="863440" cy="350821"/>
            </a:xfrm>
            <a:prstGeom prst="rect">
              <a:avLst/>
            </a:prstGeom>
            <a:solidFill>
              <a:srgbClr val="FFFFFF"/>
            </a:solidFill>
          </p:spPr>
          <p:txBody>
            <a:bodyPr lIns="36000" tIns="36000" rIns="36000" bIns="36000">
              <a:spAutoFit/>
            </a:bodyPr>
            <a:lstStyle/>
            <a:p>
              <a:pPr algn="ctr">
                <a:defRPr/>
              </a:pPr>
              <a:r>
                <a:rPr lang="el-GR" sz="9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4. Παραγωγή σακχάρου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BC7184-8E45-0977-5BF1-11213BAA4825}"/>
                </a:ext>
              </a:extLst>
            </p:cNvPr>
            <p:cNvSpPr txBox="1"/>
            <p:nvPr/>
          </p:nvSpPr>
          <p:spPr>
            <a:xfrm>
              <a:off x="6156288" y="6381022"/>
              <a:ext cx="2807769" cy="292087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Χημική Ενέργεια &amp; </a:t>
              </a:r>
              <a:r>
                <a:rPr lang="en-US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CO</a:t>
              </a:r>
              <a:r>
                <a:rPr lang="en-US" sz="1300" b="1" baseline="-25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2</a:t>
              </a:r>
              <a:r>
                <a:rPr lang="en-US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= </a:t>
              </a:r>
              <a:r>
                <a:rPr lang="el-GR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Σάκχαρο</a:t>
              </a:r>
              <a:r>
                <a:rPr lang="en-US" sz="13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itchFamily="34" charset="0"/>
                </a:rPr>
                <a:t>  </a:t>
              </a:r>
              <a:endParaRPr lang="el-GR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348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Ανατομία ενός αμπελιού:</a:t>
            </a:r>
            <a:r>
              <a:rPr lang="el-GR">
                <a:solidFill>
                  <a:schemeClr val="bg1"/>
                </a:solidFill>
                <a:latin typeface="+mn-lt"/>
              </a:rPr>
              <a:t> </a:t>
            </a:r>
            <a:r>
              <a:rPr lang="el-GR" kern="0">
                <a:solidFill>
                  <a:schemeClr val="bg1"/>
                </a:solidFill>
                <a:latin typeface="+mn-lt"/>
              </a:rPr>
              <a:t>Φύλλο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CDA9CCF-E5E1-445C-443A-FD16C95A7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37" y="2123416"/>
            <a:ext cx="4660126" cy="4287835"/>
          </a:xfrm>
        </p:spPr>
        <p:txBody>
          <a:bodyPr>
            <a:normAutofit fontScale="92500" lnSpcReduction="20000"/>
          </a:bodyPr>
          <a:lstStyle/>
          <a:p>
            <a:pPr marL="449263" lvl="2" indent="-358775">
              <a:spcBef>
                <a:spcPts val="0"/>
              </a:spcBef>
              <a:spcAft>
                <a:spcPts val="1200"/>
              </a:spcAft>
              <a:defRPr/>
            </a:pPr>
            <a:r>
              <a:rPr lang="el-GR" sz="35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Ανατομία του φύλλου – εγκάρσια τομή</a:t>
            </a:r>
          </a:p>
          <a:p>
            <a:pPr marL="177800" lvl="2" indent="-1778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Πάνω επιδερμίδα</a:t>
            </a:r>
          </a:p>
          <a:p>
            <a:pPr marL="450850" lvl="3" indent="-2730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17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Τραπεζοειδή κύτταρα σε στενή επαφή, 30-50 </a:t>
            </a:r>
            <a:r>
              <a:rPr lang="en-US" sz="17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x</a:t>
            </a:r>
            <a:r>
              <a:rPr lang="el-GR" sz="17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25-30 μ</a:t>
            </a:r>
            <a:r>
              <a:rPr lang="en-US" sz="17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</a:t>
            </a:r>
            <a:endParaRPr lang="el-GR" sz="17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450850" lvl="3" indent="-2730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17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Καλύπτονται από την </a:t>
            </a:r>
            <a:r>
              <a:rPr lang="el-GR" sz="17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εφυμενίδα</a:t>
            </a:r>
            <a:r>
              <a:rPr lang="el-GR" sz="17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(</a:t>
            </a:r>
            <a:r>
              <a:rPr lang="el-GR" sz="1700" i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προστατευτικό κάλυμμα από </a:t>
            </a:r>
            <a:r>
              <a:rPr lang="el-GR" sz="1700" i="1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πηκτινικές</a:t>
            </a:r>
            <a:r>
              <a:rPr lang="el-GR" sz="1700" i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&amp; κηρώδεις ουσίες πάχους 1,2 μ</a:t>
            </a:r>
            <a:r>
              <a:rPr lang="en-US" sz="1700" i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</a:t>
            </a:r>
            <a:r>
              <a:rPr lang="el-GR" sz="1700" i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)</a:t>
            </a:r>
          </a:p>
          <a:p>
            <a:pPr marL="177800" lvl="2" indent="-1778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19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Δρυφρακτοειδές</a:t>
            </a:r>
            <a:r>
              <a:rPr lang="el-GR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παρέγχυμα</a:t>
            </a:r>
            <a:endParaRPr lang="en-US" sz="19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450850" lvl="2" indent="-2730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19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Πασσαλώδη</a:t>
            </a:r>
            <a:r>
              <a:rPr lang="el-GR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κύτταρα, 60-80 </a:t>
            </a:r>
            <a:r>
              <a:rPr lang="en-US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x</a:t>
            </a:r>
            <a:r>
              <a:rPr lang="el-GR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7-10 μ</a:t>
            </a:r>
            <a:r>
              <a:rPr lang="en-US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</a:t>
            </a:r>
            <a:endParaRPr lang="el-GR" sz="19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450850" lvl="2" indent="-2730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l-GR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Περιέχουν </a:t>
            </a:r>
            <a:r>
              <a:rPr lang="el-GR" sz="19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χλωροπλάστες</a:t>
            </a:r>
            <a:r>
              <a:rPr lang="el-GR" sz="19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και κάνουν έντονη φωτοσύνθεση</a:t>
            </a:r>
          </a:p>
          <a:p>
            <a:pPr>
              <a:lnSpc>
                <a:spcPct val="90000"/>
              </a:lnSpc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F75B8368-8DA3-F132-91A0-4A34B677FACF}"/>
              </a:ext>
            </a:extLst>
          </p:cNvPr>
          <p:cNvGrpSpPr>
            <a:grpSpLocks/>
          </p:cNvGrpSpPr>
          <p:nvPr/>
        </p:nvGrpSpPr>
        <p:grpSpPr bwMode="auto">
          <a:xfrm>
            <a:off x="6919886" y="519651"/>
            <a:ext cx="3995737" cy="6134100"/>
            <a:chOff x="5112568" y="680008"/>
            <a:chExt cx="3995936" cy="6133368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28AE274A-61A7-B8D7-C183-1F81EC44E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568" y="5829243"/>
              <a:ext cx="3995936" cy="98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  <a:t>Ανατομία ελάσματος φύλλου της αμπέλου</a:t>
              </a:r>
              <a:b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</a:br>
              <a:r>
                <a:rPr lang="el-GR" sz="1400" dirty="0">
                  <a:solidFill>
                    <a:schemeClr val="accent1"/>
                  </a:solidFill>
                  <a:latin typeface="Franklin Gothic Medium" pitchFamily="34" charset="0"/>
                </a:rPr>
                <a:t>(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ΕΠ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: επιδερμίδα, 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ΔΠ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: 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δρυφρακτοειδές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 παρέγχυμα, ΣΠ: σπογγώδες παρέγχυμα, ΚΕ: κατώτερη επιδερμίδα, ΚΚ: 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καταφρακτικά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 κύτταρα)</a:t>
              </a:r>
            </a:p>
          </p:txBody>
        </p:sp>
        <p:pic>
          <p:nvPicPr>
            <p:cNvPr id="16" name="Picture 5" descr="ΣΧΗΜΑ 20.jpg">
              <a:extLst>
                <a:ext uri="{FF2B5EF4-FFF2-40B4-BE49-F238E27FC236}">
                  <a16:creationId xmlns:a16="http://schemas.microsoft.com/office/drawing/2014/main" id="{269A8681-8062-55A3-5CFD-82D2322F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4488" y="2996952"/>
              <a:ext cx="3744000" cy="2860583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A890188D-50F9-A17D-8DF1-8B8EB6C6C8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4489" y="680008"/>
              <a:ext cx="3744000" cy="2244936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59822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+mn-lt"/>
              </a:rPr>
              <a:t>Ανατομία ενός αμπελιού:</a:t>
            </a:r>
            <a:r>
              <a:rPr lang="el-GR">
                <a:solidFill>
                  <a:schemeClr val="bg1"/>
                </a:solidFill>
                <a:latin typeface="+mn-lt"/>
              </a:rPr>
              <a:t> </a:t>
            </a:r>
            <a:r>
              <a:rPr lang="el-GR" kern="0">
                <a:solidFill>
                  <a:schemeClr val="bg1"/>
                </a:solidFill>
                <a:latin typeface="+mn-lt"/>
              </a:rPr>
              <a:t>Φύλλο</a:t>
            </a:r>
            <a:endParaRPr lang="el-G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F75B8368-8DA3-F132-91A0-4A34B677FACF}"/>
              </a:ext>
            </a:extLst>
          </p:cNvPr>
          <p:cNvGrpSpPr>
            <a:grpSpLocks/>
          </p:cNvGrpSpPr>
          <p:nvPr/>
        </p:nvGrpSpPr>
        <p:grpSpPr bwMode="auto">
          <a:xfrm>
            <a:off x="6919886" y="2836871"/>
            <a:ext cx="3995737" cy="3816879"/>
            <a:chOff x="5112568" y="2996952"/>
            <a:chExt cx="3995936" cy="3816424"/>
          </a:xfrm>
        </p:grpSpPr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28AE274A-61A7-B8D7-C183-1F81EC44E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568" y="5829243"/>
              <a:ext cx="3995936" cy="984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  <a:t>Ανατομία ελάσματος φύλλου της αμπέλου</a:t>
              </a:r>
              <a:b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</a:br>
              <a:r>
                <a:rPr lang="el-GR" sz="1400" dirty="0">
                  <a:solidFill>
                    <a:schemeClr val="accent1"/>
                  </a:solidFill>
                  <a:latin typeface="Franklin Gothic Medium" pitchFamily="34" charset="0"/>
                </a:rPr>
                <a:t>(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ΕΠ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: επιδερμίδα, 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ΔΠ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: 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δρυφρακτοειδές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 παρέγχυμα, ΣΠ: σπογγώδες παρέγχυμα, ΚΕ: κατώτερη επιδερμίδα, ΚΚ: </a:t>
              </a:r>
              <a:r>
                <a:rPr lang="el-GR" sz="1400" i="1" dirty="0" err="1">
                  <a:solidFill>
                    <a:schemeClr val="accent1"/>
                  </a:solidFill>
                  <a:latin typeface="Franklin Gothic Medium" pitchFamily="34" charset="0"/>
                </a:rPr>
                <a:t>καταφρακτικά</a:t>
              </a:r>
              <a:r>
                <a:rPr lang="el-GR" sz="1400" i="1" dirty="0">
                  <a:solidFill>
                    <a:schemeClr val="accent1"/>
                  </a:solidFill>
                  <a:latin typeface="Franklin Gothic Medium" pitchFamily="34" charset="0"/>
                </a:rPr>
                <a:t> κύτταρα)</a:t>
              </a:r>
            </a:p>
          </p:txBody>
        </p:sp>
        <p:pic>
          <p:nvPicPr>
            <p:cNvPr id="16" name="Picture 5" descr="ΣΧΗΜΑ 20.jpg">
              <a:extLst>
                <a:ext uri="{FF2B5EF4-FFF2-40B4-BE49-F238E27FC236}">
                  <a16:creationId xmlns:a16="http://schemas.microsoft.com/office/drawing/2014/main" id="{269A8681-8062-55A3-5CFD-82D2322F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4488" y="2996952"/>
              <a:ext cx="3744000" cy="2860583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8B8EE80C-FC67-B507-9137-522AC91DC682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420688" y="2124075"/>
            <a:ext cx="4456111" cy="4595813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449263" lvl="2" indent="-358775">
              <a:spcBef>
                <a:spcPts val="0"/>
              </a:spcBef>
              <a:spcAft>
                <a:spcPts val="1000"/>
              </a:spcAft>
              <a:defRPr/>
            </a:pPr>
            <a:r>
              <a:rPr lang="el-GR" sz="26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Ανατομία του φύλλου – εγκάρσια τομή</a:t>
            </a:r>
          </a:p>
          <a:p>
            <a:pPr marL="17780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Σπογγώδες παρέγχυμα</a:t>
            </a:r>
          </a:p>
          <a:p>
            <a:pPr marL="27305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3-7 στρώσεις χαλαρά συνδεδεμένων κυττάρων με πολύ μεγάλους μεσοκυττάριους χώρους, 14-20 μ</a:t>
            </a:r>
            <a:r>
              <a:rPr lang="en-US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</a:t>
            </a:r>
          </a:p>
          <a:p>
            <a:pPr marL="27305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Διαθέτουν </a:t>
            </a:r>
            <a:r>
              <a:rPr lang="el-GR" sz="22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χλωροπλάστες</a:t>
            </a:r>
            <a:endParaRPr lang="el-GR" sz="22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17780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Κάτω επιδερμίδα</a:t>
            </a:r>
          </a:p>
          <a:p>
            <a:pPr marL="17780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Μικρά κύτταρα 30-40 </a:t>
            </a:r>
            <a:r>
              <a:rPr lang="en-US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×</a:t>
            </a: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18-20 μ</a:t>
            </a:r>
            <a:r>
              <a:rPr lang="en-US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</a:t>
            </a: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με πολύ λεπτή </a:t>
            </a:r>
            <a:r>
              <a:rPr lang="el-GR" sz="22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εφυμενίδα</a:t>
            </a:r>
            <a:endParaRPr lang="el-GR" sz="22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17780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Σχηματίζουν </a:t>
            </a:r>
            <a:r>
              <a:rPr lang="el-GR" sz="22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τριχίδια</a:t>
            </a:r>
            <a:endParaRPr lang="el-GR" sz="2200" kern="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  <a:p>
            <a:pPr marL="177800" lvl="2" indent="-1778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Φέρουν </a:t>
            </a:r>
            <a:r>
              <a:rPr lang="el-GR" sz="2200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στομάτια</a:t>
            </a: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(100-300 </a:t>
            </a:r>
            <a:r>
              <a:rPr lang="en-US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mm</a:t>
            </a:r>
            <a:r>
              <a:rPr lang="en-US" sz="2200" kern="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2</a:t>
            </a:r>
            <a:r>
              <a:rPr lang="en-US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) </a:t>
            </a: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που σχηματίζονται από ζεύγη κυττάρων (</a:t>
            </a:r>
            <a:r>
              <a:rPr lang="el-GR" sz="2200" i="1" kern="0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καταφρακτικά</a:t>
            </a:r>
            <a:r>
              <a:rPr lang="el-GR" sz="2200" i="1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κύτταρα</a:t>
            </a:r>
            <a:r>
              <a:rPr lang="el-GR" sz="2200" kern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) και ρυθμίζουν την απώλεια νερού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CB64F1-1C66-C87B-1B85-1826A1A3E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291" y="527050"/>
            <a:ext cx="3743325" cy="1960563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199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en-US">
                <a:latin typeface="+mn-lt"/>
              </a:rPr>
              <a:t>Ανατομία ενός αμπελιού:</a:t>
            </a:r>
            <a:r>
              <a:rPr lang="el-GR">
                <a:latin typeface="+mn-lt"/>
              </a:rPr>
              <a:t> </a:t>
            </a:r>
            <a:r>
              <a:rPr lang="el-GR" kern="0">
                <a:latin typeface="+mn-lt"/>
              </a:rPr>
              <a:t>Φύλλο</a:t>
            </a:r>
            <a:endParaRPr lang="el-GR">
              <a:latin typeface="+mn-lt"/>
            </a:endParaRP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E70819CA-4848-6309-7142-3CD65068633A}"/>
              </a:ext>
            </a:extLst>
          </p:cNvPr>
          <p:cNvGrpSpPr>
            <a:grpSpLocks/>
          </p:cNvGrpSpPr>
          <p:nvPr/>
        </p:nvGrpSpPr>
        <p:grpSpPr bwMode="auto">
          <a:xfrm>
            <a:off x="1835296" y="1660124"/>
            <a:ext cx="8285247" cy="4381900"/>
            <a:chOff x="143508" y="1268760"/>
            <a:chExt cx="8856984" cy="5472608"/>
          </a:xfrm>
        </p:grpSpPr>
        <p:grpSp>
          <p:nvGrpSpPr>
            <p:cNvPr id="8" name="Group 23">
              <a:extLst>
                <a:ext uri="{FF2B5EF4-FFF2-40B4-BE49-F238E27FC236}">
                  <a16:creationId xmlns:a16="http://schemas.microsoft.com/office/drawing/2014/main" id="{7B15F0EA-65BC-04C2-F978-66413B0BA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508" y="1268760"/>
              <a:ext cx="8856984" cy="2772308"/>
              <a:chOff x="143508" y="1268760"/>
              <a:chExt cx="8856984" cy="2772308"/>
            </a:xfrm>
          </p:grpSpPr>
          <p:pic>
            <p:nvPicPr>
              <p:cNvPr id="13" name="Picture 4" descr="http://dynamic2moms.webs.com/leaf.jpg">
                <a:extLst>
                  <a:ext uri="{FF2B5EF4-FFF2-40B4-BE49-F238E27FC236}">
                    <a16:creationId xmlns:a16="http://schemas.microsoft.com/office/drawing/2014/main" id="{DA72707B-C57F-C30A-C9F7-266436FCFA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16216" y="1269068"/>
                <a:ext cx="2484276" cy="2772000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  <a:miter lim="800000"/>
                <a:headEnd/>
                <a:tailEnd/>
              </a:ln>
            </p:spPr>
          </p:pic>
          <p:grpSp>
            <p:nvGrpSpPr>
              <p:cNvPr id="14" name="Group 22">
                <a:extLst>
                  <a:ext uri="{FF2B5EF4-FFF2-40B4-BE49-F238E27FC236}">
                    <a16:creationId xmlns:a16="http://schemas.microsoft.com/office/drawing/2014/main" id="{C5F2B5FD-980E-7A84-F320-81E0307B49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508" y="1268760"/>
                <a:ext cx="6372902" cy="2772308"/>
                <a:chOff x="143508" y="1232756"/>
                <a:chExt cx="6372902" cy="2772308"/>
              </a:xfrm>
            </p:grpSpPr>
            <p:pic>
              <p:nvPicPr>
                <p:cNvPr id="18" name="Picture 5" descr="Εικόνα που περιέχει κείμενο, clipart&#10;&#10;Περιγραφή που δημιουργήθηκε αυτόματα">
                  <a:extLst>
                    <a:ext uri="{FF2B5EF4-FFF2-40B4-BE49-F238E27FC236}">
                      <a16:creationId xmlns:a16="http://schemas.microsoft.com/office/drawing/2014/main" id="{8BB2F2D1-3772-B55B-82B2-20290128D7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143508" y="1232756"/>
                  <a:ext cx="6300700" cy="2772308"/>
                </a:xfrm>
                <a:prstGeom prst="rect">
                  <a:avLst/>
                </a:prstGeom>
                <a:noFill/>
                <a:ln w="28575">
                  <a:solidFill>
                    <a:srgbClr val="92D050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D874ECE-D995-D0E1-291F-8A44E8F3A79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16442" y="1485118"/>
                  <a:ext cx="1584099" cy="307914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l-GR" sz="900" b="1" err="1">
                      <a:solidFill>
                        <a:schemeClr val="bg2">
                          <a:lumMod val="50000"/>
                        </a:schemeClr>
                      </a:solidFill>
                      <a:latin typeface="Franklin Gothic Medium" pitchFamily="34" charset="0"/>
                    </a:rPr>
                    <a:t>Εφυμενίδα</a:t>
                  </a:r>
                  <a:endParaRPr lang="el-GR" sz="900" b="1">
                    <a:solidFill>
                      <a:schemeClr val="bg2">
                        <a:lumMod val="50000"/>
                      </a:schemeClr>
                    </a:solidFill>
                    <a:latin typeface="Franklin Gothic Medium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FCF835B-91B7-B2B7-E400-AE0255AEB634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72000" y="1969209"/>
                  <a:ext cx="1799968" cy="307914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algn="ctr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l-GR" sz="900" b="1" dirty="0">
                      <a:solidFill>
                        <a:schemeClr val="bg2">
                          <a:lumMod val="50000"/>
                        </a:schemeClr>
                      </a:solidFill>
                      <a:latin typeface="Franklin Gothic Medium" pitchFamily="34" charset="0"/>
                    </a:rPr>
                    <a:t>Άνω επιδερμίδα</a:t>
                  </a: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B2730D6-FA01-8622-D66E-78F61C47FFA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698188" y="2420448"/>
                  <a:ext cx="1547591" cy="461871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marL="0" lvl="2" algn="ctr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l-GR" sz="900" b="1" kern="0" dirty="0" err="1">
                      <a:solidFill>
                        <a:schemeClr val="bg2">
                          <a:lumMod val="50000"/>
                        </a:schemeClr>
                      </a:solidFill>
                      <a:latin typeface="Franklin Gothic Medium" pitchFamily="34" charset="0"/>
                    </a:rPr>
                    <a:t>Δρυφρακτοειδές</a:t>
                  </a:r>
                  <a:r>
                    <a:rPr lang="el-GR" sz="900" b="1" kern="0" dirty="0">
                      <a:solidFill>
                        <a:schemeClr val="bg2">
                          <a:lumMod val="50000"/>
                        </a:schemeClr>
                      </a:solidFill>
                      <a:latin typeface="Franklin Gothic Medium" pitchFamily="34" charset="0"/>
                    </a:rPr>
                    <a:t> παρέγχυμα</a:t>
                  </a:r>
                  <a:endParaRPr lang="el-GR" sz="900" b="1" dirty="0">
                    <a:solidFill>
                      <a:schemeClr val="bg2">
                        <a:lumMod val="50000"/>
                      </a:schemeClr>
                    </a:solidFill>
                    <a:latin typeface="Franklin Gothic Medium" pitchFamily="34" charset="0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6D3908C-848D-9D6C-E08A-81F261CBD13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427559" y="2864381"/>
                  <a:ext cx="2088851" cy="307914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marL="0" lvl="2" algn="ctr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l-GR" sz="900" b="1" kern="0">
                      <a:solidFill>
                        <a:schemeClr val="bg2">
                          <a:lumMod val="50000"/>
                        </a:schemeClr>
                      </a:solidFill>
                      <a:latin typeface="Franklin Gothic Medium" pitchFamily="34" charset="0"/>
                    </a:rPr>
                    <a:t>Σπογγώδες παρέγχυμα</a:t>
                  </a:r>
                  <a:endParaRPr lang="el-GR" sz="900" b="1">
                    <a:solidFill>
                      <a:schemeClr val="bg2">
                        <a:lumMod val="50000"/>
                      </a:schemeClr>
                    </a:solidFill>
                    <a:latin typeface="Franklin Gothic Medium" pitchFamily="34" charset="0"/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71745E8-0D08-7291-CD3A-19F3311BA4C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724378" y="3296094"/>
                  <a:ext cx="1539655" cy="307914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marL="0" lvl="2" algn="ctr">
                    <a:lnSpc>
                      <a:spcPct val="90000"/>
                    </a:lnSpc>
                    <a:spcAft>
                      <a:spcPts val="600"/>
                    </a:spcAft>
                    <a:defRPr/>
                  </a:pPr>
                  <a:r>
                    <a:rPr lang="el-GR" sz="900" b="1" kern="0">
                      <a:solidFill>
                        <a:schemeClr val="bg2">
                          <a:lumMod val="50000"/>
                        </a:schemeClr>
                      </a:solidFill>
                      <a:latin typeface="Franklin Gothic Medium" pitchFamily="34" charset="0"/>
                    </a:rPr>
                    <a:t>Στόμα</a:t>
                  </a:r>
                  <a:endParaRPr lang="el-GR" sz="900" b="1">
                    <a:solidFill>
                      <a:schemeClr val="bg2">
                        <a:lumMod val="50000"/>
                      </a:schemeClr>
                    </a:solidFill>
                    <a:latin typeface="Franklin Gothic Medium" pitchFamily="34" charset="0"/>
                  </a:endParaRPr>
                </a:p>
              </p:txBody>
            </p:sp>
          </p:grpSp>
        </p:grpSp>
        <p:pic>
          <p:nvPicPr>
            <p:cNvPr id="9" name="Picture 21" descr="stomata.jpg">
              <a:extLst>
                <a:ext uri="{FF2B5EF4-FFF2-40B4-BE49-F238E27FC236}">
                  <a16:creationId xmlns:a16="http://schemas.microsoft.com/office/drawing/2014/main" id="{4698247B-AA19-241B-ED77-C747BC769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7323" y="4185084"/>
              <a:ext cx="3402675" cy="2556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456DA5D2-B089-B87F-F8EF-27078E707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91580" y="4185368"/>
              <a:ext cx="2784586" cy="2556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11" name="Down Arrow 24">
              <a:extLst>
                <a:ext uri="{FF2B5EF4-FFF2-40B4-BE49-F238E27FC236}">
                  <a16:creationId xmlns:a16="http://schemas.microsoft.com/office/drawing/2014/main" id="{11EC7E4D-910F-A317-FEBB-1416BF447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8244" y="3717032"/>
              <a:ext cx="180020" cy="68407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FFFF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Down Arrow 25">
              <a:extLst>
                <a:ext uri="{FF2B5EF4-FFF2-40B4-BE49-F238E27FC236}">
                  <a16:creationId xmlns:a16="http://schemas.microsoft.com/office/drawing/2014/main" id="{FB603684-DA8E-6EE6-16DE-724B7FB9B68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959932" y="4689140"/>
              <a:ext cx="180020" cy="68407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rgbClr val="FFFFFF"/>
            </a:solidFill>
            <a:ln w="9525" algn="ctr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</p:spTree>
    <p:extLst>
      <p:ext uri="{BB962C8B-B14F-4D97-AF65-F5344CB8AC3E}">
        <p14:creationId xmlns:p14="http://schemas.microsoft.com/office/powerpoint/2010/main" val="862384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chemeClr val="bg1"/>
                </a:solidFill>
              </a:rPr>
              <a:t>Ανατομία ενός αμπελιού: </a:t>
            </a:r>
            <a:r>
              <a:rPr lang="en-US" sz="31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Οφθαλμοί</a:t>
            </a:r>
            <a:br>
              <a:rPr lang="en-US" sz="3100">
                <a:solidFill>
                  <a:schemeClr val="bg1"/>
                </a:solidFill>
              </a:rPr>
            </a:br>
            <a:endParaRPr lang="en-US" sz="3100">
              <a:solidFill>
                <a:schemeClr val="bg1"/>
              </a:solidFill>
            </a:endParaRP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A3B154C0-25FF-C8D0-27D1-FD1BE6FFF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43" y="2019075"/>
            <a:ext cx="4203045" cy="45331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2" indent="-177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Βρίσκοντ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 αποκλειστικά στις μασχάλες των φύλλων στο επίπεδο των γονάτων</a:t>
            </a:r>
          </a:p>
          <a:p>
            <a:pPr marL="177800" lvl="2" indent="-177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Περιλ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αμβάνουν 2-3 διογκώσεις: </a:t>
            </a:r>
          </a:p>
          <a:p>
            <a:pPr marL="360363" lvl="3" indent="-2698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«λα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νθάνον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ή «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χειμέριο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αλμό  (βλαστάνει την επόμενη άνοιξη)</a:t>
            </a:r>
          </a:p>
          <a:p>
            <a:pPr marL="360363" lvl="3" indent="-269875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«τα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χυφυή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 π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βλα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στάνει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τρέχουσ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περίοδο και δίνει τον «ταχυφυή» ή «εγκάρδιο  βλαστό»</a:t>
            </a:r>
          </a:p>
          <a:p>
            <a:pPr marL="177800" lvl="2" indent="-1778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χειμέριος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αλμός αναπτύσσεται πιο αργά ως τμήμα του ταχυφυούς άξονα αλλά είναι  καλύτερα συνδεδεμένος με τον κεντρικό αγωγό ιστό.</a:t>
            </a: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39" name="Group 15">
            <a:extLst>
              <a:ext uri="{FF2B5EF4-FFF2-40B4-BE49-F238E27FC236}">
                <a16:creationId xmlns:a16="http://schemas.microsoft.com/office/drawing/2014/main" id="{B31D0707-6C64-AC60-BA3A-5FA7112B4F2A}"/>
              </a:ext>
            </a:extLst>
          </p:cNvPr>
          <p:cNvGrpSpPr>
            <a:grpSpLocks/>
          </p:cNvGrpSpPr>
          <p:nvPr/>
        </p:nvGrpSpPr>
        <p:grpSpPr bwMode="auto">
          <a:xfrm>
            <a:off x="8293759" y="1322014"/>
            <a:ext cx="3486879" cy="4900269"/>
            <a:chOff x="5111994" y="1088740"/>
            <a:chExt cx="3995936" cy="5616624"/>
          </a:xfrm>
        </p:grpSpPr>
        <p:pic>
          <p:nvPicPr>
            <p:cNvPr id="40" name="Picture 7" descr="http://images-mediawiki-sites.thefullwiki.org/04/8/5/0/508344656609799.jpg">
              <a:extLst>
                <a:ext uri="{FF2B5EF4-FFF2-40B4-BE49-F238E27FC236}">
                  <a16:creationId xmlns:a16="http://schemas.microsoft.com/office/drawing/2014/main" id="{116CB33F-502F-A302-1890-5CFB0ADA9B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11994" y="4581364"/>
              <a:ext cx="2240507" cy="2124000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pic>
          <p:nvPicPr>
            <p:cNvPr id="41" name="Picture 3" descr="ΣΧΗΜΑ 22.jpg">
              <a:extLst>
                <a:ext uri="{FF2B5EF4-FFF2-40B4-BE49-F238E27FC236}">
                  <a16:creationId xmlns:a16="http://schemas.microsoft.com/office/drawing/2014/main" id="{367893EB-3B97-42B7-035B-4560B95A4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1994" y="1124743"/>
              <a:ext cx="2268252" cy="3272199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419D66-4DED-6EDD-5FC1-BD5966C34F40}"/>
                </a:ext>
              </a:extLst>
            </p:cNvPr>
            <p:cNvSpPr txBox="1"/>
            <p:nvPr/>
          </p:nvSpPr>
          <p:spPr>
            <a:xfrm>
              <a:off x="7381009" y="1088740"/>
              <a:ext cx="1726921" cy="4832134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6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Θέσεις χειμέριου οφθαλμού στο βλαστό της αμπέλου</a:t>
              </a: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endParaRPr lang="el-GR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endParaRPr lang="el-G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endParaRPr lang="el-G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endParaRPr lang="el-GR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  <a:t>Χ = χειμέριος</a:t>
              </a:r>
              <a:endParaRPr lang="en-US" sz="1600" dirty="0">
                <a:solidFill>
                  <a:schemeClr val="accent1"/>
                </a:solidFill>
                <a:latin typeface="Franklin Gothic Medium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endParaRPr lang="el-GR" sz="1600" dirty="0">
                <a:solidFill>
                  <a:schemeClr val="accent1"/>
                </a:solidFill>
                <a:latin typeface="Franklin Gothic Medium" pitchFamily="34" charset="0"/>
              </a:endParaRPr>
            </a:p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  <a:t>Τ = </a:t>
              </a:r>
              <a:r>
                <a:rPr lang="el-GR" sz="1600" dirty="0" err="1">
                  <a:solidFill>
                    <a:schemeClr val="accent1"/>
                  </a:solidFill>
                  <a:latin typeface="Franklin Gothic Medium" pitchFamily="34" charset="0"/>
                </a:rPr>
                <a:t>ταχυφυής</a:t>
              </a:r>
              <a:r>
                <a:rPr lang="el-GR" sz="1600" dirty="0">
                  <a:solidFill>
                    <a:schemeClr val="accent1"/>
                  </a:solidFill>
                  <a:latin typeface="Franklin Gothic Medium" pitchFamily="34" charset="0"/>
                </a:rPr>
                <a:t> 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1E1E9CA-6BFB-6DFE-29D2-B2489AD62315}"/>
                </a:ext>
              </a:extLst>
            </p:cNvPr>
            <p:cNvSpPr txBox="1"/>
            <p:nvPr/>
          </p:nvSpPr>
          <p:spPr>
            <a:xfrm>
              <a:off x="6192164" y="5336927"/>
              <a:ext cx="431730" cy="63183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31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Τ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C739A4E-4D12-17F8-E1A5-7D0F544A3456}"/>
                </a:ext>
              </a:extLst>
            </p:cNvPr>
            <p:cNvSpPr txBox="1"/>
            <p:nvPr/>
          </p:nvSpPr>
          <p:spPr>
            <a:xfrm>
              <a:off x="5647240" y="5416812"/>
              <a:ext cx="431730" cy="63183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l-GR" sz="31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252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Τίτλος 1">
            <a:extLst>
              <a:ext uri="{FF2B5EF4-FFF2-40B4-BE49-F238E27FC236}">
                <a16:creationId xmlns:a16="http://schemas.microsoft.com/office/drawing/2014/main" id="{0137B8BF-D696-7177-9EB1-AA233FEF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87" y="54405"/>
            <a:ext cx="7724402" cy="14575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err="1"/>
              <a:t>Αν</a:t>
            </a:r>
            <a:r>
              <a:rPr lang="en-US" sz="2400" dirty="0"/>
              <a:t>ατομία ενός αμπελιού: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Οφθαλμοί</a:t>
            </a:r>
            <a:br>
              <a:rPr lang="el-G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400" dirty="0"/>
            </a:br>
            <a:r>
              <a:rPr lang="el-GR" sz="2400" dirty="0"/>
              <a:t>Εσωτερική οργάνωση των οφθαλμών</a:t>
            </a:r>
            <a:endParaRPr lang="en-US" sz="2400" dirty="0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2" name="Group 18">
            <a:extLst>
              <a:ext uri="{FF2B5EF4-FFF2-40B4-BE49-F238E27FC236}">
                <a16:creationId xmlns:a16="http://schemas.microsoft.com/office/drawing/2014/main" id="{77FA6428-C85F-383E-1FE3-7D091088D3DC}"/>
              </a:ext>
            </a:extLst>
          </p:cNvPr>
          <p:cNvGrpSpPr>
            <a:grpSpLocks/>
          </p:cNvGrpSpPr>
          <p:nvPr/>
        </p:nvGrpSpPr>
        <p:grpSpPr bwMode="auto">
          <a:xfrm>
            <a:off x="7725428" y="503873"/>
            <a:ext cx="2592387" cy="6048375"/>
            <a:chOff x="6228184" y="656692"/>
            <a:chExt cx="2592288" cy="6048672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CE448F6-1313-95DB-D351-A6C8AB25C2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64188" y="656692"/>
              <a:ext cx="2556284" cy="6048672"/>
              <a:chOff x="5724128" y="692696"/>
              <a:chExt cx="2556284" cy="6048672"/>
            </a:xfrm>
          </p:grpSpPr>
          <p:pic>
            <p:nvPicPr>
              <p:cNvPr id="11" name="Picture 5" descr="http://www.extension.org/mediawiki/files/e/e2/Live_bud.jpg">
                <a:extLst>
                  <a:ext uri="{FF2B5EF4-FFF2-40B4-BE49-F238E27FC236}">
                    <a16:creationId xmlns:a16="http://schemas.microsoft.com/office/drawing/2014/main" id="{4778D391-F632-2E58-DA4D-428D852AC9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24412" y="692696"/>
                <a:ext cx="2556000" cy="2308281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  <a:miter lim="800000"/>
                <a:headEnd/>
                <a:tailEnd/>
              </a:ln>
            </p:spPr>
          </p:pic>
          <p:pic>
            <p:nvPicPr>
              <p:cNvPr id="12" name="Picture 7" descr="A compound grape bud, with primary (1), secondary (2), and tertiary (3) buds.">
                <a:extLst>
                  <a:ext uri="{FF2B5EF4-FFF2-40B4-BE49-F238E27FC236}">
                    <a16:creationId xmlns:a16="http://schemas.microsoft.com/office/drawing/2014/main" id="{002DED5C-54D2-FBC8-C064-2EE49E2A1E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724128" y="3140968"/>
                <a:ext cx="2556000" cy="1717632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  <a:miter lim="800000"/>
                <a:headEnd/>
                <a:tailEnd/>
              </a:ln>
            </p:spPr>
          </p:pic>
          <p:pic>
            <p:nvPicPr>
              <p:cNvPr id="13" name="Picture 9" descr="http://www.ristcanyonvineyards.com/html/budlongit.jpg">
                <a:extLst>
                  <a:ext uri="{FF2B5EF4-FFF2-40B4-BE49-F238E27FC236}">
                    <a16:creationId xmlns:a16="http://schemas.microsoft.com/office/drawing/2014/main" id="{0240A806-BECE-B9CB-7BF0-CC8F47027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24128" y="4991502"/>
                <a:ext cx="2556000" cy="1749866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  <a:miter lim="800000"/>
                <a:headEnd/>
                <a:tailEnd/>
              </a:ln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659961-CA50-2C73-8A69-A49CEE6EE007}"/>
                </a:ext>
              </a:extLst>
            </p:cNvPr>
            <p:cNvSpPr txBox="1"/>
            <p:nvPr/>
          </p:nvSpPr>
          <p:spPr>
            <a:xfrm>
              <a:off x="6228184" y="656692"/>
              <a:ext cx="576240" cy="708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1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75B1FB2-0F6A-1BA5-B2FF-51C139327449}"/>
                </a:ext>
              </a:extLst>
            </p:cNvPr>
            <p:cNvSpPr txBox="1"/>
            <p:nvPr/>
          </p:nvSpPr>
          <p:spPr>
            <a:xfrm>
              <a:off x="7272719" y="5781394"/>
              <a:ext cx="576240" cy="70806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40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1</a:t>
              </a:r>
            </a:p>
          </p:txBody>
        </p:sp>
        <p:cxnSp>
          <p:nvCxnSpPr>
            <p:cNvPr id="7" name="Straight Connector 14">
              <a:extLst>
                <a:ext uri="{FF2B5EF4-FFF2-40B4-BE49-F238E27FC236}">
                  <a16:creationId xmlns:a16="http://schemas.microsoft.com/office/drawing/2014/main" id="{F6F8D653-8BE5-5819-8769-F5EA638D0C01}"/>
                </a:ext>
              </a:extLst>
            </p:cNvPr>
            <p:cNvCxnSpPr/>
            <p:nvPr/>
          </p:nvCxnSpPr>
          <p:spPr bwMode="auto">
            <a:xfrm>
              <a:off x="6659968" y="1232983"/>
              <a:ext cx="684186" cy="43182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442C1-53AE-CDA1-D781-9738C5E65AD6}"/>
                </a:ext>
              </a:extLst>
            </p:cNvPr>
            <p:cNvSpPr txBox="1"/>
            <p:nvPr/>
          </p:nvSpPr>
          <p:spPr>
            <a:xfrm>
              <a:off x="6983805" y="3681029"/>
              <a:ext cx="323838" cy="554064"/>
            </a:xfrm>
            <a:prstGeom prst="rect">
              <a:avLst/>
            </a:prstGeom>
            <a:solidFill>
              <a:srgbClr val="FFFFFF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3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182788-B3F5-9283-2D70-1675296E0BD5}"/>
                </a:ext>
              </a:extLst>
            </p:cNvPr>
            <p:cNvSpPr txBox="1"/>
            <p:nvPr/>
          </p:nvSpPr>
          <p:spPr>
            <a:xfrm>
              <a:off x="7667991" y="3320648"/>
              <a:ext cx="252403" cy="360381"/>
            </a:xfrm>
            <a:prstGeom prst="rect">
              <a:avLst/>
            </a:prstGeom>
            <a:solidFill>
              <a:srgbClr val="FFFFFF"/>
            </a:solidFill>
          </p:spPr>
          <p:txBody>
            <a:bodyPr lIns="36000" tIns="36000" rIns="36000" bIns="36000">
              <a:spAutoFit/>
            </a:bodyPr>
            <a:lstStyle/>
            <a:p>
              <a:pPr>
                <a:defRPr/>
              </a:pPr>
              <a:r>
                <a:rPr lang="el-GR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7EC745-99E0-DC07-D96D-000914A95C19}"/>
                </a:ext>
              </a:extLst>
            </p:cNvPr>
            <p:cNvSpPr txBox="1"/>
            <p:nvPr/>
          </p:nvSpPr>
          <p:spPr>
            <a:xfrm>
              <a:off x="7633067" y="4041408"/>
              <a:ext cx="142870" cy="215911"/>
            </a:xfrm>
            <a:prstGeom prst="rect">
              <a:avLst/>
            </a:prstGeom>
            <a:solidFill>
              <a:srgbClr val="FFFFFF"/>
            </a:solidFill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l-GR" sz="1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anklin Gothic Medium" pitchFamily="34" charset="0"/>
                </a:rPr>
                <a:t>3</a:t>
              </a:r>
            </a:p>
          </p:txBody>
        </p:sp>
      </p:grpSp>
      <p:graphicFrame>
        <p:nvGraphicFramePr>
          <p:cNvPr id="57" name="Rectangle 3">
            <a:extLst>
              <a:ext uri="{FF2B5EF4-FFF2-40B4-BE49-F238E27FC236}">
                <a16:creationId xmlns:a16="http://schemas.microsoft.com/office/drawing/2014/main" id="{6E277B2A-149B-856F-6202-1309F6B168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1008671"/>
              </p:ext>
            </p:extLst>
          </p:nvPr>
        </p:nvGraphicFramePr>
        <p:xfrm>
          <a:off x="444643" y="1566341"/>
          <a:ext cx="4793182" cy="4985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66390791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2033</Words>
  <Application>Microsoft Office PowerPoint</Application>
  <PresentationFormat>Ευρεία οθόνη</PresentationFormat>
  <Paragraphs>246</Paragraphs>
  <Slides>30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41" baseType="lpstr">
      <vt:lpstr>Arial</vt:lpstr>
      <vt:lpstr>Arial Narrow</vt:lpstr>
      <vt:lpstr>Candara</vt:lpstr>
      <vt:lpstr>Franklin Gothic Medium</vt:lpstr>
      <vt:lpstr>Franklin Gothic Medium Cond</vt:lpstr>
      <vt:lpstr>Segoe UI Semibold</vt:lpstr>
      <vt:lpstr>Symbol</vt:lpstr>
      <vt:lpstr>Trebuchet MS</vt:lpstr>
      <vt:lpstr>Wingdings</vt:lpstr>
      <vt:lpstr>Wingdings 3</vt:lpstr>
      <vt:lpstr>Όψη</vt:lpstr>
      <vt:lpstr>ΑΜΠΕΛΟΥΡΓΙΑ – ΒΙΟΛΟΓΙΑ ΤΗΣ ΑΜΠΕΛΟΥ  β μέρος </vt:lpstr>
      <vt:lpstr>Ανατομία ενός αμπελιού: Φύλλο</vt:lpstr>
      <vt:lpstr>Ανατομία ενός αμπελιού: Φύλλο</vt:lpstr>
      <vt:lpstr>Ανατομία ενός αμπελιού: Φύλλο</vt:lpstr>
      <vt:lpstr>Ανατομία ενός αμπελιού: Φύλλο</vt:lpstr>
      <vt:lpstr>Ανατομία ενός αμπελιού: Φύλλο</vt:lpstr>
      <vt:lpstr>Ανατομία ενός αμπελιού: Φύλλο</vt:lpstr>
      <vt:lpstr>Ανατομία ενός αμπελιού: Οφθαλμοί </vt:lpstr>
      <vt:lpstr>Ανατομία ενός αμπελιού: Οφθαλμοί  Εσωτερική οργάνωση των οφθαλμών</vt:lpstr>
      <vt:lpstr>Ανατομία ενός αμπελιού: Οφθαλμοί  Εσωτερική οργάνωση των οφθαλμών</vt:lpstr>
      <vt:lpstr>Ανατομία ενός αμπελιού: Οφθαλμοί  Εσωτερική οργάνωση των οφθαλμών</vt:lpstr>
      <vt:lpstr>Ανατομία ενός αμπελιού: Οφθαλμοί</vt:lpstr>
      <vt:lpstr>Ανατομία ενός αμπελιού: Ταξιανθία - άνθος</vt:lpstr>
      <vt:lpstr>Ανατομία ενός αμπελιού: Ταξιανθία - άνθος</vt:lpstr>
      <vt:lpstr>Ανατομία ενός αμπελιού: Ταξιανθία - άνθος</vt:lpstr>
      <vt:lpstr>Ανατομία ενός αμπελιού: Ταξιανθία - άνθος</vt:lpstr>
      <vt:lpstr>Ανατομία ενός αμπελιού: Ταξιανθία - άνθος</vt:lpstr>
      <vt:lpstr>Ανατομία ενός αμπελιού: Ταξιανθία - άνθος</vt:lpstr>
      <vt:lpstr>Γονιμότητα οφθαλμών - παράγοντες </vt:lpstr>
      <vt:lpstr>Γονιμότητα οφθαλμών - παράγοντες </vt:lpstr>
      <vt:lpstr>Γονιμότητα οφθαλμών - παράγοντες </vt:lpstr>
      <vt:lpstr>Ανατομία ενός αμπελιού: Σταφυλή</vt:lpstr>
      <vt:lpstr>Ανατομία ενός αμπελιού: Σταφυλή Εξέλιξη ωρίμανσης </vt:lpstr>
      <vt:lpstr>Ανατομία ενός αμπελιού: Σταφυλή Εξέλιξη ωρίμανσης </vt:lpstr>
      <vt:lpstr>Ανατομία ενός αμπελιού: Σταφυλή Εξέλιξη ωρίμανσης </vt:lpstr>
      <vt:lpstr>Ανατομία ενός αμπελιού: Σταφυλή Εξέλιξη ωρίμανσης </vt:lpstr>
      <vt:lpstr>Ανατομία ενός αμπελιού: Σταφυλή Εξέλιξη ωρίμανσης </vt:lpstr>
      <vt:lpstr>Ανατομία ενός αμπελιού: Σταφυλή </vt:lpstr>
      <vt:lpstr>Ανατομία ενός αμπελιού: Σταφυλή </vt:lpstr>
      <vt:lpstr>Ανατομία ενός αμπελιού: Σταφυλή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ΑΜΠΕΛΟΥΡΓΙΑ – ΒΙΟΛΟΓΙΑ ΤΗΣ ΑΜΠΕΛΟΥ  β μέρος </dc:title>
  <dc:creator>Agapi Dima</dc:creator>
  <cp:lastModifiedBy>Δήμα Αγάπη</cp:lastModifiedBy>
  <cp:revision>9</cp:revision>
  <dcterms:created xsi:type="dcterms:W3CDTF">2023-02-26T13:05:53Z</dcterms:created>
  <dcterms:modified xsi:type="dcterms:W3CDTF">2024-03-13T14:46:58Z</dcterms:modified>
</cp:coreProperties>
</file>