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68"/>
  </p:notesMasterIdLst>
  <p:sldIdLst>
    <p:sldId id="373" r:id="rId4"/>
    <p:sldId id="374" r:id="rId5"/>
    <p:sldId id="375" r:id="rId6"/>
    <p:sldId id="257" r:id="rId7"/>
    <p:sldId id="352" r:id="rId8"/>
    <p:sldId id="353" r:id="rId9"/>
    <p:sldId id="354" r:id="rId10"/>
    <p:sldId id="355" r:id="rId11"/>
    <p:sldId id="356" r:id="rId12"/>
    <p:sldId id="357" r:id="rId13"/>
    <p:sldId id="264" r:id="rId14"/>
    <p:sldId id="265" r:id="rId15"/>
    <p:sldId id="266" r:id="rId16"/>
    <p:sldId id="365" r:id="rId17"/>
    <p:sldId id="369" r:id="rId18"/>
    <p:sldId id="370" r:id="rId19"/>
    <p:sldId id="268" r:id="rId20"/>
    <p:sldId id="311" r:id="rId21"/>
    <p:sldId id="312" r:id="rId22"/>
    <p:sldId id="309" r:id="rId23"/>
    <p:sldId id="308" r:id="rId24"/>
    <p:sldId id="364" r:id="rId25"/>
    <p:sldId id="325" r:id="rId26"/>
    <p:sldId id="366" r:id="rId27"/>
    <p:sldId id="318" r:id="rId28"/>
    <p:sldId id="323" r:id="rId29"/>
    <p:sldId id="324" r:id="rId30"/>
    <p:sldId id="367" r:id="rId31"/>
    <p:sldId id="315" r:id="rId32"/>
    <p:sldId id="322" r:id="rId33"/>
    <p:sldId id="321" r:id="rId34"/>
    <p:sldId id="317" r:id="rId35"/>
    <p:sldId id="316" r:id="rId36"/>
    <p:sldId id="368" r:id="rId37"/>
    <p:sldId id="371" r:id="rId38"/>
    <p:sldId id="372" r:id="rId39"/>
    <p:sldId id="313" r:id="rId40"/>
    <p:sldId id="327" r:id="rId41"/>
    <p:sldId id="328" r:id="rId42"/>
    <p:sldId id="314" r:id="rId43"/>
    <p:sldId id="329" r:id="rId44"/>
    <p:sldId id="332" r:id="rId45"/>
    <p:sldId id="334" r:id="rId46"/>
    <p:sldId id="330" r:id="rId47"/>
    <p:sldId id="269" r:id="rId48"/>
    <p:sldId id="270" r:id="rId49"/>
    <p:sldId id="331" r:id="rId50"/>
    <p:sldId id="358" r:id="rId51"/>
    <p:sldId id="359" r:id="rId52"/>
    <p:sldId id="360" r:id="rId53"/>
    <p:sldId id="361" r:id="rId54"/>
    <p:sldId id="362" r:id="rId55"/>
    <p:sldId id="363" r:id="rId56"/>
    <p:sldId id="337" r:id="rId57"/>
    <p:sldId id="338" r:id="rId58"/>
    <p:sldId id="335" r:id="rId59"/>
    <p:sldId id="336" r:id="rId60"/>
    <p:sldId id="376" r:id="rId61"/>
    <p:sldId id="377" r:id="rId62"/>
    <p:sldId id="378" r:id="rId63"/>
    <p:sldId id="379" r:id="rId64"/>
    <p:sldId id="383" r:id="rId65"/>
    <p:sldId id="381" r:id="rId66"/>
    <p:sldId id="382" r:id="rId67"/>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DCE8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0" d="100"/>
          <a:sy n="70" d="100"/>
        </p:scale>
        <p:origin x="-1374" y="-1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82DC69-17E7-4289-A2B7-2215572090AB}" type="datetimeFigureOut">
              <a:rPr lang="el-GR" smtClean="0"/>
              <a:t>21/7/2015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064309-B6A1-4A66-AE83-67F576FF33F0}" type="slidenum">
              <a:rPr lang="el-GR" smtClean="0"/>
              <a:t>‹#›</a:t>
            </a:fld>
            <a:endParaRPr lang="el-GR"/>
          </a:p>
        </p:txBody>
      </p:sp>
    </p:spTree>
    <p:extLst>
      <p:ext uri="{BB962C8B-B14F-4D97-AF65-F5344CB8AC3E}">
        <p14:creationId xmlns:p14="http://schemas.microsoft.com/office/powerpoint/2010/main" val="260158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a:t>
            </a:fld>
            <a:endParaRPr lang="el-GR">
              <a:solidFill>
                <a:prstClr val="black"/>
              </a:solidFill>
            </a:endParaRPr>
          </a:p>
        </p:txBody>
      </p:sp>
    </p:spTree>
    <p:extLst>
      <p:ext uri="{BB962C8B-B14F-4D97-AF65-F5344CB8AC3E}">
        <p14:creationId xmlns:p14="http://schemas.microsoft.com/office/powerpoint/2010/main" val="4156830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a:t>
            </a:fld>
            <a:endParaRPr lang="el-GR">
              <a:solidFill>
                <a:prstClr val="black"/>
              </a:solidFill>
            </a:endParaRPr>
          </a:p>
        </p:txBody>
      </p:sp>
    </p:spTree>
    <p:extLst>
      <p:ext uri="{BB962C8B-B14F-4D97-AF65-F5344CB8AC3E}">
        <p14:creationId xmlns:p14="http://schemas.microsoft.com/office/powerpoint/2010/main" val="753798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58</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59</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60</a:t>
            </a:fld>
            <a:endParaRPr lang="el-GR">
              <a:solidFill>
                <a:prstClr val="black"/>
              </a:solidFill>
            </a:endParaRPr>
          </a:p>
        </p:txBody>
      </p:sp>
    </p:spTree>
    <p:extLst>
      <p:ext uri="{BB962C8B-B14F-4D97-AF65-F5344CB8AC3E}">
        <p14:creationId xmlns:p14="http://schemas.microsoft.com/office/powerpoint/2010/main" val="405180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61</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62</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2150FAB2-5A68-0842-A28A-9301A08C7A01}" type="datetimeFigureOut">
              <a:rPr lang="de-DE" smtClean="0"/>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F82925F-C9CD-2342-8308-54333EC0D7D7}" type="slidenum">
              <a:rPr lang="de-DE" smtClean="0"/>
              <a:t>‹#›</a:t>
            </a:fld>
            <a:endParaRPr lang="de-DE"/>
          </a:p>
        </p:txBody>
      </p:sp>
    </p:spTree>
    <p:extLst>
      <p:ext uri="{BB962C8B-B14F-4D97-AF65-F5344CB8AC3E}">
        <p14:creationId xmlns:p14="http://schemas.microsoft.com/office/powerpoint/2010/main" val="2990219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150FAB2-5A68-0842-A28A-9301A08C7A01}" type="datetimeFigureOut">
              <a:rPr lang="de-DE" smtClean="0"/>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F82925F-C9CD-2342-8308-54333EC0D7D7}" type="slidenum">
              <a:rPr lang="de-DE" smtClean="0"/>
              <a:t>‹#›</a:t>
            </a:fld>
            <a:endParaRPr lang="de-DE"/>
          </a:p>
        </p:txBody>
      </p:sp>
    </p:spTree>
    <p:extLst>
      <p:ext uri="{BB962C8B-B14F-4D97-AF65-F5344CB8AC3E}">
        <p14:creationId xmlns:p14="http://schemas.microsoft.com/office/powerpoint/2010/main" val="3809064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150FAB2-5A68-0842-A28A-9301A08C7A01}" type="datetimeFigureOut">
              <a:rPr lang="de-DE" smtClean="0"/>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F82925F-C9CD-2342-8308-54333EC0D7D7}" type="slidenum">
              <a:rPr lang="de-DE" smtClean="0"/>
              <a:t>‹#›</a:t>
            </a:fld>
            <a:endParaRPr lang="de-DE"/>
          </a:p>
        </p:txBody>
      </p:sp>
    </p:spTree>
    <p:extLst>
      <p:ext uri="{BB962C8B-B14F-4D97-AF65-F5344CB8AC3E}">
        <p14:creationId xmlns:p14="http://schemas.microsoft.com/office/powerpoint/2010/main" val="2259371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352028001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33157886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252247190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50943184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209179617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89025781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58420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36486537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150FAB2-5A68-0842-A28A-9301A08C7A01}" type="datetimeFigureOut">
              <a:rPr lang="de-DE" smtClean="0"/>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F82925F-C9CD-2342-8308-54333EC0D7D7}" type="slidenum">
              <a:rPr lang="de-DE" smtClean="0"/>
              <a:t>‹#›</a:t>
            </a:fld>
            <a:endParaRPr lang="de-DE"/>
          </a:p>
        </p:txBody>
      </p:sp>
    </p:spTree>
    <p:extLst>
      <p:ext uri="{BB962C8B-B14F-4D97-AF65-F5344CB8AC3E}">
        <p14:creationId xmlns:p14="http://schemas.microsoft.com/office/powerpoint/2010/main" val="4203971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137055935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163488769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17723535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09336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854387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12201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75903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36873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75955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610072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2150FAB2-5A68-0842-A28A-9301A08C7A01}" type="datetimeFigureOut">
              <a:rPr lang="de-DE" smtClean="0"/>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F82925F-C9CD-2342-8308-54333EC0D7D7}" type="slidenum">
              <a:rPr lang="de-DE" smtClean="0"/>
              <a:t>‹#›</a:t>
            </a:fld>
            <a:endParaRPr lang="de-DE"/>
          </a:p>
        </p:txBody>
      </p:sp>
    </p:spTree>
    <p:extLst>
      <p:ext uri="{BB962C8B-B14F-4D97-AF65-F5344CB8AC3E}">
        <p14:creationId xmlns:p14="http://schemas.microsoft.com/office/powerpoint/2010/main" val="3505408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65867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650486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74327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87931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2150FAB2-5A68-0842-A28A-9301A08C7A01}" type="datetimeFigureOut">
              <a:rPr lang="de-DE" smtClean="0"/>
              <a:t>21.07.2015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F82925F-C9CD-2342-8308-54333EC0D7D7}" type="slidenum">
              <a:rPr lang="de-DE" smtClean="0"/>
              <a:t>‹#›</a:t>
            </a:fld>
            <a:endParaRPr lang="de-DE"/>
          </a:p>
        </p:txBody>
      </p:sp>
    </p:spTree>
    <p:extLst>
      <p:ext uri="{BB962C8B-B14F-4D97-AF65-F5344CB8AC3E}">
        <p14:creationId xmlns:p14="http://schemas.microsoft.com/office/powerpoint/2010/main" val="3150294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2150FAB2-5A68-0842-A28A-9301A08C7A01}" type="datetimeFigureOut">
              <a:rPr lang="de-DE" smtClean="0"/>
              <a:t>21.07.2015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F82925F-C9CD-2342-8308-54333EC0D7D7}" type="slidenum">
              <a:rPr lang="de-DE" smtClean="0"/>
              <a:t>‹#›</a:t>
            </a:fld>
            <a:endParaRPr lang="de-DE"/>
          </a:p>
        </p:txBody>
      </p:sp>
    </p:spTree>
    <p:extLst>
      <p:ext uri="{BB962C8B-B14F-4D97-AF65-F5344CB8AC3E}">
        <p14:creationId xmlns:p14="http://schemas.microsoft.com/office/powerpoint/2010/main" val="245848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2150FAB2-5A68-0842-A28A-9301A08C7A01}" type="datetimeFigureOut">
              <a:rPr lang="de-DE" smtClean="0"/>
              <a:t>21.07.2015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F82925F-C9CD-2342-8308-54333EC0D7D7}" type="slidenum">
              <a:rPr lang="de-DE" smtClean="0"/>
              <a:t>‹#›</a:t>
            </a:fld>
            <a:endParaRPr lang="de-DE"/>
          </a:p>
        </p:txBody>
      </p:sp>
    </p:spTree>
    <p:extLst>
      <p:ext uri="{BB962C8B-B14F-4D97-AF65-F5344CB8AC3E}">
        <p14:creationId xmlns:p14="http://schemas.microsoft.com/office/powerpoint/2010/main" val="351882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150FAB2-5A68-0842-A28A-9301A08C7A01}" type="datetimeFigureOut">
              <a:rPr lang="de-DE" smtClean="0"/>
              <a:t>21.07.2015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0F82925F-C9CD-2342-8308-54333EC0D7D7}" type="slidenum">
              <a:rPr lang="de-DE" smtClean="0"/>
              <a:t>‹#›</a:t>
            </a:fld>
            <a:endParaRPr lang="de-DE"/>
          </a:p>
        </p:txBody>
      </p:sp>
    </p:spTree>
    <p:extLst>
      <p:ext uri="{BB962C8B-B14F-4D97-AF65-F5344CB8AC3E}">
        <p14:creationId xmlns:p14="http://schemas.microsoft.com/office/powerpoint/2010/main" val="3741230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2150FAB2-5A68-0842-A28A-9301A08C7A01}" type="datetimeFigureOut">
              <a:rPr lang="de-DE" smtClean="0"/>
              <a:t>21.07.2015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F82925F-C9CD-2342-8308-54333EC0D7D7}" type="slidenum">
              <a:rPr lang="de-DE" smtClean="0"/>
              <a:t>‹#›</a:t>
            </a:fld>
            <a:endParaRPr lang="de-DE"/>
          </a:p>
        </p:txBody>
      </p:sp>
    </p:spTree>
    <p:extLst>
      <p:ext uri="{BB962C8B-B14F-4D97-AF65-F5344CB8AC3E}">
        <p14:creationId xmlns:p14="http://schemas.microsoft.com/office/powerpoint/2010/main" val="2723213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2150FAB2-5A68-0842-A28A-9301A08C7A01}" type="datetimeFigureOut">
              <a:rPr lang="de-DE" smtClean="0"/>
              <a:t>21.07.2015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F82925F-C9CD-2342-8308-54333EC0D7D7}" type="slidenum">
              <a:rPr lang="de-DE" smtClean="0"/>
              <a:t>‹#›</a:t>
            </a:fld>
            <a:endParaRPr lang="de-DE"/>
          </a:p>
        </p:txBody>
      </p:sp>
    </p:spTree>
    <p:extLst>
      <p:ext uri="{BB962C8B-B14F-4D97-AF65-F5344CB8AC3E}">
        <p14:creationId xmlns:p14="http://schemas.microsoft.com/office/powerpoint/2010/main" val="2018394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50FAB2-5A68-0842-A28A-9301A08C7A01}" type="datetimeFigureOut">
              <a:rPr lang="de-DE" smtClean="0"/>
              <a:t>21.07.2015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2925F-C9CD-2342-8308-54333EC0D7D7}" type="slidenum">
              <a:rPr lang="de-DE" smtClean="0"/>
              <a:t>‹#›</a:t>
            </a:fld>
            <a:endParaRPr lang="de-DE"/>
          </a:p>
        </p:txBody>
      </p:sp>
    </p:spTree>
    <p:extLst>
      <p:ext uri="{BB962C8B-B14F-4D97-AF65-F5344CB8AC3E}">
        <p14:creationId xmlns:p14="http://schemas.microsoft.com/office/powerpoint/2010/main" val="210435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47803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4785242-EEA0-4BB5-B8A8-41708DBB04BF}" type="datetimeFigureOut">
              <a:rPr lang="el-GR" smtClean="0">
                <a:solidFill>
                  <a:prstClr val="black">
                    <a:tint val="75000"/>
                  </a:prstClr>
                </a:solidFill>
              </a:rPr>
              <a:pPr defTabSz="914400"/>
              <a:t>21/7/2015</a:t>
            </a:fld>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0292322-E41C-49CD-A78E-743BFB9AD2C8}" type="slidenum">
              <a:rPr lang="el-GR" smtClean="0">
                <a:solidFill>
                  <a:prstClr val="black">
                    <a:tint val="75000"/>
                  </a:prstClr>
                </a:solidFill>
              </a:rPr>
              <a:pPr defTabSz="914400"/>
              <a:t>‹#›</a:t>
            </a:fld>
            <a:endParaRPr lang="el-GR">
              <a:solidFill>
                <a:prstClr val="black">
                  <a:tint val="75000"/>
                </a:prstClr>
              </a:solidFill>
            </a:endParaRPr>
          </a:p>
        </p:txBody>
      </p:sp>
    </p:spTree>
    <p:extLst>
      <p:ext uri="{BB962C8B-B14F-4D97-AF65-F5344CB8AC3E}">
        <p14:creationId xmlns:p14="http://schemas.microsoft.com/office/powerpoint/2010/main" val="30075991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8" Type="http://schemas.openxmlformats.org/officeDocument/2006/relationships/hyperlink" Target="http://www.clippinglgbt.com.br/wp-content/uploads/2013/11/davi.jpg" TargetMode="External"/><Relationship Id="rId13" Type="http://schemas.openxmlformats.org/officeDocument/2006/relationships/hyperlink" Target="https://upload.wikimedia.org/wikipedia/commons/thumb/a/a1/Michelangelo,_Creation_of_Adam_01.jpg/640px-Michelangelo,_Creation_of_Adam_01.jpg" TargetMode="External"/><Relationship Id="rId18" Type="http://schemas.openxmlformats.org/officeDocument/2006/relationships/hyperlink" Target="https://upload.wikimedia.org/wikipedia/commons/1/12/Forbidden_fruit.jpg" TargetMode="External"/><Relationship Id="rId3" Type="http://schemas.openxmlformats.org/officeDocument/2006/relationships/hyperlink" Target="https://upload.wikimedia.org/wikipedia/commons/8/8d/Michelangelo's_Moses.jpg" TargetMode="External"/><Relationship Id="rId21" Type="http://schemas.openxmlformats.org/officeDocument/2006/relationships/hyperlink" Target="http://www.cguwan.com/UploadFile/2009-8/200982021184189609.jpg" TargetMode="External"/><Relationship Id="rId7" Type="http://schemas.openxmlformats.org/officeDocument/2006/relationships/hyperlink" Target="https://upload.wikimedia.org/wikipedia/commons/6/63/Michelangelos_David.jpg" TargetMode="External"/><Relationship Id="rId12" Type="http://schemas.openxmlformats.org/officeDocument/2006/relationships/hyperlink" Target="https://upload.wikimedia.org/wikipedia/commons/7/78/Michelangelo_Buonarroti_018.jpg" TargetMode="External"/><Relationship Id="rId17" Type="http://schemas.openxmlformats.org/officeDocument/2006/relationships/hyperlink" Target="https://upload.wikimedia.org/wikipedia/commons/c/c3/Michelangelo,_Creation_of_Adam_05.jpg" TargetMode="External"/><Relationship Id="rId2" Type="http://schemas.openxmlformats.org/officeDocument/2006/relationships/hyperlink" Target="https://upload.wikimedia.org/wikipedia/commons/thumb/d/d0/Rome-Basilique_San_Pietro_in_Vincoli-Moise_MichelAnge.jpg/768px-Rome-Basilique_San_Pietro_in_Vincoli-Moise_MichelAnge.jpg" TargetMode="External"/><Relationship Id="rId16" Type="http://schemas.openxmlformats.org/officeDocument/2006/relationships/hyperlink" Target="https://upload.wikimedia.org/wikipedia/commons/2/26/Michelangelo's_%22God%22,_from_%22the_Creation_of_Adam%22.jpg" TargetMode="External"/><Relationship Id="rId20" Type="http://schemas.openxmlformats.org/officeDocument/2006/relationships/hyperlink" Target="https://s-media-cache-ak0.pinimg.com/736x/37/34/a9/3734a9df0ab9dfad2d2816c36e2286a1.jpg" TargetMode="External"/><Relationship Id="rId1" Type="http://schemas.openxmlformats.org/officeDocument/2006/relationships/slideLayout" Target="../slideLayouts/slideLayout24.xml"/><Relationship Id="rId6" Type="http://schemas.openxmlformats.org/officeDocument/2006/relationships/hyperlink" Target="https://upload.wikimedia.org/wikipedia/commons/thumb/f/f0/Donatello_-_David_-_Floren%C3%A7a.jpg/476px-Donatello_-_David_-_Floren%C3%A7a.jpg" TargetMode="External"/><Relationship Id="rId11" Type="http://schemas.openxmlformats.org/officeDocument/2006/relationships/hyperlink" Target="https://upload.wikimedia.org/wikipedia/commons/e/e5/Cappella_sistina,_volta_02.jpg" TargetMode="External"/><Relationship Id="rId5" Type="http://schemas.openxmlformats.org/officeDocument/2006/relationships/hyperlink" Target="http://goflorence.us/471/images/uffizi6.jpg" TargetMode="External"/><Relationship Id="rId15" Type="http://schemas.openxmlformats.org/officeDocument/2006/relationships/hyperlink" Target="http://www.kirche-thalwil.ch/_kirchenweb/_ausgabeseiten/scaledImage.php?imagefile=2703.jpg&amp;imagedomainpath=/home/webs/kirche-thalwil/html&amp;destX=240&amp;destY=320&amp;offsetX=0&amp;offsetY=0&amp;selectionBreite=0&amp;selectionHoehe=0&amp;backcolor=FFFFFF" TargetMode="External"/><Relationship Id="rId10" Type="http://schemas.openxmlformats.org/officeDocument/2006/relationships/hyperlink" Target="https://upload.wikimedia.org/wikipedia/commons/2/22/Musei_vaticani,_cappella_sistina,_retro_02.JPG" TargetMode="External"/><Relationship Id="rId19" Type="http://schemas.openxmlformats.org/officeDocument/2006/relationships/hyperlink" Target="https://upload.wikimedia.org/wikipedia/commons/0/0f/The_Deluge_after_restoration.jpg" TargetMode="External"/><Relationship Id="rId4" Type="http://schemas.openxmlformats.org/officeDocument/2006/relationships/hyperlink" Target="https://upload.wikimedia.org/wikipedia/commons/d/d5/David_von_Michelangelo.jpg" TargetMode="External"/><Relationship Id="rId9" Type="http://schemas.openxmlformats.org/officeDocument/2006/relationships/hyperlink" Target="https://classconnection.s3.amazonaws.com/387/flashcards/4639387/jpg/sistine_chapel-148F1CFB4380B13F3C2.jpg" TargetMode="External"/><Relationship Id="rId14" Type="http://schemas.openxmlformats.org/officeDocument/2006/relationships/hyperlink" Target="https://upload.wikimedia.org/wikipedia/commons/thumb/d/d3/Michelangelo,_Creation_of_Adam_04.jpg/310px-Michelangelo,_Creation_of_Adam_04.jpg"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upload.wikimedia.org/wikipedia/commons/2/24/Rome_Sistine_Chapel_01.jpg" TargetMode="External"/><Relationship Id="rId3" Type="http://schemas.openxmlformats.org/officeDocument/2006/relationships/hyperlink" Target="http://s246.photobucket.com/user/un-titled/media/michelangelo/ignudi3.jpg.html" TargetMode="External"/><Relationship Id="rId7" Type="http://schemas.openxmlformats.org/officeDocument/2006/relationships/hyperlink" Target="https://upload.wikimedia.org/wikipedia/commons/b/bb/Michelangelo_libyan.jpg" TargetMode="External"/><Relationship Id="rId12" Type="http://schemas.openxmlformats.org/officeDocument/2006/relationships/hyperlink" Target="http://cappellasistina.altervista.org/home1.jpg" TargetMode="External"/><Relationship Id="rId2" Type="http://schemas.openxmlformats.org/officeDocument/2006/relationships/hyperlink" Target="http://103.imagebam.com/temporarylink/rvS8OpxJQ5XnTH_T_kxRDQ/1436853922/26148/261473743/Michelangelo,_Creation_of_EveD2.jpg" TargetMode="External"/><Relationship Id="rId1" Type="http://schemas.openxmlformats.org/officeDocument/2006/relationships/slideLayout" Target="../slideLayouts/slideLayout24.xml"/><Relationship Id="rId6" Type="http://schemas.openxmlformats.org/officeDocument/2006/relationships/hyperlink" Target="https://upload.wikimedia.org/wikipedia/commons/thumb/f/fe/LibyanSibyl_SistineChapel.jpg/460px-LibyanSibyl_SistineChapel.jpg" TargetMode="External"/><Relationship Id="rId11" Type="http://schemas.openxmlformats.org/officeDocument/2006/relationships/hyperlink" Target="http://arts.muohio.edu/faculty/benson/Michelangelo%20Site/LJdrapery.jpg" TargetMode="External"/><Relationship Id="rId5" Type="http://schemas.openxmlformats.org/officeDocument/2006/relationships/hyperlink" Target="https://upload.wikimedia.org/wikipedia/commons/e/ec/Michelangelo,_sibille,_cumana_01.jpg" TargetMode="External"/><Relationship Id="rId10" Type="http://schemas.openxmlformats.org/officeDocument/2006/relationships/hyperlink" Target="https://upload.wikimedia.org/wikipedia/commons/0/05/Michelangelo,_Giudizio_Universale_18.jpg" TargetMode="External"/><Relationship Id="rId4" Type="http://schemas.openxmlformats.org/officeDocument/2006/relationships/hyperlink" Target="https://upload.wikimedia.org/wikipedia/commons/thumb/9/98/Creaci%C3%B3n_del_sol,_luna_y_planetas.jpg/1280px-Creaci%C3%B3n_del_sol,_luna_y_planetas.jpg" TargetMode="External"/><Relationship Id="rId9" Type="http://schemas.openxmlformats.org/officeDocument/2006/relationships/hyperlink" Target="https://upload.wikimedia.org/wikipedia/commons/thumb/e/e1/Michelangelo,_Giudizio_Universale_11.jpg/320px-Michelangelo,_Giudizio_Universale_11.jp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006575"/>
            <a:ext cx="7772400" cy="1470025"/>
          </a:xfrm>
        </p:spPr>
        <p:txBody>
          <a:bodyPr/>
          <a:lstStyle/>
          <a:p>
            <a:r>
              <a:rPr lang="el-GR" dirty="0" smtClean="0">
                <a:solidFill>
                  <a:srgbClr val="5075BC"/>
                </a:solidFill>
              </a:rPr>
              <a:t>Εισαγωγή στις εικαστικές τέχνες</a:t>
            </a:r>
            <a:endParaRPr lang="el-GR" dirty="0">
              <a:solidFill>
                <a:srgbClr val="5075BC"/>
              </a:solidFill>
            </a:endParaRPr>
          </a:p>
        </p:txBody>
      </p:sp>
      <p:sp>
        <p:nvSpPr>
          <p:cNvPr id="3" name="Υπότιτλος 2"/>
          <p:cNvSpPr>
            <a:spLocks noGrp="1"/>
          </p:cNvSpPr>
          <p:nvPr>
            <p:ph type="subTitle" idx="1"/>
          </p:nvPr>
        </p:nvSpPr>
        <p:spPr>
          <a:xfrm>
            <a:off x="591305" y="3384823"/>
            <a:ext cx="7869127" cy="2842556"/>
          </a:xfrm>
        </p:spPr>
        <p:txBody>
          <a:bodyPr>
            <a:noAutofit/>
          </a:bodyPr>
          <a:lstStyle/>
          <a:p>
            <a:r>
              <a:rPr lang="el-GR" sz="2800" dirty="0">
                <a:solidFill>
                  <a:schemeClr val="tx2">
                    <a:lumMod val="40000"/>
                    <a:lumOff val="60000"/>
                  </a:schemeClr>
                </a:solidFill>
                <a:latin typeface="+mj-lt"/>
                <a:ea typeface="+mj-ea"/>
                <a:cs typeface="+mj-cs"/>
              </a:rPr>
              <a:t>Ενότητα </a:t>
            </a:r>
            <a:r>
              <a:rPr lang="el-GR" sz="2800" dirty="0" smtClean="0">
                <a:solidFill>
                  <a:schemeClr val="tx2">
                    <a:lumMod val="40000"/>
                    <a:lumOff val="60000"/>
                  </a:schemeClr>
                </a:solidFill>
              </a:rPr>
              <a:t>1</a:t>
            </a:r>
            <a:r>
              <a:rPr lang="en-US" sz="2800" dirty="0" smtClean="0">
                <a:solidFill>
                  <a:schemeClr val="tx2">
                    <a:lumMod val="40000"/>
                    <a:lumOff val="60000"/>
                  </a:schemeClr>
                </a:solidFill>
              </a:rPr>
              <a:t>5</a:t>
            </a:r>
            <a:r>
              <a:rPr lang="el-GR" sz="2800" dirty="0" smtClean="0">
                <a:solidFill>
                  <a:schemeClr val="tx2">
                    <a:lumMod val="40000"/>
                    <a:lumOff val="60000"/>
                  </a:schemeClr>
                </a:solidFill>
              </a:rPr>
              <a:t>: </a:t>
            </a:r>
            <a:r>
              <a:rPr lang="en-US" sz="2800" dirty="0">
                <a:solidFill>
                  <a:schemeClr val="tx2">
                    <a:lumMod val="40000"/>
                    <a:lumOff val="60000"/>
                  </a:schemeClr>
                </a:solidFill>
              </a:rPr>
              <a:t>Michelangelo </a:t>
            </a:r>
            <a:r>
              <a:rPr lang="en-US" sz="2800" dirty="0" err="1">
                <a:solidFill>
                  <a:schemeClr val="tx2">
                    <a:lumMod val="40000"/>
                    <a:lumOff val="60000"/>
                  </a:schemeClr>
                </a:solidFill>
              </a:rPr>
              <a:t>Buonarroti</a:t>
            </a:r>
            <a:r>
              <a:rPr lang="en-US" sz="2800" dirty="0">
                <a:solidFill>
                  <a:schemeClr val="tx2">
                    <a:lumMod val="40000"/>
                    <a:lumOff val="60000"/>
                  </a:schemeClr>
                </a:solidFill>
              </a:rPr>
              <a:t> </a:t>
            </a:r>
            <a:endParaRPr lang="en-US" sz="2800" dirty="0" smtClean="0">
              <a:solidFill>
                <a:schemeClr val="tx2">
                  <a:lumMod val="40000"/>
                  <a:lumOff val="60000"/>
                </a:schemeClr>
              </a:solidFill>
            </a:endParaRPr>
          </a:p>
          <a:p>
            <a:r>
              <a:rPr lang="el-GR" sz="2800" dirty="0" smtClean="0"/>
              <a:t>Μάρτιν </a:t>
            </a:r>
            <a:r>
              <a:rPr lang="el-GR" sz="2800" dirty="0" err="1" smtClean="0"/>
              <a:t>Κρέεμπ</a:t>
            </a:r>
            <a:endParaRPr lang="el-GR" sz="2800" dirty="0" smtClean="0"/>
          </a:p>
          <a:p>
            <a:r>
              <a:rPr lang="el-GR" sz="2800" dirty="0" smtClean="0"/>
              <a:t>Σχολή  Ανθρωπιστικών και </a:t>
            </a:r>
            <a:r>
              <a:rPr lang="el-GR" sz="2800" dirty="0"/>
              <a:t>Κ</a:t>
            </a:r>
            <a:r>
              <a:rPr lang="el-GR" sz="2800" dirty="0" smtClean="0"/>
              <a:t>οινωνικών </a:t>
            </a:r>
            <a:r>
              <a:rPr lang="el-GR" sz="2800" dirty="0"/>
              <a:t>Σ</a:t>
            </a:r>
            <a:r>
              <a:rPr lang="el-GR" sz="2800" dirty="0" smtClean="0"/>
              <a:t>πουδών</a:t>
            </a:r>
          </a:p>
          <a:p>
            <a:r>
              <a:rPr lang="el-GR" sz="2800" dirty="0" smtClean="0"/>
              <a:t>Τμήμα Θεατρικών Σπουδών</a:t>
            </a:r>
          </a:p>
          <a:p>
            <a:endParaRPr lang="el-GR" sz="2800" dirty="0" smtClean="0"/>
          </a:p>
        </p:txBody>
      </p:sp>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506460"/>
            <a:ext cx="4514857" cy="935086"/>
          </a:xfrm>
          <a:prstGeom prst="rect">
            <a:avLst/>
          </a:prstGeom>
        </p:spPr>
      </p:pic>
      <p:pic>
        <p:nvPicPr>
          <p:cNvPr id="13" name="Εικόνα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305" y="279862"/>
            <a:ext cx="3692664" cy="1388283"/>
          </a:xfrm>
          <a:prstGeom prst="rect">
            <a:avLst/>
          </a:prstGeom>
        </p:spPr>
      </p:pic>
    </p:spTree>
    <p:extLst>
      <p:ext uri="{BB962C8B-B14F-4D97-AF65-F5344CB8AC3E}">
        <p14:creationId xmlns:p14="http://schemas.microsoft.com/office/powerpoint/2010/main" val="19474507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David_von_Michelangelo.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1"/>
            <a:ext cx="2921000" cy="6857779"/>
          </a:xfrm>
          <a:prstGeom prst="rect">
            <a:avLst/>
          </a:prstGeom>
        </p:spPr>
      </p:pic>
      <p:pic>
        <p:nvPicPr>
          <p:cNvPr id="5" name="Bild 4" descr="michelangelo_david.jpg"/>
          <p:cNvPicPr>
            <a:picLocks noChangeAspect="1"/>
          </p:cNvPicPr>
          <p:nvPr/>
        </p:nvPicPr>
        <p:blipFill>
          <a:blip r:embed="rId3"/>
          <a:stretch>
            <a:fillRect/>
          </a:stretch>
        </p:blipFill>
        <p:spPr>
          <a:xfrm>
            <a:off x="3015268" y="0"/>
            <a:ext cx="2913291" cy="6362700"/>
          </a:xfrm>
          <a:prstGeom prst="rect">
            <a:avLst/>
          </a:prstGeom>
        </p:spPr>
      </p:pic>
      <p:pic>
        <p:nvPicPr>
          <p:cNvPr id="6" name="Bild 5" descr="David-Michelangelo-detail.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007100" y="-1"/>
            <a:ext cx="3136900" cy="2438495"/>
          </a:xfrm>
          <a:prstGeom prst="rect">
            <a:avLst/>
          </a:prstGeom>
        </p:spPr>
      </p:pic>
    </p:spTree>
    <p:extLst>
      <p:ext uri="{BB962C8B-B14F-4D97-AF65-F5344CB8AC3E}">
        <p14:creationId xmlns:p14="http://schemas.microsoft.com/office/powerpoint/2010/main" val="14655684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4911-1.jpg"/>
          <p:cNvPicPr>
            <a:picLocks noChangeAspect="1"/>
          </p:cNvPicPr>
          <p:nvPr/>
        </p:nvPicPr>
        <p:blipFill>
          <a:blip r:embed="rId2"/>
          <a:stretch>
            <a:fillRect/>
          </a:stretch>
        </p:blipFill>
        <p:spPr>
          <a:xfrm>
            <a:off x="1397000" y="577850"/>
            <a:ext cx="6350000" cy="4762500"/>
          </a:xfrm>
          <a:prstGeom prst="rect">
            <a:avLst/>
          </a:prstGeom>
        </p:spPr>
      </p:pic>
      <p:sp>
        <p:nvSpPr>
          <p:cNvPr id="3" name="Textfeld 2"/>
          <p:cNvSpPr txBox="1"/>
          <p:nvPr/>
        </p:nvSpPr>
        <p:spPr>
          <a:xfrm>
            <a:off x="0" y="5934670"/>
            <a:ext cx="9144000" cy="923330"/>
          </a:xfrm>
          <a:prstGeom prst="rect">
            <a:avLst/>
          </a:prstGeom>
          <a:solidFill>
            <a:schemeClr val="bg1"/>
          </a:solidFill>
        </p:spPr>
        <p:txBody>
          <a:bodyPr wrap="square" rtlCol="0">
            <a:spAutoFit/>
          </a:bodyPr>
          <a:lstStyle/>
          <a:p>
            <a:r>
              <a:rPr lang="de-DE" dirty="0" smtClean="0"/>
              <a:t>Cappella </a:t>
            </a:r>
            <a:r>
              <a:rPr lang="de-DE" dirty="0" err="1" smtClean="0"/>
              <a:t>Sistina</a:t>
            </a:r>
            <a:r>
              <a:rPr lang="de-DE" dirty="0" smtClean="0"/>
              <a:t>, </a:t>
            </a:r>
            <a:r>
              <a:rPr lang="el-GR" dirty="0" smtClean="0"/>
              <a:t>παρεκκλήσι που αναπαλαιώθηκε το 1477 έως το 1480 από τον Πάπα Σίξτου Δ΄</a:t>
            </a:r>
            <a:r>
              <a:rPr lang="de-DE" dirty="0" smtClean="0"/>
              <a:t>. </a:t>
            </a:r>
            <a:r>
              <a:rPr lang="el-GR" dirty="0" smtClean="0"/>
              <a:t>Βατικανό. Σημείο συγκέντρωσης της Ιεράς Συνόδου για το κονκλάβιο για την εκλογή νέου Πάπα. Φέρει νωπογραφίες των </a:t>
            </a:r>
            <a:r>
              <a:rPr lang="de-DE" dirty="0" smtClean="0"/>
              <a:t>Michelangelo, Sandro Botticelli, Pietro </a:t>
            </a:r>
            <a:r>
              <a:rPr lang="de-DE" dirty="0" err="1" smtClean="0"/>
              <a:t>Perugino</a:t>
            </a:r>
            <a:r>
              <a:rPr lang="de-DE" dirty="0" smtClean="0"/>
              <a:t>, </a:t>
            </a:r>
            <a:r>
              <a:rPr lang="de-DE" dirty="0" err="1" smtClean="0"/>
              <a:t>Pinturricchio</a:t>
            </a:r>
            <a:r>
              <a:rPr lang="de-DE" dirty="0" smtClean="0"/>
              <a:t> </a:t>
            </a:r>
            <a:r>
              <a:rPr lang="el-GR" dirty="0" smtClean="0"/>
              <a:t>κ.α.</a:t>
            </a:r>
          </a:p>
        </p:txBody>
      </p:sp>
    </p:spTree>
    <p:extLst>
      <p:ext uri="{BB962C8B-B14F-4D97-AF65-F5344CB8AC3E}">
        <p14:creationId xmlns:p14="http://schemas.microsoft.com/office/powerpoint/2010/main" val="2229156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appella-sistina.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91415" y="0"/>
            <a:ext cx="5352585" cy="6858000"/>
          </a:xfrm>
          <a:prstGeom prst="rect">
            <a:avLst/>
          </a:prstGeom>
        </p:spPr>
      </p:pic>
      <p:sp>
        <p:nvSpPr>
          <p:cNvPr id="3" name="Textfeld 2"/>
          <p:cNvSpPr txBox="1"/>
          <p:nvPr/>
        </p:nvSpPr>
        <p:spPr>
          <a:xfrm>
            <a:off x="0" y="4826675"/>
            <a:ext cx="3543300" cy="2031325"/>
          </a:xfrm>
          <a:prstGeom prst="rect">
            <a:avLst/>
          </a:prstGeom>
          <a:solidFill>
            <a:schemeClr val="bg1"/>
          </a:solidFill>
        </p:spPr>
        <p:txBody>
          <a:bodyPr wrap="square" rtlCol="0">
            <a:spAutoFit/>
          </a:bodyPr>
          <a:lstStyle/>
          <a:p>
            <a:r>
              <a:rPr lang="de-DE" dirty="0" smtClean="0"/>
              <a:t>Cappella </a:t>
            </a:r>
            <a:r>
              <a:rPr lang="de-DE" dirty="0" err="1" smtClean="0"/>
              <a:t>Sistina</a:t>
            </a:r>
            <a:r>
              <a:rPr lang="de-DE" dirty="0" smtClean="0"/>
              <a:t>, </a:t>
            </a:r>
            <a:r>
              <a:rPr lang="el-GR" dirty="0" smtClean="0"/>
              <a:t>Βατικανό. Νωπογραφίες του </a:t>
            </a:r>
            <a:r>
              <a:rPr lang="de-DE" dirty="0" smtClean="0"/>
              <a:t>Michelangelo</a:t>
            </a:r>
            <a:r>
              <a:rPr lang="el-GR" dirty="0" smtClean="0"/>
              <a:t> σε οροφή (1508-1512, με εντολή του Πάπα Ιουλίου Β΄) και στον δυτικό τοίχο της εκκλησίας («Τελευταία κρίση», 1535-1541, με εντολή του Πάπα Παύλου Γ΄ </a:t>
            </a:r>
            <a:r>
              <a:rPr lang="de-DE" dirty="0" err="1" smtClean="0"/>
              <a:t>Farnese</a:t>
            </a:r>
            <a:r>
              <a:rPr lang="de-DE" dirty="0" smtClean="0"/>
              <a:t>).</a:t>
            </a:r>
            <a:endParaRPr lang="el-GR" dirty="0" smtClean="0"/>
          </a:p>
        </p:txBody>
      </p:sp>
    </p:spTree>
    <p:extLst>
      <p:ext uri="{BB962C8B-B14F-4D97-AF65-F5344CB8AC3E}">
        <p14:creationId xmlns:p14="http://schemas.microsoft.com/office/powerpoint/2010/main" val="2668415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appella-sistina Deck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54100"/>
            <a:ext cx="9192694" cy="3225800"/>
          </a:xfrm>
          <a:prstGeom prst="rect">
            <a:avLst/>
          </a:prstGeom>
        </p:spPr>
      </p:pic>
      <p:sp>
        <p:nvSpPr>
          <p:cNvPr id="3" name="Textfeld 2"/>
          <p:cNvSpPr txBox="1"/>
          <p:nvPr/>
        </p:nvSpPr>
        <p:spPr>
          <a:xfrm>
            <a:off x="0" y="5380672"/>
            <a:ext cx="9144000" cy="1477328"/>
          </a:xfrm>
          <a:prstGeom prst="rect">
            <a:avLst/>
          </a:prstGeom>
          <a:solidFill>
            <a:schemeClr val="bg1"/>
          </a:solidFill>
        </p:spPr>
        <p:txBody>
          <a:bodyPr wrap="square" rtlCol="0">
            <a:spAutoFit/>
          </a:bodyPr>
          <a:lstStyle/>
          <a:p>
            <a:r>
              <a:rPr lang="de-DE" dirty="0" smtClean="0"/>
              <a:t>Cappella </a:t>
            </a:r>
            <a:r>
              <a:rPr lang="de-DE" dirty="0" err="1" smtClean="0"/>
              <a:t>Sistina</a:t>
            </a:r>
            <a:r>
              <a:rPr lang="de-DE" dirty="0" smtClean="0"/>
              <a:t>, </a:t>
            </a:r>
            <a:r>
              <a:rPr lang="el-GR" dirty="0" smtClean="0"/>
              <a:t>οροφή με νωπογραφίες του </a:t>
            </a:r>
            <a:r>
              <a:rPr lang="de-DE" dirty="0" smtClean="0"/>
              <a:t>Michelangelo. </a:t>
            </a:r>
            <a:r>
              <a:rPr lang="el-GR" dirty="0" smtClean="0"/>
              <a:t>Σκηνές από τη Γένεση (το α΄ βιβλίο του Μωυσή στην Παλαιά Διαθήκη): ο Θεός δημιουργεί τον Αδάμ· Αδάμ και Έυα στον κήπο της Εδέμ· η μεγάλη πλημμύρα· προφήτες της Παλαιάς διαθήκης και πολλά άλλα σε περισσότερα από 460 τετραγωνικά μέτρα και με περισσότερες από 300 μορφές.</a:t>
            </a:r>
          </a:p>
          <a:p>
            <a:r>
              <a:rPr lang="el-GR" dirty="0" smtClean="0"/>
              <a:t>Βλ. </a:t>
            </a:r>
            <a:r>
              <a:rPr lang="de-DE" dirty="0" err="1" smtClean="0"/>
              <a:t>Gombrich</a:t>
            </a:r>
            <a:r>
              <a:rPr lang="de-DE" dirty="0" smtClean="0"/>
              <a:t> </a:t>
            </a:r>
            <a:r>
              <a:rPr lang="el-GR" dirty="0" smtClean="0"/>
              <a:t>307-313 και εικ. 196-200, προ παντός τον αναδιπλούμενο πίνακα 198.</a:t>
            </a:r>
          </a:p>
        </p:txBody>
      </p:sp>
    </p:spTree>
    <p:extLst>
      <p:ext uri="{BB962C8B-B14F-4D97-AF65-F5344CB8AC3E}">
        <p14:creationId xmlns:p14="http://schemas.microsoft.com/office/powerpoint/2010/main" val="15677688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appella-sistina Deck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16100"/>
            <a:ext cx="9192694" cy="3225800"/>
          </a:xfrm>
          <a:prstGeom prst="rect">
            <a:avLst/>
          </a:prstGeom>
        </p:spPr>
      </p:pic>
      <p:sp>
        <p:nvSpPr>
          <p:cNvPr id="5" name="Rahmen 4"/>
          <p:cNvSpPr/>
          <p:nvPr/>
        </p:nvSpPr>
        <p:spPr>
          <a:xfrm>
            <a:off x="1968875" y="2745055"/>
            <a:ext cx="876237" cy="1329429"/>
          </a:xfrm>
          <a:prstGeom prst="frame">
            <a:avLst>
              <a:gd name="adj1" fmla="val 207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29343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31900"/>
            <a:ext cx="9144000" cy="4382244"/>
          </a:xfrm>
          <a:prstGeom prst="rect">
            <a:avLst/>
          </a:prstGeom>
        </p:spPr>
      </p:pic>
    </p:spTree>
    <p:extLst>
      <p:ext uri="{BB962C8B-B14F-4D97-AF65-F5344CB8AC3E}">
        <p14:creationId xmlns:p14="http://schemas.microsoft.com/office/powerpoint/2010/main" val="1073585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appella-sistina Deck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16100"/>
            <a:ext cx="9192694" cy="3225800"/>
          </a:xfrm>
          <a:prstGeom prst="rect">
            <a:avLst/>
          </a:prstGeom>
        </p:spPr>
      </p:pic>
      <p:sp>
        <p:nvSpPr>
          <p:cNvPr id="4" name="Rahmen 3"/>
          <p:cNvSpPr/>
          <p:nvPr/>
        </p:nvSpPr>
        <p:spPr>
          <a:xfrm>
            <a:off x="3382449" y="2738107"/>
            <a:ext cx="876237" cy="1329429"/>
          </a:xfrm>
          <a:prstGeom prst="frame">
            <a:avLst>
              <a:gd name="adj1" fmla="val 207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265181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4911-4.jpg"/>
          <p:cNvPicPr>
            <a:picLocks noChangeAspect="1"/>
          </p:cNvPicPr>
          <p:nvPr/>
        </p:nvPicPr>
        <p:blipFill>
          <a:blip r:embed="rId2"/>
          <a:stretch>
            <a:fillRect/>
          </a:stretch>
        </p:blipFill>
        <p:spPr>
          <a:xfrm>
            <a:off x="762000" y="1485900"/>
            <a:ext cx="7620000" cy="3911600"/>
          </a:xfrm>
          <a:prstGeom prst="rect">
            <a:avLst/>
          </a:prstGeom>
        </p:spPr>
      </p:pic>
    </p:spTree>
    <p:extLst>
      <p:ext uri="{BB962C8B-B14F-4D97-AF65-F5344CB8AC3E}">
        <p14:creationId xmlns:p14="http://schemas.microsoft.com/office/powerpoint/2010/main" val="1818117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 Cappella Sistina Gottvater Adam*.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54358"/>
            <a:ext cx="9144000" cy="5349284"/>
          </a:xfrm>
          <a:prstGeom prst="rect">
            <a:avLst/>
          </a:prstGeom>
        </p:spPr>
      </p:pic>
      <p:sp>
        <p:nvSpPr>
          <p:cNvPr id="3" name="Rahmen 2"/>
          <p:cNvSpPr/>
          <p:nvPr/>
        </p:nvSpPr>
        <p:spPr>
          <a:xfrm>
            <a:off x="4213178" y="1229491"/>
            <a:ext cx="2866920" cy="2540210"/>
          </a:xfrm>
          <a:prstGeom prst="frame">
            <a:avLst>
              <a:gd name="adj1" fmla="val 207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78041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 Cappella Sistina Eva viel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0895" y="0"/>
            <a:ext cx="6002211" cy="6858000"/>
          </a:xfrm>
          <a:prstGeom prst="rect">
            <a:avLst/>
          </a:prstGeom>
        </p:spPr>
      </p:pic>
    </p:spTree>
    <p:extLst>
      <p:ext uri="{BB962C8B-B14F-4D97-AF65-F5344CB8AC3E}">
        <p14:creationId xmlns:p14="http://schemas.microsoft.com/office/powerpoint/2010/main" val="28316664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Σκοποί  ενότητας</a:t>
            </a:r>
            <a:endParaRPr lang="el-GR" dirty="0"/>
          </a:p>
        </p:txBody>
      </p:sp>
      <p:sp>
        <p:nvSpPr>
          <p:cNvPr id="3" name="Content Placeholder 2"/>
          <p:cNvSpPr>
            <a:spLocks noGrp="1"/>
          </p:cNvSpPr>
          <p:nvPr>
            <p:ph idx="1"/>
          </p:nvPr>
        </p:nvSpPr>
        <p:spPr/>
        <p:txBody>
          <a:bodyPr/>
          <a:lstStyle/>
          <a:p>
            <a:r>
              <a:rPr lang="el-GR" dirty="0"/>
              <a:t>Γνωριμία των φοιτητών με την τέχνη του </a:t>
            </a:r>
            <a:r>
              <a:rPr lang="el-GR" dirty="0" err="1"/>
              <a:t>Michelangelo</a:t>
            </a:r>
            <a:r>
              <a:rPr lang="el-GR" dirty="0"/>
              <a:t> </a:t>
            </a:r>
            <a:r>
              <a:rPr lang="el-GR" dirty="0" err="1"/>
              <a:t>Buonarroti</a:t>
            </a:r>
            <a:r>
              <a:rPr lang="el-GR" dirty="0"/>
              <a:t> (1475 – 1564).</a:t>
            </a:r>
            <a:endParaRPr lang="el-GR" dirty="0">
              <a:effectLst/>
            </a:endParaRPr>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5" name="Ορθογώνιο 4"/>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6"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19276421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 Cappella Sistina Gottvat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9491" y="0"/>
            <a:ext cx="4825018" cy="6858000"/>
          </a:xfrm>
          <a:prstGeom prst="rect">
            <a:avLst/>
          </a:prstGeom>
        </p:spPr>
      </p:pic>
    </p:spTree>
    <p:extLst>
      <p:ext uri="{BB962C8B-B14F-4D97-AF65-F5344CB8AC3E}">
        <p14:creationId xmlns:p14="http://schemas.microsoft.com/office/powerpoint/2010/main" val="21715018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Michelangelo Cappella Sistina Adam.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1092" y="0"/>
            <a:ext cx="4581816" cy="6858000"/>
          </a:xfrm>
          <a:prstGeom prst="rect">
            <a:avLst/>
          </a:prstGeom>
        </p:spPr>
      </p:pic>
    </p:spTree>
    <p:extLst>
      <p:ext uri="{BB962C8B-B14F-4D97-AF65-F5344CB8AC3E}">
        <p14:creationId xmlns:p14="http://schemas.microsoft.com/office/powerpoint/2010/main" val="3602801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appella-sistina Deck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16100"/>
            <a:ext cx="9192694" cy="3225800"/>
          </a:xfrm>
          <a:prstGeom prst="rect">
            <a:avLst/>
          </a:prstGeom>
        </p:spPr>
      </p:pic>
      <p:sp>
        <p:nvSpPr>
          <p:cNvPr id="4" name="Rahmen 3"/>
          <p:cNvSpPr/>
          <p:nvPr/>
        </p:nvSpPr>
        <p:spPr>
          <a:xfrm>
            <a:off x="4622919" y="2738107"/>
            <a:ext cx="876237" cy="1329429"/>
          </a:xfrm>
          <a:prstGeom prst="frame">
            <a:avLst>
              <a:gd name="adj1" fmla="val 207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357141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 Cappella Sistina Sündenfal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51078"/>
            <a:ext cx="9144000" cy="4555845"/>
          </a:xfrm>
          <a:prstGeom prst="rect">
            <a:avLst/>
          </a:prstGeom>
        </p:spPr>
      </p:pic>
    </p:spTree>
    <p:extLst>
      <p:ext uri="{BB962C8B-B14F-4D97-AF65-F5344CB8AC3E}">
        <p14:creationId xmlns:p14="http://schemas.microsoft.com/office/powerpoint/2010/main" val="23233660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appella-sistina Deck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16100"/>
            <a:ext cx="9192694" cy="3225800"/>
          </a:xfrm>
          <a:prstGeom prst="rect">
            <a:avLst/>
          </a:prstGeom>
        </p:spPr>
      </p:pic>
      <p:sp>
        <p:nvSpPr>
          <p:cNvPr id="4" name="Rahmen 3"/>
          <p:cNvSpPr/>
          <p:nvPr/>
        </p:nvSpPr>
        <p:spPr>
          <a:xfrm>
            <a:off x="6001219" y="2738107"/>
            <a:ext cx="876237" cy="1329429"/>
          </a:xfrm>
          <a:prstGeom prst="frame">
            <a:avLst>
              <a:gd name="adj1" fmla="val 207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36862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Sintflut.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33922697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Sintflut2.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6096000" cy="6858000"/>
          </a:xfrm>
          <a:prstGeom prst="rect">
            <a:avLst/>
          </a:prstGeom>
        </p:spPr>
      </p:pic>
    </p:spTree>
    <p:extLst>
      <p:ext uri="{BB962C8B-B14F-4D97-AF65-F5344CB8AC3E}">
        <p14:creationId xmlns:p14="http://schemas.microsoft.com/office/powerpoint/2010/main" val="1987238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 Cappella Sistina Sintflu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50407" y="0"/>
            <a:ext cx="4443186" cy="6858000"/>
          </a:xfrm>
          <a:prstGeom prst="rect">
            <a:avLst/>
          </a:prstGeom>
        </p:spPr>
      </p:pic>
    </p:spTree>
    <p:extLst>
      <p:ext uri="{BB962C8B-B14F-4D97-AF65-F5344CB8AC3E}">
        <p14:creationId xmlns:p14="http://schemas.microsoft.com/office/powerpoint/2010/main" val="18931927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appella-sistina Deck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16100"/>
            <a:ext cx="9192694" cy="3225800"/>
          </a:xfrm>
          <a:prstGeom prst="rect">
            <a:avLst/>
          </a:prstGeom>
        </p:spPr>
      </p:pic>
      <p:sp>
        <p:nvSpPr>
          <p:cNvPr id="4" name="Rahmen 3"/>
          <p:cNvSpPr/>
          <p:nvPr/>
        </p:nvSpPr>
        <p:spPr>
          <a:xfrm>
            <a:off x="11340" y="3475222"/>
            <a:ext cx="1496832" cy="1684580"/>
          </a:xfrm>
          <a:prstGeom prst="frame">
            <a:avLst>
              <a:gd name="adj1" fmla="val 207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332494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 Cappella Sistina Kupferschlange gesam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7812" y="168686"/>
            <a:ext cx="9799625" cy="6520628"/>
          </a:xfrm>
          <a:prstGeom prst="rect">
            <a:avLst/>
          </a:prstGeom>
        </p:spPr>
      </p:pic>
      <p:sp>
        <p:nvSpPr>
          <p:cNvPr id="4" name="Parallelogramm 3"/>
          <p:cNvSpPr/>
          <p:nvPr/>
        </p:nvSpPr>
        <p:spPr>
          <a:xfrm>
            <a:off x="-327812" y="3163922"/>
            <a:ext cx="1711248" cy="2120621"/>
          </a:xfrm>
          <a:prstGeom prst="parallelogram">
            <a:avLst>
              <a:gd name="adj" fmla="val 0"/>
            </a:avLst>
          </a:prstGeom>
          <a:solidFill>
            <a:srgbClr val="DDCE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Parallelogramm 4"/>
          <p:cNvSpPr/>
          <p:nvPr/>
        </p:nvSpPr>
        <p:spPr>
          <a:xfrm>
            <a:off x="-327813" y="5284543"/>
            <a:ext cx="3423533" cy="1377143"/>
          </a:xfrm>
          <a:prstGeom prst="parallelogram">
            <a:avLst>
              <a:gd name="adj" fmla="val 0"/>
            </a:avLst>
          </a:prstGeom>
          <a:solidFill>
            <a:srgbClr val="DDCE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Parallelogramm 5"/>
          <p:cNvSpPr/>
          <p:nvPr/>
        </p:nvSpPr>
        <p:spPr>
          <a:xfrm>
            <a:off x="2314341" y="5942278"/>
            <a:ext cx="1461778" cy="719408"/>
          </a:xfrm>
          <a:prstGeom prst="parallelogram">
            <a:avLst>
              <a:gd name="adj" fmla="val 0"/>
            </a:avLst>
          </a:prstGeom>
          <a:solidFill>
            <a:srgbClr val="DDCE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Parallelogramm 6"/>
          <p:cNvSpPr/>
          <p:nvPr/>
        </p:nvSpPr>
        <p:spPr>
          <a:xfrm>
            <a:off x="5466777" y="5738156"/>
            <a:ext cx="4005035" cy="923530"/>
          </a:xfrm>
          <a:prstGeom prst="parallelogram">
            <a:avLst>
              <a:gd name="adj" fmla="val 0"/>
            </a:avLst>
          </a:prstGeom>
          <a:solidFill>
            <a:srgbClr val="DDCE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Parallelogramm 7"/>
          <p:cNvSpPr/>
          <p:nvPr/>
        </p:nvSpPr>
        <p:spPr>
          <a:xfrm>
            <a:off x="-327812" y="191020"/>
            <a:ext cx="1711248" cy="261763"/>
          </a:xfrm>
          <a:prstGeom prst="parallelogram">
            <a:avLst>
              <a:gd name="adj" fmla="val 0"/>
            </a:avLst>
          </a:prstGeom>
          <a:solidFill>
            <a:srgbClr val="DDCE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93223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Περιεχόμενα ενότητας</a:t>
            </a:r>
            <a:endParaRPr lang="el-GR" dirty="0"/>
          </a:p>
        </p:txBody>
      </p:sp>
      <p:sp>
        <p:nvSpPr>
          <p:cNvPr id="3" name="Content Placeholder 2"/>
          <p:cNvSpPr>
            <a:spLocks noGrp="1"/>
          </p:cNvSpPr>
          <p:nvPr>
            <p:ph idx="1"/>
          </p:nvPr>
        </p:nvSpPr>
        <p:spPr/>
        <p:txBody>
          <a:bodyPr>
            <a:normAutofit/>
          </a:bodyPr>
          <a:lstStyle/>
          <a:p>
            <a:r>
              <a:rPr lang="el-GR" dirty="0"/>
              <a:t>Παρουσίαση του έργου του </a:t>
            </a:r>
            <a:r>
              <a:rPr lang="el-GR" dirty="0" err="1"/>
              <a:t>Michelangelo</a:t>
            </a:r>
            <a:r>
              <a:rPr lang="el-GR" dirty="0"/>
              <a:t> </a:t>
            </a:r>
            <a:r>
              <a:rPr lang="el-GR" dirty="0" err="1"/>
              <a:t>Buonarroti</a:t>
            </a:r>
            <a:r>
              <a:rPr lang="el-GR" dirty="0"/>
              <a:t> (1475 – 1564).</a:t>
            </a:r>
            <a:endParaRPr lang="el-GR" dirty="0">
              <a:effectLst/>
            </a:endParaRPr>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6" name="Ορθογώνιο 5"/>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7"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478900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descr="Michelangelo Cappella Sistina Kupferschlange gesamt.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43296"/>
            <a:ext cx="9135535" cy="5971408"/>
          </a:xfrm>
          <a:prstGeom prst="rect">
            <a:avLst/>
          </a:prstGeom>
        </p:spPr>
      </p:pic>
      <p:sp>
        <p:nvSpPr>
          <p:cNvPr id="9" name="Rahmen 8"/>
          <p:cNvSpPr/>
          <p:nvPr/>
        </p:nvSpPr>
        <p:spPr>
          <a:xfrm>
            <a:off x="929850" y="1134922"/>
            <a:ext cx="2137291" cy="2540210"/>
          </a:xfrm>
          <a:prstGeom prst="frame">
            <a:avLst>
              <a:gd name="adj1" fmla="val 207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204903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Kupferschlange.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4154" y="0"/>
            <a:ext cx="5155692" cy="6858000"/>
          </a:xfrm>
          <a:prstGeom prst="rect">
            <a:avLst/>
          </a:prstGeom>
        </p:spPr>
      </p:pic>
    </p:spTree>
    <p:extLst>
      <p:ext uri="{BB962C8B-B14F-4D97-AF65-F5344CB8AC3E}">
        <p14:creationId xmlns:p14="http://schemas.microsoft.com/office/powerpoint/2010/main" val="42201131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Michelangelo Cappella Sistina Kupferschlange gesamt.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3710893" cy="3594851"/>
          </a:xfrm>
          <a:prstGeom prst="rect">
            <a:avLst/>
          </a:prstGeom>
        </p:spPr>
      </p:pic>
      <p:sp>
        <p:nvSpPr>
          <p:cNvPr id="4" name="Rahmen 3"/>
          <p:cNvSpPr/>
          <p:nvPr/>
        </p:nvSpPr>
        <p:spPr>
          <a:xfrm>
            <a:off x="929850" y="635053"/>
            <a:ext cx="1848361" cy="2540210"/>
          </a:xfrm>
          <a:prstGeom prst="frame">
            <a:avLst>
              <a:gd name="adj1" fmla="val 207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pic>
        <p:nvPicPr>
          <p:cNvPr id="6" name="Bild 5" descr="Kupferschlange2.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8308" y="0"/>
            <a:ext cx="5155692" cy="6858000"/>
          </a:xfrm>
          <a:prstGeom prst="rect">
            <a:avLst/>
          </a:prstGeom>
        </p:spPr>
      </p:pic>
    </p:spTree>
    <p:extLst>
      <p:ext uri="{BB962C8B-B14F-4D97-AF65-F5344CB8AC3E}">
        <p14:creationId xmlns:p14="http://schemas.microsoft.com/office/powerpoint/2010/main" val="203828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 Cappella Sistina Kupferschlange Detail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298704"/>
            <a:ext cx="7239000" cy="6260592"/>
          </a:xfrm>
          <a:prstGeom prst="rect">
            <a:avLst/>
          </a:prstGeom>
        </p:spPr>
      </p:pic>
    </p:spTree>
    <p:extLst>
      <p:ext uri="{BB962C8B-B14F-4D97-AF65-F5344CB8AC3E}">
        <p14:creationId xmlns:p14="http://schemas.microsoft.com/office/powerpoint/2010/main" val="25448976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appella-sistina Deck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16100"/>
            <a:ext cx="9192694" cy="3225800"/>
          </a:xfrm>
          <a:prstGeom prst="rect">
            <a:avLst/>
          </a:prstGeom>
        </p:spPr>
      </p:pic>
      <p:sp>
        <p:nvSpPr>
          <p:cNvPr id="4" name="Rahmen 3"/>
          <p:cNvSpPr/>
          <p:nvPr/>
        </p:nvSpPr>
        <p:spPr>
          <a:xfrm>
            <a:off x="4048683" y="2738107"/>
            <a:ext cx="876237" cy="1329429"/>
          </a:xfrm>
          <a:prstGeom prst="frame">
            <a:avLst>
              <a:gd name="adj1" fmla="val 207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308764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Eva.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15900"/>
            <a:ext cx="9144000" cy="6415818"/>
          </a:xfrm>
          <a:prstGeom prst="rect">
            <a:avLst/>
          </a:prstGeom>
        </p:spPr>
      </p:pic>
    </p:spTree>
    <p:extLst>
      <p:ext uri="{BB962C8B-B14F-4D97-AF65-F5344CB8AC3E}">
        <p14:creationId xmlns:p14="http://schemas.microsoft.com/office/powerpoint/2010/main" val="30907823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Eva.tif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2037522" y="-1087657"/>
            <a:ext cx="5068957" cy="9033315"/>
          </a:xfrm>
          <a:prstGeom prst="rect">
            <a:avLst/>
          </a:prstGeom>
        </p:spPr>
      </p:pic>
    </p:spTree>
    <p:extLst>
      <p:ext uri="{BB962C8B-B14F-4D97-AF65-F5344CB8AC3E}">
        <p14:creationId xmlns:p14="http://schemas.microsoft.com/office/powerpoint/2010/main" val="7598731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 Cappella Sistina gedrehte Gestal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15796" y="0"/>
            <a:ext cx="4912408" cy="6858000"/>
          </a:xfrm>
          <a:prstGeom prst="rect">
            <a:avLst/>
          </a:prstGeom>
        </p:spPr>
      </p:pic>
    </p:spTree>
    <p:extLst>
      <p:ext uri="{BB962C8B-B14F-4D97-AF65-F5344CB8AC3E}">
        <p14:creationId xmlns:p14="http://schemas.microsoft.com/office/powerpoint/2010/main" val="33457530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 Cappella Sistina Kopf Detai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3325" y="0"/>
            <a:ext cx="5537351" cy="6858000"/>
          </a:xfrm>
          <a:prstGeom prst="rect">
            <a:avLst/>
          </a:prstGeom>
        </p:spPr>
      </p:pic>
    </p:spTree>
    <p:extLst>
      <p:ext uri="{BB962C8B-B14F-4D97-AF65-F5344CB8AC3E}">
        <p14:creationId xmlns:p14="http://schemas.microsoft.com/office/powerpoint/2010/main" val="26940129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 Cappella Sistina Kopfdetai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68903" y="0"/>
            <a:ext cx="4806194" cy="6858000"/>
          </a:xfrm>
          <a:prstGeom prst="rect">
            <a:avLst/>
          </a:prstGeom>
        </p:spPr>
      </p:pic>
    </p:spTree>
    <p:extLst>
      <p:ext uri="{BB962C8B-B14F-4D97-AF65-F5344CB8AC3E}">
        <p14:creationId xmlns:p14="http://schemas.microsoft.com/office/powerpoint/2010/main" val="28328507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219489"/>
            <a:ext cx="7772400" cy="1470025"/>
          </a:xfrm>
          <a:solidFill>
            <a:schemeClr val="bg1"/>
          </a:solidFill>
        </p:spPr>
        <p:txBody>
          <a:bodyPr>
            <a:normAutofit/>
          </a:bodyPr>
          <a:lstStyle/>
          <a:p>
            <a:r>
              <a:rPr lang="de-DE" dirty="0" smtClean="0"/>
              <a:t>Michelangelo Buonarroti </a:t>
            </a:r>
            <a:r>
              <a:rPr lang="el-GR" dirty="0" smtClean="0"/>
              <a:t/>
            </a:r>
            <a:br>
              <a:rPr lang="el-GR" dirty="0" smtClean="0"/>
            </a:br>
            <a:r>
              <a:rPr lang="el-GR" dirty="0" smtClean="0"/>
              <a:t>(</a:t>
            </a:r>
            <a:r>
              <a:rPr lang="de-DE" dirty="0" smtClean="0"/>
              <a:t>1475</a:t>
            </a:r>
            <a:r>
              <a:rPr lang="el-GR" dirty="0" smtClean="0"/>
              <a:t> – </a:t>
            </a:r>
            <a:r>
              <a:rPr lang="de-DE" dirty="0" smtClean="0"/>
              <a:t>1564</a:t>
            </a:r>
            <a:r>
              <a:rPr lang="el-GR" dirty="0" smtClean="0"/>
              <a:t>)</a:t>
            </a:r>
            <a:endParaRPr lang="de-DE" dirty="0"/>
          </a:p>
        </p:txBody>
      </p:sp>
      <p:sp>
        <p:nvSpPr>
          <p:cNvPr id="3" name="Untertitel 2"/>
          <p:cNvSpPr>
            <a:spLocks noGrp="1"/>
          </p:cNvSpPr>
          <p:nvPr>
            <p:ph type="subTitle" idx="1"/>
          </p:nvPr>
        </p:nvSpPr>
        <p:spPr>
          <a:xfrm>
            <a:off x="1371600" y="2975264"/>
            <a:ext cx="6400800" cy="3567426"/>
          </a:xfrm>
          <a:solidFill>
            <a:schemeClr val="bg1"/>
          </a:solidFill>
        </p:spPr>
        <p:txBody>
          <a:bodyPr>
            <a:normAutofit fontScale="92500" lnSpcReduction="20000"/>
          </a:bodyPr>
          <a:lstStyle/>
          <a:p>
            <a:r>
              <a:rPr lang="el-GR" dirty="0" smtClean="0">
                <a:solidFill>
                  <a:schemeClr val="tx1"/>
                </a:solidFill>
              </a:rPr>
              <a:t>Γλύπτης, ζωγράφος. </a:t>
            </a:r>
          </a:p>
          <a:p>
            <a:r>
              <a:rPr lang="el-GR" dirty="0" smtClean="0">
                <a:solidFill>
                  <a:schemeClr val="tx1"/>
                </a:solidFill>
              </a:rPr>
              <a:t>Μαθήτευε κοντά στον </a:t>
            </a:r>
            <a:r>
              <a:rPr lang="de-DE" dirty="0" smtClean="0">
                <a:solidFill>
                  <a:schemeClr val="tx1"/>
                </a:solidFill>
              </a:rPr>
              <a:t>Domenico </a:t>
            </a:r>
            <a:r>
              <a:rPr lang="de-DE" dirty="0" err="1" smtClean="0">
                <a:solidFill>
                  <a:schemeClr val="tx1"/>
                </a:solidFill>
              </a:rPr>
              <a:t>Ghirlandaio</a:t>
            </a:r>
            <a:r>
              <a:rPr lang="de-DE" dirty="0" smtClean="0">
                <a:solidFill>
                  <a:schemeClr val="tx1"/>
                </a:solidFill>
              </a:rPr>
              <a:t> </a:t>
            </a:r>
            <a:r>
              <a:rPr lang="el-GR" dirty="0" smtClean="0">
                <a:solidFill>
                  <a:schemeClr val="tx1"/>
                </a:solidFill>
              </a:rPr>
              <a:t>στη Φλωρεντία </a:t>
            </a:r>
          </a:p>
          <a:p>
            <a:r>
              <a:rPr lang="el-GR" dirty="0" smtClean="0">
                <a:solidFill>
                  <a:schemeClr val="tx1"/>
                </a:solidFill>
              </a:rPr>
              <a:t>Εργαζόταν πολύ για το Βατικανό (επιτύμβιο μνημείο του Πάπα Ιουλίου Β΄, Τελευταία Κρίση στο παρεκκλήσι </a:t>
            </a:r>
            <a:r>
              <a:rPr lang="de-DE" dirty="0" smtClean="0">
                <a:solidFill>
                  <a:schemeClr val="tx1"/>
                </a:solidFill>
              </a:rPr>
              <a:t>Cappella </a:t>
            </a:r>
            <a:r>
              <a:rPr lang="de-DE" dirty="0" err="1" smtClean="0">
                <a:solidFill>
                  <a:schemeClr val="tx1"/>
                </a:solidFill>
              </a:rPr>
              <a:t>Sistina</a:t>
            </a:r>
            <a:r>
              <a:rPr lang="de-DE" dirty="0" smtClean="0">
                <a:solidFill>
                  <a:schemeClr val="tx1"/>
                </a:solidFill>
              </a:rPr>
              <a:t>)</a:t>
            </a:r>
            <a:r>
              <a:rPr lang="el-GR" dirty="0" smtClean="0">
                <a:solidFill>
                  <a:schemeClr val="tx1"/>
                </a:solidFill>
              </a:rPr>
              <a:t>.</a:t>
            </a:r>
          </a:p>
          <a:p>
            <a:r>
              <a:rPr lang="de-DE" dirty="0" err="1" smtClean="0">
                <a:solidFill>
                  <a:schemeClr val="tx1"/>
                </a:solidFill>
              </a:rPr>
              <a:t>Gombrich</a:t>
            </a:r>
            <a:r>
              <a:rPr lang="de-DE" dirty="0" smtClean="0">
                <a:solidFill>
                  <a:schemeClr val="tx1"/>
                </a:solidFill>
              </a:rPr>
              <a:t> 303-</a:t>
            </a:r>
            <a:r>
              <a:rPr lang="el-GR" dirty="0" smtClean="0">
                <a:solidFill>
                  <a:schemeClr val="tx1"/>
                </a:solidFill>
              </a:rPr>
              <a:t>3</a:t>
            </a:r>
            <a:r>
              <a:rPr lang="de-DE" dirty="0" smtClean="0">
                <a:solidFill>
                  <a:schemeClr val="tx1"/>
                </a:solidFill>
              </a:rPr>
              <a:t>1</a:t>
            </a:r>
            <a:r>
              <a:rPr lang="el-GR" dirty="0" smtClean="0">
                <a:solidFill>
                  <a:schemeClr val="tx1"/>
                </a:solidFill>
              </a:rPr>
              <a:t>3</a:t>
            </a:r>
            <a:r>
              <a:rPr lang="de-DE" dirty="0" smtClean="0">
                <a:solidFill>
                  <a:schemeClr val="tx1"/>
                </a:solidFill>
              </a:rPr>
              <a:t>.</a:t>
            </a:r>
          </a:p>
          <a:p>
            <a:endParaRPr lang="de-DE" dirty="0" smtClean="0">
              <a:solidFill>
                <a:schemeClr val="tx1"/>
              </a:solidFill>
            </a:endParaRPr>
          </a:p>
        </p:txBody>
      </p:sp>
    </p:spTree>
    <p:extLst>
      <p:ext uri="{BB962C8B-B14F-4D97-AF65-F5344CB8AC3E}">
        <p14:creationId xmlns:p14="http://schemas.microsoft.com/office/powerpoint/2010/main" val="20717404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 Cappella Sistina Schrägansich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1021" y="0"/>
            <a:ext cx="5161958" cy="6858000"/>
          </a:xfrm>
          <a:prstGeom prst="rect">
            <a:avLst/>
          </a:prstGeom>
        </p:spPr>
      </p:pic>
    </p:spTree>
    <p:extLst>
      <p:ext uri="{BB962C8B-B14F-4D97-AF65-F5344CB8AC3E}">
        <p14:creationId xmlns:p14="http://schemas.microsoft.com/office/powerpoint/2010/main" val="7668972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 Cappella Sistina giornata.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44165" y="-340"/>
            <a:ext cx="6655671" cy="5935010"/>
          </a:xfrm>
          <a:prstGeom prst="rect">
            <a:avLst/>
          </a:prstGeom>
        </p:spPr>
      </p:pic>
      <p:sp>
        <p:nvSpPr>
          <p:cNvPr id="3" name="Textfeld 2"/>
          <p:cNvSpPr txBox="1"/>
          <p:nvPr/>
        </p:nvSpPr>
        <p:spPr>
          <a:xfrm>
            <a:off x="0" y="5934670"/>
            <a:ext cx="9144000" cy="923330"/>
          </a:xfrm>
          <a:prstGeom prst="rect">
            <a:avLst/>
          </a:prstGeom>
          <a:solidFill>
            <a:schemeClr val="bg1"/>
          </a:solidFill>
        </p:spPr>
        <p:txBody>
          <a:bodyPr wrap="square" rtlCol="0">
            <a:spAutoFit/>
          </a:bodyPr>
          <a:lstStyle/>
          <a:p>
            <a:r>
              <a:rPr lang="de-DE" dirty="0"/>
              <a:t>Michelangelo, Cappella </a:t>
            </a:r>
            <a:r>
              <a:rPr lang="de-DE" dirty="0" err="1" smtClean="0"/>
              <a:t>Sistina</a:t>
            </a:r>
            <a:r>
              <a:rPr lang="de-DE" dirty="0" smtClean="0"/>
              <a:t>, </a:t>
            </a:r>
            <a:r>
              <a:rPr lang="el-GR" dirty="0" smtClean="0"/>
              <a:t>η Σίβυλλα της Κύμης</a:t>
            </a:r>
            <a:r>
              <a:rPr lang="de-DE" dirty="0" smtClean="0"/>
              <a:t>. </a:t>
            </a:r>
            <a:r>
              <a:rPr lang="el-GR" dirty="0" smtClean="0"/>
              <a:t>Νωπογραφία</a:t>
            </a:r>
            <a:r>
              <a:rPr lang="de-DE" dirty="0" smtClean="0"/>
              <a:t>,</a:t>
            </a:r>
            <a:r>
              <a:rPr lang="el-GR" dirty="0" smtClean="0"/>
              <a:t> ζωγραφιά σε υγρό κονίαμα η οποία προχωρά σε τμήματα από μέρα σε μέρα, ιταλικά «</a:t>
            </a:r>
            <a:r>
              <a:rPr lang="de-DE" dirty="0" err="1" smtClean="0"/>
              <a:t>giornate</a:t>
            </a:r>
            <a:r>
              <a:rPr lang="de-DE" dirty="0" smtClean="0"/>
              <a:t>».</a:t>
            </a:r>
            <a:r>
              <a:rPr lang="el-GR" dirty="0" smtClean="0"/>
              <a:t> Εδώ αναγράφονται</a:t>
            </a:r>
            <a:r>
              <a:rPr lang="de-DE" dirty="0" smtClean="0"/>
              <a:t> </a:t>
            </a:r>
            <a:r>
              <a:rPr lang="el-GR" dirty="0" smtClean="0"/>
              <a:t>εργασίες δεκατεσσάρων ημερών, και τα βέλη δείχνουν τη φορά της ζωγραφιάς.</a:t>
            </a:r>
          </a:p>
        </p:txBody>
      </p:sp>
    </p:spTree>
    <p:extLst>
      <p:ext uri="{BB962C8B-B14F-4D97-AF65-F5344CB8AC3E}">
        <p14:creationId xmlns:p14="http://schemas.microsoft.com/office/powerpoint/2010/main" val="8763416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 Cappella Sistina giornata.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26967"/>
            <a:ext cx="9144000" cy="6404067"/>
          </a:xfrm>
          <a:prstGeom prst="rect">
            <a:avLst/>
          </a:prstGeom>
        </p:spPr>
      </p:pic>
    </p:spTree>
    <p:extLst>
      <p:ext uri="{BB962C8B-B14F-4D97-AF65-F5344CB8AC3E}">
        <p14:creationId xmlns:p14="http://schemas.microsoft.com/office/powerpoint/2010/main" val="5805003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 Cumaean Sibyl.jpg"/>
          <p:cNvPicPr>
            <a:picLocks noChangeAspect="1"/>
          </p:cNvPicPr>
          <p:nvPr/>
        </p:nvPicPr>
        <p:blipFill rotWithShape="1">
          <a:blip r:embed="rId2" cstate="screen">
            <a:extLst>
              <a:ext uri="{28A0092B-C50C-407E-A947-70E740481C1C}">
                <a14:useLocalDpi xmlns:a14="http://schemas.microsoft.com/office/drawing/2010/main"/>
              </a:ext>
            </a:extLst>
          </a:blip>
          <a:srcRect t="-2"/>
          <a:stretch/>
        </p:blipFill>
        <p:spPr>
          <a:xfrm>
            <a:off x="-3379" y="434430"/>
            <a:ext cx="9150758" cy="5989140"/>
          </a:xfrm>
          <a:prstGeom prst="rect">
            <a:avLst/>
          </a:prstGeom>
        </p:spPr>
      </p:pic>
      <p:pic>
        <p:nvPicPr>
          <p:cNvPr id="3" name="Bild 2" descr="Michelangelo Cappella Sistina giornata.jpg"/>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671947" y="-1036638"/>
            <a:ext cx="10652003" cy="7460208"/>
          </a:xfrm>
          <a:prstGeom prst="rect">
            <a:avLst/>
          </a:prstGeom>
        </p:spPr>
      </p:pic>
    </p:spTree>
    <p:extLst>
      <p:ext uri="{BB962C8B-B14F-4D97-AF65-F5344CB8AC3E}">
        <p14:creationId xmlns:p14="http://schemas.microsoft.com/office/powerpoint/2010/main" val="37415607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 Cumaean Siby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27801" y="5427"/>
            <a:ext cx="5688399" cy="6847147"/>
          </a:xfrm>
          <a:prstGeom prst="rect">
            <a:avLst/>
          </a:prstGeom>
        </p:spPr>
      </p:pic>
    </p:spTree>
    <p:extLst>
      <p:ext uri="{BB962C8B-B14F-4D97-AF65-F5344CB8AC3E}">
        <p14:creationId xmlns:p14="http://schemas.microsoft.com/office/powerpoint/2010/main" val="41148016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libysche_sibylle.jpg"/>
          <p:cNvPicPr>
            <a:picLocks noChangeAspect="1"/>
          </p:cNvPicPr>
          <p:nvPr/>
        </p:nvPicPr>
        <p:blipFill>
          <a:blip r:embed="rId2"/>
          <a:stretch>
            <a:fillRect/>
          </a:stretch>
        </p:blipFill>
        <p:spPr>
          <a:xfrm>
            <a:off x="4152900" y="0"/>
            <a:ext cx="4991100" cy="6837123"/>
          </a:xfrm>
          <a:prstGeom prst="rect">
            <a:avLst/>
          </a:prstGeom>
        </p:spPr>
      </p:pic>
      <p:sp>
        <p:nvSpPr>
          <p:cNvPr id="4" name="Textfeld 3"/>
          <p:cNvSpPr txBox="1"/>
          <p:nvPr/>
        </p:nvSpPr>
        <p:spPr>
          <a:xfrm>
            <a:off x="0" y="5359795"/>
            <a:ext cx="3543300" cy="1477328"/>
          </a:xfrm>
          <a:prstGeom prst="rect">
            <a:avLst/>
          </a:prstGeom>
          <a:solidFill>
            <a:schemeClr val="bg1"/>
          </a:solidFill>
        </p:spPr>
        <p:txBody>
          <a:bodyPr wrap="square" rtlCol="0">
            <a:spAutoFit/>
          </a:bodyPr>
          <a:lstStyle/>
          <a:p>
            <a:r>
              <a:rPr lang="de-DE" dirty="0" smtClean="0"/>
              <a:t>Cappella </a:t>
            </a:r>
            <a:r>
              <a:rPr lang="de-DE" dirty="0" err="1" smtClean="0"/>
              <a:t>Sistina</a:t>
            </a:r>
            <a:r>
              <a:rPr lang="de-DE" dirty="0" smtClean="0"/>
              <a:t>, </a:t>
            </a:r>
            <a:r>
              <a:rPr lang="el-GR" dirty="0" smtClean="0"/>
              <a:t>Βατικανό. Νωπογραφία του </a:t>
            </a:r>
            <a:r>
              <a:rPr lang="de-DE" dirty="0" smtClean="0"/>
              <a:t>Michelangelo</a:t>
            </a:r>
            <a:r>
              <a:rPr lang="el-GR" dirty="0" smtClean="0"/>
              <a:t> στην οροφή, λεπτομέρεια: Η Λιβυκή Σίβυλλα (βλ. και επόμενη εικόνα, σπουδή για τη Σίβυλλα).</a:t>
            </a:r>
          </a:p>
        </p:txBody>
      </p:sp>
    </p:spTree>
    <p:extLst>
      <p:ext uri="{BB962C8B-B14F-4D97-AF65-F5344CB8AC3E}">
        <p14:creationId xmlns:p14="http://schemas.microsoft.com/office/powerpoint/2010/main" val="1354984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libysche_sibylle.jpg"/>
          <p:cNvPicPr>
            <a:picLocks noChangeAspect="1"/>
          </p:cNvPicPr>
          <p:nvPr/>
        </p:nvPicPr>
        <p:blipFill>
          <a:blip r:embed="rId2"/>
          <a:stretch>
            <a:fillRect/>
          </a:stretch>
        </p:blipFill>
        <p:spPr>
          <a:xfrm>
            <a:off x="4775200" y="636740"/>
            <a:ext cx="4076700" cy="5584520"/>
          </a:xfrm>
          <a:prstGeom prst="rect">
            <a:avLst/>
          </a:prstGeom>
        </p:spPr>
      </p:pic>
      <p:pic>
        <p:nvPicPr>
          <p:cNvPr id="4" name="Bild 3" descr="2200167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001" y="636740"/>
            <a:ext cx="4127500" cy="5610698"/>
          </a:xfrm>
          <a:prstGeom prst="rect">
            <a:avLst/>
          </a:prstGeom>
        </p:spPr>
      </p:pic>
    </p:spTree>
    <p:extLst>
      <p:ext uri="{BB962C8B-B14F-4D97-AF65-F5344CB8AC3E}">
        <p14:creationId xmlns:p14="http://schemas.microsoft.com/office/powerpoint/2010/main" val="42559187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Detail.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000" y="0"/>
            <a:ext cx="8127492" cy="6858000"/>
          </a:xfrm>
          <a:prstGeom prst="rect">
            <a:avLst/>
          </a:prstGeom>
        </p:spPr>
      </p:pic>
      <p:cxnSp>
        <p:nvCxnSpPr>
          <p:cNvPr id="4" name="Gerade Verbindung 3"/>
          <p:cNvCxnSpPr/>
          <p:nvPr/>
        </p:nvCxnSpPr>
        <p:spPr>
          <a:xfrm>
            <a:off x="3134705" y="689008"/>
            <a:ext cx="2418583" cy="2188616"/>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Bogen 8"/>
          <p:cNvSpPr/>
          <p:nvPr/>
        </p:nvSpPr>
        <p:spPr>
          <a:xfrm rot="17627501">
            <a:off x="5458087" y="2718031"/>
            <a:ext cx="2526811" cy="691197"/>
          </a:xfrm>
          <a:prstGeom prst="arc">
            <a:avLst>
              <a:gd name="adj1" fmla="val 13789355"/>
              <a:gd name="adj2" fmla="val 0"/>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308104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Rome_Sistine_Chapel_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63345" y="0"/>
            <a:ext cx="5217307" cy="6858000"/>
          </a:xfrm>
          <a:prstGeom prst="rect">
            <a:avLst/>
          </a:prstGeom>
        </p:spPr>
      </p:pic>
    </p:spTree>
    <p:extLst>
      <p:ext uri="{BB962C8B-B14F-4D97-AF65-F5344CB8AC3E}">
        <p14:creationId xmlns:p14="http://schemas.microsoft.com/office/powerpoint/2010/main" val="29684240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Rome_Sistine_Chapel_0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225550" y="0"/>
            <a:ext cx="6692900" cy="6858889"/>
          </a:xfrm>
          <a:prstGeom prst="rect">
            <a:avLst/>
          </a:prstGeom>
        </p:spPr>
      </p:pic>
    </p:spTree>
    <p:extLst>
      <p:ext uri="{BB962C8B-B14F-4D97-AF65-F5344CB8AC3E}">
        <p14:creationId xmlns:p14="http://schemas.microsoft.com/office/powerpoint/2010/main" val="30486432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5380672"/>
            <a:ext cx="3136900" cy="1477328"/>
          </a:xfrm>
          <a:prstGeom prst="rect">
            <a:avLst/>
          </a:prstGeom>
          <a:solidFill>
            <a:schemeClr val="bg1"/>
          </a:solidFill>
        </p:spPr>
        <p:txBody>
          <a:bodyPr wrap="square" rtlCol="0">
            <a:spAutoFit/>
          </a:bodyPr>
          <a:lstStyle/>
          <a:p>
            <a:r>
              <a:rPr lang="de-DE" dirty="0" smtClean="0"/>
              <a:t>Michelangelo</a:t>
            </a:r>
            <a:r>
              <a:rPr lang="el-GR" dirty="0" smtClean="0"/>
              <a:t>, Τάφος του Πάπα Ιουλίου Β΄, 1</a:t>
            </a:r>
            <a:r>
              <a:rPr lang="de-DE" dirty="0" smtClean="0"/>
              <a:t>505/45. </a:t>
            </a:r>
            <a:endParaRPr lang="el-GR" dirty="0" smtClean="0"/>
          </a:p>
          <a:p>
            <a:r>
              <a:rPr lang="el-GR" dirty="0" smtClean="0"/>
              <a:t>Μάρμαρο.</a:t>
            </a:r>
          </a:p>
          <a:p>
            <a:r>
              <a:rPr lang="el-GR" dirty="0" smtClean="0"/>
              <a:t>Εκκλησία του Αγίου Πέτρου του αλυσοδεμένου</a:t>
            </a:r>
            <a:r>
              <a:rPr lang="de-DE" dirty="0" smtClean="0"/>
              <a:t>, </a:t>
            </a:r>
            <a:r>
              <a:rPr lang="el-GR" dirty="0" smtClean="0"/>
              <a:t>Ρώμη.</a:t>
            </a:r>
            <a:endParaRPr lang="de-DE" dirty="0"/>
          </a:p>
        </p:txBody>
      </p:sp>
      <p:pic>
        <p:nvPicPr>
          <p:cNvPr id="3" name="Bild 2" descr="Rome-Basilique_San_Pietro_in_Vincoli-Moise_MichelAng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5350" y="0"/>
            <a:ext cx="5143500" cy="6858000"/>
          </a:xfrm>
          <a:prstGeom prst="rect">
            <a:avLst/>
          </a:prstGeom>
        </p:spPr>
      </p:pic>
    </p:spTree>
    <p:extLst>
      <p:ext uri="{BB962C8B-B14F-4D97-AF65-F5344CB8AC3E}">
        <p14:creationId xmlns:p14="http://schemas.microsoft.com/office/powerpoint/2010/main" val="42079578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Rome_Sistine_Chapel_0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Tree>
    <p:extLst>
      <p:ext uri="{BB962C8B-B14F-4D97-AF65-F5344CB8AC3E}">
        <p14:creationId xmlns:p14="http://schemas.microsoft.com/office/powerpoint/2010/main" val="31756719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74035" y="610200"/>
            <a:ext cx="9291713" cy="5637600"/>
          </a:xfrm>
          <a:prstGeom prst="rect">
            <a:avLst/>
          </a:prstGeom>
        </p:spPr>
      </p:pic>
      <p:sp>
        <p:nvSpPr>
          <p:cNvPr id="4" name="Textfeld 3"/>
          <p:cNvSpPr txBox="1"/>
          <p:nvPr/>
        </p:nvSpPr>
        <p:spPr>
          <a:xfrm>
            <a:off x="0" y="6510755"/>
            <a:ext cx="1338039" cy="369332"/>
          </a:xfrm>
          <a:prstGeom prst="rect">
            <a:avLst/>
          </a:prstGeom>
          <a:solidFill>
            <a:schemeClr val="bg1"/>
          </a:solidFill>
        </p:spPr>
        <p:txBody>
          <a:bodyPr wrap="none" rtlCol="0">
            <a:spAutoFit/>
          </a:bodyPr>
          <a:lstStyle/>
          <a:p>
            <a:r>
              <a:rPr lang="de-DE" dirty="0" smtClean="0"/>
              <a:t>(</a:t>
            </a:r>
            <a:r>
              <a:rPr lang="el-GR" dirty="0" smtClean="0"/>
              <a:t>Αντίγραφο</a:t>
            </a:r>
            <a:r>
              <a:rPr lang="de-DE" dirty="0"/>
              <a:t>)</a:t>
            </a:r>
          </a:p>
        </p:txBody>
      </p:sp>
    </p:spTree>
    <p:extLst>
      <p:ext uri="{BB962C8B-B14F-4D97-AF65-F5344CB8AC3E}">
        <p14:creationId xmlns:p14="http://schemas.microsoft.com/office/powerpoint/2010/main" val="11325080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195" y="392604"/>
            <a:ext cx="9370390" cy="6072792"/>
          </a:xfrm>
          <a:prstGeom prst="rect">
            <a:avLst/>
          </a:prstGeom>
        </p:spPr>
      </p:pic>
      <p:sp>
        <p:nvSpPr>
          <p:cNvPr id="4" name="Textfeld 3"/>
          <p:cNvSpPr txBox="1"/>
          <p:nvPr/>
        </p:nvSpPr>
        <p:spPr>
          <a:xfrm>
            <a:off x="0" y="6510755"/>
            <a:ext cx="1338039" cy="369332"/>
          </a:xfrm>
          <a:prstGeom prst="rect">
            <a:avLst/>
          </a:prstGeom>
          <a:solidFill>
            <a:schemeClr val="bg1"/>
          </a:solidFill>
        </p:spPr>
        <p:txBody>
          <a:bodyPr wrap="none" rtlCol="0">
            <a:spAutoFit/>
          </a:bodyPr>
          <a:lstStyle/>
          <a:p>
            <a:r>
              <a:rPr lang="de-DE" dirty="0" smtClean="0"/>
              <a:t>(</a:t>
            </a:r>
            <a:r>
              <a:rPr lang="el-GR" dirty="0" smtClean="0"/>
              <a:t>Αντίγραφο</a:t>
            </a:r>
            <a:r>
              <a:rPr lang="de-DE" dirty="0"/>
              <a:t>)</a:t>
            </a:r>
          </a:p>
        </p:txBody>
      </p:sp>
    </p:spTree>
    <p:extLst>
      <p:ext uri="{BB962C8B-B14F-4D97-AF65-F5344CB8AC3E}">
        <p14:creationId xmlns:p14="http://schemas.microsoft.com/office/powerpoint/2010/main" val="5620178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Rome_Sistine_Chapel_0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835150" y="0"/>
            <a:ext cx="5473700" cy="6858000"/>
          </a:xfrm>
          <a:prstGeom prst="rect">
            <a:avLst/>
          </a:prstGeom>
        </p:spPr>
      </p:pic>
    </p:spTree>
    <p:extLst>
      <p:ext uri="{BB962C8B-B14F-4D97-AF65-F5344CB8AC3E}">
        <p14:creationId xmlns:p14="http://schemas.microsoft.com/office/powerpoint/2010/main" val="36694697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Michelangelo Cappella Sistina Übermalungen Kartierung.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6235" y="0"/>
            <a:ext cx="8751530" cy="5937585"/>
          </a:xfrm>
          <a:prstGeom prst="rect">
            <a:avLst/>
          </a:prstGeom>
        </p:spPr>
      </p:pic>
      <p:sp>
        <p:nvSpPr>
          <p:cNvPr id="5" name="Textfeld 4"/>
          <p:cNvSpPr txBox="1"/>
          <p:nvPr/>
        </p:nvSpPr>
        <p:spPr>
          <a:xfrm>
            <a:off x="0" y="5934670"/>
            <a:ext cx="9144000" cy="923330"/>
          </a:xfrm>
          <a:prstGeom prst="rect">
            <a:avLst/>
          </a:prstGeom>
          <a:solidFill>
            <a:schemeClr val="bg1"/>
          </a:solidFill>
        </p:spPr>
        <p:txBody>
          <a:bodyPr wrap="square" rtlCol="0">
            <a:spAutoFit/>
          </a:bodyPr>
          <a:lstStyle/>
          <a:p>
            <a:r>
              <a:rPr lang="de-DE" dirty="0"/>
              <a:t>Michelangelo, Cappella </a:t>
            </a:r>
            <a:r>
              <a:rPr lang="de-DE" dirty="0" err="1" smtClean="0"/>
              <a:t>Sistina</a:t>
            </a:r>
            <a:r>
              <a:rPr lang="de-DE" dirty="0" smtClean="0"/>
              <a:t>, </a:t>
            </a:r>
            <a:r>
              <a:rPr lang="el-GR" dirty="0" smtClean="0"/>
              <a:t>η Ημέρα της Κρίσης</a:t>
            </a:r>
            <a:r>
              <a:rPr lang="de-DE" dirty="0" smtClean="0"/>
              <a:t>. </a:t>
            </a:r>
            <a:r>
              <a:rPr lang="el-GR" dirty="0" smtClean="0"/>
              <a:t>Τα επιπρόσθετα σημεία που καλύπτουν τη γύμνια αρσενικών και θηλυκών μορφών (εδώ σε πορτοκαλί χρώμα</a:t>
            </a:r>
            <a:r>
              <a:rPr lang="de-DE" dirty="0" smtClean="0"/>
              <a:t>)</a:t>
            </a:r>
            <a:r>
              <a:rPr lang="el-GR" dirty="0" smtClean="0"/>
              <a:t>, δεν έγιναν στην τεχνική της νωπογραφίας</a:t>
            </a:r>
            <a:r>
              <a:rPr lang="de-DE" dirty="0" smtClean="0"/>
              <a:t>,</a:t>
            </a:r>
            <a:r>
              <a:rPr lang="el-GR" dirty="0" smtClean="0"/>
              <a:t> αλλά στην τεχνική «</a:t>
            </a:r>
            <a:r>
              <a:rPr lang="de-DE" dirty="0" smtClean="0"/>
              <a:t>al </a:t>
            </a:r>
            <a:r>
              <a:rPr lang="de-DE" dirty="0" err="1" smtClean="0"/>
              <a:t>secco</a:t>
            </a:r>
            <a:r>
              <a:rPr lang="de-DE" dirty="0" smtClean="0"/>
              <a:t>»,</a:t>
            </a:r>
            <a:r>
              <a:rPr lang="el-GR" dirty="0" smtClean="0"/>
              <a:t> δηλ. σε στεγνό φόντο.</a:t>
            </a:r>
          </a:p>
        </p:txBody>
      </p:sp>
    </p:spTree>
    <p:extLst>
      <p:ext uri="{BB962C8B-B14F-4D97-AF65-F5344CB8AC3E}">
        <p14:creationId xmlns:p14="http://schemas.microsoft.com/office/powerpoint/2010/main" val="20717644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 Cappella Sistina Übermalungen Kartierung*.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652" y="-21783"/>
            <a:ext cx="8940696" cy="6901566"/>
          </a:xfrm>
          <a:prstGeom prst="rect">
            <a:avLst/>
          </a:prstGeom>
        </p:spPr>
      </p:pic>
    </p:spTree>
    <p:extLst>
      <p:ext uri="{BB962C8B-B14F-4D97-AF65-F5344CB8AC3E}">
        <p14:creationId xmlns:p14="http://schemas.microsoft.com/office/powerpoint/2010/main" val="34955676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 Cappella Sistina Restaur Detai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771524" cy="6858000"/>
          </a:xfrm>
          <a:prstGeom prst="rect">
            <a:avLst/>
          </a:prstGeom>
        </p:spPr>
      </p:pic>
      <p:sp>
        <p:nvSpPr>
          <p:cNvPr id="3" name="Textfeld 2"/>
          <p:cNvSpPr txBox="1"/>
          <p:nvPr/>
        </p:nvSpPr>
        <p:spPr>
          <a:xfrm>
            <a:off x="6053213" y="5380672"/>
            <a:ext cx="3090787" cy="1477328"/>
          </a:xfrm>
          <a:prstGeom prst="rect">
            <a:avLst/>
          </a:prstGeom>
          <a:solidFill>
            <a:schemeClr val="bg1"/>
          </a:solidFill>
        </p:spPr>
        <p:txBody>
          <a:bodyPr wrap="square" rtlCol="0">
            <a:spAutoFit/>
          </a:bodyPr>
          <a:lstStyle/>
          <a:p>
            <a:r>
              <a:rPr lang="de-DE" dirty="0"/>
              <a:t>Michelangelo, Cappella </a:t>
            </a:r>
            <a:r>
              <a:rPr lang="de-DE" dirty="0" err="1" smtClean="0"/>
              <a:t>Sistina</a:t>
            </a:r>
            <a:r>
              <a:rPr lang="de-DE" dirty="0" smtClean="0"/>
              <a:t>, </a:t>
            </a:r>
            <a:r>
              <a:rPr lang="el-GR" dirty="0" smtClean="0"/>
              <a:t>φθορές από σκόνη, υγρασία, ρωγμές και άλλα</a:t>
            </a:r>
            <a:r>
              <a:rPr lang="de-DE" dirty="0" smtClean="0"/>
              <a:t>. </a:t>
            </a:r>
            <a:r>
              <a:rPr lang="el-GR" dirty="0" smtClean="0"/>
              <a:t>Δοκιμές για την καλύτερη μέθοδο συντήρησης.</a:t>
            </a:r>
            <a:r>
              <a:rPr lang="de-DE" dirty="0" smtClean="0"/>
              <a:t> </a:t>
            </a:r>
            <a:endParaRPr lang="el-GR" dirty="0" smtClean="0"/>
          </a:p>
        </p:txBody>
      </p:sp>
    </p:spTree>
    <p:extLst>
      <p:ext uri="{BB962C8B-B14F-4D97-AF65-F5344CB8AC3E}">
        <p14:creationId xmlns:p14="http://schemas.microsoft.com/office/powerpoint/2010/main" val="3477318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 Cappella Sistina Restaur Detai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5896" y="0"/>
            <a:ext cx="5189009" cy="6858000"/>
          </a:xfrm>
          <a:prstGeom prst="rect">
            <a:avLst/>
          </a:prstGeom>
        </p:spPr>
      </p:pic>
      <p:sp>
        <p:nvSpPr>
          <p:cNvPr id="4" name="Textfeld 3"/>
          <p:cNvSpPr txBox="1"/>
          <p:nvPr/>
        </p:nvSpPr>
        <p:spPr>
          <a:xfrm>
            <a:off x="6053213" y="5657671"/>
            <a:ext cx="3090787" cy="1200329"/>
          </a:xfrm>
          <a:prstGeom prst="rect">
            <a:avLst/>
          </a:prstGeom>
          <a:solidFill>
            <a:schemeClr val="bg1"/>
          </a:solidFill>
        </p:spPr>
        <p:txBody>
          <a:bodyPr wrap="square" rtlCol="0">
            <a:spAutoFit/>
          </a:bodyPr>
          <a:lstStyle/>
          <a:p>
            <a:r>
              <a:rPr lang="de-DE" dirty="0"/>
              <a:t>Michelangelo, Cappella </a:t>
            </a:r>
            <a:r>
              <a:rPr lang="de-DE" dirty="0" err="1" smtClean="0"/>
              <a:t>Sistina</a:t>
            </a:r>
            <a:r>
              <a:rPr lang="de-DE" dirty="0" smtClean="0"/>
              <a:t>, </a:t>
            </a:r>
            <a:r>
              <a:rPr lang="el-GR" dirty="0" smtClean="0"/>
              <a:t>μέρος της τοιχογραφίας ήδη συντηρημένο, το κάτω μέρος όχι ακόμα.</a:t>
            </a:r>
          </a:p>
        </p:txBody>
      </p:sp>
    </p:spTree>
    <p:extLst>
      <p:ext uri="{BB962C8B-B14F-4D97-AF65-F5344CB8AC3E}">
        <p14:creationId xmlns:p14="http://schemas.microsoft.com/office/powerpoint/2010/main" val="29372092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Tree>
    <p:extLst>
      <p:ext uri="{BB962C8B-B14F-4D97-AF65-F5344CB8AC3E}">
        <p14:creationId xmlns:p14="http://schemas.microsoft.com/office/powerpoint/2010/main" val="511141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
        <p:nvSpPr>
          <p:cNvPr id="5" name="Ορθογώνιο 4"/>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6" name="Ορθογώνιο 5"/>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8" name="Εικόνα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660805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tumblr_m2qoruasDz1rp4sh0o1_1280.jpg"/>
          <p:cNvPicPr>
            <a:picLocks noChangeAspect="1"/>
          </p:cNvPicPr>
          <p:nvPr/>
        </p:nvPicPr>
        <p:blipFill>
          <a:blip r:embed="rId2"/>
          <a:stretch>
            <a:fillRect/>
          </a:stretch>
        </p:blipFill>
        <p:spPr>
          <a:xfrm>
            <a:off x="3555134" y="0"/>
            <a:ext cx="5182466" cy="6858000"/>
          </a:xfrm>
          <a:prstGeom prst="rect">
            <a:avLst/>
          </a:prstGeom>
        </p:spPr>
      </p:pic>
      <p:sp>
        <p:nvSpPr>
          <p:cNvPr id="3" name="Textfeld 2"/>
          <p:cNvSpPr txBox="1"/>
          <p:nvPr/>
        </p:nvSpPr>
        <p:spPr>
          <a:xfrm>
            <a:off x="0" y="5934670"/>
            <a:ext cx="3136900" cy="923330"/>
          </a:xfrm>
          <a:prstGeom prst="rect">
            <a:avLst/>
          </a:prstGeom>
          <a:solidFill>
            <a:schemeClr val="bg1"/>
          </a:solidFill>
        </p:spPr>
        <p:txBody>
          <a:bodyPr wrap="square" rtlCol="0">
            <a:spAutoFit/>
          </a:bodyPr>
          <a:lstStyle/>
          <a:p>
            <a:r>
              <a:rPr lang="de-DE" dirty="0" smtClean="0"/>
              <a:t>Michelangelo</a:t>
            </a:r>
            <a:r>
              <a:rPr lang="el-GR" dirty="0" smtClean="0"/>
              <a:t>, Μορφή του Μωυσή από τον τάφο του Πάπα Ιουλίου Β΄</a:t>
            </a:r>
            <a:r>
              <a:rPr lang="de-DE" dirty="0" smtClean="0"/>
              <a:t>. </a:t>
            </a:r>
            <a:r>
              <a:rPr lang="el-GR" dirty="0" smtClean="0"/>
              <a:t>Λεπτομέρεια.</a:t>
            </a:r>
          </a:p>
        </p:txBody>
      </p:sp>
    </p:spTree>
    <p:extLst>
      <p:ext uri="{BB962C8B-B14F-4D97-AF65-F5344CB8AC3E}">
        <p14:creationId xmlns:p14="http://schemas.microsoft.com/office/powerpoint/2010/main" val="14048174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a:t>
            </a:r>
            <a:endParaRPr lang="el-GR" sz="2000" dirty="0"/>
          </a:p>
        </p:txBody>
      </p:sp>
      <p:sp>
        <p:nvSpPr>
          <p:cNvPr id="6" name="Ορθογώνιο 5"/>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7" name="Ορθογώνιο 6"/>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8"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37922919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Πανεπιστήμιο Πατρών, Μάρτιν </a:t>
            </a:r>
            <a:r>
              <a:rPr lang="el-GR" sz="2000" dirty="0" err="1" smtClean="0"/>
              <a:t>Κρέεμπ</a:t>
            </a:r>
            <a:r>
              <a:rPr lang="el-GR" sz="2000" dirty="0" smtClean="0"/>
              <a:t>. «Εισαγωγή στις εικαστικές τέχνες». </a:t>
            </a:r>
            <a:r>
              <a:rPr lang="el-GR" sz="2000" dirty="0"/>
              <a:t>Έκδοση: </a:t>
            </a:r>
            <a:r>
              <a:rPr lang="el-GR" sz="2000" dirty="0" smtClean="0"/>
              <a:t>1.0</a:t>
            </a:r>
            <a:r>
              <a:rPr lang="el-GR" sz="2000" dirty="0"/>
              <a:t>. </a:t>
            </a:r>
            <a:r>
              <a:rPr lang="el-GR" sz="2000" dirty="0" smtClean="0"/>
              <a:t>Πάτρα 2015. </a:t>
            </a:r>
            <a:r>
              <a:rPr lang="el-GR" sz="2000" dirty="0"/>
              <a:t>Διαθέσιμο από τη δικτυακή </a:t>
            </a:r>
            <a:r>
              <a:rPr lang="el-GR" sz="2000" dirty="0" smtClean="0"/>
              <a:t>διεύθυνση: </a:t>
            </a:r>
            <a:r>
              <a:rPr lang="en-US" sz="2000" dirty="0"/>
              <a:t>https://eclass.upatras.gr/courses/THE719/</a:t>
            </a:r>
            <a:endParaRPr lang="el-GR" sz="2000" dirty="0"/>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5" name="Ορθογώνιο 4"/>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25446422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a:t>
            </a:r>
            <a:r>
              <a:rPr lang="el-GR" sz="2000" dirty="0" err="1"/>
              <a:t>Creative</a:t>
            </a:r>
            <a:r>
              <a:rPr lang="el-GR" sz="2000" dirty="0"/>
              <a:t> </a:t>
            </a:r>
            <a:r>
              <a:rPr lang="el-GR" sz="2000" dirty="0" err="1" smtClean="0"/>
              <a:t>Commons</a:t>
            </a:r>
            <a:r>
              <a:rPr lang="el-GR" sz="2000" dirty="0" smtClean="0"/>
              <a:t>. Εξαιρούνται </a:t>
            </a:r>
            <a:r>
              <a:rPr lang="el-GR" sz="2000" dirty="0"/>
              <a:t>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357922"/>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8" name="Ορθογώνιο 7"/>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4" name="Ορθογώνιο 3"/>
          <p:cNvSpPr/>
          <p:nvPr/>
        </p:nvSpPr>
        <p:spPr>
          <a:xfrm>
            <a:off x="464155" y="2933986"/>
            <a:ext cx="8333003" cy="3416320"/>
          </a:xfrm>
          <a:prstGeom prst="rect">
            <a:avLst/>
          </a:prstGeom>
        </p:spPr>
        <p:txBody>
          <a:bodyPr wrap="square">
            <a:spAutoFit/>
          </a:bodyPr>
          <a:lstStyle/>
          <a:p>
            <a:r>
              <a:rPr lang="el-GR" dirty="0">
                <a:solidFill>
                  <a:prstClr val="black"/>
                </a:solidFill>
                <a:ea typeface="ＭＳ Ｐゴシック" charset="-128"/>
              </a:rPr>
              <a:t>[1] http://creativecommons.org/licenses/by-nc-sa/4.0/ </a:t>
            </a:r>
            <a:endParaRPr lang="en-US" dirty="0">
              <a:solidFill>
                <a:prstClr val="black"/>
              </a:solidFill>
              <a:ea typeface="ＭＳ Ｐゴシック" charset="-128"/>
            </a:endParaRPr>
          </a:p>
          <a:p>
            <a:endParaRPr lang="el-GR" dirty="0">
              <a:solidFill>
                <a:prstClr val="black"/>
              </a:solidFill>
              <a:ea typeface="ＭＳ Ｐゴシック" charset="-128"/>
            </a:endParaRPr>
          </a:p>
          <a:p>
            <a:r>
              <a:rPr lang="el-GR" dirty="0">
                <a:solidFill>
                  <a:prstClr val="black"/>
                </a:solidFill>
                <a:ea typeface="ＭＳ Ｐゴシック" charset="-128"/>
              </a:rPr>
              <a:t>Ως </a:t>
            </a:r>
            <a:r>
              <a:rPr lang="el-GR" b="1" dirty="0">
                <a:solidFill>
                  <a:prstClr val="black"/>
                </a:solidFill>
                <a:ea typeface="ＭＳ Ｐゴシック" charset="-128"/>
              </a:rPr>
              <a:t>Μη Εμπορική</a:t>
            </a:r>
            <a:r>
              <a:rPr lang="el-GR" dirty="0">
                <a:solidFill>
                  <a:prstClr val="black"/>
                </a:solidFill>
                <a:ea typeface="ＭＳ Ｐゴシック" charset="-128"/>
              </a:rPr>
              <a:t> ορίζεται η χρήση:</a:t>
            </a:r>
          </a:p>
          <a:p>
            <a:pPr marL="342900" indent="-342900">
              <a:buFont typeface="Arial" panose="020B0604020202020204" pitchFamily="34" charset="0"/>
              <a:buChar char="•"/>
            </a:pPr>
            <a:r>
              <a:rPr lang="el-GR" dirty="0">
                <a:solidFill>
                  <a:prstClr val="black"/>
                </a:solidFill>
                <a:ea typeface="ＭＳ Ｐゴシック" charset="-128"/>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ea typeface="ＭＳ Ｐゴシック" charset="-128"/>
              </a:rPr>
              <a:t>αδειοδόχο</a:t>
            </a:r>
            <a:endParaRPr lang="el-GR" dirty="0">
              <a:solidFill>
                <a:prstClr val="black"/>
              </a:solidFill>
              <a:ea typeface="ＭＳ Ｐゴシック" charset="-128"/>
            </a:endParaRPr>
          </a:p>
          <a:p>
            <a:pPr marL="342900" indent="-342900">
              <a:buFont typeface="Arial" panose="020B0604020202020204" pitchFamily="34" charset="0"/>
              <a:buChar char="•"/>
            </a:pPr>
            <a:r>
              <a:rPr lang="el-GR" dirty="0">
                <a:solidFill>
                  <a:prstClr val="black"/>
                </a:solidFill>
                <a:ea typeface="ＭＳ Ｐゴシック" charset="-128"/>
              </a:rPr>
              <a:t>που</a:t>
            </a:r>
            <a:r>
              <a:rPr lang="en-GB" dirty="0">
                <a:solidFill>
                  <a:prstClr val="black"/>
                </a:solidFill>
                <a:ea typeface="ＭＳ Ｐゴシック" charset="-128"/>
              </a:rPr>
              <a:t> </a:t>
            </a:r>
            <a:r>
              <a:rPr lang="el-GR" dirty="0">
                <a:solidFill>
                  <a:prstClr val="black"/>
                </a:solidFill>
                <a:ea typeface="ＭＳ Ｐゴシック" charset="-128"/>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pPr>
            <a:r>
              <a:rPr lang="el-GR" dirty="0">
                <a:solidFill>
                  <a:prstClr val="black"/>
                </a:solidFill>
                <a:ea typeface="ＭＳ Ｐゴシック" charset="-128"/>
              </a:rPr>
              <a:t>που</a:t>
            </a:r>
            <a:r>
              <a:rPr lang="en-GB" dirty="0">
                <a:solidFill>
                  <a:prstClr val="black"/>
                </a:solidFill>
                <a:ea typeface="ＭＳ Ｐゴシック" charset="-128"/>
              </a:rPr>
              <a:t> </a:t>
            </a:r>
            <a:r>
              <a:rPr lang="el-GR" dirty="0">
                <a:solidFill>
                  <a:prstClr val="black"/>
                </a:solidFill>
                <a:ea typeface="ＭＳ Ｐゴシック" charset="-128"/>
              </a:rPr>
              <a:t>δεν προσπορίζει στο διανομέα του έργου και</a:t>
            </a:r>
            <a:r>
              <a:rPr lang="en-GB" dirty="0">
                <a:solidFill>
                  <a:prstClr val="black"/>
                </a:solidFill>
                <a:ea typeface="ＭＳ Ｐゴシック" charset="-128"/>
              </a:rPr>
              <a:t> </a:t>
            </a:r>
            <a:r>
              <a:rPr lang="el-GR" dirty="0" err="1">
                <a:solidFill>
                  <a:prstClr val="black"/>
                </a:solidFill>
                <a:ea typeface="ＭＳ Ｐゴシック" charset="-128"/>
              </a:rPr>
              <a:t>αδειοδόχο</a:t>
            </a:r>
            <a:r>
              <a:rPr lang="en-GB" dirty="0">
                <a:solidFill>
                  <a:prstClr val="black"/>
                </a:solidFill>
                <a:ea typeface="ＭＳ Ｐゴシック" charset="-128"/>
              </a:rPr>
              <a:t> </a:t>
            </a:r>
            <a:r>
              <a:rPr lang="el-GR" dirty="0">
                <a:solidFill>
                  <a:prstClr val="black"/>
                </a:solidFill>
                <a:ea typeface="ＭＳ Ｐゴシック" charset="-128"/>
              </a:rPr>
              <a:t>έμμεσο οικονομικό όφελος (π.χ. διαφημίσεις) από την προβολή του έργου σε διαδικτυακό τόπο</a:t>
            </a:r>
            <a:endParaRPr lang="en-US" dirty="0">
              <a:solidFill>
                <a:prstClr val="black"/>
              </a:solidFill>
              <a:ea typeface="ＭＳ Ｐゴシック" charset="-128"/>
            </a:endParaRPr>
          </a:p>
          <a:p>
            <a:pPr marL="342900" indent="-342900">
              <a:buFont typeface="Arial" panose="020B0604020202020204" pitchFamily="34" charset="0"/>
              <a:buChar char="•"/>
            </a:pPr>
            <a:endParaRPr lang="el-GR" dirty="0">
              <a:solidFill>
                <a:prstClr val="black"/>
              </a:solidFill>
              <a:ea typeface="ＭＳ Ｐゴシック" charset="-128"/>
            </a:endParaRPr>
          </a:p>
          <a:p>
            <a:r>
              <a:rPr lang="el-GR" dirty="0">
                <a:solidFill>
                  <a:prstClr val="black"/>
                </a:solidFill>
                <a:ea typeface="ＭＳ Ｐゴシック" charset="-128"/>
              </a:rPr>
              <a:t>Ο δικαιούχος μπορεί να παρέχει στον </a:t>
            </a:r>
            <a:r>
              <a:rPr lang="el-GR" dirty="0" err="1">
                <a:solidFill>
                  <a:prstClr val="black"/>
                </a:solidFill>
                <a:ea typeface="ＭＳ Ｐゴシック" charset="-128"/>
              </a:rPr>
              <a:t>αδειοδόχο</a:t>
            </a:r>
            <a:r>
              <a:rPr lang="el-GR" dirty="0">
                <a:solidFill>
                  <a:prstClr val="black"/>
                </a:solidFill>
                <a:ea typeface="ＭＳ Ｐゴシック" charset="-128"/>
              </a:rPr>
              <a:t> ξεχωριστή άδεια να χρησιμοποιεί το έργο για εμπορική χρήση, εφόσον αυτό του ζητηθεί.</a:t>
            </a:r>
          </a:p>
        </p:txBody>
      </p:sp>
    </p:spTree>
    <p:extLst>
      <p:ext uri="{BB962C8B-B14F-4D97-AF65-F5344CB8AC3E}">
        <p14:creationId xmlns:p14="http://schemas.microsoft.com/office/powerpoint/2010/main" val="35136993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9144000" cy="620687"/>
          </a:xfrm>
        </p:spPr>
        <p:txBody>
          <a:bodyPr>
            <a:normAutofit fontScale="90000"/>
          </a:bodyPr>
          <a:lstStyle/>
          <a:p>
            <a:r>
              <a:rPr lang="el-GR" dirty="0"/>
              <a:t>Σημείωμα Χρήσης Έργων Τρίτων </a:t>
            </a:r>
            <a:r>
              <a:rPr lang="el-GR" dirty="0" smtClean="0"/>
              <a:t>(</a:t>
            </a:r>
            <a:r>
              <a:rPr lang="en-US" dirty="0" smtClean="0"/>
              <a:t>1</a:t>
            </a:r>
            <a:r>
              <a:rPr lang="el-GR" dirty="0" smtClean="0"/>
              <a:t>/</a:t>
            </a:r>
            <a:r>
              <a:rPr lang="en-US" dirty="0" smtClean="0"/>
              <a:t>2</a:t>
            </a:r>
            <a:r>
              <a:rPr lang="el-GR" dirty="0" smtClean="0"/>
              <a:t>)</a:t>
            </a:r>
            <a:endParaRPr lang="el-GR" dirty="0"/>
          </a:p>
        </p:txBody>
      </p:sp>
      <p:sp>
        <p:nvSpPr>
          <p:cNvPr id="3" name="Θέση περιεχομένου 2"/>
          <p:cNvSpPr>
            <a:spLocks noGrp="1"/>
          </p:cNvSpPr>
          <p:nvPr>
            <p:ph idx="1"/>
          </p:nvPr>
        </p:nvSpPr>
        <p:spPr>
          <a:xfrm>
            <a:off x="0" y="548680"/>
            <a:ext cx="9143999" cy="6309320"/>
          </a:xfrm>
        </p:spPr>
        <p:txBody>
          <a:bodyPr>
            <a:noAutofit/>
          </a:bodyPr>
          <a:lstStyle/>
          <a:p>
            <a:pPr marL="0" indent="0">
              <a:buNone/>
            </a:pPr>
            <a:r>
              <a:rPr lang="el-GR" sz="1200" dirty="0"/>
              <a:t>Το Έργο αυτό κάνει χρήση των ακόλουθων έργων</a:t>
            </a:r>
            <a:r>
              <a:rPr lang="el-GR" sz="1200" dirty="0" smtClean="0"/>
              <a:t>:</a:t>
            </a:r>
          </a:p>
          <a:p>
            <a:pPr marL="0" indent="0">
              <a:buNone/>
            </a:pPr>
            <a:r>
              <a:rPr lang="el-GR" sz="1200" dirty="0" smtClean="0"/>
              <a:t>Εικόνα 5: </a:t>
            </a:r>
            <a:r>
              <a:rPr lang="en-US" sz="1200" dirty="0">
                <a:hlinkClick r:id="rId2"/>
              </a:rPr>
              <a:t>https://</a:t>
            </a:r>
            <a:r>
              <a:rPr lang="en-US" sz="1200" dirty="0" smtClean="0">
                <a:hlinkClick r:id="rId2"/>
              </a:rPr>
              <a:t>upload.wikimedia.org/wikipedia/commons/thumb/d/d0/Rome-Basilique_San_Pietro_in_Vincoli-Moise_MichelAnge.jpg/768px-Rome-Basilique_San_Pietro_in_Vincoli-Moise_MichelAnge.jpg</a:t>
            </a:r>
            <a:r>
              <a:rPr lang="el-GR" sz="1200" dirty="0" smtClean="0"/>
              <a:t> </a:t>
            </a:r>
            <a:endParaRPr lang="el-GR" sz="1200" dirty="0"/>
          </a:p>
          <a:p>
            <a:pPr marL="0" indent="0">
              <a:buNone/>
            </a:pPr>
            <a:r>
              <a:rPr lang="el-GR" sz="1200" dirty="0"/>
              <a:t>Εικόνα </a:t>
            </a:r>
            <a:r>
              <a:rPr lang="el-GR" sz="1200" dirty="0" smtClean="0"/>
              <a:t>6: </a:t>
            </a:r>
            <a:r>
              <a:rPr lang="en-US" sz="1200" dirty="0">
                <a:hlinkClick r:id="rId3"/>
              </a:rPr>
              <a:t>https://</a:t>
            </a:r>
            <a:r>
              <a:rPr lang="en-US" sz="1200" dirty="0" smtClean="0">
                <a:hlinkClick r:id="rId3"/>
              </a:rPr>
              <a:t>upload.wikimedia.org/wikipedia/commons/8/8d/Michelangelo's_Moses.jpg</a:t>
            </a:r>
            <a:r>
              <a:rPr lang="el-GR" sz="1200" dirty="0" smtClean="0"/>
              <a:t> </a:t>
            </a:r>
            <a:endParaRPr lang="el-GR" sz="1200" dirty="0"/>
          </a:p>
          <a:p>
            <a:pPr marL="0" indent="0">
              <a:buNone/>
            </a:pPr>
            <a:r>
              <a:rPr lang="el-GR" sz="1200" dirty="0"/>
              <a:t>Εικόνα </a:t>
            </a:r>
            <a:r>
              <a:rPr lang="el-GR" sz="1200" dirty="0" smtClean="0"/>
              <a:t>7: </a:t>
            </a:r>
            <a:r>
              <a:rPr lang="en-US" sz="1200" dirty="0">
                <a:hlinkClick r:id="rId4"/>
              </a:rPr>
              <a:t>https://</a:t>
            </a:r>
            <a:r>
              <a:rPr lang="en-US" sz="1200" dirty="0" smtClean="0">
                <a:hlinkClick r:id="rId4"/>
              </a:rPr>
              <a:t>upload.wikimedia.org/wikipedia/commons/d/d5/David_von_Michelangelo.jpg</a:t>
            </a:r>
            <a:r>
              <a:rPr lang="el-GR" sz="1200" dirty="0" smtClean="0"/>
              <a:t> </a:t>
            </a:r>
            <a:endParaRPr lang="el-GR" sz="1200" dirty="0"/>
          </a:p>
          <a:p>
            <a:pPr marL="0" indent="0">
              <a:buNone/>
            </a:pPr>
            <a:r>
              <a:rPr lang="el-GR" sz="1200" dirty="0" smtClean="0"/>
              <a:t>Εικόνα 8: </a:t>
            </a:r>
            <a:r>
              <a:rPr lang="en-US" sz="1200" dirty="0">
                <a:hlinkClick r:id="rId5"/>
              </a:rPr>
              <a:t>http://</a:t>
            </a:r>
            <a:r>
              <a:rPr lang="en-US" sz="1200" dirty="0" smtClean="0">
                <a:hlinkClick r:id="rId5"/>
              </a:rPr>
              <a:t>goflorence.us/471/images/uffizi6.jpg</a:t>
            </a:r>
            <a:r>
              <a:rPr lang="el-GR" sz="1200" dirty="0" smtClean="0"/>
              <a:t> </a:t>
            </a:r>
            <a:endParaRPr lang="el-GR" sz="1200" dirty="0"/>
          </a:p>
          <a:p>
            <a:pPr marL="0" indent="0">
              <a:buNone/>
            </a:pPr>
            <a:r>
              <a:rPr lang="el-GR" sz="1200" dirty="0" smtClean="0"/>
              <a:t>Εικόνα  9α: </a:t>
            </a:r>
            <a:r>
              <a:rPr lang="en-US" sz="1200" dirty="0">
                <a:hlinkClick r:id="rId6"/>
              </a:rPr>
              <a:t>https://upload.wikimedia.org/wikipedia/commons/thumb/f/f0/Donatello_-_David_-_Floren%C3%A7a.jpg/476px-Donatello_-_David_-_</a:t>
            </a:r>
            <a:r>
              <a:rPr lang="en-US" sz="1200" dirty="0" smtClean="0">
                <a:hlinkClick r:id="rId6"/>
              </a:rPr>
              <a:t>Floren%C3%A7a.jpg</a:t>
            </a:r>
            <a:r>
              <a:rPr lang="el-GR" sz="1200" dirty="0" smtClean="0"/>
              <a:t> </a:t>
            </a:r>
            <a:endParaRPr lang="el-GR" sz="1200" dirty="0"/>
          </a:p>
          <a:p>
            <a:pPr marL="0" indent="0">
              <a:buNone/>
            </a:pPr>
            <a:r>
              <a:rPr lang="el-GR" sz="1200" dirty="0"/>
              <a:t>Εικόνα </a:t>
            </a:r>
            <a:r>
              <a:rPr lang="el-GR" sz="1200" dirty="0" smtClean="0"/>
              <a:t>10α: </a:t>
            </a:r>
            <a:r>
              <a:rPr lang="en-US" sz="1200" dirty="0">
                <a:hlinkClick r:id="rId7"/>
              </a:rPr>
              <a:t>https://</a:t>
            </a:r>
            <a:r>
              <a:rPr lang="en-US" sz="1200" dirty="0" smtClean="0">
                <a:hlinkClick r:id="rId7"/>
              </a:rPr>
              <a:t>upload.wikimedia.org/wikipedia/commons/6/63/Michelangelos_David.jpg</a:t>
            </a:r>
            <a:r>
              <a:rPr lang="el-GR" sz="1200" dirty="0" smtClean="0"/>
              <a:t> </a:t>
            </a:r>
            <a:endParaRPr lang="el-GR" sz="1200" dirty="0"/>
          </a:p>
          <a:p>
            <a:pPr marL="0" indent="0">
              <a:buNone/>
            </a:pPr>
            <a:r>
              <a:rPr lang="el-GR" sz="1200" dirty="0" smtClean="0"/>
              <a:t>Εικόνα 10γ: </a:t>
            </a:r>
            <a:r>
              <a:rPr lang="en-US" sz="1200" dirty="0">
                <a:hlinkClick r:id="rId8"/>
              </a:rPr>
              <a:t>http://</a:t>
            </a:r>
            <a:r>
              <a:rPr lang="en-US" sz="1200" dirty="0" smtClean="0">
                <a:hlinkClick r:id="rId8"/>
              </a:rPr>
              <a:t>www.clippinglgbt.com.br/wp-content/uploads/2013/11/davi.jpg</a:t>
            </a:r>
            <a:r>
              <a:rPr lang="el-GR" sz="1200" dirty="0" smtClean="0"/>
              <a:t> </a:t>
            </a:r>
            <a:endParaRPr lang="el-GR" sz="1200" dirty="0"/>
          </a:p>
          <a:p>
            <a:pPr marL="0" indent="0">
              <a:buNone/>
            </a:pPr>
            <a:r>
              <a:rPr lang="el-GR" sz="1200" dirty="0"/>
              <a:t>Εικόνα </a:t>
            </a:r>
            <a:r>
              <a:rPr lang="el-GR" sz="1200" dirty="0" smtClean="0"/>
              <a:t>11: </a:t>
            </a:r>
            <a:r>
              <a:rPr lang="en-US" sz="1200" dirty="0">
                <a:hlinkClick r:id="rId9"/>
              </a:rPr>
              <a:t>https://</a:t>
            </a:r>
            <a:r>
              <a:rPr lang="en-US" sz="1200" dirty="0" smtClean="0">
                <a:hlinkClick r:id="rId9"/>
              </a:rPr>
              <a:t>classconnection.s3.amazonaws.com/387/flashcards/4639387/jpg/sistine_chapel-148F1CFB4380B13F3C2.jpg</a:t>
            </a:r>
            <a:r>
              <a:rPr lang="el-GR" sz="1200" dirty="0" smtClean="0"/>
              <a:t> </a:t>
            </a:r>
            <a:endParaRPr lang="el-GR" sz="1200" dirty="0"/>
          </a:p>
          <a:p>
            <a:pPr marL="0" indent="0">
              <a:buNone/>
            </a:pPr>
            <a:r>
              <a:rPr lang="el-GR" sz="1200" dirty="0"/>
              <a:t>Εικόνα </a:t>
            </a:r>
            <a:r>
              <a:rPr lang="el-GR" sz="1200" dirty="0" smtClean="0"/>
              <a:t> 12: </a:t>
            </a:r>
            <a:r>
              <a:rPr lang="en-US" sz="1200" dirty="0">
                <a:hlinkClick r:id="rId10"/>
              </a:rPr>
              <a:t>https://upload.wikimedia.org/wikipedia/commons/2/22/Musei_vaticani,_cappella_sistina,_</a:t>
            </a:r>
            <a:r>
              <a:rPr lang="en-US" sz="1200" dirty="0" smtClean="0">
                <a:hlinkClick r:id="rId10"/>
              </a:rPr>
              <a:t>retro_02.JPG</a:t>
            </a:r>
            <a:r>
              <a:rPr lang="el-GR" sz="1200" dirty="0" smtClean="0"/>
              <a:t> </a:t>
            </a:r>
            <a:endParaRPr lang="el-GR" sz="1200" dirty="0"/>
          </a:p>
          <a:p>
            <a:pPr marL="0" indent="0">
              <a:buNone/>
            </a:pPr>
            <a:r>
              <a:rPr lang="el-GR" sz="1200" dirty="0" smtClean="0"/>
              <a:t>Εικόνα 13: </a:t>
            </a:r>
            <a:r>
              <a:rPr lang="en-US" sz="1200" dirty="0">
                <a:hlinkClick r:id="rId11"/>
              </a:rPr>
              <a:t>https://upload.wikimedia.org/wikipedia/commons/e/e5/Cappella_sistina,_</a:t>
            </a:r>
            <a:r>
              <a:rPr lang="en-US" sz="1200" dirty="0" smtClean="0">
                <a:hlinkClick r:id="rId11"/>
              </a:rPr>
              <a:t>volta_02.jpg</a:t>
            </a:r>
            <a:r>
              <a:rPr lang="el-GR" sz="1200" dirty="0" smtClean="0"/>
              <a:t> </a:t>
            </a:r>
            <a:endParaRPr lang="el-GR" sz="1200" dirty="0"/>
          </a:p>
          <a:p>
            <a:pPr marL="0" indent="0">
              <a:buNone/>
            </a:pPr>
            <a:r>
              <a:rPr lang="el-GR" sz="1200" dirty="0"/>
              <a:t>Εικόνα </a:t>
            </a:r>
            <a:r>
              <a:rPr lang="el-GR" sz="1200" dirty="0" smtClean="0"/>
              <a:t>15: </a:t>
            </a:r>
            <a:r>
              <a:rPr lang="en-US" sz="1200" dirty="0">
                <a:hlinkClick r:id="rId12"/>
              </a:rPr>
              <a:t>https://</a:t>
            </a:r>
            <a:r>
              <a:rPr lang="en-US" sz="1200" dirty="0" smtClean="0">
                <a:hlinkClick r:id="rId12"/>
              </a:rPr>
              <a:t>upload.wikimedia.org/wikipedia/commons/7/78/Michelangelo_Buonarroti_018.jpg</a:t>
            </a:r>
            <a:r>
              <a:rPr lang="el-GR" sz="1200" dirty="0" smtClean="0"/>
              <a:t> </a:t>
            </a:r>
            <a:endParaRPr lang="el-GR" sz="1200" dirty="0"/>
          </a:p>
          <a:p>
            <a:pPr marL="0" indent="0">
              <a:buNone/>
            </a:pPr>
            <a:r>
              <a:rPr lang="el-GR" sz="1200" dirty="0"/>
              <a:t>Εικόνα </a:t>
            </a:r>
            <a:r>
              <a:rPr lang="el-GR" sz="1200" dirty="0" smtClean="0"/>
              <a:t>17: </a:t>
            </a:r>
            <a:r>
              <a:rPr lang="en-US" sz="1200" dirty="0">
                <a:hlinkClick r:id="rId13"/>
              </a:rPr>
              <a:t>https://upload.wikimedia.org/wikipedia/commons/thumb/a/a1/Michelangelo,_Creation_of_Adam_01.jpg/640px-Michelangelo,_</a:t>
            </a:r>
            <a:r>
              <a:rPr lang="en-US" sz="1200" dirty="0" smtClean="0">
                <a:hlinkClick r:id="rId13"/>
              </a:rPr>
              <a:t>Creation_of_Adam_01.jpg</a:t>
            </a:r>
            <a:r>
              <a:rPr lang="el-GR" sz="1200" dirty="0" smtClean="0"/>
              <a:t> </a:t>
            </a:r>
            <a:endParaRPr lang="el-GR" sz="1200" dirty="0"/>
          </a:p>
          <a:p>
            <a:pPr marL="0" indent="0">
              <a:buNone/>
            </a:pPr>
            <a:r>
              <a:rPr lang="el-GR" sz="1200" dirty="0" smtClean="0"/>
              <a:t>Εικόνα  18: </a:t>
            </a:r>
            <a:r>
              <a:rPr lang="en-US" sz="1200" dirty="0">
                <a:hlinkClick r:id="rId14"/>
              </a:rPr>
              <a:t>https://upload.wikimedia.org/wikipedia/commons/thumb/d/d3/Michelangelo,_Creation_of_Adam_04.jpg/310px-Michelangelo,_</a:t>
            </a:r>
            <a:r>
              <a:rPr lang="en-US" sz="1200" dirty="0" smtClean="0">
                <a:hlinkClick r:id="rId14"/>
              </a:rPr>
              <a:t>Creation_of_Adam_04.jpg</a:t>
            </a:r>
            <a:r>
              <a:rPr lang="el-GR" sz="1200" dirty="0" smtClean="0"/>
              <a:t> </a:t>
            </a:r>
          </a:p>
          <a:p>
            <a:pPr marL="0" indent="0">
              <a:buNone/>
            </a:pPr>
            <a:r>
              <a:rPr lang="el-GR" sz="1200" dirty="0" smtClean="0"/>
              <a:t>Εικόνα 19: </a:t>
            </a:r>
            <a:r>
              <a:rPr lang="en-US" sz="1200" dirty="0">
                <a:hlinkClick r:id="rId15"/>
              </a:rPr>
              <a:t>http://www.kirche-thalwil.ch/_kirchenweb/_ausgabeseiten/scaledImage.php?imagefile=2703.jpg&amp;imagedomainpath=/</a:t>
            </a:r>
            <a:r>
              <a:rPr lang="en-US" sz="1200" dirty="0" smtClean="0">
                <a:hlinkClick r:id="rId15"/>
              </a:rPr>
              <a:t>home/webs/kirche-thalwil/html&amp;destX=240&amp;destY=320&amp;offsetX=0&amp;offsetY=0&amp;selectionBreite=0&amp;selectionHoehe=0&amp;backcolor=FFFFFF</a:t>
            </a:r>
            <a:r>
              <a:rPr lang="el-GR" sz="1200" dirty="0" smtClean="0"/>
              <a:t> </a:t>
            </a:r>
            <a:endParaRPr lang="el-GR" sz="1200" dirty="0"/>
          </a:p>
          <a:p>
            <a:pPr marL="0" indent="0">
              <a:buNone/>
            </a:pPr>
            <a:r>
              <a:rPr lang="el-GR" sz="1200" dirty="0"/>
              <a:t>Εικόνα </a:t>
            </a:r>
            <a:r>
              <a:rPr lang="el-GR" sz="1200" dirty="0" smtClean="0"/>
              <a:t>20: </a:t>
            </a:r>
            <a:r>
              <a:rPr lang="en-US" sz="1200" dirty="0">
                <a:hlinkClick r:id="rId16"/>
              </a:rPr>
              <a:t>https://upload.wikimedia.org/wikipedia/commons/2/26/Michelangelo's_%22God%22,_from_%</a:t>
            </a:r>
            <a:r>
              <a:rPr lang="en-US" sz="1200" dirty="0" smtClean="0">
                <a:hlinkClick r:id="rId16"/>
              </a:rPr>
              <a:t>22the_Creation_of_Adam%22.jpg</a:t>
            </a:r>
            <a:r>
              <a:rPr lang="el-GR" sz="1200" dirty="0" smtClean="0"/>
              <a:t> </a:t>
            </a:r>
            <a:endParaRPr lang="el-GR" sz="1200" dirty="0"/>
          </a:p>
          <a:p>
            <a:pPr marL="0" indent="0">
              <a:buNone/>
            </a:pPr>
            <a:r>
              <a:rPr lang="el-GR" sz="1200" dirty="0"/>
              <a:t>Εικόνα </a:t>
            </a:r>
            <a:r>
              <a:rPr lang="el-GR" sz="1200" dirty="0" smtClean="0"/>
              <a:t>21: </a:t>
            </a:r>
            <a:r>
              <a:rPr lang="en-US" sz="1200" dirty="0">
                <a:hlinkClick r:id="rId17"/>
              </a:rPr>
              <a:t>https://upload.wikimedia.org/wikipedia/commons/c/c3/Michelangelo,_</a:t>
            </a:r>
            <a:r>
              <a:rPr lang="en-US" sz="1200" dirty="0" smtClean="0">
                <a:hlinkClick r:id="rId17"/>
              </a:rPr>
              <a:t>Creation_of_Adam_05.jpg</a:t>
            </a:r>
            <a:r>
              <a:rPr lang="el-GR" sz="1200" dirty="0" smtClean="0"/>
              <a:t> </a:t>
            </a:r>
            <a:endParaRPr lang="el-GR" sz="1200" dirty="0"/>
          </a:p>
          <a:p>
            <a:pPr marL="0" indent="0">
              <a:buNone/>
            </a:pPr>
            <a:r>
              <a:rPr lang="el-GR" sz="1200" dirty="0" smtClean="0"/>
              <a:t>Εικόνα 23: </a:t>
            </a:r>
            <a:r>
              <a:rPr lang="en-US" sz="1200" dirty="0">
                <a:hlinkClick r:id="rId18"/>
              </a:rPr>
              <a:t>https://</a:t>
            </a:r>
            <a:r>
              <a:rPr lang="en-US" sz="1200" dirty="0" smtClean="0">
                <a:hlinkClick r:id="rId18"/>
              </a:rPr>
              <a:t>upload.wikimedia.org/wikipedia/commons/1/12/Forbidden_fruit.jpg</a:t>
            </a:r>
            <a:r>
              <a:rPr lang="el-GR" sz="1200" dirty="0" smtClean="0"/>
              <a:t> </a:t>
            </a:r>
            <a:endParaRPr lang="el-GR" sz="1200" dirty="0"/>
          </a:p>
          <a:p>
            <a:pPr marL="0" indent="0">
              <a:buNone/>
            </a:pPr>
            <a:r>
              <a:rPr lang="el-GR" sz="1200" dirty="0" smtClean="0"/>
              <a:t>Εικόνα 25; </a:t>
            </a:r>
            <a:r>
              <a:rPr lang="en-US" sz="1200" dirty="0">
                <a:hlinkClick r:id="rId19"/>
              </a:rPr>
              <a:t>https://</a:t>
            </a:r>
            <a:r>
              <a:rPr lang="en-US" sz="1200" dirty="0" smtClean="0">
                <a:hlinkClick r:id="rId19"/>
              </a:rPr>
              <a:t>upload.wikimedia.org/wikipedia/commons/0/0f/The_Deluge_after_restoration.jpg</a:t>
            </a:r>
            <a:r>
              <a:rPr lang="el-GR" sz="1200" dirty="0" smtClean="0"/>
              <a:t> </a:t>
            </a:r>
            <a:endParaRPr lang="el-GR" sz="1200" dirty="0"/>
          </a:p>
          <a:p>
            <a:pPr marL="0" indent="0">
              <a:buNone/>
            </a:pPr>
            <a:r>
              <a:rPr lang="el-GR" sz="1200" dirty="0"/>
              <a:t>Εικόνα </a:t>
            </a:r>
            <a:r>
              <a:rPr lang="el-GR" sz="1200" dirty="0" smtClean="0"/>
              <a:t>26: </a:t>
            </a:r>
            <a:r>
              <a:rPr lang="en-US" sz="1200" dirty="0">
                <a:hlinkClick r:id="rId20"/>
              </a:rPr>
              <a:t>https://</a:t>
            </a:r>
            <a:r>
              <a:rPr lang="en-US" sz="1200" dirty="0" smtClean="0">
                <a:hlinkClick r:id="rId20"/>
              </a:rPr>
              <a:t>s-media-cache-ak0.pinimg.com/736x/37/34/a9/3734a9df0ab9dfad2d2816c36e2286a1.jpg</a:t>
            </a:r>
            <a:r>
              <a:rPr lang="el-GR" sz="1200" dirty="0" smtClean="0"/>
              <a:t> </a:t>
            </a:r>
            <a:endParaRPr lang="el-GR" sz="1200" dirty="0"/>
          </a:p>
          <a:p>
            <a:pPr marL="0" indent="0">
              <a:buNone/>
            </a:pPr>
            <a:r>
              <a:rPr lang="el-GR" sz="1200" dirty="0" smtClean="0"/>
              <a:t>Εικόνα 27: </a:t>
            </a:r>
            <a:r>
              <a:rPr lang="en-US" sz="1200" dirty="0">
                <a:hlinkClick r:id="rId20"/>
              </a:rPr>
              <a:t>https://</a:t>
            </a:r>
            <a:r>
              <a:rPr lang="en-US" sz="1200" dirty="0" smtClean="0">
                <a:hlinkClick r:id="rId20"/>
              </a:rPr>
              <a:t>s-media-cache-ak0.pinimg.com/736x/37/34/a9/3734a9df0ab9dfad2d2816c36e2286a1.jpg</a:t>
            </a:r>
            <a:r>
              <a:rPr lang="el-GR" sz="1200" dirty="0" smtClean="0"/>
              <a:t> </a:t>
            </a:r>
            <a:endParaRPr lang="el-GR" sz="1200" dirty="0"/>
          </a:p>
          <a:p>
            <a:pPr marL="0" indent="0">
              <a:buNone/>
            </a:pPr>
            <a:r>
              <a:rPr lang="el-GR" sz="1200" dirty="0"/>
              <a:t>Εικόνα </a:t>
            </a:r>
            <a:r>
              <a:rPr lang="el-GR" sz="1200" dirty="0" smtClean="0"/>
              <a:t>29: </a:t>
            </a:r>
            <a:r>
              <a:rPr lang="en-US" sz="1200" dirty="0">
                <a:hlinkClick r:id="rId21"/>
              </a:rPr>
              <a:t>http://</a:t>
            </a:r>
            <a:r>
              <a:rPr lang="en-US" sz="1200" dirty="0" smtClean="0">
                <a:hlinkClick r:id="rId21"/>
              </a:rPr>
              <a:t>www.cguwan.com/UploadFile/2009-8/200982021184189609.jpg</a:t>
            </a:r>
            <a:r>
              <a:rPr lang="el-GR" sz="1200" dirty="0" smtClean="0"/>
              <a:t> </a:t>
            </a:r>
            <a:endParaRPr lang="el-GR" sz="1200" dirty="0"/>
          </a:p>
          <a:p>
            <a:pPr marL="0" indent="0">
              <a:buNone/>
            </a:pPr>
            <a:endParaRPr lang="el-GR" sz="1200" dirty="0"/>
          </a:p>
          <a:p>
            <a:pPr marL="0" indent="0">
              <a:buNone/>
            </a:pPr>
            <a:endParaRPr lang="el-GR" sz="1200" dirty="0"/>
          </a:p>
          <a:p>
            <a:pPr marL="0" indent="0">
              <a:buNone/>
            </a:pPr>
            <a:endParaRPr lang="el-GR" sz="1200" dirty="0"/>
          </a:p>
          <a:p>
            <a:pPr marL="0" indent="0">
              <a:buNone/>
            </a:pPr>
            <a:endParaRPr lang="en-US" sz="1300" dirty="0"/>
          </a:p>
        </p:txBody>
      </p:sp>
    </p:spTree>
    <p:extLst>
      <p:ext uri="{BB962C8B-B14F-4D97-AF65-F5344CB8AC3E}">
        <p14:creationId xmlns:p14="http://schemas.microsoft.com/office/powerpoint/2010/main" val="12490305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9144000" cy="620687"/>
          </a:xfrm>
        </p:spPr>
        <p:txBody>
          <a:bodyPr>
            <a:normAutofit fontScale="90000"/>
          </a:bodyPr>
          <a:lstStyle/>
          <a:p>
            <a:r>
              <a:rPr lang="el-GR" dirty="0"/>
              <a:t>Σημείωμα Χρήσης Έργων Τρίτων </a:t>
            </a:r>
            <a:r>
              <a:rPr lang="el-GR" dirty="0" smtClean="0"/>
              <a:t>(</a:t>
            </a:r>
            <a:r>
              <a:rPr lang="en-US" dirty="0" smtClean="0"/>
              <a:t>2</a:t>
            </a:r>
            <a:r>
              <a:rPr lang="el-GR" dirty="0" smtClean="0"/>
              <a:t>/</a:t>
            </a:r>
            <a:r>
              <a:rPr lang="en-US" dirty="0" smtClean="0"/>
              <a:t>2</a:t>
            </a:r>
            <a:r>
              <a:rPr lang="el-GR" dirty="0" smtClean="0"/>
              <a:t>)</a:t>
            </a:r>
            <a:endParaRPr lang="el-GR" dirty="0"/>
          </a:p>
        </p:txBody>
      </p:sp>
      <p:sp>
        <p:nvSpPr>
          <p:cNvPr id="3" name="Θέση περιεχομένου 2"/>
          <p:cNvSpPr>
            <a:spLocks noGrp="1"/>
          </p:cNvSpPr>
          <p:nvPr>
            <p:ph idx="1"/>
          </p:nvPr>
        </p:nvSpPr>
        <p:spPr>
          <a:xfrm>
            <a:off x="0" y="548680"/>
            <a:ext cx="9143999" cy="6309320"/>
          </a:xfrm>
        </p:spPr>
        <p:txBody>
          <a:bodyPr>
            <a:noAutofit/>
          </a:bodyPr>
          <a:lstStyle/>
          <a:p>
            <a:pPr marL="0" indent="0">
              <a:buNone/>
            </a:pPr>
            <a:r>
              <a:rPr lang="el-GR" sz="1200" dirty="0"/>
              <a:t>Το Έργο αυτό κάνει χρήση των ακόλουθων έργων</a:t>
            </a:r>
            <a:r>
              <a:rPr lang="el-GR" sz="1200" dirty="0" smtClean="0"/>
              <a:t>:</a:t>
            </a:r>
          </a:p>
          <a:p>
            <a:pPr marL="0" indent="0">
              <a:buNone/>
            </a:pPr>
            <a:r>
              <a:rPr lang="el-GR" sz="1200" dirty="0" smtClean="0">
                <a:solidFill>
                  <a:prstClr val="black"/>
                </a:solidFill>
              </a:rPr>
              <a:t>Εικόνα  </a:t>
            </a:r>
            <a:r>
              <a:rPr lang="el-GR" sz="1200" dirty="0">
                <a:solidFill>
                  <a:prstClr val="black"/>
                </a:solidFill>
              </a:rPr>
              <a:t>36: </a:t>
            </a:r>
            <a:r>
              <a:rPr lang="en-US" sz="1200" dirty="0">
                <a:solidFill>
                  <a:prstClr val="black"/>
                </a:solidFill>
                <a:hlinkClick r:id="rId2"/>
              </a:rPr>
              <a:t>http://</a:t>
            </a:r>
            <a:r>
              <a:rPr lang="en-US" sz="1200" dirty="0" smtClean="0">
                <a:solidFill>
                  <a:prstClr val="black"/>
                </a:solidFill>
                <a:hlinkClick r:id="rId2"/>
              </a:rPr>
              <a:t>103.imagebam.com/temporarylink/rvS8OpxJQ5XnTH_T_kxRDQ/1436853922/26148/261473743/Michelangelo%2C_Creation_of_EveD2.jpg</a:t>
            </a:r>
            <a:r>
              <a:rPr lang="el-GR" sz="1200" dirty="0" smtClean="0">
                <a:solidFill>
                  <a:prstClr val="black"/>
                </a:solidFill>
              </a:rPr>
              <a:t> </a:t>
            </a:r>
            <a:endParaRPr lang="el-GR" sz="1200" dirty="0"/>
          </a:p>
          <a:p>
            <a:pPr marL="0" indent="0">
              <a:buNone/>
            </a:pPr>
            <a:r>
              <a:rPr lang="el-GR" sz="1200" dirty="0"/>
              <a:t>Εικόνα </a:t>
            </a:r>
            <a:r>
              <a:rPr lang="el-GR" sz="1200" dirty="0" smtClean="0"/>
              <a:t>37: </a:t>
            </a:r>
            <a:r>
              <a:rPr lang="en-US" sz="1200" dirty="0">
                <a:hlinkClick r:id="rId3"/>
              </a:rPr>
              <a:t>http://</a:t>
            </a:r>
            <a:r>
              <a:rPr lang="en-US" sz="1200" dirty="0" smtClean="0">
                <a:hlinkClick r:id="rId3"/>
              </a:rPr>
              <a:t>s246.photobucket.com/user/un-titled/media/michelangelo/ignudi3.jpg.html</a:t>
            </a:r>
            <a:r>
              <a:rPr lang="el-GR" sz="1200" dirty="0" smtClean="0"/>
              <a:t> </a:t>
            </a:r>
            <a:endParaRPr lang="el-GR" sz="1200" dirty="0"/>
          </a:p>
          <a:p>
            <a:pPr marL="0" indent="0">
              <a:buNone/>
            </a:pPr>
            <a:r>
              <a:rPr lang="el-GR" sz="1200" dirty="0"/>
              <a:t>Εικόνα </a:t>
            </a:r>
            <a:r>
              <a:rPr lang="el-GR" sz="1200" dirty="0" smtClean="0"/>
              <a:t> 40: </a:t>
            </a:r>
            <a:r>
              <a:rPr lang="en-US" sz="1200" dirty="0">
                <a:hlinkClick r:id="rId4"/>
              </a:rPr>
              <a:t>https://upload.wikimedia.org/wikipedia/commons/thumb/9/98/Creaci%C3%B3n_del_sol,_luna_y_planetas.jpg/1280px-Creaci%C3%B3n_del_sol,_</a:t>
            </a:r>
            <a:r>
              <a:rPr lang="en-US" sz="1200" dirty="0" smtClean="0">
                <a:hlinkClick r:id="rId4"/>
              </a:rPr>
              <a:t>luna_y_planetas.jpg</a:t>
            </a:r>
            <a:r>
              <a:rPr lang="el-GR" sz="1200" dirty="0" smtClean="0"/>
              <a:t> </a:t>
            </a:r>
            <a:endParaRPr lang="el-GR" sz="1200" dirty="0"/>
          </a:p>
          <a:p>
            <a:pPr marL="0" indent="0">
              <a:buNone/>
            </a:pPr>
            <a:r>
              <a:rPr lang="el-GR" sz="1200" dirty="0" smtClean="0"/>
              <a:t>Εικόνα 44: </a:t>
            </a:r>
            <a:r>
              <a:rPr lang="en-US" sz="1200" dirty="0">
                <a:hlinkClick r:id="rId5"/>
              </a:rPr>
              <a:t>https://upload.wikimedia.org/wikipedia/commons/e/ec/Michelangelo,_sibille,_</a:t>
            </a:r>
            <a:r>
              <a:rPr lang="en-US" sz="1200" dirty="0" smtClean="0">
                <a:hlinkClick r:id="rId5"/>
              </a:rPr>
              <a:t>cumana_01.jpg</a:t>
            </a:r>
            <a:r>
              <a:rPr lang="el-GR" sz="1200" dirty="0" smtClean="0"/>
              <a:t> </a:t>
            </a:r>
            <a:endParaRPr lang="el-GR" sz="1200" dirty="0"/>
          </a:p>
          <a:p>
            <a:pPr marL="0" indent="0">
              <a:buNone/>
            </a:pPr>
            <a:r>
              <a:rPr lang="el-GR" sz="1200" dirty="0" smtClean="0"/>
              <a:t>Εικόνα 45: </a:t>
            </a:r>
            <a:r>
              <a:rPr lang="en-US" sz="1200" dirty="0">
                <a:hlinkClick r:id="rId6"/>
              </a:rPr>
              <a:t>https://</a:t>
            </a:r>
            <a:r>
              <a:rPr lang="en-US" sz="1200" dirty="0" smtClean="0">
                <a:hlinkClick r:id="rId6"/>
              </a:rPr>
              <a:t>upload.wikimedia.org/wikipedia/commons/thumb/f/fe/LibyanSibyl_SistineChapel.jpg/460px-LibyanSibyl_SistineChapel.jpg</a:t>
            </a:r>
            <a:r>
              <a:rPr lang="el-GR" sz="1200" dirty="0" smtClean="0"/>
              <a:t> </a:t>
            </a:r>
            <a:endParaRPr lang="el-GR" sz="1200" dirty="0"/>
          </a:p>
          <a:p>
            <a:pPr marL="0" indent="0">
              <a:buNone/>
            </a:pPr>
            <a:r>
              <a:rPr lang="el-GR" sz="1200" dirty="0"/>
              <a:t>Εικόνα </a:t>
            </a:r>
            <a:r>
              <a:rPr lang="el-GR" sz="1200" dirty="0" smtClean="0"/>
              <a:t>46α: </a:t>
            </a:r>
            <a:r>
              <a:rPr lang="en-US" sz="1200" dirty="0">
                <a:hlinkClick r:id="rId7"/>
              </a:rPr>
              <a:t>https://</a:t>
            </a:r>
            <a:r>
              <a:rPr lang="en-US" sz="1200" dirty="0" smtClean="0">
                <a:hlinkClick r:id="rId7"/>
              </a:rPr>
              <a:t>upload.wikimedia.org/wikipedia/commons/b/bb/Michelangelo_libyan.jpg</a:t>
            </a:r>
            <a:r>
              <a:rPr lang="el-GR" sz="1200" dirty="0" smtClean="0"/>
              <a:t> </a:t>
            </a:r>
            <a:endParaRPr lang="el-GR" sz="1200" dirty="0"/>
          </a:p>
          <a:p>
            <a:pPr marL="0" indent="0">
              <a:buNone/>
            </a:pPr>
            <a:r>
              <a:rPr lang="el-GR" sz="1200" dirty="0" smtClean="0"/>
              <a:t>Εικόνα 48: </a:t>
            </a:r>
            <a:r>
              <a:rPr lang="en-US" sz="1200" dirty="0">
                <a:hlinkClick r:id="rId8"/>
              </a:rPr>
              <a:t>https://</a:t>
            </a:r>
            <a:r>
              <a:rPr lang="en-US" sz="1200" dirty="0" smtClean="0">
                <a:hlinkClick r:id="rId8"/>
              </a:rPr>
              <a:t>upload.wikimedia.org/wikipedia/commons/2/24/Rome_Sistine_Chapel_01.jpg</a:t>
            </a:r>
            <a:r>
              <a:rPr lang="el-GR" sz="1200" dirty="0" smtClean="0"/>
              <a:t> </a:t>
            </a:r>
            <a:endParaRPr lang="el-GR" sz="1200" dirty="0"/>
          </a:p>
          <a:p>
            <a:pPr marL="0" indent="0">
              <a:buNone/>
            </a:pPr>
            <a:r>
              <a:rPr lang="el-GR" sz="1200" dirty="0"/>
              <a:t>Εικόνα </a:t>
            </a:r>
            <a:r>
              <a:rPr lang="el-GR" sz="1200" dirty="0" smtClean="0"/>
              <a:t>51: </a:t>
            </a:r>
            <a:r>
              <a:rPr lang="en-US" sz="1200" dirty="0">
                <a:hlinkClick r:id="rId9"/>
              </a:rPr>
              <a:t>https://upload.wikimedia.org/wikipedia/commons/thumb/e/e1/Michelangelo,_Giudizio_Universale_11.jpg/320px-Michelangelo,_</a:t>
            </a:r>
            <a:r>
              <a:rPr lang="en-US" sz="1200" dirty="0" smtClean="0">
                <a:hlinkClick r:id="rId9"/>
              </a:rPr>
              <a:t>Giudizio_Universale_11.jpg</a:t>
            </a:r>
            <a:r>
              <a:rPr lang="el-GR" sz="1200" dirty="0" smtClean="0"/>
              <a:t> </a:t>
            </a:r>
            <a:endParaRPr lang="el-GR" sz="1200" dirty="0"/>
          </a:p>
          <a:p>
            <a:pPr marL="0" indent="0">
              <a:buNone/>
            </a:pPr>
            <a:r>
              <a:rPr lang="el-GR" sz="1200" dirty="0"/>
              <a:t>Εικόνα </a:t>
            </a:r>
            <a:r>
              <a:rPr lang="el-GR" sz="1200" dirty="0" smtClean="0"/>
              <a:t>52: </a:t>
            </a:r>
            <a:r>
              <a:rPr lang="en-US" sz="1200" dirty="0">
                <a:hlinkClick r:id="rId10"/>
              </a:rPr>
              <a:t>https://upload.wikimedia.org/wikipedia/commons/0/05/Michelangelo,_</a:t>
            </a:r>
            <a:r>
              <a:rPr lang="en-US" sz="1200" dirty="0" smtClean="0">
                <a:hlinkClick r:id="rId10"/>
              </a:rPr>
              <a:t>Giudizio_Universale_18.jpg</a:t>
            </a:r>
            <a:r>
              <a:rPr lang="el-GR" sz="1200" dirty="0" smtClean="0"/>
              <a:t> </a:t>
            </a:r>
            <a:endParaRPr lang="el-GR" sz="1200" dirty="0"/>
          </a:p>
          <a:p>
            <a:pPr marL="0" indent="0">
              <a:buNone/>
            </a:pPr>
            <a:r>
              <a:rPr lang="el-GR" sz="1200" dirty="0" smtClean="0"/>
              <a:t>Εικόνα 54, 55: </a:t>
            </a:r>
            <a:r>
              <a:rPr lang="en-US" sz="1200" dirty="0">
                <a:hlinkClick r:id="rId11"/>
              </a:rPr>
              <a:t>http://</a:t>
            </a:r>
            <a:r>
              <a:rPr lang="en-US" sz="1200" dirty="0" smtClean="0">
                <a:hlinkClick r:id="rId11"/>
              </a:rPr>
              <a:t>arts.muohio.edu/faculty/benson/Michelangelo%20Site/LJdrapery.jpg</a:t>
            </a:r>
            <a:r>
              <a:rPr lang="el-GR" sz="1200" dirty="0" smtClean="0"/>
              <a:t> </a:t>
            </a:r>
            <a:endParaRPr lang="el-GR" sz="1200" dirty="0"/>
          </a:p>
          <a:p>
            <a:pPr marL="0" indent="0">
              <a:buNone/>
            </a:pPr>
            <a:r>
              <a:rPr lang="el-GR" sz="1200" dirty="0"/>
              <a:t>Εικόνα </a:t>
            </a:r>
            <a:r>
              <a:rPr lang="el-GR" sz="1200" dirty="0" smtClean="0"/>
              <a:t>56: </a:t>
            </a:r>
            <a:r>
              <a:rPr lang="en-US" sz="1200" dirty="0">
                <a:hlinkClick r:id="rId12"/>
              </a:rPr>
              <a:t>http://</a:t>
            </a:r>
            <a:r>
              <a:rPr lang="en-US" sz="1200" dirty="0" smtClean="0">
                <a:hlinkClick r:id="rId12"/>
              </a:rPr>
              <a:t>cappellasistina.altervista.org/home1.jpg</a:t>
            </a:r>
            <a:r>
              <a:rPr lang="el-GR" sz="1200" dirty="0" smtClean="0"/>
              <a:t> </a:t>
            </a:r>
            <a:endParaRPr lang="el-GR" sz="1200" dirty="0"/>
          </a:p>
          <a:p>
            <a:pPr marL="0" indent="0">
              <a:buNone/>
            </a:pPr>
            <a:endParaRPr lang="el-GR" sz="1200" dirty="0"/>
          </a:p>
          <a:p>
            <a:pPr marL="0" indent="0">
              <a:buNone/>
            </a:pPr>
            <a:endParaRPr lang="el-GR" sz="1200" dirty="0"/>
          </a:p>
          <a:p>
            <a:pPr marL="0" indent="0">
              <a:buNone/>
            </a:pPr>
            <a:endParaRPr lang="el-GR" sz="1200" dirty="0"/>
          </a:p>
          <a:p>
            <a:pPr marL="0" indent="0">
              <a:buNone/>
            </a:pPr>
            <a:endParaRPr lang="en-US" sz="1300" dirty="0"/>
          </a:p>
        </p:txBody>
      </p:sp>
    </p:spTree>
    <p:extLst>
      <p:ext uri="{BB962C8B-B14F-4D97-AF65-F5344CB8AC3E}">
        <p14:creationId xmlns:p14="http://schemas.microsoft.com/office/powerpoint/2010/main" val="40045751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_david.jpg"/>
          <p:cNvPicPr>
            <a:picLocks noChangeAspect="1"/>
          </p:cNvPicPr>
          <p:nvPr/>
        </p:nvPicPr>
        <p:blipFill>
          <a:blip r:embed="rId2"/>
          <a:stretch>
            <a:fillRect/>
          </a:stretch>
        </p:blipFill>
        <p:spPr>
          <a:xfrm>
            <a:off x="5372100" y="0"/>
            <a:ext cx="3140075" cy="6858000"/>
          </a:xfrm>
          <a:prstGeom prst="rect">
            <a:avLst/>
          </a:prstGeom>
        </p:spPr>
      </p:pic>
      <p:sp>
        <p:nvSpPr>
          <p:cNvPr id="3" name="Textfeld 2"/>
          <p:cNvSpPr txBox="1"/>
          <p:nvPr/>
        </p:nvSpPr>
        <p:spPr>
          <a:xfrm>
            <a:off x="0" y="50800"/>
            <a:ext cx="4775200" cy="6740308"/>
          </a:xfrm>
          <a:prstGeom prst="rect">
            <a:avLst/>
          </a:prstGeom>
          <a:solidFill>
            <a:schemeClr val="bg1"/>
          </a:solidFill>
        </p:spPr>
        <p:txBody>
          <a:bodyPr wrap="square" rtlCol="0">
            <a:spAutoFit/>
          </a:bodyPr>
          <a:lstStyle/>
          <a:p>
            <a:r>
              <a:rPr lang="de-DE" dirty="0" smtClean="0"/>
              <a:t>Michelangelo</a:t>
            </a:r>
            <a:r>
              <a:rPr lang="el-GR" dirty="0" smtClean="0"/>
              <a:t>, Μαρμάρινο άγαλμα του Δαυίδ, </a:t>
            </a:r>
            <a:r>
              <a:rPr lang="de-DE" dirty="0" smtClean="0"/>
              <a:t>1501–1504.</a:t>
            </a:r>
          </a:p>
          <a:p>
            <a:r>
              <a:rPr lang="el-GR" dirty="0" smtClean="0"/>
              <a:t>Ύψος 5,17 μ.</a:t>
            </a:r>
          </a:p>
          <a:p>
            <a:r>
              <a:rPr lang="el-GR" dirty="0" smtClean="0"/>
              <a:t>Γλυπτό που προοριζόταν για τον Καθεδρικό Ναό της Φλωρεντίας, λόγω βάρους όμως μεταφέρθηκε στη δημόσια πλατεία </a:t>
            </a:r>
            <a:r>
              <a:rPr lang="de-DE" dirty="0" smtClean="0"/>
              <a:t>Piazza </a:t>
            </a:r>
            <a:r>
              <a:rPr lang="de-DE" dirty="0" err="1" smtClean="0"/>
              <a:t>della</a:t>
            </a:r>
            <a:r>
              <a:rPr lang="de-DE" dirty="0" smtClean="0"/>
              <a:t> </a:t>
            </a:r>
            <a:r>
              <a:rPr lang="de-DE" dirty="0" err="1" smtClean="0"/>
              <a:t>Signoria</a:t>
            </a:r>
            <a:r>
              <a:rPr lang="el-GR" dirty="0" smtClean="0"/>
              <a:t>, όπου αποκαλύφθηκε το 1504,  και έγινε ένα σύμβολο για την ελευθερία του πολίτη στη Δημοκρατία της πόλης-κράτους της Φλωρεντίας. Παρέμεινε στην πλατεία ως το 1873, όταν μεταφέρθηκε στην </a:t>
            </a:r>
            <a:r>
              <a:rPr lang="de-DE" dirty="0" err="1" smtClean="0"/>
              <a:t>Galleria</a:t>
            </a:r>
            <a:r>
              <a:rPr lang="de-DE" dirty="0" smtClean="0"/>
              <a:t> </a:t>
            </a:r>
            <a:r>
              <a:rPr lang="de-DE" dirty="0" err="1" smtClean="0"/>
              <a:t>dell’Accademia</a:t>
            </a:r>
            <a:r>
              <a:rPr lang="el-GR" dirty="0" smtClean="0"/>
              <a:t>, και στη θέση του τοποθετήθηκε το 1910 αντίγραφο στην πλατεία (βλ. επόμενη εικόνα).</a:t>
            </a:r>
          </a:p>
          <a:p>
            <a:r>
              <a:rPr lang="el-GR" dirty="0" smtClean="0"/>
              <a:t>Ο Δαυίδ παριστάνεται σε στάση ανάπαυλας, μάλλον πριν από τον αγώνα με τον Γολιάθ, με τη σφενδόνη στον αριστερό ώμο. Πρόκειται για αναγεννησιακή θεώρηση αρχαίου ελληνικού αγάλματος στη γνωστή στάση με το στάσιμο και το άνετο σκέλος (και την αντίστροφη αντιστοιχία στους ώμους). Παλαιότερες αποδόσεις του Δαυίδ, π.χ. από τον </a:t>
            </a:r>
            <a:r>
              <a:rPr lang="de-DE" dirty="0" smtClean="0"/>
              <a:t>Donatello</a:t>
            </a:r>
            <a:r>
              <a:rPr lang="el-GR" dirty="0" smtClean="0"/>
              <a:t> το 1440, επίσης στη Φλωρεντία, τον δείχνουν ως νικητή μετά τον αγώνα, με το κεφάλι του Γολιάθ (βλ. επόμενη εικόνα).</a:t>
            </a:r>
          </a:p>
        </p:txBody>
      </p:sp>
    </p:spTree>
    <p:extLst>
      <p:ext uri="{BB962C8B-B14F-4D97-AF65-F5344CB8AC3E}">
        <p14:creationId xmlns:p14="http://schemas.microsoft.com/office/powerpoint/2010/main" val="3758010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Florenz Piazza della Signoria Midtone.psd"/>
          <p:cNvPicPr>
            <a:picLocks noChangeAspect="1"/>
          </p:cNvPicPr>
          <p:nvPr/>
        </p:nvPicPr>
        <p:blipFill>
          <a:blip r:embed="rId2"/>
          <a:stretch>
            <a:fillRect/>
          </a:stretch>
        </p:blipFill>
        <p:spPr>
          <a:xfrm>
            <a:off x="2000250" y="0"/>
            <a:ext cx="5143500" cy="6858000"/>
          </a:xfrm>
          <a:prstGeom prst="rect">
            <a:avLst/>
          </a:prstGeom>
        </p:spPr>
      </p:pic>
    </p:spTree>
    <p:extLst>
      <p:ext uri="{BB962C8B-B14F-4D97-AF65-F5344CB8AC3E}">
        <p14:creationId xmlns:p14="http://schemas.microsoft.com/office/powerpoint/2010/main" val="2945250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ichelangelo_david.jpg"/>
          <p:cNvPicPr>
            <a:picLocks noChangeAspect="1"/>
          </p:cNvPicPr>
          <p:nvPr/>
        </p:nvPicPr>
        <p:blipFill>
          <a:blip r:embed="rId2"/>
          <a:stretch>
            <a:fillRect/>
          </a:stretch>
        </p:blipFill>
        <p:spPr>
          <a:xfrm>
            <a:off x="5275262" y="0"/>
            <a:ext cx="3140075" cy="6858000"/>
          </a:xfrm>
          <a:prstGeom prst="rect">
            <a:avLst/>
          </a:prstGeom>
        </p:spPr>
      </p:pic>
      <p:pic>
        <p:nvPicPr>
          <p:cNvPr id="3" name="Bild 2" descr="Donatello-David.jpg"/>
          <p:cNvPicPr>
            <a:picLocks noChangeAspect="1"/>
          </p:cNvPicPr>
          <p:nvPr/>
        </p:nvPicPr>
        <p:blipFill>
          <a:blip r:embed="rId3"/>
          <a:stretch>
            <a:fillRect/>
          </a:stretch>
        </p:blipFill>
        <p:spPr>
          <a:xfrm>
            <a:off x="528637" y="0"/>
            <a:ext cx="3667126" cy="6858000"/>
          </a:xfrm>
          <a:prstGeom prst="rect">
            <a:avLst/>
          </a:prstGeom>
        </p:spPr>
      </p:pic>
    </p:spTree>
    <p:extLst>
      <p:ext uri="{BB962C8B-B14F-4D97-AF65-F5344CB8AC3E}">
        <p14:creationId xmlns:p14="http://schemas.microsoft.com/office/powerpoint/2010/main" val="38098803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3.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1118</Words>
  <Application>Microsoft Office PowerPoint</Application>
  <PresentationFormat>Προβολή στην οθόνη (4:3)</PresentationFormat>
  <Paragraphs>102</Paragraphs>
  <Slides>64</Slides>
  <Notes>8</Notes>
  <HiddenSlides>0</HiddenSlides>
  <MMClips>0</MMClips>
  <ScaleCrop>false</ScaleCrop>
  <HeadingPairs>
    <vt:vector size="4" baseType="variant">
      <vt:variant>
        <vt:lpstr>Θέμα</vt:lpstr>
      </vt:variant>
      <vt:variant>
        <vt:i4>3</vt:i4>
      </vt:variant>
      <vt:variant>
        <vt:lpstr>Τίτλοι διαφανειών</vt:lpstr>
      </vt:variant>
      <vt:variant>
        <vt:i4>64</vt:i4>
      </vt:variant>
    </vt:vector>
  </HeadingPairs>
  <TitlesOfParts>
    <vt:vector size="67" baseType="lpstr">
      <vt:lpstr>Office-Design</vt:lpstr>
      <vt:lpstr>Θέμα του Office</vt:lpstr>
      <vt:lpstr>1_Θέμα του Office</vt:lpstr>
      <vt:lpstr>Εισαγωγή στις εικαστικές τέχνες</vt:lpstr>
      <vt:lpstr>Σκοποί  ενότητας</vt:lpstr>
      <vt:lpstr>Περιεχόμενα ενότητας</vt:lpstr>
      <vt:lpstr>Michelangelo Buonarroti  (1475 – 1564)</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Τέλος Ενότητας</vt:lpstr>
      <vt:lpstr>Χρηματοδότηση</vt:lpstr>
      <vt:lpstr>Σημείωμα Ιστορικού Εκδόσεων Έργου</vt:lpstr>
      <vt:lpstr>Σημείωμα Αναφοράς</vt:lpstr>
      <vt:lpstr>Σημείωμα Αδειοδότησης</vt:lpstr>
      <vt:lpstr>Σημείωμα Χρήσης Έργων Τρίτων (1/2)</vt:lpstr>
      <vt:lpstr>Σημείωμα Χρήσης Έργων Τρίτων (2/2)</vt:lpstr>
    </vt:vector>
  </TitlesOfParts>
  <Company>privat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Michelangelo Buonarroti  (1475 – 1564)</dc:title>
  <dc:creator>Martin Kreeb</dc:creator>
  <cp:lastModifiedBy>Mania</cp:lastModifiedBy>
  <cp:revision>49</cp:revision>
  <cp:lastPrinted>2012-12-10T16:40:18Z</cp:lastPrinted>
  <dcterms:created xsi:type="dcterms:W3CDTF">2012-12-02T14:59:48Z</dcterms:created>
  <dcterms:modified xsi:type="dcterms:W3CDTF">2015-07-21T06:30:59Z</dcterms:modified>
</cp:coreProperties>
</file>