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63" r:id="rId3"/>
    <p:sldId id="259" r:id="rId4"/>
    <p:sldId id="264" r:id="rId5"/>
    <p:sldId id="265" r:id="rId6"/>
    <p:sldId id="266" r:id="rId7"/>
    <p:sldId id="262"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9" d="100"/>
          <a:sy n="69" d="100"/>
        </p:scale>
        <p:origin x="-120"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8850F-4D84-4526-9C00-CD11CE287609}" type="doc">
      <dgm:prSet loTypeId="urn:microsoft.com/office/officeart/2005/8/layout/bProcess4" loCatId="process" qsTypeId="urn:microsoft.com/office/officeart/2005/8/quickstyle/simple1" qsCatId="simple" csTypeId="urn:microsoft.com/office/officeart/2005/8/colors/accent2_2" csCatId="accent2" phldr="1"/>
      <dgm:spPr/>
      <dgm:t>
        <a:bodyPr/>
        <a:lstStyle/>
        <a:p>
          <a:endParaRPr lang="en-US"/>
        </a:p>
      </dgm:t>
    </dgm:pt>
    <dgm:pt modelId="{593C88A2-2D71-4E3C-A181-4002F994680E}">
      <dgm:prSet/>
      <dgm:spPr/>
      <dgm:t>
        <a:bodyPr/>
        <a:lstStyle/>
        <a:p>
          <a:r>
            <a:rPr lang="el-GR" dirty="0">
              <a:latin typeface="Constantia" panose="02030602050306030303" pitchFamily="18" charset="0"/>
            </a:rPr>
            <a:t>Η πλειονότητα των πρώιμων αναπαραστάσεων φαίνεται να απεικονίζει ένα όπλο που βρίσκεται πιο κοντά στον οβελό των λαϊκών ιστοριών παρά στον κορμό του Ομήρου. </a:t>
          </a:r>
          <a:endParaRPr lang="en-US" dirty="0">
            <a:latin typeface="Constantia" panose="02030602050306030303" pitchFamily="18" charset="0"/>
          </a:endParaRPr>
        </a:p>
      </dgm:t>
    </dgm:pt>
    <dgm:pt modelId="{281FDC0B-267F-4920-B214-D81086161337}" type="parTrans" cxnId="{DEB89ABF-7AA1-468E-82CD-894F13970A98}">
      <dgm:prSet/>
      <dgm:spPr/>
      <dgm:t>
        <a:bodyPr/>
        <a:lstStyle/>
        <a:p>
          <a:endParaRPr lang="en-US"/>
        </a:p>
      </dgm:t>
    </dgm:pt>
    <dgm:pt modelId="{71523AAE-AACD-4FC6-B237-C7F3AC2D604E}" type="sibTrans" cxnId="{DEB89ABF-7AA1-468E-82CD-894F13970A98}">
      <dgm:prSet/>
      <dgm:spPr/>
      <dgm:t>
        <a:bodyPr/>
        <a:lstStyle/>
        <a:p>
          <a:endParaRPr lang="en-US"/>
        </a:p>
      </dgm:t>
    </dgm:pt>
    <dgm:pt modelId="{BC87F0DC-33AF-4DC1-A392-7434F99B7EB6}">
      <dgm:prSet custT="1"/>
      <dgm:spPr/>
      <dgm:t>
        <a:bodyPr/>
        <a:lstStyle/>
        <a:p>
          <a:r>
            <a:rPr lang="el-GR" sz="1600" dirty="0">
              <a:latin typeface="Constantia" panose="02030602050306030303" pitchFamily="18" charset="0"/>
            </a:rPr>
            <a:t>Η αναφορά στην καλλιτεχνική ανεξαρτησία ή δημιουργικότητα είναι θεμιτή, αν όμως θεμελιώνεται σε προκαταλήψεις υπέρ του Ομήρου, τότε αυτό που εξυπηρετείται δεν είναι τίποτε άλλο παρά η απαρχαιωμένη τάση για λατρεία του συγγραφέα. </a:t>
          </a:r>
          <a:endParaRPr lang="en-US" sz="1600" dirty="0">
            <a:latin typeface="Constantia" panose="02030602050306030303" pitchFamily="18" charset="0"/>
          </a:endParaRPr>
        </a:p>
      </dgm:t>
    </dgm:pt>
    <dgm:pt modelId="{8831A7BF-0ADC-431D-A2ED-F67E4A9FA5D1}" type="parTrans" cxnId="{CBBDBA07-F813-4D88-BC66-0DB05DF55DF1}">
      <dgm:prSet/>
      <dgm:spPr/>
      <dgm:t>
        <a:bodyPr/>
        <a:lstStyle/>
        <a:p>
          <a:endParaRPr lang="en-US"/>
        </a:p>
      </dgm:t>
    </dgm:pt>
    <dgm:pt modelId="{3EAD90FE-2328-42B1-B1F2-CFE3BF26484A}" type="sibTrans" cxnId="{CBBDBA07-F813-4D88-BC66-0DB05DF55DF1}">
      <dgm:prSet/>
      <dgm:spPr/>
      <dgm:t>
        <a:bodyPr/>
        <a:lstStyle/>
        <a:p>
          <a:endParaRPr lang="en-US"/>
        </a:p>
      </dgm:t>
    </dgm:pt>
    <dgm:pt modelId="{24899D72-1538-4F79-BB32-AEF8A7FC9BF8}">
      <dgm:prSet/>
      <dgm:spPr/>
      <dgm:t>
        <a:bodyPr/>
        <a:lstStyle/>
        <a:p>
          <a:r>
            <a:rPr lang="el-GR" dirty="0">
              <a:latin typeface="Constantia" panose="02030602050306030303" pitchFamily="18" charset="0"/>
            </a:rPr>
            <a:t>Συμπέρασμα</a:t>
          </a:r>
          <a:r>
            <a:rPr lang="en-US" dirty="0">
              <a:latin typeface="Constantia" panose="02030602050306030303" pitchFamily="18" charset="0"/>
            </a:rPr>
            <a:t>: </a:t>
          </a:r>
          <a:r>
            <a:rPr lang="el-GR" dirty="0">
              <a:latin typeface="Constantia" panose="02030602050306030303" pitchFamily="18" charset="0"/>
            </a:rPr>
            <a:t>η τάση των λαϊκών ιστοριών να χρησιμοποιούν έναν οβελό υποδεικνύει τουλάχιστον την ύπαρξη μιας ευρέως γνωστής παραλλαγής αυτού του τύπου ιστορίας, την οποία οι πρώιμοι καλλιτέχνες είχαν πιθανώς ακολουθήσει.</a:t>
          </a:r>
          <a:endParaRPr lang="en-US" dirty="0">
            <a:latin typeface="Constantia" panose="02030602050306030303" pitchFamily="18" charset="0"/>
          </a:endParaRPr>
        </a:p>
      </dgm:t>
    </dgm:pt>
    <dgm:pt modelId="{F46FF173-93FF-49B5-822B-C36ACE8BAAF8}" type="parTrans" cxnId="{43EE2B0D-76AA-4434-BEB0-8AEF5B6306D5}">
      <dgm:prSet/>
      <dgm:spPr/>
      <dgm:t>
        <a:bodyPr/>
        <a:lstStyle/>
        <a:p>
          <a:endParaRPr lang="en-US"/>
        </a:p>
      </dgm:t>
    </dgm:pt>
    <dgm:pt modelId="{61937B9A-4BA2-4735-BBE1-DC6FDA54D1F9}" type="sibTrans" cxnId="{43EE2B0D-76AA-4434-BEB0-8AEF5B6306D5}">
      <dgm:prSet/>
      <dgm:spPr/>
      <dgm:t>
        <a:bodyPr/>
        <a:lstStyle/>
        <a:p>
          <a:endParaRPr lang="en-US"/>
        </a:p>
      </dgm:t>
    </dgm:pt>
    <dgm:pt modelId="{FB2BAB98-9EB8-42C9-8218-FFD98CCCF5B6}" type="pres">
      <dgm:prSet presAssocID="{9B98850F-4D84-4526-9C00-CD11CE287609}" presName="Name0" presStyleCnt="0">
        <dgm:presLayoutVars>
          <dgm:dir/>
          <dgm:resizeHandles/>
        </dgm:presLayoutVars>
      </dgm:prSet>
      <dgm:spPr/>
      <dgm:t>
        <a:bodyPr/>
        <a:lstStyle/>
        <a:p>
          <a:endParaRPr lang="el-GR"/>
        </a:p>
      </dgm:t>
    </dgm:pt>
    <dgm:pt modelId="{18C1F36E-B8C1-4F7F-9F31-B6D6E44A10A5}" type="pres">
      <dgm:prSet presAssocID="{593C88A2-2D71-4E3C-A181-4002F994680E}" presName="compNode" presStyleCnt="0"/>
      <dgm:spPr/>
    </dgm:pt>
    <dgm:pt modelId="{BF7C466D-C66A-49B2-8C72-A90C29D072D3}" type="pres">
      <dgm:prSet presAssocID="{593C88A2-2D71-4E3C-A181-4002F994680E}" presName="dummyConnPt" presStyleCnt="0"/>
      <dgm:spPr/>
    </dgm:pt>
    <dgm:pt modelId="{CC66D49D-A59E-41D8-8F8B-41D227061E19}" type="pres">
      <dgm:prSet presAssocID="{593C88A2-2D71-4E3C-A181-4002F994680E}" presName="node" presStyleLbl="node1" presStyleIdx="0" presStyleCnt="3" custScaleX="160151" custScaleY="157995">
        <dgm:presLayoutVars>
          <dgm:bulletEnabled val="1"/>
        </dgm:presLayoutVars>
      </dgm:prSet>
      <dgm:spPr/>
      <dgm:t>
        <a:bodyPr/>
        <a:lstStyle/>
        <a:p>
          <a:endParaRPr lang="el-GR"/>
        </a:p>
      </dgm:t>
    </dgm:pt>
    <dgm:pt modelId="{3BD1C9F1-FFE7-4323-9DD9-6CECC5026BE0}" type="pres">
      <dgm:prSet presAssocID="{71523AAE-AACD-4FC6-B237-C7F3AC2D604E}" presName="sibTrans" presStyleLbl="bgSibTrans2D1" presStyleIdx="0" presStyleCnt="2"/>
      <dgm:spPr/>
      <dgm:t>
        <a:bodyPr/>
        <a:lstStyle/>
        <a:p>
          <a:endParaRPr lang="el-GR"/>
        </a:p>
      </dgm:t>
    </dgm:pt>
    <dgm:pt modelId="{47DB9CA6-FD14-4E41-B4A1-4D08BB0C1C42}" type="pres">
      <dgm:prSet presAssocID="{BC87F0DC-33AF-4DC1-A392-7434F99B7EB6}" presName="compNode" presStyleCnt="0"/>
      <dgm:spPr/>
    </dgm:pt>
    <dgm:pt modelId="{D4ED9D8C-597B-468D-A4A0-3EBF63ED89AE}" type="pres">
      <dgm:prSet presAssocID="{BC87F0DC-33AF-4DC1-A392-7434F99B7EB6}" presName="dummyConnPt" presStyleCnt="0"/>
      <dgm:spPr/>
    </dgm:pt>
    <dgm:pt modelId="{0AE127A9-E1F1-4C6F-B0E3-D7FFBBFBC09F}" type="pres">
      <dgm:prSet presAssocID="{BC87F0DC-33AF-4DC1-A392-7434F99B7EB6}" presName="node" presStyleLbl="node1" presStyleIdx="1" presStyleCnt="3" custScaleX="142815" custScaleY="164429">
        <dgm:presLayoutVars>
          <dgm:bulletEnabled val="1"/>
        </dgm:presLayoutVars>
      </dgm:prSet>
      <dgm:spPr/>
      <dgm:t>
        <a:bodyPr/>
        <a:lstStyle/>
        <a:p>
          <a:endParaRPr lang="el-GR"/>
        </a:p>
      </dgm:t>
    </dgm:pt>
    <dgm:pt modelId="{85978390-8E91-4B2A-8C6C-32E241FEBD0A}" type="pres">
      <dgm:prSet presAssocID="{3EAD90FE-2328-42B1-B1F2-CFE3BF26484A}" presName="sibTrans" presStyleLbl="bgSibTrans2D1" presStyleIdx="1" presStyleCnt="2"/>
      <dgm:spPr/>
      <dgm:t>
        <a:bodyPr/>
        <a:lstStyle/>
        <a:p>
          <a:endParaRPr lang="el-GR"/>
        </a:p>
      </dgm:t>
    </dgm:pt>
    <dgm:pt modelId="{E062BD9B-F30B-47D7-AFEE-E6D1F6F2DBDF}" type="pres">
      <dgm:prSet presAssocID="{24899D72-1538-4F79-BB32-AEF8A7FC9BF8}" presName="compNode" presStyleCnt="0"/>
      <dgm:spPr/>
    </dgm:pt>
    <dgm:pt modelId="{F0C1BCB5-DEA6-4A7C-A4CF-29E296D37089}" type="pres">
      <dgm:prSet presAssocID="{24899D72-1538-4F79-BB32-AEF8A7FC9BF8}" presName="dummyConnPt" presStyleCnt="0"/>
      <dgm:spPr/>
    </dgm:pt>
    <dgm:pt modelId="{940D2C3C-BCB3-4BEA-86ED-35DDFF5D588C}" type="pres">
      <dgm:prSet presAssocID="{24899D72-1538-4F79-BB32-AEF8A7FC9BF8}" presName="node" presStyleLbl="node1" presStyleIdx="2" presStyleCnt="3" custScaleX="108038" custScaleY="198614">
        <dgm:presLayoutVars>
          <dgm:bulletEnabled val="1"/>
        </dgm:presLayoutVars>
      </dgm:prSet>
      <dgm:spPr/>
      <dgm:t>
        <a:bodyPr/>
        <a:lstStyle/>
        <a:p>
          <a:endParaRPr lang="el-GR"/>
        </a:p>
      </dgm:t>
    </dgm:pt>
  </dgm:ptLst>
  <dgm:cxnLst>
    <dgm:cxn modelId="{DEB89ABF-7AA1-468E-82CD-894F13970A98}" srcId="{9B98850F-4D84-4526-9C00-CD11CE287609}" destId="{593C88A2-2D71-4E3C-A181-4002F994680E}" srcOrd="0" destOrd="0" parTransId="{281FDC0B-267F-4920-B214-D81086161337}" sibTransId="{71523AAE-AACD-4FC6-B237-C7F3AC2D604E}"/>
    <dgm:cxn modelId="{D544A661-FA76-4566-BDDD-CB6AFFFDAE6F}" type="presOf" srcId="{71523AAE-AACD-4FC6-B237-C7F3AC2D604E}" destId="{3BD1C9F1-FFE7-4323-9DD9-6CECC5026BE0}" srcOrd="0" destOrd="0" presId="urn:microsoft.com/office/officeart/2005/8/layout/bProcess4"/>
    <dgm:cxn modelId="{CBBDBA07-F813-4D88-BC66-0DB05DF55DF1}" srcId="{9B98850F-4D84-4526-9C00-CD11CE287609}" destId="{BC87F0DC-33AF-4DC1-A392-7434F99B7EB6}" srcOrd="1" destOrd="0" parTransId="{8831A7BF-0ADC-431D-A2ED-F67E4A9FA5D1}" sibTransId="{3EAD90FE-2328-42B1-B1F2-CFE3BF26484A}"/>
    <dgm:cxn modelId="{A9E7CF61-9644-4A1F-AD01-E0C932B2C6AA}" type="presOf" srcId="{593C88A2-2D71-4E3C-A181-4002F994680E}" destId="{CC66D49D-A59E-41D8-8F8B-41D227061E19}" srcOrd="0" destOrd="0" presId="urn:microsoft.com/office/officeart/2005/8/layout/bProcess4"/>
    <dgm:cxn modelId="{AA3C2CF9-2726-4C14-B7FE-6F47A47A76CC}" type="presOf" srcId="{24899D72-1538-4F79-BB32-AEF8A7FC9BF8}" destId="{940D2C3C-BCB3-4BEA-86ED-35DDFF5D588C}" srcOrd="0" destOrd="0" presId="urn:microsoft.com/office/officeart/2005/8/layout/bProcess4"/>
    <dgm:cxn modelId="{45643F66-5372-4752-B0A6-27A1420BBEED}" type="presOf" srcId="{3EAD90FE-2328-42B1-B1F2-CFE3BF26484A}" destId="{85978390-8E91-4B2A-8C6C-32E241FEBD0A}" srcOrd="0" destOrd="0" presId="urn:microsoft.com/office/officeart/2005/8/layout/bProcess4"/>
    <dgm:cxn modelId="{200677FD-A63A-47C9-8ED0-73DF9AD698EF}" type="presOf" srcId="{BC87F0DC-33AF-4DC1-A392-7434F99B7EB6}" destId="{0AE127A9-E1F1-4C6F-B0E3-D7FFBBFBC09F}" srcOrd="0" destOrd="0" presId="urn:microsoft.com/office/officeart/2005/8/layout/bProcess4"/>
    <dgm:cxn modelId="{43EE2B0D-76AA-4434-BEB0-8AEF5B6306D5}" srcId="{9B98850F-4D84-4526-9C00-CD11CE287609}" destId="{24899D72-1538-4F79-BB32-AEF8A7FC9BF8}" srcOrd="2" destOrd="0" parTransId="{F46FF173-93FF-49B5-822B-C36ACE8BAAF8}" sibTransId="{61937B9A-4BA2-4735-BBE1-DC6FDA54D1F9}"/>
    <dgm:cxn modelId="{E0AA19AC-8F10-4AB4-ACC5-329002314190}" type="presOf" srcId="{9B98850F-4D84-4526-9C00-CD11CE287609}" destId="{FB2BAB98-9EB8-42C9-8218-FFD98CCCF5B6}" srcOrd="0" destOrd="0" presId="urn:microsoft.com/office/officeart/2005/8/layout/bProcess4"/>
    <dgm:cxn modelId="{341525D4-5770-452A-9031-10B491EF0133}" type="presParOf" srcId="{FB2BAB98-9EB8-42C9-8218-FFD98CCCF5B6}" destId="{18C1F36E-B8C1-4F7F-9F31-B6D6E44A10A5}" srcOrd="0" destOrd="0" presId="urn:microsoft.com/office/officeart/2005/8/layout/bProcess4"/>
    <dgm:cxn modelId="{82EBB7E5-21DC-4848-A517-D7F1229809D2}" type="presParOf" srcId="{18C1F36E-B8C1-4F7F-9F31-B6D6E44A10A5}" destId="{BF7C466D-C66A-49B2-8C72-A90C29D072D3}" srcOrd="0" destOrd="0" presId="urn:microsoft.com/office/officeart/2005/8/layout/bProcess4"/>
    <dgm:cxn modelId="{428126BA-74D5-4466-8204-D47C4F1E26F7}" type="presParOf" srcId="{18C1F36E-B8C1-4F7F-9F31-B6D6E44A10A5}" destId="{CC66D49D-A59E-41D8-8F8B-41D227061E19}" srcOrd="1" destOrd="0" presId="urn:microsoft.com/office/officeart/2005/8/layout/bProcess4"/>
    <dgm:cxn modelId="{D997E26A-C62F-4BB8-8587-59F29FD846F7}" type="presParOf" srcId="{FB2BAB98-9EB8-42C9-8218-FFD98CCCF5B6}" destId="{3BD1C9F1-FFE7-4323-9DD9-6CECC5026BE0}" srcOrd="1" destOrd="0" presId="urn:microsoft.com/office/officeart/2005/8/layout/bProcess4"/>
    <dgm:cxn modelId="{41E90CB2-A820-4A33-8017-5B749CD733E8}" type="presParOf" srcId="{FB2BAB98-9EB8-42C9-8218-FFD98CCCF5B6}" destId="{47DB9CA6-FD14-4E41-B4A1-4D08BB0C1C42}" srcOrd="2" destOrd="0" presId="urn:microsoft.com/office/officeart/2005/8/layout/bProcess4"/>
    <dgm:cxn modelId="{03FBBD28-A466-4F65-929F-DD9E0441459E}" type="presParOf" srcId="{47DB9CA6-FD14-4E41-B4A1-4D08BB0C1C42}" destId="{D4ED9D8C-597B-468D-A4A0-3EBF63ED89AE}" srcOrd="0" destOrd="0" presId="urn:microsoft.com/office/officeart/2005/8/layout/bProcess4"/>
    <dgm:cxn modelId="{5E1C8114-F7F2-4EF6-9CF6-FD514A168ACD}" type="presParOf" srcId="{47DB9CA6-FD14-4E41-B4A1-4D08BB0C1C42}" destId="{0AE127A9-E1F1-4C6F-B0E3-D7FFBBFBC09F}" srcOrd="1" destOrd="0" presId="urn:microsoft.com/office/officeart/2005/8/layout/bProcess4"/>
    <dgm:cxn modelId="{5914C90E-BEAA-4CAF-99EE-725AC4DD2DA5}" type="presParOf" srcId="{FB2BAB98-9EB8-42C9-8218-FFD98CCCF5B6}" destId="{85978390-8E91-4B2A-8C6C-32E241FEBD0A}" srcOrd="3" destOrd="0" presId="urn:microsoft.com/office/officeart/2005/8/layout/bProcess4"/>
    <dgm:cxn modelId="{A5C308CF-099C-4ED4-953B-C7491A264740}" type="presParOf" srcId="{FB2BAB98-9EB8-42C9-8218-FFD98CCCF5B6}" destId="{E062BD9B-F30B-47D7-AFEE-E6D1F6F2DBDF}" srcOrd="4" destOrd="0" presId="urn:microsoft.com/office/officeart/2005/8/layout/bProcess4"/>
    <dgm:cxn modelId="{69CE594B-3295-4250-BEB5-03FA93B05A73}" type="presParOf" srcId="{E062BD9B-F30B-47D7-AFEE-E6D1F6F2DBDF}" destId="{F0C1BCB5-DEA6-4A7C-A4CF-29E296D37089}" srcOrd="0" destOrd="0" presId="urn:microsoft.com/office/officeart/2005/8/layout/bProcess4"/>
    <dgm:cxn modelId="{0B2A2113-27CE-4355-B6FC-ABA23CFE1551}" type="presParOf" srcId="{E062BD9B-F30B-47D7-AFEE-E6D1F6F2DBDF}" destId="{940D2C3C-BCB3-4BEA-86ED-35DDFF5D588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5C9A0-011F-4F73-8DD6-B8B347A85BC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ABB4315-19C0-4BD8-92CA-A7524BB26EB0}">
      <dgm:prSet/>
      <dgm:spPr/>
      <dgm:t>
        <a:bodyPr/>
        <a:lstStyle/>
        <a:p>
          <a:r>
            <a:rPr lang="el-GR" dirty="0">
              <a:latin typeface="Constantia" panose="02030602050306030303" pitchFamily="18" charset="0"/>
            </a:rPr>
            <a:t>Ο Κύκλωπας τυφλώνεται μόνο αφότου έχει κοιμηθεί.</a:t>
          </a:r>
          <a:endParaRPr lang="en-US" dirty="0">
            <a:latin typeface="Constantia" panose="02030602050306030303" pitchFamily="18" charset="0"/>
          </a:endParaRPr>
        </a:p>
      </dgm:t>
    </dgm:pt>
    <dgm:pt modelId="{A0B4F677-C7D7-45C8-9780-7B0BAC57D8E6}" type="parTrans" cxnId="{3E515DB5-E1DE-44C8-850E-BC251B14BBEB}">
      <dgm:prSet/>
      <dgm:spPr/>
      <dgm:t>
        <a:bodyPr/>
        <a:lstStyle/>
        <a:p>
          <a:endParaRPr lang="en-US"/>
        </a:p>
      </dgm:t>
    </dgm:pt>
    <dgm:pt modelId="{664CC275-911B-458F-9104-49E0F6AECAF7}" type="sibTrans" cxnId="{3E515DB5-E1DE-44C8-850E-BC251B14BBEB}">
      <dgm:prSet/>
      <dgm:spPr/>
      <dgm:t>
        <a:bodyPr/>
        <a:lstStyle/>
        <a:p>
          <a:endParaRPr lang="en-US"/>
        </a:p>
      </dgm:t>
    </dgm:pt>
    <dgm:pt modelId="{5D83E5B7-DE5A-4476-993A-8DE5D68818AF}">
      <dgm:prSet/>
      <dgm:spPr/>
      <dgm:t>
        <a:bodyPr/>
        <a:lstStyle/>
        <a:p>
          <a:r>
            <a:rPr lang="el-GR" dirty="0">
              <a:latin typeface="Constantia" panose="02030602050306030303" pitchFamily="18" charset="0"/>
            </a:rPr>
            <a:t>Η αφέλεια και όχι η μέθη του Κύκλωπα συνέβαλε στην επίτευξη του τεχνάσματος του «Κανένα».</a:t>
          </a:r>
          <a:endParaRPr lang="en-US" dirty="0">
            <a:latin typeface="Constantia" panose="02030602050306030303" pitchFamily="18" charset="0"/>
          </a:endParaRPr>
        </a:p>
      </dgm:t>
    </dgm:pt>
    <dgm:pt modelId="{E0D37418-78A0-461E-8CA5-CEF2ECEF23FE}" type="parTrans" cxnId="{BF6BF837-7997-4122-B5DD-449741633512}">
      <dgm:prSet/>
      <dgm:spPr/>
      <dgm:t>
        <a:bodyPr/>
        <a:lstStyle/>
        <a:p>
          <a:endParaRPr lang="en-US"/>
        </a:p>
      </dgm:t>
    </dgm:pt>
    <dgm:pt modelId="{2F651153-0949-4150-9C83-12C3F58AA47F}" type="sibTrans" cxnId="{BF6BF837-7997-4122-B5DD-449741633512}">
      <dgm:prSet/>
      <dgm:spPr/>
      <dgm:t>
        <a:bodyPr/>
        <a:lstStyle/>
        <a:p>
          <a:endParaRPr lang="en-US"/>
        </a:p>
      </dgm:t>
    </dgm:pt>
    <dgm:pt modelId="{D0D7DC6C-2B33-4DB5-B39F-EAE4371F97A7}">
      <dgm:prSet/>
      <dgm:spPr/>
      <dgm:t>
        <a:bodyPr/>
        <a:lstStyle/>
        <a:p>
          <a:r>
            <a:rPr lang="el-GR" dirty="0">
              <a:latin typeface="Constantia" panose="02030602050306030303" pitchFamily="18" charset="0"/>
            </a:rPr>
            <a:t>Το κρασί ναι μεν θολώνει τις αισθήσεις του Κύκλωπα, κατ’ </a:t>
          </a:r>
          <a:r>
            <a:rPr lang="el-GR" dirty="0" err="1">
              <a:latin typeface="Constantia" panose="02030602050306030303" pitchFamily="18" charset="0"/>
            </a:rPr>
            <a:t>ουσίαν</a:t>
          </a:r>
          <a:r>
            <a:rPr lang="el-GR" dirty="0">
              <a:latin typeface="Constantia" panose="02030602050306030303" pitchFamily="18" charset="0"/>
            </a:rPr>
            <a:t> όμως τονώνει την αυτοπεποίθηση του ήρωα.</a:t>
          </a:r>
          <a:endParaRPr lang="en-US" dirty="0">
            <a:latin typeface="Constantia" panose="02030602050306030303" pitchFamily="18" charset="0"/>
          </a:endParaRPr>
        </a:p>
      </dgm:t>
    </dgm:pt>
    <dgm:pt modelId="{D88A30D6-4950-4E42-9842-434D76F8D856}" type="parTrans" cxnId="{9BEDB7F7-15C2-4E8A-A282-2206B8B5C611}">
      <dgm:prSet/>
      <dgm:spPr/>
      <dgm:t>
        <a:bodyPr/>
        <a:lstStyle/>
        <a:p>
          <a:endParaRPr lang="en-US"/>
        </a:p>
      </dgm:t>
    </dgm:pt>
    <dgm:pt modelId="{C2AD582B-EE65-4138-B3A9-64D66C451AAA}" type="sibTrans" cxnId="{9BEDB7F7-15C2-4E8A-A282-2206B8B5C611}">
      <dgm:prSet/>
      <dgm:spPr/>
      <dgm:t>
        <a:bodyPr/>
        <a:lstStyle/>
        <a:p>
          <a:endParaRPr lang="en-US"/>
        </a:p>
      </dgm:t>
    </dgm:pt>
    <dgm:pt modelId="{9B1292C7-2666-44B0-8142-B68918FCDF1B}" type="pres">
      <dgm:prSet presAssocID="{4CE5C9A0-011F-4F73-8DD6-B8B347A85BCD}" presName="linear" presStyleCnt="0">
        <dgm:presLayoutVars>
          <dgm:animLvl val="lvl"/>
          <dgm:resizeHandles val="exact"/>
        </dgm:presLayoutVars>
      </dgm:prSet>
      <dgm:spPr/>
      <dgm:t>
        <a:bodyPr/>
        <a:lstStyle/>
        <a:p>
          <a:endParaRPr lang="el-GR"/>
        </a:p>
      </dgm:t>
    </dgm:pt>
    <dgm:pt modelId="{F57DFA55-C1A1-4F72-9BFC-E9E58D5D5C98}" type="pres">
      <dgm:prSet presAssocID="{5ABB4315-19C0-4BD8-92CA-A7524BB26EB0}" presName="parentText" presStyleLbl="node1" presStyleIdx="0" presStyleCnt="3">
        <dgm:presLayoutVars>
          <dgm:chMax val="0"/>
          <dgm:bulletEnabled val="1"/>
        </dgm:presLayoutVars>
      </dgm:prSet>
      <dgm:spPr/>
      <dgm:t>
        <a:bodyPr/>
        <a:lstStyle/>
        <a:p>
          <a:endParaRPr lang="el-GR"/>
        </a:p>
      </dgm:t>
    </dgm:pt>
    <dgm:pt modelId="{08504166-1CD7-49E9-9C34-9181FB5BA6D9}" type="pres">
      <dgm:prSet presAssocID="{664CC275-911B-458F-9104-49E0F6AECAF7}" presName="spacer" presStyleCnt="0"/>
      <dgm:spPr/>
    </dgm:pt>
    <dgm:pt modelId="{2CEB18BC-99AC-4826-A26A-9FB527B5B73D}" type="pres">
      <dgm:prSet presAssocID="{5D83E5B7-DE5A-4476-993A-8DE5D68818AF}" presName="parentText" presStyleLbl="node1" presStyleIdx="1" presStyleCnt="3">
        <dgm:presLayoutVars>
          <dgm:chMax val="0"/>
          <dgm:bulletEnabled val="1"/>
        </dgm:presLayoutVars>
      </dgm:prSet>
      <dgm:spPr/>
      <dgm:t>
        <a:bodyPr/>
        <a:lstStyle/>
        <a:p>
          <a:endParaRPr lang="el-GR"/>
        </a:p>
      </dgm:t>
    </dgm:pt>
    <dgm:pt modelId="{62D0737F-42FB-41AD-888E-61F047604801}" type="pres">
      <dgm:prSet presAssocID="{2F651153-0949-4150-9C83-12C3F58AA47F}" presName="spacer" presStyleCnt="0"/>
      <dgm:spPr/>
    </dgm:pt>
    <dgm:pt modelId="{06EA8E40-F58C-45D6-A39A-BE87BB937E1E}" type="pres">
      <dgm:prSet presAssocID="{D0D7DC6C-2B33-4DB5-B39F-EAE4371F97A7}" presName="parentText" presStyleLbl="node1" presStyleIdx="2" presStyleCnt="3">
        <dgm:presLayoutVars>
          <dgm:chMax val="0"/>
          <dgm:bulletEnabled val="1"/>
        </dgm:presLayoutVars>
      </dgm:prSet>
      <dgm:spPr/>
      <dgm:t>
        <a:bodyPr/>
        <a:lstStyle/>
        <a:p>
          <a:endParaRPr lang="el-GR"/>
        </a:p>
      </dgm:t>
    </dgm:pt>
  </dgm:ptLst>
  <dgm:cxnLst>
    <dgm:cxn modelId="{BF6BF837-7997-4122-B5DD-449741633512}" srcId="{4CE5C9A0-011F-4F73-8DD6-B8B347A85BCD}" destId="{5D83E5B7-DE5A-4476-993A-8DE5D68818AF}" srcOrd="1" destOrd="0" parTransId="{E0D37418-78A0-461E-8CA5-CEF2ECEF23FE}" sibTransId="{2F651153-0949-4150-9C83-12C3F58AA47F}"/>
    <dgm:cxn modelId="{24E1285E-F89B-4196-9266-CC2ADF1C6103}" type="presOf" srcId="{4CE5C9A0-011F-4F73-8DD6-B8B347A85BCD}" destId="{9B1292C7-2666-44B0-8142-B68918FCDF1B}" srcOrd="0" destOrd="0" presId="urn:microsoft.com/office/officeart/2005/8/layout/vList2"/>
    <dgm:cxn modelId="{9BEDB7F7-15C2-4E8A-A282-2206B8B5C611}" srcId="{4CE5C9A0-011F-4F73-8DD6-B8B347A85BCD}" destId="{D0D7DC6C-2B33-4DB5-B39F-EAE4371F97A7}" srcOrd="2" destOrd="0" parTransId="{D88A30D6-4950-4E42-9842-434D76F8D856}" sibTransId="{C2AD582B-EE65-4138-B3A9-64D66C451AAA}"/>
    <dgm:cxn modelId="{058B6C4A-67E8-49E9-B1C2-08E7297671F1}" type="presOf" srcId="{5D83E5B7-DE5A-4476-993A-8DE5D68818AF}" destId="{2CEB18BC-99AC-4826-A26A-9FB527B5B73D}" srcOrd="0" destOrd="0" presId="urn:microsoft.com/office/officeart/2005/8/layout/vList2"/>
    <dgm:cxn modelId="{36C03B6C-7C1A-4742-A29C-960565A16D03}" type="presOf" srcId="{D0D7DC6C-2B33-4DB5-B39F-EAE4371F97A7}" destId="{06EA8E40-F58C-45D6-A39A-BE87BB937E1E}" srcOrd="0" destOrd="0" presId="urn:microsoft.com/office/officeart/2005/8/layout/vList2"/>
    <dgm:cxn modelId="{D1A48F0F-BB05-417C-80BA-11C360AD2555}" type="presOf" srcId="{5ABB4315-19C0-4BD8-92CA-A7524BB26EB0}" destId="{F57DFA55-C1A1-4F72-9BFC-E9E58D5D5C98}" srcOrd="0" destOrd="0" presId="urn:microsoft.com/office/officeart/2005/8/layout/vList2"/>
    <dgm:cxn modelId="{3E515DB5-E1DE-44C8-850E-BC251B14BBEB}" srcId="{4CE5C9A0-011F-4F73-8DD6-B8B347A85BCD}" destId="{5ABB4315-19C0-4BD8-92CA-A7524BB26EB0}" srcOrd="0" destOrd="0" parTransId="{A0B4F677-C7D7-45C8-9780-7B0BAC57D8E6}" sibTransId="{664CC275-911B-458F-9104-49E0F6AECAF7}"/>
    <dgm:cxn modelId="{2B38EB90-CC08-4033-A868-54F21ED21EAC}" type="presParOf" srcId="{9B1292C7-2666-44B0-8142-B68918FCDF1B}" destId="{F57DFA55-C1A1-4F72-9BFC-E9E58D5D5C98}" srcOrd="0" destOrd="0" presId="urn:microsoft.com/office/officeart/2005/8/layout/vList2"/>
    <dgm:cxn modelId="{13A65D1F-D78D-4D5D-A82B-AA070AA6A074}" type="presParOf" srcId="{9B1292C7-2666-44B0-8142-B68918FCDF1B}" destId="{08504166-1CD7-49E9-9C34-9181FB5BA6D9}" srcOrd="1" destOrd="0" presId="urn:microsoft.com/office/officeart/2005/8/layout/vList2"/>
    <dgm:cxn modelId="{660287C5-5377-428C-B139-0A6621BF7962}" type="presParOf" srcId="{9B1292C7-2666-44B0-8142-B68918FCDF1B}" destId="{2CEB18BC-99AC-4826-A26A-9FB527B5B73D}" srcOrd="2" destOrd="0" presId="urn:microsoft.com/office/officeart/2005/8/layout/vList2"/>
    <dgm:cxn modelId="{F0721B65-C3EC-4294-A44B-D4A472E7ACEE}" type="presParOf" srcId="{9B1292C7-2666-44B0-8142-B68918FCDF1B}" destId="{62D0737F-42FB-41AD-888E-61F047604801}" srcOrd="3" destOrd="0" presId="urn:microsoft.com/office/officeart/2005/8/layout/vList2"/>
    <dgm:cxn modelId="{8DCD9C80-F6E4-4C80-9550-8356FF8A04DC}" type="presParOf" srcId="{9B1292C7-2666-44B0-8142-B68918FCDF1B}" destId="{06EA8E40-F58C-45D6-A39A-BE87BB937E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6817A-D33E-4635-A095-EA4B0F0A326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F571C38-E6EA-4544-BE5A-C6866BE94174}">
      <dgm:prSet/>
      <dgm:spPr/>
      <dgm:t>
        <a:bodyPr/>
        <a:lstStyle/>
        <a:p>
          <a:r>
            <a:rPr lang="el-GR" dirty="0">
              <a:latin typeface="Constantia" panose="02030602050306030303" pitchFamily="18" charset="0"/>
            </a:rPr>
            <a:t>Ιδιαίτερη αγάπη του Πολύφημου προς το κοπάδι του</a:t>
          </a:r>
          <a:endParaRPr lang="en-US" dirty="0">
            <a:latin typeface="Constantia" panose="02030602050306030303" pitchFamily="18" charset="0"/>
          </a:endParaRPr>
        </a:p>
      </dgm:t>
    </dgm:pt>
    <dgm:pt modelId="{88EFC7F1-1F8E-4C81-8205-4C97DD17E069}" type="parTrans" cxnId="{4342A97A-8771-4518-A1D1-CE446DE0E823}">
      <dgm:prSet/>
      <dgm:spPr/>
      <dgm:t>
        <a:bodyPr/>
        <a:lstStyle/>
        <a:p>
          <a:endParaRPr lang="en-US"/>
        </a:p>
      </dgm:t>
    </dgm:pt>
    <dgm:pt modelId="{1EF991B0-DD1B-4E8E-841A-D35D2657EB18}" type="sibTrans" cxnId="{4342A97A-8771-4518-A1D1-CE446DE0E823}">
      <dgm:prSet/>
      <dgm:spPr/>
      <dgm:t>
        <a:bodyPr/>
        <a:lstStyle/>
        <a:p>
          <a:endParaRPr lang="en-US"/>
        </a:p>
      </dgm:t>
    </dgm:pt>
    <dgm:pt modelId="{AEC169D5-2B4D-4990-A4A6-45D90C67EEB0}">
      <dgm:prSet/>
      <dgm:spPr/>
      <dgm:t>
        <a:bodyPr/>
        <a:lstStyle/>
        <a:p>
          <a:r>
            <a:rPr lang="el-GR" dirty="0">
              <a:latin typeface="Constantia" panose="02030602050306030303" pitchFamily="18" charset="0"/>
            </a:rPr>
            <a:t>Θυσία του κριαριού εκ μέρους του Οδυσσέα στον Δία</a:t>
          </a:r>
          <a:endParaRPr lang="en-US" dirty="0">
            <a:latin typeface="Constantia" panose="02030602050306030303" pitchFamily="18" charset="0"/>
          </a:endParaRPr>
        </a:p>
      </dgm:t>
    </dgm:pt>
    <dgm:pt modelId="{32906816-4B79-4F1D-8CD7-F2584580B580}" type="parTrans" cxnId="{1FBB6BB6-9FC4-4439-BDE3-C9C29281AD3F}">
      <dgm:prSet/>
      <dgm:spPr/>
      <dgm:t>
        <a:bodyPr/>
        <a:lstStyle/>
        <a:p>
          <a:endParaRPr lang="en-US"/>
        </a:p>
      </dgm:t>
    </dgm:pt>
    <dgm:pt modelId="{D3139863-4D7A-46BB-9D8D-E32F77D5EA30}" type="sibTrans" cxnId="{1FBB6BB6-9FC4-4439-BDE3-C9C29281AD3F}">
      <dgm:prSet/>
      <dgm:spPr/>
      <dgm:t>
        <a:bodyPr/>
        <a:lstStyle/>
        <a:p>
          <a:endParaRPr lang="en-US"/>
        </a:p>
      </dgm:t>
    </dgm:pt>
    <dgm:pt modelId="{A1293F34-27D0-4E28-A959-486C09C32E1B}">
      <dgm:prSet/>
      <dgm:spPr/>
      <dgm:t>
        <a:bodyPr/>
        <a:lstStyle/>
        <a:p>
          <a:r>
            <a:rPr lang="el-GR" dirty="0">
              <a:latin typeface="Constantia" panose="02030602050306030303" pitchFamily="18" charset="0"/>
            </a:rPr>
            <a:t>Εύλογη πηγή εφοδίων για το πλήρωμα του Οδυσσέα</a:t>
          </a:r>
          <a:endParaRPr lang="en-US" dirty="0">
            <a:latin typeface="Constantia" panose="02030602050306030303" pitchFamily="18" charset="0"/>
          </a:endParaRPr>
        </a:p>
      </dgm:t>
    </dgm:pt>
    <dgm:pt modelId="{58D7B06E-9324-474C-B789-A57D99518A1D}" type="parTrans" cxnId="{CFF2FEE7-0D87-4F0A-9910-B60CCAEE0FA9}">
      <dgm:prSet/>
      <dgm:spPr/>
      <dgm:t>
        <a:bodyPr/>
        <a:lstStyle/>
        <a:p>
          <a:endParaRPr lang="en-US"/>
        </a:p>
      </dgm:t>
    </dgm:pt>
    <dgm:pt modelId="{84923316-66B9-4B36-B56D-3E97FB448239}" type="sibTrans" cxnId="{CFF2FEE7-0D87-4F0A-9910-B60CCAEE0FA9}">
      <dgm:prSet/>
      <dgm:spPr/>
      <dgm:t>
        <a:bodyPr/>
        <a:lstStyle/>
        <a:p>
          <a:endParaRPr lang="en-US"/>
        </a:p>
      </dgm:t>
    </dgm:pt>
    <dgm:pt modelId="{C98BE43C-83A5-49AF-91C1-3F8D650E4AA9}">
      <dgm:prSet/>
      <dgm:spPr/>
      <dgm:t>
        <a:bodyPr/>
        <a:lstStyle/>
        <a:p>
          <a:r>
            <a:rPr lang="el-GR" dirty="0">
              <a:latin typeface="Constantia" panose="02030602050306030303" pitchFamily="18" charset="0"/>
            </a:rPr>
            <a:t>Συσχετισμός με μύθους κλοπής προβάτων από φιγούρες του Κάτω Κόσμου (βλ. Ηρακλή – Γηρυόνη)</a:t>
          </a:r>
          <a:br>
            <a:rPr lang="el-GR" dirty="0">
              <a:latin typeface="Constantia" panose="02030602050306030303" pitchFamily="18" charset="0"/>
            </a:rPr>
          </a:br>
          <a:endParaRPr lang="en-US" dirty="0">
            <a:latin typeface="Constantia" panose="02030602050306030303" pitchFamily="18" charset="0"/>
          </a:endParaRPr>
        </a:p>
      </dgm:t>
    </dgm:pt>
    <dgm:pt modelId="{4611D9EF-D8C6-4F17-B7E2-10E96A0819B3}" type="parTrans" cxnId="{E33EC86A-03D2-44AB-88BB-816BF6AABB3D}">
      <dgm:prSet/>
      <dgm:spPr/>
      <dgm:t>
        <a:bodyPr/>
        <a:lstStyle/>
        <a:p>
          <a:endParaRPr lang="en-US"/>
        </a:p>
      </dgm:t>
    </dgm:pt>
    <dgm:pt modelId="{A27FCD30-AF0B-4512-965D-0D823283BE30}" type="sibTrans" cxnId="{E33EC86A-03D2-44AB-88BB-816BF6AABB3D}">
      <dgm:prSet/>
      <dgm:spPr/>
      <dgm:t>
        <a:bodyPr/>
        <a:lstStyle/>
        <a:p>
          <a:endParaRPr lang="en-US"/>
        </a:p>
      </dgm:t>
    </dgm:pt>
    <dgm:pt modelId="{8683D1A6-A43F-434F-AC44-97A735CA03C1}">
      <dgm:prSet custT="1"/>
      <dgm:spPr/>
      <dgm:t>
        <a:bodyPr/>
        <a:lstStyle/>
        <a:p>
          <a:r>
            <a:rPr lang="el-GR" sz="2000" dirty="0">
              <a:latin typeface="Constantia" panose="02030602050306030303" pitchFamily="18" charset="0"/>
            </a:rPr>
            <a:t>Η χρήση δερμάτων μπορεί να εξυπηρετεί άψογα τη διαφυγή του Οδυσσέα και των συντρόφων του, αλλά η χρήση ζωντανών προβάτων</a:t>
          </a:r>
          <a:r>
            <a:rPr lang="en-US" sz="2000" dirty="0">
              <a:latin typeface="Constantia" panose="02030602050306030303" pitchFamily="18" charset="0"/>
            </a:rPr>
            <a:t>, </a:t>
          </a:r>
          <a:r>
            <a:rPr lang="el-GR" sz="2000" dirty="0">
              <a:latin typeface="Constantia" panose="02030602050306030303" pitchFamily="18" charset="0"/>
            </a:rPr>
            <a:t>αν λάβουμε υπ’ </a:t>
          </a:r>
          <a:r>
            <a:rPr lang="el-GR" sz="2000" dirty="0" err="1">
              <a:latin typeface="Constantia" panose="02030602050306030303" pitchFamily="18" charset="0"/>
            </a:rPr>
            <a:t>όψιν</a:t>
          </a:r>
          <a:r>
            <a:rPr lang="el-GR" sz="2000" dirty="0">
              <a:latin typeface="Constantia" panose="02030602050306030303" pitchFamily="18" charset="0"/>
            </a:rPr>
            <a:t> κυρίως την τελευταία παρατήρηση, δημιουργεί μια πιο βαθιά συνδήλωση στην ομηρική εκδοχή.</a:t>
          </a:r>
          <a:endParaRPr lang="en-US" sz="2000" dirty="0">
            <a:latin typeface="Constantia" panose="02030602050306030303" pitchFamily="18" charset="0"/>
          </a:endParaRPr>
        </a:p>
      </dgm:t>
    </dgm:pt>
    <dgm:pt modelId="{AC140E7F-3FF7-4BB4-A871-19C5875EFEE8}" type="parTrans" cxnId="{4E5972C0-B398-4722-8552-943B9DBD9140}">
      <dgm:prSet/>
      <dgm:spPr/>
      <dgm:t>
        <a:bodyPr/>
        <a:lstStyle/>
        <a:p>
          <a:endParaRPr lang="en-US"/>
        </a:p>
      </dgm:t>
    </dgm:pt>
    <dgm:pt modelId="{8C506964-3D27-4485-875D-C90F2478649A}" type="sibTrans" cxnId="{4E5972C0-B398-4722-8552-943B9DBD9140}">
      <dgm:prSet/>
      <dgm:spPr/>
      <dgm:t>
        <a:bodyPr/>
        <a:lstStyle/>
        <a:p>
          <a:endParaRPr lang="en-US"/>
        </a:p>
      </dgm:t>
    </dgm:pt>
    <dgm:pt modelId="{C2A99189-637F-4D17-BC78-6DEDC933BCC0}" type="pres">
      <dgm:prSet presAssocID="{D0D6817A-D33E-4635-A095-EA4B0F0A3262}" presName="vert0" presStyleCnt="0">
        <dgm:presLayoutVars>
          <dgm:dir/>
          <dgm:animOne val="branch"/>
          <dgm:animLvl val="lvl"/>
        </dgm:presLayoutVars>
      </dgm:prSet>
      <dgm:spPr/>
      <dgm:t>
        <a:bodyPr/>
        <a:lstStyle/>
        <a:p>
          <a:endParaRPr lang="el-GR"/>
        </a:p>
      </dgm:t>
    </dgm:pt>
    <dgm:pt modelId="{60A101D2-8083-4C47-BE13-E2EEBF6B9A48}" type="pres">
      <dgm:prSet presAssocID="{3F571C38-E6EA-4544-BE5A-C6866BE94174}" presName="thickLine" presStyleLbl="alignNode1" presStyleIdx="0" presStyleCnt="5"/>
      <dgm:spPr/>
    </dgm:pt>
    <dgm:pt modelId="{9A110306-3DC3-4DA2-A42C-3DF511566DD4}" type="pres">
      <dgm:prSet presAssocID="{3F571C38-E6EA-4544-BE5A-C6866BE94174}" presName="horz1" presStyleCnt="0"/>
      <dgm:spPr/>
    </dgm:pt>
    <dgm:pt modelId="{513C8716-685A-40BE-AA9E-CC1D73AAD69B}" type="pres">
      <dgm:prSet presAssocID="{3F571C38-E6EA-4544-BE5A-C6866BE94174}" presName="tx1" presStyleLbl="revTx" presStyleIdx="0" presStyleCnt="5"/>
      <dgm:spPr/>
      <dgm:t>
        <a:bodyPr/>
        <a:lstStyle/>
        <a:p>
          <a:endParaRPr lang="el-GR"/>
        </a:p>
      </dgm:t>
    </dgm:pt>
    <dgm:pt modelId="{7948F486-23F3-4E0A-BDE0-D6A4DB0EF5E9}" type="pres">
      <dgm:prSet presAssocID="{3F571C38-E6EA-4544-BE5A-C6866BE94174}" presName="vert1" presStyleCnt="0"/>
      <dgm:spPr/>
    </dgm:pt>
    <dgm:pt modelId="{C6313847-B2CA-481C-B4AF-FDDC75359150}" type="pres">
      <dgm:prSet presAssocID="{AEC169D5-2B4D-4990-A4A6-45D90C67EEB0}" presName="thickLine" presStyleLbl="alignNode1" presStyleIdx="1" presStyleCnt="5"/>
      <dgm:spPr/>
    </dgm:pt>
    <dgm:pt modelId="{AEF8784B-11B0-4410-B007-BA1A13AD7D75}" type="pres">
      <dgm:prSet presAssocID="{AEC169D5-2B4D-4990-A4A6-45D90C67EEB0}" presName="horz1" presStyleCnt="0"/>
      <dgm:spPr/>
    </dgm:pt>
    <dgm:pt modelId="{82711481-3030-4F29-ABDE-3269FDEABA68}" type="pres">
      <dgm:prSet presAssocID="{AEC169D5-2B4D-4990-A4A6-45D90C67EEB0}" presName="tx1" presStyleLbl="revTx" presStyleIdx="1" presStyleCnt="5"/>
      <dgm:spPr/>
      <dgm:t>
        <a:bodyPr/>
        <a:lstStyle/>
        <a:p>
          <a:endParaRPr lang="el-GR"/>
        </a:p>
      </dgm:t>
    </dgm:pt>
    <dgm:pt modelId="{9B2F9D86-6466-47F2-B0E1-260DB53A0E22}" type="pres">
      <dgm:prSet presAssocID="{AEC169D5-2B4D-4990-A4A6-45D90C67EEB0}" presName="vert1" presStyleCnt="0"/>
      <dgm:spPr/>
    </dgm:pt>
    <dgm:pt modelId="{000972DB-7119-4EC2-96B2-2918FE50EA8D}" type="pres">
      <dgm:prSet presAssocID="{A1293F34-27D0-4E28-A959-486C09C32E1B}" presName="thickLine" presStyleLbl="alignNode1" presStyleIdx="2" presStyleCnt="5"/>
      <dgm:spPr/>
    </dgm:pt>
    <dgm:pt modelId="{EE419B13-DF37-4C02-88C6-2E126C0EA024}" type="pres">
      <dgm:prSet presAssocID="{A1293F34-27D0-4E28-A959-486C09C32E1B}" presName="horz1" presStyleCnt="0"/>
      <dgm:spPr/>
    </dgm:pt>
    <dgm:pt modelId="{4B9D8600-E38C-4CC7-BDD5-F720C08EC64B}" type="pres">
      <dgm:prSet presAssocID="{A1293F34-27D0-4E28-A959-486C09C32E1B}" presName="tx1" presStyleLbl="revTx" presStyleIdx="2" presStyleCnt="5" custLinFactNeighborX="753"/>
      <dgm:spPr/>
      <dgm:t>
        <a:bodyPr/>
        <a:lstStyle/>
        <a:p>
          <a:endParaRPr lang="el-GR"/>
        </a:p>
      </dgm:t>
    </dgm:pt>
    <dgm:pt modelId="{C8D49071-22C9-4B38-8B84-E239F9D71B2F}" type="pres">
      <dgm:prSet presAssocID="{A1293F34-27D0-4E28-A959-486C09C32E1B}" presName="vert1" presStyleCnt="0"/>
      <dgm:spPr/>
    </dgm:pt>
    <dgm:pt modelId="{7A78EC73-913A-4470-9F54-487C92DCED41}" type="pres">
      <dgm:prSet presAssocID="{C98BE43C-83A5-49AF-91C1-3F8D650E4AA9}" presName="thickLine" presStyleLbl="alignNode1" presStyleIdx="3" presStyleCnt="5"/>
      <dgm:spPr/>
    </dgm:pt>
    <dgm:pt modelId="{5FD88F48-589B-4E88-9842-99D0054B059A}" type="pres">
      <dgm:prSet presAssocID="{C98BE43C-83A5-49AF-91C1-3F8D650E4AA9}" presName="horz1" presStyleCnt="0"/>
      <dgm:spPr/>
    </dgm:pt>
    <dgm:pt modelId="{D278E4A1-A76D-4C52-88D7-673274DC2443}" type="pres">
      <dgm:prSet presAssocID="{C98BE43C-83A5-49AF-91C1-3F8D650E4AA9}" presName="tx1" presStyleLbl="revTx" presStyleIdx="3" presStyleCnt="5"/>
      <dgm:spPr/>
      <dgm:t>
        <a:bodyPr/>
        <a:lstStyle/>
        <a:p>
          <a:endParaRPr lang="el-GR"/>
        </a:p>
      </dgm:t>
    </dgm:pt>
    <dgm:pt modelId="{8183D6D4-868F-4C04-8AB9-AA388B61ADB0}" type="pres">
      <dgm:prSet presAssocID="{C98BE43C-83A5-49AF-91C1-3F8D650E4AA9}" presName="vert1" presStyleCnt="0"/>
      <dgm:spPr/>
    </dgm:pt>
    <dgm:pt modelId="{4A1EA24B-0604-4F11-8196-CA6F501E8213}" type="pres">
      <dgm:prSet presAssocID="{8683D1A6-A43F-434F-AC44-97A735CA03C1}" presName="thickLine" presStyleLbl="alignNode1" presStyleIdx="4" presStyleCnt="5"/>
      <dgm:spPr/>
    </dgm:pt>
    <dgm:pt modelId="{12E91443-AA49-4CA6-B329-DE4689AA4ACB}" type="pres">
      <dgm:prSet presAssocID="{8683D1A6-A43F-434F-AC44-97A735CA03C1}" presName="horz1" presStyleCnt="0"/>
      <dgm:spPr/>
    </dgm:pt>
    <dgm:pt modelId="{B7A880D7-FE7C-4226-8164-065531B87E4C}" type="pres">
      <dgm:prSet presAssocID="{8683D1A6-A43F-434F-AC44-97A735CA03C1}" presName="tx1" presStyleLbl="revTx" presStyleIdx="4" presStyleCnt="5"/>
      <dgm:spPr/>
      <dgm:t>
        <a:bodyPr/>
        <a:lstStyle/>
        <a:p>
          <a:endParaRPr lang="el-GR"/>
        </a:p>
      </dgm:t>
    </dgm:pt>
    <dgm:pt modelId="{B766A7AF-040F-4766-9B30-954EEF05580D}" type="pres">
      <dgm:prSet presAssocID="{8683D1A6-A43F-434F-AC44-97A735CA03C1}" presName="vert1" presStyleCnt="0"/>
      <dgm:spPr/>
    </dgm:pt>
  </dgm:ptLst>
  <dgm:cxnLst>
    <dgm:cxn modelId="{C61F3AE5-6F36-4F94-A056-03D20DCE00A4}" type="presOf" srcId="{AEC169D5-2B4D-4990-A4A6-45D90C67EEB0}" destId="{82711481-3030-4F29-ABDE-3269FDEABA68}" srcOrd="0" destOrd="0" presId="urn:microsoft.com/office/officeart/2008/layout/LinedList"/>
    <dgm:cxn modelId="{4E5972C0-B398-4722-8552-943B9DBD9140}" srcId="{D0D6817A-D33E-4635-A095-EA4B0F0A3262}" destId="{8683D1A6-A43F-434F-AC44-97A735CA03C1}" srcOrd="4" destOrd="0" parTransId="{AC140E7F-3FF7-4BB4-A871-19C5875EFEE8}" sibTransId="{8C506964-3D27-4485-875D-C90F2478649A}"/>
    <dgm:cxn modelId="{E33EC86A-03D2-44AB-88BB-816BF6AABB3D}" srcId="{D0D6817A-D33E-4635-A095-EA4B0F0A3262}" destId="{C98BE43C-83A5-49AF-91C1-3F8D650E4AA9}" srcOrd="3" destOrd="0" parTransId="{4611D9EF-D8C6-4F17-B7E2-10E96A0819B3}" sibTransId="{A27FCD30-AF0B-4512-965D-0D823283BE30}"/>
    <dgm:cxn modelId="{B9A2B894-BEE6-450A-9F61-21C03268BA48}" type="presOf" srcId="{8683D1A6-A43F-434F-AC44-97A735CA03C1}" destId="{B7A880D7-FE7C-4226-8164-065531B87E4C}" srcOrd="0" destOrd="0" presId="urn:microsoft.com/office/officeart/2008/layout/LinedList"/>
    <dgm:cxn modelId="{04A180E5-60A9-44F6-856C-D2113215759D}" type="presOf" srcId="{D0D6817A-D33E-4635-A095-EA4B0F0A3262}" destId="{C2A99189-637F-4D17-BC78-6DEDC933BCC0}" srcOrd="0" destOrd="0" presId="urn:microsoft.com/office/officeart/2008/layout/LinedList"/>
    <dgm:cxn modelId="{6709A133-1E56-4E2F-AE25-5CA4AE91E7DC}" type="presOf" srcId="{A1293F34-27D0-4E28-A959-486C09C32E1B}" destId="{4B9D8600-E38C-4CC7-BDD5-F720C08EC64B}" srcOrd="0" destOrd="0" presId="urn:microsoft.com/office/officeart/2008/layout/LinedList"/>
    <dgm:cxn modelId="{1FBB6BB6-9FC4-4439-BDE3-C9C29281AD3F}" srcId="{D0D6817A-D33E-4635-A095-EA4B0F0A3262}" destId="{AEC169D5-2B4D-4990-A4A6-45D90C67EEB0}" srcOrd="1" destOrd="0" parTransId="{32906816-4B79-4F1D-8CD7-F2584580B580}" sibTransId="{D3139863-4D7A-46BB-9D8D-E32F77D5EA30}"/>
    <dgm:cxn modelId="{1F1AB8C3-3952-4673-B6BC-5704F77E8CDA}" type="presOf" srcId="{3F571C38-E6EA-4544-BE5A-C6866BE94174}" destId="{513C8716-685A-40BE-AA9E-CC1D73AAD69B}" srcOrd="0" destOrd="0" presId="urn:microsoft.com/office/officeart/2008/layout/LinedList"/>
    <dgm:cxn modelId="{CFF2FEE7-0D87-4F0A-9910-B60CCAEE0FA9}" srcId="{D0D6817A-D33E-4635-A095-EA4B0F0A3262}" destId="{A1293F34-27D0-4E28-A959-486C09C32E1B}" srcOrd="2" destOrd="0" parTransId="{58D7B06E-9324-474C-B789-A57D99518A1D}" sibTransId="{84923316-66B9-4B36-B56D-3E97FB448239}"/>
    <dgm:cxn modelId="{4342A97A-8771-4518-A1D1-CE446DE0E823}" srcId="{D0D6817A-D33E-4635-A095-EA4B0F0A3262}" destId="{3F571C38-E6EA-4544-BE5A-C6866BE94174}" srcOrd="0" destOrd="0" parTransId="{88EFC7F1-1F8E-4C81-8205-4C97DD17E069}" sibTransId="{1EF991B0-DD1B-4E8E-841A-D35D2657EB18}"/>
    <dgm:cxn modelId="{753CCF5A-328E-4BAB-82DE-21DDC3E0CB25}" type="presOf" srcId="{C98BE43C-83A5-49AF-91C1-3F8D650E4AA9}" destId="{D278E4A1-A76D-4C52-88D7-673274DC2443}" srcOrd="0" destOrd="0" presId="urn:microsoft.com/office/officeart/2008/layout/LinedList"/>
    <dgm:cxn modelId="{68518037-31D6-4637-B366-EDB1C9BFED50}" type="presParOf" srcId="{C2A99189-637F-4D17-BC78-6DEDC933BCC0}" destId="{60A101D2-8083-4C47-BE13-E2EEBF6B9A48}" srcOrd="0" destOrd="0" presId="urn:microsoft.com/office/officeart/2008/layout/LinedList"/>
    <dgm:cxn modelId="{BF8B3BAA-36E3-4BEF-89D4-F78A7C082E3E}" type="presParOf" srcId="{C2A99189-637F-4D17-BC78-6DEDC933BCC0}" destId="{9A110306-3DC3-4DA2-A42C-3DF511566DD4}" srcOrd="1" destOrd="0" presId="urn:microsoft.com/office/officeart/2008/layout/LinedList"/>
    <dgm:cxn modelId="{42AF3895-2012-4DFB-8781-6D1B2A26A29F}" type="presParOf" srcId="{9A110306-3DC3-4DA2-A42C-3DF511566DD4}" destId="{513C8716-685A-40BE-AA9E-CC1D73AAD69B}" srcOrd="0" destOrd="0" presId="urn:microsoft.com/office/officeart/2008/layout/LinedList"/>
    <dgm:cxn modelId="{CF06B4C5-8FF1-4C3E-8A73-3E23E40D25F9}" type="presParOf" srcId="{9A110306-3DC3-4DA2-A42C-3DF511566DD4}" destId="{7948F486-23F3-4E0A-BDE0-D6A4DB0EF5E9}" srcOrd="1" destOrd="0" presId="urn:microsoft.com/office/officeart/2008/layout/LinedList"/>
    <dgm:cxn modelId="{2BF2250F-0E30-4C70-B8C2-E326443318F3}" type="presParOf" srcId="{C2A99189-637F-4D17-BC78-6DEDC933BCC0}" destId="{C6313847-B2CA-481C-B4AF-FDDC75359150}" srcOrd="2" destOrd="0" presId="urn:microsoft.com/office/officeart/2008/layout/LinedList"/>
    <dgm:cxn modelId="{001F1471-27A7-4990-B527-0E1D1844B9CF}" type="presParOf" srcId="{C2A99189-637F-4D17-BC78-6DEDC933BCC0}" destId="{AEF8784B-11B0-4410-B007-BA1A13AD7D75}" srcOrd="3" destOrd="0" presId="urn:microsoft.com/office/officeart/2008/layout/LinedList"/>
    <dgm:cxn modelId="{87B0AAEF-7209-44F5-86B8-2082B66DE0D5}" type="presParOf" srcId="{AEF8784B-11B0-4410-B007-BA1A13AD7D75}" destId="{82711481-3030-4F29-ABDE-3269FDEABA68}" srcOrd="0" destOrd="0" presId="urn:microsoft.com/office/officeart/2008/layout/LinedList"/>
    <dgm:cxn modelId="{717AFB5B-B879-4C6C-B41D-CF891D7FE20C}" type="presParOf" srcId="{AEF8784B-11B0-4410-B007-BA1A13AD7D75}" destId="{9B2F9D86-6466-47F2-B0E1-260DB53A0E22}" srcOrd="1" destOrd="0" presId="urn:microsoft.com/office/officeart/2008/layout/LinedList"/>
    <dgm:cxn modelId="{FDA85DD4-40F9-4B0D-B45E-47620023CE72}" type="presParOf" srcId="{C2A99189-637F-4D17-BC78-6DEDC933BCC0}" destId="{000972DB-7119-4EC2-96B2-2918FE50EA8D}" srcOrd="4" destOrd="0" presId="urn:microsoft.com/office/officeart/2008/layout/LinedList"/>
    <dgm:cxn modelId="{200E03EC-078B-44F9-ADD6-2C2396E4AD6F}" type="presParOf" srcId="{C2A99189-637F-4D17-BC78-6DEDC933BCC0}" destId="{EE419B13-DF37-4C02-88C6-2E126C0EA024}" srcOrd="5" destOrd="0" presId="urn:microsoft.com/office/officeart/2008/layout/LinedList"/>
    <dgm:cxn modelId="{BF9534A4-43FC-4327-BB91-A62BF94EC8CE}" type="presParOf" srcId="{EE419B13-DF37-4C02-88C6-2E126C0EA024}" destId="{4B9D8600-E38C-4CC7-BDD5-F720C08EC64B}" srcOrd="0" destOrd="0" presId="urn:microsoft.com/office/officeart/2008/layout/LinedList"/>
    <dgm:cxn modelId="{DCFECA59-F63D-4524-A3CA-F8C43F9235F6}" type="presParOf" srcId="{EE419B13-DF37-4C02-88C6-2E126C0EA024}" destId="{C8D49071-22C9-4B38-8B84-E239F9D71B2F}" srcOrd="1" destOrd="0" presId="urn:microsoft.com/office/officeart/2008/layout/LinedList"/>
    <dgm:cxn modelId="{EBF8DC0C-6CA4-430A-882D-801A19021E4A}" type="presParOf" srcId="{C2A99189-637F-4D17-BC78-6DEDC933BCC0}" destId="{7A78EC73-913A-4470-9F54-487C92DCED41}" srcOrd="6" destOrd="0" presId="urn:microsoft.com/office/officeart/2008/layout/LinedList"/>
    <dgm:cxn modelId="{293782A0-D885-4805-8AD5-9BF3F0ACAF3E}" type="presParOf" srcId="{C2A99189-637F-4D17-BC78-6DEDC933BCC0}" destId="{5FD88F48-589B-4E88-9842-99D0054B059A}" srcOrd="7" destOrd="0" presId="urn:microsoft.com/office/officeart/2008/layout/LinedList"/>
    <dgm:cxn modelId="{F6319CD3-E072-48D7-907D-E0533D9B2772}" type="presParOf" srcId="{5FD88F48-589B-4E88-9842-99D0054B059A}" destId="{D278E4A1-A76D-4C52-88D7-673274DC2443}" srcOrd="0" destOrd="0" presId="urn:microsoft.com/office/officeart/2008/layout/LinedList"/>
    <dgm:cxn modelId="{B821DCA9-76EC-4100-83CE-3D4BF55FF10C}" type="presParOf" srcId="{5FD88F48-589B-4E88-9842-99D0054B059A}" destId="{8183D6D4-868F-4C04-8AB9-AA388B61ADB0}" srcOrd="1" destOrd="0" presId="urn:microsoft.com/office/officeart/2008/layout/LinedList"/>
    <dgm:cxn modelId="{1FF7F26B-E9A5-4D77-AA91-99A37E635187}" type="presParOf" srcId="{C2A99189-637F-4D17-BC78-6DEDC933BCC0}" destId="{4A1EA24B-0604-4F11-8196-CA6F501E8213}" srcOrd="8" destOrd="0" presId="urn:microsoft.com/office/officeart/2008/layout/LinedList"/>
    <dgm:cxn modelId="{3C2B3B4C-94CD-4D56-8E38-2C95C071BC60}" type="presParOf" srcId="{C2A99189-637F-4D17-BC78-6DEDC933BCC0}" destId="{12E91443-AA49-4CA6-B329-DE4689AA4ACB}" srcOrd="9" destOrd="0" presId="urn:microsoft.com/office/officeart/2008/layout/LinedList"/>
    <dgm:cxn modelId="{14EB4640-436E-4A02-8CB2-F1A9F8C88023}" type="presParOf" srcId="{12E91443-AA49-4CA6-B329-DE4689AA4ACB}" destId="{B7A880D7-FE7C-4226-8164-065531B87E4C}" srcOrd="0" destOrd="0" presId="urn:microsoft.com/office/officeart/2008/layout/LinedList"/>
    <dgm:cxn modelId="{4A79C6DB-086B-4D68-8496-67FADE9B356D}" type="presParOf" srcId="{12E91443-AA49-4CA6-B329-DE4689AA4ACB}" destId="{B766A7AF-040F-4766-9B30-954EEF0558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EDA54-3851-4BDF-8CBB-41DC78A9093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528D105-37B4-46CE-AA4B-5269BC3ACFB1}">
      <dgm:prSet/>
      <dgm:spPr/>
      <dgm:t>
        <a:bodyPr/>
        <a:lstStyle/>
        <a:p>
          <a:r>
            <a:rPr lang="el-GR" dirty="0">
              <a:latin typeface="Constantia" panose="02030602050306030303" pitchFamily="18" charset="0"/>
            </a:rPr>
            <a:t>Οι πρώιμες καλλιτεχνικές απεικονίσεις της διαφυγής του Οδυσσέα με ζωντανά πρόβατα θα μπορούσαν να επιβεβαιώνουν την επιρροή του Ομήρου, αλλά θα μπορούσαν κάλλιστα να είναι επηρεασμένες από τον μύθο του Οδυσσέα γενικότερα και όχι από την </a:t>
          </a:r>
          <a:r>
            <a:rPr lang="el-GR" i="1" dirty="0">
              <a:latin typeface="Constantia" panose="02030602050306030303" pitchFamily="18" charset="0"/>
            </a:rPr>
            <a:t>Οδύσσεια</a:t>
          </a:r>
          <a:r>
            <a:rPr lang="el-GR" dirty="0">
              <a:latin typeface="Constantia" panose="02030602050306030303" pitchFamily="18" charset="0"/>
            </a:rPr>
            <a:t> ειδικότερα.</a:t>
          </a:r>
          <a:endParaRPr lang="en-US" dirty="0">
            <a:latin typeface="Constantia" panose="02030602050306030303" pitchFamily="18" charset="0"/>
          </a:endParaRPr>
        </a:p>
      </dgm:t>
    </dgm:pt>
    <dgm:pt modelId="{FAE801A7-9F3F-4D50-A607-01696508FFFA}" type="parTrans" cxnId="{933C9819-8CDF-44E4-AA26-4DBCA57CC8ED}">
      <dgm:prSet/>
      <dgm:spPr/>
      <dgm:t>
        <a:bodyPr/>
        <a:lstStyle/>
        <a:p>
          <a:endParaRPr lang="en-US"/>
        </a:p>
      </dgm:t>
    </dgm:pt>
    <dgm:pt modelId="{95A67BDE-2F23-453B-A167-9AC6CFBDDD04}" type="sibTrans" cxnId="{933C9819-8CDF-44E4-AA26-4DBCA57CC8ED}">
      <dgm:prSet/>
      <dgm:spPr/>
      <dgm:t>
        <a:bodyPr/>
        <a:lstStyle/>
        <a:p>
          <a:endParaRPr lang="en-US"/>
        </a:p>
      </dgm:t>
    </dgm:pt>
    <dgm:pt modelId="{AA0C9513-43DE-4C1E-903C-00E3C2109EC4}">
      <dgm:prSet/>
      <dgm:spPr/>
      <dgm:t>
        <a:bodyPr/>
        <a:lstStyle/>
        <a:p>
          <a:r>
            <a:rPr lang="el-GR" dirty="0">
              <a:latin typeface="Constantia" panose="02030602050306030303" pitchFamily="18" charset="0"/>
            </a:rPr>
            <a:t>Για παράδειγμα, η ατελέσφορη θυσία του Οδυσσέα προς τον Δία, καθώς και η ανάγκη του πληρώματός του για κρέας (</a:t>
          </a:r>
          <a:r>
            <a:rPr lang="el-GR" dirty="0" err="1">
              <a:latin typeface="Constantia" panose="02030602050306030303" pitchFamily="18" charset="0"/>
            </a:rPr>
            <a:t>πόσω</a:t>
          </a:r>
          <a:r>
            <a:rPr lang="el-GR" dirty="0">
              <a:latin typeface="Constantia" panose="02030602050306030303" pitchFamily="18" charset="0"/>
            </a:rPr>
            <a:t> μάλλον σε εκδοχές όπου απουσιάζει εντελώς το νησί των Αιγών) θα μπορούσαν να αποτελούν μέρος μιας οποιασδήποτε μη ομηρικής αφήγησης για τον Οδυσσέα.</a:t>
          </a:r>
          <a:endParaRPr lang="en-US" dirty="0">
            <a:latin typeface="Constantia" panose="02030602050306030303" pitchFamily="18" charset="0"/>
          </a:endParaRPr>
        </a:p>
      </dgm:t>
    </dgm:pt>
    <dgm:pt modelId="{40420846-88AE-4087-B2C6-40E7A1C1C0A0}" type="parTrans" cxnId="{E76F2559-C879-452A-9EA7-DB37F864D36E}">
      <dgm:prSet/>
      <dgm:spPr/>
      <dgm:t>
        <a:bodyPr/>
        <a:lstStyle/>
        <a:p>
          <a:endParaRPr lang="en-US"/>
        </a:p>
      </dgm:t>
    </dgm:pt>
    <dgm:pt modelId="{DACDA269-097F-4B35-AAE2-F476B5944F43}" type="sibTrans" cxnId="{E76F2559-C879-452A-9EA7-DB37F864D36E}">
      <dgm:prSet/>
      <dgm:spPr/>
      <dgm:t>
        <a:bodyPr/>
        <a:lstStyle/>
        <a:p>
          <a:endParaRPr lang="en-US"/>
        </a:p>
      </dgm:t>
    </dgm:pt>
    <dgm:pt modelId="{DD4EDE09-828A-40C7-9163-87FB2FBC0FB3}" type="pres">
      <dgm:prSet presAssocID="{336EDA54-3851-4BDF-8CBB-41DC78A90935}" presName="vert0" presStyleCnt="0">
        <dgm:presLayoutVars>
          <dgm:dir/>
          <dgm:animOne val="branch"/>
          <dgm:animLvl val="lvl"/>
        </dgm:presLayoutVars>
      </dgm:prSet>
      <dgm:spPr/>
      <dgm:t>
        <a:bodyPr/>
        <a:lstStyle/>
        <a:p>
          <a:endParaRPr lang="el-GR"/>
        </a:p>
      </dgm:t>
    </dgm:pt>
    <dgm:pt modelId="{1D8BB037-7A46-4ECC-8981-AF86DFDCD4E8}" type="pres">
      <dgm:prSet presAssocID="{3528D105-37B4-46CE-AA4B-5269BC3ACFB1}" presName="thickLine" presStyleLbl="alignNode1" presStyleIdx="0" presStyleCnt="2"/>
      <dgm:spPr/>
    </dgm:pt>
    <dgm:pt modelId="{C6844875-CC0B-48A8-B687-757B3B43C2D9}" type="pres">
      <dgm:prSet presAssocID="{3528D105-37B4-46CE-AA4B-5269BC3ACFB1}" presName="horz1" presStyleCnt="0"/>
      <dgm:spPr/>
    </dgm:pt>
    <dgm:pt modelId="{31D31190-001E-493C-971D-9D74195BC93D}" type="pres">
      <dgm:prSet presAssocID="{3528D105-37B4-46CE-AA4B-5269BC3ACFB1}" presName="tx1" presStyleLbl="revTx" presStyleIdx="0" presStyleCnt="2"/>
      <dgm:spPr/>
      <dgm:t>
        <a:bodyPr/>
        <a:lstStyle/>
        <a:p>
          <a:endParaRPr lang="el-GR"/>
        </a:p>
      </dgm:t>
    </dgm:pt>
    <dgm:pt modelId="{4CF1FDEC-A210-4BC5-9102-2AD4EF3BBE5B}" type="pres">
      <dgm:prSet presAssocID="{3528D105-37B4-46CE-AA4B-5269BC3ACFB1}" presName="vert1" presStyleCnt="0"/>
      <dgm:spPr/>
    </dgm:pt>
    <dgm:pt modelId="{7933F42C-8671-40A6-B7B1-311EAF2CE3F4}" type="pres">
      <dgm:prSet presAssocID="{AA0C9513-43DE-4C1E-903C-00E3C2109EC4}" presName="thickLine" presStyleLbl="alignNode1" presStyleIdx="1" presStyleCnt="2"/>
      <dgm:spPr/>
    </dgm:pt>
    <dgm:pt modelId="{255CD258-3DF8-4266-A047-8644E507D10C}" type="pres">
      <dgm:prSet presAssocID="{AA0C9513-43DE-4C1E-903C-00E3C2109EC4}" presName="horz1" presStyleCnt="0"/>
      <dgm:spPr/>
    </dgm:pt>
    <dgm:pt modelId="{E875E57B-9B30-4E06-B25D-A627AB076EEA}" type="pres">
      <dgm:prSet presAssocID="{AA0C9513-43DE-4C1E-903C-00E3C2109EC4}" presName="tx1" presStyleLbl="revTx" presStyleIdx="1" presStyleCnt="2"/>
      <dgm:spPr/>
      <dgm:t>
        <a:bodyPr/>
        <a:lstStyle/>
        <a:p>
          <a:endParaRPr lang="el-GR"/>
        </a:p>
      </dgm:t>
    </dgm:pt>
    <dgm:pt modelId="{C5E652F8-8FB2-4708-868B-5FC1285136FD}" type="pres">
      <dgm:prSet presAssocID="{AA0C9513-43DE-4C1E-903C-00E3C2109EC4}" presName="vert1" presStyleCnt="0"/>
      <dgm:spPr/>
    </dgm:pt>
  </dgm:ptLst>
  <dgm:cxnLst>
    <dgm:cxn modelId="{128363C8-1725-4F20-B072-0C70F56E429A}" type="presOf" srcId="{AA0C9513-43DE-4C1E-903C-00E3C2109EC4}" destId="{E875E57B-9B30-4E06-B25D-A627AB076EEA}" srcOrd="0" destOrd="0" presId="urn:microsoft.com/office/officeart/2008/layout/LinedList"/>
    <dgm:cxn modelId="{CF4DDC44-3424-4B4D-AC2A-EB387E9D9162}" type="presOf" srcId="{3528D105-37B4-46CE-AA4B-5269BC3ACFB1}" destId="{31D31190-001E-493C-971D-9D74195BC93D}" srcOrd="0" destOrd="0" presId="urn:microsoft.com/office/officeart/2008/layout/LinedList"/>
    <dgm:cxn modelId="{73403A5C-8FAD-4289-803C-0DE898B211F7}" type="presOf" srcId="{336EDA54-3851-4BDF-8CBB-41DC78A90935}" destId="{DD4EDE09-828A-40C7-9163-87FB2FBC0FB3}" srcOrd="0" destOrd="0" presId="urn:microsoft.com/office/officeart/2008/layout/LinedList"/>
    <dgm:cxn modelId="{E76F2559-C879-452A-9EA7-DB37F864D36E}" srcId="{336EDA54-3851-4BDF-8CBB-41DC78A90935}" destId="{AA0C9513-43DE-4C1E-903C-00E3C2109EC4}" srcOrd="1" destOrd="0" parTransId="{40420846-88AE-4087-B2C6-40E7A1C1C0A0}" sibTransId="{DACDA269-097F-4B35-AAE2-F476B5944F43}"/>
    <dgm:cxn modelId="{933C9819-8CDF-44E4-AA26-4DBCA57CC8ED}" srcId="{336EDA54-3851-4BDF-8CBB-41DC78A90935}" destId="{3528D105-37B4-46CE-AA4B-5269BC3ACFB1}" srcOrd="0" destOrd="0" parTransId="{FAE801A7-9F3F-4D50-A607-01696508FFFA}" sibTransId="{95A67BDE-2F23-453B-A167-9AC6CFBDDD04}"/>
    <dgm:cxn modelId="{1F8F8338-1BAF-4274-85C4-8CF76B84A84D}" type="presParOf" srcId="{DD4EDE09-828A-40C7-9163-87FB2FBC0FB3}" destId="{1D8BB037-7A46-4ECC-8981-AF86DFDCD4E8}" srcOrd="0" destOrd="0" presId="urn:microsoft.com/office/officeart/2008/layout/LinedList"/>
    <dgm:cxn modelId="{71E65F52-3840-47B9-BB47-0856362713A2}" type="presParOf" srcId="{DD4EDE09-828A-40C7-9163-87FB2FBC0FB3}" destId="{C6844875-CC0B-48A8-B687-757B3B43C2D9}" srcOrd="1" destOrd="0" presId="urn:microsoft.com/office/officeart/2008/layout/LinedList"/>
    <dgm:cxn modelId="{FB1C9F59-514D-4213-9219-BBDD3994C995}" type="presParOf" srcId="{C6844875-CC0B-48A8-B687-757B3B43C2D9}" destId="{31D31190-001E-493C-971D-9D74195BC93D}" srcOrd="0" destOrd="0" presId="urn:microsoft.com/office/officeart/2008/layout/LinedList"/>
    <dgm:cxn modelId="{BD0041FE-6172-43EB-AD00-79116E59CD78}" type="presParOf" srcId="{C6844875-CC0B-48A8-B687-757B3B43C2D9}" destId="{4CF1FDEC-A210-4BC5-9102-2AD4EF3BBE5B}" srcOrd="1" destOrd="0" presId="urn:microsoft.com/office/officeart/2008/layout/LinedList"/>
    <dgm:cxn modelId="{E6E625A0-86B1-40AA-B79E-B3995FB73F30}" type="presParOf" srcId="{DD4EDE09-828A-40C7-9163-87FB2FBC0FB3}" destId="{7933F42C-8671-40A6-B7B1-311EAF2CE3F4}" srcOrd="2" destOrd="0" presId="urn:microsoft.com/office/officeart/2008/layout/LinedList"/>
    <dgm:cxn modelId="{74ACA1D7-53B3-47A8-B9B2-14B19040BD5B}" type="presParOf" srcId="{DD4EDE09-828A-40C7-9163-87FB2FBC0FB3}" destId="{255CD258-3DF8-4266-A047-8644E507D10C}" srcOrd="3" destOrd="0" presId="urn:microsoft.com/office/officeart/2008/layout/LinedList"/>
    <dgm:cxn modelId="{9660B9AD-119D-4EFF-8AD0-C1204D65627F}" type="presParOf" srcId="{255CD258-3DF8-4266-A047-8644E507D10C}" destId="{E875E57B-9B30-4E06-B25D-A627AB076EEA}" srcOrd="0" destOrd="0" presId="urn:microsoft.com/office/officeart/2008/layout/LinedList"/>
    <dgm:cxn modelId="{627920E6-2DFC-4599-9937-DCE14695ADC3}" type="presParOf" srcId="{255CD258-3DF8-4266-A047-8644E507D10C}" destId="{C5E652F8-8FB2-4708-868B-5FC1285136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FB9CA5-A83B-4D6E-B2A1-5C4F532195ED}"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5F2C3E19-013B-4071-B5F7-B8DEA403E53E}">
      <dgm:prSet custT="1"/>
      <dgm:spPr/>
      <dgm:t>
        <a:bodyPr/>
        <a:lstStyle/>
        <a:p>
          <a:r>
            <a:rPr lang="el-GR" sz="2400" dirty="0">
              <a:latin typeface="Constantia" panose="02030602050306030303" pitchFamily="18" charset="0"/>
            </a:rPr>
            <a:t>Η εκδοχή του Ομήρου μπορεί να ήταν η πιο εκλεπτυσμένη, αλλά αυτό δεν συνεπάγεται απαραίτητα ότι αυτή κατέστησε την ιστορία του Πολύφημου γνωστή.</a:t>
          </a:r>
          <a:endParaRPr lang="en-US" sz="2400" dirty="0">
            <a:latin typeface="Constantia" panose="02030602050306030303" pitchFamily="18" charset="0"/>
          </a:endParaRPr>
        </a:p>
      </dgm:t>
    </dgm:pt>
    <dgm:pt modelId="{28A9CF7E-116C-4A7F-954A-DF9700FE50AD}" type="parTrans" cxnId="{F45401BD-F2EE-44A7-B3CD-FA9AA0716BF3}">
      <dgm:prSet/>
      <dgm:spPr/>
      <dgm:t>
        <a:bodyPr/>
        <a:lstStyle/>
        <a:p>
          <a:endParaRPr lang="en-US"/>
        </a:p>
      </dgm:t>
    </dgm:pt>
    <dgm:pt modelId="{28296DE7-0404-4876-A7DE-7B35E158D4C6}" type="sibTrans" cxnId="{F45401BD-F2EE-44A7-B3CD-FA9AA0716BF3}">
      <dgm:prSet/>
      <dgm:spPr/>
      <dgm:t>
        <a:bodyPr/>
        <a:lstStyle/>
        <a:p>
          <a:endParaRPr lang="en-US"/>
        </a:p>
      </dgm:t>
    </dgm:pt>
    <dgm:pt modelId="{D5E2A511-C3A6-4AEA-9C1C-1D8112BABC6D}">
      <dgm:prSet custT="1"/>
      <dgm:spPr/>
      <dgm:t>
        <a:bodyPr/>
        <a:lstStyle/>
        <a:p>
          <a:r>
            <a:rPr lang="el-GR" sz="2400" dirty="0">
              <a:latin typeface="Constantia" panose="02030602050306030303" pitchFamily="18" charset="0"/>
            </a:rPr>
            <a:t>Γιατί όμως μόνο η ιστορία αυτή αναπαρίσταται καλλιτεχνικά πριν από τον 6</a:t>
          </a:r>
          <a:r>
            <a:rPr lang="el-GR" sz="2400" baseline="30000" dirty="0">
              <a:latin typeface="Constantia" panose="02030602050306030303" pitchFamily="18" charset="0"/>
            </a:rPr>
            <a:t>ο</a:t>
          </a:r>
          <a:r>
            <a:rPr lang="el-GR" sz="2400" dirty="0">
              <a:latin typeface="Constantia" panose="02030602050306030303" pitchFamily="18" charset="0"/>
            </a:rPr>
            <a:t> αι. π.Χ.; Εάν η </a:t>
          </a:r>
          <a:r>
            <a:rPr lang="el-GR" sz="2400" i="1" dirty="0">
              <a:latin typeface="Constantia" panose="02030602050306030303" pitchFamily="18" charset="0"/>
            </a:rPr>
            <a:t>Οδύσσεια</a:t>
          </a:r>
          <a:r>
            <a:rPr lang="el-GR" sz="2400" dirty="0">
              <a:latin typeface="Constantia" panose="02030602050306030303" pitchFamily="18" charset="0"/>
            </a:rPr>
            <a:t> (μαζί και η </a:t>
          </a:r>
          <a:r>
            <a:rPr lang="el-GR" sz="2400" i="1" dirty="0" err="1">
              <a:latin typeface="Constantia" panose="02030602050306030303" pitchFamily="18" charset="0"/>
            </a:rPr>
            <a:t>Ιλιάδα</a:t>
          </a:r>
          <a:r>
            <a:rPr lang="el-GR" sz="2400" dirty="0">
              <a:latin typeface="Constantia" panose="02030602050306030303" pitchFamily="18" charset="0"/>
            </a:rPr>
            <a:t>) είχαν επικρατήσει στην παράδοση της Αρχαϊκής περιόδου, γιατί οι καλλιτέχνες απέφευγαν να απεικονίσουν και άλλα «γνωστά» επεισόδια της ομηρικής αφήγησης; </a:t>
          </a:r>
          <a:endParaRPr lang="en-US" sz="2400" dirty="0">
            <a:latin typeface="Constantia" panose="02030602050306030303" pitchFamily="18" charset="0"/>
          </a:endParaRPr>
        </a:p>
      </dgm:t>
    </dgm:pt>
    <dgm:pt modelId="{483512EF-389C-45D7-A05F-DC23671EEF00}" type="parTrans" cxnId="{05BAE447-DFAB-4124-BD39-166BA53A7906}">
      <dgm:prSet/>
      <dgm:spPr/>
      <dgm:t>
        <a:bodyPr/>
        <a:lstStyle/>
        <a:p>
          <a:endParaRPr lang="en-US"/>
        </a:p>
      </dgm:t>
    </dgm:pt>
    <dgm:pt modelId="{B97924AC-5DCE-4822-A082-800B8771CB86}" type="sibTrans" cxnId="{05BAE447-DFAB-4124-BD39-166BA53A7906}">
      <dgm:prSet/>
      <dgm:spPr/>
      <dgm:t>
        <a:bodyPr/>
        <a:lstStyle/>
        <a:p>
          <a:endParaRPr lang="en-US"/>
        </a:p>
      </dgm:t>
    </dgm:pt>
    <dgm:pt modelId="{96D4B1DB-F403-472D-88CB-4887600873A1}" type="pres">
      <dgm:prSet presAssocID="{C6FB9CA5-A83B-4D6E-B2A1-5C4F532195ED}" presName="Name0" presStyleCnt="0">
        <dgm:presLayoutVars>
          <dgm:dir/>
          <dgm:resizeHandles val="exact"/>
        </dgm:presLayoutVars>
      </dgm:prSet>
      <dgm:spPr/>
      <dgm:t>
        <a:bodyPr/>
        <a:lstStyle/>
        <a:p>
          <a:endParaRPr lang="el-GR"/>
        </a:p>
      </dgm:t>
    </dgm:pt>
    <dgm:pt modelId="{5D8A7A4F-D4E7-41E8-9511-37F04F313293}" type="pres">
      <dgm:prSet presAssocID="{5F2C3E19-013B-4071-B5F7-B8DEA403E53E}" presName="node" presStyleLbl="node1" presStyleIdx="0" presStyleCnt="2">
        <dgm:presLayoutVars>
          <dgm:bulletEnabled val="1"/>
        </dgm:presLayoutVars>
      </dgm:prSet>
      <dgm:spPr/>
      <dgm:t>
        <a:bodyPr/>
        <a:lstStyle/>
        <a:p>
          <a:endParaRPr lang="el-GR"/>
        </a:p>
      </dgm:t>
    </dgm:pt>
    <dgm:pt modelId="{E6778C23-9336-48F3-9900-09262C56368D}" type="pres">
      <dgm:prSet presAssocID="{28296DE7-0404-4876-A7DE-7B35E158D4C6}" presName="sibTrans" presStyleLbl="sibTrans2D1" presStyleIdx="0" presStyleCnt="1"/>
      <dgm:spPr/>
      <dgm:t>
        <a:bodyPr/>
        <a:lstStyle/>
        <a:p>
          <a:endParaRPr lang="el-GR"/>
        </a:p>
      </dgm:t>
    </dgm:pt>
    <dgm:pt modelId="{012B1054-1E37-4E20-B989-DFC4309A7A05}" type="pres">
      <dgm:prSet presAssocID="{28296DE7-0404-4876-A7DE-7B35E158D4C6}" presName="connectorText" presStyleLbl="sibTrans2D1" presStyleIdx="0" presStyleCnt="1"/>
      <dgm:spPr/>
      <dgm:t>
        <a:bodyPr/>
        <a:lstStyle/>
        <a:p>
          <a:endParaRPr lang="el-GR"/>
        </a:p>
      </dgm:t>
    </dgm:pt>
    <dgm:pt modelId="{15CD68DB-6C48-4F34-92F4-8E0C29B474DA}" type="pres">
      <dgm:prSet presAssocID="{D5E2A511-C3A6-4AEA-9C1C-1D8112BABC6D}" presName="node" presStyleLbl="node1" presStyleIdx="1" presStyleCnt="2">
        <dgm:presLayoutVars>
          <dgm:bulletEnabled val="1"/>
        </dgm:presLayoutVars>
      </dgm:prSet>
      <dgm:spPr/>
      <dgm:t>
        <a:bodyPr/>
        <a:lstStyle/>
        <a:p>
          <a:endParaRPr lang="el-GR"/>
        </a:p>
      </dgm:t>
    </dgm:pt>
  </dgm:ptLst>
  <dgm:cxnLst>
    <dgm:cxn modelId="{F45401BD-F2EE-44A7-B3CD-FA9AA0716BF3}" srcId="{C6FB9CA5-A83B-4D6E-B2A1-5C4F532195ED}" destId="{5F2C3E19-013B-4071-B5F7-B8DEA403E53E}" srcOrd="0" destOrd="0" parTransId="{28A9CF7E-116C-4A7F-954A-DF9700FE50AD}" sibTransId="{28296DE7-0404-4876-A7DE-7B35E158D4C6}"/>
    <dgm:cxn modelId="{AB2E83EC-9A62-49C2-B1C3-2587E047CF62}" type="presOf" srcId="{28296DE7-0404-4876-A7DE-7B35E158D4C6}" destId="{E6778C23-9336-48F3-9900-09262C56368D}" srcOrd="0" destOrd="0" presId="urn:microsoft.com/office/officeart/2005/8/layout/process1"/>
    <dgm:cxn modelId="{50604B28-1814-424D-9567-F6283154D368}" type="presOf" srcId="{C6FB9CA5-A83B-4D6E-B2A1-5C4F532195ED}" destId="{96D4B1DB-F403-472D-88CB-4887600873A1}" srcOrd="0" destOrd="0" presId="urn:microsoft.com/office/officeart/2005/8/layout/process1"/>
    <dgm:cxn modelId="{8517FBD1-88D4-4B37-9AB1-C123EA2AD212}" type="presOf" srcId="{28296DE7-0404-4876-A7DE-7B35E158D4C6}" destId="{012B1054-1E37-4E20-B989-DFC4309A7A05}" srcOrd="1" destOrd="0" presId="urn:microsoft.com/office/officeart/2005/8/layout/process1"/>
    <dgm:cxn modelId="{A7D94B48-830D-48C2-B472-E1BB91BEBDBE}" type="presOf" srcId="{5F2C3E19-013B-4071-B5F7-B8DEA403E53E}" destId="{5D8A7A4F-D4E7-41E8-9511-37F04F313293}" srcOrd="0" destOrd="0" presId="urn:microsoft.com/office/officeart/2005/8/layout/process1"/>
    <dgm:cxn modelId="{05BAE447-DFAB-4124-BD39-166BA53A7906}" srcId="{C6FB9CA5-A83B-4D6E-B2A1-5C4F532195ED}" destId="{D5E2A511-C3A6-4AEA-9C1C-1D8112BABC6D}" srcOrd="1" destOrd="0" parTransId="{483512EF-389C-45D7-A05F-DC23671EEF00}" sibTransId="{B97924AC-5DCE-4822-A082-800B8771CB86}"/>
    <dgm:cxn modelId="{2448A379-FFA8-4810-90E2-EE8745B9C09D}" type="presOf" srcId="{D5E2A511-C3A6-4AEA-9C1C-1D8112BABC6D}" destId="{15CD68DB-6C48-4F34-92F4-8E0C29B474DA}" srcOrd="0" destOrd="0" presId="urn:microsoft.com/office/officeart/2005/8/layout/process1"/>
    <dgm:cxn modelId="{6451E88F-545B-4ABF-BB03-A9EE1A92A814}" type="presParOf" srcId="{96D4B1DB-F403-472D-88CB-4887600873A1}" destId="{5D8A7A4F-D4E7-41E8-9511-37F04F313293}" srcOrd="0" destOrd="0" presId="urn:microsoft.com/office/officeart/2005/8/layout/process1"/>
    <dgm:cxn modelId="{ED1F629F-9FF6-4C27-B9EB-B6A87DD65D76}" type="presParOf" srcId="{96D4B1DB-F403-472D-88CB-4887600873A1}" destId="{E6778C23-9336-48F3-9900-09262C56368D}" srcOrd="1" destOrd="0" presId="urn:microsoft.com/office/officeart/2005/8/layout/process1"/>
    <dgm:cxn modelId="{9FAD53FE-D807-43FC-9FC4-3E3409DF27FA}" type="presParOf" srcId="{E6778C23-9336-48F3-9900-09262C56368D}" destId="{012B1054-1E37-4E20-B989-DFC4309A7A05}" srcOrd="0" destOrd="0" presId="urn:microsoft.com/office/officeart/2005/8/layout/process1"/>
    <dgm:cxn modelId="{9D1B5EFD-791F-4FC8-8186-29720BE10337}" type="presParOf" srcId="{96D4B1DB-F403-472D-88CB-4887600873A1}" destId="{15CD68DB-6C48-4F34-92F4-8E0C29B474D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1C9F1-FFE7-4323-9DD9-6CECC5026BE0}">
      <dsp:nvSpPr>
        <dsp:cNvPr id="0" name=""/>
        <dsp:cNvSpPr/>
      </dsp:nvSpPr>
      <dsp:spPr>
        <a:xfrm rot="5405275">
          <a:off x="-96241" y="2670679"/>
          <a:ext cx="2339422" cy="19071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66D49D-A59E-41D8-8F8B-41D227061E19}">
      <dsp:nvSpPr>
        <dsp:cNvPr id="0" name=""/>
        <dsp:cNvSpPr/>
      </dsp:nvSpPr>
      <dsp:spPr>
        <a:xfrm>
          <a:off x="4566" y="896047"/>
          <a:ext cx="3393730" cy="20088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latin typeface="Constantia" panose="02030602050306030303" pitchFamily="18" charset="0"/>
            </a:rPr>
            <a:t>Η πλειονότητα των πρώιμων αναπαραστάσεων φαίνεται να απεικονίζει ένα όπλο που βρίσκεται πιο κοντά στον οβελό των λαϊκών ιστοριών παρά στον κορμό του Ομήρου. </a:t>
          </a:r>
          <a:endParaRPr lang="en-US" sz="1400" kern="1200" dirty="0">
            <a:latin typeface="Constantia" panose="02030602050306030303" pitchFamily="18" charset="0"/>
          </a:endParaRPr>
        </a:p>
      </dsp:txBody>
      <dsp:txXfrm>
        <a:off x="63402" y="954883"/>
        <a:ext cx="3276058" cy="1891153"/>
      </dsp:txXfrm>
    </dsp:sp>
    <dsp:sp modelId="{85978390-8E91-4B2A-8C6C-32E241FEBD0A}">
      <dsp:nvSpPr>
        <dsp:cNvPr id="0" name=""/>
        <dsp:cNvSpPr/>
      </dsp:nvSpPr>
      <dsp:spPr>
        <a:xfrm rot="21427272">
          <a:off x="1069438" y="3751348"/>
          <a:ext cx="3545823" cy="19071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E127A9-E1F1-4C6F-B0E3-D7FFBBFBC09F}">
      <dsp:nvSpPr>
        <dsp:cNvPr id="0" name=""/>
        <dsp:cNvSpPr/>
      </dsp:nvSpPr>
      <dsp:spPr>
        <a:xfrm>
          <a:off x="188248" y="3222735"/>
          <a:ext cx="3026366" cy="20906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a:latin typeface="Constantia" panose="02030602050306030303" pitchFamily="18" charset="0"/>
            </a:rPr>
            <a:t>Η αναφορά στην καλλιτεχνική ανεξαρτησία ή δημιουργικότητα είναι θεμιτή, αν όμως θεμελιώνεται σε προκαταλήψεις υπέρ του Ομήρου, τότε αυτό που εξυπηρετείται δεν είναι τίποτε άλλο παρά η απαρχαιωμένη τάση για λατρεία του συγγραφέα. </a:t>
          </a:r>
          <a:endParaRPr lang="en-US" sz="1600" kern="1200" dirty="0">
            <a:latin typeface="Constantia" panose="02030602050306030303" pitchFamily="18" charset="0"/>
          </a:endParaRPr>
        </a:p>
      </dsp:txBody>
      <dsp:txXfrm>
        <a:off x="249480" y="3283967"/>
        <a:ext cx="2903902" cy="1968166"/>
      </dsp:txXfrm>
    </dsp:sp>
    <dsp:sp modelId="{940D2C3C-BCB3-4BEA-86ED-35DDFF5D588C}">
      <dsp:nvSpPr>
        <dsp:cNvPr id="0" name=""/>
        <dsp:cNvSpPr/>
      </dsp:nvSpPr>
      <dsp:spPr>
        <a:xfrm>
          <a:off x="4097594" y="2788090"/>
          <a:ext cx="2289413" cy="25252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latin typeface="Constantia" panose="02030602050306030303" pitchFamily="18" charset="0"/>
            </a:rPr>
            <a:t>Συμπέρασμα</a:t>
          </a:r>
          <a:r>
            <a:rPr lang="en-US" sz="1400" kern="1200" dirty="0">
              <a:latin typeface="Constantia" panose="02030602050306030303" pitchFamily="18" charset="0"/>
            </a:rPr>
            <a:t>: </a:t>
          </a:r>
          <a:r>
            <a:rPr lang="el-GR" sz="1400" kern="1200" dirty="0">
              <a:latin typeface="Constantia" panose="02030602050306030303" pitchFamily="18" charset="0"/>
            </a:rPr>
            <a:t>η τάση των λαϊκών ιστοριών να χρησιμοποιούν έναν οβελό υποδεικνύει τουλάχιστον την ύπαρξη μιας ευρέως γνωστής παραλλαγής αυτού του τύπου ιστορίας, την οποία οι πρώιμοι καλλιτέχνες είχαν πιθανώς ακολουθήσει.</a:t>
          </a:r>
          <a:endParaRPr lang="en-US" sz="1400" kern="1200" dirty="0">
            <a:latin typeface="Constantia" panose="02030602050306030303" pitchFamily="18" charset="0"/>
          </a:endParaRPr>
        </a:p>
      </dsp:txBody>
      <dsp:txXfrm>
        <a:off x="4164649" y="2855145"/>
        <a:ext cx="2155303" cy="2391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DFA55-C1A1-4F72-9BFC-E9E58D5D5C98}">
      <dsp:nvSpPr>
        <dsp:cNvPr id="0" name=""/>
        <dsp:cNvSpPr/>
      </dsp:nvSpPr>
      <dsp:spPr>
        <a:xfrm>
          <a:off x="0" y="425775"/>
          <a:ext cx="6513603" cy="16222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l-GR" sz="2900" kern="1200" dirty="0">
              <a:latin typeface="Constantia" panose="02030602050306030303" pitchFamily="18" charset="0"/>
            </a:rPr>
            <a:t>Ο Κύκλωπας τυφλώνεται μόνο αφότου έχει κοιμηθεί.</a:t>
          </a:r>
          <a:endParaRPr lang="en-US" sz="2900" kern="1200" dirty="0">
            <a:latin typeface="Constantia" panose="02030602050306030303" pitchFamily="18" charset="0"/>
          </a:endParaRPr>
        </a:p>
      </dsp:txBody>
      <dsp:txXfrm>
        <a:off x="79193" y="504968"/>
        <a:ext cx="6355217" cy="1463892"/>
      </dsp:txXfrm>
    </dsp:sp>
    <dsp:sp modelId="{2CEB18BC-99AC-4826-A26A-9FB527B5B73D}">
      <dsp:nvSpPr>
        <dsp:cNvPr id="0" name=""/>
        <dsp:cNvSpPr/>
      </dsp:nvSpPr>
      <dsp:spPr>
        <a:xfrm>
          <a:off x="0" y="2131573"/>
          <a:ext cx="6513603" cy="16222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l-GR" sz="2900" kern="1200" dirty="0">
              <a:latin typeface="Constantia" panose="02030602050306030303" pitchFamily="18" charset="0"/>
            </a:rPr>
            <a:t>Η αφέλεια και όχι η μέθη του Κύκλωπα συνέβαλε στην επίτευξη του τεχνάσματος του «Κανένα».</a:t>
          </a:r>
          <a:endParaRPr lang="en-US" sz="2900" kern="1200" dirty="0">
            <a:latin typeface="Constantia" panose="02030602050306030303" pitchFamily="18" charset="0"/>
          </a:endParaRPr>
        </a:p>
      </dsp:txBody>
      <dsp:txXfrm>
        <a:off x="79193" y="2210766"/>
        <a:ext cx="6355217" cy="1463892"/>
      </dsp:txXfrm>
    </dsp:sp>
    <dsp:sp modelId="{06EA8E40-F58C-45D6-A39A-BE87BB937E1E}">
      <dsp:nvSpPr>
        <dsp:cNvPr id="0" name=""/>
        <dsp:cNvSpPr/>
      </dsp:nvSpPr>
      <dsp:spPr>
        <a:xfrm>
          <a:off x="0" y="3837372"/>
          <a:ext cx="6513603" cy="16222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l-GR" sz="2900" kern="1200" dirty="0">
              <a:latin typeface="Constantia" panose="02030602050306030303" pitchFamily="18" charset="0"/>
            </a:rPr>
            <a:t>Το κρασί ναι μεν θολώνει τις αισθήσεις του Κύκλωπα, κατ’ </a:t>
          </a:r>
          <a:r>
            <a:rPr lang="el-GR" sz="2900" kern="1200" dirty="0" err="1">
              <a:latin typeface="Constantia" panose="02030602050306030303" pitchFamily="18" charset="0"/>
            </a:rPr>
            <a:t>ουσίαν</a:t>
          </a:r>
          <a:r>
            <a:rPr lang="el-GR" sz="2900" kern="1200" dirty="0">
              <a:latin typeface="Constantia" panose="02030602050306030303" pitchFamily="18" charset="0"/>
            </a:rPr>
            <a:t> όμως τονώνει την αυτοπεποίθηση του ήρωα.</a:t>
          </a:r>
          <a:endParaRPr lang="en-US" sz="2900" kern="1200" dirty="0">
            <a:latin typeface="Constantia" panose="02030602050306030303" pitchFamily="18" charset="0"/>
          </a:endParaRPr>
        </a:p>
      </dsp:txBody>
      <dsp:txXfrm>
        <a:off x="79193" y="3916565"/>
        <a:ext cx="6355217" cy="1463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CE51A-0585-40CF-9F35-197E3B670D4A}" type="datetimeFigureOut">
              <a:rPr lang="el-GR" smtClean="0"/>
              <a:t>15/1/2020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40D97-AFB4-4F55-BE9E-0F84471562A2}" type="slidenum">
              <a:rPr lang="el-GR" smtClean="0"/>
              <a:t>‹#›</a:t>
            </a:fld>
            <a:endParaRPr lang="el-GR"/>
          </a:p>
        </p:txBody>
      </p:sp>
    </p:spTree>
    <p:extLst>
      <p:ext uri="{BB962C8B-B14F-4D97-AF65-F5344CB8AC3E}">
        <p14:creationId xmlns:p14="http://schemas.microsoft.com/office/powerpoint/2010/main" val="1409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743F987-9D9D-47A9-8928-46E0B7159F8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2B5DC7CC-A3C2-495C-8EDD-7559DB424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CF551D89-80F0-46D6-A4C6-A90E889AC08A}"/>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5" name="Θέση υποσέλιδου 4">
            <a:extLst>
              <a:ext uri="{FF2B5EF4-FFF2-40B4-BE49-F238E27FC236}">
                <a16:creationId xmlns:a16="http://schemas.microsoft.com/office/drawing/2014/main" xmlns="" id="{DB563101-6C3E-4EE5-91E4-01220D3C43D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F3F166B-402C-400B-AD3D-13B6883B0C72}"/>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401554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F39364B-E576-4908-AD06-31DA785DFB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3548B336-7864-41EA-A37E-AFE48A531A3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E2F9F01B-47D1-42DF-9BC8-D50138D70FEB}"/>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5" name="Θέση υποσέλιδου 4">
            <a:extLst>
              <a:ext uri="{FF2B5EF4-FFF2-40B4-BE49-F238E27FC236}">
                <a16:creationId xmlns:a16="http://schemas.microsoft.com/office/drawing/2014/main" xmlns="" id="{DE00005E-FFE7-474C-86DF-5547212C6A0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8523FF37-43A2-4C69-8853-F5B1BC328827}"/>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165332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6D9813D1-A9C3-4CEF-8624-1147AFA6FD6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94E61141-7B0C-4158-8672-5CF5049405D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6648FA20-D1B0-4155-AC51-689E7087DD84}"/>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5" name="Θέση υποσέλιδου 4">
            <a:extLst>
              <a:ext uri="{FF2B5EF4-FFF2-40B4-BE49-F238E27FC236}">
                <a16:creationId xmlns:a16="http://schemas.microsoft.com/office/drawing/2014/main" xmlns="" id="{5E5CCFA8-A9E9-4E1F-B41B-AE5FBB53E83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E930039C-0055-4CFC-8B6F-DFE0A195429E}"/>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100333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2074900" y="1972500"/>
            <a:ext cx="4282400" cy="47984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28" name="Google Shape;28;p6"/>
          <p:cNvSpPr txBox="1">
            <a:spLocks noGrp="1"/>
          </p:cNvSpPr>
          <p:nvPr>
            <p:ph type="body" idx="2"/>
          </p:nvPr>
        </p:nvSpPr>
        <p:spPr>
          <a:xfrm>
            <a:off x="6615029" y="1972500"/>
            <a:ext cx="4282400" cy="47984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29" name="Google Shape;29;p6"/>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30" name="Google Shape;30;p6"/>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412613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F6DA57-CBC1-41DF-8B95-7CEE699C75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B0BB9193-5EAC-4D4F-9EDE-FFD1F2EFB1E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66F9F2E7-D2F3-407F-B32C-DD9328EC4610}"/>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5" name="Θέση υποσέλιδου 4">
            <a:extLst>
              <a:ext uri="{FF2B5EF4-FFF2-40B4-BE49-F238E27FC236}">
                <a16:creationId xmlns:a16="http://schemas.microsoft.com/office/drawing/2014/main" xmlns="" id="{54FB5600-1F40-410E-8F7B-2A45B8DA52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95F68C7F-30C6-4DCD-A2C3-F7E9E48D1BC8}"/>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99285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3D32BC-07B9-427B-A049-F5FD444AE78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BB8EB7E0-12E2-4FFD-8203-541EAC714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4BAA0010-0FF8-4A94-8F93-01C290D90F1B}"/>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5" name="Θέση υποσέλιδου 4">
            <a:extLst>
              <a:ext uri="{FF2B5EF4-FFF2-40B4-BE49-F238E27FC236}">
                <a16:creationId xmlns:a16="http://schemas.microsoft.com/office/drawing/2014/main" xmlns="" id="{0AFFC400-BB9D-4C5B-976A-38A6E58338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4398749-4783-47F8-A3B9-3EF185197FE7}"/>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254436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13F205-6A35-4198-A96A-F0BE70DAD2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4B6B91C-32AA-4CB5-822B-459E05FAFF7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A3846580-AC3A-4EF7-B79F-B91A811E487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AF623A25-2226-4E07-857F-25E78B806C8C}"/>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6" name="Θέση υποσέλιδου 5">
            <a:extLst>
              <a:ext uri="{FF2B5EF4-FFF2-40B4-BE49-F238E27FC236}">
                <a16:creationId xmlns:a16="http://schemas.microsoft.com/office/drawing/2014/main" xmlns="" id="{3FA5179B-1C4A-4DB3-BCF6-B628FE9C4DF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9F518BC6-5E71-47C5-B86D-263DC895434F}"/>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131111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B64BCF9-A02A-4266-80E4-5C017AFC2A5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8EE314A3-939B-44F4-B6FE-12934BADB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9B7E7B1A-C740-4ED1-80AE-9687A4162CF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8103BF76-7990-4478-8C78-B5B83004A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0D644720-4BB3-41CA-A8A0-E55F67BD765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15B76503-95D8-4EE7-B315-14C22F746454}"/>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8" name="Θέση υποσέλιδου 7">
            <a:extLst>
              <a:ext uri="{FF2B5EF4-FFF2-40B4-BE49-F238E27FC236}">
                <a16:creationId xmlns:a16="http://schemas.microsoft.com/office/drawing/2014/main" xmlns="" id="{93780836-B55A-4596-B604-B45217CA190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075569DF-3CA5-49DE-90B4-EC11B073F8DF}"/>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165468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E330AC-6D65-455E-A405-61DF8E5BFBA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AAF956C4-6788-4B5F-8AB2-0FF3475792A3}"/>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4" name="Θέση υποσέλιδου 3">
            <a:extLst>
              <a:ext uri="{FF2B5EF4-FFF2-40B4-BE49-F238E27FC236}">
                <a16:creationId xmlns:a16="http://schemas.microsoft.com/office/drawing/2014/main" xmlns="" id="{54164043-BD80-40EF-A38E-1BF80709C74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0EB4ED87-F581-4E6B-9495-E2CCE5943CDD}"/>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106209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B382F174-EBC2-4E62-8E3F-49AACDCEB21E}"/>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3" name="Θέση υποσέλιδου 2">
            <a:extLst>
              <a:ext uri="{FF2B5EF4-FFF2-40B4-BE49-F238E27FC236}">
                <a16:creationId xmlns:a16="http://schemas.microsoft.com/office/drawing/2014/main" xmlns="" id="{040A6AF7-159F-4CDE-8079-3C3200A0696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B5BA8E53-2D9B-43CF-91FC-90144CDF5D31}"/>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223772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E3F7CB-DBA3-4536-8D34-2F1888A6EB8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F126A5EB-ACE2-4C23-9A29-A1CCF93BB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B64B1DE2-B239-4E26-9722-4CA1604D8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3570E587-8DF8-4B22-93D6-547D8CB1B582}"/>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6" name="Θέση υποσέλιδου 5">
            <a:extLst>
              <a:ext uri="{FF2B5EF4-FFF2-40B4-BE49-F238E27FC236}">
                <a16:creationId xmlns:a16="http://schemas.microsoft.com/office/drawing/2014/main" xmlns="" id="{FAF207B5-4894-4BF2-B042-8FDD88EE5AA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94A8C67F-B94C-4E2D-8399-9E1C62A90D33}"/>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122428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AF26C9-7944-41F7-9EB0-625751B823D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3FB46F6B-B347-429D-8C43-87BAADD4F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6B360EA0-CDD1-48B8-8A18-D0338FDB9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C83FAC6-325F-4113-9881-0380F37C1627}"/>
              </a:ext>
            </a:extLst>
          </p:cNvPr>
          <p:cNvSpPr>
            <a:spLocks noGrp="1"/>
          </p:cNvSpPr>
          <p:nvPr>
            <p:ph type="dt" sz="half" idx="10"/>
          </p:nvPr>
        </p:nvSpPr>
        <p:spPr/>
        <p:txBody>
          <a:bodyPr/>
          <a:lstStyle/>
          <a:p>
            <a:fld id="{06259E35-B605-40F1-9223-35FF2942707B}" type="datetimeFigureOut">
              <a:rPr lang="el-GR" smtClean="0"/>
              <a:t>15/1/2020</a:t>
            </a:fld>
            <a:endParaRPr lang="el-GR"/>
          </a:p>
        </p:txBody>
      </p:sp>
      <p:sp>
        <p:nvSpPr>
          <p:cNvPr id="6" name="Θέση υποσέλιδου 5">
            <a:extLst>
              <a:ext uri="{FF2B5EF4-FFF2-40B4-BE49-F238E27FC236}">
                <a16:creationId xmlns:a16="http://schemas.microsoft.com/office/drawing/2014/main" xmlns="" id="{2A940577-0017-40F3-85C1-53A6D198F30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030DD3A8-D97E-4260-BF23-A7436337C5DC}"/>
              </a:ext>
            </a:extLst>
          </p:cNvPr>
          <p:cNvSpPr>
            <a:spLocks noGrp="1"/>
          </p:cNvSpPr>
          <p:nvPr>
            <p:ph type="sldNum" sz="quarter" idx="12"/>
          </p:nvPr>
        </p:nvSpPr>
        <p:spPr/>
        <p:txBody>
          <a:bodyPr/>
          <a:lstStyle/>
          <a:p>
            <a:fld id="{2A0BBBCB-2F79-49DC-89C1-6836FC5B9D7F}" type="slidenum">
              <a:rPr lang="el-GR" smtClean="0"/>
              <a:t>‹#›</a:t>
            </a:fld>
            <a:endParaRPr lang="el-GR"/>
          </a:p>
        </p:txBody>
      </p:sp>
    </p:spTree>
    <p:extLst>
      <p:ext uri="{BB962C8B-B14F-4D97-AF65-F5344CB8AC3E}">
        <p14:creationId xmlns:p14="http://schemas.microsoft.com/office/powerpoint/2010/main" val="204987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99DC7363-1758-4EDD-BD76-87BC6CBC4C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EA5BD34-FB7E-4358-80F2-87EEC9008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4A82DFD-C1E6-4DB5-8F25-BA3EEA5BC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59E35-B605-40F1-9223-35FF2942707B}" type="datetimeFigureOut">
              <a:rPr lang="el-GR" smtClean="0"/>
              <a:t>15/1/2020</a:t>
            </a:fld>
            <a:endParaRPr lang="el-GR"/>
          </a:p>
        </p:txBody>
      </p:sp>
      <p:sp>
        <p:nvSpPr>
          <p:cNvPr id="5" name="Θέση υποσέλιδου 4">
            <a:extLst>
              <a:ext uri="{FF2B5EF4-FFF2-40B4-BE49-F238E27FC236}">
                <a16:creationId xmlns:a16="http://schemas.microsoft.com/office/drawing/2014/main" xmlns="" id="{B4D7EB9A-982F-41B2-9736-0996F6A1C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1CAEDF85-0437-4A9A-BBF3-BD44AB4ED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BBBCB-2F79-49DC-89C1-6836FC5B9D7F}" type="slidenum">
              <a:rPr lang="el-GR" smtClean="0"/>
              <a:t>‹#›</a:t>
            </a:fld>
            <a:endParaRPr lang="el-GR"/>
          </a:p>
        </p:txBody>
      </p:sp>
    </p:spTree>
    <p:extLst>
      <p:ext uri="{BB962C8B-B14F-4D97-AF65-F5344CB8AC3E}">
        <p14:creationId xmlns:p14="http://schemas.microsoft.com/office/powerpoint/2010/main" val="72423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
        <p:cNvGrpSpPr/>
        <p:nvPr/>
      </p:nvGrpSpPr>
      <p:grpSpPr>
        <a:xfrm>
          <a:off x="0" y="0"/>
          <a:ext cx="0" cy="0"/>
          <a:chOff x="0" y="0"/>
          <a:chExt cx="0" cy="0"/>
        </a:xfrm>
      </p:grpSpPr>
      <p:sp>
        <p:nvSpPr>
          <p:cNvPr id="70" name="Rectangle 69">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oogle Shape;61;p13"/>
          <p:cNvSpPr txBox="1">
            <a:spLocks noGrp="1"/>
          </p:cNvSpPr>
          <p:nvPr>
            <p:ph type="title"/>
          </p:nvPr>
        </p:nvSpPr>
        <p:spPr>
          <a:xfrm>
            <a:off x="838200" y="963877"/>
            <a:ext cx="3494362" cy="4930246"/>
          </a:xfrm>
          <a:prstGeom prst="rect">
            <a:avLst/>
          </a:prstGeom>
        </p:spPr>
        <p:txBody>
          <a:bodyPr spcFirstLastPara="1" vert="horz" lIns="91440" tIns="45720" rIns="91440" bIns="45720" rtlCol="0" anchor="ctr" anchorCtr="0">
            <a:normAutofit/>
          </a:bodyPr>
          <a:lstStyle/>
          <a:p>
            <a:pPr algn="r">
              <a:spcBef>
                <a:spcPct val="0"/>
              </a:spcBef>
            </a:pPr>
            <a:r>
              <a:rPr lang="en-US" i="1" kern="1200" dirty="0">
                <a:latin typeface="Constantia" panose="02030602050306030303" pitchFamily="18" charset="0"/>
              </a:rPr>
              <a:t>The Cyclops: </a:t>
            </a:r>
            <a:br>
              <a:rPr lang="en-US" i="1" kern="1200" dirty="0">
                <a:latin typeface="Constantia" panose="02030602050306030303" pitchFamily="18" charset="0"/>
              </a:rPr>
            </a:br>
            <a:r>
              <a:rPr lang="en-US" i="1" kern="1200" dirty="0">
                <a:latin typeface="Constantia" panose="02030602050306030303" pitchFamily="18" charset="0"/>
              </a:rPr>
              <a:t>Image and Folktale</a:t>
            </a:r>
            <a:endParaRPr lang="en-US" kern="1200" dirty="0">
              <a:latin typeface="Constantia" panose="02030602050306030303" pitchFamily="18" charset="0"/>
            </a:endParaRPr>
          </a:p>
        </p:txBody>
      </p:sp>
      <p:cxnSp>
        <p:nvCxnSpPr>
          <p:cNvPr id="72" name="Straight Connector 71">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Google Shape;62;p13"/>
          <p:cNvSpPr txBox="1">
            <a:spLocks noGrp="1"/>
          </p:cNvSpPr>
          <p:nvPr>
            <p:ph type="body" idx="2"/>
          </p:nvPr>
        </p:nvSpPr>
        <p:spPr>
          <a:xfrm>
            <a:off x="4976031" y="963877"/>
            <a:ext cx="6377769" cy="4930246"/>
          </a:xfrm>
          <a:prstGeom prst="rect">
            <a:avLst/>
          </a:prstGeom>
        </p:spPr>
        <p:txBody>
          <a:bodyPr spcFirstLastPara="1" vert="horz" lIns="91440" tIns="45720" rIns="91440" bIns="45720" rtlCol="0" anchor="ctr" anchorCtr="0">
            <a:normAutofit/>
          </a:bodyPr>
          <a:lstStyle/>
          <a:p>
            <a:pPr indent="-228600">
              <a:buFont typeface="Arial" panose="020B0604020202020204" pitchFamily="34" charset="0"/>
              <a:buChar char="•"/>
            </a:pPr>
            <a:r>
              <a:rPr lang="en-US" sz="2200" dirty="0">
                <a:latin typeface="Constantia" panose="02030602050306030303" pitchFamily="18" charset="0"/>
              </a:rPr>
              <a:t>Β΄ </a:t>
            </a:r>
            <a:r>
              <a:rPr lang="en-US" sz="2200" dirty="0" err="1">
                <a:latin typeface="Constantia" panose="02030602050306030303" pitchFamily="18" charset="0"/>
              </a:rPr>
              <a:t>τέτ</a:t>
            </a:r>
            <a:r>
              <a:rPr lang="en-US" sz="2200" dirty="0">
                <a:latin typeface="Constantia" panose="02030602050306030303" pitchFamily="18" charset="0"/>
              </a:rPr>
              <a:t>αρτο 7</a:t>
            </a:r>
            <a:r>
              <a:rPr lang="en-US" sz="2200" baseline="30000" dirty="0">
                <a:latin typeface="Constantia" panose="02030602050306030303" pitchFamily="18" charset="0"/>
              </a:rPr>
              <a:t>ου</a:t>
            </a:r>
            <a:r>
              <a:rPr lang="en-US" sz="2200" dirty="0">
                <a:latin typeface="Constantia" panose="02030602050306030303" pitchFamily="18" charset="0"/>
              </a:rPr>
              <a:t> αι. π.Χ. → α</a:t>
            </a:r>
            <a:r>
              <a:rPr lang="en-US" sz="2200" dirty="0" err="1">
                <a:latin typeface="Constantia" panose="02030602050306030303" pitchFamily="18" charset="0"/>
              </a:rPr>
              <a:t>ρχίζουν</a:t>
            </a:r>
            <a:r>
              <a:rPr lang="en-US" sz="2200" dirty="0">
                <a:latin typeface="Constantia" panose="02030602050306030303" pitchFamily="18" charset="0"/>
              </a:rPr>
              <a:t> </a:t>
            </a:r>
            <a:r>
              <a:rPr lang="en-US" sz="2200" dirty="0" err="1">
                <a:latin typeface="Constantia" panose="02030602050306030303" pitchFamily="18" charset="0"/>
              </a:rPr>
              <a:t>οι</a:t>
            </a:r>
            <a:r>
              <a:rPr lang="en-US" sz="2200" dirty="0">
                <a:latin typeface="Constantia" panose="02030602050306030303" pitchFamily="18" charset="0"/>
              </a:rPr>
              <a:t> απ</a:t>
            </a:r>
            <a:r>
              <a:rPr lang="en-US" sz="2200" dirty="0" err="1">
                <a:latin typeface="Constantia" panose="02030602050306030303" pitchFamily="18" charset="0"/>
              </a:rPr>
              <a:t>εικονίσεις</a:t>
            </a:r>
            <a:r>
              <a:rPr lang="en-US" sz="2200" dirty="0">
                <a:latin typeface="Constantia" panose="02030602050306030303" pitchFamily="18" charset="0"/>
              </a:rPr>
              <a:t> </a:t>
            </a:r>
            <a:r>
              <a:rPr lang="en-US" sz="2200" dirty="0" err="1">
                <a:latin typeface="Constantia" panose="02030602050306030303" pitchFamily="18" charset="0"/>
              </a:rPr>
              <a:t>της</a:t>
            </a:r>
            <a:r>
              <a:rPr lang="en-US" sz="2200" dirty="0">
                <a:latin typeface="Constantia" panose="02030602050306030303" pitchFamily="18" charset="0"/>
              </a:rPr>
              <a:t> </a:t>
            </a:r>
            <a:r>
              <a:rPr lang="en-US" sz="2200" dirty="0" err="1">
                <a:latin typeface="Constantia" panose="02030602050306030303" pitchFamily="18" charset="0"/>
              </a:rPr>
              <a:t>τύφλωσης</a:t>
            </a:r>
            <a:r>
              <a:rPr lang="en-US" sz="2200" dirty="0">
                <a:latin typeface="Constantia" panose="02030602050306030303" pitchFamily="18" charset="0"/>
              </a:rPr>
              <a:t> </a:t>
            </a:r>
            <a:r>
              <a:rPr lang="en-US" sz="2200" dirty="0" err="1">
                <a:latin typeface="Constantia" panose="02030602050306030303" pitchFamily="18" charset="0"/>
              </a:rPr>
              <a:t>ενός</a:t>
            </a:r>
            <a:r>
              <a:rPr lang="en-US" sz="2200" dirty="0">
                <a:latin typeface="Constantia" panose="02030602050306030303" pitchFamily="18" charset="0"/>
              </a:rPr>
              <a:t> </a:t>
            </a:r>
            <a:r>
              <a:rPr lang="en-US" sz="2200" dirty="0" err="1">
                <a:latin typeface="Constantia" panose="02030602050306030303" pitchFamily="18" charset="0"/>
              </a:rPr>
              <a:t>κύκλω</a:t>
            </a:r>
            <a:r>
              <a:rPr lang="en-US" sz="2200" dirty="0">
                <a:latin typeface="Constantia" panose="02030602050306030303" pitchFamily="18" charset="0"/>
              </a:rPr>
              <a:t>πα </a:t>
            </a:r>
          </a:p>
          <a:p>
            <a:pPr indent="-228600">
              <a:buFont typeface="Arial" panose="020B0604020202020204" pitchFamily="34" charset="0"/>
              <a:buChar char="•"/>
            </a:pPr>
            <a:r>
              <a:rPr lang="en-US" sz="2200" dirty="0" err="1">
                <a:latin typeface="Constantia" panose="02030602050306030303" pitchFamily="18" charset="0"/>
              </a:rPr>
              <a:t>Δεν</a:t>
            </a:r>
            <a:r>
              <a:rPr lang="en-US" sz="2200" dirty="0">
                <a:latin typeface="Constantia" panose="02030602050306030303" pitchFamily="18" charset="0"/>
              </a:rPr>
              <a:t> </a:t>
            </a:r>
            <a:r>
              <a:rPr lang="en-US" sz="2200" dirty="0" err="1">
                <a:latin typeface="Constantia" panose="02030602050306030303" pitchFamily="18" charset="0"/>
              </a:rPr>
              <a:t>συνιστά</a:t>
            </a:r>
            <a:r>
              <a:rPr lang="en-US" sz="2200" dirty="0">
                <a:latin typeface="Constantia" panose="02030602050306030303" pitchFamily="18" charset="0"/>
              </a:rPr>
              <a:t> απ</a:t>
            </a:r>
            <a:r>
              <a:rPr lang="en-US" sz="2200" dirty="0" err="1">
                <a:latin typeface="Constantia" panose="02030602050306030303" pitchFamily="18" charset="0"/>
              </a:rPr>
              <a:t>όλυτη</a:t>
            </a:r>
            <a:r>
              <a:rPr lang="en-US" sz="2200" dirty="0">
                <a:latin typeface="Constantia" panose="02030602050306030303" pitchFamily="18" charset="0"/>
              </a:rPr>
              <a:t> </a:t>
            </a:r>
            <a:r>
              <a:rPr lang="en-US" sz="2200" dirty="0" err="1">
                <a:latin typeface="Constantia" panose="02030602050306030303" pitchFamily="18" charset="0"/>
              </a:rPr>
              <a:t>ένδειξη</a:t>
            </a:r>
            <a:r>
              <a:rPr lang="en-US" sz="2200" dirty="0">
                <a:latin typeface="Constantia" panose="02030602050306030303" pitchFamily="18" charset="0"/>
              </a:rPr>
              <a:t> </a:t>
            </a:r>
            <a:r>
              <a:rPr lang="en-US" sz="2200" dirty="0" err="1">
                <a:latin typeface="Constantia" panose="02030602050306030303" pitchFamily="18" charset="0"/>
              </a:rPr>
              <a:t>γι</a:t>
            </a:r>
            <a:r>
              <a:rPr lang="en-US" sz="2200" dirty="0">
                <a:latin typeface="Constantia" panose="02030602050306030303" pitchFamily="18" charset="0"/>
              </a:rPr>
              <a:t>α τη χρονολόγηση της </a:t>
            </a:r>
            <a:r>
              <a:rPr lang="en-US" sz="2200" i="1" dirty="0">
                <a:latin typeface="Constantia" panose="02030602050306030303" pitchFamily="18" charset="0"/>
              </a:rPr>
              <a:t>Οδύσσειας</a:t>
            </a:r>
            <a:r>
              <a:rPr lang="en-US" sz="2200" dirty="0">
                <a:latin typeface="Constantia" panose="02030602050306030303" pitchFamily="18" charset="0"/>
              </a:rPr>
              <a:t> </a:t>
            </a:r>
            <a:br>
              <a:rPr lang="en-US" sz="2200" dirty="0">
                <a:latin typeface="Constantia" panose="02030602050306030303" pitchFamily="18" charset="0"/>
              </a:rPr>
            </a:br>
            <a:r>
              <a:rPr lang="en-US" sz="2200" dirty="0">
                <a:latin typeface="Constantia" panose="02030602050306030303" pitchFamily="18" charset="0"/>
              </a:rPr>
              <a:t>(και κατ’ επέκταση της </a:t>
            </a:r>
            <a:r>
              <a:rPr lang="en-US" sz="2200" i="1" dirty="0">
                <a:latin typeface="Constantia" panose="02030602050306030303" pitchFamily="18" charset="0"/>
              </a:rPr>
              <a:t>Ιλιάδας).</a:t>
            </a:r>
          </a:p>
          <a:p>
            <a:pPr indent="-228600">
              <a:buFont typeface="Arial" panose="020B0604020202020204" pitchFamily="34" charset="0"/>
              <a:buChar char="•"/>
            </a:pPr>
            <a:r>
              <a:rPr lang="en-US" sz="2200" dirty="0" err="1">
                <a:latin typeface="Constantia" panose="02030602050306030303" pitchFamily="18" charset="0"/>
              </a:rPr>
              <a:t>Πιθ</a:t>
            </a:r>
            <a:r>
              <a:rPr lang="en-US" sz="2200" dirty="0">
                <a:latin typeface="Constantia" panose="02030602050306030303" pitchFamily="18" charset="0"/>
              </a:rPr>
              <a:t>ανή σύνδεση αυτών των αναπαραστάσεων όχι απαραίτητα με την </a:t>
            </a:r>
            <a:r>
              <a:rPr lang="en-US" sz="2200" i="1" dirty="0">
                <a:latin typeface="Constantia" panose="02030602050306030303" pitchFamily="18" charset="0"/>
              </a:rPr>
              <a:t>Οδύσσεια</a:t>
            </a:r>
            <a:r>
              <a:rPr lang="en-US" sz="2200" dirty="0">
                <a:latin typeface="Constantia" panose="02030602050306030303" pitchFamily="18" charset="0"/>
              </a:rPr>
              <a:t>, αλλά</a:t>
            </a:r>
          </a:p>
          <a:p>
            <a:pPr marL="625475" indent="-228600">
              <a:buFont typeface="Arial" panose="020B0604020202020204" pitchFamily="34" charset="0"/>
              <a:buChar char="•"/>
              <a:tabLst>
                <a:tab pos="542925" algn="l"/>
              </a:tabLst>
            </a:pPr>
            <a:r>
              <a:rPr lang="en-US" sz="2200" dirty="0" err="1">
                <a:latin typeface="Constantia" panose="02030602050306030303" pitchFamily="18" charset="0"/>
              </a:rPr>
              <a:t>είτε</a:t>
            </a:r>
            <a:r>
              <a:rPr lang="en-US" sz="2200" dirty="0">
                <a:latin typeface="Constantia" panose="02030602050306030303" pitchFamily="18" charset="0"/>
              </a:rPr>
              <a:t> </a:t>
            </a:r>
            <a:r>
              <a:rPr lang="en-US" sz="2200" dirty="0" err="1">
                <a:latin typeface="Constantia" panose="02030602050306030303" pitchFamily="18" charset="0"/>
              </a:rPr>
              <a:t>με</a:t>
            </a:r>
            <a:r>
              <a:rPr lang="en-US" sz="2200" dirty="0">
                <a:latin typeface="Constantia" panose="02030602050306030303" pitchFamily="18" charset="0"/>
              </a:rPr>
              <a:t> </a:t>
            </a:r>
            <a:r>
              <a:rPr lang="en-US" sz="2200" dirty="0" err="1">
                <a:latin typeface="Constantia" panose="02030602050306030303" pitchFamily="18" charset="0"/>
              </a:rPr>
              <a:t>έν</a:t>
            </a:r>
            <a:r>
              <a:rPr lang="en-US" sz="2200" dirty="0">
                <a:latin typeface="Constantia" panose="02030602050306030303" pitchFamily="18" charset="0"/>
              </a:rPr>
              <a:t>α παραδοσιακό επεισόδιο για τον Οδυσσέα </a:t>
            </a:r>
          </a:p>
          <a:p>
            <a:pPr marL="625475" indent="-228600">
              <a:buFont typeface="Arial" panose="020B0604020202020204" pitchFamily="34" charset="0"/>
              <a:buChar char="•"/>
              <a:tabLst>
                <a:tab pos="542925" algn="l"/>
              </a:tabLst>
            </a:pPr>
            <a:r>
              <a:rPr lang="en-US" sz="2200" dirty="0" err="1">
                <a:latin typeface="Constantia" panose="02030602050306030303" pitchFamily="18" charset="0"/>
              </a:rPr>
              <a:t>είτε</a:t>
            </a:r>
            <a:r>
              <a:rPr lang="en-US" sz="2200" dirty="0">
                <a:latin typeface="Constantia" panose="02030602050306030303" pitchFamily="18" charset="0"/>
              </a:rPr>
              <a:t> </a:t>
            </a:r>
            <a:r>
              <a:rPr lang="en-US" sz="2200" dirty="0" err="1">
                <a:latin typeface="Constantia" panose="02030602050306030303" pitchFamily="18" charset="0"/>
              </a:rPr>
              <a:t>με</a:t>
            </a:r>
            <a:r>
              <a:rPr lang="en-US" sz="2200" dirty="0">
                <a:latin typeface="Constantia" panose="02030602050306030303" pitchFamily="18" charset="0"/>
              </a:rPr>
              <a:t> </a:t>
            </a:r>
            <a:r>
              <a:rPr lang="en-US" sz="2200" dirty="0" err="1">
                <a:latin typeface="Constantia" panose="02030602050306030303" pitchFamily="18" charset="0"/>
              </a:rPr>
              <a:t>κά</a:t>
            </a:r>
            <a:r>
              <a:rPr lang="en-US" sz="2200" dirty="0">
                <a:latin typeface="Constantia" panose="02030602050306030303" pitchFamily="18" charset="0"/>
              </a:rPr>
              <a:t>ποιον άλλο ήρωα </a:t>
            </a:r>
          </a:p>
          <a:p>
            <a:pPr marL="625475" indent="-228600">
              <a:buFont typeface="Arial" panose="020B0604020202020204" pitchFamily="34" charset="0"/>
              <a:buChar char="•"/>
              <a:tabLst>
                <a:tab pos="542925" algn="l"/>
              </a:tabLst>
            </a:pPr>
            <a:r>
              <a:rPr lang="en-US" sz="2200" dirty="0" err="1">
                <a:latin typeface="Constantia" panose="02030602050306030303" pitchFamily="18" charset="0"/>
              </a:rPr>
              <a:t>είτε</a:t>
            </a:r>
            <a:r>
              <a:rPr lang="en-US" sz="2200" dirty="0">
                <a:latin typeface="Constantia" panose="02030602050306030303" pitchFamily="18" charset="0"/>
              </a:rPr>
              <a:t> </a:t>
            </a:r>
            <a:r>
              <a:rPr lang="en-US" sz="2200" dirty="0" err="1">
                <a:latin typeface="Constantia" panose="02030602050306030303" pitchFamily="18" charset="0"/>
              </a:rPr>
              <a:t>με</a:t>
            </a:r>
            <a:r>
              <a:rPr lang="en-US" sz="2200" dirty="0">
                <a:latin typeface="Constantia" panose="02030602050306030303" pitchFamily="18" charset="0"/>
              </a:rPr>
              <a:t> </a:t>
            </a:r>
            <a:r>
              <a:rPr lang="en-US" sz="2200" dirty="0" err="1">
                <a:latin typeface="Constantia" panose="02030602050306030303" pitchFamily="18" charset="0"/>
              </a:rPr>
              <a:t>κά</a:t>
            </a:r>
            <a:r>
              <a:rPr lang="en-US" sz="2200" dirty="0">
                <a:latin typeface="Constantia" panose="02030602050306030303" pitchFamily="18" charset="0"/>
              </a:rPr>
              <a:t>ποια λαϊκή ιστορία για την τύφλωση ενός τέρατος</a:t>
            </a:r>
          </a:p>
          <a:p>
            <a:pPr indent="-228600">
              <a:buFont typeface="Arial" panose="020B0604020202020204" pitchFamily="34" charset="0"/>
              <a:buChar char="•"/>
            </a:pPr>
            <a:endParaRPr lang="en-US" sz="2200" dirty="0">
              <a:latin typeface="Constantia" panose="02030602050306030303" pitchFamily="18" charset="0"/>
            </a:endParaRPr>
          </a:p>
        </p:txBody>
      </p:sp>
      <p:sp>
        <p:nvSpPr>
          <p:cNvPr id="65" name="Google Shape;65;p13"/>
          <p:cNvSpPr txBox="1">
            <a:spLocks noGrp="1"/>
          </p:cNvSpPr>
          <p:nvPr>
            <p:ph type="sldNum" idx="12"/>
          </p:nvPr>
        </p:nvSpPr>
        <p:spPr>
          <a:xfrm>
            <a:off x="10571516" y="6033479"/>
            <a:ext cx="782283"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sz="1050">
                <a:solidFill>
                  <a:schemeClr val="tx1">
                    <a:alpha val="80000"/>
                  </a:schemeClr>
                </a:solidFill>
              </a:rPr>
              <a:pPr>
                <a:spcAft>
                  <a:spcPts val="600"/>
                </a:spcAft>
              </a:pPr>
              <a:t>1</a:t>
            </a:fld>
            <a:endParaRPr lang="en-US" sz="1050">
              <a:solidFill>
                <a:schemeClr val="tx1">
                  <a:alpha val="8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xmlns="" id="{765F4110-C0FC-4D61-ACD2-A7C950EAE9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3700" kern="1200">
                <a:solidFill>
                  <a:srgbClr val="FFFFFF"/>
                </a:solidFill>
                <a:latin typeface="+mj-lt"/>
                <a:ea typeface="+mj-ea"/>
                <a:cs typeface="+mj-cs"/>
              </a:rPr>
              <a:t>Ετρουσκική Πίθος, 650-625 π.Χ.</a:t>
            </a:r>
            <a:br>
              <a:rPr lang="en-US" sz="3700" kern="1200">
                <a:solidFill>
                  <a:srgbClr val="FFFFFF"/>
                </a:solidFill>
                <a:latin typeface="+mj-lt"/>
                <a:ea typeface="+mj-ea"/>
                <a:cs typeface="+mj-cs"/>
              </a:rPr>
            </a:br>
            <a:endParaRPr lang="en-US" sz="3700" kern="1200">
              <a:solidFill>
                <a:srgbClr val="FFFFFF"/>
              </a:solidFill>
              <a:latin typeface="+mj-lt"/>
              <a:ea typeface="+mj-ea"/>
              <a:cs typeface="+mj-cs"/>
            </a:endParaRPr>
          </a:p>
        </p:txBody>
      </p:sp>
      <p:cxnSp>
        <p:nvCxnSpPr>
          <p:cNvPr id="19" name="Straight Connector 13">
            <a:extLst>
              <a:ext uri="{FF2B5EF4-FFF2-40B4-BE49-F238E27FC236}">
                <a16:creationId xmlns:a16="http://schemas.microsoft.com/office/drawing/2014/main" xmlns="" id="{CC94CBDB-A76C-499E-95AB-C0A049E315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xmlns="" id="{0CBC37DE-38FF-45D3-B0B4-9A638F2A4745}"/>
              </a:ext>
            </a:extLst>
          </p:cNvPr>
          <p:cNvPicPr>
            <a:picLocks noChangeAspect="1" noChangeArrowheads="1"/>
          </p:cNvPicPr>
          <p:nvPr/>
        </p:nvPicPr>
        <p:blipFill rotWithShape="1">
          <a:blip r:embed="rId2" cstate="print"/>
          <a:srcRect l="5129" r="4665" b="2"/>
          <a:stretch/>
        </p:blipFill>
        <p:spPr bwMode="auto">
          <a:xfrm>
            <a:off x="317635" y="321733"/>
            <a:ext cx="4160452" cy="6214534"/>
          </a:xfrm>
          <a:prstGeom prst="rect">
            <a:avLst/>
          </a:prstGeom>
          <a:noFill/>
        </p:spPr>
      </p:pic>
      <p:pic>
        <p:nvPicPr>
          <p:cNvPr id="6" name="Picture 2">
            <a:extLst>
              <a:ext uri="{FF2B5EF4-FFF2-40B4-BE49-F238E27FC236}">
                <a16:creationId xmlns:a16="http://schemas.microsoft.com/office/drawing/2014/main" xmlns="" id="{559C719B-177E-41CA-A018-555FAA72FD41}"/>
              </a:ext>
            </a:extLst>
          </p:cNvPr>
          <p:cNvPicPr>
            <a:picLocks noGrp="1" noChangeAspect="1" noChangeArrowheads="1"/>
          </p:cNvPicPr>
          <p:nvPr>
            <p:ph idx="1"/>
          </p:nvPr>
        </p:nvPicPr>
        <p:blipFill rotWithShape="1">
          <a:blip r:embed="rId3" cstate="print"/>
          <a:srcRect t="20950" r="2" b="30724"/>
          <a:stretch/>
        </p:blipFill>
        <p:spPr bwMode="auto">
          <a:xfrm>
            <a:off x="4654296" y="299363"/>
            <a:ext cx="7217085" cy="3008188"/>
          </a:xfrm>
          <a:prstGeom prst="rect">
            <a:avLst/>
          </a:prstGeom>
          <a:noFill/>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Αγγείο του Αριστονόθου, Ετρουρία 675-650 π.Χ. </a:t>
            </a:r>
            <a:br>
              <a:rPr lang="en-US" sz="2400" kern="1200">
                <a:solidFill>
                  <a:srgbClr val="FFFFFF"/>
                </a:solidFill>
                <a:latin typeface="+mj-lt"/>
                <a:ea typeface="+mj-ea"/>
                <a:cs typeface="+mj-cs"/>
              </a:rPr>
            </a:br>
            <a:endParaRPr lang="en-US" sz="2400" kern="1200">
              <a:solidFill>
                <a:srgbClr val="FFFFFF"/>
              </a:solidFill>
              <a:latin typeface="+mj-lt"/>
              <a:ea typeface="+mj-ea"/>
              <a:cs typeface="+mj-cs"/>
            </a:endParaRPr>
          </a:p>
        </p:txBody>
      </p:sp>
      <p:pic>
        <p:nvPicPr>
          <p:cNvPr id="4" name="Picture 2">
            <a:extLst>
              <a:ext uri="{FF2B5EF4-FFF2-40B4-BE49-F238E27FC236}">
                <a16:creationId xmlns:a16="http://schemas.microsoft.com/office/drawing/2014/main" xmlns="" id="{11030F67-4FE8-44D1-A532-DF1B1B936F35}"/>
              </a:ext>
            </a:extLst>
          </p:cNvPr>
          <p:cNvPicPr>
            <a:picLocks noGrp="1" noChangeAspect="1" noChangeArrowheads="1"/>
          </p:cNvPicPr>
          <p:nvPr>
            <p:ph idx="1"/>
          </p:nvPr>
        </p:nvPicPr>
        <p:blipFill>
          <a:blip r:embed="rId2" cstate="print"/>
          <a:stretch>
            <a:fillRect/>
          </a:stretch>
        </p:blipFill>
        <p:spPr bwMode="auto">
          <a:xfrm>
            <a:off x="4038600" y="1351713"/>
            <a:ext cx="7188199" cy="4151184"/>
          </a:xfrm>
          <a:prstGeom prst="rect">
            <a:avLst/>
          </a:prstGeom>
          <a:noFill/>
        </p:spPr>
      </p:pic>
    </p:spTree>
    <p:extLst>
      <p:ext uri="{BB962C8B-B14F-4D97-AF65-F5344CB8AC3E}">
        <p14:creationId xmlns:p14="http://schemas.microsoft.com/office/powerpoint/2010/main" val="1811742967"/>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dirty="0" err="1">
                <a:solidFill>
                  <a:srgbClr val="FFFFFF"/>
                </a:solidFill>
                <a:latin typeface="Constantia" panose="02030602050306030303" pitchFamily="18" charset="0"/>
              </a:rPr>
              <a:t>Αγγείο</a:t>
            </a:r>
            <a:r>
              <a:rPr lang="en-US" sz="3000" dirty="0">
                <a:solidFill>
                  <a:srgbClr val="FFFFFF"/>
                </a:solidFill>
                <a:latin typeface="Constantia" panose="02030602050306030303" pitchFamily="18" charset="0"/>
              </a:rPr>
              <a:t> </a:t>
            </a:r>
            <a:r>
              <a:rPr lang="en-US" sz="3000" dirty="0" err="1">
                <a:solidFill>
                  <a:srgbClr val="FFFFFF"/>
                </a:solidFill>
                <a:latin typeface="Constantia" panose="02030602050306030303" pitchFamily="18" charset="0"/>
              </a:rPr>
              <a:t>του</a:t>
            </a:r>
            <a:r>
              <a:rPr lang="en-US" sz="3000" dirty="0">
                <a:solidFill>
                  <a:srgbClr val="FFFFFF"/>
                </a:solidFill>
                <a:latin typeface="Constantia" panose="02030602050306030303" pitchFamily="18" charset="0"/>
              </a:rPr>
              <a:t> </a:t>
            </a:r>
            <a:r>
              <a:rPr lang="en-US" sz="3000" dirty="0" err="1">
                <a:solidFill>
                  <a:srgbClr val="FFFFFF"/>
                </a:solidFill>
                <a:latin typeface="Constantia" panose="02030602050306030303" pitchFamily="18" charset="0"/>
              </a:rPr>
              <a:t>Αριστονόθου</a:t>
            </a:r>
            <a:r>
              <a:rPr lang="en-US" sz="3000" dirty="0">
                <a:solidFill>
                  <a:srgbClr val="FFFFFF"/>
                </a:solidFill>
                <a:latin typeface="Constantia" panose="02030602050306030303" pitchFamily="18" charset="0"/>
              </a:rPr>
              <a:t>, </a:t>
            </a:r>
            <a:r>
              <a:rPr lang="en-US" sz="3000" dirty="0" err="1">
                <a:solidFill>
                  <a:srgbClr val="FFFFFF"/>
                </a:solidFill>
                <a:latin typeface="Constantia" panose="02030602050306030303" pitchFamily="18" charset="0"/>
              </a:rPr>
              <a:t>Ετρουρί</a:t>
            </a:r>
            <a:r>
              <a:rPr lang="en-US" sz="3000" dirty="0">
                <a:solidFill>
                  <a:srgbClr val="FFFFFF"/>
                </a:solidFill>
                <a:latin typeface="Constantia" panose="02030602050306030303" pitchFamily="18" charset="0"/>
              </a:rPr>
              <a:t>α 675-650 π.Χ. </a:t>
            </a:r>
            <a:br>
              <a:rPr lang="en-US" sz="3000" dirty="0">
                <a:solidFill>
                  <a:srgbClr val="FFFFFF"/>
                </a:solidFill>
                <a:latin typeface="Constantia" panose="02030602050306030303" pitchFamily="18" charset="0"/>
              </a:rPr>
            </a:br>
            <a:endParaRPr lang="en-US" sz="3000" dirty="0">
              <a:solidFill>
                <a:srgbClr val="FFFFFF"/>
              </a:solidFill>
              <a:latin typeface="Constantia" panose="02030602050306030303" pitchFamily="18" charset="0"/>
            </a:endParaRPr>
          </a:p>
        </p:txBody>
      </p:sp>
      <p:cxnSp>
        <p:nvCxnSpPr>
          <p:cNvPr id="12" name="Straight Connector 11">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xmlns="" id="{B5FA00E7-A418-4CD0-B7B9-88A3FA437EB4}"/>
              </a:ext>
            </a:extLst>
          </p:cNvPr>
          <p:cNvPicPr>
            <a:picLocks noGrp="1" noChangeAspect="1" noChangeArrowheads="1"/>
          </p:cNvPicPr>
          <p:nvPr/>
        </p:nvPicPr>
        <p:blipFill>
          <a:blip r:embed="rId2" cstate="print"/>
          <a:stretch>
            <a:fillRect/>
          </a:stretch>
        </p:blipFill>
        <p:spPr bwMode="auto">
          <a:xfrm>
            <a:off x="1085692" y="2426818"/>
            <a:ext cx="3947666" cy="3997637"/>
          </a:xfrm>
          <a:prstGeom prst="rect">
            <a:avLst/>
          </a:prstGeom>
          <a:noFill/>
        </p:spPr>
      </p:pic>
      <p:cxnSp>
        <p:nvCxnSpPr>
          <p:cNvPr id="14" name="Straight Connector 13">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xmlns="" id="{67BF8CF5-7F46-47A8-8879-5BCC4F52DBA2}"/>
              </a:ext>
            </a:extLst>
          </p:cNvPr>
          <p:cNvPicPr>
            <a:picLocks noGrp="1" noChangeAspect="1" noChangeArrowheads="1"/>
          </p:cNvPicPr>
          <p:nvPr>
            <p:ph idx="1"/>
          </p:nvPr>
        </p:nvPicPr>
        <p:blipFill>
          <a:blip r:embed="rId3" cstate="print"/>
          <a:stretch>
            <a:fillRect/>
          </a:stretch>
        </p:blipFill>
        <p:spPr bwMode="auto">
          <a:xfrm>
            <a:off x="6568708" y="2426818"/>
            <a:ext cx="5208647" cy="3997637"/>
          </a:xfrm>
          <a:prstGeom prst="rect">
            <a:avLst/>
          </a:prstGeom>
          <a:noFill/>
        </p:spPr>
      </p:pic>
    </p:spTree>
    <p:extLst>
      <p:ext uri="{BB962C8B-B14F-4D97-AF65-F5344CB8AC3E}">
        <p14:creationId xmlns:p14="http://schemas.microsoft.com/office/powerpoint/2010/main" val="1497034644"/>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838201" y="1065862"/>
            <a:ext cx="3313164" cy="4726276"/>
          </a:xfrm>
        </p:spPr>
        <p:txBody>
          <a:bodyPr>
            <a:normAutofit/>
          </a:bodyPr>
          <a:lstStyle/>
          <a:p>
            <a:pPr algn="r"/>
            <a:r>
              <a:rPr lang="en-US" sz="4000" i="1">
                <a:solidFill>
                  <a:srgbClr val="FFFFFF"/>
                </a:solidFill>
                <a:latin typeface="Baskerville Old Face" pitchFamily="18" charset="0"/>
              </a:rPr>
              <a:t>The Cyclops: Image and Folktale</a:t>
            </a:r>
            <a:endParaRPr lang="el-GR" sz="4000">
              <a:solidFill>
                <a:srgbClr val="FFFFFF"/>
              </a:solidFill>
            </a:endParaRPr>
          </a:p>
        </p:txBody>
      </p:sp>
      <p:cxnSp>
        <p:nvCxnSpPr>
          <p:cNvPr id="17" name="Straight Connector 16">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xmlns="" id="{16259193-58E6-464C-8B4D-D21D4FEEBC6A}"/>
              </a:ext>
            </a:extLst>
          </p:cNvPr>
          <p:cNvGraphicFramePr>
            <a:graphicFrameLocks noGrp="1"/>
          </p:cNvGraphicFramePr>
          <p:nvPr>
            <p:ph idx="1"/>
            <p:extLst>
              <p:ext uri="{D42A27DB-BD31-4B8C-83A1-F6EECF244321}">
                <p14:modId xmlns:p14="http://schemas.microsoft.com/office/powerpoint/2010/main" val="529368556"/>
              </p:ext>
            </p:extLst>
          </p:nvPr>
        </p:nvGraphicFramePr>
        <p:xfrm>
          <a:off x="5155379" y="297712"/>
          <a:ext cx="6391575" cy="620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597989"/>
      </p:ext>
    </p:extLst>
  </p:cSld>
  <p:clrMapOvr>
    <a:overrideClrMapping bg1="dk1" tx1="lt1" bg2="dk2" tx2="lt2" accent1="accent1" accent2="accent2" accent3="accent3" accent4="accent4" accent5="accent5" accent6="accent6" hlink="hlink" folHlink="folHlink"/>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838200" y="963877"/>
            <a:ext cx="3494362" cy="4930246"/>
          </a:xfrm>
        </p:spPr>
        <p:txBody>
          <a:bodyPr>
            <a:normAutofit/>
          </a:bodyPr>
          <a:lstStyle/>
          <a:p>
            <a:pPr algn="r"/>
            <a:r>
              <a:rPr lang="el-GR" b="1" dirty="0">
                <a:latin typeface="Constantia" panose="02030602050306030303" pitchFamily="18" charset="0"/>
                <a:cs typeface="Times New Roman" pitchFamily="18" charset="0"/>
              </a:rPr>
              <a:t>	Η λειτουργία του κρασιού</a:t>
            </a:r>
            <a:br>
              <a:rPr lang="el-GR" b="1" dirty="0">
                <a:latin typeface="Constantia" panose="02030602050306030303" pitchFamily="18" charset="0"/>
                <a:cs typeface="Times New Roman" pitchFamily="18" charset="0"/>
              </a:rPr>
            </a:br>
            <a:endParaRPr lang="el-GR" dirty="0">
              <a:latin typeface="Constantia" panose="02030602050306030303" pitchFamily="18" charset="0"/>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141D68FA-47D1-4C24-A265-DEE819E861F7}"/>
              </a:ext>
            </a:extLst>
          </p:cNvPr>
          <p:cNvSpPr>
            <a:spLocks noGrp="1"/>
          </p:cNvSpPr>
          <p:nvPr>
            <p:ph idx="1"/>
          </p:nvPr>
        </p:nvSpPr>
        <p:spPr>
          <a:xfrm>
            <a:off x="4976031" y="963877"/>
            <a:ext cx="6980615" cy="4930246"/>
          </a:xfrm>
        </p:spPr>
        <p:txBody>
          <a:bodyPr anchor="ctr">
            <a:noAutofit/>
          </a:bodyPr>
          <a:lstStyle/>
          <a:p>
            <a:pPr>
              <a:buNone/>
            </a:pPr>
            <a:endParaRPr lang="el-GR" sz="2000" b="1" dirty="0">
              <a:latin typeface="Constantia" panose="02030602050306030303" pitchFamily="18" charset="0"/>
              <a:cs typeface="Times New Roman" pitchFamily="18" charset="0"/>
            </a:endParaRPr>
          </a:p>
          <a:p>
            <a:pPr>
              <a:buNone/>
            </a:pPr>
            <a:r>
              <a:rPr lang="el-GR" sz="2000" dirty="0">
                <a:latin typeface="Constantia" panose="02030602050306030303" pitchFamily="18" charset="0"/>
                <a:cs typeface="Times New Roman" pitchFamily="18" charset="0"/>
              </a:rPr>
              <a:t>                       </a:t>
            </a:r>
            <a:r>
              <a:rPr lang="el-GR" sz="2000" i="1" dirty="0">
                <a:latin typeface="Constantia" panose="02030602050306030303" pitchFamily="18" charset="0"/>
                <a:cs typeface="Times New Roman" pitchFamily="18" charset="0"/>
              </a:rPr>
              <a:t>Οδύσσεια</a:t>
            </a:r>
            <a:r>
              <a:rPr lang="el-GR" sz="2000" dirty="0">
                <a:latin typeface="Constantia" panose="02030602050306030303" pitchFamily="18" charset="0"/>
                <a:cs typeface="Times New Roman" pitchFamily="18" charset="0"/>
              </a:rPr>
              <a:t>                           Λαϊκές Ιστορίες</a:t>
            </a:r>
          </a:p>
          <a:p>
            <a:pPr>
              <a:buNone/>
            </a:pPr>
            <a:r>
              <a:rPr lang="el-GR" sz="2000" dirty="0">
                <a:latin typeface="Constantia" panose="02030602050306030303" pitchFamily="18" charset="0"/>
                <a:cs typeface="Times New Roman" pitchFamily="18" charset="0"/>
              </a:rPr>
              <a:t>                  </a:t>
            </a:r>
            <a:r>
              <a:rPr lang="el-GR" sz="2000" dirty="0" err="1">
                <a:latin typeface="Constantia" panose="02030602050306030303" pitchFamily="18" charset="0"/>
                <a:cs typeface="Times New Roman" pitchFamily="18" charset="0"/>
              </a:rPr>
              <a:t>Μαρώνειο</a:t>
            </a:r>
            <a:r>
              <a:rPr lang="el-GR" sz="2000" dirty="0">
                <a:latin typeface="Constantia" panose="02030602050306030303" pitchFamily="18" charset="0"/>
                <a:cs typeface="Times New Roman" pitchFamily="18" charset="0"/>
              </a:rPr>
              <a:t> κρασί             Παρόν σε λίγες εκδοχές</a:t>
            </a:r>
          </a:p>
          <a:p>
            <a:pPr>
              <a:buNone/>
            </a:pPr>
            <a:r>
              <a:rPr lang="el-GR" sz="2000" dirty="0">
                <a:latin typeface="Constantia" panose="02030602050306030303" pitchFamily="18" charset="0"/>
                <a:cs typeface="Times New Roman" pitchFamily="18" charset="0"/>
              </a:rPr>
              <a:t>                                                       χωρίς όμως σημαντικό ρόλο</a:t>
            </a:r>
          </a:p>
          <a:p>
            <a:pPr>
              <a:buNone/>
            </a:pPr>
            <a:endParaRPr lang="el-GR" sz="2000" dirty="0">
              <a:latin typeface="Constantia" panose="02030602050306030303" pitchFamily="18" charset="0"/>
              <a:cs typeface="Times New Roman" pitchFamily="18" charset="0"/>
            </a:endParaRPr>
          </a:p>
          <a:p>
            <a:pPr>
              <a:buNone/>
            </a:pPr>
            <a:r>
              <a:rPr lang="el-GR" sz="2000" dirty="0">
                <a:latin typeface="Constantia" panose="02030602050306030303" pitchFamily="18" charset="0"/>
                <a:cs typeface="Times New Roman" pitchFamily="18" charset="0"/>
              </a:rPr>
              <a:t>Καλλιτεχνικές απεικονίσεις</a:t>
            </a:r>
          </a:p>
          <a:p>
            <a:pPr>
              <a:buNone/>
            </a:pPr>
            <a:r>
              <a:rPr lang="el-GR" sz="2000" dirty="0">
                <a:latin typeface="Constantia" panose="02030602050306030303" pitchFamily="18" charset="0"/>
                <a:cs typeface="Times New Roman" pitchFamily="18" charset="0"/>
              </a:rPr>
              <a:t>Σπάνια απεικόνιση του Οδυσσέα να προσφέρει κρασί στον Κύκλωπα στην Αρχαϊκή περίοδο ≠ Ελληνορωμαϊκή περίοδο</a:t>
            </a:r>
          </a:p>
          <a:p>
            <a:pPr>
              <a:buNone/>
            </a:pPr>
            <a:endParaRPr lang="el-GR" sz="2000" dirty="0">
              <a:latin typeface="Constantia" panose="02030602050306030303" pitchFamily="18" charset="0"/>
              <a:cs typeface="Times New Roman" pitchFamily="18" charset="0"/>
            </a:endParaRPr>
          </a:p>
          <a:p>
            <a:pPr>
              <a:buNone/>
            </a:pPr>
            <a:r>
              <a:rPr lang="el-GR" sz="2000" dirty="0">
                <a:latin typeface="Constantia" panose="02030602050306030303" pitchFamily="18" charset="0"/>
                <a:cs typeface="Times New Roman" pitchFamily="18" charset="0"/>
              </a:rPr>
              <a:t>Αν η παρουσία του κρασιού στην ιστορία του Οδυσσέα συνιστά καινοτομία του Ομήρου, μήπως τελικά οι καλλιτεχνικές απεικονίσεις εμπνεύστηκαν από την </a:t>
            </a:r>
            <a:r>
              <a:rPr lang="el-GR" sz="2000" i="1" dirty="0">
                <a:latin typeface="Constantia" panose="02030602050306030303" pitchFamily="18" charset="0"/>
                <a:cs typeface="Times New Roman" pitchFamily="18" charset="0"/>
              </a:rPr>
              <a:t>Οδύσσεια</a:t>
            </a:r>
            <a:r>
              <a:rPr lang="el-GR" sz="2000" dirty="0">
                <a:latin typeface="Constantia" panose="02030602050306030303" pitchFamily="18" charset="0"/>
                <a:cs typeface="Times New Roman" pitchFamily="18" charset="0"/>
              </a:rPr>
              <a:t>; </a:t>
            </a:r>
          </a:p>
          <a:p>
            <a:endParaRPr lang="el-GR" sz="2000" dirty="0"/>
          </a:p>
        </p:txBody>
      </p:sp>
    </p:spTree>
    <p:extLst>
      <p:ext uri="{BB962C8B-B14F-4D97-AF65-F5344CB8AC3E}">
        <p14:creationId xmlns:p14="http://schemas.microsoft.com/office/powerpoint/2010/main" val="340744545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dirty="0" err="1">
                <a:latin typeface="Constantia" panose="02030602050306030303" pitchFamily="18" charset="0"/>
              </a:rPr>
              <a:t>Ελευσίνιος</a:t>
            </a:r>
            <a:r>
              <a:rPr lang="en-US" sz="4700" dirty="0">
                <a:latin typeface="Constantia" panose="02030602050306030303" pitchFamily="18" charset="0"/>
              </a:rPr>
              <a:t> </a:t>
            </a:r>
            <a:r>
              <a:rPr lang="en-US" sz="4700" dirty="0" err="1">
                <a:latin typeface="Constantia" panose="02030602050306030303" pitchFamily="18" charset="0"/>
              </a:rPr>
              <a:t>Αμφορέ</a:t>
            </a:r>
            <a:r>
              <a:rPr lang="en-US" sz="4700" dirty="0">
                <a:latin typeface="Constantia" panose="02030602050306030303" pitchFamily="18" charset="0"/>
              </a:rPr>
              <a:t>ας, περ. 670 π.Χ.</a:t>
            </a:r>
            <a:br>
              <a:rPr lang="en-US" sz="4700" dirty="0">
                <a:latin typeface="Constantia" panose="02030602050306030303" pitchFamily="18" charset="0"/>
              </a:rPr>
            </a:br>
            <a:endParaRPr lang="en-US" sz="4700" dirty="0">
              <a:latin typeface="Constantia" panose="02030602050306030303" pitchFamily="18" charset="0"/>
            </a:endParaRPr>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9605F2EC-3524-4439-82A1-6482D1F14E17}"/>
              </a:ext>
            </a:extLst>
          </p:cNvPr>
          <p:cNvPicPr>
            <a:picLocks noGrp="1" noChangeAspect="1" noChangeArrowheads="1"/>
          </p:cNvPicPr>
          <p:nvPr>
            <p:ph idx="1"/>
          </p:nvPr>
        </p:nvPicPr>
        <p:blipFill rotWithShape="1">
          <a:blip r:embed="rId2" cstate="print"/>
          <a:srcRect l="1314" r="7422"/>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Tree>
    <p:extLst>
      <p:ext uri="{BB962C8B-B14F-4D97-AF65-F5344CB8AC3E}">
        <p14:creationId xmlns:p14="http://schemas.microsoft.com/office/powerpoint/2010/main" val="1204096123"/>
      </p:ext>
    </p:extLst>
  </p:cSld>
  <p:clrMapOvr>
    <a:overrideClrMapping bg1="dk1" tx1="lt1" bg2="dk2" tx2="lt2" accent1="accent1" accent2="accent2" accent3="accent3" accent4="accent4" accent5="accent5" accent6="accent6" hlink="hlink" folHlink="folHlink"/>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863029" y="1012004"/>
            <a:ext cx="3416158" cy="4795408"/>
          </a:xfrm>
        </p:spPr>
        <p:txBody>
          <a:bodyPr>
            <a:normAutofit/>
          </a:bodyPr>
          <a:lstStyle/>
          <a:p>
            <a:r>
              <a:rPr lang="en-US" sz="3100" b="1">
                <a:solidFill>
                  <a:srgbClr val="FFFFFF"/>
                </a:solidFill>
                <a:latin typeface="Constantia" panose="02030602050306030303" pitchFamily="18" charset="0"/>
                <a:cs typeface="Times New Roman" pitchFamily="18" charset="0"/>
              </a:rPr>
              <a:t/>
            </a:r>
            <a:br>
              <a:rPr lang="en-US" sz="3100" b="1">
                <a:solidFill>
                  <a:srgbClr val="FFFFFF"/>
                </a:solidFill>
                <a:latin typeface="Constantia" panose="02030602050306030303" pitchFamily="18" charset="0"/>
                <a:cs typeface="Times New Roman" pitchFamily="18" charset="0"/>
              </a:rPr>
            </a:br>
            <a:r>
              <a:rPr lang="en-US" sz="3100" b="1">
                <a:solidFill>
                  <a:srgbClr val="FFFFFF"/>
                </a:solidFill>
                <a:latin typeface="Constantia" panose="02030602050306030303" pitchFamily="18" charset="0"/>
                <a:cs typeface="Times New Roman" pitchFamily="18" charset="0"/>
              </a:rPr>
              <a:t/>
            </a:r>
            <a:br>
              <a:rPr lang="en-US" sz="3100" b="1">
                <a:solidFill>
                  <a:srgbClr val="FFFFFF"/>
                </a:solidFill>
                <a:latin typeface="Constantia" panose="02030602050306030303" pitchFamily="18" charset="0"/>
                <a:cs typeface="Times New Roman" pitchFamily="18" charset="0"/>
              </a:rPr>
            </a:br>
            <a:r>
              <a:rPr lang="el-GR" sz="3100" b="1">
                <a:solidFill>
                  <a:srgbClr val="FFFFFF"/>
                </a:solidFill>
                <a:latin typeface="Constantia" panose="02030602050306030303" pitchFamily="18" charset="0"/>
                <a:cs typeface="Times New Roman" pitchFamily="18" charset="0"/>
              </a:rPr>
              <a:t>Ήταν αναγκαία όμως η μέθη του Κύκλωπα για την επιτυχή τύφλωσή του </a:t>
            </a:r>
            <a:br>
              <a:rPr lang="el-GR" sz="3100" b="1">
                <a:solidFill>
                  <a:srgbClr val="FFFFFF"/>
                </a:solidFill>
                <a:latin typeface="Constantia" panose="02030602050306030303" pitchFamily="18" charset="0"/>
                <a:cs typeface="Times New Roman" pitchFamily="18" charset="0"/>
              </a:rPr>
            </a:br>
            <a:r>
              <a:rPr lang="el-GR" sz="3100" b="1">
                <a:solidFill>
                  <a:srgbClr val="FFFFFF"/>
                </a:solidFill>
                <a:latin typeface="Constantia" panose="02030602050306030303" pitchFamily="18" charset="0"/>
                <a:cs typeface="Times New Roman" pitchFamily="18" charset="0"/>
              </a:rPr>
              <a:t>από τον Οδυσσέα;</a:t>
            </a:r>
            <a:br>
              <a:rPr lang="el-GR" sz="3100" b="1">
                <a:solidFill>
                  <a:srgbClr val="FFFFFF"/>
                </a:solidFill>
                <a:latin typeface="Constantia" panose="02030602050306030303" pitchFamily="18" charset="0"/>
                <a:cs typeface="Times New Roman" pitchFamily="18" charset="0"/>
              </a:rPr>
            </a:br>
            <a:r>
              <a:rPr lang="el-GR" sz="3100" b="1">
                <a:solidFill>
                  <a:srgbClr val="FFFFFF"/>
                </a:solidFill>
                <a:latin typeface="Constantia" panose="02030602050306030303" pitchFamily="18" charset="0"/>
                <a:cs typeface="Times New Roman" pitchFamily="18" charset="0"/>
              </a:rPr>
              <a:t/>
            </a:r>
            <a:br>
              <a:rPr lang="el-GR" sz="3100" b="1">
                <a:solidFill>
                  <a:srgbClr val="FFFFFF"/>
                </a:solidFill>
                <a:latin typeface="Constantia" panose="02030602050306030303" pitchFamily="18" charset="0"/>
                <a:cs typeface="Times New Roman" pitchFamily="18" charset="0"/>
              </a:rPr>
            </a:br>
            <a:endParaRPr lang="el-GR" sz="3100">
              <a:solidFill>
                <a:srgbClr val="FFFFFF"/>
              </a:solidFill>
              <a:latin typeface="Constantia" panose="02030602050306030303" pitchFamily="18" charset="0"/>
            </a:endParaRPr>
          </a:p>
        </p:txBody>
      </p:sp>
      <p:graphicFrame>
        <p:nvGraphicFramePr>
          <p:cNvPr id="5" name="Θέση περιεχομένου 2">
            <a:extLst>
              <a:ext uri="{FF2B5EF4-FFF2-40B4-BE49-F238E27FC236}">
                <a16:creationId xmlns:a16="http://schemas.microsoft.com/office/drawing/2014/main" xmlns="" id="{006C415C-E5CE-4BE6-94D4-C35AC6027885}"/>
              </a:ext>
            </a:extLst>
          </p:cNvPr>
          <p:cNvGraphicFramePr>
            <a:graphicFrameLocks noGrp="1"/>
          </p:cNvGraphicFramePr>
          <p:nvPr>
            <p:ph idx="1"/>
            <p:extLst>
              <p:ext uri="{D42A27DB-BD31-4B8C-83A1-F6EECF244321}">
                <p14:modId xmlns:p14="http://schemas.microsoft.com/office/powerpoint/2010/main" val="38756287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34638"/>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1179226" y="826680"/>
            <a:ext cx="9833548" cy="1325563"/>
          </a:xfrm>
        </p:spPr>
        <p:txBody>
          <a:bodyPr>
            <a:noAutofit/>
          </a:bodyPr>
          <a:lstStyle/>
          <a:p>
            <a:pPr algn="ctr"/>
            <a:r>
              <a:rPr lang="en-US" sz="3000" b="1" dirty="0">
                <a:solidFill>
                  <a:srgbClr val="FFFFFF"/>
                </a:solidFill>
                <a:latin typeface="Constantia" panose="02030602050306030303" pitchFamily="18" charset="0"/>
                <a:cs typeface="Times New Roman" pitchFamily="18" charset="0"/>
              </a:rPr>
              <a:t/>
            </a:r>
            <a:br>
              <a:rPr lang="en-US" sz="3000" b="1" dirty="0">
                <a:solidFill>
                  <a:srgbClr val="FFFFFF"/>
                </a:solidFill>
                <a:latin typeface="Constantia" panose="02030602050306030303" pitchFamily="18" charset="0"/>
                <a:cs typeface="Times New Roman" pitchFamily="18" charset="0"/>
              </a:rPr>
            </a:br>
            <a:r>
              <a:rPr lang="en-US" sz="3000" b="1" dirty="0">
                <a:solidFill>
                  <a:srgbClr val="FFFFFF"/>
                </a:solidFill>
                <a:latin typeface="Constantia" panose="02030602050306030303" pitchFamily="18" charset="0"/>
                <a:cs typeface="Times New Roman" pitchFamily="18" charset="0"/>
              </a:rPr>
              <a:t/>
            </a:r>
            <a:br>
              <a:rPr lang="en-US" sz="3000" b="1" dirty="0">
                <a:solidFill>
                  <a:srgbClr val="FFFFFF"/>
                </a:solidFill>
                <a:latin typeface="Constantia" panose="02030602050306030303" pitchFamily="18" charset="0"/>
                <a:cs typeface="Times New Roman" pitchFamily="18" charset="0"/>
              </a:rPr>
            </a:br>
            <a:r>
              <a:rPr lang="el-GR" sz="3000" b="1" dirty="0">
                <a:solidFill>
                  <a:srgbClr val="FFFFFF"/>
                </a:solidFill>
                <a:latin typeface="Constantia" panose="02030602050306030303" pitchFamily="18" charset="0"/>
                <a:cs typeface="Times New Roman" pitchFamily="18" charset="0"/>
              </a:rPr>
              <a:t>Ήταν αναγκαία όμως η μέθη του Κύκλωπα για την επιτυχή τύφλωσή του </a:t>
            </a:r>
            <a:br>
              <a:rPr lang="el-GR" sz="3000" b="1" dirty="0">
                <a:solidFill>
                  <a:srgbClr val="FFFFFF"/>
                </a:solidFill>
                <a:latin typeface="Constantia" panose="02030602050306030303" pitchFamily="18" charset="0"/>
                <a:cs typeface="Times New Roman" pitchFamily="18" charset="0"/>
              </a:rPr>
            </a:br>
            <a:r>
              <a:rPr lang="el-GR" sz="3000" b="1" dirty="0">
                <a:solidFill>
                  <a:srgbClr val="FFFFFF"/>
                </a:solidFill>
                <a:latin typeface="Constantia" panose="02030602050306030303" pitchFamily="18" charset="0"/>
                <a:cs typeface="Times New Roman" pitchFamily="18" charset="0"/>
              </a:rPr>
              <a:t>από τον Οδυσσέα;</a:t>
            </a:r>
            <a:br>
              <a:rPr lang="el-GR" sz="3000" b="1" dirty="0">
                <a:solidFill>
                  <a:srgbClr val="FFFFFF"/>
                </a:solidFill>
                <a:latin typeface="Constantia" panose="02030602050306030303" pitchFamily="18" charset="0"/>
                <a:cs typeface="Times New Roman" pitchFamily="18" charset="0"/>
              </a:rPr>
            </a:br>
            <a:r>
              <a:rPr lang="el-GR" sz="3000" b="1" dirty="0">
                <a:solidFill>
                  <a:srgbClr val="FFFFFF"/>
                </a:solidFill>
                <a:latin typeface="Constantia" panose="02030602050306030303" pitchFamily="18" charset="0"/>
                <a:cs typeface="Times New Roman" pitchFamily="18" charset="0"/>
              </a:rPr>
              <a:t/>
            </a:r>
            <a:br>
              <a:rPr lang="el-GR" sz="3000" b="1" dirty="0">
                <a:solidFill>
                  <a:srgbClr val="FFFFFF"/>
                </a:solidFill>
                <a:latin typeface="Constantia" panose="02030602050306030303" pitchFamily="18" charset="0"/>
                <a:cs typeface="Times New Roman" pitchFamily="18" charset="0"/>
              </a:rPr>
            </a:br>
            <a:endParaRPr lang="el-GR" sz="3000" dirty="0">
              <a:solidFill>
                <a:srgbClr val="FFFFFF"/>
              </a:solidFill>
            </a:endParaRPr>
          </a:p>
        </p:txBody>
      </p:sp>
      <p:sp>
        <p:nvSpPr>
          <p:cNvPr id="3" name="Θέση περιεχομένου 2">
            <a:extLst>
              <a:ext uri="{FF2B5EF4-FFF2-40B4-BE49-F238E27FC236}">
                <a16:creationId xmlns:a16="http://schemas.microsoft.com/office/drawing/2014/main" xmlns="" id="{141D68FA-47D1-4C24-A265-DEE819E861F7}"/>
              </a:ext>
            </a:extLst>
          </p:cNvPr>
          <p:cNvSpPr>
            <a:spLocks noGrp="1"/>
          </p:cNvSpPr>
          <p:nvPr>
            <p:ph idx="1"/>
          </p:nvPr>
        </p:nvSpPr>
        <p:spPr>
          <a:xfrm>
            <a:off x="1179226" y="2618407"/>
            <a:ext cx="9833548" cy="2693976"/>
          </a:xfrm>
        </p:spPr>
        <p:txBody>
          <a:bodyPr>
            <a:noAutofit/>
          </a:bodyPr>
          <a:lstStyle/>
          <a:p>
            <a:pPr marL="0" indent="0">
              <a:buNone/>
            </a:pPr>
            <a:r>
              <a:rPr lang="el-GR" sz="2000" dirty="0">
                <a:solidFill>
                  <a:srgbClr val="000000"/>
                </a:solidFill>
                <a:latin typeface="Constantia" panose="02030602050306030303" pitchFamily="18" charset="0"/>
                <a:cs typeface="Times New Roman" pitchFamily="18" charset="0"/>
              </a:rPr>
              <a:t>Η ομηρική αφήγηση δεν δηλώνει ρητά ότι το κρασί «νίκησε» τον Κύκλωπα. </a:t>
            </a:r>
            <a:endParaRPr lang="en-US" sz="2000" dirty="0">
              <a:solidFill>
                <a:srgbClr val="000000"/>
              </a:solidFill>
              <a:latin typeface="Constantia" panose="02030602050306030303" pitchFamily="18" charset="0"/>
              <a:cs typeface="Times New Roman" pitchFamily="18" charset="0"/>
            </a:endParaRPr>
          </a:p>
          <a:p>
            <a:pPr marL="0" indent="0">
              <a:buNone/>
            </a:pPr>
            <a:r>
              <a:rPr lang="el-GR" sz="2000" b="1" dirty="0">
                <a:solidFill>
                  <a:srgbClr val="000000"/>
                </a:solidFill>
                <a:latin typeface="Constantia" panose="02030602050306030303" pitchFamily="18" charset="0"/>
                <a:cs typeface="Times New Roman" pitchFamily="18" charset="0"/>
              </a:rPr>
              <a:t/>
            </a:r>
            <a:br>
              <a:rPr lang="el-GR" sz="2000" b="1" dirty="0">
                <a:solidFill>
                  <a:srgbClr val="000000"/>
                </a:solidFill>
                <a:latin typeface="Constantia" panose="02030602050306030303" pitchFamily="18" charset="0"/>
                <a:cs typeface="Times New Roman" pitchFamily="18" charset="0"/>
              </a:rPr>
            </a:br>
            <a:r>
              <a:rPr lang="el-GR" sz="2000" b="1" dirty="0">
                <a:solidFill>
                  <a:srgbClr val="000000"/>
                </a:solidFill>
                <a:latin typeface="Constantia" panose="02030602050306030303" pitchFamily="18" charset="0"/>
                <a:cs typeface="Times New Roman" pitchFamily="18" charset="0"/>
              </a:rPr>
              <a:t>Τότε, γιατί δίνεται τόσο μεγάλη προσοχή στο </a:t>
            </a:r>
            <a:r>
              <a:rPr lang="el-GR" sz="2000" b="1" dirty="0" err="1">
                <a:solidFill>
                  <a:srgbClr val="000000"/>
                </a:solidFill>
                <a:latin typeface="Constantia" panose="02030602050306030303" pitchFamily="18" charset="0"/>
                <a:cs typeface="Times New Roman" pitchFamily="18" charset="0"/>
              </a:rPr>
              <a:t>μαρώνειο</a:t>
            </a:r>
            <a:r>
              <a:rPr lang="el-GR" sz="2000" b="1" dirty="0">
                <a:solidFill>
                  <a:srgbClr val="000000"/>
                </a:solidFill>
                <a:latin typeface="Constantia" panose="02030602050306030303" pitchFamily="18" charset="0"/>
                <a:cs typeface="Times New Roman" pitchFamily="18" charset="0"/>
              </a:rPr>
              <a:t> κρασί από τον Όμηρο;</a:t>
            </a:r>
          </a:p>
          <a:p>
            <a:pPr marL="0" indent="0">
              <a:buNone/>
            </a:pPr>
            <a:endParaRPr lang="el-GR" sz="2000" dirty="0">
              <a:solidFill>
                <a:srgbClr val="000000"/>
              </a:solidFill>
              <a:latin typeface="Constantia" panose="02030602050306030303" pitchFamily="18" charset="0"/>
              <a:cs typeface="Times New Roman" pitchFamily="18" charset="0"/>
            </a:endParaRPr>
          </a:p>
          <a:p>
            <a:pPr marL="0" indent="0">
              <a:buNone/>
            </a:pPr>
            <a:r>
              <a:rPr lang="el-GR" sz="2000" dirty="0">
                <a:solidFill>
                  <a:srgbClr val="000000"/>
                </a:solidFill>
                <a:latin typeface="Constantia" panose="02030602050306030303" pitchFamily="18" charset="0"/>
                <a:cs typeface="Times New Roman" pitchFamily="18" charset="0"/>
                <a:sym typeface="Wingdings"/>
              </a:rPr>
              <a:t>στοιχείο πολιτισμού ενάντια στον πρωτόγονο Κύκλωπα; </a:t>
            </a:r>
            <a:br>
              <a:rPr lang="el-GR" sz="2000" dirty="0">
                <a:solidFill>
                  <a:srgbClr val="000000"/>
                </a:solidFill>
                <a:latin typeface="Constantia" panose="02030602050306030303" pitchFamily="18" charset="0"/>
                <a:cs typeface="Times New Roman" pitchFamily="18" charset="0"/>
                <a:sym typeface="Wingdings"/>
              </a:rPr>
            </a:br>
            <a:endParaRPr lang="el-GR" sz="2000" dirty="0">
              <a:solidFill>
                <a:srgbClr val="000000"/>
              </a:solidFill>
              <a:latin typeface="Constantia" panose="02030602050306030303" pitchFamily="18" charset="0"/>
              <a:cs typeface="Times New Roman" pitchFamily="18" charset="0"/>
              <a:sym typeface="Wingdings"/>
            </a:endParaRPr>
          </a:p>
          <a:p>
            <a:pPr marL="0" indent="0">
              <a:buNone/>
            </a:pPr>
            <a:r>
              <a:rPr lang="el-GR" sz="2000" dirty="0">
                <a:solidFill>
                  <a:srgbClr val="000000"/>
                </a:solidFill>
                <a:latin typeface="Constantia" panose="02030602050306030303" pitchFamily="18" charset="0"/>
                <a:cs typeface="Times New Roman" pitchFamily="18" charset="0"/>
                <a:sym typeface="Wingdings"/>
              </a:rPr>
              <a:t>Η καλύτερη εξήγηση που μπορεί να δοθεί είναι ότι η </a:t>
            </a:r>
            <a:r>
              <a:rPr lang="el-GR" sz="2000" i="1" dirty="0">
                <a:solidFill>
                  <a:srgbClr val="000000"/>
                </a:solidFill>
                <a:latin typeface="Constantia" panose="02030602050306030303" pitchFamily="18" charset="0"/>
                <a:cs typeface="Times New Roman" pitchFamily="18" charset="0"/>
                <a:sym typeface="Wingdings"/>
              </a:rPr>
              <a:t>Οδύσσεια</a:t>
            </a:r>
            <a:r>
              <a:rPr lang="el-GR" sz="2000" dirty="0">
                <a:solidFill>
                  <a:srgbClr val="000000"/>
                </a:solidFill>
                <a:latin typeface="Constantia" panose="02030602050306030303" pitchFamily="18" charset="0"/>
                <a:cs typeface="Times New Roman" pitchFamily="18" charset="0"/>
                <a:sym typeface="Wingdings"/>
              </a:rPr>
              <a:t> ακολουθεί μια εκδοχή στην οποία υπογραμμίζεται η μέθη ενός γίγαντα. Συνεπώς το κρασί του </a:t>
            </a:r>
            <a:r>
              <a:rPr lang="el-GR" sz="2000" dirty="0" err="1">
                <a:solidFill>
                  <a:srgbClr val="000000"/>
                </a:solidFill>
                <a:latin typeface="Constantia" panose="02030602050306030303" pitchFamily="18" charset="0"/>
                <a:cs typeface="Times New Roman" pitchFamily="18" charset="0"/>
                <a:sym typeface="Wingdings"/>
              </a:rPr>
              <a:t>Μάρωνα</a:t>
            </a:r>
            <a:r>
              <a:rPr lang="el-GR" sz="2000" dirty="0">
                <a:solidFill>
                  <a:srgbClr val="000000"/>
                </a:solidFill>
                <a:latin typeface="Constantia" panose="02030602050306030303" pitchFamily="18" charset="0"/>
                <a:cs typeface="Times New Roman" pitchFamily="18" charset="0"/>
                <a:sym typeface="Wingdings"/>
              </a:rPr>
              <a:t> μπορεί να αποτελεί καινοτομία του Ομήρου, αλλά η χρήση του κρασιού για την τύφλωση ενός γίγαντα πρέπει να προϋπήρχε σε μια εκδοχή αυτού του είδους ιστορίας.  </a:t>
            </a:r>
            <a:r>
              <a:rPr lang="el-GR" sz="2000" dirty="0">
                <a:solidFill>
                  <a:srgbClr val="000000"/>
                </a:solidFill>
                <a:latin typeface="Constantia" panose="02030602050306030303" pitchFamily="18" charset="0"/>
                <a:cs typeface="Times New Roman" pitchFamily="18" charset="0"/>
              </a:rPr>
              <a:t> </a:t>
            </a:r>
          </a:p>
          <a:p>
            <a:endParaRPr lang="el-GR" sz="2000" dirty="0">
              <a:solidFill>
                <a:srgbClr val="000000"/>
              </a:solidFill>
            </a:endParaRPr>
          </a:p>
        </p:txBody>
      </p:sp>
    </p:spTree>
    <p:extLst>
      <p:ext uri="{BB962C8B-B14F-4D97-AF65-F5344CB8AC3E}">
        <p14:creationId xmlns:p14="http://schemas.microsoft.com/office/powerpoint/2010/main" val="2376559808"/>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640079" y="2053641"/>
            <a:ext cx="3669161" cy="2760098"/>
          </a:xfrm>
        </p:spPr>
        <p:txBody>
          <a:bodyPr>
            <a:normAutofit/>
          </a:bodyPr>
          <a:lstStyle/>
          <a:p>
            <a:r>
              <a:rPr lang="el-GR" b="1">
                <a:solidFill>
                  <a:srgbClr val="FFFFFF"/>
                </a:solidFill>
                <a:latin typeface="Constantia" panose="02030602050306030303" pitchFamily="18" charset="0"/>
                <a:cs typeface="Times New Roman" pitchFamily="18" charset="0"/>
              </a:rPr>
              <a:t>Το ζήτημα της διαφυγής</a:t>
            </a:r>
            <a:br>
              <a:rPr lang="el-GR" b="1">
                <a:solidFill>
                  <a:srgbClr val="FFFFFF"/>
                </a:solidFill>
                <a:latin typeface="Constantia" panose="02030602050306030303" pitchFamily="18" charset="0"/>
                <a:cs typeface="Times New Roman" pitchFamily="18" charset="0"/>
              </a:rPr>
            </a:br>
            <a:endParaRPr lang="el-GR">
              <a:solidFill>
                <a:srgbClr val="FFFFFF"/>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xmlns="" id="{141D68FA-47D1-4C24-A265-DEE819E861F7}"/>
              </a:ext>
            </a:extLst>
          </p:cNvPr>
          <p:cNvSpPr>
            <a:spLocks noGrp="1"/>
          </p:cNvSpPr>
          <p:nvPr>
            <p:ph idx="1"/>
          </p:nvPr>
        </p:nvSpPr>
        <p:spPr>
          <a:xfrm>
            <a:off x="4309240" y="1056510"/>
            <a:ext cx="7901104" cy="5230634"/>
          </a:xfrm>
        </p:spPr>
        <p:txBody>
          <a:bodyPr anchor="ctr">
            <a:noAutofit/>
          </a:bodyPr>
          <a:lstStyle/>
          <a:p>
            <a:pPr>
              <a:buNone/>
            </a:pPr>
            <a:endParaRPr lang="el-GR" sz="2000" b="1" dirty="0">
              <a:solidFill>
                <a:srgbClr val="000000"/>
              </a:solidFill>
              <a:latin typeface="Constantia" panose="02030602050306030303" pitchFamily="18" charset="0"/>
              <a:cs typeface="Times New Roman" pitchFamily="18" charset="0"/>
            </a:endParaRPr>
          </a:p>
          <a:p>
            <a:pPr>
              <a:buNone/>
            </a:pPr>
            <a:r>
              <a:rPr lang="el-GR" sz="2000" dirty="0">
                <a:solidFill>
                  <a:srgbClr val="000000"/>
                </a:solidFill>
                <a:latin typeface="Constantia" panose="02030602050306030303" pitchFamily="18" charset="0"/>
                <a:cs typeface="Times New Roman" pitchFamily="18" charset="0"/>
              </a:rPr>
              <a:t>                             </a:t>
            </a:r>
            <a:r>
              <a:rPr lang="el-GR" sz="2000" i="1" dirty="0">
                <a:solidFill>
                  <a:srgbClr val="000000"/>
                </a:solidFill>
                <a:latin typeface="Constantia" panose="02030602050306030303" pitchFamily="18" charset="0"/>
                <a:cs typeface="Times New Roman" pitchFamily="18" charset="0"/>
              </a:rPr>
              <a:t>Οδύσσεια</a:t>
            </a:r>
            <a:r>
              <a:rPr lang="el-GR" sz="2000" dirty="0">
                <a:solidFill>
                  <a:srgbClr val="000000"/>
                </a:solidFill>
                <a:latin typeface="Constantia" panose="02030602050306030303" pitchFamily="18" charset="0"/>
                <a:cs typeface="Times New Roman" pitchFamily="18" charset="0"/>
              </a:rPr>
              <a:t>                               Λαϊκές Ιστορίες </a:t>
            </a:r>
          </a:p>
          <a:p>
            <a:pPr>
              <a:buNone/>
            </a:pPr>
            <a:r>
              <a:rPr lang="el-GR" sz="2000" dirty="0">
                <a:solidFill>
                  <a:srgbClr val="000000"/>
                </a:solidFill>
                <a:latin typeface="Constantia" panose="02030602050306030303" pitchFamily="18" charset="0"/>
                <a:cs typeface="Times New Roman" pitchFamily="18" charset="0"/>
              </a:rPr>
              <a:t>                     Ζωντανά πρόβατα                     Δέρματα προβάτων </a:t>
            </a:r>
          </a:p>
          <a:p>
            <a:pPr>
              <a:buNone/>
            </a:pPr>
            <a:r>
              <a:rPr lang="el-GR" sz="2000" dirty="0">
                <a:solidFill>
                  <a:srgbClr val="000000"/>
                </a:solidFill>
                <a:latin typeface="Constantia" panose="02030602050306030303" pitchFamily="18" charset="0"/>
                <a:cs typeface="Times New Roman" pitchFamily="18" charset="0"/>
              </a:rPr>
              <a:t>                                                       (σε κάποιες εκδοχές ζωντανά πρόβατα)</a:t>
            </a:r>
          </a:p>
          <a:p>
            <a:pPr>
              <a:buNone/>
            </a:pPr>
            <a:endParaRPr lang="el-GR" sz="2000" dirty="0">
              <a:solidFill>
                <a:srgbClr val="000000"/>
              </a:solidFill>
              <a:latin typeface="Constantia" panose="02030602050306030303" pitchFamily="18" charset="0"/>
              <a:cs typeface="Times New Roman" pitchFamily="18" charset="0"/>
            </a:endParaRPr>
          </a:p>
          <a:p>
            <a:pPr>
              <a:buNone/>
            </a:pPr>
            <a:r>
              <a:rPr lang="el-GR" sz="2000" dirty="0">
                <a:solidFill>
                  <a:srgbClr val="000000"/>
                </a:solidFill>
                <a:latin typeface="Constantia" panose="02030602050306030303" pitchFamily="18" charset="0"/>
                <a:cs typeface="Times New Roman" pitchFamily="18" charset="0"/>
              </a:rPr>
              <a:t>             Καλλιτεχνικές απεικονίσεις</a:t>
            </a:r>
          </a:p>
          <a:p>
            <a:pPr>
              <a:buNone/>
            </a:pPr>
            <a:r>
              <a:rPr lang="el-GR" sz="2000" dirty="0">
                <a:solidFill>
                  <a:srgbClr val="000000"/>
                </a:solidFill>
                <a:latin typeface="Constantia" panose="02030602050306030303" pitchFamily="18" charset="0"/>
                <a:cs typeface="Times New Roman" pitchFamily="18" charset="0"/>
              </a:rPr>
              <a:t>              7</a:t>
            </a:r>
            <a:r>
              <a:rPr lang="el-GR" sz="2000" baseline="30000" dirty="0">
                <a:solidFill>
                  <a:srgbClr val="000000"/>
                </a:solidFill>
                <a:latin typeface="Constantia" panose="02030602050306030303" pitchFamily="18" charset="0"/>
                <a:cs typeface="Times New Roman" pitchFamily="18" charset="0"/>
              </a:rPr>
              <a:t>ος</a:t>
            </a:r>
            <a:r>
              <a:rPr lang="el-GR" sz="2000" dirty="0">
                <a:solidFill>
                  <a:srgbClr val="000000"/>
                </a:solidFill>
                <a:latin typeface="Constantia" panose="02030602050306030303" pitchFamily="18" charset="0"/>
                <a:cs typeface="Times New Roman" pitchFamily="18" charset="0"/>
              </a:rPr>
              <a:t> αι. π.Χ.: κάποιες απεικονίσεις ανδρών κάτω από κριάρια      Ωστόσο αυτές δεν αποτελούν ακριβείς απεικονίσεις της Οδύσσειας</a:t>
            </a:r>
            <a:br>
              <a:rPr lang="el-GR" sz="2000" dirty="0">
                <a:solidFill>
                  <a:srgbClr val="000000"/>
                </a:solidFill>
                <a:latin typeface="Constantia" panose="02030602050306030303" pitchFamily="18" charset="0"/>
                <a:cs typeface="Times New Roman" pitchFamily="18" charset="0"/>
              </a:rPr>
            </a:br>
            <a:r>
              <a:rPr lang="el-GR" sz="2000" dirty="0">
                <a:solidFill>
                  <a:srgbClr val="000000"/>
                </a:solidFill>
                <a:latin typeface="Constantia" panose="02030602050306030303" pitchFamily="18" charset="0"/>
                <a:cs typeface="Times New Roman" pitchFamily="18" charset="0"/>
              </a:rPr>
              <a:t>             1) δεν απεικονίζονται τρία πρόβατα στη σειρά </a:t>
            </a:r>
            <a:br>
              <a:rPr lang="el-GR" sz="2000" dirty="0">
                <a:solidFill>
                  <a:srgbClr val="000000"/>
                </a:solidFill>
                <a:latin typeface="Constantia" panose="02030602050306030303" pitchFamily="18" charset="0"/>
                <a:cs typeface="Times New Roman" pitchFamily="18" charset="0"/>
              </a:rPr>
            </a:br>
            <a:r>
              <a:rPr lang="el-GR" sz="2000" dirty="0">
                <a:solidFill>
                  <a:srgbClr val="000000"/>
                </a:solidFill>
                <a:latin typeface="Constantia" panose="02030602050306030303" pitchFamily="18" charset="0"/>
                <a:cs typeface="Times New Roman" pitchFamily="18" charset="0"/>
              </a:rPr>
              <a:t>             2) έχουμε λιγότερους συντρόφους που δραπετεύουν και </a:t>
            </a:r>
            <a:br>
              <a:rPr lang="el-GR" sz="2000" dirty="0">
                <a:solidFill>
                  <a:srgbClr val="000000"/>
                </a:solidFill>
                <a:latin typeface="Constantia" panose="02030602050306030303" pitchFamily="18" charset="0"/>
                <a:cs typeface="Times New Roman" pitchFamily="18" charset="0"/>
              </a:rPr>
            </a:br>
            <a:r>
              <a:rPr lang="el-GR" sz="2000" dirty="0">
                <a:solidFill>
                  <a:srgbClr val="000000"/>
                </a:solidFill>
                <a:latin typeface="Constantia" panose="02030602050306030303" pitchFamily="18" charset="0"/>
                <a:cs typeface="Times New Roman" pitchFamily="18" charset="0"/>
              </a:rPr>
              <a:t>              3) ένας ή περισσότεροι εξ αυτών έχουν ένα ξίφος</a:t>
            </a:r>
            <a:br>
              <a:rPr lang="el-GR" sz="2000" dirty="0">
                <a:solidFill>
                  <a:srgbClr val="000000"/>
                </a:solidFill>
                <a:latin typeface="Constantia" panose="02030602050306030303" pitchFamily="18" charset="0"/>
                <a:cs typeface="Times New Roman" pitchFamily="18" charset="0"/>
              </a:rPr>
            </a:br>
            <a:endParaRPr lang="el-GR" sz="2000" dirty="0">
              <a:solidFill>
                <a:srgbClr val="000000"/>
              </a:solidFill>
              <a:latin typeface="Constantia" panose="02030602050306030303" pitchFamily="18" charset="0"/>
              <a:cs typeface="Times New Roman" pitchFamily="18" charset="0"/>
            </a:endParaRPr>
          </a:p>
          <a:p>
            <a:pPr>
              <a:buNone/>
            </a:pPr>
            <a:r>
              <a:rPr lang="el-GR" sz="2000" dirty="0">
                <a:solidFill>
                  <a:srgbClr val="000000"/>
                </a:solidFill>
                <a:latin typeface="Constantia" panose="02030602050306030303" pitchFamily="18" charset="0"/>
                <a:cs typeface="Times New Roman" pitchFamily="18" charset="0"/>
              </a:rPr>
              <a:t>.</a:t>
            </a:r>
            <a:endParaRPr lang="el-GR" sz="2000" dirty="0">
              <a:solidFill>
                <a:srgbClr val="000000"/>
              </a:solidFill>
              <a:latin typeface="Constantia" panose="02030602050306030303" pitchFamily="18" charset="0"/>
            </a:endParaRPr>
          </a:p>
        </p:txBody>
      </p:sp>
    </p:spTree>
    <p:extLst>
      <p:ext uri="{BB962C8B-B14F-4D97-AF65-F5344CB8AC3E}">
        <p14:creationId xmlns:p14="http://schemas.microsoft.com/office/powerpoint/2010/main" val="1476483263"/>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err="1">
                <a:solidFill>
                  <a:srgbClr val="FFFFFF"/>
                </a:solidFill>
                <a:latin typeface="Constantia" panose="02030602050306030303" pitchFamily="18" charset="0"/>
              </a:rPr>
              <a:t>Πρωτο</a:t>
            </a:r>
            <a:r>
              <a:rPr lang="en-US" sz="4800" kern="1200" dirty="0">
                <a:solidFill>
                  <a:srgbClr val="FFFFFF"/>
                </a:solidFill>
                <a:latin typeface="Constantia" panose="02030602050306030303" pitchFamily="18" charset="0"/>
              </a:rPr>
              <a:t>αττική Οινοχόη, 675-650 π.Χ.</a:t>
            </a:r>
            <a:br>
              <a:rPr lang="en-US" sz="4800" kern="1200" dirty="0">
                <a:solidFill>
                  <a:srgbClr val="FFFFFF"/>
                </a:solidFill>
                <a:latin typeface="Constantia" panose="02030602050306030303" pitchFamily="18" charset="0"/>
              </a:rPr>
            </a:br>
            <a:endParaRPr lang="en-US" sz="4800" kern="1200" dirty="0">
              <a:solidFill>
                <a:srgbClr val="FFFFFF"/>
              </a:solidFill>
              <a:latin typeface="Constantia" panose="02030602050306030303" pitchFamily="18" charset="0"/>
            </a:endParaRPr>
          </a:p>
        </p:txBody>
      </p:sp>
      <p:cxnSp>
        <p:nvCxnSpPr>
          <p:cNvPr id="11" name="Straight Connector 10">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xmlns="" id="{8C4630A5-A824-4E1E-A054-699AEF10863C}"/>
              </a:ext>
            </a:extLst>
          </p:cNvPr>
          <p:cNvPicPr>
            <a:picLocks noGrp="1" noChangeAspect="1" noChangeArrowheads="1"/>
          </p:cNvPicPr>
          <p:nvPr>
            <p:ph idx="1"/>
          </p:nvPr>
        </p:nvPicPr>
        <p:blipFill>
          <a:blip r:embed="rId2" cstate="print"/>
          <a:stretch>
            <a:fillRect/>
          </a:stretch>
        </p:blipFill>
        <p:spPr bwMode="auto">
          <a:xfrm>
            <a:off x="5153822" y="557603"/>
            <a:ext cx="6553545" cy="5750735"/>
          </a:xfrm>
          <a:prstGeom prst="rect">
            <a:avLst/>
          </a:prstGeom>
          <a:noFill/>
        </p:spPr>
      </p:pic>
    </p:spTree>
    <p:extLst>
      <p:ext uri="{BB962C8B-B14F-4D97-AF65-F5344CB8AC3E}">
        <p14:creationId xmlns:p14="http://schemas.microsoft.com/office/powerpoint/2010/main" val="3468252285"/>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838200" y="1412488"/>
            <a:ext cx="2899189" cy="4363844"/>
          </a:xfrm>
        </p:spPr>
        <p:txBody>
          <a:bodyPr anchor="t">
            <a:normAutofit/>
          </a:bodyPr>
          <a:lstStyle/>
          <a:p>
            <a:r>
              <a:rPr lang="el-GR" sz="4000">
                <a:solidFill>
                  <a:srgbClr val="FFFFFF"/>
                </a:solidFill>
                <a:latin typeface="Constantia" panose="02030602050306030303" pitchFamily="18" charset="0"/>
              </a:rPr>
              <a:t>Στόχος </a:t>
            </a:r>
            <a:r>
              <a:rPr lang="en-US" sz="4000">
                <a:solidFill>
                  <a:srgbClr val="FFFFFF"/>
                </a:solidFill>
                <a:latin typeface="Constantia" panose="02030602050306030303" pitchFamily="18" charset="0"/>
              </a:rPr>
              <a:t>Burgess</a:t>
            </a:r>
            <a:endParaRPr lang="el-GR" sz="4000">
              <a:solidFill>
                <a:srgbClr val="FFFFFF"/>
              </a:solidFill>
              <a:latin typeface="Constantia" panose="02030602050306030303" pitchFamily="18" charset="0"/>
            </a:endParaRPr>
          </a:p>
        </p:txBody>
      </p:sp>
      <p:sp>
        <p:nvSpPr>
          <p:cNvPr id="6" name="Θέση περιεχομένου 5">
            <a:extLst>
              <a:ext uri="{FF2B5EF4-FFF2-40B4-BE49-F238E27FC236}">
                <a16:creationId xmlns:a16="http://schemas.microsoft.com/office/drawing/2014/main" xmlns="" id="{126C99DF-1A08-4A12-8E5D-318EFA3B1D11}"/>
              </a:ext>
            </a:extLst>
          </p:cNvPr>
          <p:cNvSpPr>
            <a:spLocks noGrp="1"/>
          </p:cNvSpPr>
          <p:nvPr>
            <p:ph sz="half" idx="1"/>
          </p:nvPr>
        </p:nvSpPr>
        <p:spPr>
          <a:xfrm>
            <a:off x="4380855" y="1412489"/>
            <a:ext cx="3427283" cy="4363844"/>
          </a:xfrm>
        </p:spPr>
        <p:txBody>
          <a:bodyPr>
            <a:normAutofit/>
          </a:bodyPr>
          <a:lstStyle/>
          <a:p>
            <a:r>
              <a:rPr lang="el-GR" sz="2200" dirty="0">
                <a:latin typeface="Constantia" panose="02030602050306030303" pitchFamily="18" charset="0"/>
              </a:rPr>
              <a:t>ο απώτερος στόχος του είναι να κρίνει αν η Οδύσσεια είναι υπεύθυνη για τις πρώιμες εικόνες που δείχνουν την τύφλωση ενός γίγαντα ή μια απόδραση κάτω από τα πρόβατα</a:t>
            </a:r>
            <a:r>
              <a:rPr lang="el-GR" sz="2000" dirty="0">
                <a:latin typeface="Constantia" panose="02030602050306030303" pitchFamily="18" charset="0"/>
              </a:rPr>
              <a:t> </a:t>
            </a:r>
          </a:p>
        </p:txBody>
      </p:sp>
      <p:cxnSp>
        <p:nvCxnSpPr>
          <p:cNvPr id="13" name="Straight Connector 12">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66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dirty="0" err="1">
                <a:latin typeface="Constantia" panose="02030602050306030303" pitchFamily="18" charset="0"/>
              </a:rPr>
              <a:t>Πρωτο</a:t>
            </a:r>
            <a:r>
              <a:rPr lang="en-US" sz="4700" dirty="0">
                <a:latin typeface="Constantia" panose="02030602050306030303" pitchFamily="18" charset="0"/>
              </a:rPr>
              <a:t>αττική Οινοχόη, 675-650 π.Χ.</a:t>
            </a:r>
            <a:br>
              <a:rPr lang="en-US" sz="4700" dirty="0">
                <a:latin typeface="Constantia" panose="02030602050306030303" pitchFamily="18" charset="0"/>
              </a:rPr>
            </a:br>
            <a:endParaRPr lang="en-US" sz="4700" dirty="0">
              <a:latin typeface="Constantia" panose="02030602050306030303" pitchFamily="18" charset="0"/>
            </a:endParaRPr>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AFB0BDB9-F88D-4C16-A283-68D8159F52D1}"/>
              </a:ext>
            </a:extLst>
          </p:cNvPr>
          <p:cNvPicPr>
            <a:picLocks noGrp="1" noChangeAspect="1" noChangeArrowheads="1"/>
          </p:cNvPicPr>
          <p:nvPr>
            <p:ph idx="1"/>
          </p:nvPr>
        </p:nvPicPr>
        <p:blipFill rotWithShape="1">
          <a:blip r:embed="rId2" cstate="print"/>
          <a:srcRect r="3206"/>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Tree>
    <p:extLst>
      <p:ext uri="{BB962C8B-B14F-4D97-AF65-F5344CB8AC3E}">
        <p14:creationId xmlns:p14="http://schemas.microsoft.com/office/powerpoint/2010/main" val="2970859598"/>
      </p:ext>
    </p:extLst>
  </p:cSld>
  <p:clrMapOvr>
    <a:overrideClrMapping bg1="dk1" tx1="lt1" bg2="dk2" tx2="lt2" accent1="accent1" accent2="accent2" accent3="accent3" accent4="accent4" accent5="accent5" accent6="accent6" hlink="hlink" folHlink="folHlink"/>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655320" y="365125"/>
            <a:ext cx="9013052" cy="1623312"/>
          </a:xfrm>
        </p:spPr>
        <p:txBody>
          <a:bodyPr anchor="b">
            <a:normAutofit/>
          </a:bodyPr>
          <a:lstStyle/>
          <a:p>
            <a:pPr marL="361950" indent="-361950"/>
            <a:r>
              <a:rPr lang="en-US" sz="1600" b="1" dirty="0">
                <a:latin typeface="Constantia" panose="02030602050306030303" pitchFamily="18" charset="0"/>
                <a:cs typeface="Times New Roman" pitchFamily="18" charset="0"/>
              </a:rPr>
              <a:t/>
            </a:r>
            <a:br>
              <a:rPr lang="en-US" sz="1600" b="1" dirty="0">
                <a:latin typeface="Constantia" panose="02030602050306030303" pitchFamily="18" charset="0"/>
                <a:cs typeface="Times New Roman" pitchFamily="18" charset="0"/>
              </a:rPr>
            </a:br>
            <a:r>
              <a:rPr lang="en-US" sz="1600" b="1" dirty="0">
                <a:latin typeface="Constantia" panose="02030602050306030303" pitchFamily="18" charset="0"/>
                <a:cs typeface="Times New Roman" pitchFamily="18" charset="0"/>
              </a:rPr>
              <a:t/>
            </a:r>
            <a:br>
              <a:rPr lang="en-US" sz="1600" b="1" dirty="0">
                <a:latin typeface="Constantia" panose="02030602050306030303" pitchFamily="18" charset="0"/>
                <a:cs typeface="Times New Roman" pitchFamily="18" charset="0"/>
              </a:rPr>
            </a:br>
            <a:r>
              <a:rPr lang="el-GR" sz="1600" b="1" dirty="0">
                <a:latin typeface="Constantia" panose="02030602050306030303" pitchFamily="18" charset="0"/>
                <a:cs typeface="Times New Roman" pitchFamily="18" charset="0"/>
              </a:rPr>
              <a:t>Γιατί </a:t>
            </a:r>
            <a:r>
              <a:rPr lang="en-US" sz="1600" b="1" dirty="0">
                <a:latin typeface="Constantia" panose="02030602050306030303" pitchFamily="18" charset="0"/>
                <a:cs typeface="Times New Roman" pitchFamily="18" charset="0"/>
              </a:rPr>
              <a:t>o </a:t>
            </a:r>
            <a:r>
              <a:rPr lang="el-GR" sz="1600" b="1" dirty="0">
                <a:latin typeface="Constantia" panose="02030602050306030303" pitchFamily="18" charset="0"/>
                <a:cs typeface="Times New Roman" pitchFamily="18" charset="0"/>
              </a:rPr>
              <a:t>Όμηρος προτιμά την εκδοχή με τα ζωντανά πρόβατα </a:t>
            </a:r>
            <a:br>
              <a:rPr lang="el-GR" sz="1600" b="1" dirty="0">
                <a:latin typeface="Constantia" panose="02030602050306030303" pitchFamily="18" charset="0"/>
                <a:cs typeface="Times New Roman" pitchFamily="18" charset="0"/>
              </a:rPr>
            </a:br>
            <a:r>
              <a:rPr lang="el-GR" sz="1600" b="1" dirty="0">
                <a:latin typeface="Constantia" panose="02030602050306030303" pitchFamily="18" charset="0"/>
                <a:cs typeface="Times New Roman" pitchFamily="18" charset="0"/>
              </a:rPr>
              <a:t>και όχι αυτή με τα δέρματα; </a:t>
            </a:r>
            <a:r>
              <a:rPr lang="el-GR" sz="1600" b="1" dirty="0">
                <a:latin typeface="Constantia" panose="02030602050306030303" pitchFamily="18" charset="0"/>
              </a:rPr>
              <a:t/>
            </a:r>
            <a:br>
              <a:rPr lang="el-GR" sz="1600" b="1" dirty="0">
                <a:latin typeface="Constantia" panose="02030602050306030303" pitchFamily="18" charset="0"/>
              </a:rPr>
            </a:br>
            <a:r>
              <a:rPr lang="el-GR" sz="1600" dirty="0">
                <a:latin typeface="Constantia" panose="02030602050306030303" pitchFamily="18" charset="0"/>
                <a:cs typeface="Times New Roman" pitchFamily="18" charset="0"/>
              </a:rPr>
              <a:t/>
            </a:r>
            <a:br>
              <a:rPr lang="el-GR" sz="1600" dirty="0">
                <a:latin typeface="Constantia" panose="02030602050306030303" pitchFamily="18" charset="0"/>
                <a:cs typeface="Times New Roman" pitchFamily="18" charset="0"/>
              </a:rPr>
            </a:br>
            <a:endParaRPr lang="el-GR" sz="1600" dirty="0">
              <a:latin typeface="Constantia" panose="02030602050306030303" pitchFamily="18" charset="0"/>
            </a:endParaRP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141D68FA-47D1-4C24-A265-DEE819E861F7}"/>
              </a:ext>
            </a:extLst>
          </p:cNvPr>
          <p:cNvSpPr>
            <a:spLocks noGrp="1"/>
          </p:cNvSpPr>
          <p:nvPr>
            <p:ph idx="1"/>
          </p:nvPr>
        </p:nvSpPr>
        <p:spPr>
          <a:xfrm>
            <a:off x="655320" y="2644518"/>
            <a:ext cx="9013052" cy="3327251"/>
          </a:xfrm>
        </p:spPr>
        <p:txBody>
          <a:bodyPr>
            <a:normAutofit/>
          </a:bodyPr>
          <a:lstStyle/>
          <a:p>
            <a:pPr marL="361950" indent="-361950"/>
            <a:endParaRPr lang="en-US" sz="2000" dirty="0">
              <a:latin typeface="Constantia" panose="02030602050306030303" pitchFamily="18" charset="0"/>
              <a:cs typeface="Times New Roman" pitchFamily="18" charset="0"/>
            </a:endParaRPr>
          </a:p>
          <a:p>
            <a:pPr marL="361950" indent="-361950"/>
            <a:endParaRPr lang="en-US" sz="2000" dirty="0">
              <a:latin typeface="Constantia" panose="02030602050306030303" pitchFamily="18" charset="0"/>
              <a:cs typeface="Times New Roman" pitchFamily="18" charset="0"/>
            </a:endParaRPr>
          </a:p>
          <a:p>
            <a:pPr marL="361950" indent="-361950"/>
            <a:r>
              <a:rPr lang="el-GR" sz="2000" dirty="0">
                <a:latin typeface="Constantia" panose="02030602050306030303" pitchFamily="18" charset="0"/>
                <a:cs typeface="Times New Roman" pitchFamily="18" charset="0"/>
              </a:rPr>
              <a:t>Η σφαγή και το γδάρσιμο των προβάτων θα μπορούσαν να ενσωματωθούν στη ρεαλιστική ομηρική αφήγηση, δεν θα απέφεραν όμως στον ποιητή μια σειρά πλεονεκτημάτων που του παρέχουν τα ζωντανά πρόβατα ως μέσο διαφυγής του Οδυσσέα και των συντρόφων του:</a:t>
            </a:r>
            <a:br>
              <a:rPr lang="el-GR" sz="2000" dirty="0">
                <a:latin typeface="Constantia" panose="02030602050306030303" pitchFamily="18" charset="0"/>
                <a:cs typeface="Times New Roman" pitchFamily="18" charset="0"/>
              </a:rPr>
            </a:br>
            <a:endParaRPr lang="el-GR" sz="2000" dirty="0">
              <a:latin typeface="Constantia" panose="02030602050306030303" pitchFamily="18" charset="0"/>
              <a:cs typeface="Times New Roman" pitchFamily="18" charset="0"/>
            </a:endParaRPr>
          </a:p>
          <a:p>
            <a:endParaRPr lang="el-GR" sz="2000" dirty="0">
              <a:latin typeface="Constantia" panose="02030602050306030303" pitchFamily="18" charset="0"/>
            </a:endParaRPr>
          </a:p>
        </p:txBody>
      </p:sp>
    </p:spTree>
    <p:extLst>
      <p:ext uri="{BB962C8B-B14F-4D97-AF65-F5344CB8AC3E}">
        <p14:creationId xmlns:p14="http://schemas.microsoft.com/office/powerpoint/2010/main" val="4293389199"/>
      </p:ext>
    </p:extLst>
  </p:cSld>
  <p:clrMapOvr>
    <a:overrideClrMapping bg1="dk1" tx1="lt1" bg2="dk2" tx2="lt2" accent1="accent1" accent2="accent2" accent3="accent3" accent4="accent4" accent5="accent5" accent6="accent6" hlink="hlink" folHlink="folHlink"/>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Η διαφυγή</a:t>
            </a:r>
          </a:p>
        </p:txBody>
      </p:sp>
      <p:graphicFrame>
        <p:nvGraphicFramePr>
          <p:cNvPr id="5" name="Θέση περιεχομένου 2">
            <a:extLst>
              <a:ext uri="{FF2B5EF4-FFF2-40B4-BE49-F238E27FC236}">
                <a16:creationId xmlns:a16="http://schemas.microsoft.com/office/drawing/2014/main" xmlns="" id="{1D819DCC-B232-4B92-B2CC-4FB9FF889C4C}"/>
              </a:ext>
            </a:extLst>
          </p:cNvPr>
          <p:cNvGraphicFramePr>
            <a:graphicFrameLocks noGrp="1"/>
          </p:cNvGraphicFramePr>
          <p:nvPr>
            <p:ph idx="1"/>
            <p:extLst>
              <p:ext uri="{D42A27DB-BD31-4B8C-83A1-F6EECF244321}">
                <p14:modId xmlns:p14="http://schemas.microsoft.com/office/powerpoint/2010/main" val="255696571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981957"/>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xmlns="" id="{0D8C109F-69E0-4BCF-AEB7-ABC37AC5CB3B}"/>
              </a:ext>
            </a:extLst>
          </p:cNvPr>
          <p:cNvSpPr>
            <a:spLocks noGrp="1"/>
          </p:cNvSpPr>
          <p:nvPr>
            <p:ph type="title"/>
          </p:nvPr>
        </p:nvSpPr>
        <p:spPr>
          <a:xfrm>
            <a:off x="535020" y="685800"/>
            <a:ext cx="2780271" cy="5105400"/>
          </a:xfrm>
        </p:spPr>
        <p:txBody>
          <a:bodyPr>
            <a:normAutofit/>
          </a:bodyPr>
          <a:lstStyle/>
          <a:p>
            <a:r>
              <a:rPr lang="en-US" sz="4000" i="1">
                <a:solidFill>
                  <a:srgbClr val="FFFFFF"/>
                </a:solidFill>
                <a:latin typeface="Baskerville Old Face" pitchFamily="18" charset="0"/>
              </a:rPr>
              <a:t>The Cyclops: Image and Folktale</a:t>
            </a:r>
            <a:endParaRPr lang="el-GR" sz="4000">
              <a:solidFill>
                <a:srgbClr val="FFFFFF"/>
              </a:solidFill>
            </a:endParaRPr>
          </a:p>
        </p:txBody>
      </p:sp>
      <p:graphicFrame>
        <p:nvGraphicFramePr>
          <p:cNvPr id="5" name="Θέση περιεχομένου 2">
            <a:extLst>
              <a:ext uri="{FF2B5EF4-FFF2-40B4-BE49-F238E27FC236}">
                <a16:creationId xmlns:a16="http://schemas.microsoft.com/office/drawing/2014/main" xmlns="" id="{5E3BF72E-BBB1-4247-B925-5F7A064C3FAA}"/>
              </a:ext>
            </a:extLst>
          </p:cNvPr>
          <p:cNvGraphicFramePr>
            <a:graphicFrameLocks noGrp="1"/>
          </p:cNvGraphicFramePr>
          <p:nvPr>
            <p:ph idx="1"/>
            <p:extLst>
              <p:ext uri="{D42A27DB-BD31-4B8C-83A1-F6EECF244321}">
                <p14:modId xmlns:p14="http://schemas.microsoft.com/office/powerpoint/2010/main" val="218556200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257263"/>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F5AF9292-785F-4841-81D5-DAE16D39D561}"/>
              </a:ext>
            </a:extLst>
          </p:cNvPr>
          <p:cNvSpPr>
            <a:spLocks noGrp="1"/>
          </p:cNvSpPr>
          <p:nvPr>
            <p:ph idx="1"/>
          </p:nvPr>
        </p:nvSpPr>
        <p:spPr>
          <a:xfrm>
            <a:off x="4976031" y="963877"/>
            <a:ext cx="6377769" cy="4930246"/>
          </a:xfrm>
        </p:spPr>
        <p:txBody>
          <a:bodyPr anchor="ctr">
            <a:normAutofit/>
          </a:bodyPr>
          <a:lstStyle/>
          <a:p>
            <a:r>
              <a:rPr lang="el-GR" sz="3000" dirty="0">
                <a:latin typeface="Constantia" panose="02030602050306030303" pitchFamily="18" charset="0"/>
                <a:cs typeface="Times New Roman" pitchFamily="18" charset="0"/>
              </a:rPr>
              <a:t>Συνεπώς, είναι ορθότερο να θεωρήσουμε ότι οι πρώιμες καλλιτεχνικές απεικονίσεις της σκηνής της διαφυγής αντανακλούν τον ευρύτερο μύθο για τον Οδυσσέα παρά μια συγκεκριμένη ποιητική του εκδοχή.</a:t>
            </a:r>
          </a:p>
          <a:p>
            <a:endParaRPr lang="el-GR" sz="2400" dirty="0"/>
          </a:p>
        </p:txBody>
      </p:sp>
    </p:spTree>
    <p:extLst>
      <p:ext uri="{BB962C8B-B14F-4D97-AF65-F5344CB8AC3E}">
        <p14:creationId xmlns:p14="http://schemas.microsoft.com/office/powerpoint/2010/main" val="2766567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xmlns="" id="{A45E3822-DFC8-4B11-AC91-E3BC43295CEA}"/>
              </a:ext>
            </a:extLst>
          </p:cNvPr>
          <p:cNvSpPr>
            <a:spLocks noGrp="1"/>
          </p:cNvSpPr>
          <p:nvPr>
            <p:ph type="title"/>
          </p:nvPr>
        </p:nvSpPr>
        <p:spPr>
          <a:xfrm>
            <a:off x="655320" y="365125"/>
            <a:ext cx="9013052" cy="1623312"/>
          </a:xfrm>
        </p:spPr>
        <p:txBody>
          <a:bodyPr anchor="b">
            <a:normAutofit/>
          </a:bodyPr>
          <a:lstStyle/>
          <a:p>
            <a:r>
              <a:rPr lang="el-GR" sz="4000">
                <a:latin typeface="Constantia" panose="02030602050306030303" pitchFamily="18" charset="0"/>
                <a:cs typeface="Times New Roman" pitchFamily="18" charset="0"/>
              </a:rPr>
              <a:t>Ανακεφαλαίωση – Συμπεράσματα</a:t>
            </a:r>
            <a:br>
              <a:rPr lang="el-GR" sz="4000">
                <a:latin typeface="Constantia" panose="02030602050306030303" pitchFamily="18" charset="0"/>
                <a:cs typeface="Times New Roman" pitchFamily="18" charset="0"/>
              </a:rPr>
            </a:br>
            <a:endParaRPr lang="el-GR" sz="4000">
              <a:latin typeface="Constantia" panose="02030602050306030303" pitchFamily="18" charset="0"/>
            </a:endParaRP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92BE5535-E542-461F-A58D-D5233EA7197D}"/>
              </a:ext>
            </a:extLst>
          </p:cNvPr>
          <p:cNvSpPr>
            <a:spLocks noGrp="1"/>
          </p:cNvSpPr>
          <p:nvPr>
            <p:ph idx="1"/>
          </p:nvPr>
        </p:nvSpPr>
        <p:spPr>
          <a:xfrm>
            <a:off x="258771" y="2250163"/>
            <a:ext cx="11169568" cy="4578604"/>
          </a:xfrm>
        </p:spPr>
        <p:txBody>
          <a:bodyPr>
            <a:noAutofit/>
          </a:bodyPr>
          <a:lstStyle/>
          <a:p>
            <a:pPr>
              <a:buNone/>
            </a:pPr>
            <a:endParaRPr lang="el-GR" sz="3000" dirty="0">
              <a:latin typeface="Constantia" panose="02030602050306030303" pitchFamily="18" charset="0"/>
              <a:cs typeface="Times New Roman" pitchFamily="18" charset="0"/>
            </a:endParaRPr>
          </a:p>
          <a:p>
            <a:r>
              <a:rPr lang="el-GR" sz="3000" dirty="0">
                <a:latin typeface="Constantia" panose="02030602050306030303" pitchFamily="18" charset="0"/>
                <a:cs typeface="Times New Roman" pitchFamily="18" charset="0"/>
              </a:rPr>
              <a:t>Η παράλληλη εξέταση των λαϊκών ιστοριών και της ομηρικής αφήγησης με στόχο την ανάλυση των πρώιμων σκηνών της τύφλωσης του Κύκλωπα και της διαφυγής από αυτόν μπορεί να οδηγήσει σε συγκεχυμένα συμπεράσματα.</a:t>
            </a:r>
          </a:p>
          <a:p>
            <a:endParaRPr lang="el-GR" sz="2000" dirty="0">
              <a:latin typeface="Constantia" panose="02030602050306030303" pitchFamily="18" charset="0"/>
              <a:cs typeface="Times New Roman" pitchFamily="18" charset="0"/>
            </a:endParaRPr>
          </a:p>
          <a:p>
            <a:pPr marL="0" indent="0">
              <a:buNone/>
            </a:pPr>
            <a:endParaRPr lang="el-GR" sz="2000" dirty="0">
              <a:latin typeface="Constantia" panose="02030602050306030303" pitchFamily="18" charset="0"/>
            </a:endParaRPr>
          </a:p>
        </p:txBody>
      </p:sp>
    </p:spTree>
    <p:extLst>
      <p:ext uri="{BB962C8B-B14F-4D97-AF65-F5344CB8AC3E}">
        <p14:creationId xmlns:p14="http://schemas.microsoft.com/office/powerpoint/2010/main" val="131464637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E75844D3-468C-4E6D-8052-0740F2C42AED}"/>
              </a:ext>
            </a:extLst>
          </p:cNvPr>
          <p:cNvSpPr>
            <a:spLocks noGrp="1"/>
          </p:cNvSpPr>
          <p:nvPr>
            <p:ph type="title"/>
          </p:nvPr>
        </p:nvSpPr>
        <p:spPr>
          <a:xfrm>
            <a:off x="838200" y="963877"/>
            <a:ext cx="3494362" cy="4930246"/>
          </a:xfrm>
        </p:spPr>
        <p:txBody>
          <a:bodyPr>
            <a:normAutofit/>
          </a:bodyPr>
          <a:lstStyle/>
          <a:p>
            <a:pPr algn="r"/>
            <a:r>
              <a:rPr lang="en-US" i="1" dirty="0">
                <a:effectLst>
                  <a:outerShdw blurRad="38100" dist="38100" dir="2700000" algn="tl">
                    <a:srgbClr val="000000">
                      <a:alpha val="43137"/>
                    </a:srgbClr>
                  </a:outerShdw>
                </a:effectLst>
                <a:latin typeface="Baskerville Old Face" pitchFamily="18" charset="0"/>
              </a:rPr>
              <a:t>The Cyclops: Image and Folktale</a:t>
            </a:r>
            <a:endParaRPr lang="el-GR" dirty="0">
              <a:effectLst>
                <a:outerShdw blurRad="38100" dist="38100" dir="2700000" algn="tl">
                  <a:srgbClr val="000000">
                    <a:alpha val="43137"/>
                  </a:srgbClr>
                </a:outerShdw>
              </a:effectLst>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D59FF534-B05A-4142-BC93-B7001944B0CF}"/>
              </a:ext>
            </a:extLst>
          </p:cNvPr>
          <p:cNvSpPr>
            <a:spLocks noGrp="1"/>
          </p:cNvSpPr>
          <p:nvPr>
            <p:ph idx="1"/>
          </p:nvPr>
        </p:nvSpPr>
        <p:spPr>
          <a:xfrm>
            <a:off x="4303417" y="963877"/>
            <a:ext cx="7557304" cy="4930246"/>
          </a:xfrm>
        </p:spPr>
        <p:txBody>
          <a:bodyPr anchor="ctr">
            <a:noAutofit/>
          </a:bodyPr>
          <a:lstStyle/>
          <a:p>
            <a:pPr marL="361950" indent="-361950">
              <a:buNone/>
            </a:pPr>
            <a:r>
              <a:rPr lang="el-GR" sz="1600" dirty="0">
                <a:latin typeface="Constantia" panose="02030602050306030303" pitchFamily="18" charset="0"/>
                <a:cs typeface="Times New Roman" pitchFamily="18" charset="0"/>
              </a:rPr>
              <a:t>Την άποψη αυτή ενισχύουν τα εξής δύο στοιχεία:</a:t>
            </a:r>
            <a:br>
              <a:rPr lang="el-GR" sz="1600" dirty="0">
                <a:latin typeface="Constantia" panose="02030602050306030303" pitchFamily="18" charset="0"/>
                <a:cs typeface="Times New Roman" pitchFamily="18" charset="0"/>
              </a:rPr>
            </a:br>
            <a:endParaRPr lang="el-GR" sz="1600" dirty="0">
              <a:latin typeface="Constantia" panose="02030602050306030303" pitchFamily="18" charset="0"/>
              <a:cs typeface="Times New Roman" pitchFamily="18" charset="0"/>
            </a:endParaRPr>
          </a:p>
          <a:p>
            <a:pPr marL="358775" indent="-358775">
              <a:buNone/>
            </a:pPr>
            <a:r>
              <a:rPr lang="el-GR" sz="1600" dirty="0">
                <a:latin typeface="Constantia" panose="02030602050306030303" pitchFamily="18" charset="0"/>
                <a:cs typeface="Times New Roman" pitchFamily="18" charset="0"/>
              </a:rPr>
              <a:t>	1. Στις </a:t>
            </a:r>
            <a:r>
              <a:rPr lang="el-GR" sz="1600" dirty="0" err="1">
                <a:latin typeface="Constantia" panose="02030602050306030303" pitchFamily="18" charset="0"/>
                <a:cs typeface="Times New Roman" pitchFamily="18" charset="0"/>
              </a:rPr>
              <a:t>πρωιμότερες</a:t>
            </a:r>
            <a:r>
              <a:rPr lang="el-GR" sz="1600" dirty="0">
                <a:latin typeface="Constantia" panose="02030602050306030303" pitchFamily="18" charset="0"/>
                <a:cs typeface="Times New Roman" pitchFamily="18" charset="0"/>
              </a:rPr>
              <a:t> καλλιτεχνικές απεικονίσεις το όνομα του Οδυσσέα εμφανίζεται με ένα λάμδα αντί για δέλτα, δηλαδή ως «</a:t>
            </a:r>
            <a:r>
              <a:rPr lang="el-GR" sz="1600" dirty="0" err="1">
                <a:latin typeface="Constantia" panose="02030602050306030303" pitchFamily="18" charset="0"/>
                <a:cs typeface="Times New Roman" pitchFamily="18" charset="0"/>
              </a:rPr>
              <a:t>Ολυτεύς</a:t>
            </a:r>
            <a:r>
              <a:rPr lang="el-GR" sz="1600" dirty="0">
                <a:latin typeface="Constantia" panose="02030602050306030303" pitchFamily="18" charset="0"/>
                <a:cs typeface="Times New Roman" pitchFamily="18" charset="0"/>
              </a:rPr>
              <a:t>» αντί «Οδυσσεύς» (μέχρι τον 6</a:t>
            </a:r>
            <a:r>
              <a:rPr lang="el-GR" sz="1600" baseline="30000" dirty="0">
                <a:latin typeface="Constantia" panose="02030602050306030303" pitchFamily="18" charset="0"/>
                <a:cs typeface="Times New Roman" pitchFamily="18" charset="0"/>
              </a:rPr>
              <a:t>ο</a:t>
            </a:r>
            <a:r>
              <a:rPr lang="el-GR" sz="1600" dirty="0">
                <a:latin typeface="Constantia" panose="02030602050306030303" pitchFamily="18" charset="0"/>
                <a:cs typeface="Times New Roman" pitchFamily="18" charset="0"/>
              </a:rPr>
              <a:t> αι. π.Χ. γενικά και μέχρι τον 5</a:t>
            </a:r>
            <a:r>
              <a:rPr lang="el-GR" sz="1600" baseline="30000" dirty="0">
                <a:latin typeface="Constantia" panose="02030602050306030303" pitchFamily="18" charset="0"/>
                <a:cs typeface="Times New Roman" pitchFamily="18" charset="0"/>
              </a:rPr>
              <a:t>ο</a:t>
            </a:r>
            <a:r>
              <a:rPr lang="el-GR" sz="1600" dirty="0">
                <a:latin typeface="Constantia" panose="02030602050306030303" pitchFamily="18" charset="0"/>
                <a:cs typeface="Times New Roman" pitchFamily="18" charset="0"/>
              </a:rPr>
              <a:t> αι. π.Χ. ειδικά στις σκηνές της τύφλωσης και της διαφυγής).</a:t>
            </a:r>
            <a:br>
              <a:rPr lang="el-GR" sz="1600" dirty="0">
                <a:latin typeface="Constantia" panose="02030602050306030303" pitchFamily="18" charset="0"/>
                <a:cs typeface="Times New Roman" pitchFamily="18" charset="0"/>
              </a:rPr>
            </a:br>
            <a:endParaRPr lang="el-GR" sz="1600" dirty="0">
              <a:latin typeface="Constantia" panose="02030602050306030303" pitchFamily="18" charset="0"/>
              <a:cs typeface="Times New Roman" pitchFamily="18" charset="0"/>
            </a:endParaRPr>
          </a:p>
          <a:p>
            <a:pPr marL="358775" indent="-358775">
              <a:buNone/>
            </a:pPr>
            <a:r>
              <a:rPr lang="el-GR" sz="1600" dirty="0">
                <a:latin typeface="Constantia" panose="02030602050306030303" pitchFamily="18" charset="0"/>
                <a:cs typeface="Times New Roman" pitchFamily="18" charset="0"/>
              </a:rPr>
              <a:t>	2. Καμία άλλη σκηνή από την </a:t>
            </a:r>
            <a:r>
              <a:rPr lang="el-GR" sz="1600" i="1" dirty="0">
                <a:latin typeface="Constantia" panose="02030602050306030303" pitchFamily="18" charset="0"/>
                <a:cs typeface="Times New Roman" pitchFamily="18" charset="0"/>
              </a:rPr>
              <a:t>Οδύσσεια</a:t>
            </a:r>
            <a:r>
              <a:rPr lang="el-GR" sz="1600" dirty="0">
                <a:latin typeface="Constantia" panose="02030602050306030303" pitchFamily="18" charset="0"/>
                <a:cs typeface="Times New Roman" pitchFamily="18" charset="0"/>
              </a:rPr>
              <a:t> δεν αναπαρίσταται καλλιτεχνικά μέχρι τον 6</a:t>
            </a:r>
            <a:r>
              <a:rPr lang="el-GR" sz="1600" baseline="30000" dirty="0">
                <a:latin typeface="Constantia" panose="02030602050306030303" pitchFamily="18" charset="0"/>
                <a:cs typeface="Times New Roman" pitchFamily="18" charset="0"/>
              </a:rPr>
              <a:t>ο</a:t>
            </a:r>
            <a:r>
              <a:rPr lang="el-GR" sz="1600" dirty="0">
                <a:latin typeface="Constantia" panose="02030602050306030303" pitchFamily="18" charset="0"/>
                <a:cs typeface="Times New Roman" pitchFamily="18" charset="0"/>
              </a:rPr>
              <a:t> αι. π.Χ. και όσες αναπαρίστανται εφεξής (βλ. περιπέτειες του Οδυσσέα στη θάλασσα) υποπτεύεται ότι ανήκουν σε προ-ομηρικές πηγές. </a:t>
            </a:r>
            <a:br>
              <a:rPr lang="el-GR" sz="1600" dirty="0">
                <a:latin typeface="Constantia" panose="02030602050306030303" pitchFamily="18" charset="0"/>
                <a:cs typeface="Times New Roman" pitchFamily="18" charset="0"/>
              </a:rPr>
            </a:br>
            <a:endParaRPr lang="el-GR" sz="1600" dirty="0">
              <a:latin typeface="Constantia" panose="02030602050306030303" pitchFamily="18" charset="0"/>
              <a:cs typeface="Times New Roman" pitchFamily="18" charset="0"/>
            </a:endParaRPr>
          </a:p>
          <a:p>
            <a:pPr marL="358775" indent="-358775"/>
            <a:r>
              <a:rPr lang="el-GR" sz="1600" dirty="0">
                <a:latin typeface="Constantia" panose="02030602050306030303" pitchFamily="18" charset="0"/>
                <a:cs typeface="Times New Roman" pitchFamily="18" charset="0"/>
              </a:rPr>
              <a:t>Βέβαια η μεγάλη έκταση του έπους πρέπει να οδήγησε τους ραψωδούς στο να απαγγέλουν μεμονωμένα επεισόδια κάθε φορά και ίσως η «Κυκλώπεια» να ήταν ένα από αυτά. </a:t>
            </a:r>
          </a:p>
          <a:p>
            <a:pPr marL="358775" indent="-358775"/>
            <a:r>
              <a:rPr lang="el-GR" sz="1600" dirty="0">
                <a:latin typeface="Constantia" panose="02030602050306030303" pitchFamily="18" charset="0"/>
                <a:cs typeface="Times New Roman" pitchFamily="18" charset="0"/>
              </a:rPr>
              <a:t>Αλλά η επιλογή εκ μέρους των καλλιτεχνών αυτού του επεισοδίου και μόνο παραμένει ανεξήγητη.</a:t>
            </a:r>
            <a:br>
              <a:rPr lang="el-GR" sz="1600" dirty="0">
                <a:latin typeface="Constantia" panose="02030602050306030303" pitchFamily="18" charset="0"/>
                <a:cs typeface="Times New Roman" pitchFamily="18" charset="0"/>
              </a:rPr>
            </a:br>
            <a:endParaRPr lang="el-GR" sz="1600" dirty="0">
              <a:latin typeface="Constantia" panose="02030602050306030303" pitchFamily="18" charset="0"/>
              <a:cs typeface="Times New Roman" pitchFamily="18" charset="0"/>
            </a:endParaRPr>
          </a:p>
          <a:p>
            <a:pPr marL="358775" indent="-358775">
              <a:buNone/>
            </a:pPr>
            <a:r>
              <a:rPr lang="el-GR" sz="1600" dirty="0">
                <a:latin typeface="Constantia" panose="02030602050306030303" pitchFamily="18" charset="0"/>
                <a:cs typeface="Times New Roman" pitchFamily="18" charset="0"/>
                <a:sym typeface="Wingdings"/>
              </a:rPr>
              <a:t>	</a:t>
            </a:r>
            <a:r>
              <a:rPr lang="el-GR" sz="1600" dirty="0">
                <a:latin typeface="Constantia" panose="02030602050306030303" pitchFamily="18" charset="0"/>
                <a:cs typeface="Times New Roman" pitchFamily="18" charset="0"/>
              </a:rPr>
              <a:t>Σε κάθε περίπτωση σκηνές χαρακτηριστικά ομηρικές και όχι απλά συνδεδεμένες με τον μύθο του Οδυσσέα αρχίζουν να απαντούν από τον 5</a:t>
            </a:r>
            <a:r>
              <a:rPr lang="el-GR" sz="1600" baseline="30000" dirty="0">
                <a:latin typeface="Constantia" panose="02030602050306030303" pitchFamily="18" charset="0"/>
                <a:cs typeface="Times New Roman" pitchFamily="18" charset="0"/>
              </a:rPr>
              <a:t>ο</a:t>
            </a:r>
            <a:r>
              <a:rPr lang="el-GR" sz="1600" dirty="0">
                <a:latin typeface="Constantia" panose="02030602050306030303" pitchFamily="18" charset="0"/>
                <a:cs typeface="Times New Roman" pitchFamily="18" charset="0"/>
              </a:rPr>
              <a:t> αι. π.Χ. και εξής.</a:t>
            </a:r>
          </a:p>
          <a:p>
            <a:endParaRPr lang="el-GR" sz="1600" dirty="0"/>
          </a:p>
        </p:txBody>
      </p:sp>
    </p:spTree>
    <p:extLst>
      <p:ext uri="{BB962C8B-B14F-4D97-AF65-F5344CB8AC3E}">
        <p14:creationId xmlns:p14="http://schemas.microsoft.com/office/powerpoint/2010/main" val="194986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3B20865B-BE72-479E-9E55-8830F2840BE7}"/>
              </a:ext>
            </a:extLst>
          </p:cNvPr>
          <p:cNvSpPr>
            <a:spLocks noGrp="1"/>
          </p:cNvSpPr>
          <p:nvPr>
            <p:ph idx="1"/>
          </p:nvPr>
        </p:nvSpPr>
        <p:spPr>
          <a:xfrm>
            <a:off x="838200" y="2057400"/>
            <a:ext cx="10515600" cy="3871762"/>
          </a:xfrm>
        </p:spPr>
        <p:txBody>
          <a:bodyPr>
            <a:normAutofit/>
          </a:bodyPr>
          <a:lstStyle/>
          <a:p>
            <a:pPr marL="358775" indent="-358775"/>
            <a:r>
              <a:rPr lang="el-GR" sz="2000" dirty="0">
                <a:latin typeface="Constantia" panose="02030602050306030303" pitchFamily="18" charset="0"/>
                <a:cs typeface="Times New Roman" pitchFamily="18" charset="0"/>
              </a:rPr>
              <a:t>Το όνομα του Πολύφημου από την άλλη (πολύς + φήμη) μπορεί να δηλώνει ότι η ιστορία του ήταν ευρέως γνωστή πριν την παρουσίασή της από τον Όμηρο.</a:t>
            </a:r>
          </a:p>
          <a:p>
            <a:pPr marL="358775" indent="-358775">
              <a:buNone/>
            </a:pPr>
            <a:r>
              <a:rPr lang="el-GR" sz="2000" dirty="0">
                <a:latin typeface="Constantia" panose="02030602050306030303" pitchFamily="18" charset="0"/>
                <a:cs typeface="Times New Roman" pitchFamily="18" charset="0"/>
                <a:sym typeface="Wingdings"/>
              </a:rPr>
              <a:t>	Επιρροή πρώιμων καλλιτεχνικών απεικονίσεων από τον μύθο του Οδυσσέα και του Πολύφημου, όπως και αν είχε ειπωθεί.</a:t>
            </a:r>
            <a:endParaRPr lang="el-GR" sz="2000" dirty="0">
              <a:latin typeface="Constantia" panose="02030602050306030303" pitchFamily="18" charset="0"/>
              <a:cs typeface="Times New Roman" pitchFamily="18" charset="0"/>
            </a:endParaRPr>
          </a:p>
          <a:p>
            <a:pPr marL="358775" indent="-358775"/>
            <a:endParaRPr lang="el-GR" sz="2000" dirty="0">
              <a:latin typeface="Constantia" panose="02030602050306030303" pitchFamily="18" charset="0"/>
              <a:cs typeface="Times New Roman" pitchFamily="18" charset="0"/>
            </a:endParaRPr>
          </a:p>
          <a:p>
            <a:pPr marL="358775" indent="-358775"/>
            <a:r>
              <a:rPr lang="el-GR" sz="2000" dirty="0">
                <a:latin typeface="Constantia" panose="02030602050306030303" pitchFamily="18" charset="0"/>
                <a:cs typeface="Times New Roman" pitchFamily="18" charset="0"/>
              </a:rPr>
              <a:t>Εξάλλου, όπως υποστηρίζει και ο </a:t>
            </a:r>
            <a:r>
              <a:rPr lang="en-US" sz="2000" dirty="0">
                <a:latin typeface="Constantia" panose="02030602050306030303" pitchFamily="18" charset="0"/>
                <a:cs typeface="Times New Roman" pitchFamily="18" charset="0"/>
              </a:rPr>
              <a:t>Burkert</a:t>
            </a:r>
            <a:r>
              <a:rPr lang="el-GR" sz="2000" dirty="0">
                <a:latin typeface="Constantia" panose="02030602050306030303" pitchFamily="18" charset="0"/>
                <a:cs typeface="Times New Roman" pitchFamily="18" charset="0"/>
              </a:rPr>
              <a:t>, το επεισόδιο αυτό όφειλε την επιτυχία του στην εσωτερική δομή και στην έμφυτη δυναμική του και όχι στη δεξιότητα κάποιου συγκεκριμένου ποιητή. </a:t>
            </a:r>
          </a:p>
          <a:p>
            <a:pPr marL="358775" indent="-358775"/>
            <a:r>
              <a:rPr lang="el-GR" sz="2000" dirty="0">
                <a:latin typeface="Constantia" panose="02030602050306030303" pitchFamily="18" charset="0"/>
                <a:cs typeface="Times New Roman" pitchFamily="18" charset="0"/>
              </a:rPr>
              <a:t>Από την άλλη, παρατηρήθηκε η σχέση του με τελετουργίες (π.χ. της ταφής) λόγω του συμβολικού χαρακτήρα της σπηλιάς του Κύκλωπα ως του Κάτω Κόσμου.</a:t>
            </a:r>
          </a:p>
          <a:p>
            <a:pPr marL="358775" indent="-358775">
              <a:buNone/>
            </a:pPr>
            <a:r>
              <a:rPr lang="el-GR" sz="2000" dirty="0">
                <a:latin typeface="Constantia" panose="02030602050306030303" pitchFamily="18" charset="0"/>
                <a:cs typeface="Times New Roman" pitchFamily="18" charset="0"/>
                <a:sym typeface="Wingdings"/>
              </a:rPr>
              <a:t>	Το βαθύτερο αυτό νόημα του μύθου φαίνεται να ήταν εγγενές χαρακτηριστικό του.</a:t>
            </a:r>
            <a:endParaRPr lang="el-GR" sz="2000" dirty="0">
              <a:latin typeface="Constantia" panose="02030602050306030303" pitchFamily="18" charset="0"/>
              <a:cs typeface="Times New Roman" pitchFamily="18" charset="0"/>
            </a:endParaRPr>
          </a:p>
          <a:p>
            <a:endParaRPr lang="el-GR" sz="2000" dirty="0">
              <a:latin typeface="Constantia" panose="02030602050306030303" pitchFamily="18" charset="0"/>
            </a:endParaRPr>
          </a:p>
        </p:txBody>
      </p:sp>
    </p:spTree>
    <p:extLst>
      <p:ext uri="{BB962C8B-B14F-4D97-AF65-F5344CB8AC3E}">
        <p14:creationId xmlns:p14="http://schemas.microsoft.com/office/powerpoint/2010/main" val="163420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xmlns="" id="{AB9E7A80-F60F-4E51-A013-E0C8006CAE40}"/>
              </a:ext>
            </a:extLst>
          </p:cNvPr>
          <p:cNvGraphicFramePr>
            <a:graphicFrameLocks noGrp="1"/>
          </p:cNvGraphicFramePr>
          <p:nvPr>
            <p:ph idx="1"/>
            <p:extLst>
              <p:ext uri="{D42A27DB-BD31-4B8C-83A1-F6EECF244321}">
                <p14:modId xmlns:p14="http://schemas.microsoft.com/office/powerpoint/2010/main" val="70866115"/>
              </p:ext>
            </p:extLst>
          </p:nvPr>
        </p:nvGraphicFramePr>
        <p:xfrm>
          <a:off x="838200" y="1273215"/>
          <a:ext cx="10515600" cy="490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013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D0FF66D3-AC6B-46F0-94FA-528519FB3C1E}"/>
              </a:ext>
            </a:extLst>
          </p:cNvPr>
          <p:cNvSpPr>
            <a:spLocks noGrp="1"/>
          </p:cNvSpPr>
          <p:nvPr>
            <p:ph type="title"/>
          </p:nvPr>
        </p:nvSpPr>
        <p:spPr>
          <a:xfrm>
            <a:off x="838200" y="963877"/>
            <a:ext cx="3494362" cy="4930246"/>
          </a:xfrm>
        </p:spPr>
        <p:txBody>
          <a:bodyPr>
            <a:normAutofit/>
          </a:bodyPr>
          <a:lstStyle/>
          <a:p>
            <a:pPr algn="r"/>
            <a:r>
              <a:rPr lang="en-US" i="1" dirty="0">
                <a:latin typeface="Constantia" panose="02030602050306030303" pitchFamily="18" charset="0"/>
              </a:rPr>
              <a:t>The Cyclops: Image and Folktale</a:t>
            </a:r>
            <a:endParaRPr lang="el-GR" dirty="0">
              <a:latin typeface="Constantia" panose="02030602050306030303" pitchFamily="18" charset="0"/>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B24DF4BA-2D5F-43CA-8EB3-C99272E288EC}"/>
              </a:ext>
            </a:extLst>
          </p:cNvPr>
          <p:cNvSpPr>
            <a:spLocks noGrp="1"/>
          </p:cNvSpPr>
          <p:nvPr>
            <p:ph idx="1"/>
          </p:nvPr>
        </p:nvSpPr>
        <p:spPr>
          <a:xfrm>
            <a:off x="4421529" y="1183796"/>
            <a:ext cx="6932271" cy="4930246"/>
          </a:xfrm>
        </p:spPr>
        <p:txBody>
          <a:bodyPr anchor="ctr">
            <a:noAutofit/>
          </a:bodyPr>
          <a:lstStyle/>
          <a:p>
            <a:r>
              <a:rPr lang="el-GR" sz="2000" dirty="0">
                <a:latin typeface="Constantia" panose="02030602050306030303" pitchFamily="18" charset="0"/>
                <a:cs typeface="Times New Roman" pitchFamily="18" charset="0"/>
              </a:rPr>
              <a:t>Σαφώς η τύχη μπορεί να έπαιξε κάποιον ρόλο δεδομένου ότι δεν μας έχει διασωθεί το σύνολο των καλλιτεχνικών απεικονίσεων της Αρχαιότητας, ωστόσο γιατί η τύχη μεροληπτεί κατά του Ομήρου;</a:t>
            </a:r>
          </a:p>
          <a:p>
            <a:r>
              <a:rPr lang="el-GR" sz="2000" dirty="0">
                <a:latin typeface="Constantia" panose="02030602050306030303" pitchFamily="18" charset="0"/>
                <a:cs typeface="Times New Roman" pitchFamily="18" charset="0"/>
              </a:rPr>
              <a:t>Τα καλλιτεχνικά δεδομένα δεν αποδεικνύουν τίποτα σχετικά με την χρονολόγηση της </a:t>
            </a:r>
            <a:r>
              <a:rPr lang="el-GR" sz="2000" i="1" dirty="0" err="1">
                <a:latin typeface="Constantia" panose="02030602050306030303" pitchFamily="18" charset="0"/>
                <a:cs typeface="Times New Roman" pitchFamily="18" charset="0"/>
              </a:rPr>
              <a:t>Ιλιάδας</a:t>
            </a:r>
            <a:r>
              <a:rPr lang="el-GR" sz="2000" dirty="0">
                <a:latin typeface="Constantia" panose="02030602050306030303" pitchFamily="18" charset="0"/>
                <a:cs typeface="Times New Roman" pitchFamily="18" charset="0"/>
              </a:rPr>
              <a:t> και της </a:t>
            </a:r>
            <a:r>
              <a:rPr lang="el-GR" sz="2000" i="1" dirty="0">
                <a:latin typeface="Constantia" panose="02030602050306030303" pitchFamily="18" charset="0"/>
                <a:cs typeface="Times New Roman" pitchFamily="18" charset="0"/>
              </a:rPr>
              <a:t>Οδύσσειας</a:t>
            </a:r>
            <a:r>
              <a:rPr lang="el-GR" sz="2000" dirty="0">
                <a:latin typeface="Constantia" panose="02030602050306030303" pitchFamily="18" charset="0"/>
                <a:cs typeface="Times New Roman" pitchFamily="18" charset="0"/>
              </a:rPr>
              <a:t> ούτε και των ποιημάτων του </a:t>
            </a:r>
            <a:r>
              <a:rPr lang="el-GR" sz="2000" i="1" dirty="0">
                <a:latin typeface="Constantia" panose="02030602050306030303" pitchFamily="18" charset="0"/>
                <a:cs typeface="Times New Roman" pitchFamily="18" charset="0"/>
              </a:rPr>
              <a:t>Επικού Κύκλου</a:t>
            </a:r>
            <a:r>
              <a:rPr lang="el-GR" sz="2000" dirty="0">
                <a:latin typeface="Constantia" panose="02030602050306030303" pitchFamily="18" charset="0"/>
                <a:cs typeface="Times New Roman" pitchFamily="18" charset="0"/>
              </a:rPr>
              <a:t>, δηλώνουν όμως σαφώς ότι τα ομηρικά έπη δεν ήταν ευρέως γνωστά κατά τον 7</a:t>
            </a:r>
            <a:r>
              <a:rPr lang="el-GR" sz="2000" baseline="30000" dirty="0">
                <a:latin typeface="Constantia" panose="02030602050306030303" pitchFamily="18" charset="0"/>
                <a:cs typeface="Times New Roman" pitchFamily="18" charset="0"/>
              </a:rPr>
              <a:t>ο</a:t>
            </a:r>
            <a:r>
              <a:rPr lang="el-GR" sz="2000" dirty="0">
                <a:latin typeface="Constantia" panose="02030602050306030303" pitchFamily="18" charset="0"/>
                <a:cs typeface="Times New Roman" pitchFamily="18" charset="0"/>
              </a:rPr>
              <a:t> αι. π.Χ. σ’ αντίθεση με την εκδοχή των </a:t>
            </a:r>
            <a:r>
              <a:rPr lang="el-GR" sz="2000" i="1" dirty="0">
                <a:latin typeface="Constantia" panose="02030602050306030303" pitchFamily="18" charset="0"/>
                <a:cs typeface="Times New Roman" pitchFamily="18" charset="0"/>
              </a:rPr>
              <a:t>Κυκλικών</a:t>
            </a:r>
            <a:r>
              <a:rPr lang="el-GR" sz="2000" dirty="0">
                <a:latin typeface="Constantia" panose="02030602050306030303" pitchFamily="18" charset="0"/>
                <a:cs typeface="Times New Roman" pitchFamily="18" charset="0"/>
              </a:rPr>
              <a:t>. </a:t>
            </a:r>
          </a:p>
          <a:p>
            <a:endParaRPr lang="el-GR" sz="2000" dirty="0">
              <a:latin typeface="Constantia" panose="02030602050306030303" pitchFamily="18" charset="0"/>
            </a:endParaRPr>
          </a:p>
        </p:txBody>
      </p:sp>
    </p:spTree>
    <p:extLst>
      <p:ext uri="{BB962C8B-B14F-4D97-AF65-F5344CB8AC3E}">
        <p14:creationId xmlns:p14="http://schemas.microsoft.com/office/powerpoint/2010/main" val="242954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i="1" kern="1200" dirty="0" err="1">
                <a:solidFill>
                  <a:srgbClr val="FFFFFF"/>
                </a:solidFill>
                <a:latin typeface="Constantia" panose="02030602050306030303" pitchFamily="18" charset="0"/>
              </a:rPr>
              <a:t>Ιστορί</a:t>
            </a:r>
            <a:r>
              <a:rPr lang="en-US" sz="4000" b="1" i="1" kern="1200" dirty="0">
                <a:solidFill>
                  <a:srgbClr val="FFFFFF"/>
                </a:solidFill>
                <a:latin typeface="Constantia" panose="02030602050306030303" pitchFamily="18" charset="0"/>
              </a:rPr>
              <a:t>α του Πολύφημου: </a:t>
            </a:r>
            <a:r>
              <a:rPr lang="en-US" sz="4000" b="1" i="1" kern="1200" dirty="0">
                <a:solidFill>
                  <a:srgbClr val="FFFFFF"/>
                </a:solidFill>
                <a:latin typeface="+mj-lt"/>
                <a:ea typeface="+mj-ea"/>
                <a:cs typeface="+mj-cs"/>
              </a:rPr>
              <a:t/>
            </a:r>
            <a:br>
              <a:rPr lang="en-US" sz="4000" b="1" i="1"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6" name="Θέση περιεχομένου 5">
            <a:extLst>
              <a:ext uri="{FF2B5EF4-FFF2-40B4-BE49-F238E27FC236}">
                <a16:creationId xmlns:a16="http://schemas.microsoft.com/office/drawing/2014/main" xmlns="" id="{126C99DF-1A08-4A12-8E5D-318EFA3B1D11}"/>
              </a:ext>
            </a:extLst>
          </p:cNvPr>
          <p:cNvSpPr>
            <a:spLocks noGrp="1"/>
          </p:cNvSpPr>
          <p:nvPr>
            <p:ph sz="half" idx="1"/>
          </p:nvPr>
        </p:nvSpPr>
        <p:spPr>
          <a:xfrm>
            <a:off x="1179073" y="2641329"/>
            <a:ext cx="10557655" cy="3840493"/>
          </a:xfrm>
        </p:spPr>
        <p:txBody>
          <a:bodyPr vert="horz" lIns="91440" tIns="45720" rIns="91440" bIns="45720" rtlCol="0">
            <a:noAutofit/>
          </a:bodyPr>
          <a:lstStyle/>
          <a:p>
            <a:endParaRPr lang="en-US" sz="2200" b="1" i="1" dirty="0">
              <a:solidFill>
                <a:srgbClr val="000000"/>
              </a:solidFill>
              <a:latin typeface="Constantia" panose="02030602050306030303" pitchFamily="18" charset="0"/>
            </a:endParaRPr>
          </a:p>
          <a:p>
            <a:r>
              <a:rPr lang="en-US" sz="2200" dirty="0" err="1">
                <a:solidFill>
                  <a:srgbClr val="000000"/>
                </a:solidFill>
                <a:latin typeface="Constantia" panose="02030602050306030303" pitchFamily="18" charset="0"/>
              </a:rPr>
              <a:t>Συν</a:t>
            </a:r>
            <a:r>
              <a:rPr lang="en-US" sz="2200" dirty="0">
                <a:solidFill>
                  <a:srgbClr val="000000"/>
                </a:solidFill>
                <a:latin typeface="Constantia" panose="02030602050306030303" pitchFamily="18" charset="0"/>
              </a:rPr>
              <a:t>αντάται στον Όμηρο αλλά και σε Λαϊκές Ιστορίες.           </a:t>
            </a:r>
          </a:p>
          <a:p>
            <a:r>
              <a:rPr lang="en-US" sz="2200" dirty="0">
                <a:solidFill>
                  <a:srgbClr val="000000"/>
                </a:solidFill>
                <a:latin typeface="Constantia" panose="02030602050306030303" pitchFamily="18" charset="0"/>
              </a:rPr>
              <a:t>Υπ</a:t>
            </a:r>
            <a:r>
              <a:rPr lang="en-US" sz="2200" dirty="0" err="1">
                <a:solidFill>
                  <a:srgbClr val="000000"/>
                </a:solidFill>
                <a:latin typeface="Constantia" panose="02030602050306030303" pitchFamily="18" charset="0"/>
              </a:rPr>
              <a:t>άρχουν</a:t>
            </a:r>
            <a:r>
              <a:rPr lang="en-US" sz="2200" dirty="0">
                <a:solidFill>
                  <a:srgbClr val="000000"/>
                </a:solidFill>
                <a:latin typeface="Constantia" panose="02030602050306030303" pitchFamily="18" charset="0"/>
              </a:rPr>
              <a:t> </a:t>
            </a:r>
            <a:r>
              <a:rPr lang="en-US" sz="2200" dirty="0" err="1">
                <a:solidFill>
                  <a:srgbClr val="000000"/>
                </a:solidFill>
                <a:latin typeface="Constantia" panose="02030602050306030303" pitchFamily="18" charset="0"/>
              </a:rPr>
              <a:t>σημ</a:t>
            </a:r>
            <a:r>
              <a:rPr lang="en-US" sz="2200" dirty="0">
                <a:solidFill>
                  <a:srgbClr val="000000"/>
                </a:solidFill>
                <a:latin typeface="Constantia" panose="02030602050306030303" pitchFamily="18" charset="0"/>
              </a:rPr>
              <a:t>αντικές Καλλιτεχνικές απεικονίσεις </a:t>
            </a:r>
          </a:p>
          <a:p>
            <a:endParaRPr lang="en-US" sz="2200" dirty="0">
              <a:solidFill>
                <a:srgbClr val="000000"/>
              </a:solidFill>
              <a:latin typeface="Constantia" panose="02030602050306030303" pitchFamily="18" charset="0"/>
            </a:endParaRPr>
          </a:p>
          <a:p>
            <a:pPr marL="0"/>
            <a:r>
              <a:rPr lang="en-US" sz="2200" dirty="0">
                <a:solidFill>
                  <a:srgbClr val="000000"/>
                </a:solidFill>
                <a:latin typeface="Constantia" panose="02030602050306030303" pitchFamily="18" charset="0"/>
              </a:rPr>
              <a:t>Πα</a:t>
            </a:r>
            <a:r>
              <a:rPr lang="en-US" sz="2200" dirty="0" err="1">
                <a:solidFill>
                  <a:srgbClr val="000000"/>
                </a:solidFill>
                <a:latin typeface="Constantia" panose="02030602050306030303" pitchFamily="18" charset="0"/>
              </a:rPr>
              <a:t>ρόλ</a:t>
            </a:r>
            <a:r>
              <a:rPr lang="en-US" sz="2200" dirty="0">
                <a:solidFill>
                  <a:srgbClr val="000000"/>
                </a:solidFill>
                <a:latin typeface="Constantia" panose="02030602050306030303" pitchFamily="18" charset="0"/>
              </a:rPr>
              <a:t>α αυτά ανιχνεύονται ασυνέπειες μεταξύ </a:t>
            </a:r>
            <a:r>
              <a:rPr lang="el-GR" sz="2200" dirty="0">
                <a:solidFill>
                  <a:srgbClr val="000000"/>
                </a:solidFill>
                <a:latin typeface="Constantia" panose="02030602050306030303" pitchFamily="18" charset="0"/>
              </a:rPr>
              <a:t>Ο</a:t>
            </a:r>
            <a:r>
              <a:rPr lang="en-US" sz="2200" dirty="0" err="1">
                <a:solidFill>
                  <a:srgbClr val="000000"/>
                </a:solidFill>
                <a:latin typeface="Constantia" panose="02030602050306030303" pitchFamily="18" charset="0"/>
              </a:rPr>
              <a:t>μηρικής</a:t>
            </a:r>
            <a:r>
              <a:rPr lang="en-US" sz="2200" dirty="0">
                <a:solidFill>
                  <a:srgbClr val="000000"/>
                </a:solidFill>
                <a:latin typeface="Constantia" panose="02030602050306030303" pitchFamily="18" charset="0"/>
              </a:rPr>
              <a:t> αφήγησης και καλλιτεχνικών απεικονίσεων:</a:t>
            </a:r>
          </a:p>
          <a:p>
            <a:pPr marL="514350"/>
            <a:r>
              <a:rPr lang="en-US" sz="2200" dirty="0" err="1">
                <a:solidFill>
                  <a:srgbClr val="000000"/>
                </a:solidFill>
                <a:latin typeface="Constantia" panose="02030602050306030303" pitchFamily="18" charset="0"/>
              </a:rPr>
              <a:t>Μέγεθος</a:t>
            </a:r>
            <a:r>
              <a:rPr lang="en-US" sz="2200" dirty="0">
                <a:solidFill>
                  <a:srgbClr val="000000"/>
                </a:solidFill>
                <a:latin typeface="Constantia" panose="02030602050306030303" pitchFamily="18" charset="0"/>
              </a:rPr>
              <a:t> και </a:t>
            </a:r>
            <a:r>
              <a:rPr lang="en-US" sz="2200" dirty="0" err="1">
                <a:solidFill>
                  <a:srgbClr val="000000"/>
                </a:solidFill>
                <a:latin typeface="Constantia" panose="02030602050306030303" pitchFamily="18" charset="0"/>
              </a:rPr>
              <a:t>στάση</a:t>
            </a:r>
            <a:r>
              <a:rPr lang="en-US" sz="2200" dirty="0">
                <a:solidFill>
                  <a:srgbClr val="000000"/>
                </a:solidFill>
                <a:latin typeface="Constantia" panose="02030602050306030303" pitchFamily="18" charset="0"/>
              </a:rPr>
              <a:t> </a:t>
            </a:r>
            <a:r>
              <a:rPr lang="en-US" sz="2200" dirty="0" err="1">
                <a:solidFill>
                  <a:srgbClr val="000000"/>
                </a:solidFill>
                <a:latin typeface="Constantia" panose="02030602050306030303" pitchFamily="18" charset="0"/>
              </a:rPr>
              <a:t>σώμ</a:t>
            </a:r>
            <a:r>
              <a:rPr lang="en-US" sz="2200" dirty="0">
                <a:solidFill>
                  <a:srgbClr val="000000"/>
                </a:solidFill>
                <a:latin typeface="Constantia" panose="02030602050306030303" pitchFamily="18" charset="0"/>
              </a:rPr>
              <a:t>ατος του Κύκλωπα</a:t>
            </a:r>
          </a:p>
          <a:p>
            <a:pPr marL="514350"/>
            <a:r>
              <a:rPr lang="en-US" sz="2200" dirty="0">
                <a:solidFill>
                  <a:srgbClr val="000000"/>
                </a:solidFill>
                <a:latin typeface="Constantia" panose="02030602050306030303" pitchFamily="18" charset="0"/>
              </a:rPr>
              <a:t>Τα «</a:t>
            </a:r>
            <a:r>
              <a:rPr lang="en-US" sz="2200" dirty="0" err="1">
                <a:solidFill>
                  <a:srgbClr val="000000"/>
                </a:solidFill>
                <a:latin typeface="Constantia" panose="02030602050306030303" pitchFamily="18" charset="0"/>
              </a:rPr>
              <a:t>μάτι</a:t>
            </a:r>
            <a:r>
              <a:rPr lang="en-US" sz="2200" dirty="0">
                <a:solidFill>
                  <a:srgbClr val="000000"/>
                </a:solidFill>
                <a:latin typeface="Constantia" panose="02030602050306030303" pitchFamily="18" charset="0"/>
              </a:rPr>
              <a:t>α» του Κύκλωπα</a:t>
            </a:r>
          </a:p>
          <a:p>
            <a:pPr marL="514350"/>
            <a:r>
              <a:rPr lang="en-US" sz="2200" dirty="0" err="1">
                <a:solidFill>
                  <a:srgbClr val="000000"/>
                </a:solidFill>
                <a:latin typeface="Constantia" panose="02030602050306030303" pitchFamily="18" charset="0"/>
              </a:rPr>
              <a:t>Πόσοι</a:t>
            </a:r>
            <a:r>
              <a:rPr lang="en-US" sz="2200" dirty="0">
                <a:solidFill>
                  <a:srgbClr val="000000"/>
                </a:solidFill>
                <a:latin typeface="Constantia" panose="02030602050306030303" pitchFamily="18" charset="0"/>
              </a:rPr>
              <a:t> </a:t>
            </a:r>
            <a:r>
              <a:rPr lang="en-US" sz="2200" dirty="0" err="1">
                <a:solidFill>
                  <a:srgbClr val="000000"/>
                </a:solidFill>
                <a:latin typeface="Constantia" panose="02030602050306030303" pitchFamily="18" charset="0"/>
              </a:rPr>
              <a:t>τύφλωσ</a:t>
            </a:r>
            <a:r>
              <a:rPr lang="en-US" sz="2200" dirty="0">
                <a:solidFill>
                  <a:srgbClr val="000000"/>
                </a:solidFill>
                <a:latin typeface="Constantia" panose="02030602050306030303" pitchFamily="18" charset="0"/>
              </a:rPr>
              <a:t>αν τον Κύκλωπα; </a:t>
            </a:r>
          </a:p>
          <a:p>
            <a:endParaRPr lang="en-US" sz="2200" dirty="0">
              <a:solidFill>
                <a:srgbClr val="000000"/>
              </a:solidFill>
              <a:latin typeface="Constantia" panose="02030602050306030303" pitchFamily="18" charset="0"/>
            </a:endParaRPr>
          </a:p>
        </p:txBody>
      </p:sp>
    </p:spTree>
    <p:extLst>
      <p:ext uri="{BB962C8B-B14F-4D97-AF65-F5344CB8AC3E}">
        <p14:creationId xmlns:p14="http://schemas.microsoft.com/office/powerpoint/2010/main" val="1687038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3078FE30-D6CF-4B8E-A436-76ED508771F6}"/>
              </a:ext>
            </a:extLst>
          </p:cNvPr>
          <p:cNvSpPr>
            <a:spLocks noGrp="1"/>
          </p:cNvSpPr>
          <p:nvPr>
            <p:ph idx="1"/>
          </p:nvPr>
        </p:nvSpPr>
        <p:spPr>
          <a:xfrm>
            <a:off x="655320" y="2644518"/>
            <a:ext cx="9013052" cy="3327251"/>
          </a:xfrm>
        </p:spPr>
        <p:txBody>
          <a:bodyPr>
            <a:normAutofit/>
          </a:bodyPr>
          <a:lstStyle/>
          <a:p>
            <a:r>
              <a:rPr lang="el-GR" sz="2400" dirty="0">
                <a:latin typeface="Constantia" panose="02030602050306030303" pitchFamily="18" charset="0"/>
                <a:cs typeface="Times New Roman" pitchFamily="18" charset="0"/>
              </a:rPr>
              <a:t>Αν δεχτούμε ότι τα ομηρικά έπη χρονολογούνται τον 7</a:t>
            </a:r>
            <a:r>
              <a:rPr lang="el-GR" sz="2400" baseline="30000" dirty="0">
                <a:latin typeface="Constantia" panose="02030602050306030303" pitchFamily="18" charset="0"/>
                <a:cs typeface="Times New Roman" pitchFamily="18" charset="0"/>
              </a:rPr>
              <a:t>ο</a:t>
            </a:r>
            <a:r>
              <a:rPr lang="el-GR" sz="2400" dirty="0">
                <a:latin typeface="Constantia" panose="02030602050306030303" pitchFamily="18" charset="0"/>
                <a:cs typeface="Times New Roman" pitchFamily="18" charset="0"/>
              </a:rPr>
              <a:t> αι. π.Χ. και ότι η παρουσίασή τους επεκτεινόταν σταδιακά μέχρι τον επόμενο αιώνα, τότε η μειωμένη επιρροή τους δεν πρέπει να μας εκπλήσσει. </a:t>
            </a:r>
            <a:endParaRPr lang="en-US" sz="2400" dirty="0">
              <a:latin typeface="Constantia" panose="02030602050306030303" pitchFamily="18" charset="0"/>
              <a:cs typeface="Times New Roman" pitchFamily="18" charset="0"/>
            </a:endParaRPr>
          </a:p>
          <a:p>
            <a:r>
              <a:rPr lang="el-GR" sz="2400" dirty="0">
                <a:latin typeface="Constantia" panose="02030602050306030303" pitchFamily="18" charset="0"/>
                <a:cs typeface="Times New Roman" pitchFamily="18" charset="0"/>
              </a:rPr>
              <a:t>Αν όμως τοποθετηθούν τον 8</a:t>
            </a:r>
            <a:r>
              <a:rPr lang="el-GR" sz="2400" baseline="30000" dirty="0">
                <a:latin typeface="Constantia" panose="02030602050306030303" pitchFamily="18" charset="0"/>
                <a:cs typeface="Times New Roman" pitchFamily="18" charset="0"/>
              </a:rPr>
              <a:t>ο</a:t>
            </a:r>
            <a:r>
              <a:rPr lang="el-GR" sz="2400" dirty="0">
                <a:latin typeface="Constantia" panose="02030602050306030303" pitchFamily="18" charset="0"/>
                <a:cs typeface="Times New Roman" pitchFamily="18" charset="0"/>
              </a:rPr>
              <a:t> αι. π.Χ., τότε οδηγούμαστε αναγκαστικά στο συμπέρασμα ότι δεν πρέπει να επηρέασαν  σημαντικά την παράδοση του Τρωικού πολέμου για κάποιο χρονικό διάστημα. Εξάλλου, δεν πρέπει να ξεχνάμε τους περιορισμούς της παρουσίασης και της πρόσληψης των επών στην πρώιμη Αρχαϊκή περίοδο.</a:t>
            </a:r>
          </a:p>
          <a:p>
            <a:endParaRPr lang="el-GR" sz="2400" dirty="0"/>
          </a:p>
        </p:txBody>
      </p:sp>
    </p:spTree>
    <p:extLst>
      <p:ext uri="{BB962C8B-B14F-4D97-AF65-F5344CB8AC3E}">
        <p14:creationId xmlns:p14="http://schemas.microsoft.com/office/powerpoint/2010/main" val="9246283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Κρατήρας, μέσα 7</a:t>
            </a:r>
            <a:r>
              <a:rPr lang="en-US" sz="4800" kern="1200" baseline="30000">
                <a:solidFill>
                  <a:srgbClr val="FFFFFF"/>
                </a:solidFill>
                <a:latin typeface="+mj-lt"/>
                <a:ea typeface="+mj-ea"/>
                <a:cs typeface="+mj-cs"/>
              </a:rPr>
              <a:t>ου</a:t>
            </a:r>
            <a:r>
              <a:rPr lang="en-US" sz="4800" kern="1200">
                <a:solidFill>
                  <a:srgbClr val="FFFFFF"/>
                </a:solidFill>
                <a:latin typeface="+mj-lt"/>
                <a:ea typeface="+mj-ea"/>
                <a:cs typeface="+mj-cs"/>
              </a:rPr>
              <a:t> αι. π.Χ.</a:t>
            </a:r>
            <a:br>
              <a:rPr lang="en-US" sz="4800" kern="1200">
                <a:solidFill>
                  <a:srgbClr val="FFFFFF"/>
                </a:solidFill>
                <a:latin typeface="+mj-lt"/>
                <a:ea typeface="+mj-ea"/>
                <a:cs typeface="+mj-cs"/>
              </a:rPr>
            </a:br>
            <a:endParaRPr lang="en-US" sz="4800" kern="120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xmlns="" id="{12A6371A-9349-4181-A4D6-6DED7D4DDE4E}"/>
              </a:ext>
            </a:extLst>
          </p:cNvPr>
          <p:cNvPicPr>
            <a:picLocks noChangeAspect="1" noChangeArrowheads="1"/>
          </p:cNvPicPr>
          <p:nvPr/>
        </p:nvPicPr>
        <p:blipFill>
          <a:blip r:embed="rId2" cstate="print"/>
          <a:stretch>
            <a:fillRect/>
          </a:stretch>
        </p:blipFill>
        <p:spPr bwMode="auto">
          <a:xfrm>
            <a:off x="5153822" y="639522"/>
            <a:ext cx="6553545" cy="5586897"/>
          </a:xfrm>
          <a:prstGeom prst="rect">
            <a:avLst/>
          </a:prstGeom>
          <a:noFill/>
        </p:spPr>
      </p:pic>
    </p:spTree>
    <p:extLst>
      <p:ext uri="{BB962C8B-B14F-4D97-AF65-F5344CB8AC3E}">
        <p14:creationId xmlns:p14="http://schemas.microsoft.com/office/powerpoint/2010/main" val="310018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kern="1200">
                <a:solidFill>
                  <a:srgbClr val="FFFFFF"/>
                </a:solidFill>
                <a:latin typeface="+mj-lt"/>
                <a:ea typeface="+mj-ea"/>
                <a:cs typeface="+mj-cs"/>
              </a:rPr>
              <a:t>Ερυθρόμορφος κρατήρας, Λουκανία 420-400 π.Χ.</a:t>
            </a:r>
            <a:br>
              <a:rPr lang="en-US" sz="3700" kern="1200">
                <a:solidFill>
                  <a:srgbClr val="FFFFFF"/>
                </a:solidFill>
                <a:latin typeface="+mj-lt"/>
                <a:ea typeface="+mj-ea"/>
                <a:cs typeface="+mj-cs"/>
              </a:rPr>
            </a:br>
            <a:endParaRPr lang="en-US" sz="3700"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xmlns="" id="{A6AB08AE-8364-4B82-913B-2E14E4C0CB46}"/>
              </a:ext>
            </a:extLst>
          </p:cNvPr>
          <p:cNvPicPr>
            <a:picLocks noGrp="1" noChangeAspect="1" noChangeArrowheads="1"/>
          </p:cNvPicPr>
          <p:nvPr>
            <p:ph sz="half" idx="1"/>
          </p:nvPr>
        </p:nvPicPr>
        <p:blipFill>
          <a:blip r:embed="rId2" cstate="print"/>
          <a:stretch>
            <a:fillRect/>
          </a:stretch>
        </p:blipFill>
        <p:spPr bwMode="auto">
          <a:xfrm>
            <a:off x="5909203" y="492573"/>
            <a:ext cx="5042782" cy="5880796"/>
          </a:xfrm>
          <a:prstGeom prst="rect">
            <a:avLst/>
          </a:prstGeom>
          <a:noFill/>
        </p:spPr>
      </p:pic>
    </p:spTree>
    <p:extLst>
      <p:ext uri="{BB962C8B-B14F-4D97-AF65-F5344CB8AC3E}">
        <p14:creationId xmlns:p14="http://schemas.microsoft.com/office/powerpoint/2010/main" val="271250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54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Αγγείο του Αριστονόθου, Ετρουρία 675-650 π.Χ. </a:t>
            </a:r>
            <a:br>
              <a:rPr lang="en-US" sz="2400" kern="1200">
                <a:solidFill>
                  <a:srgbClr val="FFFFFF"/>
                </a:solidFill>
                <a:latin typeface="+mj-lt"/>
                <a:ea typeface="+mj-ea"/>
                <a:cs typeface="+mj-cs"/>
              </a:rPr>
            </a:br>
            <a:endParaRPr lang="en-US" sz="2400" kern="1200">
              <a:solidFill>
                <a:srgbClr val="FFFFFF"/>
              </a:solidFill>
              <a:latin typeface="+mj-lt"/>
              <a:ea typeface="+mj-ea"/>
              <a:cs typeface="+mj-cs"/>
            </a:endParaRPr>
          </a:p>
        </p:txBody>
      </p:sp>
      <p:pic>
        <p:nvPicPr>
          <p:cNvPr id="7" name="Picture 2">
            <a:extLst>
              <a:ext uri="{FF2B5EF4-FFF2-40B4-BE49-F238E27FC236}">
                <a16:creationId xmlns:a16="http://schemas.microsoft.com/office/drawing/2014/main" xmlns="" id="{E8A38FAC-C5D8-48ED-8CE7-E6D679EA036D}"/>
              </a:ext>
            </a:extLst>
          </p:cNvPr>
          <p:cNvPicPr>
            <a:picLocks noGrp="1" noChangeAspect="1" noChangeArrowheads="1"/>
          </p:cNvPicPr>
          <p:nvPr>
            <p:ph sz="half" idx="1"/>
          </p:nvPr>
        </p:nvPicPr>
        <p:blipFill>
          <a:blip r:embed="rId2" cstate="print"/>
          <a:stretch>
            <a:fillRect/>
          </a:stretch>
        </p:blipFill>
        <p:spPr bwMode="auto">
          <a:xfrm>
            <a:off x="4038600" y="1369684"/>
            <a:ext cx="7188199" cy="4115243"/>
          </a:xfrm>
          <a:prstGeom prst="rect">
            <a:avLst/>
          </a:prstGeom>
          <a:noFill/>
        </p:spPr>
      </p:pic>
    </p:spTree>
    <p:extLst>
      <p:ext uri="{BB962C8B-B14F-4D97-AF65-F5344CB8AC3E}">
        <p14:creationId xmlns:p14="http://schemas.microsoft.com/office/powerpoint/2010/main" val="177762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804672" y="1412489"/>
            <a:ext cx="2871095" cy="2156621"/>
          </a:xfrm>
        </p:spPr>
        <p:txBody>
          <a:bodyPr anchor="t">
            <a:normAutofit/>
          </a:bodyPr>
          <a:lstStyle/>
          <a:p>
            <a:r>
              <a:rPr lang="el-GR" sz="3600">
                <a:solidFill>
                  <a:srgbClr val="FFFFFF"/>
                </a:solidFill>
                <a:latin typeface="Constantia" panose="02030602050306030303" pitchFamily="18" charset="0"/>
                <a:cs typeface="Times New Roman" pitchFamily="18" charset="0"/>
              </a:rPr>
              <a:t>Διαφορές </a:t>
            </a:r>
            <a:r>
              <a:rPr lang="el-GR" sz="3600" i="1">
                <a:solidFill>
                  <a:srgbClr val="FFFFFF"/>
                </a:solidFill>
                <a:latin typeface="Constantia" panose="02030602050306030303" pitchFamily="18" charset="0"/>
                <a:cs typeface="Times New Roman" pitchFamily="18" charset="0"/>
              </a:rPr>
              <a:t>Οδύσσειας</a:t>
            </a:r>
            <a:r>
              <a:rPr lang="el-GR" sz="3600">
                <a:solidFill>
                  <a:srgbClr val="FFFFFF"/>
                </a:solidFill>
                <a:latin typeface="Constantia" panose="02030602050306030303" pitchFamily="18" charset="0"/>
                <a:cs typeface="Times New Roman" pitchFamily="18" charset="0"/>
              </a:rPr>
              <a:t> και λαϊκών ιστοριών</a:t>
            </a:r>
            <a:endParaRPr lang="el-GR" sz="3600">
              <a:solidFill>
                <a:srgbClr val="FFFFFF"/>
              </a:solidFill>
            </a:endParaRPr>
          </a:p>
        </p:txBody>
      </p:sp>
      <p:sp>
        <p:nvSpPr>
          <p:cNvPr id="6" name="Θέση περιεχομένου 5">
            <a:extLst>
              <a:ext uri="{FF2B5EF4-FFF2-40B4-BE49-F238E27FC236}">
                <a16:creationId xmlns:a16="http://schemas.microsoft.com/office/drawing/2014/main" xmlns="" id="{126C99DF-1A08-4A12-8E5D-318EFA3B1D11}"/>
              </a:ext>
            </a:extLst>
          </p:cNvPr>
          <p:cNvSpPr>
            <a:spLocks noGrp="1"/>
          </p:cNvSpPr>
          <p:nvPr>
            <p:ph sz="half" idx="1"/>
          </p:nvPr>
        </p:nvSpPr>
        <p:spPr>
          <a:xfrm>
            <a:off x="4475346" y="208721"/>
            <a:ext cx="6516547" cy="5173507"/>
          </a:xfrm>
        </p:spPr>
        <p:txBody>
          <a:bodyPr>
            <a:noAutofit/>
          </a:bodyPr>
          <a:lstStyle/>
          <a:p>
            <a:pPr>
              <a:buNone/>
            </a:pPr>
            <a:r>
              <a:rPr lang="el-GR" sz="2000" b="1" dirty="0">
                <a:latin typeface="Constantia" panose="02030602050306030303" pitchFamily="18" charset="0"/>
                <a:cs typeface="Times New Roman" pitchFamily="18" charset="0"/>
              </a:rPr>
              <a:t>Το εργαλείο της τύφλωσης</a:t>
            </a:r>
            <a:br>
              <a:rPr lang="el-GR" sz="2000" b="1" dirty="0">
                <a:latin typeface="Constantia" panose="02030602050306030303" pitchFamily="18" charset="0"/>
                <a:cs typeface="Times New Roman" pitchFamily="18" charset="0"/>
              </a:rPr>
            </a:br>
            <a:endParaRPr lang="el-GR" sz="2000" b="1" dirty="0">
              <a:latin typeface="Constantia" panose="02030602050306030303" pitchFamily="18" charset="0"/>
              <a:cs typeface="Times New Roman" pitchFamily="18" charset="0"/>
            </a:endParaRPr>
          </a:p>
          <a:p>
            <a:pPr marL="514350" indent="-514350">
              <a:buNone/>
            </a:pPr>
            <a:r>
              <a:rPr lang="el-GR" sz="2000" dirty="0">
                <a:latin typeface="Constantia" panose="02030602050306030303" pitchFamily="18" charset="0"/>
                <a:cs typeface="Times New Roman" pitchFamily="18" charset="0"/>
              </a:rPr>
              <a:t>      </a:t>
            </a:r>
            <a:r>
              <a:rPr lang="el-GR" sz="2000" i="1" dirty="0">
                <a:latin typeface="Constantia" panose="02030602050306030303" pitchFamily="18" charset="0"/>
                <a:cs typeface="Times New Roman" pitchFamily="18" charset="0"/>
              </a:rPr>
              <a:t>Οδύσσεια</a:t>
            </a:r>
            <a:r>
              <a:rPr lang="el-GR" sz="2000" dirty="0">
                <a:latin typeface="Constantia" panose="02030602050306030303" pitchFamily="18" charset="0"/>
                <a:cs typeface="Times New Roman" pitchFamily="18" charset="0"/>
              </a:rPr>
              <a:t>                              Λαϊκές ιστορίες                   </a:t>
            </a:r>
          </a:p>
          <a:p>
            <a:pPr marL="514350" indent="-514350">
              <a:buNone/>
            </a:pPr>
            <a:r>
              <a:rPr lang="el-GR" sz="2000" dirty="0">
                <a:latin typeface="Constantia" panose="02030602050306030303" pitchFamily="18" charset="0"/>
                <a:cs typeface="Times New Roman" pitchFamily="18" charset="0"/>
              </a:rPr>
              <a:t>  Ξύλινος πάσσαλος/κορμός    </a:t>
            </a:r>
            <a:r>
              <a:rPr lang="en-US" sz="2000" dirty="0">
                <a:latin typeface="Constantia" panose="02030602050306030303" pitchFamily="18" charset="0"/>
                <a:cs typeface="Times New Roman" pitchFamily="18" charset="0"/>
              </a:rPr>
              <a:t> </a:t>
            </a:r>
            <a:r>
              <a:rPr lang="el-GR" sz="2000" dirty="0">
                <a:latin typeface="Constantia" panose="02030602050306030303" pitchFamily="18" charset="0"/>
                <a:cs typeface="Times New Roman" pitchFamily="18" charset="0"/>
              </a:rPr>
              <a:t>οβελός/σιδερένια</a:t>
            </a:r>
            <a:r>
              <a:rPr lang="en-US" sz="2000" dirty="0">
                <a:latin typeface="Constantia" panose="02030602050306030303" pitchFamily="18" charset="0"/>
                <a:cs typeface="Times New Roman" pitchFamily="18" charset="0"/>
              </a:rPr>
              <a:t> </a:t>
            </a:r>
            <a:r>
              <a:rPr lang="el-GR" sz="2000" dirty="0">
                <a:latin typeface="Constantia" panose="02030602050306030303" pitchFamily="18" charset="0"/>
                <a:cs typeface="Times New Roman" pitchFamily="18" charset="0"/>
              </a:rPr>
              <a:t>βέργα</a:t>
            </a:r>
          </a:p>
          <a:p>
            <a:pPr marL="0" indent="0">
              <a:buNone/>
            </a:pPr>
            <a:r>
              <a:rPr lang="el-GR" sz="2000" dirty="0">
                <a:latin typeface="Constantia" panose="02030602050306030303" pitchFamily="18" charset="0"/>
                <a:cs typeface="Times New Roman" pitchFamily="18" charset="0"/>
              </a:rPr>
              <a:t/>
            </a:r>
            <a:br>
              <a:rPr lang="el-GR" sz="2000" dirty="0">
                <a:latin typeface="Constantia" panose="02030602050306030303" pitchFamily="18" charset="0"/>
                <a:cs typeface="Times New Roman" pitchFamily="18" charset="0"/>
              </a:rPr>
            </a:br>
            <a:r>
              <a:rPr lang="el-GR" sz="2000" dirty="0">
                <a:latin typeface="Constantia" panose="02030602050306030303" pitchFamily="18" charset="0"/>
                <a:cs typeface="Times New Roman" pitchFamily="18" charset="0"/>
              </a:rPr>
              <a:t>η ιδιάζουσα πύρωση της απόληξης του κορμού λίγο πριν την τύφλωση φαίνεται να υπονοεί γνώση εκ μέρους του Ομήρου μιας εκδοχής κατά την οποία ο Κύκλωπας τυφλώνεται με οβελό (</a:t>
            </a:r>
            <a:r>
              <a:rPr lang="en-US" sz="2000" dirty="0">
                <a:latin typeface="Constantia" panose="02030602050306030303" pitchFamily="18" charset="0"/>
                <a:cs typeface="Times New Roman" pitchFamily="18" charset="0"/>
              </a:rPr>
              <a:t>Page)</a:t>
            </a:r>
            <a:endParaRPr lang="el-GR" sz="2000" dirty="0">
              <a:latin typeface="Constantia" panose="02030602050306030303" pitchFamily="18" charset="0"/>
              <a:cs typeface="Times New Roman" pitchFamily="18" charset="0"/>
            </a:endParaRPr>
          </a:p>
          <a:p>
            <a:pPr marL="0" indent="0">
              <a:buNone/>
            </a:pPr>
            <a:endParaRPr lang="el-GR" sz="2000" dirty="0">
              <a:latin typeface="Constantia" panose="02030602050306030303" pitchFamily="18" charset="0"/>
              <a:cs typeface="Times New Roman" pitchFamily="18" charset="0"/>
            </a:endParaRPr>
          </a:p>
          <a:p>
            <a:pPr marL="0" indent="0">
              <a:buNone/>
            </a:pPr>
            <a:r>
              <a:rPr lang="el-GR" sz="2000" b="1" dirty="0">
                <a:latin typeface="Constantia" panose="02030602050306030303" pitchFamily="18" charset="0"/>
                <a:cs typeface="Times New Roman" pitchFamily="18" charset="0"/>
              </a:rPr>
              <a:t>Γιατί ο Όμηρος επιλέγει έναν ξύλινο πάσσαλο αντί για έναν μεταλλικό οβελό; </a:t>
            </a:r>
          </a:p>
          <a:p>
            <a:pPr marL="0" indent="0">
              <a:buNone/>
            </a:pPr>
            <a:endParaRPr lang="el-GR" sz="2000" dirty="0">
              <a:latin typeface="Constantia" panose="02030602050306030303" pitchFamily="18" charset="0"/>
              <a:cs typeface="Times New Roman" pitchFamily="18" charset="0"/>
            </a:endParaRPr>
          </a:p>
          <a:p>
            <a:pPr marL="3175" indent="-3175">
              <a:buNone/>
            </a:pPr>
            <a:r>
              <a:rPr lang="el-GR" sz="2000" dirty="0">
                <a:latin typeface="Constantia" panose="02030602050306030303" pitchFamily="18" charset="0"/>
                <a:cs typeface="Times New Roman" pitchFamily="18" charset="0"/>
              </a:rPr>
              <a:t>    Πρωτόγονη κατάσταση  </a:t>
            </a:r>
            <a:r>
              <a:rPr lang="el-GR" sz="2000" b="1" i="1" dirty="0">
                <a:latin typeface="Constantia" panose="02030602050306030303" pitchFamily="18" charset="0"/>
                <a:cs typeface="Times New Roman" pitchFamily="18" charset="0"/>
              </a:rPr>
              <a:t>→</a:t>
            </a:r>
            <a:r>
              <a:rPr lang="el-GR" sz="2000" dirty="0">
                <a:latin typeface="Constantia" panose="02030602050306030303" pitchFamily="18" charset="0"/>
                <a:cs typeface="Times New Roman" pitchFamily="18" charset="0"/>
              </a:rPr>
              <a:t>  Ξύλινος Πάσσαλος/Τύφλωση  </a:t>
            </a:r>
            <a:r>
              <a:rPr lang="el-GR" sz="2000" b="1" dirty="0">
                <a:latin typeface="Constantia" panose="02030602050306030303" pitchFamily="18" charset="0"/>
                <a:cs typeface="Times New Roman" pitchFamily="18" charset="0"/>
              </a:rPr>
              <a:t>→</a:t>
            </a:r>
            <a:r>
              <a:rPr lang="el-GR" sz="2000" dirty="0">
                <a:latin typeface="Constantia" panose="02030602050306030303" pitchFamily="18" charset="0"/>
                <a:cs typeface="Times New Roman" pitchFamily="18" charset="0"/>
              </a:rPr>
              <a:t>  Πολιτισμένη κατάσταση</a:t>
            </a:r>
          </a:p>
          <a:p>
            <a:pPr marL="3175" indent="-3175">
              <a:buNone/>
            </a:pPr>
            <a:r>
              <a:rPr lang="el-GR" sz="2000" dirty="0">
                <a:latin typeface="Constantia" panose="02030602050306030303" pitchFamily="18" charset="0"/>
                <a:cs typeface="Times New Roman" pitchFamily="18" charset="0"/>
              </a:rPr>
              <a:t/>
            </a:r>
            <a:br>
              <a:rPr lang="el-GR" sz="2000" dirty="0">
                <a:latin typeface="Constantia" panose="02030602050306030303" pitchFamily="18" charset="0"/>
                <a:cs typeface="Times New Roman" pitchFamily="18" charset="0"/>
              </a:rPr>
            </a:br>
            <a:r>
              <a:rPr lang="el-GR" sz="2000" dirty="0">
                <a:latin typeface="Constantia" panose="02030602050306030303" pitchFamily="18" charset="0"/>
                <a:cs typeface="Times New Roman" pitchFamily="18" charset="0"/>
              </a:rPr>
              <a:t>               Η «φύση» του Κύκλωπα έρχεται σε αντίθεση με τον  «πολιτισμό» του Οδυσσέα</a:t>
            </a:r>
          </a:p>
          <a:p>
            <a:pPr marL="514350" indent="-514350">
              <a:buNone/>
            </a:pPr>
            <a:endParaRPr lang="el-GR" sz="2000" dirty="0">
              <a:latin typeface="Constantia" panose="02030602050306030303" pitchFamily="18" charset="0"/>
            </a:endParaRPr>
          </a:p>
          <a:p>
            <a:endParaRPr lang="el-GR" sz="2000" dirty="0">
              <a:latin typeface="Constantia" panose="02030602050306030303" pitchFamily="18" charset="0"/>
            </a:endParaRPr>
          </a:p>
        </p:txBody>
      </p:sp>
    </p:spTree>
    <p:extLst>
      <p:ext uri="{BB962C8B-B14F-4D97-AF65-F5344CB8AC3E}">
        <p14:creationId xmlns:p14="http://schemas.microsoft.com/office/powerpoint/2010/main" val="228382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838200" y="1412488"/>
            <a:ext cx="2899189" cy="4363844"/>
          </a:xfrm>
        </p:spPr>
        <p:txBody>
          <a:bodyPr anchor="t">
            <a:normAutofit/>
          </a:bodyPr>
          <a:lstStyle/>
          <a:p>
            <a:r>
              <a:rPr lang="el-GR" sz="3400" dirty="0">
                <a:solidFill>
                  <a:srgbClr val="FFFFFF"/>
                </a:solidFill>
                <a:latin typeface="Constantia" panose="02030602050306030303" pitchFamily="18" charset="0"/>
                <a:cs typeface="Times New Roman" pitchFamily="18" charset="0"/>
              </a:rPr>
              <a:t>Καλλιτεχνικές απεικονίσεις</a:t>
            </a:r>
            <a:br>
              <a:rPr lang="el-GR" sz="3400" dirty="0">
                <a:solidFill>
                  <a:srgbClr val="FFFFFF"/>
                </a:solidFill>
                <a:latin typeface="Constantia" panose="02030602050306030303" pitchFamily="18" charset="0"/>
                <a:cs typeface="Times New Roman" pitchFamily="18" charset="0"/>
              </a:rPr>
            </a:br>
            <a:r>
              <a:rPr lang="el-GR" sz="3400" dirty="0">
                <a:solidFill>
                  <a:srgbClr val="FFFFFF"/>
                </a:solidFill>
                <a:latin typeface="Constantia" panose="02030602050306030303" pitchFamily="18" charset="0"/>
                <a:cs typeface="Times New Roman" pitchFamily="18" charset="0"/>
              </a:rPr>
              <a:t>Οβελός (όχι κορμός)</a:t>
            </a:r>
            <a:br>
              <a:rPr lang="el-GR" sz="3400" dirty="0">
                <a:solidFill>
                  <a:srgbClr val="FFFFFF"/>
                </a:solidFill>
                <a:latin typeface="Constantia" panose="02030602050306030303" pitchFamily="18" charset="0"/>
                <a:cs typeface="Times New Roman" pitchFamily="18" charset="0"/>
              </a:rPr>
            </a:br>
            <a:endParaRPr lang="el-GR" sz="3400" dirty="0">
              <a:solidFill>
                <a:srgbClr val="FFFFFF"/>
              </a:solidFill>
              <a:latin typeface="Constantia" panose="02030602050306030303" pitchFamily="18" charset="0"/>
            </a:endParaRPr>
          </a:p>
        </p:txBody>
      </p:sp>
      <p:sp>
        <p:nvSpPr>
          <p:cNvPr id="6" name="Θέση περιεχομένου 5">
            <a:extLst>
              <a:ext uri="{FF2B5EF4-FFF2-40B4-BE49-F238E27FC236}">
                <a16:creationId xmlns:a16="http://schemas.microsoft.com/office/drawing/2014/main" xmlns="" id="{126C99DF-1A08-4A12-8E5D-318EFA3B1D11}"/>
              </a:ext>
            </a:extLst>
          </p:cNvPr>
          <p:cNvSpPr>
            <a:spLocks noGrp="1"/>
          </p:cNvSpPr>
          <p:nvPr>
            <p:ph sz="half" idx="1"/>
          </p:nvPr>
        </p:nvSpPr>
        <p:spPr>
          <a:xfrm>
            <a:off x="4380855" y="1412489"/>
            <a:ext cx="3427283" cy="4363844"/>
          </a:xfrm>
        </p:spPr>
        <p:txBody>
          <a:bodyPr>
            <a:normAutofit/>
          </a:bodyPr>
          <a:lstStyle/>
          <a:p>
            <a:pPr>
              <a:buNone/>
            </a:pPr>
            <a:endParaRPr lang="el-GR" sz="2000" dirty="0">
              <a:latin typeface="Constantia" panose="02030602050306030303" pitchFamily="18" charset="0"/>
              <a:cs typeface="Times New Roman" pitchFamily="18" charset="0"/>
            </a:endParaRPr>
          </a:p>
          <a:p>
            <a:pPr>
              <a:buNone/>
            </a:pPr>
            <a:r>
              <a:rPr lang="el-GR" sz="2000" dirty="0">
                <a:latin typeface="Constantia" panose="02030602050306030303" pitchFamily="18" charset="0"/>
                <a:cs typeface="Times New Roman" pitchFamily="18" charset="0"/>
              </a:rPr>
              <a:t>1</a:t>
            </a:r>
            <a:r>
              <a:rPr lang="el-GR" sz="2000" baseline="30000" dirty="0">
                <a:latin typeface="Constantia" panose="02030602050306030303" pitchFamily="18" charset="0"/>
                <a:cs typeface="Times New Roman" pitchFamily="18" charset="0"/>
              </a:rPr>
              <a:t>η</a:t>
            </a:r>
            <a:r>
              <a:rPr lang="el-GR" sz="2000" dirty="0">
                <a:latin typeface="Constantia" panose="02030602050306030303" pitchFamily="18" charset="0"/>
                <a:cs typeface="Times New Roman" pitchFamily="18" charset="0"/>
              </a:rPr>
              <a:t> βέβαιη αναπαράσταση ξύλινου εργαλείου για την τύφλωση ενός γίγαντα: αμφορέας από την Χαλκίδα </a:t>
            </a:r>
            <a:br>
              <a:rPr lang="el-GR" sz="2000" dirty="0">
                <a:latin typeface="Constantia" panose="02030602050306030303" pitchFamily="18" charset="0"/>
                <a:cs typeface="Times New Roman" pitchFamily="18" charset="0"/>
              </a:rPr>
            </a:br>
            <a:r>
              <a:rPr lang="el-GR" sz="2000" dirty="0">
                <a:latin typeface="Constantia" panose="02030602050306030303" pitchFamily="18" charset="0"/>
                <a:cs typeface="Times New Roman" pitchFamily="18" charset="0"/>
              </a:rPr>
              <a:t>στα τέλη του </a:t>
            </a:r>
            <a:r>
              <a:rPr lang="en-US" sz="2000" dirty="0">
                <a:latin typeface="Constantia" panose="02030602050306030303" pitchFamily="18" charset="0"/>
                <a:cs typeface="Times New Roman" pitchFamily="18" charset="0"/>
              </a:rPr>
              <a:t>6</a:t>
            </a:r>
            <a:r>
              <a:rPr lang="el-GR" sz="2000" baseline="30000" dirty="0">
                <a:latin typeface="Constantia" panose="02030602050306030303" pitchFamily="18" charset="0"/>
                <a:cs typeface="Times New Roman" pitchFamily="18" charset="0"/>
              </a:rPr>
              <a:t>ου</a:t>
            </a:r>
            <a:r>
              <a:rPr lang="el-GR" sz="2000" dirty="0">
                <a:latin typeface="Constantia" panose="02030602050306030303" pitchFamily="18" charset="0"/>
                <a:cs typeface="Times New Roman" pitchFamily="18" charset="0"/>
              </a:rPr>
              <a:t> αι. π.Χ. </a:t>
            </a:r>
          </a:p>
          <a:p>
            <a:pPr>
              <a:buNone/>
            </a:pPr>
            <a:endParaRPr lang="el-GR" sz="2000" dirty="0">
              <a:latin typeface="Constantia" panose="02030602050306030303" pitchFamily="18" charset="0"/>
              <a:cs typeface="Times New Roman" pitchFamily="18" charset="0"/>
            </a:endParaRPr>
          </a:p>
          <a:p>
            <a:pPr>
              <a:buNone/>
            </a:pPr>
            <a:r>
              <a:rPr lang="el-GR" sz="2000" dirty="0">
                <a:latin typeface="Constantia" panose="02030602050306030303" pitchFamily="18" charset="0"/>
                <a:cs typeface="Times New Roman" pitchFamily="18" charset="0"/>
              </a:rPr>
              <a:t>1</a:t>
            </a:r>
            <a:r>
              <a:rPr lang="el-GR" sz="2000" baseline="30000" dirty="0">
                <a:latin typeface="Constantia" panose="02030602050306030303" pitchFamily="18" charset="0"/>
                <a:cs typeface="Times New Roman" pitchFamily="18" charset="0"/>
              </a:rPr>
              <a:t>η</a:t>
            </a:r>
            <a:r>
              <a:rPr lang="el-GR" sz="2000" dirty="0">
                <a:latin typeface="Constantia" panose="02030602050306030303" pitchFamily="18" charset="0"/>
                <a:cs typeface="Times New Roman" pitchFamily="18" charset="0"/>
              </a:rPr>
              <a:t> πιθανή αναπαράσταση ξύλινου πασσάλου: </a:t>
            </a:r>
            <a:br>
              <a:rPr lang="el-GR" sz="2000" dirty="0">
                <a:latin typeface="Constantia" panose="02030602050306030303" pitchFamily="18" charset="0"/>
                <a:cs typeface="Times New Roman" pitchFamily="18" charset="0"/>
              </a:rPr>
            </a:br>
            <a:r>
              <a:rPr lang="el-GR" sz="2000" dirty="0">
                <a:latin typeface="Constantia" panose="02030602050306030303" pitchFamily="18" charset="0"/>
                <a:cs typeface="Times New Roman" pitchFamily="18" charset="0"/>
              </a:rPr>
              <a:t>ετρουσκική πίθος στα τέλη του 7</a:t>
            </a:r>
            <a:r>
              <a:rPr lang="el-GR" sz="2000" baseline="30000" dirty="0">
                <a:latin typeface="Constantia" panose="02030602050306030303" pitchFamily="18" charset="0"/>
                <a:cs typeface="Times New Roman" pitchFamily="18" charset="0"/>
              </a:rPr>
              <a:t>ου</a:t>
            </a:r>
            <a:r>
              <a:rPr lang="el-GR" sz="2000" dirty="0">
                <a:latin typeface="Constantia" panose="02030602050306030303" pitchFamily="18" charset="0"/>
                <a:cs typeface="Times New Roman" pitchFamily="18" charset="0"/>
              </a:rPr>
              <a:t> αι. π.Χ. </a:t>
            </a:r>
            <a:r>
              <a:rPr lang="en-US" sz="2000" dirty="0">
                <a:latin typeface="Constantia" panose="02030602050306030303" pitchFamily="18" charset="0"/>
                <a:cs typeface="Times New Roman" pitchFamily="18" charset="0"/>
              </a:rPr>
              <a:t>→ </a:t>
            </a:r>
            <a:r>
              <a:rPr lang="el-GR" sz="2000" dirty="0">
                <a:latin typeface="Constantia" panose="02030602050306030303" pitchFamily="18" charset="0"/>
                <a:cs typeface="Times New Roman" pitchFamily="18" charset="0"/>
              </a:rPr>
              <a:t>πιθανή απόδοση του ομηρικού επεισοδίου </a:t>
            </a:r>
            <a:r>
              <a:rPr lang="en-US" sz="2000" dirty="0">
                <a:latin typeface="Constantia" panose="02030602050306030303" pitchFamily="18" charset="0"/>
                <a:cs typeface="Times New Roman" pitchFamily="18" charset="0"/>
              </a:rPr>
              <a:t>(Snodgrass</a:t>
            </a:r>
            <a:r>
              <a:rPr lang="el-GR" sz="2000" dirty="0">
                <a:latin typeface="Constantia" panose="02030602050306030303" pitchFamily="18" charset="0"/>
                <a:cs typeface="Times New Roman" pitchFamily="18" charset="0"/>
              </a:rPr>
              <a:t>)</a:t>
            </a:r>
            <a:r>
              <a:rPr lang="en-US" sz="2000" dirty="0">
                <a:latin typeface="Constantia" panose="02030602050306030303" pitchFamily="18" charset="0"/>
                <a:cs typeface="Times New Roman" pitchFamily="18" charset="0"/>
              </a:rPr>
              <a:t> </a:t>
            </a:r>
            <a:endParaRPr lang="el-GR" sz="2000" dirty="0">
              <a:latin typeface="Constantia" panose="02030602050306030303" pitchFamily="18" charset="0"/>
              <a:cs typeface="Times New Roman" pitchFamily="18" charset="0"/>
            </a:endParaRPr>
          </a:p>
          <a:p>
            <a:endParaRPr lang="el-GR" sz="2000" dirty="0">
              <a:latin typeface="Constantia" panose="02030602050306030303" pitchFamily="18" charset="0"/>
            </a:endParaRPr>
          </a:p>
        </p:txBody>
      </p:sp>
      <p:cxnSp>
        <p:nvCxnSpPr>
          <p:cNvPr id="13" name="Straight Connector 12">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5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FC174F17-24DB-436A-83DF-BDEA3B515A31}"/>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5600"/>
              <a:t>Αμφορέας από τη Χαλκίδα, 530-510 π.Χ..</a:t>
            </a:r>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D:\Documents\Οι σαρώσεις μου\Burgess\aa538d1160e30657afacaaac4ff8f1d9.jpg">
            <a:extLst>
              <a:ext uri="{FF2B5EF4-FFF2-40B4-BE49-F238E27FC236}">
                <a16:creationId xmlns:a16="http://schemas.microsoft.com/office/drawing/2014/main" xmlns="" id="{5B7D1E98-7596-4352-9124-3E8F02F584F6}"/>
              </a:ext>
            </a:extLst>
          </p:cNvPr>
          <p:cNvPicPr>
            <a:picLocks noGrp="1" noChangeAspect="1" noChangeArrowheads="1"/>
          </p:cNvPicPr>
          <p:nvPr>
            <p:ph sz="half" idx="1"/>
          </p:nvPr>
        </p:nvPicPr>
        <p:blipFill rotWithShape="1">
          <a:blip r:embed="rId2" cstate="print"/>
          <a:srcRect r="2" b="9782"/>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Tree>
    <p:extLst>
      <p:ext uri="{BB962C8B-B14F-4D97-AF65-F5344CB8AC3E}">
        <p14:creationId xmlns:p14="http://schemas.microsoft.com/office/powerpoint/2010/main" val="15728089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1043</Words>
  <Application>Microsoft Office PowerPoint</Application>
  <PresentationFormat>Προσαρμογή</PresentationFormat>
  <Paragraphs>114</Paragraphs>
  <Slides>30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The Cyclops:  Image and Folktale</vt:lpstr>
      <vt:lpstr>Στόχος Burgess</vt:lpstr>
      <vt:lpstr>Ιστορία του Πολύφημου:  </vt:lpstr>
      <vt:lpstr>Κρατήρας, μέσα 7ου αι. π.Χ. </vt:lpstr>
      <vt:lpstr>Ερυθρόμορφος κρατήρας, Λουκανία 420-400 π.Χ. </vt:lpstr>
      <vt:lpstr>Αγγείο του Αριστονόθου, Ετρουρία 675-650 π.Χ.  </vt:lpstr>
      <vt:lpstr>Διαφορές Οδύσσειας και λαϊκών ιστοριών</vt:lpstr>
      <vt:lpstr>Καλλιτεχνικές απεικονίσεις Οβελός (όχι κορμός) </vt:lpstr>
      <vt:lpstr>Αμφορέας από τη Χαλκίδα, 530-510 π.Χ..</vt:lpstr>
      <vt:lpstr>Ετρουσκική Πίθος, 650-625 π.Χ. </vt:lpstr>
      <vt:lpstr>Αγγείο του Αριστονόθου, Ετρουρία 675-650 π.Χ.  </vt:lpstr>
      <vt:lpstr>Αγγείο του Αριστονόθου, Ετρουρία 675-650 π.Χ.  </vt:lpstr>
      <vt:lpstr>The Cyclops: Image and Folktale</vt:lpstr>
      <vt:lpstr> Η λειτουργία του κρασιού </vt:lpstr>
      <vt:lpstr>Ελευσίνιος Αμφορέας, περ. 670 π.Χ. </vt:lpstr>
      <vt:lpstr>  Ήταν αναγκαία όμως η μέθη του Κύκλωπα για την επιτυχή τύφλωσή του  από τον Οδυσσέα;  </vt:lpstr>
      <vt:lpstr>  Ήταν αναγκαία όμως η μέθη του Κύκλωπα για την επιτυχή τύφλωσή του  από τον Οδυσσέα;  </vt:lpstr>
      <vt:lpstr>Το ζήτημα της διαφυγής </vt:lpstr>
      <vt:lpstr>Πρωτοαττική Οινοχόη, 675-650 π.Χ. </vt:lpstr>
      <vt:lpstr>Πρωτοαττική Οινοχόη, 675-650 π.Χ. </vt:lpstr>
      <vt:lpstr>  Γιατί o Όμηρος προτιμά την εκδοχή με τα ζωντανά πρόβατα  και όχι αυτή με τα δέρματα;   </vt:lpstr>
      <vt:lpstr>Η διαφυγή</vt:lpstr>
      <vt:lpstr>The Cyclops: Image and Folktale</vt:lpstr>
      <vt:lpstr>Παρουσίαση του PowerPoint</vt:lpstr>
      <vt:lpstr>Ανακεφαλαίωση – Συμπεράσματα </vt:lpstr>
      <vt:lpstr>The Cyclops: Image and Folktale</vt:lpstr>
      <vt:lpstr>Παρουσίαση του PowerPoint</vt:lpstr>
      <vt:lpstr>Παρουσίαση του PowerPoint</vt:lpstr>
      <vt:lpstr>The Cyclops: Image and Folktale</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Cyclops:  Image and Folktale</dc:title>
  <dc:creator>mariokmz</dc:creator>
  <cp:lastModifiedBy>User</cp:lastModifiedBy>
  <cp:revision>8</cp:revision>
  <dcterms:created xsi:type="dcterms:W3CDTF">2019-11-11T12:21:20Z</dcterms:created>
  <dcterms:modified xsi:type="dcterms:W3CDTF">2020-01-15T13:42:55Z</dcterms:modified>
</cp:coreProperties>
</file>