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35" r:id="rId25"/>
    <p:sldId id="336" r:id="rId26"/>
    <p:sldId id="337" r:id="rId27"/>
    <p:sldId id="338" r:id="rId28"/>
    <p:sldId id="281" r:id="rId29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68" d="100"/>
          <a:sy n="68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3F8C6C-D9A5-48C5-ABED-91B2BE0ED16D}" type="slidenum">
              <a:rPr lang="en-GB" altLang="el-GR">
                <a:latin typeface="Calibri" pitchFamily="34" charset="0"/>
              </a:rPr>
              <a:pPr/>
              <a:t>10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96AB2-CF5E-4CD3-AA64-18CE8B92C959}" type="slidenum">
              <a:rPr lang="en-GB" altLang="el-GR">
                <a:latin typeface="Calibri" pitchFamily="34" charset="0"/>
              </a:rPr>
              <a:pPr/>
              <a:t>11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F2E73D-9763-421E-B9EB-99FD47E54C2A}" type="slidenum">
              <a:rPr lang="en-GB" altLang="el-GR">
                <a:latin typeface="Calibri" pitchFamily="34" charset="0"/>
              </a:rPr>
              <a:pPr/>
              <a:t>12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88BF15-4B77-46A6-8246-0B6ED422D06E}" type="slidenum">
              <a:rPr lang="en-GB" altLang="el-GR">
                <a:latin typeface="Calibri" pitchFamily="34" charset="0"/>
              </a:rPr>
              <a:pPr/>
              <a:t>13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3130F3-E045-4C4A-A1EF-BC0B1DCCDC35}" type="slidenum">
              <a:rPr lang="en-GB" altLang="el-GR">
                <a:latin typeface="Calibri" pitchFamily="34" charset="0"/>
              </a:rPr>
              <a:pPr/>
              <a:t>14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6A6FA0-27B8-4685-9FFB-583494E2FAD9}" type="slidenum">
              <a:rPr lang="en-GB" altLang="el-GR">
                <a:latin typeface="Calibri" pitchFamily="34" charset="0"/>
              </a:rPr>
              <a:pPr/>
              <a:t>15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451E9B-F40B-449D-A7AE-4AEA11211944}" type="slidenum">
              <a:rPr lang="en-GB" altLang="el-GR">
                <a:latin typeface="Calibri" pitchFamily="34" charset="0"/>
              </a:rPr>
              <a:pPr/>
              <a:t>16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E9B889-D5AB-4C90-8092-55D6A1931E4F}" type="slidenum">
              <a:rPr lang="en-GB" altLang="el-GR">
                <a:latin typeface="Calibri" pitchFamily="34" charset="0"/>
              </a:rPr>
              <a:pPr/>
              <a:t>17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C36874-7498-4684-9D24-AEEF95F8CE1C}" type="slidenum">
              <a:rPr lang="en-GB" altLang="el-GR">
                <a:latin typeface="Calibri" pitchFamily="34" charset="0"/>
              </a:rPr>
              <a:pPr/>
              <a:t>18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CB0B56-633F-45DD-AA0D-A7CA7E518CA6}" type="slidenum">
              <a:rPr lang="en-GB" altLang="el-GR">
                <a:latin typeface="Calibri" pitchFamily="34" charset="0"/>
              </a:rPr>
              <a:pPr/>
              <a:t>19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E7E739-0F6E-422D-99EE-095E5B2FCC7E}" type="slidenum">
              <a:rPr lang="en-GB" altLang="el-GR">
                <a:latin typeface="Calibri" pitchFamily="34" charset="0"/>
              </a:rPr>
              <a:pPr/>
              <a:t>20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98C729-D911-4BDD-A8E7-5EE2EF0704B0}" type="slidenum">
              <a:rPr lang="en-GB" altLang="el-GR">
                <a:latin typeface="Calibri" pitchFamily="34" charset="0"/>
              </a:rPr>
              <a:pPr/>
              <a:t>22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B92419-98B7-401C-9A20-F6FF1DEBDC66}" type="slidenum">
              <a:rPr lang="en-GB" altLang="el-GR">
                <a:latin typeface="Calibri" pitchFamily="34" charset="0"/>
              </a:rPr>
              <a:pPr/>
              <a:t>4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6419AD-A76E-4EB3-9121-F7274909C163}" type="slidenum">
              <a:rPr lang="en-GB" altLang="el-GR">
                <a:latin typeface="Calibri" pitchFamily="34" charset="0"/>
              </a:rPr>
              <a:pPr/>
              <a:t>5</a:t>
            </a:fld>
            <a:endParaRPr lang="en-GB" altLang="el-G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1058A9-DAFD-4030-B2B5-29536CEFFB6A}" type="slidenum">
              <a:rPr lang="en-GB" altLang="el-GR">
                <a:latin typeface="Calibri" pitchFamily="34" charset="0"/>
              </a:rPr>
              <a:pPr/>
              <a:t>6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F6CF01-40AA-4FFA-8F86-49121ECE60D3}" type="slidenum">
              <a:rPr lang="en-GB" altLang="el-GR">
                <a:latin typeface="Calibri" pitchFamily="34" charset="0"/>
              </a:rPr>
              <a:pPr/>
              <a:t>7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C4C8A0-2D8C-45BB-A747-12EA251DCF10}" type="slidenum">
              <a:rPr lang="en-GB" altLang="el-GR">
                <a:latin typeface="Calibri" pitchFamily="34" charset="0"/>
              </a:rPr>
              <a:pPr/>
              <a:t>8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09DD51-6374-451C-8E40-9E09FDB90994}" type="slidenum">
              <a:rPr lang="en-GB" altLang="el-GR">
                <a:latin typeface="Calibri" pitchFamily="34" charset="0"/>
              </a:rPr>
              <a:pPr/>
              <a:t>9</a:t>
            </a:fld>
            <a:endParaRPr lang="en-GB" altLang="el-GR">
              <a:latin typeface="Calibri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11/10/2009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Παιδαγωγικός Σχεδιασμός με ΤΠΕ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337C67-AB88-4472-BF05-F11CA948E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3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23/9/2015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23/9/2015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u.nl/people/markov/kids/draw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pix.com/" TargetMode="External"/><Relationship Id="rId5" Type="http://schemas.openxmlformats.org/officeDocument/2006/relationships/hyperlink" Target="http://www.cs.umd.edu/hcil/kiddesign/kidpad.shtml" TargetMode="External"/><Relationship Id="rId4" Type="http://schemas.openxmlformats.org/officeDocument/2006/relationships/hyperlink" Target="http://www.disney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rtoft.se/software/minisebran/" TargetMode="External"/><Relationship Id="rId3" Type="http://schemas.openxmlformats.org/officeDocument/2006/relationships/hyperlink" Target="http://www.cs.uu.nl/people/markov/kids/draw.html" TargetMode="External"/><Relationship Id="rId7" Type="http://schemas.openxmlformats.org/officeDocument/2006/relationships/hyperlink" Target="http://www.keacoloringbook.com/window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pix.com/" TargetMode="External"/><Relationship Id="rId5" Type="http://schemas.openxmlformats.org/officeDocument/2006/relationships/hyperlink" Target="http://www.cs.umd.edu/hcil/kiddesign/kidpad.shtml" TargetMode="External"/><Relationship Id="rId4" Type="http://schemas.openxmlformats.org/officeDocument/2006/relationships/hyperlink" Target="http://www.disney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αιδαγωγικός Σχεδιασμός με ΤΠΕ στην Πρώτη Σχολική Ηλικία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42706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Εργαστήριο </a:t>
            </a:r>
            <a:r>
              <a:rPr lang="en-US" sz="2800" b="1" dirty="0" smtClean="0"/>
              <a:t>5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ΤΠΕ και Δημιουργία &amp; Έκφραση</a:t>
            </a:r>
          </a:p>
          <a:p>
            <a:endParaRPr lang="en-US" sz="2800" dirty="0" smtClean="0"/>
          </a:p>
          <a:p>
            <a:r>
              <a:rPr lang="el-GR" sz="2800" b="1" dirty="0" smtClean="0"/>
              <a:t>Βασίλειος Κόμης</a:t>
            </a:r>
          </a:p>
          <a:p>
            <a:r>
              <a:rPr lang="el-GR" sz="2800" b="1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715000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962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85938"/>
            <a:ext cx="80978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800" dirty="0" smtClean="0"/>
              <a:t>Όλες οι δραστηριότητες που απαιτούν χρήση ποντικιού (π.χ. λογισμικό για ζωγραφική) ή χειριστηρίου (</a:t>
            </a:r>
            <a:r>
              <a:rPr lang="fr-FR" altLang="el-GR" sz="2800" dirty="0" smtClean="0"/>
              <a:t>joystick</a:t>
            </a:r>
            <a:r>
              <a:rPr lang="el-GR" altLang="el-GR" sz="2800" dirty="0" smtClean="0"/>
              <a:t>) για παιγνίδια, βοηθούν στην ανάπτυξη της λεπτής κινητικότητας καθώς και στο συντονισμό χεριού και ματιού</a:t>
            </a:r>
          </a:p>
          <a:p>
            <a:pPr>
              <a:lnSpc>
                <a:spcPct val="90000"/>
              </a:lnSpc>
            </a:pPr>
            <a:r>
              <a:rPr lang="el-GR" altLang="el-GR" sz="2800" dirty="0" smtClean="0"/>
              <a:t>Από έρευνες φαίνεται ότι παιδιά ακόμα και δύο ετών μπορούν να χρησιμοποιήσουν το πληκτρολόγιο (ένα πλήκτρο τη φορά) με κατάλληλη καθοδήγηση και υποστήριξη από τον ενήλικα. </a:t>
            </a:r>
          </a:p>
          <a:p>
            <a:pPr>
              <a:lnSpc>
                <a:spcPct val="90000"/>
              </a:lnSpc>
            </a:pPr>
            <a:endParaRPr lang="en-GB" altLang="el-GR" sz="2800" dirty="0" smtClean="0"/>
          </a:p>
        </p:txBody>
      </p:sp>
      <p:sp>
        <p:nvSpPr>
          <p:cNvPr id="21508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848967-F796-451A-9C18-E5E6791DA8F0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10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00987" cy="981075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Δημιουργία &amp; Έκφραση και ΤΠΕ (2)</a:t>
            </a:r>
            <a:endParaRPr lang="el-G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6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928813"/>
            <a:ext cx="79121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dirty="0" smtClean="0"/>
              <a:t>Η αφύπνιση και η καλλιέργεια της δημιουργικότητας και της αισθητικής ευαισθησίας των νηπίων και στοχεύει στην πλήρη ανάπτυξη της προσωπικότητάς του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Οι ΤΠΕ μπορούν να συμβάλλουν στην εξοικείωση των νηπίων με τις δυνατότητες και τους τρόπους χρήσης διαφόρων εργαλείων του εκάστοτε προγράμματος και στην ελεύθερη έκφραση, δίνοντας τη χαρά της προσωπικής δημιουργίας. </a:t>
            </a:r>
          </a:p>
          <a:p>
            <a:pPr>
              <a:lnSpc>
                <a:spcPct val="80000"/>
              </a:lnSpc>
            </a:pPr>
            <a:r>
              <a:rPr lang="el-GR" altLang="el-GR" sz="2400" dirty="0" smtClean="0"/>
              <a:t>Επιπλέον, μπορούν να συντελέσουν στη γνωριμία με τα είδη των λογοτεχνικών κειμένων, στη δημιουργία πρωτότυπων ιστοριών και στην επαφή των νηπίων με ελληνικά και ξένα έργα τέχνης. </a:t>
            </a:r>
          </a:p>
        </p:txBody>
      </p:sp>
      <p:sp>
        <p:nvSpPr>
          <p:cNvPr id="22532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8E067-A4C1-4256-A899-71E39B577EE3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11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486775" cy="981075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Δημιουργία &amp; Έκφραση και ΤΠΕ (3)</a:t>
            </a:r>
            <a:endParaRPr lang="el-GR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198438"/>
            <a:ext cx="785018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Δ.Ε.Π.Π.Σ. Δημιουργία &amp; Έκφραση :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Εικαστικά</a:t>
            </a:r>
            <a:r>
              <a:rPr lang="el-G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l-G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και ΤΠΕ (1)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>
          <a:xfrm>
            <a:off x="712788" y="1403350"/>
            <a:ext cx="7891462" cy="541020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el-GR" sz="2000" dirty="0" smtClean="0">
                <a:latin typeface="Arial" charset="0"/>
              </a:rPr>
              <a:t>Σε ένα κατάλληλα οργανωμένο και ελκυστικό τεχνολογικά άρτια από υλικό εξοπλισμένο περιβάλλον τα παιδιά καλούνται: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παρατηρούν και να προσπαθούν να ερμηνεύσουν το φυσικό και ανθρωπογενές περιβάλλον με πολλούς τρόπους ώστε να αναπτύσσουν τη γλώσσα, την επικοινωνία και να αξιοποιούν την τεχνολογία ανάλογα για να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σχεδιάζουν διάφορα είδη γραμμών και περιγραμμάτων και να συνθέτουν διάφορα σχήματα και μορφές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κόβουν έντυπο υλικό το οποίο θα έχουν εκτυπώσει ώστε να κάνουν </a:t>
            </a:r>
            <a:r>
              <a:rPr lang="el-GR" sz="1600" dirty="0" err="1" smtClean="0">
                <a:latin typeface="Arial" charset="0"/>
              </a:rPr>
              <a:t>καρτεπικολλήσεις</a:t>
            </a:r>
            <a:r>
              <a:rPr lang="el-GR" sz="1600" dirty="0" smtClean="0">
                <a:latin typeface="Arial" charset="0"/>
              </a:rPr>
              <a:t> (κολάζ)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χρησιμοποιούν </a:t>
            </a:r>
            <a:r>
              <a:rPr lang="el-GR" sz="1600" dirty="0" err="1" smtClean="0">
                <a:latin typeface="Arial" charset="0"/>
              </a:rPr>
              <a:t>εμπεριχάρακες</a:t>
            </a:r>
            <a:r>
              <a:rPr lang="el-GR" sz="1600" dirty="0" smtClean="0">
                <a:latin typeface="Arial" charset="0"/>
              </a:rPr>
              <a:t> (</a:t>
            </a:r>
            <a:r>
              <a:rPr lang="el-GR" sz="1600" dirty="0" err="1" smtClean="0">
                <a:latin typeface="Arial" charset="0"/>
              </a:rPr>
              <a:t>στένσιλ</a:t>
            </a:r>
            <a:r>
              <a:rPr lang="el-GR" sz="1600" dirty="0" smtClean="0">
                <a:latin typeface="Arial" charset="0"/>
              </a:rPr>
              <a:t>) διαφόρων σχεδίων, να τυπώνουν και να δημιουργούν απλά σχέδια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χρησιμοποιούν με πολλούς τρόπους διάφορα υλικά για να κάνουν </a:t>
            </a:r>
            <a:r>
              <a:rPr lang="el-GR" sz="1600" dirty="0" err="1" smtClean="0">
                <a:latin typeface="Arial" charset="0"/>
              </a:rPr>
              <a:t>μικροκατασκευές</a:t>
            </a:r>
            <a:endParaRPr lang="el-GR" sz="1600" dirty="0" smtClean="0">
              <a:latin typeface="Arial" charset="0"/>
            </a:endParaRP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γνωρίζουν και να ονομάζουν ορισμένα είδη τέχνης σε ηλεκτρονική μορφή 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l-GR" sz="1600" dirty="0" smtClean="0">
                <a:latin typeface="Arial" charset="0"/>
              </a:rPr>
              <a:t>να γνωρίζουν έργα μεγάλων ζωγράφων, σε ηλεκτρονική μορφή </a:t>
            </a:r>
          </a:p>
          <a:p>
            <a:pPr marL="403225" lvl="1" indent="0" algn="just">
              <a:lnSpc>
                <a:spcPct val="80000"/>
              </a:lnSpc>
              <a:buFont typeface="Verdana" pitchFamily="34" charset="0"/>
              <a:buNone/>
              <a:defRPr/>
            </a:pPr>
            <a:endParaRPr lang="el-GR" sz="2000" dirty="0" smtClean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l-GR" sz="2000" b="1" dirty="0" smtClean="0">
                <a:latin typeface="Arial" charset="0"/>
              </a:rPr>
              <a:t>Παράδειγμα: 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Τα παιδιά χρησιμοποιώντας τα λογισμικά ανάπτυξης και δημιουργικότητας έχουν τη δυνατότητα να παρατηρούν και να πειραματίζονται με διαφορετικά υλικά (τέμπερα, σπρέι,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ξυλομπογιά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κλπ)  και τεχνικές (πουαντιγισμός,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γκραφιτι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κλπ). </a:t>
            </a:r>
            <a:endParaRPr lang="el-G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l-GR" sz="2000" dirty="0" smtClean="0"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el-GR" sz="2000" dirty="0" smtClean="0">
              <a:latin typeface="Gill Sans MT" pitchFamily="34" charset="0"/>
            </a:endParaRPr>
          </a:p>
        </p:txBody>
      </p:sp>
      <p:sp>
        <p:nvSpPr>
          <p:cNvPr id="23557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4E779D-DB21-4092-BE2C-BF5A1ADBFE2F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12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28775"/>
            <a:ext cx="3810000" cy="4475163"/>
          </a:xfrm>
        </p:spPr>
        <p:txBody>
          <a:bodyPr/>
          <a:lstStyle/>
          <a:p>
            <a:r>
              <a:rPr lang="el-GR" altLang="el-GR" sz="2400" dirty="0" smtClean="0"/>
              <a:t>Η χρήση εφαρμογών ρομποτικής (όπως τα </a:t>
            </a:r>
            <a:r>
              <a:rPr lang="el-GR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συστήματα τύπου </a:t>
            </a:r>
            <a:r>
              <a:rPr lang="en-US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Logo</a:t>
            </a:r>
            <a:r>
              <a:rPr lang="el-GR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</a:t>
            </a:r>
            <a:r>
              <a:rPr lang="en-US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Lego</a:t>
            </a:r>
            <a:r>
              <a:rPr lang="el-GR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l-G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WeDo</a:t>
            </a:r>
            <a:r>
              <a:rPr lang="en-US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altLang="el-G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Mindstorm</a:t>
            </a:r>
            <a:r>
              <a:rPr lang="en-US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l-GR" altLang="el-G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παρέχουν τη δυνατότητα στα παιδιά να δημιουργούν με διάφορα υλικά </a:t>
            </a:r>
            <a:r>
              <a:rPr lang="el-GR" altLang="el-G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μικροκατασκεύες</a:t>
            </a:r>
            <a:endParaRPr lang="el-GR" altLang="el-G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580" name="Θέση αριθμού διαφάνειας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10CBC3-3C36-4730-A72C-767DDB7907B0}" type="slidenum">
              <a:rPr lang="en-GB" altLang="el-GR">
                <a:solidFill>
                  <a:srgbClr val="B5A788"/>
                </a:solidFill>
                <a:latin typeface="Gill Sans MT" pitchFamily="34" charset="0"/>
              </a:rPr>
              <a:pPr/>
              <a:t>13</a:t>
            </a:fld>
            <a:endParaRPr lang="en-GB" altLang="el-GR">
              <a:solidFill>
                <a:srgbClr val="B5A788"/>
              </a:solidFill>
              <a:latin typeface="Gill Sans MT" pitchFamily="34" charset="0"/>
            </a:endParaRPr>
          </a:p>
        </p:txBody>
      </p:sp>
      <p:pic>
        <p:nvPicPr>
          <p:cNvPr id="24581" name="Picture 8" descr="https://encrypted-tbn0.gstatic.com/images?q=tbn:ANd9GcTRt-CVxowR4z0OprPEsMycLaZykAOzioTPo2GENw4BZ1rzwA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573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http://farm3.static.flickr.com/2346/2451203237_248776f4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4527550"/>
            <a:ext cx="23812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2" descr="https://encrypted-tbn3.gstatic.com/images?q=tbn:ANd9GcTgWA5qHyF3c719Q9adLtuFBcXHc-KQCC9dsmznuWCvAzrZ7TkVM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1828800"/>
            <a:ext cx="31496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5800" y="198438"/>
            <a:ext cx="7773988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Δ.Ε.Π.Π.Σ. Δημιουργία &amp; Έκφραση :</a:t>
            </a:r>
            <a:b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Εικαστικά</a:t>
            </a:r>
            <a:r>
              <a:rPr lang="el-GR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 </a:t>
            </a:r>
            <a:r>
              <a:rPr lang="el-G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και ΤΠΕ - Κατασκευές(2)</a:t>
            </a:r>
          </a:p>
        </p:txBody>
      </p:sp>
    </p:spTree>
    <p:extLst>
      <p:ext uri="{BB962C8B-B14F-4D97-AF65-F5344CB8AC3E}">
        <p14:creationId xmlns:p14="http://schemas.microsoft.com/office/powerpoint/2010/main" val="25016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115888"/>
            <a:ext cx="78613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Δ.Ε.Π.Π.Σ. Δημιουργία &amp; Έκφραση :</a:t>
            </a:r>
            <a:b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Δραματική Τέχνη και ΤΠΕ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412875"/>
            <a:ext cx="8208962" cy="53292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altLang="el-GR" sz="2200" dirty="0" smtClean="0">
                <a:latin typeface="Arial" charset="0"/>
              </a:rPr>
              <a:t>Τα παιδιά με τη βοήθεια του υπολογιστή, κυρίως ως εργαλείου αναζήτησης και επεξεργασίας πληροφοριών, αλλά και με τη χρήση κατάλληλων λογισμικών καλούνται:</a:t>
            </a:r>
          </a:p>
          <a:p>
            <a:pPr lvl="1" algn="just"/>
            <a:r>
              <a:rPr lang="el-GR" altLang="el-GR" sz="1800" dirty="0" smtClean="0">
                <a:latin typeface="Arial" charset="0"/>
                <a:cs typeface="Arial" charset="0"/>
              </a:rPr>
              <a:t>να αναπτύσσουν την αισθητική τους αντίληψη και έκφραση, </a:t>
            </a:r>
          </a:p>
          <a:p>
            <a:pPr lvl="1" algn="just"/>
            <a:r>
              <a:rPr lang="el-GR" altLang="el-GR" sz="1800" dirty="0" smtClean="0">
                <a:latin typeface="Arial" charset="0"/>
                <a:cs typeface="Arial" charset="0"/>
              </a:rPr>
              <a:t>να αποκτούν θεατρική παιδεία,</a:t>
            </a:r>
          </a:p>
          <a:p>
            <a:pPr lvl="1" algn="just"/>
            <a:r>
              <a:rPr lang="el-GR" altLang="el-GR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να εκφράζονται με τον αυτοσχεδιασμό και τη μίμηση </a:t>
            </a:r>
          </a:p>
          <a:p>
            <a:pPr lvl="1" algn="just"/>
            <a:r>
              <a:rPr lang="el-GR" altLang="el-GR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να εκφράζονται με το ελεύθερο δραματικό παιχνίδι, να αναπτύσσουν τη δημιουργικότητα τους, να γνωρίζουν τον εαυτό τους και τον κόσμο </a:t>
            </a:r>
          </a:p>
          <a:p>
            <a:pPr lvl="1" algn="just"/>
            <a:r>
              <a:rPr lang="el-GR" altLang="el-GR" sz="1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να εκφράζονται με το δημιουργικό δράμα και να αναπτύσσουν τη γλώσσα, να καλλιεργούν την επικοινωνία και να αξιοποιούν στο πλαίσιο των δυνατοτήτων τους την τεχνολογία</a:t>
            </a:r>
            <a:r>
              <a:rPr lang="el-GR" altLang="el-GR" sz="1800" dirty="0" smtClean="0">
                <a:latin typeface="Arial" charset="0"/>
                <a:cs typeface="Arial" charset="0"/>
              </a:rPr>
              <a:t>	</a:t>
            </a:r>
          </a:p>
          <a:p>
            <a:pPr lvl="1" algn="just"/>
            <a:r>
              <a:rPr lang="el-GR" altLang="el-GR" sz="1800" dirty="0" smtClean="0">
                <a:latin typeface="Arial" charset="0"/>
                <a:cs typeface="Arial" charset="0"/>
              </a:rPr>
              <a:t>να είναι σε θέση να αποτυπώνουν τα αποτελέσματα της προσπάθειάς τους</a:t>
            </a:r>
          </a:p>
          <a:p>
            <a:pPr algn="just"/>
            <a:r>
              <a:rPr lang="el-GR" altLang="el-GR" sz="2000" b="1" dirty="0" smtClean="0">
                <a:latin typeface="Arial" charset="0"/>
                <a:cs typeface="Arial" charset="0"/>
              </a:rPr>
              <a:t>Παράδειγμα:</a:t>
            </a:r>
            <a:r>
              <a:rPr lang="el-GR" altLang="el-GR" sz="2000" dirty="0" smtClean="0">
                <a:latin typeface="Arial" charset="0"/>
                <a:cs typeface="Arial" charset="0"/>
              </a:rPr>
              <a:t> </a:t>
            </a:r>
            <a:r>
              <a:rPr lang="el-GR" altLang="el-GR" sz="2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Τα παιδιά επιλέγουν και σχεδιάζουν τα σκηνικά μιας γιορτής χρησιμοποιώντας λογισμικά έκφρασης &amp; δημιουργικότητας τα οποία θα προβάλουν μέσω προβολικού μηχανήματος</a:t>
            </a:r>
            <a:r>
              <a:rPr lang="el-GR" altLang="el-GR" sz="22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. </a:t>
            </a:r>
            <a:endParaRPr lang="el-GR" altLang="el-GR" sz="22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lvl="1" algn="just">
              <a:lnSpc>
                <a:spcPct val="80000"/>
              </a:lnSpc>
            </a:pPr>
            <a:endParaRPr lang="el-GR" altLang="el-GR" sz="2000" dirty="0" smtClean="0">
              <a:latin typeface="Arial" charset="0"/>
            </a:endParaRPr>
          </a:p>
          <a:p>
            <a:pPr algn="just">
              <a:lnSpc>
                <a:spcPct val="80000"/>
              </a:lnSpc>
            </a:pPr>
            <a:endParaRPr lang="el-GR" altLang="el-GR" sz="2400" dirty="0" smtClean="0">
              <a:latin typeface="Gill Sans MT" pitchFamily="34" charset="0"/>
            </a:endParaRPr>
          </a:p>
        </p:txBody>
      </p:sp>
      <p:sp>
        <p:nvSpPr>
          <p:cNvPr id="25605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A31428-7AB9-4A6A-AB98-791693B7C731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14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198438"/>
            <a:ext cx="786606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Δ.Ε.Π.Π.Σ. Δημιουργία και Έκφραση :</a:t>
            </a:r>
            <a:b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Φυσική Αγωγή  και ΤΠΕ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447800"/>
            <a:ext cx="8353425" cy="5149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altLang="el-GR" sz="2400" dirty="0" smtClean="0">
                <a:latin typeface="Arial" charset="0"/>
              </a:rPr>
              <a:t>Με τη χρήση κατάλληλου εκπαιδευτικού λογισμικού αλλά και με κατάλληλες πληροφορίες από το διαδίκτυο τα παιδιά μαθαίνουν </a:t>
            </a:r>
          </a:p>
          <a:p>
            <a:pPr lvl="1" algn="just">
              <a:lnSpc>
                <a:spcPct val="80000"/>
              </a:lnSpc>
            </a:pPr>
            <a:r>
              <a:rPr lang="el-GR" altLang="el-GR" sz="2000" dirty="0" smtClean="0">
                <a:latin typeface="Arial" charset="0"/>
              </a:rPr>
              <a:t>να αναπτύσσουν την κινητικότητά τους</a:t>
            </a:r>
          </a:p>
          <a:p>
            <a:pPr lvl="1" algn="just">
              <a:lnSpc>
                <a:spcPct val="80000"/>
              </a:lnSpc>
            </a:pPr>
            <a:r>
              <a:rPr lang="el-GR" altLang="el-GR" sz="2000" dirty="0" smtClean="0">
                <a:latin typeface="Arial" charset="0"/>
              </a:rPr>
              <a:t>να αναπτύσσουν τη σωματική τους δραστηριότητα και να προάγουν την υγεία τους</a:t>
            </a:r>
          </a:p>
          <a:p>
            <a:pPr lvl="1" algn="just">
              <a:lnSpc>
                <a:spcPct val="80000"/>
              </a:lnSpc>
            </a:pPr>
            <a:r>
              <a:rPr lang="el-GR" altLang="el-GR" sz="2000" dirty="0" smtClean="0">
                <a:latin typeface="Arial" charset="0"/>
              </a:rPr>
              <a:t>να αποδέχονται την τήρηση ορισμένων κανόνων ασφαλείας και να χειρίζονται κατάλληλα το εκπαιδευτικό υλικό</a:t>
            </a:r>
          </a:p>
          <a:p>
            <a:pPr lvl="1" algn="just">
              <a:lnSpc>
                <a:spcPct val="80000"/>
              </a:lnSpc>
            </a:pPr>
            <a:r>
              <a:rPr lang="el-GR" altLang="el-GR" sz="2000" dirty="0" smtClean="0">
                <a:latin typeface="Arial" charset="0"/>
              </a:rPr>
              <a:t>να αναπτύσσουν σταδιακά θετικές στάσεις για συνεργασία και </a:t>
            </a:r>
            <a:r>
              <a:rPr lang="el-GR" altLang="el-GR" sz="2000" dirty="0" err="1" smtClean="0">
                <a:latin typeface="Arial" charset="0"/>
              </a:rPr>
              <a:t>αλληλοαποδοχή</a:t>
            </a:r>
            <a:r>
              <a:rPr lang="el-GR" altLang="el-GR" sz="2000" dirty="0" smtClean="0">
                <a:latin typeface="Arial" charset="0"/>
              </a:rPr>
              <a:t> και υποστήριξη</a:t>
            </a:r>
          </a:p>
          <a:p>
            <a:pPr lvl="1" algn="just">
              <a:lnSpc>
                <a:spcPct val="80000"/>
              </a:lnSpc>
            </a:pPr>
            <a:r>
              <a:rPr lang="el-GR" altLang="el-GR" sz="2000" dirty="0" smtClean="0">
                <a:latin typeface="Arial" charset="0"/>
              </a:rPr>
              <a:t>να αρχίσουν να αντιλαμβάνονται την έννοια της Ολυμπιακής Ιδέας και τη σπουδαιότητα των μεγάλων αθλητικών διοργανώσεων.</a:t>
            </a:r>
          </a:p>
          <a:p>
            <a:pPr lvl="1" algn="just">
              <a:lnSpc>
                <a:spcPct val="80000"/>
              </a:lnSpc>
            </a:pPr>
            <a:endParaRPr lang="el-GR" altLang="el-GR" sz="2000" dirty="0" smtClean="0">
              <a:solidFill>
                <a:srgbClr val="0070C0"/>
              </a:solidFill>
              <a:latin typeface="Arial" charset="0"/>
            </a:endParaRPr>
          </a:p>
          <a:p>
            <a:pPr lvl="1" algn="just">
              <a:lnSpc>
                <a:spcPct val="80000"/>
              </a:lnSpc>
            </a:pPr>
            <a:r>
              <a:rPr lang="el-GR" altLang="el-GR" sz="2000" b="1" dirty="0" smtClean="0">
                <a:solidFill>
                  <a:srgbClr val="0070C0"/>
                </a:solidFill>
                <a:latin typeface="Arial" charset="0"/>
              </a:rPr>
              <a:t>Παράδειγμα:  </a:t>
            </a:r>
            <a:r>
              <a:rPr lang="el-GR" altLang="el-GR" sz="2000" dirty="0" smtClean="0">
                <a:solidFill>
                  <a:srgbClr val="0070C0"/>
                </a:solidFill>
                <a:latin typeface="Arial" charset="0"/>
              </a:rPr>
              <a:t>Τα παιδιά έχουν την ευκαιρία να χρησιμοποιήσουν το </a:t>
            </a:r>
            <a:r>
              <a:rPr lang="en-US" altLang="el-GR" sz="2000" dirty="0" smtClean="0">
                <a:solidFill>
                  <a:srgbClr val="0070C0"/>
                </a:solidFill>
                <a:latin typeface="Arial" charset="0"/>
              </a:rPr>
              <a:t>Wii </a:t>
            </a:r>
            <a:r>
              <a:rPr lang="el-GR" altLang="el-GR" sz="2000" dirty="0" smtClean="0">
                <a:solidFill>
                  <a:srgbClr val="0070C0"/>
                </a:solidFill>
                <a:latin typeface="Arial" charset="0"/>
              </a:rPr>
              <a:t>για να αναπτύξουν την κινητικότητά τους και τη σωματική τους δραστηριότητα. </a:t>
            </a:r>
            <a:endParaRPr lang="el-GR" altLang="el-GR" sz="2000" b="1" dirty="0" smtClean="0">
              <a:solidFill>
                <a:srgbClr val="0070C0"/>
              </a:solidFill>
              <a:latin typeface="Arial" charset="0"/>
            </a:endParaRPr>
          </a:p>
          <a:p>
            <a:pPr algn="just">
              <a:lnSpc>
                <a:spcPct val="80000"/>
              </a:lnSpc>
              <a:buFont typeface="Wingdings 2" pitchFamily="18" charset="2"/>
              <a:buNone/>
            </a:pPr>
            <a:endParaRPr lang="el-GR" altLang="el-GR" sz="2800" dirty="0" smtClean="0">
              <a:latin typeface="Gill Sans MT" pitchFamily="34" charset="0"/>
            </a:endParaRPr>
          </a:p>
        </p:txBody>
      </p:sp>
      <p:sp>
        <p:nvSpPr>
          <p:cNvPr id="26629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B343A8-BC74-401D-BA52-6BA1941D4803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15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5800" y="115888"/>
            <a:ext cx="77851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Δ.Ε.Π.Π.Σ. Δημιουργία &amp; Έκφραση :</a:t>
            </a:r>
            <a:b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Μουσική  και ΤΠΕ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1268413"/>
            <a:ext cx="8280400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altLang="el-GR" sz="2200" smtClean="0">
                <a:latin typeface="Arial" charset="0"/>
              </a:rPr>
              <a:t>Τα παιδιά με τη βοήθεια του υπολογιστή, κυρίως ως εργαλείου αναζήτησης και επεξεργασίας πληροφοριών, αλλά και με τη χρήση κατάλληλων λογισμικών καλούνται: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αναπτύσσουν τις δεξιότητες και τις ικανότητες που απαιτούνται για να εκτελούν, τραγουδώντας και παίζοντας διάφορα μουσικά όργανα και δικές τους «συνθέσεις»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αναπαράγουν μουσικά ακούσματα με διάφορους τρόπους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ανταποκρίνονται σε σωστά σήματα, σύμβολα, συνθήματα και οδηγίες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παρουσιάζουν τις εκτελέσεις τους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αυτοσχεδιάζουν και να εκφράζονται μέσα από απλές μουσικές συνθέσεις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είναι σε θέση να αποτυπώνουν τα αποτελέσματα της προσπάθειας	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αναπτύσσουν σταδιακά εκτίμηση προς τα μουσικά ακούσματα και να τα απολαμβάνουν</a:t>
            </a:r>
          </a:p>
          <a:p>
            <a:pPr lvl="1" algn="just"/>
            <a:r>
              <a:rPr lang="el-GR" altLang="el-GR" sz="1600" smtClean="0">
                <a:latin typeface="Arial" charset="0"/>
                <a:cs typeface="Arial" charset="0"/>
              </a:rPr>
              <a:t>να εκφράζουν τη γνώμη τους και τα συναισθήματά τους για διαφορετικά μουσικά ακούσματα</a:t>
            </a:r>
          </a:p>
          <a:p>
            <a:pPr algn="just"/>
            <a:r>
              <a:rPr lang="el-GR" altLang="el-GR" sz="18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Παράδειγμα:</a:t>
            </a:r>
            <a:r>
              <a:rPr lang="el-GR" altLang="el-GR" sz="1800" smtClean="0">
                <a:solidFill>
                  <a:srgbClr val="0070C0"/>
                </a:solidFill>
                <a:latin typeface="Arial" charset="0"/>
                <a:cs typeface="Arial" charset="0"/>
              </a:rPr>
              <a:t> Τα παιδιά εκφράζουν τα συναισθήματα που τους δημιουργούν διαφορετικά μουσικά ακούσματα χρησιμοποιώντας λογισμικά έκφρασης και δημιουργικότητας ή δημιουργούν με κατάλληλα μουσικά σύμβολα πρότυπα.</a:t>
            </a:r>
            <a:endParaRPr lang="el-GR" altLang="el-GR" sz="18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7653" name="Θέση αριθμού διαφάνειας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53FB8E-A134-4FBC-905B-0004E5583F90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16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808196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Δημιουργία</a:t>
            </a:r>
            <a:r>
              <a:rPr lang="el-GR" sz="3100" b="1" i="1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Έκφραση:</a:t>
            </a:r>
            <a:br>
              <a:rPr lang="el-GR" sz="3600" b="1" dirty="0" smtClean="0">
                <a:latin typeface="Arial" pitchFamily="34" charset="0"/>
                <a:cs typeface="Arial" pitchFamily="34" charset="0"/>
              </a:rPr>
            </a:b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Παραδείγματα Εφαρμογών</a:t>
            </a:r>
            <a:endParaRPr lang="el-GR" sz="31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017713"/>
            <a:ext cx="816927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400" b="1" i="1" dirty="0" smtClean="0"/>
              <a:t>Λογισμικά για δραστηριότητες ζωγραφικής και ανάπτυξη δημιουργικότητας </a:t>
            </a:r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Παραδείγματα λογισμικών ζωγραφικής</a:t>
            </a:r>
          </a:p>
          <a:p>
            <a:pPr>
              <a:lnSpc>
                <a:spcPct val="90000"/>
              </a:lnSpc>
            </a:pPr>
            <a:r>
              <a:rPr lang="en-GB" altLang="el-GR" sz="2400" dirty="0" smtClean="0"/>
              <a:t>Drawing</a:t>
            </a:r>
            <a:r>
              <a:rPr lang="en-US" altLang="el-GR" sz="2400" dirty="0" smtClean="0"/>
              <a:t> for Children (</a:t>
            </a:r>
            <a:r>
              <a:rPr lang="en-US" altLang="el-GR" sz="2400" dirty="0" smtClean="0">
                <a:hlinkClick r:id="rId3"/>
              </a:rPr>
              <a:t>http://www.cs.uu.nl/people/markov/kids/draw.html</a:t>
            </a:r>
            <a:r>
              <a:rPr lang="en-US" altLang="el-GR" sz="2400" dirty="0" smtClean="0"/>
              <a:t>) </a:t>
            </a:r>
            <a:endParaRPr lang="el-GR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Μαγική Δημιουργία (</a:t>
            </a:r>
            <a:r>
              <a:rPr lang="en-US" altLang="el-GR" sz="2400" dirty="0" smtClean="0"/>
              <a:t>Magic Artist</a:t>
            </a:r>
            <a:r>
              <a:rPr lang="el-GR" altLang="el-GR" sz="2400" dirty="0" smtClean="0"/>
              <a:t>) (</a:t>
            </a:r>
            <a:r>
              <a:rPr lang="en-US" altLang="el-GR" sz="2400" dirty="0" smtClean="0">
                <a:hlinkClick r:id="rId4"/>
              </a:rPr>
              <a:t>www</a:t>
            </a:r>
            <a:r>
              <a:rPr lang="el-GR" altLang="el-GR" sz="2400" dirty="0" smtClean="0">
                <a:hlinkClick r:id="rId4"/>
              </a:rPr>
              <a:t>.</a:t>
            </a:r>
            <a:r>
              <a:rPr lang="en-US" altLang="el-GR" sz="2400" dirty="0" err="1" smtClean="0">
                <a:hlinkClick r:id="rId4"/>
              </a:rPr>
              <a:t>disney</a:t>
            </a:r>
            <a:r>
              <a:rPr lang="el-GR" altLang="el-GR" sz="2400" dirty="0" smtClean="0">
                <a:hlinkClick r:id="rId4"/>
              </a:rPr>
              <a:t>.</a:t>
            </a:r>
            <a:r>
              <a:rPr lang="en-US" altLang="el-GR" sz="2400" dirty="0" smtClean="0">
                <a:hlinkClick r:id="rId4"/>
              </a:rPr>
              <a:t>com</a:t>
            </a:r>
            <a:r>
              <a:rPr lang="el-GR" altLang="el-GR" sz="2400" dirty="0" smtClean="0"/>
              <a:t>) </a:t>
            </a:r>
            <a:endParaRPr lang="de-DE" altLang="el-GR" sz="2400" dirty="0" smtClean="0"/>
          </a:p>
          <a:p>
            <a:pPr>
              <a:lnSpc>
                <a:spcPct val="90000"/>
              </a:lnSpc>
            </a:pPr>
            <a:r>
              <a:rPr lang="de-DE" altLang="el-GR" sz="2400" dirty="0" err="1" smtClean="0"/>
              <a:t>KidPad</a:t>
            </a:r>
            <a:r>
              <a:rPr lang="de-DE" altLang="el-GR" sz="2400" dirty="0" smtClean="0"/>
              <a:t> (</a:t>
            </a:r>
            <a:r>
              <a:rPr lang="de-DE" altLang="el-GR" sz="2400" dirty="0" smtClean="0">
                <a:hlinkClick r:id="rId5"/>
              </a:rPr>
              <a:t>http://www.cs.umd.edu/hcil/kiddesign/kidpad.shtml</a:t>
            </a:r>
            <a:r>
              <a:rPr lang="de-DE" altLang="el-GR" sz="2400" dirty="0" smtClean="0"/>
              <a:t>)  </a:t>
            </a:r>
          </a:p>
          <a:p>
            <a:pPr>
              <a:lnSpc>
                <a:spcPct val="90000"/>
              </a:lnSpc>
            </a:pPr>
            <a:r>
              <a:rPr lang="de-DE" altLang="el-GR" sz="2400" dirty="0" err="1" smtClean="0"/>
              <a:t>KidPix</a:t>
            </a:r>
            <a:r>
              <a:rPr lang="de-DE" altLang="el-GR" sz="2400" dirty="0" smtClean="0"/>
              <a:t> (</a:t>
            </a:r>
            <a:r>
              <a:rPr lang="de-DE" altLang="el-GR" sz="2400" dirty="0" smtClean="0">
                <a:hlinkClick r:id="rId6"/>
              </a:rPr>
              <a:t>www.kidpix.com</a:t>
            </a:r>
            <a:r>
              <a:rPr lang="de-DE" altLang="el-GR" sz="2400" dirty="0" smtClean="0"/>
              <a:t>) </a:t>
            </a:r>
            <a:endParaRPr lang="el-GR" altLang="el-GR" sz="2400" dirty="0" smtClean="0"/>
          </a:p>
          <a:p>
            <a:pPr>
              <a:lnSpc>
                <a:spcPct val="90000"/>
              </a:lnSpc>
            </a:pPr>
            <a:r>
              <a:rPr lang="fr-FR" altLang="el-GR" sz="2400" dirty="0" err="1" smtClean="0"/>
              <a:t>Tuxpaint</a:t>
            </a:r>
            <a:endParaRPr lang="el-GR" altLang="el-GR" sz="2400" dirty="0" smtClean="0"/>
          </a:p>
          <a:p>
            <a:pPr>
              <a:lnSpc>
                <a:spcPct val="90000"/>
              </a:lnSpc>
            </a:pPr>
            <a:r>
              <a:rPr lang="el-GR" altLang="el-GR" sz="2400" dirty="0" smtClean="0"/>
              <a:t>Ψηφιακές εγκυκλοπαίδειες: αναζήτηση πληροφοριών </a:t>
            </a:r>
          </a:p>
          <a:p>
            <a:pPr>
              <a:lnSpc>
                <a:spcPct val="90000"/>
              </a:lnSpc>
            </a:pPr>
            <a:endParaRPr lang="el-GR" altLang="el-GR" sz="2400" dirty="0" smtClean="0"/>
          </a:p>
        </p:txBody>
      </p:sp>
      <p:sp>
        <p:nvSpPr>
          <p:cNvPr id="28677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D82540-8C08-4DAB-BFBF-59875DDA9082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17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err="1"/>
              <a:t>Διαθεματικές</a:t>
            </a:r>
            <a:r>
              <a:rPr lang="el-GR" sz="4000" b="1" dirty="0"/>
              <a:t> </a:t>
            </a:r>
            <a:r>
              <a:rPr lang="el-GR" sz="4000" b="1" dirty="0" smtClean="0"/>
              <a:t>δραστηριότητες</a:t>
            </a:r>
            <a:endParaRPr lang="el-GR" dirty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724025"/>
            <a:ext cx="8005762" cy="48006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Οι ΤΠΕ μπορούν να αξιοποιηθούν σε μια σειρά από </a:t>
            </a:r>
            <a:r>
              <a:rPr lang="el-GR" dirty="0" err="1" smtClean="0"/>
              <a:t>διαθεματικές</a:t>
            </a:r>
            <a:r>
              <a:rPr lang="el-GR" dirty="0" smtClean="0"/>
              <a:t> δραστηριότητες που αφορούν </a:t>
            </a:r>
          </a:p>
          <a:p>
            <a:pPr lvl="1">
              <a:defRPr/>
            </a:pPr>
            <a:r>
              <a:rPr lang="el-GR" dirty="0" smtClean="0">
                <a:solidFill>
                  <a:srgbClr val="0070C0"/>
                </a:solidFill>
              </a:rPr>
              <a:t>τη </a:t>
            </a:r>
            <a:r>
              <a:rPr lang="el-GR" b="1" dirty="0" smtClean="0">
                <a:solidFill>
                  <a:srgbClr val="0070C0"/>
                </a:solidFill>
              </a:rPr>
              <a:t>Διαπολιτισμική </a:t>
            </a:r>
            <a:r>
              <a:rPr lang="el-GR" b="1" dirty="0">
                <a:solidFill>
                  <a:srgbClr val="0070C0"/>
                </a:solidFill>
              </a:rPr>
              <a:t>Ε</a:t>
            </a:r>
            <a:r>
              <a:rPr lang="el-GR" b="1" dirty="0" smtClean="0">
                <a:solidFill>
                  <a:srgbClr val="0070C0"/>
                </a:solidFill>
              </a:rPr>
              <a:t>κπαίδευση</a:t>
            </a:r>
          </a:p>
          <a:p>
            <a:pPr lvl="1">
              <a:defRPr/>
            </a:pPr>
            <a:r>
              <a:rPr lang="el-GR" dirty="0">
                <a:solidFill>
                  <a:srgbClr val="0070C0"/>
                </a:solidFill>
              </a:rPr>
              <a:t>τ</a:t>
            </a:r>
            <a:r>
              <a:rPr lang="el-GR" dirty="0" smtClean="0">
                <a:solidFill>
                  <a:srgbClr val="0070C0"/>
                </a:solidFill>
              </a:rPr>
              <a:t>ην </a:t>
            </a:r>
            <a:r>
              <a:rPr lang="el-GR" b="1" dirty="0" smtClean="0">
                <a:solidFill>
                  <a:srgbClr val="0070C0"/>
                </a:solidFill>
              </a:rPr>
              <a:t>Περιβαλλοντική Εκπαίδευση</a:t>
            </a:r>
          </a:p>
          <a:p>
            <a:pPr lvl="1">
              <a:defRPr/>
            </a:pPr>
            <a:r>
              <a:rPr lang="el-GR" dirty="0" smtClean="0">
                <a:solidFill>
                  <a:srgbClr val="0070C0"/>
                </a:solidFill>
              </a:rPr>
              <a:t>την</a:t>
            </a:r>
            <a:r>
              <a:rPr lang="el-GR" b="1" dirty="0" smtClean="0">
                <a:solidFill>
                  <a:srgbClr val="0070C0"/>
                </a:solidFill>
              </a:rPr>
              <a:t> Πολιτισμική Εκπαίδευση</a:t>
            </a:r>
          </a:p>
          <a:p>
            <a:pPr lvl="1">
              <a:defRPr/>
            </a:pPr>
            <a:r>
              <a:rPr lang="el-GR" dirty="0" smtClean="0">
                <a:solidFill>
                  <a:srgbClr val="0070C0"/>
                </a:solidFill>
              </a:rPr>
              <a:t>την</a:t>
            </a:r>
            <a:r>
              <a:rPr lang="el-GR" b="1" dirty="0" smtClean="0">
                <a:solidFill>
                  <a:srgbClr val="0070C0"/>
                </a:solidFill>
              </a:rPr>
              <a:t> Αγωγή Υγείας  </a:t>
            </a:r>
          </a:p>
          <a:p>
            <a:pPr marL="403225" lvl="1" indent="0">
              <a:buFont typeface="Verdana" pitchFamily="34" charset="0"/>
              <a:buNone/>
              <a:defRPr/>
            </a:pPr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29701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920886-B097-4340-951D-06796B895A4B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18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48650" cy="1143000"/>
          </a:xfrm>
        </p:spPr>
        <p:txBody>
          <a:bodyPr/>
          <a:lstStyle/>
          <a:p>
            <a:pPr>
              <a:defRPr/>
            </a:pPr>
            <a:r>
              <a:rPr lang="el-GR" sz="3200" b="1" dirty="0" smtClean="0">
                <a:latin typeface="Arial" pitchFamily="34" charset="0"/>
                <a:cs typeface="Arial" pitchFamily="34" charset="0"/>
              </a:rPr>
              <a:t>Έκφραση και Δημιουργία</a:t>
            </a:r>
            <a:r>
              <a:rPr lang="el-GR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el-GR" sz="3200" b="1" dirty="0">
                <a:latin typeface="Arial" pitchFamily="34" charset="0"/>
                <a:cs typeface="Arial" pitchFamily="34" charset="0"/>
              </a:rPr>
            </a:br>
            <a:r>
              <a:rPr lang="el-GR" sz="3200" b="1" dirty="0">
                <a:latin typeface="Arial" pitchFamily="34" charset="0"/>
                <a:cs typeface="Arial" pitchFamily="34" charset="0"/>
              </a:rPr>
              <a:t>Παραδείγματα Εφαρμογών</a:t>
            </a:r>
            <a:r>
              <a:rPr lang="el-GR" sz="3200" b="1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415338" cy="53006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altLang="el-GR" sz="2000" b="1" i="1" dirty="0" smtClean="0"/>
              <a:t>Λογισμικά για δραστηριότητες ζωγραφικής και ανάπτυξη</a:t>
            </a:r>
            <a:r>
              <a:rPr lang="en-US" altLang="el-GR" sz="2000" b="1" i="1" dirty="0" smtClean="0"/>
              <a:t> </a:t>
            </a:r>
            <a:r>
              <a:rPr lang="el-GR" altLang="el-GR" sz="2000" b="1" i="1" dirty="0" smtClean="0"/>
              <a:t>δημιουργικότητας </a:t>
            </a:r>
          </a:p>
          <a:p>
            <a:pPr>
              <a:lnSpc>
                <a:spcPct val="90000"/>
              </a:lnSpc>
            </a:pPr>
            <a:r>
              <a:rPr lang="en-GB" altLang="el-GR" sz="2000" dirty="0" smtClean="0"/>
              <a:t>Drawing</a:t>
            </a:r>
            <a:r>
              <a:rPr lang="en-US" altLang="el-GR" sz="2000" dirty="0" smtClean="0"/>
              <a:t> for Children (</a:t>
            </a:r>
            <a:r>
              <a:rPr lang="en-US" altLang="el-GR" sz="2000" dirty="0" smtClean="0">
                <a:hlinkClick r:id="rId3"/>
              </a:rPr>
              <a:t>http://www.cs.uu.nl/people/markov/kids/draw.html</a:t>
            </a:r>
            <a:r>
              <a:rPr lang="en-US" altLang="el-GR" sz="2000" dirty="0" smtClean="0"/>
              <a:t>) </a:t>
            </a:r>
            <a:endParaRPr lang="el-GR" altLang="el-GR" sz="2000" dirty="0" smtClean="0"/>
          </a:p>
          <a:p>
            <a:pPr>
              <a:lnSpc>
                <a:spcPct val="90000"/>
              </a:lnSpc>
            </a:pPr>
            <a:r>
              <a:rPr lang="el-GR" altLang="el-GR" sz="2000" dirty="0" smtClean="0"/>
              <a:t>Μαγική Δημιουργία (</a:t>
            </a:r>
            <a:r>
              <a:rPr lang="en-US" altLang="el-GR" sz="2000" dirty="0" smtClean="0"/>
              <a:t>Magic Artist</a:t>
            </a:r>
            <a:r>
              <a:rPr lang="el-GR" altLang="el-GR" sz="2000" dirty="0" smtClean="0"/>
              <a:t>) (</a:t>
            </a:r>
            <a:r>
              <a:rPr lang="en-US" altLang="el-GR" sz="2000" dirty="0" smtClean="0">
                <a:hlinkClick r:id="rId4"/>
              </a:rPr>
              <a:t>www</a:t>
            </a:r>
            <a:r>
              <a:rPr lang="el-GR" altLang="el-GR" sz="2000" dirty="0" smtClean="0">
                <a:hlinkClick r:id="rId4"/>
              </a:rPr>
              <a:t>.</a:t>
            </a:r>
            <a:r>
              <a:rPr lang="en-US" altLang="el-GR" sz="2000" dirty="0" err="1" smtClean="0">
                <a:hlinkClick r:id="rId4"/>
              </a:rPr>
              <a:t>disney</a:t>
            </a:r>
            <a:r>
              <a:rPr lang="el-GR" altLang="el-GR" sz="2000" dirty="0" smtClean="0">
                <a:hlinkClick r:id="rId4"/>
              </a:rPr>
              <a:t>.</a:t>
            </a:r>
            <a:r>
              <a:rPr lang="en-US" altLang="el-GR" sz="2000" dirty="0" smtClean="0">
                <a:hlinkClick r:id="rId4"/>
              </a:rPr>
              <a:t>com</a:t>
            </a:r>
            <a:r>
              <a:rPr lang="el-GR" altLang="el-GR" sz="2000" dirty="0" smtClean="0"/>
              <a:t>) </a:t>
            </a:r>
            <a:endParaRPr lang="de-DE" altLang="el-GR" sz="2000" dirty="0" smtClean="0"/>
          </a:p>
          <a:p>
            <a:pPr>
              <a:lnSpc>
                <a:spcPct val="90000"/>
              </a:lnSpc>
            </a:pPr>
            <a:r>
              <a:rPr lang="de-DE" altLang="el-GR" sz="2000" dirty="0" err="1" smtClean="0"/>
              <a:t>KidPad</a:t>
            </a:r>
            <a:r>
              <a:rPr lang="de-DE" altLang="el-GR" sz="2000" dirty="0" smtClean="0"/>
              <a:t> (</a:t>
            </a:r>
            <a:r>
              <a:rPr lang="de-DE" altLang="el-GR" sz="2000" dirty="0" smtClean="0">
                <a:hlinkClick r:id="rId5"/>
              </a:rPr>
              <a:t>http://www.cs.umd.edu/hcil/kiddesign/kidpad.shtml</a:t>
            </a:r>
            <a:r>
              <a:rPr lang="de-DE" altLang="el-GR" sz="2000" dirty="0" smtClean="0"/>
              <a:t>)  </a:t>
            </a:r>
          </a:p>
          <a:p>
            <a:pPr>
              <a:lnSpc>
                <a:spcPct val="90000"/>
              </a:lnSpc>
            </a:pPr>
            <a:r>
              <a:rPr lang="de-DE" altLang="el-GR" sz="2000" dirty="0" err="1" smtClean="0"/>
              <a:t>KidPix</a:t>
            </a:r>
            <a:r>
              <a:rPr lang="de-DE" altLang="el-GR" sz="2000" dirty="0" smtClean="0"/>
              <a:t> (</a:t>
            </a:r>
            <a:r>
              <a:rPr lang="de-DE" altLang="el-GR" sz="2000" dirty="0" smtClean="0">
                <a:hlinkClick r:id="rId6"/>
              </a:rPr>
              <a:t>www.kidpix.com</a:t>
            </a:r>
            <a:r>
              <a:rPr lang="de-DE" altLang="el-GR" sz="2000" dirty="0" smtClean="0"/>
              <a:t>) </a:t>
            </a:r>
            <a:endParaRPr lang="el-GR" altLang="el-GR" sz="2000" dirty="0" smtClean="0"/>
          </a:p>
          <a:p>
            <a:pPr>
              <a:lnSpc>
                <a:spcPct val="90000"/>
              </a:lnSpc>
            </a:pPr>
            <a:r>
              <a:rPr lang="fr-FR" altLang="el-GR" sz="2000" dirty="0" err="1" smtClean="0"/>
              <a:t>Tuxpaint</a:t>
            </a:r>
            <a:endParaRPr lang="fr-FR" altLang="el-GR" sz="2000" dirty="0" smtClean="0"/>
          </a:p>
          <a:p>
            <a:r>
              <a:rPr lang="en-GB" altLang="en-US" sz="2000" dirty="0" smtClean="0"/>
              <a:t>Kea </a:t>
            </a:r>
            <a:r>
              <a:rPr lang="en-GB" altLang="en-US" sz="2000" dirty="0" err="1" smtClean="0"/>
              <a:t>Coloring</a:t>
            </a:r>
            <a:r>
              <a:rPr lang="en-GB" altLang="en-US" sz="2000" dirty="0" smtClean="0"/>
              <a:t> Book (</a:t>
            </a:r>
            <a:r>
              <a:rPr lang="en-GB" altLang="en-US" sz="2000" dirty="0" smtClean="0">
                <a:hlinkClick r:id="rId7"/>
              </a:rPr>
              <a:t>www.keacoloringbook.com/windows/</a:t>
            </a:r>
            <a:r>
              <a:rPr lang="en-GB" altLang="en-US" sz="2000" dirty="0" smtClean="0"/>
              <a:t>) </a:t>
            </a:r>
          </a:p>
          <a:p>
            <a:pPr>
              <a:buFont typeface="Arial" charset="0"/>
              <a:buNone/>
            </a:pPr>
            <a:r>
              <a:rPr lang="en-GB" altLang="en-US" sz="2000" dirty="0" smtClean="0"/>
              <a:t>(</a:t>
            </a:r>
            <a:r>
              <a:rPr lang="el-GR" altLang="en-US" sz="2000" dirty="0" smtClean="0"/>
              <a:t>ενδείκνυται για αρχικό στάδιο εξοικείωσης με περιβάλλοντα αισθητικής έκφρασης </a:t>
            </a:r>
          </a:p>
          <a:p>
            <a:pPr>
              <a:buFont typeface="Arial" charset="0"/>
              <a:buNone/>
            </a:pPr>
            <a:r>
              <a:rPr lang="el-GR" altLang="en-US" sz="2000" dirty="0" smtClean="0"/>
              <a:t>και ανάπτυξης δημιουργικότητας)  </a:t>
            </a:r>
            <a:endParaRPr lang="en-GB" altLang="en-US" sz="2000" dirty="0" smtClean="0"/>
          </a:p>
          <a:p>
            <a:r>
              <a:rPr lang="en-GB" altLang="en-US" sz="2000" dirty="0" smtClean="0"/>
              <a:t>Mini </a:t>
            </a:r>
            <a:r>
              <a:rPr lang="en-GB" altLang="en-US" sz="2000" dirty="0" err="1" smtClean="0"/>
              <a:t>Sebran</a:t>
            </a:r>
            <a:r>
              <a:rPr lang="en-GB" altLang="en-US" sz="2000" dirty="0" smtClean="0"/>
              <a:t> (</a:t>
            </a:r>
            <a:r>
              <a:rPr lang="en-GB" altLang="en-US" sz="2000" dirty="0" smtClean="0">
                <a:hlinkClick r:id="rId8"/>
              </a:rPr>
              <a:t>http://www.wartoft.se/software/minisebran/</a:t>
            </a:r>
            <a:r>
              <a:rPr lang="en-GB" altLang="en-US" sz="2000" dirty="0" smtClean="0"/>
              <a:t>)</a:t>
            </a:r>
            <a:endParaRPr lang="el-GR" altLang="en-US" sz="2000" dirty="0" smtClean="0"/>
          </a:p>
          <a:p>
            <a:pPr>
              <a:buFont typeface="Arial" charset="0"/>
              <a:buNone/>
            </a:pPr>
            <a:r>
              <a:rPr lang="el-GR" altLang="en-US" sz="2000" dirty="0" smtClean="0"/>
              <a:t>(ενδείκνυται για αρχικό στάδιο εξοικείωσης με περιβάλλοντα αισθητικής έκφρασης και ανάπτυξης δημιουργικότητας) </a:t>
            </a:r>
            <a:endParaRPr lang="el-GR" altLang="el-GR" sz="2000" dirty="0" smtClean="0"/>
          </a:p>
          <a:p>
            <a:pPr>
              <a:lnSpc>
                <a:spcPct val="90000"/>
              </a:lnSpc>
            </a:pPr>
            <a:r>
              <a:rPr lang="el-GR" altLang="el-GR" sz="2000" dirty="0" smtClean="0"/>
              <a:t>Ψηφιακές εγκυκλοπαίδειες: αναζήτηση πληροφοριών </a:t>
            </a:r>
          </a:p>
          <a:p>
            <a:pPr>
              <a:lnSpc>
                <a:spcPct val="90000"/>
              </a:lnSpc>
            </a:pPr>
            <a:endParaRPr lang="el-GR" altLang="el-GR" sz="2000" dirty="0" smtClean="0"/>
          </a:p>
        </p:txBody>
      </p:sp>
      <p:sp>
        <p:nvSpPr>
          <p:cNvPr id="30725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FD8140-66D1-4F96-852D-CA0A205CF637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19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14313"/>
            <a:ext cx="7385050" cy="911225"/>
          </a:xfrm>
        </p:spPr>
        <p:txBody>
          <a:bodyPr/>
          <a:lstStyle/>
          <a:p>
            <a:pPr>
              <a:defRPr/>
            </a:pPr>
            <a:r>
              <a:rPr lang="el-GR" sz="3600" b="1" dirty="0">
                <a:latin typeface="Arial" pitchFamily="34" charset="0"/>
                <a:cs typeface="Arial" pitchFamily="34" charset="0"/>
              </a:rPr>
              <a:t>Εκπαιδευτικά παιγνίδια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0" y="1316038"/>
            <a:ext cx="7499350" cy="4800600"/>
          </a:xfrm>
        </p:spPr>
        <p:txBody>
          <a:bodyPr/>
          <a:lstStyle/>
          <a:p>
            <a:r>
              <a:rPr lang="el-GR" altLang="el-GR" dirty="0" smtClean="0"/>
              <a:t>Υπάρχουν χιλιάδες ηλεκτρονικά παιγνίδια</a:t>
            </a:r>
          </a:p>
          <a:p>
            <a:pPr lvl="1"/>
            <a:r>
              <a:rPr lang="el-GR" altLang="el-GR" dirty="0" smtClean="0"/>
              <a:t>Μια ενδιαφέρουσα κατηγορία αφορά στα εκπαιδευτικά παιγνίδια (</a:t>
            </a:r>
            <a:r>
              <a:rPr lang="en-GB" altLang="el-GR" dirty="0" smtClean="0"/>
              <a:t>edutainment</a:t>
            </a:r>
            <a:r>
              <a:rPr lang="el-GR" altLang="el-GR" dirty="0" smtClean="0"/>
              <a:t>)</a:t>
            </a:r>
            <a:r>
              <a:rPr lang="en-GB" altLang="el-GR" dirty="0" smtClean="0"/>
              <a:t> </a:t>
            </a:r>
            <a:endParaRPr lang="el-GR" altLang="el-GR" dirty="0" smtClean="0"/>
          </a:p>
          <a:p>
            <a:r>
              <a:rPr lang="en-GB" altLang="el-GR" dirty="0" smtClean="0"/>
              <a:t>Incredible Machine</a:t>
            </a:r>
          </a:p>
          <a:p>
            <a:r>
              <a:rPr lang="en-GB" altLang="el-GR" dirty="0" smtClean="0"/>
              <a:t>Toons</a:t>
            </a:r>
          </a:p>
          <a:p>
            <a:r>
              <a:rPr lang="en-GB" altLang="el-GR" dirty="0" err="1" smtClean="0"/>
              <a:t>Zoombinis</a:t>
            </a:r>
            <a:endParaRPr lang="en-GB" altLang="el-GR" dirty="0" smtClean="0"/>
          </a:p>
        </p:txBody>
      </p:sp>
      <p:sp>
        <p:nvSpPr>
          <p:cNvPr id="31749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1B1015-646C-499E-94B7-B757C3036B11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20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400" b="1" dirty="0" smtClean="0"/>
              <a:t>Παράδειγμα δραστηριότητας 1</a:t>
            </a:r>
            <a:endParaRPr lang="el-GR" dirty="0"/>
          </a:p>
        </p:txBody>
      </p:sp>
      <p:pic>
        <p:nvPicPr>
          <p:cNvPr id="32771" name="5 - Θέση περιεχομένου" descr="Miro-woman-in-front-of-the-su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96975"/>
            <a:ext cx="3962400" cy="4975225"/>
          </a:xfrm>
        </p:spPr>
      </p:pic>
      <p:sp>
        <p:nvSpPr>
          <p:cNvPr id="32773" name="4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8A246-93F6-4A0C-8F45-6A7A814C7503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21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2875"/>
            <a:ext cx="8334375" cy="1125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4000" b="1" dirty="0" smtClean="0"/>
              <a:t>Παράδειγμα δραστηριότητας 2</a:t>
            </a:r>
            <a:endParaRPr lang="el-GR" sz="4000" b="1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052513"/>
            <a:ext cx="7704137" cy="5272087"/>
          </a:xfrm>
        </p:spPr>
        <p:txBody>
          <a:bodyPr>
            <a:normAutofit fontScale="92500"/>
          </a:bodyPr>
          <a:lstStyle/>
          <a:p>
            <a:r>
              <a:rPr lang="el-GR" altLang="el-GR" sz="2800" b="1" dirty="0" smtClean="0"/>
              <a:t>Σκοπός</a:t>
            </a:r>
            <a:r>
              <a:rPr lang="el-GR" altLang="el-GR" sz="2800" dirty="0" smtClean="0"/>
              <a:t>: Να έρθουν τα παιδιά σε επαφή με βασικές τεχνοτροπίες ζωγραφικής </a:t>
            </a:r>
          </a:p>
          <a:p>
            <a:r>
              <a:rPr lang="el-GR" altLang="el-GR" sz="2400" b="1" dirty="0" smtClean="0"/>
              <a:t>Λογισμικά</a:t>
            </a:r>
            <a:r>
              <a:rPr lang="el-GR" altLang="el-GR" sz="2800" dirty="0" smtClean="0"/>
              <a:t>:</a:t>
            </a:r>
          </a:p>
          <a:p>
            <a:pPr lvl="3"/>
            <a:r>
              <a:rPr lang="el-GR" altLang="el-GR" sz="1800" dirty="0" smtClean="0"/>
              <a:t> λογισμικό παρουσίασης</a:t>
            </a:r>
          </a:p>
          <a:p>
            <a:pPr lvl="3"/>
            <a:r>
              <a:rPr lang="en-US" altLang="el-GR" sz="1800" dirty="0" err="1" smtClean="0"/>
              <a:t>Tuxt</a:t>
            </a:r>
            <a:r>
              <a:rPr lang="en-US" altLang="el-GR" sz="1800" dirty="0" smtClean="0"/>
              <a:t> Paint</a:t>
            </a:r>
            <a:endParaRPr lang="el-GR" altLang="el-GR" sz="1800" dirty="0" smtClean="0"/>
          </a:p>
          <a:p>
            <a:r>
              <a:rPr lang="el-GR" altLang="el-GR" sz="2400" b="1" dirty="0" smtClean="0"/>
              <a:t>Γνωστικά αντικείμενα- Στόχοι</a:t>
            </a:r>
          </a:p>
          <a:p>
            <a:pPr lvl="2"/>
            <a:r>
              <a:rPr lang="el-GR" altLang="el-GR" sz="2000" dirty="0" smtClean="0"/>
              <a:t>Παιδί και  Εικαστικά : Να εκφράσουν τα παιδιά την καλλιτεχνική τους δημιουργία χρησιμοποιώντας τεχνοτροπίες μεγάλων ζωγράφων  </a:t>
            </a:r>
          </a:p>
          <a:p>
            <a:pPr lvl="2"/>
            <a:r>
              <a:rPr lang="el-GR" altLang="el-GR" sz="2000" dirty="0" smtClean="0"/>
              <a:t>Παιδί και γλώσσα: Να γράψουν λέξεις που αφορούν στον χαρακτήρα τους </a:t>
            </a:r>
          </a:p>
          <a:p>
            <a:pPr lvl="2"/>
            <a:r>
              <a:rPr lang="el-GR" altLang="el-GR" sz="2000" dirty="0" smtClean="0"/>
              <a:t> Παιδί και Πληροφορική: </a:t>
            </a:r>
          </a:p>
          <a:p>
            <a:pPr lvl="4"/>
            <a:r>
              <a:rPr lang="el-GR" altLang="el-GR" sz="1800" dirty="0" smtClean="0"/>
              <a:t>Να μάθουν τα παιδιά να παράγουν λέξεις στον κειμενογράφο</a:t>
            </a:r>
          </a:p>
          <a:p>
            <a:pPr lvl="4"/>
            <a:r>
              <a:rPr lang="el-GR" altLang="el-GR" sz="1800" dirty="0" smtClean="0"/>
              <a:t>Να αναπτύξουν τα παιδιά την λεπτή τους κινητικότητα</a:t>
            </a:r>
          </a:p>
          <a:p>
            <a:pPr lvl="4"/>
            <a:r>
              <a:rPr lang="el-GR" altLang="el-GR" sz="1800" dirty="0" smtClean="0"/>
              <a:t>Να μάθουν να εκτυπώνουν</a:t>
            </a:r>
          </a:p>
          <a:p>
            <a:pPr algn="just">
              <a:lnSpc>
                <a:spcPct val="80000"/>
              </a:lnSpc>
            </a:pPr>
            <a:endParaRPr lang="el-GR" altLang="el-GR" sz="2000" dirty="0" smtClean="0">
              <a:solidFill>
                <a:srgbClr val="0070C0"/>
              </a:solidFill>
            </a:endParaRPr>
          </a:p>
        </p:txBody>
      </p:sp>
      <p:sp>
        <p:nvSpPr>
          <p:cNvPr id="33797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E80D52-040E-4C15-912D-8F322475F9A5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22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Παράδειγμα δραστηριότητας 3</a:t>
            </a:r>
            <a:endParaRPr lang="el-GR" dirty="0"/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l-GR" altLang="el-GR" sz="2400" dirty="0" smtClean="0"/>
              <a:t>Περιγραφή</a:t>
            </a:r>
          </a:p>
          <a:p>
            <a:r>
              <a:rPr lang="el-GR" altLang="el-GR" sz="2400" dirty="0" smtClean="0"/>
              <a:t>Παρουσιάζουμε στα παιδιά πίνακες του ζωγράφου </a:t>
            </a:r>
            <a:r>
              <a:rPr lang="en-US" altLang="el-GR" sz="2400" dirty="0" smtClean="0"/>
              <a:t>Joan Miro </a:t>
            </a:r>
            <a:r>
              <a:rPr lang="el-GR" altLang="el-GR" sz="2400" dirty="0" smtClean="0"/>
              <a:t>που αφορούν ανθρώπινες φιγούρες</a:t>
            </a:r>
          </a:p>
          <a:p>
            <a:r>
              <a:rPr lang="el-GR" altLang="el-GR" sz="2400" dirty="0" smtClean="0"/>
              <a:t>Αναλύουμε την τεχνοτροπία χρήσης γεωμετρικών σχημάτων για την αναπαράσταση του ανθρώπινου σώματος</a:t>
            </a:r>
          </a:p>
          <a:p>
            <a:r>
              <a:rPr lang="el-GR" altLang="el-GR" sz="2400" dirty="0" smtClean="0"/>
              <a:t>Το κάθε παιδί ζωγραφίζει τον εαυτό του στο λογισμικό </a:t>
            </a:r>
            <a:r>
              <a:rPr lang="en-US" altLang="el-GR" sz="2400" dirty="0" err="1" smtClean="0"/>
              <a:t>Tuxt</a:t>
            </a:r>
            <a:r>
              <a:rPr lang="en-US" altLang="el-GR" sz="2400" dirty="0" smtClean="0"/>
              <a:t> Paint </a:t>
            </a:r>
            <a:r>
              <a:rPr lang="el-GR" altLang="el-GR" sz="2400" dirty="0" smtClean="0"/>
              <a:t>και γράφει κάτι που αφορά στο χαρακτήρα του</a:t>
            </a:r>
          </a:p>
          <a:p>
            <a:r>
              <a:rPr lang="el-GR" altLang="el-GR" sz="2400" dirty="0" smtClean="0"/>
              <a:t>Εκτυπώνουμε τις ζωγραφιές και δημιουργούμε το άλμπουμ της τάξης μας</a:t>
            </a:r>
          </a:p>
          <a:p>
            <a:endParaRPr lang="el-GR" altLang="el-GR" sz="2400" dirty="0" smtClean="0"/>
          </a:p>
        </p:txBody>
      </p:sp>
      <p:sp>
        <p:nvSpPr>
          <p:cNvPr id="34821" name="4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0B048-438D-4BA5-93D2-BE150F1D1FE3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23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Copyright</a:t>
            </a:r>
            <a:r>
              <a:rPr lang="el-GR" sz="2800" dirty="0"/>
              <a:t> Πανεπιστήμιο Πατρών, Βασίλειος Κόμης. «Παιδαγωγικός Σχεδιασμός με ΤΠΕ στην Πρώτη Σχολική Ηλικία: ΤΠΕ και Δημιουργία &amp; </a:t>
            </a:r>
            <a:r>
              <a:rPr lang="el-GR" sz="2800" dirty="0" smtClean="0"/>
              <a:t>Έκφραση». </a:t>
            </a:r>
            <a:r>
              <a:rPr lang="el-GR" sz="2800" dirty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</a:t>
            </a:r>
            <a:r>
              <a:rPr lang="el-GR" sz="2800" dirty="0"/>
              <a:t>2</a:t>
            </a:r>
            <a:r>
              <a:rPr lang="en-US" sz="2800" dirty="0"/>
              <a:t>/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5</a:t>
            </a:r>
            <a:r>
              <a:rPr lang="el-GR" baseline="30000" smtClean="0"/>
              <a:t>ου</a:t>
            </a:r>
            <a:r>
              <a:rPr lang="el-GR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4102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562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8913"/>
            <a:ext cx="7924799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Σκοπός Εργαστηρίου</a:t>
            </a:r>
            <a:endParaRPr lang="en-GB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1524000"/>
            <a:ext cx="7215187" cy="46640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l-GR" altLang="el-GR" dirty="0" smtClean="0"/>
              <a:t>Σκοπός του εργαστηρίου είναι </a:t>
            </a:r>
          </a:p>
          <a:p>
            <a:r>
              <a:rPr lang="el-GR" altLang="el-GR" dirty="0" smtClean="0"/>
              <a:t>Η θέση των ΤΠΕ στη διδασκαλία της Δημιουργίας και Έκφρασης </a:t>
            </a:r>
          </a:p>
          <a:p>
            <a:r>
              <a:rPr lang="el-GR" altLang="el-GR" dirty="0" smtClean="0"/>
              <a:t>Η παρουσίαση αντιπροσωπευτικών δειγμάτων λογισμικού για τη δημιουργία και έκφραση </a:t>
            </a:r>
          </a:p>
          <a:p>
            <a:r>
              <a:rPr lang="el-GR" altLang="el-GR" dirty="0" smtClean="0"/>
              <a:t>Η παρουσίαση ενδεικτικών παιδαγωγικών δραστηριοτήτων για τη δημιουργία και έκφραση </a:t>
            </a:r>
            <a:endParaRPr lang="en-GB" altLang="el-GR" dirty="0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BD5773-5F97-4073-A3A5-6D0F05BFA296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4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4289425" cy="1143000"/>
          </a:xfrm>
        </p:spPr>
        <p:txBody>
          <a:bodyPr/>
          <a:lstStyle/>
          <a:p>
            <a:pPr>
              <a:defRPr/>
            </a:pPr>
            <a:r>
              <a:rPr lang="el-GR" b="1" dirty="0" smtClean="0"/>
              <a:t>Έννοιες - Κλειδιά</a:t>
            </a:r>
            <a:endParaRPr lang="en-GB" b="1" dirty="0"/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1116013" y="1341438"/>
            <a:ext cx="7577137" cy="5256212"/>
          </a:xfrm>
        </p:spPr>
        <p:txBody>
          <a:bodyPr/>
          <a:lstStyle/>
          <a:p>
            <a:r>
              <a:rPr lang="el-GR" altLang="el-GR" smtClean="0"/>
              <a:t>Εκπαιδευτικό λογισμικό</a:t>
            </a:r>
          </a:p>
          <a:p>
            <a:pPr lvl="1"/>
            <a:r>
              <a:rPr lang="el-GR" altLang="el-GR" smtClean="0"/>
              <a:t>Αναπτυξιακά κατάλληλο εκπαιδευτικό λογισμικό </a:t>
            </a:r>
          </a:p>
          <a:p>
            <a:r>
              <a:rPr lang="el-GR" altLang="el-GR" smtClean="0"/>
              <a:t>Κατηγορίες εκπαιδευτικού λογισμικού</a:t>
            </a:r>
            <a:endParaRPr lang="en-GB" altLang="el-GR" smtClean="0"/>
          </a:p>
          <a:p>
            <a:pPr lvl="1"/>
            <a:r>
              <a:rPr lang="el-GR" altLang="el-GR" smtClean="0"/>
              <a:t>Λογισμικό κλειστού τύπου </a:t>
            </a:r>
          </a:p>
          <a:p>
            <a:pPr lvl="1"/>
            <a:r>
              <a:rPr lang="el-GR" altLang="el-GR" smtClean="0"/>
              <a:t>Λογισμικό ανοικτού τύπου </a:t>
            </a:r>
          </a:p>
          <a:p>
            <a:r>
              <a:rPr lang="el-GR" altLang="el-GR" smtClean="0"/>
              <a:t>Παλαιό Αναλυτικό Πρόγραμμα (1991)</a:t>
            </a:r>
          </a:p>
          <a:p>
            <a:r>
              <a:rPr lang="el-GR" altLang="el-GR" smtClean="0"/>
              <a:t>ΑΠΣ (2003)</a:t>
            </a:r>
          </a:p>
          <a:p>
            <a:r>
              <a:rPr lang="el-GR" altLang="el-GR" smtClean="0"/>
              <a:t>ΔΕΠΠΣ (2003)</a:t>
            </a:r>
          </a:p>
          <a:p>
            <a:r>
              <a:rPr lang="el-GR" altLang="el-GR" smtClean="0"/>
              <a:t>Οδηγός Νηπιαγωγού (2006)</a:t>
            </a:r>
          </a:p>
          <a:p>
            <a:r>
              <a:rPr lang="el-GR" altLang="el-GR" smtClean="0"/>
              <a:t>Νέο Πρόγραμμα Σπουδών (2012)</a:t>
            </a:r>
          </a:p>
          <a:p>
            <a:pPr>
              <a:buFont typeface="Wingdings 2" pitchFamily="18" charset="2"/>
              <a:buNone/>
            </a:pPr>
            <a:endParaRPr lang="en-GB" altLang="el-GR" smtClean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FED08C-8764-4CEA-8864-C6D19FEC4799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5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36638" y="261938"/>
            <a:ext cx="799941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 smtClean="0"/>
              <a:t>Δ.Ε.Π.Π.Σ. – Γνωστικά αντικείμενα και Τ.Π.Ε.</a:t>
            </a:r>
            <a:endParaRPr lang="el-GR" b="1" dirty="0">
              <a:solidFill>
                <a:schemeClr val="tx1"/>
              </a:solidFill>
            </a:endParaRP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439738" y="1449388"/>
            <a:ext cx="8680450" cy="5094287"/>
            <a:chOff x="2117" y="1560"/>
            <a:chExt cx="6138" cy="5418"/>
          </a:xfrm>
        </p:grpSpPr>
        <p:sp>
          <p:nvSpPr>
            <p:cNvPr id="17415" name="_s1181"/>
            <p:cNvSpPr>
              <a:spLocks noChangeArrowheads="1"/>
            </p:cNvSpPr>
            <p:nvPr/>
          </p:nvSpPr>
          <p:spPr bwMode="auto">
            <a:xfrm>
              <a:off x="3555" y="2446"/>
              <a:ext cx="3330" cy="3294"/>
            </a:xfrm>
            <a:prstGeom prst="ellipse">
              <a:avLst/>
            </a:prstGeom>
            <a:solidFill>
              <a:srgbClr val="009999">
                <a:alpha val="50195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7416" name="_s1183"/>
            <p:cNvSpPr>
              <a:spLocks noChangeArrowheads="1"/>
            </p:cNvSpPr>
            <p:nvPr/>
          </p:nvSpPr>
          <p:spPr bwMode="auto">
            <a:xfrm>
              <a:off x="4988" y="1560"/>
              <a:ext cx="3077" cy="2876"/>
            </a:xfrm>
            <a:prstGeom prst="ellipse">
              <a:avLst/>
            </a:prstGeom>
            <a:solidFill>
              <a:srgbClr val="CC66FF">
                <a:alpha val="63921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1518" name="_s1185"/>
            <p:cNvSpPr>
              <a:spLocks noChangeArrowheads="1"/>
            </p:cNvSpPr>
            <p:nvPr/>
          </p:nvSpPr>
          <p:spPr bwMode="auto">
            <a:xfrm>
              <a:off x="4970" y="4010"/>
              <a:ext cx="3285" cy="2853"/>
            </a:xfrm>
            <a:prstGeom prst="ellipse">
              <a:avLst/>
            </a:prstGeom>
            <a:solidFill>
              <a:schemeClr val="accent6">
                <a:lumMod val="75000"/>
                <a:alpha val="66000"/>
              </a:scheme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7418" name="_s1187"/>
            <p:cNvSpPr>
              <a:spLocks noChangeArrowheads="1"/>
            </p:cNvSpPr>
            <p:nvPr/>
          </p:nvSpPr>
          <p:spPr bwMode="auto">
            <a:xfrm>
              <a:off x="2117" y="1641"/>
              <a:ext cx="3207" cy="2887"/>
            </a:xfrm>
            <a:prstGeom prst="ellipse">
              <a:avLst/>
            </a:prstGeom>
            <a:solidFill>
              <a:srgbClr val="C00000">
                <a:alpha val="61176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7419" name="_s1189"/>
            <p:cNvSpPr>
              <a:spLocks noChangeArrowheads="1"/>
            </p:cNvSpPr>
            <p:nvPr/>
          </p:nvSpPr>
          <p:spPr bwMode="auto">
            <a:xfrm>
              <a:off x="2180" y="4093"/>
              <a:ext cx="3142" cy="2885"/>
            </a:xfrm>
            <a:prstGeom prst="ellipse">
              <a:avLst/>
            </a:prstGeom>
            <a:solidFill>
              <a:srgbClr val="FFC000">
                <a:alpha val="50195"/>
              </a:srgb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</p:grpSp>
      <p:grpSp>
        <p:nvGrpSpPr>
          <p:cNvPr id="7" name="Ομάδα 2"/>
          <p:cNvGrpSpPr/>
          <p:nvPr/>
        </p:nvGrpSpPr>
        <p:grpSpPr>
          <a:xfrm>
            <a:off x="1142451" y="2162031"/>
            <a:ext cx="7021115" cy="3715241"/>
            <a:chOff x="1032093" y="2289190"/>
            <a:chExt cx="7021115" cy="371524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511" name="Text Box 10"/>
            <p:cNvSpPr txBox="1">
              <a:spLocks noChangeArrowheads="1"/>
            </p:cNvSpPr>
            <p:nvPr/>
          </p:nvSpPr>
          <p:spPr bwMode="auto">
            <a:xfrm>
              <a:off x="5821184" y="5047328"/>
              <a:ext cx="2085315" cy="589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Γλώσσα</a:t>
              </a:r>
              <a:endPara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2" name="Text Box 11"/>
            <p:cNvSpPr txBox="1">
              <a:spLocks noChangeArrowheads="1"/>
            </p:cNvSpPr>
            <p:nvPr/>
          </p:nvSpPr>
          <p:spPr bwMode="auto">
            <a:xfrm>
              <a:off x="1032093" y="4779933"/>
              <a:ext cx="3069509" cy="12244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Μελέτη Περιβάλλοντος </a:t>
              </a:r>
              <a:r>
                <a:rPr lang="el-G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(Ανθρωπογενές /Φυσικό)</a:t>
              </a:r>
              <a:endPara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3747365" y="3780777"/>
              <a:ext cx="2037581" cy="507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Πληροφορική</a:t>
              </a:r>
              <a:endPara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4" name="Text Box 13"/>
            <p:cNvSpPr txBox="1">
              <a:spLocks noChangeArrowheads="1"/>
            </p:cNvSpPr>
            <p:nvPr/>
          </p:nvSpPr>
          <p:spPr bwMode="auto">
            <a:xfrm>
              <a:off x="1245643" y="2355515"/>
              <a:ext cx="2075199" cy="6020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Μαθηματικά</a:t>
              </a:r>
              <a:endPara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5410476" y="2289190"/>
              <a:ext cx="2642732" cy="734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Δημιουργία &amp; Έκφραση</a:t>
              </a:r>
              <a:endPara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7414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8F5850-43EE-4190-B22F-F8C45DD1E36C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6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1938"/>
            <a:ext cx="8502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b="1" dirty="0"/>
              <a:t>Ν.Π.Σ. – Μαθησιακές περιοχές και Τ.Π.Ε.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8436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1F4611-3C28-4704-95A1-9F5C5E363536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7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18437" name="Ομάδα 4"/>
          <p:cNvGrpSpPr>
            <a:grpSpLocks/>
          </p:cNvGrpSpPr>
          <p:nvPr/>
        </p:nvGrpSpPr>
        <p:grpSpPr bwMode="auto">
          <a:xfrm>
            <a:off x="1066800" y="927100"/>
            <a:ext cx="7683500" cy="5854700"/>
            <a:chOff x="900606" y="989074"/>
            <a:chExt cx="7684400" cy="5854887"/>
          </a:xfrm>
        </p:grpSpPr>
        <p:sp>
          <p:nvSpPr>
            <p:cNvPr id="18439" name="_s1181"/>
            <p:cNvSpPr>
              <a:spLocks noChangeArrowheads="1"/>
            </p:cNvSpPr>
            <p:nvPr/>
          </p:nvSpPr>
          <p:spPr bwMode="auto">
            <a:xfrm>
              <a:off x="5667221" y="2930199"/>
              <a:ext cx="2917785" cy="2384211"/>
            </a:xfrm>
            <a:prstGeom prst="ellipse">
              <a:avLst/>
            </a:prstGeom>
            <a:solidFill>
              <a:srgbClr val="009999">
                <a:alpha val="50195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8440" name="_s1183"/>
            <p:cNvSpPr>
              <a:spLocks noChangeArrowheads="1"/>
            </p:cNvSpPr>
            <p:nvPr/>
          </p:nvSpPr>
          <p:spPr bwMode="auto">
            <a:xfrm>
              <a:off x="5211246" y="1369597"/>
              <a:ext cx="2941829" cy="2389852"/>
            </a:xfrm>
            <a:prstGeom prst="ellipse">
              <a:avLst/>
            </a:prstGeom>
            <a:solidFill>
              <a:srgbClr val="FFFF00">
                <a:alpha val="58823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1518" name="_s1185"/>
            <p:cNvSpPr>
              <a:spLocks noChangeArrowheads="1"/>
            </p:cNvSpPr>
            <p:nvPr/>
          </p:nvSpPr>
          <p:spPr bwMode="auto">
            <a:xfrm>
              <a:off x="3267846" y="2657590"/>
              <a:ext cx="2918167" cy="2382913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442" name="_s1187"/>
            <p:cNvSpPr>
              <a:spLocks noChangeArrowheads="1"/>
            </p:cNvSpPr>
            <p:nvPr/>
          </p:nvSpPr>
          <p:spPr bwMode="auto">
            <a:xfrm>
              <a:off x="3210957" y="989074"/>
              <a:ext cx="2917785" cy="2207014"/>
            </a:xfrm>
            <a:prstGeom prst="ellipse">
              <a:avLst/>
            </a:prstGeom>
            <a:solidFill>
              <a:srgbClr val="C00000">
                <a:alpha val="50195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1520" name="_s1189"/>
            <p:cNvSpPr>
              <a:spLocks noChangeArrowheads="1"/>
            </p:cNvSpPr>
            <p:nvPr/>
          </p:nvSpPr>
          <p:spPr bwMode="auto">
            <a:xfrm>
              <a:off x="1060963" y="1460577"/>
              <a:ext cx="2918167" cy="24226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0000"/>
              </a:scheme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18444" name="_s1189"/>
            <p:cNvSpPr>
              <a:spLocks noChangeArrowheads="1"/>
            </p:cNvSpPr>
            <p:nvPr/>
          </p:nvSpPr>
          <p:spPr bwMode="auto">
            <a:xfrm>
              <a:off x="900606" y="3005239"/>
              <a:ext cx="2949306" cy="2516001"/>
            </a:xfrm>
            <a:prstGeom prst="ellipse">
              <a:avLst/>
            </a:prstGeom>
            <a:solidFill>
              <a:srgbClr val="CC66FF">
                <a:alpha val="50195"/>
              </a:srgb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8445" name="_s1189"/>
            <p:cNvSpPr>
              <a:spLocks noChangeArrowheads="1"/>
            </p:cNvSpPr>
            <p:nvPr/>
          </p:nvSpPr>
          <p:spPr bwMode="auto">
            <a:xfrm>
              <a:off x="4497122" y="4348792"/>
              <a:ext cx="2949306" cy="2331120"/>
            </a:xfrm>
            <a:prstGeom prst="ellipse">
              <a:avLst/>
            </a:prstGeom>
            <a:solidFill>
              <a:srgbClr val="99CC00">
                <a:alpha val="50195"/>
              </a:srgb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9" name="_s1189"/>
            <p:cNvSpPr>
              <a:spLocks noChangeArrowheads="1"/>
            </p:cNvSpPr>
            <p:nvPr/>
          </p:nvSpPr>
          <p:spPr bwMode="auto">
            <a:xfrm>
              <a:off x="2085020" y="4507086"/>
              <a:ext cx="3056296" cy="2336875"/>
            </a:xfrm>
            <a:prstGeom prst="ellipse">
              <a:avLst/>
            </a:prstGeom>
            <a:solidFill>
              <a:schemeClr val="bg1">
                <a:lumMod val="65000"/>
                <a:alpha val="85000"/>
              </a:scheme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</p:grpSp>
      <p:grpSp>
        <p:nvGrpSpPr>
          <p:cNvPr id="3" name="Ομάδα 3"/>
          <p:cNvGrpSpPr/>
          <p:nvPr/>
        </p:nvGrpSpPr>
        <p:grpSpPr>
          <a:xfrm>
            <a:off x="1389563" y="1522492"/>
            <a:ext cx="6990613" cy="5095285"/>
            <a:chOff x="1254785" y="1625533"/>
            <a:chExt cx="6990613" cy="5095285"/>
          </a:xfrm>
          <a:noFill/>
        </p:grpSpPr>
        <p:sp>
          <p:nvSpPr>
            <p:cNvPr id="21511" name="Text Box 10"/>
            <p:cNvSpPr txBox="1">
              <a:spLocks noChangeArrowheads="1"/>
            </p:cNvSpPr>
            <p:nvPr/>
          </p:nvSpPr>
          <p:spPr bwMode="auto">
            <a:xfrm>
              <a:off x="6160083" y="3800801"/>
              <a:ext cx="2085315" cy="589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Γλώσσα</a:t>
              </a:r>
              <a:endPara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2" name="Text Box 11"/>
            <p:cNvSpPr txBox="1">
              <a:spLocks noChangeArrowheads="1"/>
            </p:cNvSpPr>
            <p:nvPr/>
          </p:nvSpPr>
          <p:spPr bwMode="auto">
            <a:xfrm>
              <a:off x="1282935" y="2095495"/>
              <a:ext cx="2016224" cy="7929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Φυσικές      Επιστήμες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3299159" y="3089625"/>
              <a:ext cx="2880319" cy="17549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Τεχνολογίες Πληροφορίας &amp; Επικοινωνιών</a:t>
              </a:r>
            </a:p>
            <a:p>
              <a:pPr algn="ctr" eaLnBrk="1" hangingPunct="1">
                <a:defRPr/>
              </a:pPr>
              <a:r>
                <a:rPr lang="el-G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(Τ.Π.Ε.)</a:t>
              </a:r>
              <a:endPara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4" name="Text Box 13"/>
            <p:cNvSpPr txBox="1">
              <a:spLocks noChangeArrowheads="1"/>
            </p:cNvSpPr>
            <p:nvPr/>
          </p:nvSpPr>
          <p:spPr bwMode="auto">
            <a:xfrm>
              <a:off x="3712193" y="1625533"/>
              <a:ext cx="1800200" cy="60201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Μαθηματικά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5652167" y="1986794"/>
              <a:ext cx="2154884" cy="10103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Φυσική    Αγωγή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254785" y="4049546"/>
              <a:ext cx="2154884" cy="68101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Τέχνες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407257" y="5081067"/>
              <a:ext cx="2154884" cy="16397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Περιβάλλον &amp; Εκπαίδευση για την Αειφόρο Ανάπτυξη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882883" y="5152862"/>
              <a:ext cx="2154884" cy="11874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Προσωπική &amp; Κοινωνική Ανάπτυξη</a:t>
              </a:r>
              <a:endPara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1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1938"/>
            <a:ext cx="84264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600" b="1" dirty="0" smtClean="0"/>
              <a:t>Γνωστικά αντικείμενα και Τ.Π.Ε. – Παιδί και Δημιουργία &amp; Έκφραση </a:t>
            </a:r>
            <a:endParaRPr lang="el-GR" sz="3600" b="1" dirty="0">
              <a:solidFill>
                <a:schemeClr val="tx1"/>
              </a:solidFill>
            </a:endParaRP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1189038" y="1600200"/>
            <a:ext cx="7718425" cy="4405313"/>
            <a:chOff x="3496" y="1614"/>
            <a:chExt cx="5458" cy="4686"/>
          </a:xfrm>
        </p:grpSpPr>
        <p:sp>
          <p:nvSpPr>
            <p:cNvPr id="19463" name="_s1181"/>
            <p:cNvSpPr>
              <a:spLocks noChangeArrowheads="1"/>
            </p:cNvSpPr>
            <p:nvPr/>
          </p:nvSpPr>
          <p:spPr bwMode="auto">
            <a:xfrm>
              <a:off x="5624" y="3006"/>
              <a:ext cx="3330" cy="3294"/>
            </a:xfrm>
            <a:prstGeom prst="ellipse">
              <a:avLst/>
            </a:prstGeom>
            <a:solidFill>
              <a:srgbClr val="009999">
                <a:alpha val="50195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19464" name="_s1183"/>
            <p:cNvSpPr>
              <a:spLocks noChangeArrowheads="1"/>
            </p:cNvSpPr>
            <p:nvPr/>
          </p:nvSpPr>
          <p:spPr bwMode="auto">
            <a:xfrm>
              <a:off x="3496" y="3046"/>
              <a:ext cx="3077" cy="3107"/>
            </a:xfrm>
            <a:prstGeom prst="ellipse">
              <a:avLst/>
            </a:prstGeom>
            <a:solidFill>
              <a:srgbClr val="CC66FF">
                <a:alpha val="63921"/>
              </a:srgbClr>
            </a:solidFill>
            <a:ln w="4669">
              <a:solidFill>
                <a:srgbClr val="009999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l-GR"/>
            </a:p>
          </p:txBody>
        </p:sp>
        <p:sp>
          <p:nvSpPr>
            <p:cNvPr id="21518" name="_s1185"/>
            <p:cNvSpPr>
              <a:spLocks noChangeArrowheads="1"/>
            </p:cNvSpPr>
            <p:nvPr/>
          </p:nvSpPr>
          <p:spPr bwMode="auto">
            <a:xfrm>
              <a:off x="4562" y="1614"/>
              <a:ext cx="3285" cy="3040"/>
            </a:xfrm>
            <a:prstGeom prst="ellipse">
              <a:avLst/>
            </a:prstGeom>
            <a:solidFill>
              <a:schemeClr val="accent6">
                <a:lumMod val="75000"/>
                <a:alpha val="66000"/>
              </a:schemeClr>
            </a:solidFill>
            <a:ln w="4669">
              <a:solidFill>
                <a:srgbClr val="99CC00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en-GB"/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1907704" y="2504581"/>
            <a:ext cx="6021656" cy="2388443"/>
            <a:chOff x="2835649" y="2581594"/>
            <a:chExt cx="6021656" cy="238844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1511" name="Text Box 10"/>
            <p:cNvSpPr txBox="1">
              <a:spLocks noChangeArrowheads="1"/>
            </p:cNvSpPr>
            <p:nvPr/>
          </p:nvSpPr>
          <p:spPr bwMode="auto">
            <a:xfrm>
              <a:off x="6771990" y="4380784"/>
              <a:ext cx="2085315" cy="5892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Γλώσσα</a:t>
              </a:r>
              <a:endParaRPr lang="en-GB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3" name="Text Box 12"/>
            <p:cNvSpPr txBox="1">
              <a:spLocks noChangeArrowheads="1"/>
            </p:cNvSpPr>
            <p:nvPr/>
          </p:nvSpPr>
          <p:spPr bwMode="auto">
            <a:xfrm>
              <a:off x="4928572" y="2581594"/>
              <a:ext cx="2037581" cy="5074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Πληροφορική</a:t>
              </a:r>
              <a:endPara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2835649" y="4167112"/>
              <a:ext cx="2642732" cy="7346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l-G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Δημιουργία &amp; Έκφραση</a:t>
              </a:r>
              <a:endParaRPr lang="en-GB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9462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5CBCDB-2FBC-43C2-A99B-1161ABE492C1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8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334375" cy="981075"/>
          </a:xfrm>
        </p:spPr>
        <p:txBody>
          <a:bodyPr/>
          <a:lstStyle/>
          <a:p>
            <a:pPr>
              <a:defRPr/>
            </a:pPr>
            <a:r>
              <a:rPr lang="el-GR" sz="3600" b="1" dirty="0" smtClean="0">
                <a:latin typeface="Arial" pitchFamily="34" charset="0"/>
                <a:cs typeface="Arial" pitchFamily="34" charset="0"/>
              </a:rPr>
              <a:t>Δημιουργία &amp; Έκφραση και ΤΠΕ (1)</a:t>
            </a:r>
            <a:endParaRPr lang="el-G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571625"/>
            <a:ext cx="7954962" cy="4114800"/>
          </a:xfrm>
        </p:spPr>
        <p:txBody>
          <a:bodyPr/>
          <a:lstStyle/>
          <a:p>
            <a:r>
              <a:rPr lang="el-GR" altLang="el-GR" sz="2400" dirty="0" smtClean="0"/>
              <a:t>Σκόπιμη κινητική συμπεριφορά στην οποία εμπλέκεται το σώμα του νηπίου και η οποία προκαλείται, οργανώνεται και ελέγχεται από ψυχικούς μηχανισμούς</a:t>
            </a:r>
            <a:r>
              <a:rPr lang="el-GR" altLang="el-GR" sz="2800" dirty="0" smtClean="0"/>
              <a:t> </a:t>
            </a:r>
          </a:p>
          <a:p>
            <a:r>
              <a:rPr lang="el-GR" altLang="el-GR" sz="2800" dirty="0" smtClean="0"/>
              <a:t>Η χρήση των ΤΠΕ μπορεί να προωθήσει </a:t>
            </a:r>
          </a:p>
          <a:p>
            <a:pPr lvl="1"/>
            <a:r>
              <a:rPr lang="el-GR" altLang="el-GR" sz="2400" dirty="0" smtClean="0"/>
              <a:t>την ανάπτυξη των λεπτών χειρισμών </a:t>
            </a:r>
            <a:r>
              <a:rPr lang="el-GR" altLang="el-GR" sz="2400" dirty="0" smtClean="0">
                <a:latin typeface="Arial" charset="0"/>
              </a:rPr>
              <a:t>(λεπτή κινητικότητα), </a:t>
            </a:r>
          </a:p>
          <a:p>
            <a:pPr lvl="1"/>
            <a:r>
              <a:rPr lang="el-GR" altLang="el-GR" sz="2400" dirty="0" smtClean="0"/>
              <a:t>το συντονισμό χεριού και ματιού, </a:t>
            </a:r>
          </a:p>
          <a:p>
            <a:pPr lvl="1"/>
            <a:r>
              <a:rPr lang="el-GR" altLang="el-GR" sz="2400" dirty="0" smtClean="0"/>
              <a:t>την οικοδόμηση χωρικών σχέσεων </a:t>
            </a:r>
          </a:p>
          <a:p>
            <a:pPr lvl="1"/>
            <a:r>
              <a:rPr lang="el-GR" altLang="el-GR" sz="2400" dirty="0" smtClean="0"/>
              <a:t>και τον προσανατολισμό στο χώρο. </a:t>
            </a:r>
          </a:p>
        </p:txBody>
      </p:sp>
      <p:sp>
        <p:nvSpPr>
          <p:cNvPr id="20485" name="Θέση αριθμού διαφάνειας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801AD1-608D-4618-AEE3-8A3430269BFF}" type="slidenum">
              <a:rPr lang="en-US" altLang="el-GR">
                <a:solidFill>
                  <a:srgbClr val="B5A788"/>
                </a:solidFill>
                <a:latin typeface="Gill Sans MT" pitchFamily="34" charset="0"/>
              </a:rPr>
              <a:pPr/>
              <a:t>9</a:t>
            </a:fld>
            <a:endParaRPr lang="en-US" altLang="el-GR">
              <a:solidFill>
                <a:srgbClr val="B5A788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243</TotalTime>
  <Words>1602</Words>
  <Application>Microsoft Office PowerPoint</Application>
  <PresentationFormat>Προβολή στην οθόνη (4:3)</PresentationFormat>
  <Paragraphs>226</Paragraphs>
  <Slides>28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IV-ICTEGroup.GR.new</vt:lpstr>
      <vt:lpstr>Παιδαγωγικός Σχεδιασμός με ΤΠΕ στην Πρώτη Σχολική Ηλικία</vt:lpstr>
      <vt:lpstr>Άδειες Χρήσης</vt:lpstr>
      <vt:lpstr>Χρηματοδότηση</vt:lpstr>
      <vt:lpstr>Σκοπός Εργαστηρίου</vt:lpstr>
      <vt:lpstr>Έννοιες - Κλειδιά</vt:lpstr>
      <vt:lpstr>Δ.Ε.Π.Π.Σ. – Γνωστικά αντικείμενα και Τ.Π.Ε.</vt:lpstr>
      <vt:lpstr>Ν.Π.Σ. – Μαθησιακές περιοχές και Τ.Π.Ε.</vt:lpstr>
      <vt:lpstr>Γνωστικά αντικείμενα και Τ.Π.Ε. – Παιδί και Δημιουργία &amp; Έκφραση </vt:lpstr>
      <vt:lpstr>Δημιουργία &amp; Έκφραση και ΤΠΕ (1)</vt:lpstr>
      <vt:lpstr>Δημιουργία &amp; Έκφραση και ΤΠΕ (2)</vt:lpstr>
      <vt:lpstr>Δημιουργία &amp; Έκφραση και ΤΠΕ (3)</vt:lpstr>
      <vt:lpstr>Δ.Ε.Π.Π.Σ. Δημιουργία &amp; Έκφραση : Εικαστικά και ΤΠΕ (1)</vt:lpstr>
      <vt:lpstr>Δ.Ε.Π.Π.Σ. Δημιουργία &amp; Έκφραση : Εικαστικά και ΤΠΕ - Κατασκευές(2)</vt:lpstr>
      <vt:lpstr>Δ.Ε.Π.Π.Σ. Δημιουργία &amp; Έκφραση : Δραματική Τέχνη και ΤΠΕ</vt:lpstr>
      <vt:lpstr>Δ.Ε.Π.Π.Σ. Δημιουργία και Έκφραση : Φυσική Αγωγή  και ΤΠΕ</vt:lpstr>
      <vt:lpstr>Δ.Ε.Π.Π.Σ. Δημιουργία &amp; Έκφραση : Μουσική  και ΤΠΕ</vt:lpstr>
      <vt:lpstr>Δημιουργία &amp; Έκφραση: Παραδείγματα Εφαρμογών</vt:lpstr>
      <vt:lpstr>Διαθεματικές δραστηριότητες</vt:lpstr>
      <vt:lpstr>Έκφραση και Δημιουργία Παραδείγματα Εφαρμογών </vt:lpstr>
      <vt:lpstr>Εκπαιδευτικά παιγνίδια</vt:lpstr>
      <vt:lpstr>Παράδειγμα δραστηριότητας 1</vt:lpstr>
      <vt:lpstr>Παράδειγμα δραστηριότητας 2</vt:lpstr>
      <vt:lpstr>Παράδειγμα δραστηριότητας 3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5ου Εργαστηρίου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66</cp:revision>
  <dcterms:created xsi:type="dcterms:W3CDTF">2014-12-10T08:52:23Z</dcterms:created>
  <dcterms:modified xsi:type="dcterms:W3CDTF">2015-09-23T11:39:44Z</dcterms:modified>
</cp:coreProperties>
</file>