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6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80A27D70-D0FE-4FD8-95C1-5324346B5CF8}">
          <p14:sldIdLst>
            <p14:sldId id="266"/>
            <p14:sldId id="256"/>
            <p14:sldId id="257"/>
            <p14:sldId id="267"/>
            <p14:sldId id="258"/>
            <p14:sldId id="259"/>
            <p14:sldId id="260"/>
            <p14:sldId id="261"/>
            <p14:sldId id="262"/>
            <p14:sldId id="263"/>
            <p14:sldId id="264"/>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280" autoAdjust="0"/>
  </p:normalViewPr>
  <p:slideViewPr>
    <p:cSldViewPr snapToGrid="0">
      <p:cViewPr varScale="1">
        <p:scale>
          <a:sx n="64" d="100"/>
          <a:sy n="64" d="100"/>
        </p:scale>
        <p:origin x="-108" y="-492"/>
      </p:cViewPr>
      <p:guideLst>
        <p:guide orient="horz" pos="2160"/>
        <p:guide pos="3840"/>
      </p:guideLst>
    </p:cSldViewPr>
  </p:slideViewPr>
  <p:outlineViewPr>
    <p:cViewPr>
      <p:scale>
        <a:sx n="33" d="100"/>
        <a:sy n="33" d="100"/>
      </p:scale>
      <p:origin x="0" y="-114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E2B5F5CF-3C67-4F70-AED1-65406C8B86EE}"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4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95E1E9F-B728-4499-8A9A-2A22F6BD14C3}" type="datetimeFigureOut">
              <a:rPr lang="el-GR" smtClean="0"/>
              <a:t>11/11/2016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113470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464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60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127312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193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74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83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91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423733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95E1E9F-B728-4499-8A9A-2A22F6BD14C3}" type="datetimeFigureOut">
              <a:rPr lang="el-GR" smtClean="0"/>
              <a:t>11/11/2016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B5F5CF-3C67-4F70-AED1-65406C8B86EE}"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81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95E1E9F-B728-4499-8A9A-2A22F6BD14C3}" type="datetimeFigureOut">
              <a:rPr lang="el-GR" smtClean="0"/>
              <a:t>11/11/2016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219670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95E1E9F-B728-4499-8A9A-2A22F6BD14C3}" type="datetimeFigureOut">
              <a:rPr lang="el-GR" smtClean="0"/>
              <a:t>11/11/2016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2B5F5CF-3C67-4F70-AED1-65406C8B86EE}"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95E1E9F-B728-4499-8A9A-2A22F6BD14C3}" type="datetimeFigureOut">
              <a:rPr lang="el-GR" smtClean="0"/>
              <a:t>11/11/2016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2B5F5CF-3C67-4F70-AED1-65406C8B86EE}"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20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E1E9F-B728-4499-8A9A-2A22F6BD14C3}" type="datetimeFigureOut">
              <a:rPr lang="el-GR" smtClean="0"/>
              <a:t>11/11/2016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410017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95E1E9F-B728-4499-8A9A-2A22F6BD14C3}" type="datetimeFigureOut">
              <a:rPr lang="el-GR" smtClean="0"/>
              <a:t>11/11/2016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B5F5CF-3C67-4F70-AED1-65406C8B86EE}"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7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95E1E9F-B728-4499-8A9A-2A22F6BD14C3}" type="datetimeFigureOut">
              <a:rPr lang="el-GR" smtClean="0"/>
              <a:t>11/11/2016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B5F5CF-3C67-4F70-AED1-65406C8B86EE}" type="slidenum">
              <a:rPr lang="el-GR" smtClean="0"/>
              <a:t>‹#›</a:t>
            </a:fld>
            <a:endParaRPr lang="el-GR"/>
          </a:p>
        </p:txBody>
      </p:sp>
    </p:spTree>
    <p:extLst>
      <p:ext uri="{BB962C8B-B14F-4D97-AF65-F5344CB8AC3E}">
        <p14:creationId xmlns:p14="http://schemas.microsoft.com/office/powerpoint/2010/main" val="36516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5E1E9F-B728-4499-8A9A-2A22F6BD14C3}" type="datetimeFigureOut">
              <a:rPr lang="el-GR" smtClean="0"/>
              <a:t>11/11/2016</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B5F5CF-3C67-4F70-AED1-65406C8B86EE}" type="slidenum">
              <a:rPr lang="el-GR" smtClean="0"/>
              <a:t>‹#›</a:t>
            </a:fld>
            <a:endParaRPr lang="el-GR"/>
          </a:p>
        </p:txBody>
      </p:sp>
    </p:spTree>
    <p:extLst>
      <p:ext uri="{BB962C8B-B14F-4D97-AF65-F5344CB8AC3E}">
        <p14:creationId xmlns:p14="http://schemas.microsoft.com/office/powerpoint/2010/main" val="351155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Μελετητές της Διασποράς </a:t>
            </a:r>
          </a:p>
        </p:txBody>
      </p:sp>
      <p:sp>
        <p:nvSpPr>
          <p:cNvPr id="3" name="Θέση περιεχομένου 2"/>
          <p:cNvSpPr>
            <a:spLocks noGrp="1"/>
          </p:cNvSpPr>
          <p:nvPr>
            <p:ph idx="1"/>
          </p:nvPr>
        </p:nvSpPr>
        <p:spPr/>
        <p:txBody>
          <a:bodyPr>
            <a:normAutofit fontScale="92500" lnSpcReduction="20000"/>
          </a:bodyPr>
          <a:lstStyle/>
          <a:p>
            <a:endParaRPr lang="en-US" dirty="0" smtClean="0"/>
          </a:p>
          <a:p>
            <a:r>
              <a:rPr lang="el-GR" dirty="0"/>
              <a:t>Μαριέττα-</a:t>
            </a:r>
            <a:r>
              <a:rPr lang="el-GR" dirty="0" err="1"/>
              <a:t>Χρυσοβαλάντου</a:t>
            </a:r>
            <a:r>
              <a:rPr lang="el-GR" dirty="0"/>
              <a:t> Θεοδωρίδου, Α.Μ. 1019378</a:t>
            </a:r>
          </a:p>
          <a:p>
            <a:r>
              <a:rPr lang="el-GR" dirty="0"/>
              <a:t>Βασιλική Γιώτη, Α.Μ. 1019189</a:t>
            </a:r>
          </a:p>
          <a:p>
            <a:endParaRPr lang="en-US" dirty="0"/>
          </a:p>
          <a:p>
            <a:r>
              <a:rPr lang="el-GR" dirty="0" smtClean="0"/>
              <a:t>«</a:t>
            </a:r>
            <a:r>
              <a:rPr lang="el-GR" dirty="0"/>
              <a:t>Ετερότητα και Εκπαίδευση στην ελληνική διασπορά»</a:t>
            </a:r>
          </a:p>
          <a:p>
            <a:r>
              <a:rPr lang="el-GR" dirty="0"/>
              <a:t>Πανεπιστήμιο Πατρών</a:t>
            </a:r>
          </a:p>
          <a:p>
            <a:r>
              <a:rPr lang="el-GR" dirty="0"/>
              <a:t>Καθηγήτρια</a:t>
            </a:r>
            <a:r>
              <a:rPr lang="en-US" dirty="0"/>
              <a:t>: </a:t>
            </a:r>
            <a:r>
              <a:rPr lang="el-GR" dirty="0"/>
              <a:t>κ. Αρβανίτη</a:t>
            </a:r>
          </a:p>
          <a:p>
            <a:r>
              <a:rPr lang="el-GR" dirty="0"/>
              <a:t>2016-2017</a:t>
            </a:r>
          </a:p>
          <a:p>
            <a:endParaRPr lang="el-GR" dirty="0"/>
          </a:p>
        </p:txBody>
      </p:sp>
    </p:spTree>
    <p:extLst>
      <p:ext uri="{BB962C8B-B14F-4D97-AF65-F5344CB8AC3E}">
        <p14:creationId xmlns:p14="http://schemas.microsoft.com/office/powerpoint/2010/main" val="279790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Ενότητα 4</a:t>
            </a:r>
            <a:r>
              <a:rPr lang="el-GR" baseline="30000" dirty="0"/>
              <a:t>η</a:t>
            </a:r>
            <a:r>
              <a:rPr lang="en-US" dirty="0"/>
              <a:t>:</a:t>
            </a:r>
            <a:r>
              <a:rPr lang="el-GR" dirty="0"/>
              <a:t> «Δίκαιο του εδάφους ή Δίκαιο του αίματος;»</a:t>
            </a:r>
          </a:p>
        </p:txBody>
      </p:sp>
      <p:sp>
        <p:nvSpPr>
          <p:cNvPr id="3" name="Θέση περιεχομένου 2"/>
          <p:cNvSpPr>
            <a:spLocks noGrp="1"/>
          </p:cNvSpPr>
          <p:nvPr>
            <p:ph idx="1"/>
          </p:nvPr>
        </p:nvSpPr>
        <p:spPr/>
        <p:txBody>
          <a:bodyPr>
            <a:normAutofit fontScale="85000" lnSpcReduction="20000"/>
          </a:bodyPr>
          <a:lstStyle/>
          <a:p>
            <a:pPr algn="just"/>
            <a:r>
              <a:rPr lang="el-GR" dirty="0"/>
              <a:t>Οι απόψεις της Λίνας Βεντούρα δεν γίνονται ευρέως αποδεκτές. Συγκεκριμένα, ο Αναστάσιος Καζαντζίδης (απόγονος επιζησάντων γενοκτονίας) με αφορμή τα όσα αναφέρθηκαν σε μία συζήτηση στην Εφημερίδα «Η Αυγή» θεωρεί ότι δεν υπάρχει αντικειμενικότητα στην αναφορά των παραδειγμάτων που χρησιμοποιεί η μελετητής. Πιστεύει πως σκοπός της είναι να εξαλείψει την ιστορικότητα του ελληνικού έθνους βασιζόμενη σε μη έγκυρα επιχειρήματα.</a:t>
            </a:r>
          </a:p>
          <a:p>
            <a:pPr algn="just"/>
            <a:r>
              <a:rPr lang="el-GR" dirty="0"/>
              <a:t>Επιπρόσθετα, η Άννα Μαχαίρα αναφέρει ότι το βιβλίο της ανταποκρίνεται απόλυτα στα αιτήματα της επίκαιρης ιστορίας της μετανάστευσης και ότι όντα και ή ίδια απόγονος μεταναστών και μετανάστρια μπορεί και παντρεύει την προσωπική της πείρα με την μελέτη της στα πλαίσια των στερεότυπων εικόνων για τον Έλληνα μετανάστη. Ωστόσο η ροή των επιχειρημάτων της είναι αποδυναμωμένη αλλά και οι εξηγήσεις της όσον αφορά την ανάλυση των αιτιών της ελληνικής μετανάστευσης εμφανίζονται να είναι μάλλον ισχνές και αβέβαιες.</a:t>
            </a:r>
          </a:p>
          <a:p>
            <a:r>
              <a:rPr lang="el-GR" dirty="0"/>
              <a:t>Τελικά, τι ισχύει Δίκαιο του εδάφους ή Δίκαιο του αίματος;</a:t>
            </a:r>
          </a:p>
        </p:txBody>
      </p:sp>
    </p:spTree>
    <p:extLst>
      <p:ext uri="{BB962C8B-B14F-4D97-AF65-F5344CB8AC3E}">
        <p14:creationId xmlns:p14="http://schemas.microsoft.com/office/powerpoint/2010/main" val="253461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Επίλογος</a:t>
            </a:r>
          </a:p>
        </p:txBody>
      </p:sp>
      <p:sp>
        <p:nvSpPr>
          <p:cNvPr id="3" name="Θέση περιεχομένου 2"/>
          <p:cNvSpPr>
            <a:spLocks noGrp="1"/>
          </p:cNvSpPr>
          <p:nvPr>
            <p:ph idx="1"/>
          </p:nvPr>
        </p:nvSpPr>
        <p:spPr/>
        <p:txBody>
          <a:bodyPr>
            <a:normAutofit fontScale="92500" lnSpcReduction="20000"/>
          </a:bodyPr>
          <a:lstStyle/>
          <a:p>
            <a:pPr algn="just"/>
            <a:r>
              <a:rPr lang="el-GR" dirty="0"/>
              <a:t>Συμπερασματικά, η Λίνα Βεντούρα ως συγγραφέας και μελετητής έγραψε μία ευρεία γκάμα κειμένων που αφορούν την μετανάστευση. Πρόκειται για ένα πολύ ενδιαφέρον ιδεολογικό πλαίσιο το οποίο μελετάται και αναπτύσσεται μέσα από συζητήσεις. Οι απόψεις της άλλοτε συγκλίνουν και άλλοτε αποκλίνουν από τις απόψεις άλλων.</a:t>
            </a:r>
          </a:p>
          <a:p>
            <a:r>
              <a:rPr lang="el-GR" dirty="0"/>
              <a:t>Ενστερνίζεται την άποψη περί «δικαίου του αίματος» και όχι «δικαίου του εδάφους».</a:t>
            </a:r>
          </a:p>
          <a:p>
            <a:pPr algn="just"/>
            <a:r>
              <a:rPr lang="el-GR" dirty="0"/>
              <a:t>«Οι ταυτότητες και οι πολιτισμοί δεν είναι «ουσίες» με σταθερή αξία που οφείλουν οι άνθρωποι να διαιωνίζουν, αλλά δυναμικές που μεταβάλλονται μέσα από την διαπλοκή των διεθνών σχέσεων, των κοινωνικών συγκρούσεων, των </a:t>
            </a:r>
            <a:r>
              <a:rPr lang="el-GR" dirty="0" err="1"/>
              <a:t>διαντιδράσεων</a:t>
            </a:r>
            <a:r>
              <a:rPr lang="el-GR" dirty="0"/>
              <a:t> μεταξύ των πολιτισμικών συστημάτων και των στρατηγικών των κοινωνικών υποκειμένων.» όπως αναφέρει η ίδια.</a:t>
            </a:r>
          </a:p>
        </p:txBody>
      </p:sp>
    </p:spTree>
    <p:extLst>
      <p:ext uri="{BB962C8B-B14F-4D97-AF65-F5344CB8AC3E}">
        <p14:creationId xmlns:p14="http://schemas.microsoft.com/office/powerpoint/2010/main" val="152395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Ευχαριστούμε για την προσοχή σας!</a:t>
            </a:r>
          </a:p>
        </p:txBody>
      </p:sp>
      <p:sp>
        <p:nvSpPr>
          <p:cNvPr id="3" name="Θέση περιεχομένου 2"/>
          <p:cNvSpPr>
            <a:spLocks noGrp="1"/>
          </p:cNvSpPr>
          <p:nvPr>
            <p:ph idx="1"/>
          </p:nvPr>
        </p:nvSpPr>
        <p:spPr/>
        <p:txBody>
          <a:bodyPr/>
          <a:lstStyle/>
          <a:p>
            <a:r>
              <a:rPr lang="el-GR" dirty="0"/>
              <a:t>Μαριέττα-Χρυσοβαλάντου Θεοδωρίδου, Α.Μ. 1019378</a:t>
            </a:r>
          </a:p>
          <a:p>
            <a:r>
              <a:rPr lang="el-GR" dirty="0"/>
              <a:t>Βασιλική Γιώτη, Α.Μ. 1019189</a:t>
            </a:r>
          </a:p>
        </p:txBody>
      </p:sp>
    </p:spTree>
    <p:extLst>
      <p:ext uri="{BB962C8B-B14F-4D97-AF65-F5344CB8AC3E}">
        <p14:creationId xmlns:p14="http://schemas.microsoft.com/office/powerpoint/2010/main" val="283420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Λίνα Βεντούρα </a:t>
            </a:r>
          </a:p>
        </p:txBody>
      </p:sp>
      <p:sp>
        <p:nvSpPr>
          <p:cNvPr id="3" name="Υπότιτλος 2"/>
          <p:cNvSpPr>
            <a:spLocks noGrp="1"/>
          </p:cNvSpPr>
          <p:nvPr>
            <p:ph type="subTitle" idx="1"/>
          </p:nvPr>
        </p:nvSpPr>
        <p:spPr/>
        <p:txBody>
          <a:bodyPr/>
          <a:lstStyle/>
          <a:p>
            <a:r>
              <a:rPr lang="el-GR" dirty="0"/>
              <a:t>Καθηγήτρια του Πανεπιστημίου Πελοποννήσου </a:t>
            </a:r>
          </a:p>
          <a:p>
            <a:r>
              <a:rPr lang="el-GR" dirty="0"/>
              <a:t>Μελέτησε το ζήτημα των μεταναστευτικών ρευμάτων </a:t>
            </a:r>
          </a:p>
        </p:txBody>
      </p:sp>
    </p:spTree>
    <p:extLst>
      <p:ext uri="{BB962C8B-B14F-4D97-AF65-F5344CB8AC3E}">
        <p14:creationId xmlns:p14="http://schemas.microsoft.com/office/powerpoint/2010/main" val="223635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367" y="253262"/>
            <a:ext cx="9601196" cy="1303867"/>
          </a:xfrm>
        </p:spPr>
        <p:txBody>
          <a:bodyPr/>
          <a:lstStyle/>
          <a:p>
            <a:r>
              <a:rPr lang="el-GR" dirty="0"/>
              <a:t>Εισαγωγή</a:t>
            </a:r>
          </a:p>
        </p:txBody>
      </p:sp>
      <p:sp>
        <p:nvSpPr>
          <p:cNvPr id="3" name="Θέση περιεχομένου 2"/>
          <p:cNvSpPr>
            <a:spLocks noGrp="1"/>
          </p:cNvSpPr>
          <p:nvPr>
            <p:ph idx="1"/>
          </p:nvPr>
        </p:nvSpPr>
        <p:spPr>
          <a:xfrm>
            <a:off x="838200" y="1391478"/>
            <a:ext cx="10515600" cy="5466522"/>
          </a:xfrm>
        </p:spPr>
        <p:txBody>
          <a:bodyPr>
            <a:normAutofit fontScale="92500"/>
          </a:bodyPr>
          <a:lstStyle/>
          <a:p>
            <a:pPr algn="just"/>
            <a:r>
              <a:rPr lang="el-GR" dirty="0"/>
              <a:t>«Ταυτότητα» :μη στατικό στοιχείο, μεταβαλλόμενο </a:t>
            </a:r>
            <a:r>
              <a:rPr lang="el-GR" dirty="0" err="1"/>
              <a:t>ανα</a:t>
            </a:r>
            <a:r>
              <a:rPr lang="el-GR" dirty="0"/>
              <a:t> τους αιώνες, ανάλογα με το περιβάλλον διαβίωσης και τις εκάστοτε συνθήκες.</a:t>
            </a:r>
          </a:p>
          <a:p>
            <a:r>
              <a:rPr lang="el-GR" dirty="0"/>
              <a:t>«Μετανάστευση» :1) προσπάθεια υλοποίησης νέων σκοπών</a:t>
            </a:r>
          </a:p>
          <a:p>
            <a:pPr marL="0" indent="0">
              <a:buNone/>
            </a:pPr>
            <a:r>
              <a:rPr lang="el-GR" dirty="0"/>
              <a:t>                                     2)προσπάθεια εξέλιξης σε όλους τους τομείς</a:t>
            </a:r>
          </a:p>
          <a:p>
            <a:pPr marL="0" indent="0">
              <a:buNone/>
            </a:pPr>
            <a:r>
              <a:rPr lang="el-GR" dirty="0"/>
              <a:t>                                     3)πολιτισμική εξέλιξη </a:t>
            </a:r>
          </a:p>
          <a:p>
            <a:r>
              <a:rPr lang="el-GR" dirty="0"/>
              <a:t>«Χρόνος»: καθοριστικός στην διαδικασία ένταξης στην χώρα υποδοχής – έννοια «διαφορετικού» διαφέρει ανά εποχή, κοινωνία και συνθήκες</a:t>
            </a:r>
          </a:p>
          <a:p>
            <a:r>
              <a:rPr lang="el-GR" dirty="0"/>
              <a:t>Αιτίες Μετανάστευσης: </a:t>
            </a:r>
          </a:p>
          <a:p>
            <a:pPr marL="0" indent="0">
              <a:buNone/>
            </a:pPr>
            <a:r>
              <a:rPr lang="el-GR" dirty="0"/>
              <a:t>   1) ανάπτυξη αγροτικής οικονομίας και περιορισμένων ευκαιριών στον τομέα της βιομηχανίας</a:t>
            </a:r>
          </a:p>
          <a:p>
            <a:pPr marL="0" indent="0">
              <a:buNone/>
            </a:pPr>
            <a:r>
              <a:rPr lang="el-GR" dirty="0"/>
              <a:t>   2)ανάγκη απορρόφησης εργατών στα εργοστάσια υποδοχής</a:t>
            </a:r>
          </a:p>
          <a:p>
            <a:pPr marL="0" indent="0">
              <a:buNone/>
            </a:pPr>
            <a:r>
              <a:rPr lang="el-GR" dirty="0"/>
              <a:t>   3)πληροφόρηση, σκοποί σχέδια μεταναστών σχετικά με το φαινόμενο της μετανάστευσης</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73843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9871" y="306271"/>
            <a:ext cx="9601196" cy="1303867"/>
          </a:xfrm>
        </p:spPr>
        <p:txBody>
          <a:bodyPr/>
          <a:lstStyle/>
          <a:p>
            <a:r>
              <a:rPr lang="el-GR" dirty="0"/>
              <a:t>Εισαγωγή</a:t>
            </a:r>
          </a:p>
        </p:txBody>
      </p:sp>
      <p:sp>
        <p:nvSpPr>
          <p:cNvPr id="3" name="Θέση περιεχομένου 2"/>
          <p:cNvSpPr>
            <a:spLocks noGrp="1"/>
          </p:cNvSpPr>
          <p:nvPr>
            <p:ph idx="1"/>
          </p:nvPr>
        </p:nvSpPr>
        <p:spPr>
          <a:xfrm>
            <a:off x="1295401" y="1404730"/>
            <a:ext cx="9601196" cy="4471138"/>
          </a:xfrm>
        </p:spPr>
        <p:txBody>
          <a:bodyPr/>
          <a:lstStyle/>
          <a:p>
            <a:pPr algn="just"/>
            <a:r>
              <a:rPr lang="el-GR" dirty="0"/>
              <a:t>«Διασπορά» :αναφέρεται σε μία δυναμική κίνηση που συνήθως αντιτίθεται και αντιπαραβάλλεται στη στατικότητα των εδαφικών συνόρων ενός έθνους (κάτι που δεν μπορεί να θεωρηθεί αφύσικο ή ξένο προς το σύστημα των κρατών). Ένα από τα χαρακτηριστικά των απόδημων κοινοτήτων είναι η δημιουργία και η διατήρηση δεσμών ή ενοποιητικών δεδομένων τόσο με τα καταγωγικά στοιχεία όσο και με τη χώρα αποδοχής. Ο θεσμός της υπηκοότητας είναι ένας τρόπος διατήρησης του δεσμού του διασκορπισμένου πληθυσμού με τη χώρα καταγωγής.</a:t>
            </a:r>
            <a:r>
              <a:rPr lang="en-US" dirty="0"/>
              <a:t>( </a:t>
            </a:r>
            <a:r>
              <a:rPr lang="el-GR" dirty="0"/>
              <a:t>εμπορική διασπορά στον άξονα Οθωμανικής- Αψβουργικής αυτοκρατορίας, εμπορική διασπορά στο χώρο της Τρανσυλβανίας και της Ουγγαρίας, διασπορά Ελλήνων στο Άμστερνταμ κατά τη Λίνα Βεντούρα).</a:t>
            </a:r>
          </a:p>
        </p:txBody>
      </p:sp>
    </p:spTree>
    <p:extLst>
      <p:ext uri="{BB962C8B-B14F-4D97-AF65-F5344CB8AC3E}">
        <p14:creationId xmlns:p14="http://schemas.microsoft.com/office/powerpoint/2010/main" val="410840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4557" y="365125"/>
            <a:ext cx="11009243" cy="1325563"/>
          </a:xfrm>
        </p:spPr>
        <p:txBody>
          <a:bodyPr/>
          <a:lstStyle/>
          <a:p>
            <a:r>
              <a:rPr lang="el-GR" dirty="0"/>
              <a:t>Ενότητα 1</a:t>
            </a:r>
            <a:r>
              <a:rPr lang="el-GR" baseline="30000" dirty="0"/>
              <a:t>η</a:t>
            </a:r>
            <a:r>
              <a:rPr lang="el-GR" dirty="0"/>
              <a:t> : « Έλληνες μετανάστες στο Βέλγιο»</a:t>
            </a:r>
          </a:p>
        </p:txBody>
      </p:sp>
      <p:sp>
        <p:nvSpPr>
          <p:cNvPr id="3" name="Θέση περιεχομένου 2"/>
          <p:cNvSpPr>
            <a:spLocks noGrp="1"/>
          </p:cNvSpPr>
          <p:nvPr>
            <p:ph idx="1"/>
          </p:nvPr>
        </p:nvSpPr>
        <p:spPr>
          <a:xfrm>
            <a:off x="1295401" y="1690689"/>
            <a:ext cx="9601196" cy="4185180"/>
          </a:xfrm>
        </p:spPr>
        <p:txBody>
          <a:bodyPr>
            <a:normAutofit fontScale="85000" lnSpcReduction="20000"/>
          </a:bodyPr>
          <a:lstStyle/>
          <a:p>
            <a:pPr algn="just"/>
            <a:r>
              <a:rPr lang="el-GR" dirty="0"/>
              <a:t>Στο βιβλίο της αυτό αποδίδεται έμφαση στο πρόσωπο του μετανάστη και φυσικά στην πολιτική και κοινωνική κατάσταση στις χώρες αποστολής και υποδοχής και στους μετασχηματισμούς της ταυτότητας τόσο των μεταναστών όσο και των γηγενών. Χρησιμοποίησε πολλά ιστορικά στοιχεία , προσωπικές συνεντεύξεις, διπλωματικά και ιδιωτικά έγγραφα, σε ελληνικά έντυπα του Βελγίου. </a:t>
            </a:r>
          </a:p>
          <a:p>
            <a:pPr algn="just"/>
            <a:r>
              <a:rPr lang="el-GR" dirty="0"/>
              <a:t>Η απόφαση για την μεγάλη φυγή από την Ελλάδα ήταν συνέπεια των προβλημάτων της οικονομίας (ανεργία, υποαπασχόληση στην ύπαιθρο, χαμηλό αγροτικό εισόδημα οδήγησαν στην αγροτική έξοδο).</a:t>
            </a:r>
          </a:p>
          <a:p>
            <a:pPr algn="just"/>
            <a:r>
              <a:rPr lang="el-GR" dirty="0"/>
              <a:t>Άρχισε η μετανάστευση προς το Βέλγιο που παρείχε αρκετές ευκαιρίες εργασίας. Οι νεοφερμένοι εργάζονταν αρχικά στη βιομηχανία και στα ανθρακωρυχεία που είχαν εγκαταλειφθεί από τους γηγενείς. Αφού συμπλήρωναν πέντε χρόνια εργασίας σε αυτήν την θέση, αποκτούσαν άδεια εργασίας και μπορούσαν να ασκήσουν ελεύθερα επαγγέλματα όμοια με τους γηγενείς.</a:t>
            </a:r>
          </a:p>
          <a:p>
            <a:pPr algn="just"/>
            <a:r>
              <a:rPr lang="el-GR" dirty="0"/>
              <a:t>Η δυσκολία αποδοχής του διαφορετικού, οι οικονομικοί και κυρίως κοινωνικοί παράγοντες επιφέρουν συγκρούσεις στις σχέσεις γηγενών- μεταναστών.</a:t>
            </a:r>
          </a:p>
        </p:txBody>
      </p:sp>
    </p:spTree>
    <p:extLst>
      <p:ext uri="{BB962C8B-B14F-4D97-AF65-F5344CB8AC3E}">
        <p14:creationId xmlns:p14="http://schemas.microsoft.com/office/powerpoint/2010/main" val="2467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4557" y="365125"/>
            <a:ext cx="11009243" cy="1325563"/>
          </a:xfrm>
        </p:spPr>
        <p:txBody>
          <a:bodyPr/>
          <a:lstStyle/>
          <a:p>
            <a:r>
              <a:rPr lang="el-GR" dirty="0"/>
              <a:t>Ενότητα 1η : « Έλληνες μετανάστες στο Βέλγιο»</a:t>
            </a:r>
          </a:p>
        </p:txBody>
      </p:sp>
      <p:sp>
        <p:nvSpPr>
          <p:cNvPr id="3" name="Θέση περιεχομένου 2"/>
          <p:cNvSpPr>
            <a:spLocks noGrp="1"/>
          </p:cNvSpPr>
          <p:nvPr>
            <p:ph idx="1"/>
          </p:nvPr>
        </p:nvSpPr>
        <p:spPr>
          <a:xfrm>
            <a:off x="1295401" y="1690688"/>
            <a:ext cx="9601196" cy="4185180"/>
          </a:xfrm>
        </p:spPr>
        <p:txBody>
          <a:bodyPr>
            <a:normAutofit fontScale="85000" lnSpcReduction="20000"/>
          </a:bodyPr>
          <a:lstStyle/>
          <a:p>
            <a:pPr algn="just"/>
            <a:r>
              <a:rPr lang="el-GR" dirty="0"/>
              <a:t>«Έλληνας μετανάστης στο Βέλγιο» σήμαινε εργατική τάξη που στόχευε στην εξοικονόμηση χρημάτων με απώτερο σκοπό τον επαναπατρισμό.</a:t>
            </a:r>
          </a:p>
          <a:p>
            <a:pPr algn="just"/>
            <a:r>
              <a:rPr lang="el-GR" dirty="0"/>
              <a:t>Η πιο πολιτισμένη και αξιοπρεπής διαβίωση και η αναβάθμιση της ποιότητας της ζωής των Ελλήνων συγκριτικά με τα ελληνικά δεδομένα ήταν μερικά από πλεονεκτήματα της παραμονής στο Βέλγιο.</a:t>
            </a:r>
          </a:p>
          <a:p>
            <a:pPr algn="just"/>
            <a:r>
              <a:rPr lang="el-GR" dirty="0"/>
              <a:t>Παρά την ακριβή ζωή οι μισθοί ήταν ανώτεροι δίνοντας τους διάφορες παροχές. Άλλοι έμειναν μόνιμα στο Βέλγιο και άλλοι εκπλήρωσαν τον αρχικό τους στόχο.</a:t>
            </a:r>
          </a:p>
          <a:p>
            <a:pPr algn="just"/>
            <a:r>
              <a:rPr lang="el-GR" dirty="0"/>
              <a:t>Εξαιτίας του υψηλού κόστους ζωής και της τακτικής αποστολής χρημάτων στις οικογένειές τους(στην Ελλάδα) δεν γινόταν ολική αποταμίευση με αποτέλεσμα να μην επιτύχουν σε σύντομο χρονικό διάστημα τον στόχο της επιστροφής.</a:t>
            </a:r>
          </a:p>
          <a:p>
            <a:pPr algn="just"/>
            <a:r>
              <a:rPr lang="el-GR" dirty="0"/>
              <a:t>Αιτία μόνιμης εγκατάστασης στο Βέλγιο έγινε η δημιουργία οικογένειας και η προσαρμογή όλων στα νέα δεδομένα (διπλή ταυτότητα). Επιπλέον, οι γονείς υποχωρούσαν προκειμένου να δουν τα παιδιά τους χαρούμενα, αναπολώντας την πατρίδα τους.</a:t>
            </a:r>
          </a:p>
        </p:txBody>
      </p:sp>
    </p:spTree>
    <p:extLst>
      <p:ext uri="{BB962C8B-B14F-4D97-AF65-F5344CB8AC3E}">
        <p14:creationId xmlns:p14="http://schemas.microsoft.com/office/powerpoint/2010/main" val="402526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791" y="365125"/>
            <a:ext cx="11102009" cy="1325563"/>
          </a:xfrm>
        </p:spPr>
        <p:txBody>
          <a:bodyPr/>
          <a:lstStyle/>
          <a:p>
            <a:r>
              <a:rPr lang="el-GR" dirty="0"/>
              <a:t>Ενότητα 1η : « Έλληνες μετανάστες στο Βέλγιο»</a:t>
            </a:r>
          </a:p>
        </p:txBody>
      </p:sp>
      <p:sp>
        <p:nvSpPr>
          <p:cNvPr id="3" name="Θέση περιεχομένου 2"/>
          <p:cNvSpPr>
            <a:spLocks noGrp="1"/>
          </p:cNvSpPr>
          <p:nvPr>
            <p:ph idx="1"/>
          </p:nvPr>
        </p:nvSpPr>
        <p:spPr/>
        <p:txBody>
          <a:bodyPr>
            <a:normAutofit fontScale="92500" lnSpcReduction="10000"/>
          </a:bodyPr>
          <a:lstStyle/>
          <a:p>
            <a:pPr algn="just"/>
            <a:r>
              <a:rPr lang="el-GR" dirty="0"/>
              <a:t>Οι δυτικοί (Έλληνες, Ισπανοί, Ιταλοί) αρχικά διέμεναν σε καντίνες, δηλαδή δωμάτια φιλοξενίας. Κάθε φυλή διέμενε με τους συμπατριώτες της νιώθοντας έτσι «σαν το σπίτι τους». Ξεκινούσαν από την κατώτερη εργασία και κατόρθωναν να ελιχθούν οικονομικά και κοινωνικά.</a:t>
            </a:r>
          </a:p>
          <a:p>
            <a:pPr algn="just"/>
            <a:r>
              <a:rPr lang="el-GR" dirty="0"/>
              <a:t>Κατά παρόμοιο τρόπο εγκαταστάθηκαν και οι Τούρκοι και οι Μαροκινοί καλύπτοντας ως νεοφερμένοι τις θέσεις που άφηναν οι παλαιότεροι μετανάστες.</a:t>
            </a:r>
          </a:p>
          <a:p>
            <a:pPr algn="just"/>
            <a:r>
              <a:rPr lang="el-GR" dirty="0"/>
              <a:t>Ωστόσο, οι μετανάστες από την ανατολή αντιμετωπίζονταν με δυσπιστία από τους Βέλγους.</a:t>
            </a:r>
          </a:p>
          <a:p>
            <a:r>
              <a:rPr lang="el-GR" dirty="0"/>
              <a:t>Ο όρος «μετανάστης» συνεπώς μεταβάλλεται ανά φυλή και εποχή.</a:t>
            </a:r>
          </a:p>
          <a:p>
            <a:endParaRPr lang="el-GR" dirty="0"/>
          </a:p>
        </p:txBody>
      </p:sp>
    </p:spTree>
    <p:extLst>
      <p:ext uri="{BB962C8B-B14F-4D97-AF65-F5344CB8AC3E}">
        <p14:creationId xmlns:p14="http://schemas.microsoft.com/office/powerpoint/2010/main" val="22627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4752" y="524152"/>
            <a:ext cx="10903226" cy="1325563"/>
          </a:xfrm>
        </p:spPr>
        <p:txBody>
          <a:bodyPr>
            <a:normAutofit fontScale="90000"/>
          </a:bodyPr>
          <a:lstStyle/>
          <a:p>
            <a:r>
              <a:rPr lang="el-GR" dirty="0"/>
              <a:t>Ενότητα 2</a:t>
            </a:r>
            <a:r>
              <a:rPr lang="el-GR" baseline="30000" dirty="0"/>
              <a:t>η</a:t>
            </a:r>
            <a:r>
              <a:rPr lang="el-GR" dirty="0"/>
              <a:t> : «Εθνικό κράτος και σύγχρονες μεταναστεύσεις: πολιτικές, τάσεις, προσεγγίσεις»</a:t>
            </a:r>
          </a:p>
        </p:txBody>
      </p:sp>
      <p:sp>
        <p:nvSpPr>
          <p:cNvPr id="3" name="Θέση περιεχομένου 2"/>
          <p:cNvSpPr>
            <a:spLocks noGrp="1"/>
          </p:cNvSpPr>
          <p:nvPr>
            <p:ph idx="1"/>
          </p:nvPr>
        </p:nvSpPr>
        <p:spPr>
          <a:xfrm>
            <a:off x="901147" y="1683026"/>
            <a:ext cx="10270435" cy="4439478"/>
          </a:xfrm>
        </p:spPr>
        <p:txBody>
          <a:bodyPr>
            <a:normAutofit fontScale="85000" lnSpcReduction="20000"/>
          </a:bodyPr>
          <a:lstStyle/>
          <a:p>
            <a:pPr algn="just"/>
            <a:r>
              <a:rPr lang="el-GR" dirty="0"/>
              <a:t>Μελετώντας την έννοια της μετανάστευσης ευρύτερα, τα αίτια της και τις πηγές του στερεοτυπικού, του παραδοσιακού, της αλληλεγγύης, του διαχωρισμού, της φυλής και του συνανθρώπου μέσω της </a:t>
            </a:r>
            <a:r>
              <a:rPr lang="el-GR" dirty="0" err="1"/>
              <a:t>ποσωπικής</a:t>
            </a:r>
            <a:r>
              <a:rPr lang="el-GR" dirty="0"/>
              <a:t> της ευαισθησίας (όντας η ίδια απόγονος μεταναστών και μετανάστρια) διαπίστωσε ότι με την Παγκοσμιοποίηση, τους διεθνείς οργανισμούς και τις δυτικές επιρροές των εκδημοκρατισμένων κοινωνιών δημιουργήθηκε ένα θετικό ιδεολογικό πρότυπο προς την Μετανάστευση. Αυτό έδινε έμφαση στα ανθρώπινα δικαιώματα, την ισότητα και την δημοκρατία. </a:t>
            </a:r>
          </a:p>
          <a:p>
            <a:pPr algn="just"/>
            <a:r>
              <a:rPr lang="el-GR" dirty="0"/>
              <a:t>Η Ευρώπη αποτελούσε «φρούριο» ελέγχοντας ποιος εισέρχεται και ποιος εξέρχεται αποκλείοντας το «διαφορετικό». Η αυστηρή νομοθεσία επέφερε την παράνομη είσοδο μεταναστών την οποία υποστήριζαν οι κυβερνήσεις των κρατών-υποδοχέων παρά το νομικό πλαίσιο. Με την έλευση φθηνού εργατικού δυναμικού μειωνόταν το κόστος παραγωγής και ανερχόταν η ευελιξία της οικονομίας. Με αυτόν τον τρόπο εξαπλώνονταν τα συμφέροντα των κυβερνήσεων στην οικονομία. Η μεγάλη έλευσή τους μεγάλωνε την εχθρότητα με τους γηγενείς γεννώντας δεξιά κόμματα.</a:t>
            </a:r>
          </a:p>
          <a:p>
            <a:pPr algn="just"/>
            <a:r>
              <a:rPr lang="el-GR" dirty="0"/>
              <a:t>Ωστόσο, προτιμότερο είναι να διεξάγονται νόμιμες μετακινήσεις επιλέγοντας έτσι τα επιθυμητά χαρακτηριστικά των ανθρώπων που εισέρχονται και βελτιώνοντας τον τρόπο ζωής τους.</a:t>
            </a:r>
          </a:p>
          <a:p>
            <a:pPr algn="just"/>
            <a:r>
              <a:rPr lang="el-GR" dirty="0"/>
              <a:t>Από τον 21</a:t>
            </a:r>
            <a:r>
              <a:rPr lang="el-GR" baseline="30000" dirty="0"/>
              <a:t>ο</a:t>
            </a:r>
            <a:r>
              <a:rPr lang="el-GR" dirty="0"/>
              <a:t> αιώνα τα κράτη-έθνη έλαβαν περισσότερα μέτρα προσωρινής παραμονής από την οποία επωφελούνται όλοι.</a:t>
            </a:r>
          </a:p>
        </p:txBody>
      </p:sp>
    </p:spTree>
    <p:extLst>
      <p:ext uri="{BB962C8B-B14F-4D97-AF65-F5344CB8AC3E}">
        <p14:creationId xmlns:p14="http://schemas.microsoft.com/office/powerpoint/2010/main" val="426772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Ενότητα 3</a:t>
            </a:r>
            <a:r>
              <a:rPr lang="el-GR" baseline="30000" dirty="0"/>
              <a:t>η</a:t>
            </a:r>
            <a:r>
              <a:rPr lang="en-US" dirty="0"/>
              <a:t>:</a:t>
            </a:r>
            <a:r>
              <a:rPr lang="el-GR" dirty="0"/>
              <a:t> «Το θέμα της ενσωμάτωσης»</a:t>
            </a:r>
          </a:p>
        </p:txBody>
      </p:sp>
      <p:sp>
        <p:nvSpPr>
          <p:cNvPr id="3" name="Θέση περιεχομένου 2"/>
          <p:cNvSpPr>
            <a:spLocks noGrp="1"/>
          </p:cNvSpPr>
          <p:nvPr>
            <p:ph idx="1"/>
          </p:nvPr>
        </p:nvSpPr>
        <p:spPr/>
        <p:txBody>
          <a:bodyPr>
            <a:normAutofit fontScale="92500" lnSpcReduction="20000"/>
          </a:bodyPr>
          <a:lstStyle/>
          <a:p>
            <a:pPr algn="just"/>
            <a:r>
              <a:rPr lang="el-GR" dirty="0"/>
              <a:t>Η προσαρμογή των μεταναστών είναι μια δύσκολη υπόθεση και αυτό οφείλεται</a:t>
            </a:r>
            <a:r>
              <a:rPr lang="en-US" dirty="0"/>
              <a:t>:</a:t>
            </a:r>
            <a:endParaRPr lang="el-GR" dirty="0"/>
          </a:p>
          <a:p>
            <a:pPr marL="514350" indent="-514350" algn="just">
              <a:buAutoNum type="arabicParenR"/>
            </a:pPr>
            <a:r>
              <a:rPr lang="el-GR" dirty="0"/>
              <a:t>Στην εχθρική διάθεση από τους προηγούμενους κατοίκους-γηγενείς ή μη που προκύπτει από τον φόβο για την διεκδίκηση συμφερόντων.</a:t>
            </a:r>
          </a:p>
          <a:p>
            <a:pPr marL="514350" indent="-514350" algn="just">
              <a:buAutoNum type="arabicParenR"/>
            </a:pPr>
            <a:r>
              <a:rPr lang="el-GR" dirty="0"/>
              <a:t>Στην χρήση της γλώσσας του κράτους υποδοχής κι τα προβλήματα που η χρήση αυτή συνεπάγεται.</a:t>
            </a:r>
          </a:p>
          <a:p>
            <a:pPr marL="514350" indent="-514350" algn="just">
              <a:buAutoNum type="arabicParenR"/>
            </a:pPr>
            <a:r>
              <a:rPr lang="el-GR" dirty="0"/>
              <a:t>Στα καθημερινά προβλήματα που έρχονται ως απότοκα του νέου τρόπου ζωής.</a:t>
            </a:r>
          </a:p>
          <a:p>
            <a:pPr algn="just"/>
            <a:r>
              <a:rPr lang="el-GR" dirty="0"/>
              <a:t>Εξαιτίας αυτών έχουν δημιουργηθεί ανά τον κόσμο οι κοινότητες μεταναστών και τα μεταναστευτικά δίκτυα διατηρώντας έτσι τα έθιμα, τις παραδόσεις πλάι στους συμπατριώτες τους.</a:t>
            </a:r>
          </a:p>
        </p:txBody>
      </p:sp>
    </p:spTree>
    <p:extLst>
      <p:ext uri="{BB962C8B-B14F-4D97-AF65-F5344CB8AC3E}">
        <p14:creationId xmlns:p14="http://schemas.microsoft.com/office/powerpoint/2010/main" val="2732194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383</TotalTime>
  <Words>1287</Words>
  <Application>Microsoft Office PowerPoint</Application>
  <PresentationFormat>Προσαρμογή</PresentationFormat>
  <Paragraphs>64</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Οργανικό</vt:lpstr>
      <vt:lpstr>Μελετητές της Διασποράς </vt:lpstr>
      <vt:lpstr>Λίνα Βεντούρα </vt:lpstr>
      <vt:lpstr>Εισαγωγή</vt:lpstr>
      <vt:lpstr>Εισαγωγή</vt:lpstr>
      <vt:lpstr>Ενότητα 1η : « Έλληνες μετανάστες στο Βέλγιο»</vt:lpstr>
      <vt:lpstr>Ενότητα 1η : « Έλληνες μετανάστες στο Βέλγιο»</vt:lpstr>
      <vt:lpstr>Ενότητα 1η : « Έλληνες μετανάστες στο Βέλγιο»</vt:lpstr>
      <vt:lpstr>Ενότητα 2η : «Εθνικό κράτος και σύγχρονες μεταναστεύσεις: πολιτικές, τάσεις, προσεγγίσεις»</vt:lpstr>
      <vt:lpstr>Ενότητα 3η: «Το θέμα της ενσωμάτωσης»</vt:lpstr>
      <vt:lpstr> Ενότητα 4η: «Δίκαιο του εδάφους ή Δίκαιο του αίματος;»</vt:lpstr>
      <vt:lpstr>Επίλογος</vt:lpstr>
      <vt:lpstr>Ευχαριστούμε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Λίνα Βεντούρα</dc:title>
  <dc:creator>Marietta Theodoridou</dc:creator>
  <cp:lastModifiedBy>ecedu-user</cp:lastModifiedBy>
  <cp:revision>25</cp:revision>
  <dcterms:created xsi:type="dcterms:W3CDTF">2016-11-09T12:41:20Z</dcterms:created>
  <dcterms:modified xsi:type="dcterms:W3CDTF">2016-11-11T12:52:32Z</dcterms:modified>
</cp:coreProperties>
</file>