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6" r:id="rId4"/>
    <p:sldId id="257" r:id="rId5"/>
    <p:sldId id="258" r:id="rId6"/>
    <p:sldId id="259" r:id="rId7"/>
    <p:sldId id="291" r:id="rId8"/>
    <p:sldId id="262" r:id="rId9"/>
    <p:sldId id="260" r:id="rId10"/>
    <p:sldId id="261" r:id="rId11"/>
    <p:sldId id="278" r:id="rId12"/>
    <p:sldId id="263" r:id="rId13"/>
    <p:sldId id="294" r:id="rId14"/>
    <p:sldId id="264" r:id="rId15"/>
    <p:sldId id="265" r:id="rId16"/>
    <p:sldId id="266" r:id="rId17"/>
    <p:sldId id="273" r:id="rId18"/>
    <p:sldId id="275" r:id="rId19"/>
    <p:sldId id="279" r:id="rId20"/>
    <p:sldId id="277" r:id="rId21"/>
    <p:sldId id="274" r:id="rId22"/>
    <p:sldId id="280" r:id="rId23"/>
    <p:sldId id="281" r:id="rId24"/>
    <p:sldId id="283" r:id="rId25"/>
    <p:sldId id="282" r:id="rId26"/>
    <p:sldId id="285" r:id="rId27"/>
    <p:sldId id="284" r:id="rId28"/>
    <p:sldId id="288" r:id="rId29"/>
    <p:sldId id="276" r:id="rId30"/>
    <p:sldId id="287" r:id="rId31"/>
    <p:sldId id="268" r:id="rId32"/>
    <p:sldId id="292" r:id="rId33"/>
    <p:sldId id="269" r:id="rId34"/>
    <p:sldId id="293" r:id="rId35"/>
    <p:sldId id="270" r:id="rId36"/>
    <p:sldId id="271" r:id="rId37"/>
    <p:sldId id="295" r:id="rId38"/>
    <p:sldId id="267" r:id="rId39"/>
  </p:sldIdLst>
  <p:sldSz cx="9144000" cy="6858000" type="screen4x3"/>
  <p:notesSz cx="6858000" cy="9144000"/>
  <p:defaultTextStyle>
    <a:defPPr>
      <a:defRPr lang="el-G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p:restoredTop sz="94660"/>
  </p:normalViewPr>
  <p:slideViewPr>
    <p:cSldViewPr showGuides="1">
      <p:cViewPr varScale="1">
        <p:scale>
          <a:sx n="59" d="100"/>
          <a:sy n="59" d="100"/>
        </p:scale>
        <p:origin x="179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10" name="Ορθογώνιο 6"/>
          <p:cNvSpPr/>
          <p:nvPr/>
        </p:nvSpPr>
        <p:spPr bwMode="white">
          <a:xfrm>
            <a:off x="0" y="5970588"/>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9"/>
          <p:cNvSpPr/>
          <p:nvPr/>
        </p:nvSpPr>
        <p:spPr>
          <a:xfrm>
            <a:off x="-9525" y="6053138"/>
            <a:ext cx="224948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Τίτλος 7"/>
          <p:cNvSpPr>
            <a:spLocks noGrp="1"/>
          </p:cNvSpPr>
          <p:nvPr>
            <p:ph type="ctrTitle" hasCustomPrompt="1"/>
          </p:nvPr>
        </p:nvSpPr>
        <p:spPr>
          <a:xfrm>
            <a:off x="2362200" y="4038600"/>
            <a:ext cx="6477000" cy="1828800"/>
          </a:xfrm>
        </p:spPr>
        <p:txBody>
          <a:bodyPr anchor="b"/>
          <a:lstStyle>
            <a:lvl1pPr>
              <a:defRPr cap="all" baseline="0"/>
            </a:lvl1pPr>
          </a:lstStyle>
          <a:p>
            <a:r>
              <a:rPr lang="el-GR"/>
              <a:t>Στυλ κύριου τίτλου</a:t>
            </a:r>
            <a:endParaRPr lang="en-US"/>
          </a:p>
        </p:txBody>
      </p:sp>
      <p:sp>
        <p:nvSpPr>
          <p:cNvPr id="9" name="Υπότιτλος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Στυλ κύριου υπότιτλου</a:t>
            </a:r>
            <a:endParaRPr lang="en-US"/>
          </a:p>
        </p:txBody>
      </p:sp>
      <p:sp>
        <p:nvSpPr>
          <p:cNvPr id="13" name="Θέση ημερομηνίας 27"/>
          <p:cNvSpPr>
            <a:spLocks noGrp="1"/>
          </p:cNvSpPr>
          <p:nvPr>
            <p:ph type="dt" sz="half" idx="2"/>
          </p:nvPr>
        </p:nvSpPr>
        <p:spPr>
          <a:xfrm>
            <a:off x="76200" y="6069013"/>
            <a:ext cx="2057400" cy="685800"/>
          </a:xfrm>
          <a:prstGeom prst="rect">
            <a:avLst/>
          </a:prstGeom>
        </p:spPr>
        <p:txBody>
          <a:bodyPr vert="horz" anchor="ctr" anchorCtr="0">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E22B689D-066C-4DDF-9828-AB7364FC8654}" type="datetimeFigureOut">
              <a:rPr kumimoji="0" lang="el-GR" sz="2000" b="0" i="0" u="none" strike="noStrike" kern="1200" cap="none" spc="0" normalizeH="0" baseline="0" noProof="0">
                <a:ln>
                  <a:noFill/>
                </a:ln>
                <a:solidFill>
                  <a:srgbClr val="FFFFFF"/>
                </a:solidFill>
                <a:effectLst/>
                <a:uLnTx/>
                <a:uFillTx/>
                <a:latin typeface="+mn-lt"/>
                <a:ea typeface="+mn-ea"/>
                <a:cs typeface="+mn-cs"/>
              </a:rPr>
            </a:fld>
            <a:endParaRPr kumimoji="0" lang="el-GR" sz="2000" b="0" i="0" u="none" strike="noStrike" kern="1200" cap="none" spc="0" normalizeH="0" baseline="0" noProof="0">
              <a:ln>
                <a:noFill/>
              </a:ln>
              <a:solidFill>
                <a:srgbClr val="FFFFFF"/>
              </a:solidFill>
              <a:effectLst/>
              <a:uLnTx/>
              <a:uFillTx/>
              <a:latin typeface="+mn-lt"/>
              <a:ea typeface="+mn-ea"/>
              <a:cs typeface="+mn-cs"/>
            </a:endParaRPr>
          </a:p>
        </p:txBody>
      </p:sp>
      <p:sp>
        <p:nvSpPr>
          <p:cNvPr id="15" name="Θέση υποσέλιδου 16"/>
          <p:cNvSpPr>
            <a:spLocks noGrp="1"/>
          </p:cNvSpPr>
          <p:nvPr>
            <p:ph type="ftr" sz="quarter" idx="3"/>
          </p:nvPr>
        </p:nvSpPr>
        <p:spPr>
          <a:xfrm>
            <a:off x="2085975" y="236538"/>
            <a:ext cx="5867400" cy="365125"/>
          </a:xfrm>
          <a:prstGeom prst="rect">
            <a:avLst/>
          </a:prstGeom>
        </p:spPr>
        <p:txBody>
          <a:bodyPr vert="horz" anchor="ct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28"/>
          <p:cNvSpPr>
            <a:spLocks noGrp="1"/>
          </p:cNvSpPr>
          <p:nvPr>
            <p:ph type="sldNum" sz="quarter" idx="4"/>
          </p:nvPr>
        </p:nvSpPr>
        <p:spPr>
          <a:xfrm>
            <a:off x="8001000" y="228600"/>
            <a:ext cx="838200" cy="381000"/>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solidFill>
                  <a:schemeClr val="tx2"/>
                </a:solidFill>
                <a:latin typeface="Calibri" panose="020F0502020204030204" pitchFamily="34" charset="0"/>
              </a:rPr>
            </a:fld>
            <a:endParaRPr lang="el-GR" altLang="el-GR" dirty="0">
              <a:solidFill>
                <a:schemeClr val="tx2"/>
              </a:solidFill>
              <a:latin typeface="Calibri" panose="020F0502020204030204"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Κατακόρυφος τίτλος και Κείμενο">
    <p:bg>
      <p:bgPr>
        <a:solidFill>
          <a:schemeClr val="bg1"/>
        </a:solidFill>
        <a:effectLst/>
      </p:bgPr>
    </p:bg>
    <p:spTree>
      <p:nvGrpSpPr>
        <p:cNvPr id="1" name=""/>
        <p:cNvGrpSpPr/>
        <p:nvPr/>
      </p:nvGrpSpPr>
      <p:grpSpPr>
        <a:xfrm>
          <a:off x="0" y="0"/>
          <a:ext cx="0" cy="0"/>
          <a:chOff x="0" y="0"/>
          <a:chExt cx="0" cy="0"/>
        </a:xfrm>
      </p:grpSpPr>
      <p:sp>
        <p:nvSpPr>
          <p:cNvPr id="10" name="Ορθογώνιο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Κατακόρυφος τίτλος 1"/>
          <p:cNvSpPr>
            <a:spLocks noGrp="1"/>
          </p:cNvSpPr>
          <p:nvPr>
            <p:ph type="title" orient="vert" hasCustomPrompt="1"/>
          </p:nvPr>
        </p:nvSpPr>
        <p:spPr>
          <a:xfrm>
            <a:off x="6553200" y="609600"/>
            <a:ext cx="2057400" cy="5516563"/>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a:xfrm>
            <a:off x="457200" y="609600"/>
            <a:ext cx="5562600" cy="5516564"/>
          </a:xfrm>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3" name="Θέση ημερομηνίας 3"/>
          <p:cNvSpPr>
            <a:spLocks noGrp="1"/>
          </p:cNvSpPr>
          <p:nvPr>
            <p:ph type="dt" sz="half" idx="2"/>
          </p:nvPr>
        </p:nvSpPr>
        <p:spPr>
          <a:xfrm>
            <a:off x="6553200" y="6248400"/>
            <a:ext cx="22098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865643C-B61C-4985-9EC5-4E245FD98CE9}"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Θέση υποσέλιδου 4"/>
          <p:cNvSpPr>
            <a:spLocks noGrp="1"/>
          </p:cNvSpPr>
          <p:nvPr>
            <p:ph type="ftr" sz="quarter" idx="3"/>
          </p:nvPr>
        </p:nvSpPr>
        <p:spPr>
          <a:xfrm>
            <a:off x="457200" y="6248400"/>
            <a:ext cx="55737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5"/>
          <p:cNvSpPr>
            <a:spLocks noGrp="1"/>
          </p:cNvSpPr>
          <p:nvPr>
            <p:ph type="sldNum" sz="quarter" idx="4"/>
          </p:nvPr>
        </p:nvSpPr>
        <p:spPr>
          <a:xfrm rot="5400000">
            <a:off x="5989638" y="144463"/>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12648" y="228600"/>
            <a:ext cx="8153400" cy="990600"/>
          </a:xfrm>
        </p:spPr>
        <p:txBody>
          <a:bodyPr/>
          <a:lstStyle/>
          <a:p>
            <a:r>
              <a:rPr lang="el-GR"/>
              <a:t>Στυλ κύριου τίτλου</a:t>
            </a:r>
            <a:endParaRPr lang="en-US"/>
          </a:p>
        </p:txBody>
      </p:sp>
      <p:sp>
        <p:nvSpPr>
          <p:cNvPr id="8" name="Θέση περιεχομένου 7"/>
          <p:cNvSpPr>
            <a:spLocks noGrp="1"/>
          </p:cNvSpPr>
          <p:nvPr>
            <p:ph sz="quarter" idx="1" hasCustomPrompt="1"/>
          </p:nvPr>
        </p:nvSpPr>
        <p:spPr>
          <a:xfrm>
            <a:off x="612648" y="1600200"/>
            <a:ext cx="8153400" cy="44958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Ορθογώνιο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Θέση κειμένου 2"/>
          <p:cNvSpPr>
            <a:spLocks noGrp="1"/>
          </p:cNvSpPr>
          <p:nvPr>
            <p:ph type="body" idx="1" hasCustomPrompt="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Στυλ υποδείγματος κειμένου</a:t>
            </a:r>
            <a:endParaRPr lang="el-GR"/>
          </a:p>
        </p:txBody>
      </p:sp>
      <p:sp>
        <p:nvSpPr>
          <p:cNvPr id="2" name="Τίτλος 1"/>
          <p:cNvSpPr>
            <a:spLocks noGrp="1"/>
          </p:cNvSpPr>
          <p:nvPr>
            <p:ph type="title" hasCustomPrompt="1"/>
          </p:nvPr>
        </p:nvSpPr>
        <p:spPr>
          <a:xfrm>
            <a:off x="1371600" y="1600200"/>
            <a:ext cx="7620000" cy="990600"/>
          </a:xfrm>
        </p:spPr>
        <p:txBody>
          <a:bodyPr/>
          <a:lstStyle>
            <a:lvl1pPr algn="l">
              <a:buNone/>
              <a:defRPr sz="4400" b="0" cap="none">
                <a:solidFill>
                  <a:srgbClr val="FFFFFF"/>
                </a:solidFill>
              </a:defRPr>
            </a:lvl1pPr>
          </a:lstStyle>
          <a:p>
            <a:r>
              <a:rPr lang="el-GR"/>
              <a:t>Στυλ κύριου τίτλου</a:t>
            </a:r>
            <a:endParaRPr lang="en-US"/>
          </a:p>
        </p:txBody>
      </p:sp>
      <p:sp>
        <p:nvSpPr>
          <p:cNvPr id="13" name="Θέση ημερομηνίας 1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05C22A1-B249-40D1-AB76-0748351BE961}"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Θέση αριθμού διαφάνειας 12"/>
          <p:cNvSpPr>
            <a:spLocks noGrp="1"/>
          </p:cNvSpPr>
          <p:nvPr>
            <p:ph type="sldNum" sz="quarter" idx="4"/>
          </p:nvPr>
        </p:nvSpPr>
        <p:spPr>
          <a:xfrm>
            <a:off x="0" y="1752600"/>
            <a:ext cx="1295400" cy="701675"/>
          </a:xfrm>
          <a:prstGeom prst="rect">
            <a:avLst/>
          </a:prstGeom>
        </p:spPr>
        <p:txBody>
          <a:bodyPr vert="horz" wrap="square" lIns="91440" tIns="45720" rIns="91440" bIns="45720" numCol="1" anchor="ctr" anchorCtr="0" compatLnSpc="1">
            <a:noAutofit/>
          </a:bodyPr>
          <a:lstStyle/>
          <a:p>
            <a:pPr algn="ctr" eaLnBrk="1" hangingPunct="1">
              <a:buNone/>
            </a:pPr>
            <a:fld id="{9A0DB2DC-4C9A-4742-B13C-FB6460FD3503}" type="slidenum">
              <a:rPr lang="el-GR" altLang="el-GR" sz="2400" dirty="0">
                <a:latin typeface="Calibri" panose="020F0502020204030204" pitchFamily="34" charset="0"/>
              </a:rPr>
            </a:fld>
            <a:endParaRPr lang="el-GR" altLang="el-GR" sz="2400" dirty="0">
              <a:latin typeface="Calibri" panose="020F0502020204030204" pitchFamily="34" charset="0"/>
            </a:endParaRPr>
          </a:p>
        </p:txBody>
      </p:sp>
      <p:sp>
        <p:nvSpPr>
          <p:cNvPr id="16" name="Θέση υποσέλιδου 13"/>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9" name="Θέση περιεχομένου 8"/>
          <p:cNvSpPr>
            <a:spLocks noGrp="1"/>
          </p:cNvSpPr>
          <p:nvPr>
            <p:ph sz="quarter" idx="1" hasCustomPrompt="1"/>
          </p:nvPr>
        </p:nvSpPr>
        <p:spPr>
          <a:xfrm>
            <a:off x="609600" y="1589567"/>
            <a:ext cx="3886200" cy="45720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1" name="Θέση περιεχομένου 10"/>
          <p:cNvSpPr>
            <a:spLocks noGrp="1"/>
          </p:cNvSpPr>
          <p:nvPr>
            <p:ph sz="quarter" idx="2" hasCustomPrompt="1"/>
          </p:nvPr>
        </p:nvSpPr>
        <p:spPr>
          <a:xfrm>
            <a:off x="4844901" y="1589567"/>
            <a:ext cx="3886200" cy="45720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0" name="Θέση ημερομηνίας 7"/>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980BAAD-DAF9-4520-88DE-A6725018F4A7}"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αριθμού διαφάνειας 9"/>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
        <p:nvSpPr>
          <p:cNvPr id="12" name="Θέση υποσέλιδου 11"/>
          <p:cNvSpPr>
            <a:spLocks noGrp="1"/>
          </p:cNvSpPr>
          <p:nvPr>
            <p:ph type="ftr" sz="quarter" idx="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533400" y="273050"/>
            <a:ext cx="8153400" cy="869950"/>
          </a:xfrm>
        </p:spPr>
        <p:txBody>
          <a:bodyPr/>
          <a:lstStyle>
            <a:lvl1pPr>
              <a:defRPr/>
            </a:lvl1pPr>
          </a:lstStyle>
          <a:p>
            <a:r>
              <a:rPr lang="el-GR"/>
              <a:t>Στυλ κύριου τίτλου</a:t>
            </a:r>
            <a:endParaRPr lang="en-US"/>
          </a:p>
        </p:txBody>
      </p:sp>
      <p:sp>
        <p:nvSpPr>
          <p:cNvPr id="11" name="Θέση περιεχομένου 10"/>
          <p:cNvSpPr>
            <a:spLocks noGrp="1"/>
          </p:cNvSpPr>
          <p:nvPr>
            <p:ph sz="quarter" idx="2" hasCustomPrompt="1"/>
          </p:nvPr>
        </p:nvSpPr>
        <p:spPr>
          <a:xfrm>
            <a:off x="609600" y="2438400"/>
            <a:ext cx="3886200" cy="35814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3" name="Θέση περιεχομένου 12"/>
          <p:cNvSpPr>
            <a:spLocks noGrp="1"/>
          </p:cNvSpPr>
          <p:nvPr>
            <p:ph sz="quarter" idx="4" hasCustomPrompt="1"/>
          </p:nvPr>
        </p:nvSpPr>
        <p:spPr>
          <a:xfrm>
            <a:off x="4800600" y="2438400"/>
            <a:ext cx="3886200" cy="35814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6" name="Θέση κειμένου 15"/>
          <p:cNvSpPr>
            <a:spLocks noGrp="1"/>
          </p:cNvSpPr>
          <p:nvPr>
            <p:ph type="body" sz="quarter" idx="1" hasCustomPrompt="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a:t>Στυλ υποδείγματος κειμένου</a:t>
            </a:r>
            <a:endParaRPr lang="el-GR"/>
          </a:p>
        </p:txBody>
      </p:sp>
      <p:sp>
        <p:nvSpPr>
          <p:cNvPr id="15" name="Θέση κειμένου 14"/>
          <p:cNvSpPr>
            <a:spLocks noGrp="1"/>
          </p:cNvSpPr>
          <p:nvPr>
            <p:ph type="body" sz="quarter" idx="3" hasCustomPrompt="1"/>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a:t>Στυλ υποδείγματος κειμένου</a:t>
            </a:r>
            <a:endParaRPr lang="el-GR"/>
          </a:p>
        </p:txBody>
      </p:sp>
      <p:sp>
        <p:nvSpPr>
          <p:cNvPr id="10" name="Θέση ημερομηνίας 9"/>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03DEEC9-CDEF-4B65-8B47-4E14923A9194}"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αριθμού διαφάνειας 11"/>
          <p:cNvSpPr>
            <a:spLocks noGrp="1"/>
          </p:cNvSpPr>
          <p:nvPr>
            <p:ph type="sldNum" sz="quarter" idx="14"/>
          </p:nvPr>
        </p:nvSpPr>
        <p:spPr>
          <a:xfrm>
            <a:off x="0" y="1271588"/>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
        <p:nvSpPr>
          <p:cNvPr id="12" name="Θέση υποσέλιδου 13"/>
          <p:cNvSpPr>
            <a:spLocks noGrp="1"/>
          </p:cNvSpPr>
          <p:nvPr>
            <p:ph type="ftr" sz="quarter" idx="1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Κενή">
    <p:bg>
      <p:bgPr>
        <a:solidFill>
          <a:schemeClr val="bg1"/>
        </a:solidFill>
        <a:effectLst/>
      </p:bgPr>
    </p:bg>
    <p:spTree>
      <p:nvGrpSpPr>
        <p:cNvPr id="1" name=""/>
        <p:cNvGrpSpPr/>
        <p:nvPr/>
      </p:nvGrpSpPr>
      <p:grpSpPr>
        <a:xfrm>
          <a:off x="0" y="0"/>
          <a:ext cx="0" cy="0"/>
          <a:chOff x="0" y="0"/>
          <a:chExt cx="0" cy="0"/>
        </a:xfrm>
      </p:grpSpPr>
      <p:sp>
        <p:nvSpPr>
          <p:cNvPr id="10" name="Θέση ημερομηνίας 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356E8B9-B95B-4C27-BB76-A6EEFCC9FFFA}"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1" name="Θέση υποσέλιδου 2"/>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2" name="Θέση αριθμού διαφάνειας 3"/>
          <p:cNvSpPr>
            <a:spLocks noGrp="1"/>
          </p:cNvSpPr>
          <p:nvPr>
            <p:ph type="sldNum" sz="quarter" idx="4"/>
          </p:nvPr>
        </p:nvSpPr>
        <p:spPr>
          <a:xfrm>
            <a:off x="0" y="6248400"/>
            <a:ext cx="533400" cy="381000"/>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solidFill>
                  <a:schemeClr val="tx2"/>
                </a:solidFill>
                <a:latin typeface="Calibri" panose="020F0502020204030204" pitchFamily="34" charset="0"/>
              </a:rPr>
            </a:fld>
            <a:endParaRPr lang="el-GR" altLang="el-GR" dirty="0">
              <a:solidFill>
                <a:schemeClr val="tx2"/>
              </a:solidFill>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09600" y="273050"/>
            <a:ext cx="8077200" cy="869950"/>
          </a:xfrm>
        </p:spPr>
        <p:txBody>
          <a:bodyPr/>
          <a:lstStyle>
            <a:lvl1pPr algn="l">
              <a:buNone/>
              <a:defRPr sz="4400" b="0"/>
            </a:lvl1pPr>
          </a:lstStyle>
          <a:p>
            <a:r>
              <a:rPr lang="el-GR"/>
              <a:t>Στυλ κύριου τίτλου</a:t>
            </a:r>
            <a:endParaRPr lang="en-US"/>
          </a:p>
        </p:txBody>
      </p:sp>
      <p:sp>
        <p:nvSpPr>
          <p:cNvPr id="3" name="Θέση κειμένου 2"/>
          <p:cNvSpPr>
            <a:spLocks noGrp="1"/>
          </p:cNvSpPr>
          <p:nvPr>
            <p:ph type="body" idx="2" hasCustomPrompt="1"/>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a:t>Στυλ υποδείγματος κειμένου</a:t>
            </a:r>
            <a:endParaRPr lang="el-GR"/>
          </a:p>
        </p:txBody>
      </p:sp>
      <p:sp>
        <p:nvSpPr>
          <p:cNvPr id="9" name="Θέση περιεχομένου 8"/>
          <p:cNvSpPr>
            <a:spLocks noGrp="1"/>
          </p:cNvSpPr>
          <p:nvPr>
            <p:ph sz="quarter" idx="1" hasCustomPrompt="1"/>
          </p:nvPr>
        </p:nvSpPr>
        <p:spPr>
          <a:xfrm>
            <a:off x="2362200" y="1752600"/>
            <a:ext cx="6400800" cy="44196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Ορθογώνιο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9"/>
          <p:cNvSpPr/>
          <p:nvPr/>
        </p:nvSpPr>
        <p:spPr>
          <a:xfrm>
            <a:off x="1544638" y="4654550"/>
            <a:ext cx="759936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Ορθογώνιο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Θέση κειμένου 3"/>
          <p:cNvSpPr>
            <a:spLocks noGrp="1"/>
          </p:cNvSpPr>
          <p:nvPr>
            <p:ph type="body" sz="half" idx="2" hasCustomPrompt="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a:t>Στυλ υποδείγματος κειμένου</a:t>
            </a:r>
            <a:endParaRPr lang="el-GR"/>
          </a:p>
        </p:txBody>
      </p:sp>
      <p:sp>
        <p:nvSpPr>
          <p:cNvPr id="2" name="Τίτλος 1"/>
          <p:cNvSpPr>
            <a:spLocks noGrp="1"/>
          </p:cNvSpPr>
          <p:nvPr>
            <p:ph type="title" hasCustomPrompt="1"/>
          </p:nvPr>
        </p:nvSpPr>
        <p:spPr>
          <a:xfrm>
            <a:off x="1600200" y="4648200"/>
            <a:ext cx="7315200" cy="685800"/>
          </a:xfrm>
        </p:spPr>
        <p:txBody>
          <a:bodyPr/>
          <a:lstStyle>
            <a:lvl1pPr algn="l">
              <a:buNone/>
              <a:defRPr sz="2800" b="0">
                <a:solidFill>
                  <a:srgbClr val="FFFFFF"/>
                </a:solidFill>
              </a:defRPr>
            </a:lvl1pPr>
          </a:lstStyle>
          <a:p>
            <a:r>
              <a:rPr lang="el-GR"/>
              <a:t>Στυλ κύριου τίτλου</a:t>
            </a:r>
            <a:endParaRPr lang="en-US"/>
          </a:p>
        </p:txBody>
      </p:sp>
      <p:sp>
        <p:nvSpPr>
          <p:cNvPr id="3" name="Θέση εικόνας 2"/>
          <p:cNvSpPr>
            <a:spLocks noGrp="1"/>
          </p:cNvSpPr>
          <p:nvPr>
            <p:ph type="pic" idx="1" hasCustomPrompt="1"/>
          </p:nvPr>
        </p:nvSpPr>
        <p:spPr>
          <a:xfrm>
            <a:off x="1560576" y="0"/>
            <a:ext cx="7583424" cy="4568952"/>
          </a:xfrm>
          <a:solidFill>
            <a:schemeClr val="accent1">
              <a:tint val="40000"/>
            </a:schemeClr>
          </a:solidFill>
          <a:ln>
            <a:no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anose="05000000000000000000" pitchFamily="2" charset="2"/>
              <a:buNone/>
              <a:defRPr/>
            </a:pPr>
            <a:r>
              <a:rPr kumimoji="0" lang="el-GR" sz="3200" b="0" i="0" u="none" strike="noStrike" kern="1200" cap="none" spc="0" normalizeH="0" baseline="0" noProof="0">
                <a:ln>
                  <a:noFill/>
                </a:ln>
                <a:solidFill>
                  <a:schemeClr val="tx1"/>
                </a:solidFill>
                <a:effectLst/>
                <a:uLnTx/>
                <a:uFillTx/>
                <a:latin typeface="+mn-lt"/>
                <a:ea typeface="+mn-ea"/>
                <a:cs typeface="+mn-cs"/>
              </a:rPr>
              <a:t>Κάντε κλικ στο εικονίδιο για να προσθέσετε μια εικόνα</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Θέση ημερομηνίας 11"/>
          <p:cNvSpPr>
            <a:spLocks noGrp="1"/>
          </p:cNvSpPr>
          <p:nvPr>
            <p:ph type="dt" sz="half" idx="12"/>
          </p:nvPr>
        </p:nvSpPr>
        <p:spPr>
          <a:xfrm>
            <a:off x="62484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8950448-57E9-4D82-A782-05C97FA13904}"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12"/>
          <p:cNvSpPr>
            <a:spLocks noGrp="1"/>
          </p:cNvSpPr>
          <p:nvPr>
            <p:ph type="sldNum" sz="quarter" idx="4"/>
          </p:nvPr>
        </p:nvSpPr>
        <p:spPr>
          <a:xfrm>
            <a:off x="0" y="4667250"/>
            <a:ext cx="1447800" cy="6635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sz="2800" dirty="0">
                <a:latin typeface="Calibri" panose="020F0502020204030204" pitchFamily="34" charset="0"/>
              </a:rPr>
            </a:fld>
            <a:endParaRPr lang="el-GR" altLang="el-GR" sz="2800" dirty="0">
              <a:latin typeface="Calibri" panose="020F0502020204030204" pitchFamily="34" charset="0"/>
            </a:endParaRPr>
          </a:p>
        </p:txBody>
      </p:sp>
      <p:sp>
        <p:nvSpPr>
          <p:cNvPr id="17" name="Θέση υποσέλιδου 13"/>
          <p:cNvSpPr>
            <a:spLocks noGrp="1"/>
          </p:cNvSpPr>
          <p:nvPr>
            <p:ph type="ftr" sz="quarter" idx="3"/>
          </p:nvPr>
        </p:nvSpPr>
        <p:spPr>
          <a:xfrm>
            <a:off x="1600200" y="6248400"/>
            <a:ext cx="4572000"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21"/>
          <p:cNvSpPr>
            <a:spLocks noGrp="1"/>
          </p:cNvSpPr>
          <p:nvPr>
            <p:ph type="title"/>
          </p:nvPr>
        </p:nvSpPr>
        <p:spPr>
          <a:xfrm>
            <a:off x="609600" y="228600"/>
            <a:ext cx="8153400" cy="990600"/>
          </a:xfrm>
          <a:prstGeom prst="rect">
            <a:avLst/>
          </a:prstGeom>
          <a:noFill/>
          <a:ln w="9525">
            <a:noFill/>
          </a:ln>
        </p:spPr>
        <p:txBody>
          <a:bodyPr anchor="ctr" anchorCtr="0"/>
          <a:lstStyle/>
          <a:p>
            <a:pPr lvl="0"/>
            <a:r>
              <a:rPr lang="el-GR" altLang="el-GR" dirty="0"/>
              <a:t>Στυλ κύριου τίτλου</a:t>
            </a:r>
            <a:endParaRPr lang="en-US" altLang="el-GR" dirty="0"/>
          </a:p>
        </p:txBody>
      </p:sp>
      <p:sp>
        <p:nvSpPr>
          <p:cNvPr id="1027" name="Θέση κειμένου 12"/>
          <p:cNvSpPr>
            <a:spLocks noGrp="1"/>
          </p:cNvSpPr>
          <p:nvPr>
            <p:ph type="body" idx="1"/>
          </p:nvPr>
        </p:nvSpPr>
        <p:spPr>
          <a:xfrm>
            <a:off x="612775" y="1600200"/>
            <a:ext cx="8153400" cy="4525963"/>
          </a:xfrm>
          <a:prstGeom prst="rect">
            <a:avLst/>
          </a:prstGeom>
          <a:noFill/>
          <a:ln w="9525">
            <a:noFill/>
          </a:ln>
        </p:spPr>
        <p:txBody>
          <a:bodyPr/>
          <a:lstStyle/>
          <a:p>
            <a:pPr lvl="0"/>
            <a:r>
              <a:rPr lang="el-GR" altLang="el-GR" dirty="0"/>
              <a:t>Στυλ υποδείγματος κειμένου</a:t>
            </a:r>
            <a:endParaRPr lang="el-GR" altLang="el-GR" dirty="0"/>
          </a:p>
          <a:p>
            <a:pPr lvl="1"/>
            <a:r>
              <a:rPr lang="el-GR" altLang="el-GR" dirty="0"/>
              <a:t>Δεύτερου επιπέδου</a:t>
            </a:r>
            <a:endParaRPr lang="el-GR" altLang="el-GR" dirty="0"/>
          </a:p>
          <a:p>
            <a:pPr lvl="2"/>
            <a:r>
              <a:rPr lang="el-GR" altLang="el-GR" dirty="0"/>
              <a:t>Τρίτου επιπέδου</a:t>
            </a:r>
            <a:endParaRPr lang="el-GR" altLang="el-GR" dirty="0"/>
          </a:p>
          <a:p>
            <a:pPr lvl="3"/>
            <a:r>
              <a:rPr lang="el-GR" altLang="el-GR" dirty="0"/>
              <a:t>Τέταρτου επιπέδου</a:t>
            </a:r>
            <a:endParaRPr lang="el-GR" altLang="el-GR" dirty="0"/>
          </a:p>
          <a:p>
            <a:pPr lvl="4"/>
            <a:r>
              <a:rPr lang="el-GR" altLang="el-GR" dirty="0"/>
              <a:t>Πέμπτου επιπέδου</a:t>
            </a:r>
            <a:endParaRPr lang="en-US" altLang="el-GR" dirty="0"/>
          </a:p>
        </p:txBody>
      </p:sp>
      <p:sp>
        <p:nvSpPr>
          <p:cNvPr id="14" name="Θέση ημερομηνίας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υποσέλιδου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7" name="Ορθογώνιο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Ορθογώνιο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Ορθογώνιο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Θέση αριθμού διαφάνειας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lvl1pPr algn="ctr">
              <a:defRPr sz="1400" b="1">
                <a:solidFill>
                  <a:srgbClr val="FFFFFF"/>
                </a:solidFill>
                <a:latin typeface="Calibri" panose="020F0502020204030204" pitchFamily="34" charset="0"/>
              </a:defRPr>
            </a:lvl1p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Calibri" panose="020F0502020204030204" pitchFamily="34" charset="0"/>
        </a:defRPr>
      </a:lvl6pPr>
      <a:lvl7pPr marL="914400" algn="l" rtl="0" fontAlgn="base">
        <a:spcBef>
          <a:spcPct val="0"/>
        </a:spcBef>
        <a:spcAft>
          <a:spcPct val="0"/>
        </a:spcAft>
        <a:defRPr sz="4400">
          <a:solidFill>
            <a:schemeClr val="tx2"/>
          </a:solidFill>
          <a:latin typeface="Calibri" panose="020F0502020204030204" pitchFamily="34" charset="0"/>
        </a:defRPr>
      </a:lvl7pPr>
      <a:lvl8pPr marL="1371600" algn="l" rtl="0" fontAlgn="base">
        <a:spcBef>
          <a:spcPct val="0"/>
        </a:spcBef>
        <a:spcAft>
          <a:spcPct val="0"/>
        </a:spcAft>
        <a:defRPr sz="4400">
          <a:solidFill>
            <a:schemeClr val="tx2"/>
          </a:solidFill>
          <a:latin typeface="Calibri" panose="020F0502020204030204" pitchFamily="34" charset="0"/>
        </a:defRPr>
      </a:lvl8pPr>
      <a:lvl9pPr marL="1828800" algn="l" rtl="0" fontAlgn="base">
        <a:spcBef>
          <a:spcPct val="0"/>
        </a:spcBef>
        <a:spcAft>
          <a:spcPct val="0"/>
        </a:spcAft>
        <a:defRPr sz="4400">
          <a:solidFill>
            <a:schemeClr val="tx2"/>
          </a:solidFill>
          <a:latin typeface="Calibri" panose="020F0502020204030204" pitchFamily="34" charset="0"/>
        </a:defRPr>
      </a:lvl9pPr>
    </p:titleStyle>
    <p:bodyStyle>
      <a:lvl1pPr marL="319405" indent="-319405"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8A1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C984A"/>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hellas-now.com/ch-giannaras-an-ypirche-politikos-me-orama-tha-evaze-sto-dimotiko-archaia-kai-ellinikoys-choroy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331913" y="333375"/>
            <a:ext cx="6477000" cy="4751388"/>
          </a:xfrm>
        </p:spPr>
        <p:txBody>
          <a:bodyPr vert="horz" wrap="square" lIns="91440" tIns="45720" rIns="91440" bIns="45720" numCol="1" anchor="b" anchorCtr="0" compatLnSpc="1"/>
          <a:lstStyle/>
          <a:p>
            <a:pPr algn="ctr" eaLnBrk="1" hangingPunct="1">
              <a:buClrTx/>
              <a:buSzTx/>
              <a:buFontTx/>
              <a:buNone/>
            </a:pPr>
            <a:r>
              <a:rPr sz="4000" kern="1200" cap="none" dirty="0">
                <a:latin typeface="+mj-lt"/>
                <a:ea typeface="+mj-ea"/>
                <a:cs typeface="+mj-cs"/>
              </a:rPr>
              <a:t>Πανεπιστήμιο Πατρών</a:t>
            </a:r>
            <a:br>
              <a:rPr sz="4000" kern="1200" cap="none" dirty="0">
                <a:latin typeface="+mj-lt"/>
                <a:ea typeface="+mj-ea"/>
                <a:cs typeface="+mj-cs"/>
              </a:rPr>
            </a:br>
            <a:r>
              <a:rPr sz="4000" kern="1200" cap="none" dirty="0">
                <a:latin typeface="+mj-lt"/>
                <a:ea typeface="+mj-ea"/>
                <a:cs typeface="+mj-cs"/>
              </a:rPr>
              <a:t>Τμήμα Φιλολογίας</a:t>
            </a:r>
            <a:br>
              <a:rPr sz="4000" kern="1200" cap="none" dirty="0">
                <a:latin typeface="+mj-lt"/>
                <a:ea typeface="+mj-ea"/>
                <a:cs typeface="+mj-cs"/>
              </a:rPr>
            </a:br>
            <a:br>
              <a:rPr sz="4000" kern="1200" cap="none" dirty="0">
                <a:latin typeface="+mj-lt"/>
                <a:ea typeface="+mj-ea"/>
                <a:cs typeface="+mj-cs"/>
              </a:rPr>
            </a:br>
            <a:r>
              <a:rPr sz="4000" b="1" kern="1200" cap="none" dirty="0">
                <a:latin typeface="+mj-lt"/>
                <a:ea typeface="+mj-ea"/>
                <a:cs typeface="+mj-cs"/>
              </a:rPr>
              <a:t>Εισαγωγή στη Γενική Γλωσσολογία Ι</a:t>
            </a:r>
            <a:br>
              <a:rPr sz="4000" b="1" kern="1200" cap="none" dirty="0">
                <a:latin typeface="+mj-lt"/>
                <a:ea typeface="+mj-ea"/>
                <a:cs typeface="+mj-cs"/>
              </a:rPr>
            </a:br>
            <a:br>
              <a:rPr sz="4000" b="1" kern="1200" cap="none" dirty="0">
                <a:latin typeface="+mj-lt"/>
                <a:ea typeface="+mj-ea"/>
                <a:cs typeface="+mj-cs"/>
              </a:rPr>
            </a:br>
            <a:r>
              <a:rPr sz="4000" kern="1200" cap="none" dirty="0">
                <a:latin typeface="+mj-lt"/>
                <a:ea typeface="+mj-ea"/>
                <a:cs typeface="+mj-cs"/>
              </a:rPr>
              <a:t>Διδάσκων: Αργύρης Αρχάκης</a:t>
            </a:r>
            <a:endParaRPr sz="4000" kern="1200" cap="none" dirty="0">
              <a:latin typeface="+mj-lt"/>
              <a:ea typeface="+mj-ea"/>
              <a:cs typeface="+mj-cs"/>
            </a:endParaRPr>
          </a:p>
        </p:txBody>
      </p:sp>
      <p:sp>
        <p:nvSpPr>
          <p:cNvPr id="9219" name="Υπότιτλος 2"/>
          <p:cNvSpPr>
            <a:spLocks noGrp="1"/>
          </p:cNvSpPr>
          <p:nvPr>
            <p:ph type="subTitle" idx="1" hasCustomPrompt="1"/>
          </p:nvPr>
        </p:nvSpPr>
        <p:spPr/>
        <p:txBody>
          <a:bodyPr vert="horz" wrap="square" lIns="91440" tIns="45720" rIns="91440" bIns="45720" anchor="ctr" anchorCtr="0"/>
          <a:lstStyle/>
          <a:p>
            <a:pPr algn="r" eaLnBrk="1" hangingPunct="1">
              <a:buSzPct val="60000"/>
            </a:pPr>
            <a:r>
              <a:rPr lang="el-GR" altLang="el-GR" kern="1200" dirty="0">
                <a:solidFill>
                  <a:srgbClr val="FFFFFF"/>
                </a:solidFill>
                <a:latin typeface="+mn-lt"/>
                <a:ea typeface="+mn-ea"/>
                <a:cs typeface="+mn-cs"/>
              </a:rPr>
              <a:t>3</a:t>
            </a:r>
            <a:r>
              <a:rPr lang="el-GR" altLang="el-GR" kern="1200" baseline="30000" dirty="0">
                <a:solidFill>
                  <a:srgbClr val="FFFFFF"/>
                </a:solidFill>
                <a:latin typeface="+mn-lt"/>
                <a:ea typeface="+mn-ea"/>
                <a:cs typeface="+mn-cs"/>
              </a:rPr>
              <a:t>ο</a:t>
            </a:r>
            <a:r>
              <a:rPr lang="el-GR" altLang="el-GR" kern="1200" dirty="0">
                <a:solidFill>
                  <a:srgbClr val="FFFFFF"/>
                </a:solidFill>
                <a:latin typeface="+mn-lt"/>
                <a:ea typeface="+mn-ea"/>
                <a:cs typeface="+mn-cs"/>
              </a:rPr>
              <a:t> Μάθημα</a:t>
            </a:r>
            <a:endParaRPr lang="el-GR" altLang="el-GR" kern="1200" dirty="0">
              <a:solidFill>
                <a:srgbClr val="FFFFFF"/>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hasCustomPrompt="1"/>
          </p:nvPr>
        </p:nvSpPr>
        <p:spPr>
          <a:xfrm>
            <a:off x="179388" y="228600"/>
            <a:ext cx="8586787" cy="823913"/>
          </a:xfrm>
        </p:spPr>
        <p:txBody>
          <a:bodyPr vert="horz" wrap="square" lIns="91440" tIns="45720" rIns="91440" bIns="45720" anchor="ctr" anchorCtr="0"/>
          <a:lstStyle/>
          <a:p>
            <a:r>
              <a:rPr lang="el-GR" altLang="el-GR" sz="4000" b="1" dirty="0"/>
              <a:t>Συνήθεις </a:t>
            </a:r>
            <a:r>
              <a:rPr lang="en-US" altLang="el-GR" sz="4000" b="1" dirty="0">
                <a:latin typeface="Tw Cen MT" panose="020B0602020104020603" pitchFamily="34" charset="0"/>
              </a:rPr>
              <a:t>‘</a:t>
            </a:r>
            <a:r>
              <a:rPr lang="el-GR" altLang="el-GR" sz="4000" b="1" dirty="0"/>
              <a:t>καθημερινές’ δάνειες λέξεις</a:t>
            </a:r>
            <a:endParaRPr lang="el-GR" altLang="el-GR" sz="4000" b="1" dirty="0"/>
          </a:p>
        </p:txBody>
      </p:sp>
      <p:sp>
        <p:nvSpPr>
          <p:cNvPr id="18435" name="Θέση περιεχομένου 2"/>
          <p:cNvSpPr>
            <a:spLocks noGrp="1"/>
          </p:cNvSpPr>
          <p:nvPr>
            <p:ph sz="quarter" idx="1" hasCustomPrompt="1"/>
          </p:nvPr>
        </p:nvSpPr>
        <p:spPr>
          <a:xfrm>
            <a:off x="612775" y="1773238"/>
            <a:ext cx="8153400" cy="4464050"/>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sz="3200" b="1" dirty="0"/>
              <a:t>σπίτι </a:t>
            </a:r>
            <a:r>
              <a:rPr lang="el-GR" altLang="el-GR" sz="3200" dirty="0"/>
              <a:t>&lt; λατ. </a:t>
            </a:r>
            <a:r>
              <a:rPr lang="en-US" altLang="el-GR" sz="3200" i="1" dirty="0">
                <a:latin typeface="Tw Cen MT" panose="020B0602020104020603" pitchFamily="34" charset="0"/>
              </a:rPr>
              <a:t>h</a:t>
            </a:r>
            <a:r>
              <a:rPr lang="el-GR" altLang="el-GR" sz="3200" i="1" dirty="0"/>
              <a:t>ospitium</a:t>
            </a:r>
            <a:endParaRPr lang="el-GR" altLang="el-GR" sz="3200" i="1" dirty="0"/>
          </a:p>
          <a:p>
            <a:pPr>
              <a:buClr>
                <a:schemeClr val="accent2"/>
              </a:buClr>
              <a:buSzPct val="60000"/>
              <a:buFont typeface="Wingdings" panose="05000000000000000000" pitchFamily="2" charset="2"/>
            </a:pPr>
            <a:r>
              <a:rPr lang="el-GR" altLang="el-GR" sz="3200" b="1" i="1" dirty="0"/>
              <a:t>πόρτα </a:t>
            </a:r>
            <a:r>
              <a:rPr lang="el-GR" altLang="el-GR" sz="3200" i="1" dirty="0"/>
              <a:t>&lt; </a:t>
            </a:r>
            <a:r>
              <a:rPr lang="el-GR" altLang="el-GR" sz="3200" dirty="0"/>
              <a:t>ιταλ.</a:t>
            </a:r>
            <a:r>
              <a:rPr lang="el-GR" altLang="el-GR" sz="3200" i="1" dirty="0"/>
              <a:t> </a:t>
            </a:r>
            <a:r>
              <a:rPr lang="en-US" altLang="el-GR" sz="3200" i="1" dirty="0">
                <a:latin typeface="Tw Cen MT" panose="020B0602020104020603" pitchFamily="34" charset="0"/>
              </a:rPr>
              <a:t>p</a:t>
            </a:r>
            <a:r>
              <a:rPr lang="el-GR" altLang="el-GR" sz="3200" i="1" dirty="0"/>
              <a:t>orta</a:t>
            </a:r>
            <a:r>
              <a:rPr lang="el-GR" altLang="el-GR" sz="3200" b="1" i="1" dirty="0"/>
              <a:t> </a:t>
            </a:r>
            <a:endParaRPr lang="el-GR" altLang="el-GR" sz="3200" b="1" i="1" dirty="0"/>
          </a:p>
          <a:p>
            <a:pPr>
              <a:buClr>
                <a:schemeClr val="accent2"/>
              </a:buClr>
              <a:buSzPct val="60000"/>
              <a:buFont typeface="Wingdings" panose="05000000000000000000" pitchFamily="2" charset="2"/>
            </a:pPr>
            <a:r>
              <a:rPr lang="el-GR" altLang="el-GR" sz="3200" b="1" dirty="0"/>
              <a:t>σουβλάκι </a:t>
            </a:r>
            <a:r>
              <a:rPr lang="el-GR" altLang="el-GR" sz="3200" dirty="0"/>
              <a:t>&lt; λατ. </a:t>
            </a:r>
            <a:r>
              <a:rPr lang="en-US" altLang="el-GR" sz="3200" i="1" dirty="0">
                <a:latin typeface="Tw Cen MT" panose="020B0602020104020603" pitchFamily="34" charset="0"/>
              </a:rPr>
              <a:t>s</a:t>
            </a:r>
            <a:r>
              <a:rPr lang="el-GR" altLang="el-GR" sz="3200" i="1" dirty="0"/>
              <a:t>ubula</a:t>
            </a:r>
            <a:endParaRPr lang="el-GR" altLang="el-GR" sz="3200" i="1" dirty="0"/>
          </a:p>
          <a:p>
            <a:pPr>
              <a:buClr>
                <a:schemeClr val="accent2"/>
              </a:buClr>
              <a:buSzPct val="60000"/>
              <a:buFont typeface="Wingdings" panose="05000000000000000000" pitchFamily="2" charset="2"/>
            </a:pPr>
            <a:r>
              <a:rPr lang="el-GR" altLang="el-GR" sz="3200" b="1" dirty="0"/>
              <a:t>παπούτσι </a:t>
            </a:r>
            <a:r>
              <a:rPr lang="el-GR" altLang="el-GR" sz="3200" dirty="0"/>
              <a:t>&lt; τουρκ. </a:t>
            </a:r>
            <a:r>
              <a:rPr lang="en-US" altLang="el-GR" sz="3200" i="1" dirty="0">
                <a:latin typeface="Tw Cen MT" panose="020B0602020104020603" pitchFamily="34" charset="0"/>
              </a:rPr>
              <a:t>p</a:t>
            </a:r>
            <a:r>
              <a:rPr lang="el-GR" altLang="el-GR" sz="3200" i="1" dirty="0"/>
              <a:t>a</a:t>
            </a:r>
            <a:r>
              <a:rPr lang="en-US" altLang="el-GR" sz="3200" i="1" dirty="0">
                <a:latin typeface="Tw Cen MT" panose="020B0602020104020603" pitchFamily="34" charset="0"/>
              </a:rPr>
              <a:t>b</a:t>
            </a:r>
            <a:r>
              <a:rPr lang="el-GR" altLang="el-GR" sz="3200" i="1" dirty="0"/>
              <a:t>uç</a:t>
            </a:r>
            <a:endParaRPr lang="el-GR" altLang="el-GR" sz="3200" i="1" dirty="0"/>
          </a:p>
          <a:p>
            <a:pPr>
              <a:buClr>
                <a:schemeClr val="accent2"/>
              </a:buClr>
              <a:buSzPct val="60000"/>
              <a:buFont typeface="Wingdings" panose="05000000000000000000" pitchFamily="2" charset="2"/>
            </a:pPr>
            <a:r>
              <a:rPr lang="el-GR" altLang="el-GR" sz="3200" b="1" dirty="0"/>
              <a:t>λεβέντης </a:t>
            </a:r>
            <a:r>
              <a:rPr lang="el-GR" altLang="el-GR" sz="3200" dirty="0"/>
              <a:t>&lt; τουρκ.</a:t>
            </a:r>
            <a:r>
              <a:rPr lang="el-GR" altLang="el-GR" sz="3200" b="1" dirty="0"/>
              <a:t> </a:t>
            </a:r>
            <a:r>
              <a:rPr lang="en-US" altLang="el-GR" sz="3200" i="1" dirty="0">
                <a:latin typeface="Tw Cen MT" panose="020B0602020104020603" pitchFamily="34" charset="0"/>
              </a:rPr>
              <a:t>levend</a:t>
            </a:r>
            <a:endParaRPr lang="en-US" altLang="el-GR" sz="3200" i="1" dirty="0">
              <a:latin typeface="Tw Cen MT" panose="020B0602020104020603" pitchFamily="34" charset="0"/>
            </a:endParaRPr>
          </a:p>
          <a:p>
            <a:pPr>
              <a:buClr>
                <a:schemeClr val="accent2"/>
              </a:buClr>
              <a:buSzPct val="60000"/>
              <a:buFont typeface="Wingdings" panose="05000000000000000000" pitchFamily="2" charset="2"/>
            </a:pPr>
            <a:r>
              <a:rPr lang="el-GR" altLang="el-GR" sz="3200" b="1" dirty="0"/>
              <a:t>ζεϊμπέκικο </a:t>
            </a:r>
            <a:r>
              <a:rPr lang="el-GR" altLang="el-GR" sz="3200" dirty="0"/>
              <a:t>&lt; τουρκ. </a:t>
            </a:r>
            <a:r>
              <a:rPr lang="en-US" altLang="el-GR" sz="3200" i="1" dirty="0">
                <a:latin typeface="Tw Cen MT" panose="020B0602020104020603" pitchFamily="34" charset="0"/>
              </a:rPr>
              <a:t>zeybek </a:t>
            </a:r>
            <a:r>
              <a:rPr lang="en-US" altLang="el-GR" sz="3200" dirty="0">
                <a:latin typeface="Tw Cen MT" panose="020B0602020104020603" pitchFamily="34" charset="0"/>
              </a:rPr>
              <a:t>(</a:t>
            </a:r>
            <a:r>
              <a:rPr lang="el-GR" altLang="el-GR" sz="3200" dirty="0"/>
              <a:t>ζεϊμπέκης)</a:t>
            </a:r>
            <a:endParaRPr lang="el-GR" altLang="el-GR" sz="3200" dirty="0"/>
          </a:p>
          <a:p>
            <a:pPr>
              <a:buClr>
                <a:schemeClr val="accent2"/>
              </a:buClr>
              <a:buSzPct val="60000"/>
              <a:buFont typeface="Wingdings" panose="05000000000000000000" pitchFamily="2" charset="2"/>
            </a:pPr>
            <a:r>
              <a:rPr lang="el-GR" altLang="el-GR" sz="3200" b="1" dirty="0"/>
              <a:t>παράδεισος </a:t>
            </a:r>
            <a:r>
              <a:rPr lang="el-GR" altLang="el-GR" sz="3200" dirty="0"/>
              <a:t>&lt; περσ</a:t>
            </a:r>
            <a:r>
              <a:rPr lang="en-US" altLang="el-GR" sz="3200" dirty="0">
                <a:latin typeface="Tw Cen MT" panose="020B0602020104020603" pitchFamily="34" charset="0"/>
              </a:rPr>
              <a:t>.</a:t>
            </a:r>
            <a:r>
              <a:rPr lang="el-GR" altLang="el-GR" sz="3200" b="1" dirty="0"/>
              <a:t> </a:t>
            </a:r>
            <a:r>
              <a:rPr lang="el-GR" altLang="el-GR" sz="3200" i="1" dirty="0"/>
              <a:t>pairidaeza</a:t>
            </a:r>
            <a:endParaRPr lang="el-GR" altLang="el-G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i="1" dirty="0"/>
              <a:t>Ιδεολογήματα και δανεισμός</a:t>
            </a:r>
            <a:endParaRPr lang="el-GR" altLang="el-GR" dirty="0"/>
          </a:p>
        </p:txBody>
      </p:sp>
      <p:sp>
        <p:nvSpPr>
          <p:cNvPr id="3" name="Θέση περιεχομένου 2"/>
          <p:cNvSpPr>
            <a:spLocks noGrp="1"/>
          </p:cNvSpPr>
          <p:nvPr>
            <p:ph sz="quarter" idx="1" hasCustomPrompt="1"/>
          </p:nvPr>
        </p:nvSpPr>
        <p:spPr>
          <a:xfrm>
            <a:off x="120015" y="1537970"/>
            <a:ext cx="9011285" cy="524319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sz="2700" dirty="0">
                <a:solidFill>
                  <a:srgbClr val="000000"/>
                </a:solidFill>
              </a:rPr>
              <a:t>(</a:t>
            </a:r>
            <a:r>
              <a:rPr sz="2700" i="1" dirty="0">
                <a:solidFill>
                  <a:srgbClr val="000000"/>
                </a:solidFill>
              </a:rPr>
              <a:t>Δέκα μύθοι για την Ελληνική γλώσσα , </a:t>
            </a:r>
            <a:r>
              <a:rPr sz="2700" dirty="0">
                <a:solidFill>
                  <a:srgbClr val="000000"/>
                </a:solidFill>
              </a:rPr>
              <a:t>επιμ. Γ. Χάρης, εκδ. Πατάκης, 2001), Α. Αναστασιάδη- Συμεωνίδη, σλ. 68-69.</a:t>
            </a:r>
            <a:endParaRPr sz="2700" dirty="0">
              <a:solidFill>
                <a:srgbClr val="000000"/>
              </a:solidFill>
            </a:endParaRPr>
          </a:p>
          <a:p>
            <a:pPr marL="0" indent="0" eaLnBrk="1" hangingPunct="1">
              <a:buClr>
                <a:schemeClr val="accent2"/>
              </a:buClr>
              <a:buSzPct val="60000"/>
              <a:buFont typeface="Wingdings" panose="05000000000000000000" pitchFamily="2" charset="2"/>
              <a:buNone/>
            </a:pPr>
            <a:endParaRPr sz="2000" dirty="0">
              <a:solidFill>
                <a:srgbClr val="000000"/>
              </a:solidFill>
              <a:sym typeface="Wingdings" panose="05000000000000000000" pitchFamily="2" charset="2"/>
            </a:endParaRPr>
          </a:p>
          <a:p>
            <a:pPr marL="0" indent="0" eaLnBrk="1" hangingPunct="1">
              <a:buClr>
                <a:schemeClr val="accent2"/>
              </a:buClr>
              <a:buSzPct val="60000"/>
              <a:buFont typeface="Wingdings" panose="05000000000000000000" pitchFamily="2" charset="2"/>
              <a:buNone/>
            </a:pPr>
            <a:r>
              <a:rPr lang="en-US" altLang="x-none" sz="2000" b="1" dirty="0">
                <a:solidFill>
                  <a:srgbClr val="000000"/>
                </a:solidFill>
                <a:latin typeface="Tw Cen MT" panose="020B0602020104020603" pitchFamily="34" charset="0"/>
                <a:sym typeface="Wingdings" panose="05000000000000000000" pitchFamily="2" charset="2"/>
              </a:rPr>
              <a:t> </a:t>
            </a:r>
            <a:r>
              <a:rPr sz="2000" b="1" dirty="0">
                <a:solidFill>
                  <a:srgbClr val="000000"/>
                </a:solidFill>
                <a:sym typeface="Wingdings" panose="05000000000000000000" pitchFamily="2" charset="2"/>
              </a:rPr>
              <a:t>Αγγλικά δάνεια π.χ. στον αθλητισμό, την τεχνολογία, τη μόδα</a:t>
            </a:r>
            <a:endParaRPr sz="2000" b="1" dirty="0">
              <a:solidFill>
                <a:srgbClr val="000000"/>
              </a:solidFill>
            </a:endParaRPr>
          </a:p>
          <a:p>
            <a:pPr marL="0" indent="0" eaLnBrk="1" hangingPunct="1">
              <a:buClr>
                <a:schemeClr val="accent2"/>
              </a:buClr>
              <a:buSzPct val="60000"/>
              <a:buFont typeface="Wingdings" panose="05000000000000000000" pitchFamily="2" charset="2"/>
              <a:buNone/>
            </a:pPr>
            <a:r>
              <a:rPr sz="2700" dirty="0">
                <a:solidFill>
                  <a:srgbClr val="000000"/>
                </a:solidFill>
              </a:rPr>
              <a:t>(…) Η νεοελληνική </a:t>
            </a:r>
            <a:r>
              <a:rPr sz="2700" b="1" dirty="0">
                <a:solidFill>
                  <a:srgbClr val="000000"/>
                </a:solidFill>
              </a:rPr>
              <a:t>δεν υφίσταται επίθεση από την αγγλική</a:t>
            </a:r>
            <a:r>
              <a:rPr sz="2700" dirty="0">
                <a:solidFill>
                  <a:srgbClr val="000000"/>
                </a:solidFill>
              </a:rPr>
              <a:t>, αλλά </a:t>
            </a:r>
            <a:r>
              <a:rPr sz="2700" b="1" dirty="0">
                <a:solidFill>
                  <a:srgbClr val="000000"/>
                </a:solidFill>
              </a:rPr>
              <a:t>καταφεύγει</a:t>
            </a:r>
            <a:r>
              <a:rPr sz="2700" dirty="0">
                <a:solidFill>
                  <a:srgbClr val="000000"/>
                </a:solidFill>
              </a:rPr>
              <a:t> σ’ αυτήν </a:t>
            </a:r>
            <a:r>
              <a:rPr sz="2700" b="1" dirty="0">
                <a:solidFill>
                  <a:srgbClr val="000000"/>
                </a:solidFill>
              </a:rPr>
              <a:t>από εξωγλωσσικούς λόγους </a:t>
            </a:r>
            <a:r>
              <a:rPr sz="2700" dirty="0">
                <a:solidFill>
                  <a:srgbClr val="000000"/>
                </a:solidFill>
              </a:rPr>
              <a:t>και όχι λόγω δικής της ανεπάρκειας. (…)</a:t>
            </a:r>
            <a:endParaRPr sz="2700" dirty="0">
              <a:solidFill>
                <a:srgbClr val="000000"/>
              </a:solidFill>
            </a:endParaRPr>
          </a:p>
          <a:p>
            <a:pPr marL="0" indent="0" eaLnBrk="1" hangingPunct="1">
              <a:buClr>
                <a:schemeClr val="accent2"/>
              </a:buClr>
              <a:buSzPct val="60000"/>
              <a:buFont typeface="Wingdings" panose="05000000000000000000" pitchFamily="2" charset="2"/>
              <a:buNone/>
            </a:pPr>
            <a:endParaRPr sz="2700" dirty="0">
              <a:solidFill>
                <a:srgbClr val="000000"/>
              </a:solidFill>
            </a:endParaRPr>
          </a:p>
          <a:p>
            <a:pPr marL="0" indent="0" eaLnBrk="1" hangingPunct="1">
              <a:buClr>
                <a:schemeClr val="accent2"/>
              </a:buClr>
              <a:buSzPct val="60000"/>
              <a:buFont typeface="Wingdings" panose="05000000000000000000" pitchFamily="2" charset="2"/>
              <a:buNone/>
            </a:pPr>
            <a:r>
              <a:rPr sz="2700" dirty="0">
                <a:solidFill>
                  <a:srgbClr val="000000"/>
                </a:solidFill>
              </a:rPr>
              <a:t>(…) [Α]ν θέλαμε να δανείζουμε και να μην δανειζόμαστε, θα έπρεπε να βρισκόμασταν ως έθνος </a:t>
            </a:r>
            <a:r>
              <a:rPr sz="2700" b="1" dirty="0">
                <a:solidFill>
                  <a:srgbClr val="000000"/>
                </a:solidFill>
              </a:rPr>
              <a:t>στην κορυφή της οικονομικής</a:t>
            </a:r>
            <a:r>
              <a:rPr lang="en-US" sz="2700" b="1" dirty="0">
                <a:solidFill>
                  <a:srgbClr val="000000"/>
                </a:solidFill>
              </a:rPr>
              <a:t>, </a:t>
            </a:r>
            <a:r>
              <a:rPr lang="el-GR" sz="2700" b="1" dirty="0">
                <a:solidFill>
                  <a:srgbClr val="000000"/>
                </a:solidFill>
              </a:rPr>
              <a:t>τεχνολογικής</a:t>
            </a:r>
            <a:r>
              <a:rPr sz="2700" b="1" dirty="0">
                <a:solidFill>
                  <a:srgbClr val="000000"/>
                </a:solidFill>
              </a:rPr>
              <a:t> και πολιτικής κλίμακας</a:t>
            </a:r>
            <a:r>
              <a:rPr sz="2700" dirty="0">
                <a:solidFill>
                  <a:srgbClr val="000000"/>
                </a:solidFill>
              </a:rPr>
              <a:t>. (…)</a:t>
            </a:r>
            <a:endParaRPr sz="27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hasCustomPrompt="1"/>
          </p:nvPr>
        </p:nvSpPr>
        <p:spPr/>
        <p:txBody>
          <a:bodyPr vert="horz" wrap="square" lIns="91440" tIns="45720" rIns="91440" bIns="45720" anchor="ctr" anchorCtr="0"/>
          <a:lstStyle/>
          <a:p>
            <a:r>
              <a:rPr lang="el-GR" altLang="el-GR" b="1" dirty="0"/>
              <a:t>Γ. Μπαμπινιώτης</a:t>
            </a:r>
            <a:endParaRPr lang="el-GR" altLang="el-GR" dirty="0"/>
          </a:p>
        </p:txBody>
      </p:sp>
      <p:pic>
        <p:nvPicPr>
          <p:cNvPr id="20483" name="Θέση περιεχομένου 4" descr="Εικόνα που περιέχει άνδρας, άτομο, κουστούμι, ιδιοκτησία&#10;&#10;Περιγραφή που δημιουργήθηκε αυτόματα"/>
          <p:cNvPicPr>
            <a:picLocks noGrp="1" noChangeAspect="1"/>
          </p:cNvPicPr>
          <p:nvPr>
            <p:ph sz="quarter" idx="1" hasCustomPrompt="1"/>
          </p:nvPr>
        </p:nvPicPr>
        <p:blipFill>
          <a:blip r:embed="rId1"/>
          <a:srcRect/>
          <a:stretch>
            <a:fillRect/>
          </a:stretch>
        </p:blipFill>
        <p:spPr>
          <a:xfrm>
            <a:off x="1222375" y="1628775"/>
            <a:ext cx="6934200" cy="42481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0825" y="0"/>
            <a:ext cx="8515350" cy="1219200"/>
          </a:xfrm>
        </p:spPr>
        <p:txBody>
          <a:bodyPr vert="horz" wrap="square" lIns="91440" tIns="45720" rIns="91440" bIns="45720" numCol="1" anchor="ctr" anchorCtr="0" compatLnSpc="1"/>
          <a:lstStyle/>
          <a:p>
            <a:pPr eaLnBrk="1" hangingPunct="1">
              <a:buNone/>
            </a:pPr>
            <a:br>
              <a:rPr sz="2800" b="1" dirty="0"/>
            </a:br>
            <a:r>
              <a:rPr sz="2800" b="1" dirty="0"/>
              <a:t>Απόσπασμα από συνέντευξη του </a:t>
            </a:r>
            <a:r>
              <a:rPr sz="3600" b="1" dirty="0"/>
              <a:t>Γ. Μπαμπινιώτη </a:t>
            </a:r>
            <a:r>
              <a:rPr sz="2800" dirty="0"/>
              <a:t>(Εφημερίδα</a:t>
            </a:r>
            <a:r>
              <a:rPr sz="2800" i="1" dirty="0"/>
              <a:t> Βήμα</a:t>
            </a:r>
            <a:r>
              <a:rPr sz="2800" dirty="0"/>
              <a:t>, Ιούλιος 2002)</a:t>
            </a:r>
            <a:br>
              <a:rPr sz="4000" dirty="0"/>
            </a:br>
            <a:endParaRPr sz="4000" b="1" dirty="0"/>
          </a:p>
        </p:txBody>
      </p:sp>
      <p:sp>
        <p:nvSpPr>
          <p:cNvPr id="3" name="Θέση περιεχομένου 2"/>
          <p:cNvSpPr>
            <a:spLocks noGrp="1"/>
          </p:cNvSpPr>
          <p:nvPr>
            <p:ph sz="quarter" idx="1" hasCustomPrompt="1"/>
          </p:nvPr>
        </p:nvSpPr>
        <p:spPr>
          <a:xfrm>
            <a:off x="179388" y="1600200"/>
            <a:ext cx="8785225"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lnSpc>
                <a:spcPct val="90000"/>
              </a:lnSpc>
              <a:buClr>
                <a:schemeClr val="accent2"/>
              </a:buClr>
              <a:buSzPct val="60000"/>
              <a:buFont typeface="Wingdings" panose="05000000000000000000" pitchFamily="2" charset="2"/>
              <a:buNone/>
            </a:pPr>
            <a:endParaRPr sz="2700" dirty="0">
              <a:solidFill>
                <a:srgbClr val="000000"/>
              </a:solidFill>
            </a:endParaRPr>
          </a:p>
          <a:p>
            <a:pPr marL="0" indent="0" eaLnBrk="1" hangingPunct="1">
              <a:lnSpc>
                <a:spcPct val="90000"/>
              </a:lnSpc>
              <a:buClr>
                <a:schemeClr val="accent2"/>
              </a:buClr>
              <a:buSzPct val="60000"/>
              <a:buFont typeface="Wingdings" panose="05000000000000000000" pitchFamily="2" charset="2"/>
              <a:buNone/>
            </a:pPr>
            <a:r>
              <a:rPr sz="3000" dirty="0">
                <a:solidFill>
                  <a:srgbClr val="000000"/>
                </a:solidFill>
              </a:rPr>
              <a:t>(…) [Ε]γώ και όλοι οι γλωσσολόγοι είμαστε πολύ ευαίσθητοι </a:t>
            </a:r>
            <a:r>
              <a:rPr sz="3000" b="1" dirty="0">
                <a:solidFill>
                  <a:srgbClr val="000000"/>
                </a:solidFill>
              </a:rPr>
              <a:t>στη χρήση </a:t>
            </a:r>
            <a:r>
              <a:rPr sz="3000" dirty="0">
                <a:solidFill>
                  <a:srgbClr val="000000"/>
                </a:solidFill>
              </a:rPr>
              <a:t>και έχουμε μια </a:t>
            </a:r>
            <a:r>
              <a:rPr sz="3000" b="1" dirty="0">
                <a:solidFill>
                  <a:srgbClr val="000000"/>
                </a:solidFill>
              </a:rPr>
              <a:t>ανοιχτή αντιπαράθεση</a:t>
            </a:r>
            <a:r>
              <a:rPr sz="3000" dirty="0">
                <a:solidFill>
                  <a:srgbClr val="000000"/>
                </a:solidFill>
              </a:rPr>
              <a:t> με τον κόσμο ο οποίος έχει μια σκληρή άποψη για τη γλώσσα, </a:t>
            </a:r>
            <a:r>
              <a:rPr sz="3000" b="1" dirty="0">
                <a:solidFill>
                  <a:srgbClr val="000000"/>
                </a:solidFill>
              </a:rPr>
              <a:t>μια ρυθμιστική αντίληψη της γλώσσας –σωστό ή λάθος</a:t>
            </a:r>
            <a:r>
              <a:rPr sz="3000" dirty="0">
                <a:solidFill>
                  <a:srgbClr val="000000"/>
                </a:solidFill>
              </a:rPr>
              <a:t>, δεν υπάρχει κάτι ενδιάμεσο. Σε ρωτάει (κάποιος) και θέλει σαφή απάντηση για το αν κάτι είναι λάθος. </a:t>
            </a:r>
            <a:endParaRPr lang="en-US" altLang="x-none" sz="3000" dirty="0">
              <a:solidFill>
                <a:srgbClr val="000000"/>
              </a:solidFill>
              <a:latin typeface="Tw Cen MT" panose="020B0602020104020603" pitchFamily="34" charset="0"/>
            </a:endParaRPr>
          </a:p>
          <a:p>
            <a:pPr marL="0" indent="0" eaLnBrk="1" hangingPunct="1">
              <a:lnSpc>
                <a:spcPct val="90000"/>
              </a:lnSpc>
              <a:buClr>
                <a:schemeClr val="accent2"/>
              </a:buClr>
              <a:buSzPct val="60000"/>
              <a:buFont typeface="Wingdings" panose="05000000000000000000" pitchFamily="2" charset="2"/>
              <a:buNone/>
            </a:pPr>
            <a:r>
              <a:rPr sz="3000" dirty="0">
                <a:solidFill>
                  <a:srgbClr val="000000"/>
                </a:solidFill>
              </a:rPr>
              <a:t>(…) Υπάρχουν (περιπτώσεις) όπου εξηγείς ότι η γλώσσα προσπαθεί να εκφραστεί, να αναζητήσει έναν νέο όρο. </a:t>
            </a:r>
            <a:endParaRPr sz="3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hasCustomPrompt="1"/>
          </p:nvPr>
        </p:nvSpPr>
        <p:spPr>
          <a:xfrm>
            <a:off x="323850" y="228600"/>
            <a:ext cx="8442325" cy="990600"/>
          </a:xfrm>
        </p:spPr>
        <p:txBody>
          <a:bodyPr vert="horz" wrap="square" lIns="91440" tIns="45720" rIns="91440" bIns="45720" anchor="ctr" anchorCtr="0"/>
          <a:lstStyle/>
          <a:p>
            <a:pPr eaLnBrk="1" hangingPunct="1"/>
            <a:br>
              <a:rPr lang="el-GR" altLang="el-GR" sz="3200" b="1" dirty="0"/>
            </a:br>
            <a:r>
              <a:rPr lang="el-GR" altLang="el-GR" sz="2800" b="1" dirty="0"/>
              <a:t>Απόσπασμα από συνέντευξη του </a:t>
            </a:r>
            <a:r>
              <a:rPr lang="el-GR" altLang="el-GR" sz="3600" b="1" dirty="0"/>
              <a:t>Γ. Μπαμπινιώτη </a:t>
            </a:r>
            <a:r>
              <a:rPr lang="el-GR" altLang="el-GR" sz="2800" dirty="0"/>
              <a:t>(Εφημερίδα</a:t>
            </a:r>
            <a:r>
              <a:rPr lang="el-GR" altLang="el-GR" sz="2800" i="1" dirty="0"/>
              <a:t> Βήμα</a:t>
            </a:r>
            <a:r>
              <a:rPr lang="el-GR" altLang="el-GR" sz="2800" dirty="0"/>
              <a:t>, Ιούλιος 2002)</a:t>
            </a:r>
            <a:br>
              <a:rPr lang="el-GR" altLang="el-GR" sz="2800" dirty="0"/>
            </a:br>
            <a:endParaRPr lang="el-GR" altLang="el-GR" sz="2800" dirty="0"/>
          </a:p>
        </p:txBody>
      </p:sp>
      <p:sp>
        <p:nvSpPr>
          <p:cNvPr id="3" name="Θέση περιεχομένου 2"/>
          <p:cNvSpPr>
            <a:spLocks noGrp="1"/>
          </p:cNvSpPr>
          <p:nvPr>
            <p:ph sz="quarter" idx="1" hasCustomPrompt="1"/>
          </p:nvPr>
        </p:nvSpPr>
        <p:spPr>
          <a:xfrm>
            <a:off x="323850" y="1916113"/>
            <a:ext cx="8640763" cy="425132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sz="2700" dirty="0">
              <a:solidFill>
                <a:srgbClr val="000000"/>
              </a:solidFill>
            </a:endParaRPr>
          </a:p>
          <a:p>
            <a:pPr marL="0" indent="0" eaLnBrk="1" hangingPunct="1">
              <a:buClr>
                <a:schemeClr val="accent2"/>
              </a:buClr>
              <a:buSzPct val="60000"/>
              <a:buFont typeface="Wingdings" panose="05000000000000000000" pitchFamily="2" charset="2"/>
              <a:buNone/>
            </a:pPr>
            <a:r>
              <a:rPr sz="3000" dirty="0">
                <a:solidFill>
                  <a:srgbClr val="000000"/>
                </a:solidFill>
              </a:rPr>
              <a:t>Είναι ξεκάθαρο ότι </a:t>
            </a:r>
            <a:r>
              <a:rPr sz="3000" b="1" dirty="0">
                <a:solidFill>
                  <a:srgbClr val="000000"/>
                </a:solidFill>
              </a:rPr>
              <a:t>τη γλώσσα τη δημιουργεί ο λαός</a:t>
            </a:r>
            <a:r>
              <a:rPr sz="3000" dirty="0">
                <a:solidFill>
                  <a:srgbClr val="000000"/>
                </a:solidFill>
              </a:rPr>
              <a:t>. Όταν λένε οι νέοι </a:t>
            </a:r>
            <a:r>
              <a:rPr sz="3000" b="1" dirty="0">
                <a:solidFill>
                  <a:srgbClr val="000000"/>
                </a:solidFill>
              </a:rPr>
              <a:t>«το ορθάδικο»</a:t>
            </a:r>
            <a:r>
              <a:rPr sz="3000" dirty="0">
                <a:solidFill>
                  <a:srgbClr val="000000"/>
                </a:solidFill>
              </a:rPr>
              <a:t>, είναι μια εκφραστική δήλωση του ότι κάθεσαι όρθιος και κουνιέσαι με ένα ποτήρι. Δεν υπάρχει τίποτα πιο εκφραστικό  από το «ορθάδικο», οπότε θα το υιοθετήσει ο γλωσσολόγος ή δεν θα το υιοθετήσει; Βεβαίως θα το υιοθετήσει. Ακόμη και το </a:t>
            </a:r>
            <a:r>
              <a:rPr sz="3000" b="1" dirty="0">
                <a:solidFill>
                  <a:srgbClr val="000000"/>
                </a:solidFill>
              </a:rPr>
              <a:t>«ξέκωλο» </a:t>
            </a:r>
            <a:r>
              <a:rPr sz="3000" dirty="0">
                <a:solidFill>
                  <a:srgbClr val="000000"/>
                </a:solidFill>
              </a:rPr>
              <a:t>το οποίο επίσης είναι τόσο εκφραστικό. </a:t>
            </a:r>
            <a:endParaRPr sz="30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0825" y="0"/>
            <a:ext cx="8515350" cy="1219200"/>
          </a:xfrm>
        </p:spPr>
        <p:txBody>
          <a:bodyPr vert="horz" wrap="square" lIns="91440" tIns="45720" rIns="91440" bIns="45720" numCol="1" anchor="ctr" anchorCtr="0" compatLnSpc="1"/>
          <a:lstStyle/>
          <a:p>
            <a:pPr eaLnBrk="1" hangingPunct="1">
              <a:buNone/>
            </a:pPr>
            <a:br>
              <a:rPr sz="2800" b="1" dirty="0"/>
            </a:br>
            <a:r>
              <a:rPr sz="2800" b="1" dirty="0"/>
              <a:t>Απόσπασμα από συνέντευξη του </a:t>
            </a:r>
            <a:r>
              <a:rPr sz="3600" b="1" dirty="0"/>
              <a:t>Γ. Μπαμπινιώτη </a:t>
            </a:r>
            <a:r>
              <a:rPr sz="2800" dirty="0"/>
              <a:t>(Εφημερίδα</a:t>
            </a:r>
            <a:r>
              <a:rPr sz="2800" i="1" dirty="0"/>
              <a:t> Βήμα</a:t>
            </a:r>
            <a:r>
              <a:rPr sz="2800" dirty="0"/>
              <a:t>, Ιούλιος 2002)</a:t>
            </a:r>
            <a:br>
              <a:rPr sz="4000" dirty="0"/>
            </a:br>
            <a:endParaRPr sz="4000" dirty="0"/>
          </a:p>
        </p:txBody>
      </p:sp>
      <p:sp>
        <p:nvSpPr>
          <p:cNvPr id="3" name="Θέση περιεχομένου 2"/>
          <p:cNvSpPr>
            <a:spLocks noGrp="1"/>
          </p:cNvSpPr>
          <p:nvPr>
            <p:ph sz="quarter" idx="1" hasCustomPrompt="1"/>
          </p:nvPr>
        </p:nvSpPr>
        <p:spPr>
          <a:xfrm>
            <a:off x="250825" y="1600200"/>
            <a:ext cx="8713788"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sz="3200" dirty="0">
                <a:solidFill>
                  <a:srgbClr val="000000"/>
                </a:solidFill>
              </a:rPr>
              <a:t>(…) Λένε, ας πούμε, </a:t>
            </a:r>
            <a:r>
              <a:rPr sz="3200" b="1" dirty="0">
                <a:solidFill>
                  <a:srgbClr val="000000"/>
                </a:solidFill>
              </a:rPr>
              <a:t>«μπάχαλο»</a:t>
            </a:r>
            <a:r>
              <a:rPr sz="3200" dirty="0">
                <a:solidFill>
                  <a:srgbClr val="000000"/>
                </a:solidFill>
              </a:rPr>
              <a:t>. Δεν σημαίνει τίποτε, αλλά δηλώνει τα πάντα τίποτε και τα πάντα</a:t>
            </a:r>
            <a:r>
              <a:rPr lang="en-US" altLang="x-none" sz="3200" dirty="0">
                <a:solidFill>
                  <a:srgbClr val="000000"/>
                </a:solidFill>
                <a:latin typeface="Tw Cen MT" panose="020B0602020104020603" pitchFamily="34" charset="0"/>
              </a:rPr>
              <a:t>.</a:t>
            </a:r>
            <a:r>
              <a:rPr sz="3200" dirty="0">
                <a:solidFill>
                  <a:srgbClr val="000000"/>
                </a:solidFill>
              </a:rPr>
              <a:t> (…) Πάρτε για παράδειγμα το ρήμα «γράφω». Λέει ο κόσμος: </a:t>
            </a:r>
            <a:r>
              <a:rPr sz="3200" b="1" dirty="0">
                <a:solidFill>
                  <a:srgbClr val="000000"/>
                </a:solidFill>
              </a:rPr>
              <a:t>«Με γράφει» </a:t>
            </a:r>
            <a:r>
              <a:rPr sz="3200" dirty="0">
                <a:solidFill>
                  <a:srgbClr val="000000"/>
                </a:solidFill>
              </a:rPr>
              <a:t>-εννοείται στα «παλιά του τα παπούτσια». Με αυτόν τον τρόπο το «γράφω» αποκτά αρνητική σημασία και εκεί βλέπεις πάλι τη ζωή των λέξεων.</a:t>
            </a:r>
            <a:endParaRPr sz="32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4000" b="1" dirty="0"/>
              <a:t>Νεολογισμοί</a:t>
            </a:r>
            <a:r>
              <a:rPr lang="en-US" altLang="x-none" sz="4000" b="1" dirty="0">
                <a:latin typeface="Tw Cen MT" panose="020B0602020104020603" pitchFamily="34" charset="0"/>
              </a:rPr>
              <a:t> </a:t>
            </a:r>
            <a:r>
              <a:rPr sz="4000" b="1" dirty="0"/>
              <a:t>στη γλώσσα των νέων</a:t>
            </a:r>
            <a:endParaRPr sz="4000" b="1" dirty="0"/>
          </a:p>
        </p:txBody>
      </p:sp>
      <p:sp>
        <p:nvSpPr>
          <p:cNvPr id="5" name="Θέση περιεχομένου 4"/>
          <p:cNvSpPr>
            <a:spLocks noGrp="1"/>
          </p:cNvSpPr>
          <p:nvPr>
            <p:ph sz="quarter" idx="1" hasCustomPrompt="1"/>
          </p:nvPr>
        </p:nvSpPr>
        <p:spPr>
          <a:xfrm>
            <a:off x="612775" y="1600200"/>
            <a:ext cx="8153400" cy="5257800"/>
          </a:xfrm>
        </p:spPr>
        <p:txBody>
          <a:bodyPr vert="horz" wrap="square" lIns="91440" tIns="45720" rIns="91440" bIns="45720" numCol="1" anchor="t" anchorCtr="0" compatLnSpc="1"/>
          <a:lstStyle/>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buNone/>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algn="r" eaLnBrk="1" hangingPunct="1">
              <a:lnSpc>
                <a:spcPct val="80000"/>
              </a:lnSpc>
              <a:buClr>
                <a:schemeClr val="accent2"/>
              </a:buClr>
              <a:buSzPct val="60000"/>
              <a:buFont typeface="Wingdings" panose="05000000000000000000" pitchFamily="2" charset="2"/>
              <a:buNone/>
            </a:pPr>
            <a:r>
              <a:rPr sz="2700" i="1" dirty="0"/>
              <a:t>Εφημερίδα Έθνος</a:t>
            </a:r>
            <a:r>
              <a:rPr sz="2700" dirty="0"/>
              <a:t>, 14-11-05</a:t>
            </a:r>
            <a:endParaRPr sz="2700" dirty="0"/>
          </a:p>
          <a:p>
            <a:pPr eaLnBrk="1" hangingPunct="1">
              <a:lnSpc>
                <a:spcPct val="80000"/>
              </a:lnSpc>
              <a:buClr>
                <a:schemeClr val="accent2"/>
              </a:buClr>
              <a:buSzPct val="60000"/>
              <a:buFont typeface="Wingdings" panose="05000000000000000000" pitchFamily="2" charset="2"/>
              <a:buNone/>
            </a:pPr>
            <a:endParaRPr sz="2700" dirty="0"/>
          </a:p>
        </p:txBody>
      </p:sp>
      <p:pic>
        <p:nvPicPr>
          <p:cNvPr id="24580" name="Picture 3"/>
          <p:cNvPicPr>
            <a:picLocks noChangeAspect="1"/>
          </p:cNvPicPr>
          <p:nvPr/>
        </p:nvPicPr>
        <p:blipFill>
          <a:blip r:embed="rId1"/>
          <a:stretch>
            <a:fillRect/>
          </a:stretch>
        </p:blipFill>
        <p:spPr>
          <a:xfrm>
            <a:off x="1619250" y="1557338"/>
            <a:ext cx="6048375" cy="46799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hasCustomPrompt="1"/>
          </p:nvPr>
        </p:nvSpPr>
        <p:spPr/>
        <p:txBody>
          <a:bodyPr vert="horz" wrap="square" lIns="91440" tIns="45720" rIns="91440" bIns="45720" anchor="ctr" anchorCtr="0"/>
          <a:lstStyle/>
          <a:p>
            <a:pPr eaLnBrk="1" hangingPunct="1"/>
            <a:r>
              <a:rPr lang="el-GR" altLang="el-GR" sz="4000" b="1" dirty="0"/>
              <a:t>Νεολογισμοί</a:t>
            </a:r>
            <a:r>
              <a:rPr lang="en-US" altLang="el-GR" sz="4000" b="1" dirty="0">
                <a:latin typeface="Tw Cen MT" panose="020B0602020104020603" pitchFamily="34" charset="0"/>
              </a:rPr>
              <a:t> </a:t>
            </a:r>
            <a:r>
              <a:rPr lang="el-GR" altLang="el-GR" sz="4000" b="1" dirty="0"/>
              <a:t>στη γλώσσα των νέων</a:t>
            </a:r>
            <a:endParaRPr lang="el-GR" altLang="el-GR" sz="4000" dirty="0"/>
          </a:p>
        </p:txBody>
      </p:sp>
      <p:sp>
        <p:nvSpPr>
          <p:cNvPr id="25603" name="2 - Θέση περιεχομένου"/>
          <p:cNvSpPr>
            <a:spLocks noGrp="1"/>
          </p:cNvSpPr>
          <p:nvPr>
            <p:ph sz="quarter" idx="1" hasCustomPrompt="1"/>
          </p:nvPr>
        </p:nvSpPr>
        <p:spPr>
          <a:xfrm>
            <a:off x="179388" y="1557338"/>
            <a:ext cx="8785225" cy="5300662"/>
          </a:xfrm>
        </p:spPr>
        <p:txBody>
          <a:bodyPr vert="horz" wrap="square" lIns="91440" tIns="45720" rIns="91440" bIns="45720" anchor="t" anchorCtr="0"/>
          <a:lstStyle/>
          <a:p>
            <a:pPr eaLnBrk="1" hangingPunct="1">
              <a:buClr>
                <a:schemeClr val="accent2"/>
              </a:buClr>
              <a:buSzPct val="60000"/>
              <a:buFont typeface="Wingdings" panose="05000000000000000000" pitchFamily="2" charset="2"/>
              <a:buNone/>
            </a:pPr>
            <a:r>
              <a:rPr lang="el-GR" altLang="el-GR" dirty="0"/>
              <a:t>Έλα </a:t>
            </a:r>
            <a:r>
              <a:rPr lang="el-GR" altLang="el-GR" b="1" dirty="0"/>
              <a:t>μία</a:t>
            </a:r>
            <a:r>
              <a:rPr lang="el-GR" altLang="el-GR" dirty="0"/>
              <a:t>, φέρε </a:t>
            </a:r>
            <a:r>
              <a:rPr lang="el-GR" altLang="el-GR" b="1" dirty="0"/>
              <a:t>μία			κουφάθηκα </a:t>
            </a:r>
            <a:r>
              <a:rPr lang="el-GR" altLang="el-GR" dirty="0"/>
              <a:t>(εξεπλάγην)</a:t>
            </a:r>
            <a:endParaRPr lang="el-GR" altLang="el-GR" dirty="0"/>
          </a:p>
          <a:p>
            <a:pPr eaLnBrk="1" hangingPunct="1">
              <a:buClr>
                <a:schemeClr val="accent2"/>
              </a:buClr>
              <a:buSzPct val="60000"/>
              <a:buFont typeface="Wingdings" panose="05000000000000000000" pitchFamily="2" charset="2"/>
              <a:buNone/>
            </a:pPr>
            <a:r>
              <a:rPr lang="el-GR" altLang="el-GR" dirty="0"/>
              <a:t>Είσαι εντελώς </a:t>
            </a:r>
            <a:r>
              <a:rPr lang="el-GR" altLang="el-GR" b="1" dirty="0"/>
              <a:t>άκυρος		χέστηκα </a:t>
            </a:r>
            <a:r>
              <a:rPr lang="el-GR" altLang="el-GR" dirty="0"/>
              <a:t>(φοβήθηκα)</a:t>
            </a:r>
            <a:endParaRPr lang="el-GR" altLang="el-GR" dirty="0"/>
          </a:p>
          <a:p>
            <a:pPr eaLnBrk="1" hangingPunct="1">
              <a:buClr>
                <a:schemeClr val="accent2"/>
              </a:buClr>
              <a:buSzPct val="60000"/>
              <a:buFont typeface="Wingdings" panose="05000000000000000000" pitchFamily="2" charset="2"/>
              <a:buNone/>
            </a:pPr>
            <a:r>
              <a:rPr lang="el-GR" altLang="el-GR" b="1" dirty="0"/>
              <a:t>Ψήνεσαι;				πίττα  </a:t>
            </a:r>
            <a:r>
              <a:rPr lang="el-GR" altLang="el-GR" dirty="0"/>
              <a:t>(μεθυσμένος)</a:t>
            </a:r>
            <a:endParaRPr lang="el-GR" altLang="el-GR" dirty="0"/>
          </a:p>
          <a:p>
            <a:pPr eaLnBrk="1" hangingPunct="1">
              <a:buClr>
                <a:schemeClr val="accent2"/>
              </a:buClr>
              <a:buSzPct val="60000"/>
              <a:buFont typeface="Wingdings" panose="05000000000000000000" pitchFamily="2" charset="2"/>
              <a:buNone/>
            </a:pPr>
            <a:r>
              <a:rPr lang="el-GR" altLang="el-GR" dirty="0"/>
              <a:t>Έλα </a:t>
            </a:r>
            <a:r>
              <a:rPr lang="el-GR" altLang="el-GR" b="1" dirty="0"/>
              <a:t>γκαβατζωτά			και γαμώ </a:t>
            </a:r>
            <a:r>
              <a:rPr lang="el-GR" altLang="el-GR" dirty="0"/>
              <a:t>(πολύ καλός)</a:t>
            </a:r>
            <a:endParaRPr lang="el-GR" altLang="el-GR" dirty="0"/>
          </a:p>
          <a:p>
            <a:pPr eaLnBrk="1" hangingPunct="1">
              <a:buClr>
                <a:schemeClr val="accent2"/>
              </a:buClr>
              <a:buSzPct val="60000"/>
              <a:buFont typeface="Wingdings" panose="05000000000000000000" pitchFamily="2" charset="2"/>
              <a:buNone/>
            </a:pPr>
            <a:r>
              <a:rPr lang="el-GR" altLang="el-GR" b="1" dirty="0"/>
              <a:t>Τζατζεύω				ευκολονόητο </a:t>
            </a:r>
            <a:r>
              <a:rPr lang="el-GR" altLang="el-GR" dirty="0"/>
              <a:t>(ευνόητο)</a:t>
            </a:r>
            <a:endParaRPr lang="el-GR" altLang="el-GR" dirty="0"/>
          </a:p>
          <a:p>
            <a:pPr eaLnBrk="1" hangingPunct="1">
              <a:buClr>
                <a:schemeClr val="accent2"/>
              </a:buClr>
              <a:buSzPct val="60000"/>
              <a:buFont typeface="Wingdings" panose="05000000000000000000" pitchFamily="2" charset="2"/>
              <a:buNone/>
            </a:pPr>
            <a:r>
              <a:rPr lang="el-GR" altLang="el-GR" b="1" dirty="0"/>
              <a:t>Ρέκλα				πολύ γρηγορότερα</a:t>
            </a:r>
            <a:endParaRPr lang="el-GR" altLang="el-GR" b="1" dirty="0"/>
          </a:p>
          <a:p>
            <a:pPr eaLnBrk="1" hangingPunct="1">
              <a:buClr>
                <a:schemeClr val="accent2"/>
              </a:buClr>
              <a:buSzPct val="60000"/>
              <a:buFont typeface="Wingdings" panose="05000000000000000000" pitchFamily="2" charset="2"/>
              <a:buNone/>
            </a:pPr>
            <a:r>
              <a:rPr lang="el-GR" altLang="el-GR" dirty="0"/>
              <a:t>Είσαι και πολύ</a:t>
            </a:r>
            <a:r>
              <a:rPr lang="el-GR" altLang="el-GR" b="1" dirty="0"/>
              <a:t> τσίου/όπου	καλυτερότερο</a:t>
            </a:r>
            <a:endParaRPr lang="el-GR" altLang="el-GR" b="1" dirty="0"/>
          </a:p>
          <a:p>
            <a:pPr eaLnBrk="1" hangingPunct="1">
              <a:buClr>
                <a:schemeClr val="accent2"/>
              </a:buClr>
              <a:buSzPct val="60000"/>
              <a:buFont typeface="Wingdings" panose="05000000000000000000" pitchFamily="2" charset="2"/>
              <a:buNone/>
            </a:pPr>
            <a:r>
              <a:rPr lang="el-GR" altLang="el-GR" b="1" dirty="0"/>
              <a:t>Έφαγα φλας/φρίκη, φλάσαρα</a:t>
            </a:r>
            <a:endParaRPr lang="el-GR" altLang="el-GR" b="1" dirty="0"/>
          </a:p>
          <a:p>
            <a:pPr eaLnBrk="1" hangingPunct="1">
              <a:buClr>
                <a:schemeClr val="accent2"/>
              </a:buClr>
              <a:buSzPct val="60000"/>
              <a:buFont typeface="Wingdings" panose="05000000000000000000" pitchFamily="2" charset="2"/>
              <a:buNone/>
            </a:pPr>
            <a:r>
              <a:rPr lang="el-GR" altLang="el-GR" b="1" dirty="0"/>
              <a:t>Κόβω λάσπη</a:t>
            </a:r>
            <a:endParaRPr lang="el-GR" altLang="el-GR" b="1" dirty="0"/>
          </a:p>
          <a:p>
            <a:pPr eaLnBrk="1" hangingPunct="1">
              <a:buClr>
                <a:schemeClr val="accent2"/>
              </a:buClr>
              <a:buSzPct val="60000"/>
              <a:buFont typeface="Wingdings" panose="05000000000000000000" pitchFamily="2" charset="2"/>
              <a:buNone/>
            </a:pPr>
            <a:r>
              <a:rPr lang="el-GR" altLang="el-GR" b="1" dirty="0"/>
              <a:t>Τσάγια, τσίου</a:t>
            </a:r>
            <a:endParaRPr lang="el-GR" altLang="el-G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hasCustomPrompt="1"/>
          </p:nvPr>
        </p:nvSpPr>
        <p:spPr/>
        <p:txBody>
          <a:bodyPr vert="horz" wrap="square" lIns="91440" tIns="45720" rIns="91440" bIns="45720" anchor="ctr" anchorCtr="0"/>
          <a:lstStyle/>
          <a:p>
            <a:r>
              <a:rPr lang="el-GR" altLang="el-GR" sz="4000" b="1" dirty="0"/>
              <a:t>Νεολογισμοί</a:t>
            </a:r>
            <a:r>
              <a:rPr lang="en-US" altLang="el-GR" sz="4000" b="1" dirty="0">
                <a:latin typeface="Tw Cen MT" panose="020B0602020104020603" pitchFamily="34" charset="0"/>
              </a:rPr>
              <a:t> </a:t>
            </a:r>
            <a:r>
              <a:rPr lang="el-GR" altLang="el-GR" sz="4000" b="1" dirty="0"/>
              <a:t>στη γλώσσα των νέων</a:t>
            </a:r>
            <a:endParaRPr lang="el-GR" altLang="el-GR" sz="4000" dirty="0"/>
          </a:p>
        </p:txBody>
      </p:sp>
      <p:sp>
        <p:nvSpPr>
          <p:cNvPr id="26627" name="Θέση περιεχομένου 2"/>
          <p:cNvSpPr>
            <a:spLocks noGrp="1"/>
          </p:cNvSpPr>
          <p:nvPr>
            <p:ph sz="quarter" idx="1" hasCustomPrompt="1"/>
          </p:nvPr>
        </p:nvSpPr>
        <p:spPr>
          <a:xfrm>
            <a:off x="3162300" y="3325813"/>
            <a:ext cx="4484688" cy="3384550"/>
          </a:xfrm>
        </p:spPr>
        <p:txBody>
          <a:bodyPr vert="horz" wrap="square" lIns="91440" tIns="45720" rIns="91440" bIns="45720" anchor="t" anchorCtr="0"/>
          <a:lstStyle/>
          <a:p>
            <a:pPr>
              <a:buClr>
                <a:schemeClr val="accent2"/>
              </a:buClr>
              <a:buSzPct val="60000"/>
              <a:buFont typeface="Wingdings" panose="05000000000000000000" pitchFamily="2" charset="2"/>
            </a:pPr>
            <a:endParaRPr lang="el-GR" altLang="el-GR" dirty="0"/>
          </a:p>
        </p:txBody>
      </p:sp>
      <p:pic>
        <p:nvPicPr>
          <p:cNvPr id="26628" name="Εικόνα 1" descr="popaganda_to_lexiko_ths_neas_genias"/>
          <p:cNvPicPr>
            <a:picLocks noChangeAspect="1"/>
          </p:cNvPicPr>
          <p:nvPr/>
        </p:nvPicPr>
        <p:blipFill>
          <a:blip r:embed="rId1"/>
          <a:stretch>
            <a:fillRect/>
          </a:stretch>
        </p:blipFill>
        <p:spPr>
          <a:xfrm>
            <a:off x="179388" y="1700213"/>
            <a:ext cx="8856662" cy="4983162"/>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hasCustomPrompt="1"/>
          </p:nvPr>
        </p:nvSpPr>
        <p:spPr>
          <a:xfrm>
            <a:off x="107950" y="115888"/>
            <a:ext cx="8856663" cy="1081087"/>
          </a:xfrm>
        </p:spPr>
        <p:txBody>
          <a:bodyPr vert="horz" wrap="square" lIns="91440" tIns="45720" rIns="91440" bIns="45720" anchor="ctr" anchorCtr="0"/>
          <a:lstStyle/>
          <a:p>
            <a:r>
              <a:rPr lang="el-GR" altLang="el-GR" sz="2400" b="1" dirty="0"/>
              <a:t>Γλωσσικές πρακτικές των νέων σε τόπους κοινωνικής δικτύωσης: Η περίπτωση του </a:t>
            </a:r>
            <a:r>
              <a:rPr lang="en-US" altLang="el-GR" sz="2400" b="1" dirty="0">
                <a:latin typeface="Tw Cen MT" panose="020B0602020104020603" pitchFamily="34" charset="0"/>
              </a:rPr>
              <a:t>Facebook, </a:t>
            </a:r>
            <a:r>
              <a:rPr lang="el-GR" altLang="el-GR" sz="2400" b="1" dirty="0"/>
              <a:t>Διδ. διατριβή </a:t>
            </a:r>
            <a:r>
              <a:rPr lang="en-US" altLang="el-GR" sz="2400" b="1" dirty="0">
                <a:latin typeface="Tw Cen MT" panose="020B0602020104020603" pitchFamily="34" charset="0"/>
              </a:rPr>
              <a:t> Ch. Lees 2017</a:t>
            </a:r>
            <a:endParaRPr lang="el-GR" altLang="el-GR" sz="2400" b="1" dirty="0"/>
          </a:p>
        </p:txBody>
      </p:sp>
      <p:sp>
        <p:nvSpPr>
          <p:cNvPr id="22531" name="Θέση περιεχομένου 2"/>
          <p:cNvSpPr>
            <a:spLocks noGrp="1"/>
          </p:cNvSpPr>
          <p:nvPr>
            <p:ph sz="quarter" idx="1" hasCustomPrompt="1"/>
          </p:nvPr>
        </p:nvSpPr>
        <p:spPr>
          <a:xfrm>
            <a:off x="250825" y="1628775"/>
            <a:ext cx="8713788" cy="5113338"/>
          </a:xfrm>
        </p:spPr>
        <p:txBody>
          <a:bodyPr vert="horz" wrap="square" lIns="91440" tIns="45720" rIns="91440" bIns="45720" numCol="1" anchor="t" anchorCtr="0" compatLnSpc="1"/>
          <a:lstStyle/>
          <a:p>
            <a:pPr>
              <a:buClr>
                <a:schemeClr val="accent2"/>
              </a:buClr>
              <a:buSzPct val="60000"/>
              <a:buFont typeface="Wingdings" panose="05000000000000000000" pitchFamily="2" charset="2"/>
            </a:pPr>
            <a:r>
              <a:rPr lang="en-US" altLang="x-none" sz="2400" dirty="0">
                <a:latin typeface="Tw Cen MT" panose="020B0602020104020603" pitchFamily="34" charset="0"/>
              </a:rPr>
              <a:t>se 5 meres xristougenaaa</a:t>
            </a:r>
            <a:endParaRPr sz="2400" dirty="0"/>
          </a:p>
          <a:p>
            <a:pPr>
              <a:buClr>
                <a:schemeClr val="accent2"/>
              </a:buClr>
              <a:buSzPct val="60000"/>
              <a:buFont typeface="Wingdings" panose="05000000000000000000" pitchFamily="2" charset="2"/>
            </a:pPr>
            <a:endParaRPr sz="2400" dirty="0"/>
          </a:p>
          <a:p>
            <a:pPr>
              <a:buClr>
                <a:schemeClr val="accent2"/>
              </a:buClr>
              <a:buSzPct val="60000"/>
              <a:buFont typeface="Wingdings" panose="05000000000000000000" pitchFamily="2" charset="2"/>
            </a:pPr>
            <a:r>
              <a:rPr lang="el-GR" altLang="el-GR" sz="2400" dirty="0"/>
              <a:t>Α: Σε 14 μερεσ εχω γενεθλια *.* κανε θεε μ ν γιορτασουμε μζ τα γενεθλια μ</a:t>
            </a:r>
            <a:endParaRPr lang="el-GR" altLang="el-GR" sz="2400" dirty="0"/>
          </a:p>
          <a:p>
            <a:pPr>
              <a:buClr>
                <a:schemeClr val="accent2"/>
              </a:buClr>
              <a:buSzPct val="60000"/>
              <a:buFont typeface="Wingdings" panose="05000000000000000000" pitchFamily="2" charset="2"/>
              <a:buNone/>
            </a:pPr>
            <a:r>
              <a:rPr lang="el-GR" altLang="el-GR" sz="2400" dirty="0"/>
              <a:t>    Φ: 15 ρ αγορι .εγω θα στα θυμίζω?</a:t>
            </a:r>
            <a:endParaRPr lang="el-GR" altLang="el-GR" sz="2400" dirty="0"/>
          </a:p>
          <a:p>
            <a:pPr>
              <a:buClr>
                <a:schemeClr val="accent2"/>
              </a:buClr>
              <a:buSzPct val="60000"/>
              <a:buFont typeface="Wingdings" panose="05000000000000000000" pitchFamily="2" charset="2"/>
              <a:buNone/>
            </a:pPr>
            <a:r>
              <a:rPr lang="el-GR" altLang="el-GR" sz="2400" dirty="0"/>
              <a:t>    Α: Χαχαχαχ νταξ μορε για 1 μερα??</a:t>
            </a:r>
            <a:endParaRPr lang="el-GR" altLang="el-GR" sz="2400" dirty="0"/>
          </a:p>
          <a:p>
            <a:pPr>
              <a:buClr>
                <a:schemeClr val="accent2"/>
              </a:buClr>
              <a:buSzPct val="60000"/>
              <a:buFont typeface="Wingdings" panose="05000000000000000000" pitchFamily="2" charset="2"/>
              <a:buNone/>
            </a:pPr>
            <a:endParaRPr lang="el-GR" altLang="el-GR" sz="2400" dirty="0"/>
          </a:p>
          <a:p>
            <a:pPr>
              <a:buClr>
                <a:schemeClr val="accent2"/>
              </a:buClr>
              <a:buSzPct val="60000"/>
              <a:buFont typeface="Wingdings" panose="05000000000000000000" pitchFamily="2" charset="2"/>
            </a:pPr>
            <a:r>
              <a:rPr sz="2400" dirty="0"/>
              <a:t>Φ: χρονια πολλααααα♥ Ότι επιθυμεις και να ζεις να με χερεσε ♥ </a:t>
            </a:r>
            <a:endParaRPr sz="2400" dirty="0"/>
          </a:p>
          <a:p>
            <a:pPr>
              <a:buClr>
                <a:schemeClr val="accent2"/>
              </a:buClr>
              <a:buSzPct val="60000"/>
              <a:buFont typeface="Wingdings" panose="05000000000000000000" pitchFamily="2" charset="2"/>
              <a:buNone/>
            </a:pPr>
            <a:r>
              <a:rPr sz="2400" dirty="0"/>
              <a:t>     Β: </a:t>
            </a:r>
            <a:r>
              <a:rPr lang="el-GR" altLang="el-GR" sz="2400" dirty="0"/>
              <a:t>Χαχαχα οκ ψωναρα μου</a:t>
            </a:r>
            <a:endParaRPr lang="el-GR" altLang="el-GR" sz="2400" dirty="0"/>
          </a:p>
          <a:p>
            <a:pPr>
              <a:buClr>
                <a:schemeClr val="accent2"/>
              </a:buClr>
              <a:buSzPct val="60000"/>
              <a:buFont typeface="Wingdings" panose="05000000000000000000" pitchFamily="2" charset="2"/>
              <a:buNone/>
            </a:pPr>
            <a:r>
              <a:rPr lang="el-GR" altLang="el-GR" sz="2400" dirty="0"/>
              <a:t>…</a:t>
            </a:r>
            <a:endParaRPr lang="el-GR" altLang="el-GR" sz="2400" dirty="0"/>
          </a:p>
          <a:p>
            <a:pPr>
              <a:buClr>
                <a:schemeClr val="accent2"/>
              </a:buClr>
              <a:buSzPct val="60000"/>
              <a:buFont typeface="Wingdings" panose="05000000000000000000" pitchFamily="2" charset="2"/>
              <a:buNone/>
            </a:pPr>
            <a:r>
              <a:rPr lang="el-GR" altLang="el-GR" sz="2400" dirty="0"/>
              <a:t>     Λ: Σε ευχαριστώ Άννα μου, θεάρα μου!!!</a:t>
            </a:r>
            <a:endParaRPr lang="el-GR" altLang="el-G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hasCustomPrompt="1"/>
          </p:nvPr>
        </p:nvSpPr>
        <p:spPr/>
        <p:txBody>
          <a:bodyPr vert="horz" wrap="square" lIns="91440" tIns="45720" rIns="91440" bIns="45720" anchor="ctr" anchorCtr="0"/>
          <a:lstStyle/>
          <a:p>
            <a:endParaRPr lang="el-GR" altLang="el-GR" dirty="0"/>
          </a:p>
        </p:txBody>
      </p:sp>
      <p:sp>
        <p:nvSpPr>
          <p:cNvPr id="3" name="Θέση περιεχομένου 2"/>
          <p:cNvSpPr>
            <a:spLocks noGrp="1"/>
          </p:cNvSpPr>
          <p:nvPr>
            <p:ph sz="quarter" idx="1" hasCustomPrompt="1"/>
          </p:nvPr>
        </p:nvSpPr>
        <p:spPr>
          <a:xfrm>
            <a:off x="468313" y="1628775"/>
            <a:ext cx="8297863" cy="4752975"/>
          </a:xfrm>
        </p:spPr>
        <p:txBody>
          <a:bodyPr vert="horz" wrap="square" lIns="91440" tIns="45720" rIns="91440" bIns="45720" numCol="1" anchor="t" anchorCtr="0" compatLnSpc="1"/>
          <a:lstStyle/>
          <a:p>
            <a:pPr>
              <a:buClr>
                <a:schemeClr val="accent2"/>
              </a:buClr>
              <a:buSzPct val="60000"/>
              <a:buFont typeface="Wingdings" panose="05000000000000000000" pitchFamily="2" charset="2"/>
            </a:pPr>
            <a:endParaRPr lang="en-US" altLang="x-none" b="1" dirty="0">
              <a:latin typeface="Tw Cen MT" panose="020B0602020104020603" pitchFamily="34" charset="0"/>
            </a:endParaRPr>
          </a:p>
          <a:p>
            <a:pPr>
              <a:buClr>
                <a:schemeClr val="accent2"/>
              </a:buClr>
              <a:buSzPct val="60000"/>
              <a:buFont typeface="Wingdings" panose="05000000000000000000" pitchFamily="2" charset="2"/>
            </a:pPr>
            <a:r>
              <a:rPr lang="en-US" altLang="x-none" sz="3200" b="1" dirty="0">
                <a:latin typeface="Tw Cen MT" panose="020B0602020104020603" pitchFamily="34" charset="0"/>
              </a:rPr>
              <a:t>E</a:t>
            </a:r>
            <a:r>
              <a:rPr sz="3200" b="1" dirty="0"/>
              <a:t>πιστημονικός </a:t>
            </a:r>
            <a:r>
              <a:rPr sz="3200" dirty="0"/>
              <a:t>χαρακτήρας της σύγχρονης γλωσσολογίας</a:t>
            </a:r>
            <a:endParaRPr sz="3200" dirty="0"/>
          </a:p>
          <a:p>
            <a:pPr>
              <a:buClr>
                <a:schemeClr val="accent2"/>
              </a:buClr>
              <a:buSzPct val="60000"/>
              <a:buFont typeface="Wingdings" panose="05000000000000000000" pitchFamily="2" charset="2"/>
              <a:buNone/>
            </a:pPr>
            <a:r>
              <a:rPr lang="en-US" altLang="x-none" sz="3200" dirty="0">
                <a:latin typeface="Tw Cen MT" panose="020B0602020104020603" pitchFamily="34" charset="0"/>
              </a:rPr>
              <a:t>Vs</a:t>
            </a:r>
            <a:endParaRPr sz="3200" dirty="0"/>
          </a:p>
          <a:p>
            <a:pPr>
              <a:buClr>
                <a:schemeClr val="accent2"/>
              </a:buClr>
              <a:buSzPct val="60000"/>
              <a:buFont typeface="Wingdings" panose="05000000000000000000" pitchFamily="2" charset="2"/>
            </a:pPr>
            <a:r>
              <a:rPr sz="3200" b="1" dirty="0"/>
              <a:t>ΜΗ </a:t>
            </a:r>
            <a:r>
              <a:rPr lang="en-US" altLang="x-none" sz="3200" b="1" dirty="0">
                <a:latin typeface="Tw Cen MT" panose="020B0602020104020603" pitchFamily="34" charset="0"/>
              </a:rPr>
              <a:t>E</a:t>
            </a:r>
            <a:r>
              <a:rPr sz="3200" b="1" dirty="0"/>
              <a:t>πιστημονικός </a:t>
            </a:r>
            <a:r>
              <a:rPr sz="3200" dirty="0"/>
              <a:t>χαρακτήρας της παραδοσιακής γραμματικής</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07504" y="228600"/>
            <a:ext cx="8928992" cy="990600"/>
          </a:xfrm>
        </p:spPr>
        <p:txBody>
          <a:bodyPr vert="horz" wrap="square" lIns="91440" tIns="45720" rIns="91440" bIns="45720" numCol="1" anchor="ctr" anchorCtr="0" compatLnSpc="1"/>
          <a:lstStyle/>
          <a:p>
            <a:pPr eaLnBrk="1" hangingPunct="1">
              <a:buNone/>
            </a:pPr>
            <a:r>
              <a:rPr sz="2800" b="1" dirty="0"/>
              <a:t>Νεολογισμοί</a:t>
            </a:r>
            <a:r>
              <a:rPr lang="en-US" altLang="x-none" sz="2800" b="1" dirty="0">
                <a:latin typeface="Tw Cen MT" panose="020B0602020104020603" pitchFamily="34" charset="0"/>
              </a:rPr>
              <a:t> </a:t>
            </a:r>
            <a:r>
              <a:rPr sz="2800" b="1" dirty="0"/>
              <a:t>στη </a:t>
            </a:r>
            <a:r>
              <a:rPr sz="2800" b="1" dirty="0" err="1"/>
              <a:t>γλώσσ</a:t>
            </a:r>
            <a:r>
              <a:rPr sz="2800" b="1" dirty="0"/>
              <a:t>α του</a:t>
            </a:r>
            <a:r>
              <a:rPr lang="el-GR" sz="2800" b="1" dirty="0"/>
              <a:t> </a:t>
            </a:r>
            <a:r>
              <a:rPr sz="2800" b="1" dirty="0"/>
              <a:t>π</a:t>
            </a:r>
            <a:r>
              <a:rPr sz="2800" b="1" dirty="0" err="1"/>
              <a:t>οδοσφ</a:t>
            </a:r>
            <a:r>
              <a:rPr sz="2800" b="1" dirty="0"/>
              <a:t>αίρου</a:t>
            </a:r>
            <a:r>
              <a:rPr sz="3600" dirty="0"/>
              <a:t>		   </a:t>
            </a:r>
            <a:r>
              <a:rPr sz="2800" dirty="0"/>
              <a:t>(Διδ. Διατριβή Χ. Παναγιώτου, 2016)</a:t>
            </a:r>
            <a:endParaRPr sz="2800" dirty="0"/>
          </a:p>
        </p:txBody>
      </p:sp>
      <p:sp>
        <p:nvSpPr>
          <p:cNvPr id="3" name="2 - Θέση περιεχομένου"/>
          <p:cNvSpPr>
            <a:spLocks noGrp="1"/>
          </p:cNvSpPr>
          <p:nvPr>
            <p:ph sz="quarter" idx="1" hasCustomPrompt="1"/>
          </p:nvPr>
        </p:nvSpPr>
        <p:spPr>
          <a:xfrm>
            <a:off x="107504" y="1484784"/>
            <a:ext cx="8928992" cy="5256584"/>
          </a:xfrm>
        </p:spPr>
        <p:txBody>
          <a:bodyPr vert="horz" wrap="square" lIns="91440" tIns="45720" rIns="91440" bIns="45720" numCol="1" anchor="t" anchorCtr="0" compatLnSpc="1"/>
          <a:lstStyle/>
          <a:p>
            <a:pPr eaLnBrk="1" hangingPunct="1">
              <a:lnSpc>
                <a:spcPct val="80000"/>
              </a:lnSpc>
              <a:buClr>
                <a:schemeClr val="accent2"/>
              </a:buClr>
              <a:buSzPct val="60000"/>
              <a:buFont typeface="Wingdings" panose="05000000000000000000" pitchFamily="2" charset="2"/>
              <a:buNone/>
            </a:pPr>
            <a:r>
              <a:rPr sz="2700" dirty="0"/>
              <a:t>αφράγκοβιτς 		 καραγκουνιάδα </a:t>
            </a:r>
            <a:endParaRPr sz="2700" dirty="0"/>
          </a:p>
          <a:p>
            <a:pPr eaLnBrk="1" hangingPunct="1">
              <a:lnSpc>
                <a:spcPct val="80000"/>
              </a:lnSpc>
              <a:buClr>
                <a:schemeClr val="accent2"/>
              </a:buClr>
              <a:buSzPct val="60000"/>
              <a:buFont typeface="Wingdings" panose="05000000000000000000" pitchFamily="2" charset="2"/>
              <a:buNone/>
            </a:pPr>
            <a:r>
              <a:rPr sz="2700" dirty="0"/>
              <a:t>βαζελοκάναλο 		 Καυτατζόγρειο </a:t>
            </a:r>
            <a:endParaRPr sz="2700" dirty="0"/>
          </a:p>
          <a:p>
            <a:pPr eaLnBrk="1" hangingPunct="1">
              <a:lnSpc>
                <a:spcPct val="80000"/>
              </a:lnSpc>
              <a:buClr>
                <a:schemeClr val="accent2"/>
              </a:buClr>
              <a:buSzPct val="60000"/>
              <a:buFont typeface="Wingdings" panose="05000000000000000000" pitchFamily="2" charset="2"/>
              <a:buNone/>
            </a:pPr>
            <a:r>
              <a:rPr lang="el-GR" sz="2700" dirty="0"/>
              <a:t>β</a:t>
            </a:r>
            <a:r>
              <a:rPr sz="2700" dirty="0"/>
              <a:t>οθρύλος			 παιχτρόνι </a:t>
            </a:r>
            <a:endParaRPr sz="2700" dirty="0"/>
          </a:p>
          <a:p>
            <a:pPr eaLnBrk="1" hangingPunct="1">
              <a:lnSpc>
                <a:spcPct val="80000"/>
              </a:lnSpc>
              <a:buClr>
                <a:schemeClr val="accent2"/>
              </a:buClr>
              <a:buSzPct val="60000"/>
              <a:buFont typeface="Wingdings" panose="05000000000000000000" pitchFamily="2" charset="2"/>
              <a:buNone/>
            </a:pPr>
            <a:r>
              <a:rPr sz="2700" dirty="0"/>
              <a:t>βούρλιγκανς 		 παπάροβιτς </a:t>
            </a:r>
            <a:endParaRPr sz="2700" dirty="0"/>
          </a:p>
          <a:p>
            <a:pPr eaLnBrk="1" hangingPunct="1">
              <a:lnSpc>
                <a:spcPct val="80000"/>
              </a:lnSpc>
              <a:buClr>
                <a:schemeClr val="accent2"/>
              </a:buClr>
              <a:buSzPct val="60000"/>
              <a:buFont typeface="Wingdings" panose="05000000000000000000" pitchFamily="2" charset="2"/>
              <a:buNone/>
            </a:pPr>
            <a:r>
              <a:rPr sz="2700" dirty="0"/>
              <a:t>γαμόπασα			 πουθενάς </a:t>
            </a:r>
            <a:endParaRPr sz="2700" dirty="0"/>
          </a:p>
          <a:p>
            <a:pPr eaLnBrk="1" hangingPunct="1">
              <a:lnSpc>
                <a:spcPct val="80000"/>
              </a:lnSpc>
              <a:buClr>
                <a:schemeClr val="accent2"/>
              </a:buClr>
              <a:buSzPct val="60000"/>
              <a:buFont typeface="Wingdings" panose="05000000000000000000" pitchFamily="2" charset="2"/>
              <a:buNone/>
            </a:pPr>
            <a:r>
              <a:rPr sz="2700" dirty="0"/>
              <a:t>γαμόσουτο 		 	 τερματοτύφλακας </a:t>
            </a:r>
            <a:endParaRPr sz="2700" dirty="0"/>
          </a:p>
          <a:p>
            <a:pPr eaLnBrk="1" hangingPunct="1">
              <a:lnSpc>
                <a:spcPct val="80000"/>
              </a:lnSpc>
              <a:buClr>
                <a:schemeClr val="accent2"/>
              </a:buClr>
              <a:buSzPct val="60000"/>
              <a:buFont typeface="Wingdings" panose="05000000000000000000" pitchFamily="2" charset="2"/>
              <a:buNone/>
            </a:pPr>
            <a:r>
              <a:rPr sz="2700" dirty="0"/>
              <a:t>γκωλόπαιδο 		 </a:t>
            </a:r>
            <a:r>
              <a:rPr sz="2700" dirty="0" err="1"/>
              <a:t>τού</a:t>
            </a:r>
            <a:r>
              <a:rPr sz="2700" dirty="0"/>
              <a:t>βλοβιτς </a:t>
            </a:r>
            <a:endParaRPr sz="2700" dirty="0"/>
          </a:p>
          <a:p>
            <a:pPr eaLnBrk="1" hangingPunct="1">
              <a:lnSpc>
                <a:spcPct val="80000"/>
              </a:lnSpc>
              <a:buClr>
                <a:schemeClr val="accent2"/>
              </a:buClr>
              <a:buSzPct val="60000"/>
              <a:buFont typeface="Wingdings" panose="05000000000000000000" pitchFamily="2" charset="2"/>
              <a:buNone/>
            </a:pPr>
            <a:r>
              <a:rPr sz="2700" dirty="0"/>
              <a:t>δημοσιογαύρος 		 τρεχαμπούκας</a:t>
            </a:r>
            <a:endParaRPr sz="2700" dirty="0"/>
          </a:p>
          <a:p>
            <a:pPr eaLnBrk="1" hangingPunct="1">
              <a:lnSpc>
                <a:spcPct val="80000"/>
              </a:lnSpc>
              <a:buClr>
                <a:schemeClr val="accent2"/>
              </a:buClr>
              <a:buSzPct val="60000"/>
              <a:buFont typeface="Wingdings" panose="05000000000000000000" pitchFamily="2" charset="2"/>
              <a:buNone/>
            </a:pPr>
            <a:r>
              <a:rPr sz="2700" dirty="0"/>
              <a:t>διαιτητογκρίνια 		 χασογκόλης</a:t>
            </a:r>
            <a:endParaRPr sz="2700" dirty="0"/>
          </a:p>
          <a:p>
            <a:pPr eaLnBrk="1" hangingPunct="1">
              <a:lnSpc>
                <a:spcPct val="80000"/>
              </a:lnSpc>
              <a:buClr>
                <a:schemeClr val="accent2"/>
              </a:buClr>
              <a:buSzPct val="60000"/>
              <a:buFont typeface="Wingdings" panose="05000000000000000000" pitchFamily="2" charset="2"/>
              <a:buNone/>
            </a:pPr>
            <a:r>
              <a:rPr sz="2700" dirty="0"/>
              <a:t>χουντέμπλεϊ 		 βαζελίστικος </a:t>
            </a:r>
            <a:endParaRPr sz="2700" dirty="0"/>
          </a:p>
          <a:p>
            <a:pPr eaLnBrk="1" hangingPunct="1">
              <a:lnSpc>
                <a:spcPct val="80000"/>
              </a:lnSpc>
              <a:buClr>
                <a:schemeClr val="accent2"/>
              </a:buClr>
              <a:buSzPct val="60000"/>
              <a:buFont typeface="Wingdings" panose="05000000000000000000" pitchFamily="2" charset="2"/>
              <a:buNone/>
            </a:pPr>
            <a:r>
              <a:rPr sz="2700" dirty="0"/>
              <a:t>σουπερλιγκάτος 		 βαζελίζω </a:t>
            </a:r>
            <a:endParaRPr sz="2700" dirty="0"/>
          </a:p>
          <a:p>
            <a:pPr eaLnBrk="1" hangingPunct="1">
              <a:lnSpc>
                <a:spcPct val="80000"/>
              </a:lnSpc>
              <a:buClr>
                <a:schemeClr val="accent2"/>
              </a:buClr>
              <a:buSzPct val="60000"/>
              <a:buFont typeface="Wingdings" panose="05000000000000000000" pitchFamily="2" charset="2"/>
              <a:buNone/>
            </a:pPr>
            <a:r>
              <a:rPr sz="2700" dirty="0"/>
              <a:t>ντεμπουτάρω</a:t>
            </a: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hasCustomPrompt="1"/>
          </p:nvPr>
        </p:nvSpPr>
        <p:spPr>
          <a:xfrm>
            <a:off x="0" y="0"/>
            <a:ext cx="8964613" cy="1268413"/>
          </a:xfrm>
        </p:spPr>
        <p:txBody>
          <a:bodyPr vert="horz" wrap="square" lIns="91440" tIns="45720" rIns="91440" bIns="45720" anchor="ctr" anchorCtr="0"/>
          <a:lstStyle/>
          <a:p>
            <a:r>
              <a:rPr lang="el-GR" altLang="el-GR" sz="3600" b="1" dirty="0"/>
              <a:t>Συνθήματα – Αντιγλώσσα</a:t>
            </a:r>
            <a:br>
              <a:rPr lang="en-US" altLang="el-GR" b="1" dirty="0">
                <a:latin typeface="Tw Cen MT" panose="020B0602020104020603" pitchFamily="34" charset="0"/>
              </a:rPr>
            </a:br>
            <a:r>
              <a:rPr lang="el-GR" altLang="el-GR" sz="1800" b="1" dirty="0"/>
              <a:t>βλ. σχετικά και </a:t>
            </a:r>
            <a:r>
              <a:rPr lang="en-US" altLang="el-GR" sz="1800" b="1" dirty="0">
                <a:latin typeface="Tw Cen MT" panose="020B0602020104020603" pitchFamily="34" charset="0"/>
              </a:rPr>
              <a:t>STREET</a:t>
            </a:r>
            <a:r>
              <a:rPr lang="el-GR" altLang="el-GR" sz="1800" b="1" dirty="0"/>
              <a:t> </a:t>
            </a:r>
            <a:r>
              <a:rPr lang="en-US" altLang="el-GR" sz="1800" b="1" dirty="0">
                <a:latin typeface="Tw Cen MT" panose="020B0602020104020603" pitchFamily="34" charset="0"/>
              </a:rPr>
              <a:t>SLOGANS</a:t>
            </a:r>
            <a:r>
              <a:rPr lang="el-GR" altLang="el-GR" sz="1800" b="1" dirty="0"/>
              <a:t> </a:t>
            </a:r>
            <a:r>
              <a:rPr lang="en-US" altLang="el-GR" sz="1800" b="1" dirty="0">
                <a:latin typeface="Tw Cen MT" panose="020B0602020104020603" pitchFamily="34" charset="0"/>
              </a:rPr>
              <a:t>IN</a:t>
            </a:r>
            <a:r>
              <a:rPr lang="el-GR" altLang="el-GR" sz="1800" b="1" dirty="0"/>
              <a:t> </a:t>
            </a:r>
            <a:r>
              <a:rPr lang="en-US" altLang="el-GR" sz="1800" b="1" dirty="0">
                <a:latin typeface="Tw Cen MT" panose="020B0602020104020603" pitchFamily="34" charset="0"/>
              </a:rPr>
              <a:t>THESSALONIKI</a:t>
            </a:r>
            <a:r>
              <a:rPr lang="el-GR" altLang="el-GR" sz="1800" b="1" dirty="0"/>
              <a:t> </a:t>
            </a:r>
            <a:r>
              <a:rPr lang="en-US" altLang="el-GR" sz="1800" b="1" dirty="0">
                <a:latin typeface="Tw Cen MT" panose="020B0602020104020603" pitchFamily="34" charset="0"/>
              </a:rPr>
              <a:t>GREECE: THE</a:t>
            </a:r>
            <a:r>
              <a:rPr lang="el-GR" altLang="el-GR" sz="1800" b="1" dirty="0"/>
              <a:t> </a:t>
            </a:r>
            <a:r>
              <a:rPr lang="en-US" altLang="el-GR" sz="1800" b="1" dirty="0">
                <a:latin typeface="Tw Cen MT" panose="020B0602020104020603" pitchFamily="34" charset="0"/>
              </a:rPr>
              <a:t>GENRE</a:t>
            </a:r>
            <a:r>
              <a:rPr lang="el-GR" altLang="el-GR" sz="1800" b="1" dirty="0"/>
              <a:t> </a:t>
            </a:r>
            <a:r>
              <a:rPr lang="en-US" altLang="el-GR" sz="1800" b="1" dirty="0">
                <a:latin typeface="Tw Cen MT" panose="020B0602020104020603" pitchFamily="34" charset="0"/>
              </a:rPr>
              <a:t>AND</a:t>
            </a:r>
            <a:r>
              <a:rPr lang="el-GR" altLang="el-GR" sz="1800" b="1" dirty="0"/>
              <a:t> </a:t>
            </a:r>
            <a:r>
              <a:rPr lang="en-US" altLang="el-GR" sz="1800" b="1" dirty="0">
                <a:latin typeface="Tw Cen MT" panose="020B0602020104020603" pitchFamily="34" charset="0"/>
              </a:rPr>
              <a:t>SOCIAL</a:t>
            </a:r>
            <a:r>
              <a:rPr lang="el-GR" altLang="el-GR" sz="1800" b="1" dirty="0"/>
              <a:t> </a:t>
            </a:r>
            <a:r>
              <a:rPr lang="en-US" altLang="el-GR" sz="1800" b="1" dirty="0">
                <a:latin typeface="Tw Cen MT" panose="020B0602020104020603" pitchFamily="34" charset="0"/>
              </a:rPr>
              <a:t>PRACTICE</a:t>
            </a:r>
            <a:r>
              <a:rPr lang="el-GR" altLang="el-GR" sz="1800" b="1" dirty="0"/>
              <a:t> </a:t>
            </a:r>
            <a:r>
              <a:rPr lang="en-US" altLang="el-GR" sz="1800" b="1" dirty="0">
                <a:latin typeface="Tw Cen MT" panose="020B0602020104020603" pitchFamily="34" charset="0"/>
              </a:rPr>
              <a:t>OF</a:t>
            </a:r>
            <a:r>
              <a:rPr lang="el-GR" altLang="el-GR" sz="1800" b="1" dirty="0"/>
              <a:t> </a:t>
            </a:r>
            <a:r>
              <a:rPr lang="en-US" altLang="el-GR" sz="1800" b="1" dirty="0">
                <a:latin typeface="Tw Cen MT" panose="020B0602020104020603" pitchFamily="34" charset="0"/>
              </a:rPr>
              <a:t>AN</a:t>
            </a:r>
            <a:r>
              <a:rPr lang="el-GR" altLang="el-GR" sz="1800" b="1" dirty="0"/>
              <a:t> </a:t>
            </a:r>
            <a:r>
              <a:rPr lang="en-US" altLang="el-GR" sz="1800" b="1" dirty="0">
                <a:latin typeface="Tw Cen MT" panose="020B0602020104020603" pitchFamily="34" charset="0"/>
              </a:rPr>
              <a:t>ANTI</a:t>
            </a:r>
            <a:r>
              <a:rPr lang="el-GR" altLang="el-GR" sz="1800" b="1" dirty="0"/>
              <a:t>-</a:t>
            </a:r>
            <a:r>
              <a:rPr lang="en-US" altLang="el-GR" sz="1800" b="1" dirty="0">
                <a:latin typeface="Tw Cen MT" panose="020B0602020104020603" pitchFamily="34" charset="0"/>
              </a:rPr>
              <a:t>AUTHORITARIAN</a:t>
            </a:r>
            <a:r>
              <a:rPr lang="el-GR" altLang="el-GR" sz="1800" b="1" dirty="0"/>
              <a:t> </a:t>
            </a:r>
            <a:r>
              <a:rPr lang="en-US" altLang="el-GR" sz="1800" b="1" dirty="0">
                <a:latin typeface="Tw Cen MT" panose="020B0602020104020603" pitchFamily="34" charset="0"/>
              </a:rPr>
              <a:t>YOUTH</a:t>
            </a:r>
            <a:r>
              <a:rPr lang="el-GR" altLang="el-GR" sz="1800" b="1" dirty="0"/>
              <a:t> </a:t>
            </a:r>
            <a:r>
              <a:rPr lang="en-US" altLang="el-GR" sz="1800" b="1" dirty="0">
                <a:latin typeface="Tw Cen MT" panose="020B0602020104020603" pitchFamily="34" charset="0"/>
              </a:rPr>
              <a:t>CULTURE, E. Dimitris Kitis, King’s College London 2013.</a:t>
            </a:r>
            <a:endParaRPr lang="el-GR" altLang="el-GR" sz="1800" b="1" dirty="0"/>
          </a:p>
        </p:txBody>
      </p:sp>
      <p:pic>
        <p:nvPicPr>
          <p:cNvPr id="29699" name="Θέση περιεχομένου 3"/>
          <p:cNvPicPr>
            <a:picLocks noGrp="1" noChangeAspect="1"/>
          </p:cNvPicPr>
          <p:nvPr>
            <p:ph sz="quarter" idx="1" hasCustomPrompt="1"/>
          </p:nvPr>
        </p:nvPicPr>
        <p:blipFill>
          <a:blip r:embed="rId1"/>
          <a:srcRect/>
          <a:stretch>
            <a:fillRect/>
          </a:stretch>
        </p:blipFill>
        <p:spPr>
          <a:xfrm>
            <a:off x="612775" y="2162175"/>
            <a:ext cx="8153400" cy="33718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0723" name="Θέση περιεχομένου 3"/>
          <p:cNvPicPr>
            <a:picLocks noGrp="1" noChangeAspect="1"/>
          </p:cNvPicPr>
          <p:nvPr>
            <p:ph sz="quarter" idx="1" hasCustomPrompt="1"/>
          </p:nvPr>
        </p:nvPicPr>
        <p:blipFill>
          <a:blip r:embed="rId1"/>
          <a:srcRect/>
          <a:stretch>
            <a:fillRect/>
          </a:stretch>
        </p:blipFill>
        <p:spPr>
          <a:xfrm>
            <a:off x="1258888" y="1346200"/>
            <a:ext cx="7200900" cy="539908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b="1" dirty="0"/>
          </a:p>
        </p:txBody>
      </p:sp>
      <p:pic>
        <p:nvPicPr>
          <p:cNvPr id="31747" name="Θέση περιεχομένου 3"/>
          <p:cNvPicPr>
            <a:picLocks noGrp="1" noChangeAspect="1"/>
          </p:cNvPicPr>
          <p:nvPr>
            <p:ph sz="quarter" idx="1" hasCustomPrompt="1"/>
          </p:nvPr>
        </p:nvPicPr>
        <p:blipFill>
          <a:blip r:embed="rId1"/>
          <a:srcRect/>
          <a:stretch>
            <a:fillRect/>
          </a:stretch>
        </p:blipFill>
        <p:spPr>
          <a:xfrm>
            <a:off x="1398588" y="2060575"/>
            <a:ext cx="6003925" cy="4495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dirty="0"/>
          </a:p>
        </p:txBody>
      </p:sp>
      <p:sp>
        <p:nvSpPr>
          <p:cNvPr id="32771" name="Θέση περιεχομένου 2"/>
          <p:cNvSpPr>
            <a:spLocks noGrp="1"/>
          </p:cNvSpPr>
          <p:nvPr>
            <p:ph sz="quarter" idx="1" hasCustomPrompt="1"/>
          </p:nvPr>
        </p:nvSpPr>
        <p:spPr>
          <a:xfrm>
            <a:off x="612775" y="1600200"/>
            <a:ext cx="8280400" cy="5257800"/>
          </a:xfrm>
        </p:spPr>
        <p:txBody>
          <a:bodyPr vert="horz" wrap="square" lIns="91440" tIns="45720" rIns="91440" bIns="45720" anchor="t" anchorCtr="0"/>
          <a:lstStyle/>
          <a:p>
            <a:pPr>
              <a:buClr>
                <a:schemeClr val="accent2"/>
              </a:buClr>
              <a:buSzPct val="60000"/>
              <a:buFont typeface="Wingdings" panose="05000000000000000000" pitchFamily="2" charset="2"/>
            </a:pPr>
            <a:endParaRPr lang="el-GR" altLang="el-GR" dirty="0"/>
          </a:p>
        </p:txBody>
      </p:sp>
      <p:pic>
        <p:nvPicPr>
          <p:cNvPr id="32772" name="Εικόνα 3"/>
          <p:cNvPicPr>
            <a:picLocks noChangeAspect="1"/>
          </p:cNvPicPr>
          <p:nvPr/>
        </p:nvPicPr>
        <p:blipFill>
          <a:blip r:embed="rId1"/>
          <a:stretch>
            <a:fillRect/>
          </a:stretch>
        </p:blipFill>
        <p:spPr>
          <a:xfrm>
            <a:off x="755650" y="1484313"/>
            <a:ext cx="7561263" cy="56134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hasCustomPrompt="1"/>
          </p:nvPr>
        </p:nvSpPr>
        <p:spPr>
          <a:xfrm>
            <a:off x="395288" y="228600"/>
            <a:ext cx="8370887" cy="752475"/>
          </a:xfrm>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3795" name="Θέση περιεχομένου 3"/>
          <p:cNvPicPr>
            <a:picLocks noGrp="1" noChangeAspect="1"/>
          </p:cNvPicPr>
          <p:nvPr>
            <p:ph sz="quarter" idx="1" hasCustomPrompt="1"/>
          </p:nvPr>
        </p:nvPicPr>
        <p:blipFill>
          <a:blip r:embed="rId1"/>
          <a:srcRect/>
          <a:stretch>
            <a:fillRect/>
          </a:stretch>
        </p:blipFill>
        <p:spPr>
          <a:xfrm>
            <a:off x="395288" y="1350963"/>
            <a:ext cx="8185150" cy="60864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hasCustomPrompt="1"/>
          </p:nvPr>
        </p:nvSpPr>
        <p:spPr>
          <a:xfrm>
            <a:off x="395288" y="228600"/>
            <a:ext cx="8370887" cy="752475"/>
          </a:xfrm>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4819" name="Picture 2"/>
          <p:cNvPicPr>
            <a:picLocks noGrp="1" noChangeAspect="1"/>
          </p:cNvPicPr>
          <p:nvPr>
            <p:ph sz="quarter" idx="1" hasCustomPrompt="1"/>
          </p:nvPr>
        </p:nvPicPr>
        <p:blipFill>
          <a:blip r:embed="rId1"/>
          <a:srcRect/>
          <a:stretch>
            <a:fillRect/>
          </a:stretch>
        </p:blipFill>
        <p:spPr>
          <a:xfrm>
            <a:off x="971550" y="1484313"/>
            <a:ext cx="6696075" cy="50165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hasCustomPrompt="1"/>
          </p:nvPr>
        </p:nvSpPr>
        <p:spPr/>
        <p:txBody>
          <a:bodyPr vert="horz" wrap="square" lIns="91440" tIns="45720" rIns="91440" bIns="45720" anchor="ctr" anchorCtr="0"/>
          <a:lstStyle/>
          <a:p>
            <a:endParaRPr lang="el-GR" altLang="el-GR" dirty="0"/>
          </a:p>
        </p:txBody>
      </p:sp>
      <p:pic>
        <p:nvPicPr>
          <p:cNvPr id="35843" name="Θέση περιεχομένου 4"/>
          <p:cNvPicPr>
            <a:picLocks noGrp="1" noChangeAspect="1"/>
          </p:cNvPicPr>
          <p:nvPr>
            <p:ph sz="quarter" idx="1" hasCustomPrompt="1"/>
          </p:nvPr>
        </p:nvPicPr>
        <p:blipFill>
          <a:blip r:embed="rId1"/>
          <a:srcRect/>
          <a:stretch>
            <a:fillRect/>
          </a:stretch>
        </p:blipFill>
        <p:spPr>
          <a:xfrm>
            <a:off x="-22225" y="1700213"/>
            <a:ext cx="8626475" cy="492918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hasCustomPrompt="1"/>
          </p:nvPr>
        </p:nvSpPr>
        <p:spPr/>
        <p:txBody>
          <a:bodyPr vert="horz" wrap="square" lIns="91440" tIns="45720" rIns="91440" bIns="45720" anchor="ctr" anchorCtr="0"/>
          <a:lstStyle/>
          <a:p>
            <a:r>
              <a:rPr lang="el-GR" altLang="el-GR" sz="4000" b="1" dirty="0"/>
              <a:t>Σύνοψη της μέχρι τώρα συζήτησης</a:t>
            </a:r>
            <a:endParaRPr lang="el-GR" altLang="el-GR" sz="4000" b="1" dirty="0"/>
          </a:p>
        </p:txBody>
      </p:sp>
      <p:sp>
        <p:nvSpPr>
          <p:cNvPr id="36867" name="2 - Θέση περιεχομένου"/>
          <p:cNvSpPr>
            <a:spLocks noGrp="1"/>
          </p:cNvSpPr>
          <p:nvPr>
            <p:ph sz="quarter" idx="1" hasCustomPrompt="1"/>
          </p:nvPr>
        </p:nvSpPr>
        <p:spPr>
          <a:xfrm>
            <a:off x="10795" y="1431290"/>
            <a:ext cx="9168130" cy="5502275"/>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dirty="0"/>
              <a:t>Η Γλωσσολογία είναι η </a:t>
            </a:r>
            <a:r>
              <a:rPr lang="el-GR" altLang="el-GR" b="1" dirty="0"/>
              <a:t>επιστημονική μελέτης</a:t>
            </a:r>
            <a:r>
              <a:rPr lang="el-GR" altLang="el-GR" dirty="0"/>
              <a:t> της γλώσσας</a:t>
            </a:r>
            <a:endParaRPr lang="el-GR" altLang="el-GR" dirty="0"/>
          </a:p>
          <a:p>
            <a:pPr>
              <a:buClr>
                <a:schemeClr val="accent2"/>
              </a:buClr>
              <a:buSzPct val="60000"/>
              <a:buFont typeface="Wingdings" panose="05000000000000000000" pitchFamily="2" charset="2"/>
            </a:pPr>
            <a:endParaRPr lang="el-GR" altLang="el-GR" dirty="0"/>
          </a:p>
          <a:p>
            <a:pPr>
              <a:buClr>
                <a:schemeClr val="accent2"/>
              </a:buClr>
              <a:buSzPct val="60000"/>
              <a:buFont typeface="Wingdings" panose="05000000000000000000" pitchFamily="2" charset="2"/>
            </a:pPr>
            <a:r>
              <a:rPr lang="el-GR" altLang="el-GR" dirty="0"/>
              <a:t>Η Γλωσσολογία ως επιστήμη μελετά </a:t>
            </a:r>
            <a:endParaRPr lang="el-GR" altLang="el-GR" dirty="0"/>
          </a:p>
          <a:p>
            <a:pPr lvl="1">
              <a:buClr>
                <a:schemeClr val="accent1"/>
              </a:buClr>
              <a:buSzPct val="70000"/>
              <a:buFont typeface="Wingdings 2" panose="05020102010507070707" pitchFamily="18" charset="2"/>
            </a:pPr>
            <a:endParaRPr lang="el-GR" altLang="el-GR" b="1" dirty="0"/>
          </a:p>
          <a:p>
            <a:pPr lvl="1">
              <a:buClr>
                <a:schemeClr val="accent1"/>
              </a:buClr>
              <a:buSzPct val="70000"/>
              <a:buFont typeface="Wingdings 2" panose="05020102010507070707" pitchFamily="18" charset="2"/>
            </a:pPr>
            <a:r>
              <a:rPr lang="el-GR" altLang="el-GR" b="1" dirty="0"/>
              <a:t>ό,τι λέγεται </a:t>
            </a:r>
            <a:r>
              <a:rPr lang="en-US" altLang="el-GR" b="1" dirty="0">
                <a:latin typeface="Tw Cen MT" panose="020B0602020104020603" pitchFamily="34" charset="0"/>
              </a:rPr>
              <a:t>–</a:t>
            </a:r>
            <a:r>
              <a:rPr lang="el-GR" altLang="el-GR" b="1" dirty="0"/>
              <a:t>εκφέρεται με ποικίλους σημειωτικούς τρόπους </a:t>
            </a:r>
            <a:r>
              <a:rPr lang="el-GR" altLang="el-GR" dirty="0"/>
              <a:t>(περιγράφει τους έμφυτους, εγγενείς κανόνες σε συνάρτηση με κοινωνικές παραμέτρους)</a:t>
            </a:r>
            <a:endParaRPr lang="el-GR" altLang="el-GR" dirty="0"/>
          </a:p>
          <a:p>
            <a:pPr lvl="1">
              <a:buClr>
                <a:schemeClr val="accent1"/>
              </a:buClr>
              <a:buSzPct val="70000"/>
              <a:buFont typeface="Wingdings 2" panose="05020102010507070707" pitchFamily="18" charset="2"/>
              <a:buNone/>
            </a:pPr>
            <a:r>
              <a:rPr lang="el-GR" altLang="el-GR" dirty="0"/>
              <a:t>και όχι </a:t>
            </a:r>
            <a:endParaRPr lang="el-GR" altLang="el-GR" dirty="0"/>
          </a:p>
          <a:p>
            <a:pPr lvl="1">
              <a:buClr>
                <a:schemeClr val="accent1"/>
              </a:buClr>
              <a:buSzPct val="70000"/>
              <a:buFont typeface="Wingdings 2" panose="05020102010507070707" pitchFamily="18" charset="2"/>
            </a:pPr>
            <a:r>
              <a:rPr lang="el-GR" altLang="el-GR" b="1" dirty="0"/>
              <a:t>ό,τι πρέπει να λέγεται –γράφεται </a:t>
            </a:r>
            <a:r>
              <a:rPr lang="el-GR" altLang="el-GR" dirty="0"/>
              <a:t>(δεν επιβάλλει ρυθμιστικούς κανόνες)</a:t>
            </a:r>
            <a:endParaRPr lang="el-GR" alt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hasCustomPrompt="1"/>
          </p:nvPr>
        </p:nvSpPr>
        <p:spPr>
          <a:xfrm>
            <a:off x="468313" y="260350"/>
            <a:ext cx="8153400" cy="990600"/>
          </a:xfrm>
        </p:spPr>
        <p:txBody>
          <a:bodyPr vert="horz" wrap="square" lIns="91440" tIns="45720" rIns="91440" bIns="45720" anchor="ctr" anchorCtr="0"/>
          <a:lstStyle/>
          <a:p>
            <a:pPr eaLnBrk="1" hangingPunct="1"/>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1" hangingPunct="1">
              <a:buClr>
                <a:schemeClr val="accent2"/>
              </a:buClr>
              <a:buSzPct val="60000"/>
              <a:buFont typeface="Wingdings" panose="05000000000000000000" pitchFamily="2" charset="2"/>
            </a:pPr>
            <a:endParaRPr b="1" dirty="0">
              <a:solidFill>
                <a:srgbClr val="000000"/>
              </a:solidFill>
            </a:endParaRPr>
          </a:p>
          <a:p>
            <a:pPr eaLnBrk="1" hangingPunct="1">
              <a:buClr>
                <a:schemeClr val="accent2"/>
              </a:buClr>
              <a:buSzPct val="60000"/>
              <a:buFont typeface="Wingdings" panose="05000000000000000000" pitchFamily="2" charset="2"/>
            </a:pPr>
            <a:endParaRPr lang="en-US" altLang="x-none" b="1" dirty="0">
              <a:solidFill>
                <a:srgbClr val="000000"/>
              </a:solidFill>
              <a:latin typeface="Tw Cen MT" panose="020B0602020104020603" pitchFamily="34" charset="0"/>
            </a:endParaRPr>
          </a:p>
          <a:p>
            <a:pPr eaLnBrk="1" hangingPunct="1">
              <a:buClr>
                <a:schemeClr val="accent2"/>
              </a:buClr>
              <a:buSzPct val="60000"/>
              <a:buFont typeface="Wingdings" panose="05000000000000000000" pitchFamily="2" charset="2"/>
            </a:pPr>
            <a:r>
              <a:rPr b="1" dirty="0">
                <a:solidFill>
                  <a:srgbClr val="000000"/>
                </a:solidFill>
              </a:rPr>
              <a:t>Γλωσσολογία είναι </a:t>
            </a:r>
            <a:r>
              <a:rPr b="1" i="1" dirty="0">
                <a:solidFill>
                  <a:srgbClr val="000000"/>
                </a:solidFill>
              </a:rPr>
              <a:t>η </a:t>
            </a:r>
            <a:r>
              <a:rPr sz="3600" b="1" i="1" dirty="0">
                <a:solidFill>
                  <a:srgbClr val="000000"/>
                </a:solidFill>
              </a:rPr>
              <a:t>επιστημονική μελέτη</a:t>
            </a:r>
            <a:r>
              <a:rPr sz="3600" b="1" dirty="0">
                <a:solidFill>
                  <a:srgbClr val="000000"/>
                </a:solidFill>
              </a:rPr>
              <a:t> </a:t>
            </a:r>
            <a:r>
              <a:rPr b="1" dirty="0">
                <a:solidFill>
                  <a:srgbClr val="000000"/>
                </a:solidFill>
              </a:rPr>
              <a:t>της </a:t>
            </a:r>
            <a:r>
              <a:rPr sz="4800" b="1" dirty="0">
                <a:solidFill>
                  <a:srgbClr val="000000"/>
                </a:solidFill>
              </a:rPr>
              <a:t>γλώσσας</a:t>
            </a:r>
            <a:endParaRPr sz="48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4000" b="1" dirty="0"/>
              <a:t>Ιδεολογικά χαρακτηριστικά της παραδοσιακής</a:t>
            </a:r>
            <a:r>
              <a:rPr lang="en-US" altLang="x-none" sz="4000" b="1" dirty="0">
                <a:latin typeface="Tw Cen MT" panose="020B0602020104020603" pitchFamily="34" charset="0"/>
              </a:rPr>
              <a:t> </a:t>
            </a:r>
            <a:r>
              <a:rPr sz="4000" b="1" dirty="0"/>
              <a:t> γραμματικής</a:t>
            </a:r>
            <a:endParaRPr sz="4000" b="1" dirty="0"/>
          </a:p>
        </p:txBody>
      </p:sp>
      <p:sp>
        <p:nvSpPr>
          <p:cNvPr id="3" name="Θέση περιεχομένου 2"/>
          <p:cNvSpPr>
            <a:spLocks noGrp="1"/>
          </p:cNvSpPr>
          <p:nvPr>
            <p:ph sz="quarter" idx="1" hasCustomPrompt="1"/>
          </p:nvPr>
        </p:nvSpPr>
        <p:spPr bwMode="auto">
          <a:xfrm>
            <a:off x="107504" y="1556792"/>
            <a:ext cx="8857108" cy="5185321"/>
          </a:xfrm>
          <a:solidFill>
            <a:schemeClr val="lt1"/>
          </a:solidFill>
          <a:ln w="19050">
            <a:solidFill>
              <a:schemeClr val="accent1"/>
            </a:solidFill>
          </a:ln>
          <a:effectLst/>
          <a:scene3d>
            <a:camera prst="orthographicFront"/>
            <a:lightRig rig="balanced" dir="t"/>
          </a:scene3d>
          <a:sp3d prstMaterial="plastic"/>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normAutofit fontScale="85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α) Αναιτιολόγητη προτεραιότητα του γραπτού λόγου</a:t>
            </a:r>
            <a:r>
              <a:rPr kumimoji="0" lang="en-US" sz="2900" b="0" i="0" u="none" strike="noStrike" kern="1200" cap="none" spc="0" normalizeH="0" baseline="0" noProof="0" dirty="0">
                <a:ln>
                  <a:noFill/>
                </a:ln>
                <a:solidFill>
                  <a:schemeClr val="dk1"/>
                </a:solidFill>
                <a:effectLst/>
                <a:uLnTx/>
                <a:uFillTx/>
                <a:latin typeface="+mn-lt"/>
                <a:ea typeface="+mn-ea"/>
                <a:cs typeface="+mn-cs"/>
              </a:rPr>
              <a:t> –</a:t>
            </a:r>
            <a:r>
              <a:rPr kumimoji="0" lang="el-GR" sz="2900" b="0" i="0" u="none" strike="noStrike" kern="1200" cap="none" spc="0" normalizeH="0" baseline="0" noProof="0" dirty="0">
                <a:ln>
                  <a:noFill/>
                </a:ln>
                <a:solidFill>
                  <a:schemeClr val="dk1"/>
                </a:solidFill>
                <a:effectLst/>
                <a:uLnTx/>
                <a:uFillTx/>
                <a:latin typeface="+mn-lt"/>
                <a:ea typeface="+mn-ea"/>
                <a:cs typeface="+mn-cs"/>
              </a:rPr>
              <a:t>μελέτη των γραπτών σημαντικών κειμένων</a:t>
            </a:r>
            <a:r>
              <a:rPr kumimoji="0" lang="en-US" sz="2900" b="0" i="0" u="none" strike="noStrike" kern="1200" cap="none" spc="0" normalizeH="0" baseline="0" noProof="0" dirty="0">
                <a:ln>
                  <a:noFill/>
                </a:ln>
                <a:solidFill>
                  <a:schemeClr val="dk1"/>
                </a:solidFill>
                <a:effectLst/>
                <a:uLnTx/>
                <a:uFillTx/>
                <a:latin typeface="+mn-lt"/>
                <a:ea typeface="+mn-ea"/>
                <a:cs typeface="+mn-cs"/>
              </a:rPr>
              <a:t>.</a:t>
            </a: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β) Ρυθμιστική – κανονιστική στάση απέναντι στην ομιλούμενη γλώσσα με πρότυπα γλωσσικής ορθότητας και καθαρότητας (έμφαση στη νόρμα, την πρότυπη γλώσσα των κλασικών κειμένων). Επιβολή κανόνων ορθής χρήσης από </a:t>
            </a:r>
            <a:r>
              <a:rPr kumimoji="0" lang="el-GR" sz="2900" b="0" i="0" u="none" strike="noStrike" kern="1200" cap="none" spc="0" normalizeH="0" baseline="0" noProof="0" dirty="0">
                <a:ln>
                  <a:noFill/>
                </a:ln>
                <a:solidFill>
                  <a:srgbClr val="FF0000"/>
                </a:solidFill>
                <a:effectLst/>
                <a:uLnTx/>
                <a:uFillTx/>
                <a:latin typeface="+mn-lt"/>
                <a:ea typeface="+mn-ea"/>
                <a:cs typeface="+mn-cs"/>
              </a:rPr>
              <a:t>παλαιότερη φάση </a:t>
            </a:r>
            <a:r>
              <a:rPr kumimoji="0" lang="el-GR" sz="2900" b="0" i="0" u="none" strike="noStrike" kern="1200" cap="none" spc="0" normalizeH="0" baseline="0" noProof="0" dirty="0">
                <a:ln>
                  <a:noFill/>
                </a:ln>
                <a:solidFill>
                  <a:schemeClr val="dk1"/>
                </a:solidFill>
                <a:effectLst/>
                <a:uLnTx/>
                <a:uFillTx/>
                <a:latin typeface="+mn-lt"/>
                <a:ea typeface="+mn-ea"/>
                <a:cs typeface="+mn-cs"/>
              </a:rPr>
              <a:t>της γλώσσας:</a:t>
            </a:r>
            <a:r>
              <a:rPr kumimoji="0" lang="en-US" sz="2900" b="0" i="0" u="none" strike="noStrike" kern="1200" cap="none" spc="0" normalizeH="0" baseline="0" noProof="0" dirty="0">
                <a:ln>
                  <a:noFill/>
                </a:ln>
                <a:solidFill>
                  <a:schemeClr val="dk1"/>
                </a:solidFill>
                <a:effectLst/>
                <a:uLnTx/>
                <a:uFillTx/>
                <a:latin typeface="+mn-lt"/>
                <a:ea typeface="+mn-ea"/>
                <a:cs typeface="+mn-cs"/>
              </a:rPr>
              <a:t> </a:t>
            </a:r>
            <a:r>
              <a:rPr kumimoji="0" lang="el-GR" sz="2900" b="0" i="0" u="none" strike="noStrike" kern="1200" cap="none" spc="0" normalizeH="0" baseline="0" noProof="0" dirty="0">
                <a:ln>
                  <a:noFill/>
                </a:ln>
                <a:solidFill>
                  <a:srgbClr val="FF0000"/>
                </a:solidFill>
                <a:effectLst/>
                <a:uLnTx/>
                <a:uFillTx/>
                <a:latin typeface="+mn-lt"/>
                <a:ea typeface="+mn-ea"/>
                <a:cs typeface="+mn-cs"/>
              </a:rPr>
              <a:t>Αττικισμός</a:t>
            </a:r>
            <a:endParaRPr kumimoji="0" lang="el-GR" sz="29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γ) Εξίσωση της γλωσσικής αλλαγής με τη γλωσσική φθορά (μη αποδεκτή η απόκλιση από τη νόρμα)</a:t>
            </a:r>
            <a:r>
              <a:rPr kumimoji="0" lang="en-US" sz="2900" b="0" i="0" u="none" strike="noStrike" kern="1200" cap="none" spc="0" normalizeH="0" baseline="0" noProof="0" dirty="0">
                <a:ln>
                  <a:noFill/>
                </a:ln>
                <a:solidFill>
                  <a:schemeClr val="dk1"/>
                </a:solidFill>
                <a:effectLst/>
                <a:uLnTx/>
                <a:uFillTx/>
                <a:latin typeface="+mn-lt"/>
                <a:ea typeface="+mn-ea"/>
                <a:cs typeface="+mn-cs"/>
              </a:rPr>
              <a:t>.</a:t>
            </a: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sym typeface="Wingdings" panose="05000000000000000000" pitchFamily="2" charset="2"/>
              </a:rPr>
              <a:t> </a:t>
            </a:r>
            <a:r>
              <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Επιβιώνουν οι απόψεις αυτές σήμερα, λ.χ. στις θέσεις περί </a:t>
            </a:r>
            <a:r>
              <a:rPr kumimoji="0" lang="el-GR" sz="3800" b="1"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γλωσσικής πενίας</a:t>
            </a:r>
            <a:r>
              <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a:t>
            </a:r>
            <a:endPar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1</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Sapir, Language 1921):</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dirty="0">
                <a:solidFill>
                  <a:srgbClr val="000000"/>
                </a:solidFill>
              </a:rPr>
              <a:t>«Η ομιλία είναι μια καθαρά ανθρώπινη και μη-ενστικτώδης μέθοδος για τη </a:t>
            </a:r>
            <a:r>
              <a:rPr b="1" dirty="0">
                <a:solidFill>
                  <a:srgbClr val="000000"/>
                </a:solidFill>
              </a:rPr>
              <a:t>μετάδοση</a:t>
            </a:r>
            <a:r>
              <a:rPr dirty="0">
                <a:solidFill>
                  <a:srgbClr val="000000"/>
                </a:solidFill>
              </a:rPr>
              <a:t> ιδεών, συναισθημάτων και επιθυμιών </a:t>
            </a:r>
            <a:r>
              <a:rPr b="1" dirty="0">
                <a:solidFill>
                  <a:srgbClr val="000000"/>
                </a:solidFill>
              </a:rPr>
              <a:t>μέσω συμβόλων </a:t>
            </a:r>
            <a:r>
              <a:rPr dirty="0">
                <a:solidFill>
                  <a:srgbClr val="000000"/>
                </a:solidFill>
              </a:rPr>
              <a:t>που παράγονται εκούσια». </a:t>
            </a:r>
            <a:endParaRPr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hasCustomPrompt="1"/>
          </p:nvPr>
        </p:nvSpPr>
        <p:spPr/>
        <p:txBody>
          <a:bodyPr vert="horz" wrap="square" lIns="91440" tIns="45720" rIns="91440" bIns="45720" anchor="ctr" anchorCtr="0"/>
          <a:lstStyle/>
          <a:p>
            <a:endParaRPr lang="el-GR" altLang="el-GR" dirty="0"/>
          </a:p>
        </p:txBody>
      </p:sp>
      <p:grpSp>
        <p:nvGrpSpPr>
          <p:cNvPr id="39939" name="Ομάδα 2"/>
          <p:cNvGrpSpPr/>
          <p:nvPr/>
        </p:nvGrpSpPr>
        <p:grpSpPr>
          <a:xfrm>
            <a:off x="1916113" y="2060575"/>
            <a:ext cx="5311775" cy="3168650"/>
            <a:chOff x="1331639" y="2060949"/>
            <a:chExt cx="5312992" cy="3168650"/>
          </a:xfrm>
        </p:grpSpPr>
        <p:pic>
          <p:nvPicPr>
            <p:cNvPr id="39948" name="Εικόνα 18" descr="Εικόνα που περιέχει εσωτερικό, γραφείο, office, υπολογιστής&#10;&#10;Περιγραφή που δημιουργήθηκε αυτόματα"/>
            <p:cNvPicPr>
              <a:picLocks noChangeAspect="1"/>
            </p:cNvPicPr>
            <p:nvPr/>
          </p:nvPicPr>
          <p:blipFill>
            <a:blip r:embed="rId1"/>
            <a:srcRect r="49501"/>
            <a:stretch>
              <a:fillRect/>
            </a:stretch>
          </p:blipFill>
          <p:spPr>
            <a:xfrm>
              <a:off x="1331639" y="2060949"/>
              <a:ext cx="1927225" cy="3168650"/>
            </a:xfrm>
            <a:prstGeom prst="rect">
              <a:avLst/>
            </a:prstGeom>
            <a:noFill/>
            <a:ln w="9525">
              <a:noFill/>
            </a:ln>
          </p:spPr>
        </p:pic>
        <p:pic>
          <p:nvPicPr>
            <p:cNvPr id="39949" name="Εικόνα 18" descr="Εικόνα που περιέχει εσωτερικό, γραφείο, office, υπολογιστής&#10;&#10;Περιγραφή που δημιουργήθηκε αυτόματα"/>
            <p:cNvPicPr>
              <a:picLocks noChangeAspect="1"/>
            </p:cNvPicPr>
            <p:nvPr/>
          </p:nvPicPr>
          <p:blipFill>
            <a:blip r:embed="rId1"/>
            <a:srcRect l="51350"/>
            <a:stretch>
              <a:fillRect/>
            </a:stretch>
          </p:blipFill>
          <p:spPr>
            <a:xfrm>
              <a:off x="4788024" y="2060949"/>
              <a:ext cx="1856607" cy="3168650"/>
            </a:xfrm>
            <a:prstGeom prst="rect">
              <a:avLst/>
            </a:prstGeom>
            <a:noFill/>
            <a:ln w="9525">
              <a:noFill/>
            </a:ln>
          </p:spPr>
        </p:pic>
      </p:grpSp>
      <p:sp>
        <p:nvSpPr>
          <p:cNvPr id="4" name="Διάγραμμα ροής: Γραμμή σύνδεσης 3"/>
          <p:cNvSpPr/>
          <p:nvPr/>
        </p:nvSpPr>
        <p:spPr>
          <a:xfrm>
            <a:off x="3492500"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5" name="Διάγραμμα ροής: Γραμμή σύνδεσης 4"/>
          <p:cNvSpPr/>
          <p:nvPr/>
        </p:nvSpPr>
        <p:spPr>
          <a:xfrm>
            <a:off x="3843338"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6" name="Διάγραμμα ροής: Γραμμή σύνδεσης 5"/>
          <p:cNvSpPr/>
          <p:nvPr/>
        </p:nvSpPr>
        <p:spPr>
          <a:xfrm>
            <a:off x="4194175" y="2852738"/>
            <a:ext cx="377825"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7" name="Διάγραμμα ροής: Γραμμή σύνδεσης 6"/>
          <p:cNvSpPr/>
          <p:nvPr/>
        </p:nvSpPr>
        <p:spPr>
          <a:xfrm>
            <a:off x="4572000"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9" name="Διάγραμμα ροής: Γραμμή σύνδεσης 8"/>
          <p:cNvSpPr/>
          <p:nvPr/>
        </p:nvSpPr>
        <p:spPr>
          <a:xfrm flipH="1">
            <a:off x="4922838" y="2852738"/>
            <a:ext cx="377825"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Διάγραμμα ροής: Γραμμή σύνδεσης 9"/>
          <p:cNvSpPr/>
          <p:nvPr/>
        </p:nvSpPr>
        <p:spPr>
          <a:xfrm>
            <a:off x="5273675"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2" name="Ευθύγραμμο βέλος σύνδεσης 11"/>
          <p:cNvCxnSpPr/>
          <p:nvPr/>
        </p:nvCxnSpPr>
        <p:spPr>
          <a:xfrm>
            <a:off x="3419475" y="2586038"/>
            <a:ext cx="468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a:off x="5130800" y="2586038"/>
            <a:ext cx="468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2</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Martinet, Eléments de linguistique générale 1970):</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dirty="0">
                <a:solidFill>
                  <a:srgbClr val="000000"/>
                </a:solidFill>
              </a:rPr>
              <a:t>«Μια γλώσσα είναι ένα όργανο επικοινωνίας κατά το οποίο </a:t>
            </a:r>
            <a:r>
              <a:rPr b="1" dirty="0">
                <a:solidFill>
                  <a:srgbClr val="000000"/>
                </a:solidFill>
              </a:rPr>
              <a:t>η ανθρώπινη πείρα αναλύεται</a:t>
            </a:r>
            <a:r>
              <a:rPr dirty="0">
                <a:solidFill>
                  <a:srgbClr val="000000"/>
                </a:solidFill>
              </a:rPr>
              <a:t>, διαφορετικά σε κάθε κοινότητα, σε </a:t>
            </a:r>
            <a:r>
              <a:rPr b="1" dirty="0">
                <a:solidFill>
                  <a:srgbClr val="000000"/>
                </a:solidFill>
              </a:rPr>
              <a:t>μονάδες</a:t>
            </a:r>
            <a:r>
              <a:rPr dirty="0">
                <a:solidFill>
                  <a:srgbClr val="000000"/>
                </a:solidFill>
              </a:rPr>
              <a:t> εφοδιασμένες με ένα </a:t>
            </a:r>
            <a:r>
              <a:rPr b="1" dirty="0">
                <a:solidFill>
                  <a:srgbClr val="000000"/>
                </a:solidFill>
              </a:rPr>
              <a:t>σημασιολογικό περιεχόμενο </a:t>
            </a:r>
            <a:r>
              <a:rPr dirty="0">
                <a:solidFill>
                  <a:srgbClr val="000000"/>
                </a:solidFill>
              </a:rPr>
              <a:t>και μια </a:t>
            </a:r>
            <a:r>
              <a:rPr b="1" dirty="0">
                <a:solidFill>
                  <a:srgbClr val="000000"/>
                </a:solidFill>
              </a:rPr>
              <a:t>φωνητική έκφραση</a:t>
            </a:r>
            <a:r>
              <a:rPr dirty="0">
                <a:solidFill>
                  <a:srgbClr val="000000"/>
                </a:solidFill>
              </a:rPr>
              <a:t>…»</a:t>
            </a:r>
            <a:r>
              <a:rPr lang="en-US" altLang="x-none" dirty="0">
                <a:solidFill>
                  <a:srgbClr val="000000"/>
                </a:solidFill>
                <a:latin typeface="Tw Cen MT" panose="020B0602020104020603" pitchFamily="34" charset="0"/>
              </a:rPr>
              <a:t>.</a:t>
            </a:r>
            <a:endParaRPr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hasCustomPrompt="1"/>
          </p:nvPr>
        </p:nvSpPr>
        <p:spPr/>
        <p:txBody>
          <a:bodyPr vert="horz" wrap="square" lIns="91440" tIns="45720" rIns="91440" bIns="45720" anchor="ctr" anchorCtr="0"/>
          <a:lstStyle/>
          <a:p>
            <a:endParaRPr lang="el-GR" altLang="el-GR" dirty="0"/>
          </a:p>
        </p:txBody>
      </p:sp>
      <p:sp>
        <p:nvSpPr>
          <p:cNvPr id="4" name="Διάγραμμα ροής: Γραμμή σύνδεσης 3"/>
          <p:cNvSpPr/>
          <p:nvPr/>
        </p:nvSpPr>
        <p:spPr>
          <a:xfrm>
            <a:off x="2411413" y="1687513"/>
            <a:ext cx="4321175" cy="4321175"/>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dirty="0">
              <a:ln>
                <a:noFill/>
              </a:ln>
              <a:solidFill>
                <a:schemeClr val="dk1"/>
              </a:solidFill>
              <a:effectLst/>
              <a:uLnTx/>
              <a:uFillTx/>
              <a:latin typeface="+mn-lt"/>
              <a:ea typeface="+mn-ea"/>
              <a:cs typeface="+mn-cs"/>
            </a:endParaRPr>
          </a:p>
        </p:txBody>
      </p:sp>
      <p:cxnSp>
        <p:nvCxnSpPr>
          <p:cNvPr id="6" name="Ευθεία γραμμή σύνδεσης 5"/>
          <p:cNvCxnSpPr>
            <a:stCxn id="4" idx="0"/>
            <a:endCxn id="4" idx="4"/>
          </p:cNvCxnSpPr>
          <p:nvPr/>
        </p:nvCxnSpPr>
        <p:spPr>
          <a:xfrm>
            <a:off x="4572000" y="1687513"/>
            <a:ext cx="0" cy="43211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989" name="TextBox 6"/>
          <p:cNvSpPr txBox="1"/>
          <p:nvPr/>
        </p:nvSpPr>
        <p:spPr>
          <a:xfrm>
            <a:off x="2647950" y="3556000"/>
            <a:ext cx="1597025" cy="584200"/>
          </a:xfrm>
          <a:prstGeom prst="rect">
            <a:avLst/>
          </a:prstGeom>
          <a:noFill/>
          <a:ln w="9525">
            <a:noFill/>
          </a:ln>
        </p:spPr>
        <p:txBody>
          <a:bodyPr wrap="none">
            <a:spAutoFit/>
          </a:bodyPr>
          <a:lstStyle/>
          <a:p>
            <a:r>
              <a:rPr lang="en-US" altLang="el-GR" sz="3200" dirty="0">
                <a:latin typeface="Arial" panose="020B0604020202020204" pitchFamily="34" charset="0"/>
              </a:rPr>
              <a:t>[</a:t>
            </a:r>
            <a:r>
              <a:rPr lang="el-GR" altLang="el-GR" sz="3200" dirty="0">
                <a:latin typeface="Arial" panose="020B0604020202020204" pitchFamily="34" charset="0"/>
              </a:rPr>
              <a:t>΄δ</a:t>
            </a:r>
            <a:r>
              <a:rPr lang="en-US" altLang="el-GR" sz="3200" dirty="0">
                <a:latin typeface="Arial" panose="020B0604020202020204" pitchFamily="34" charset="0"/>
              </a:rPr>
              <a:t>edro]</a:t>
            </a:r>
            <a:endParaRPr lang="el-GR" altLang="el-GR" sz="3200" dirty="0">
              <a:latin typeface="Arial" panose="020B0604020202020204" pitchFamily="34" charset="0"/>
            </a:endParaRPr>
          </a:p>
        </p:txBody>
      </p:sp>
      <p:pic>
        <p:nvPicPr>
          <p:cNvPr id="41990" name="Θέση περιεχομένου 15"/>
          <p:cNvPicPr>
            <a:picLocks noGrp="1" noChangeAspect="1"/>
          </p:cNvPicPr>
          <p:nvPr>
            <p:ph sz="quarter" idx="1" hasCustomPrompt="1"/>
          </p:nvPr>
        </p:nvPicPr>
        <p:blipFill>
          <a:blip r:embed="rId1"/>
          <a:srcRect/>
          <a:stretch>
            <a:fillRect/>
          </a:stretch>
        </p:blipFill>
        <p:spPr>
          <a:xfrm>
            <a:off x="4597400" y="2708275"/>
            <a:ext cx="2109788" cy="2109788"/>
          </a:xfrm>
        </p:spPr>
      </p:pic>
      <p:sp>
        <p:nvSpPr>
          <p:cNvPr id="41991" name="TextBox 1"/>
          <p:cNvSpPr txBox="1"/>
          <p:nvPr/>
        </p:nvSpPr>
        <p:spPr>
          <a:xfrm flipH="1">
            <a:off x="612775" y="3716338"/>
            <a:ext cx="1708150" cy="647700"/>
          </a:xfrm>
          <a:prstGeom prst="rect">
            <a:avLst/>
          </a:prstGeom>
          <a:noFill/>
          <a:ln w="9525">
            <a:noFill/>
          </a:ln>
        </p:spPr>
        <p:txBody>
          <a:bodyPr>
            <a:spAutoFit/>
          </a:bodyPr>
          <a:lstStyle/>
          <a:p>
            <a:r>
              <a:rPr lang="el-GR" altLang="el-GR" dirty="0">
                <a:latin typeface="Arial" panose="020B0604020202020204" pitchFamily="34" charset="0"/>
              </a:rPr>
              <a:t>Φωνητική Έκφραση</a:t>
            </a:r>
            <a:endParaRPr lang="el-GR" altLang="el-GR" dirty="0">
              <a:latin typeface="Arial" panose="020B0604020202020204" pitchFamily="34" charset="0"/>
            </a:endParaRPr>
          </a:p>
        </p:txBody>
      </p:sp>
      <p:sp>
        <p:nvSpPr>
          <p:cNvPr id="41992" name="TextBox 2"/>
          <p:cNvSpPr txBox="1"/>
          <p:nvPr/>
        </p:nvSpPr>
        <p:spPr>
          <a:xfrm>
            <a:off x="6823075" y="3848100"/>
            <a:ext cx="1708150" cy="646113"/>
          </a:xfrm>
          <a:prstGeom prst="rect">
            <a:avLst/>
          </a:prstGeom>
          <a:noFill/>
          <a:ln w="9525">
            <a:noFill/>
          </a:ln>
        </p:spPr>
        <p:txBody>
          <a:bodyPr>
            <a:spAutoFit/>
          </a:bodyPr>
          <a:lstStyle/>
          <a:p>
            <a:r>
              <a:rPr lang="el-GR" altLang="el-GR" dirty="0">
                <a:latin typeface="Arial" panose="020B0604020202020204" pitchFamily="34" charset="0"/>
              </a:rPr>
              <a:t>Σημασιολογικό Περιεχόμενο</a:t>
            </a:r>
            <a:endParaRPr lang="el-GR" altLang="el-GR"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3</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Bloch &amp; Irager, Outline of Linguistic Analysis 1942):</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sz="3600" dirty="0">
                <a:solidFill>
                  <a:srgbClr val="000000"/>
                </a:solidFill>
              </a:rPr>
              <a:t>«Μια γλώσσα είναι ένα σύστημα </a:t>
            </a:r>
            <a:r>
              <a:rPr sz="3600" b="1" dirty="0">
                <a:solidFill>
                  <a:srgbClr val="000000"/>
                </a:solidFill>
              </a:rPr>
              <a:t>αυθαίρετων </a:t>
            </a:r>
            <a:r>
              <a:rPr sz="3600" dirty="0">
                <a:solidFill>
                  <a:srgbClr val="000000"/>
                </a:solidFill>
              </a:rPr>
              <a:t>φωνητικών συμβόλων μέσω των οποίων </a:t>
            </a:r>
            <a:r>
              <a:rPr sz="3600" b="1" dirty="0">
                <a:solidFill>
                  <a:srgbClr val="000000"/>
                </a:solidFill>
              </a:rPr>
              <a:t>μια κοινωνική ομάδα λειτουργεί σαν σύνολο</a:t>
            </a:r>
            <a:r>
              <a:rPr sz="3600" dirty="0">
                <a:solidFill>
                  <a:srgbClr val="000000"/>
                </a:solidFill>
              </a:rPr>
              <a:t>»</a:t>
            </a:r>
            <a:r>
              <a:rPr lang="en-US" altLang="x-none" sz="3600" dirty="0">
                <a:solidFill>
                  <a:srgbClr val="000000"/>
                </a:solidFill>
                <a:latin typeface="Tw Cen MT" panose="020B0602020104020603" pitchFamily="34" charset="0"/>
              </a:rPr>
              <a:t>.</a:t>
            </a:r>
            <a:endParaRPr sz="3600" b="1"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4</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a:xfrm>
            <a:off x="179388" y="1600200"/>
            <a:ext cx="8586788" cy="502920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Chomsky, Syntactic Structures 1957):</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lang="en-US" altLang="x-none" dirty="0">
              <a:solidFill>
                <a:srgbClr val="000000"/>
              </a:solidFill>
              <a:latin typeface="Tw Cen MT" panose="020B0602020104020603" pitchFamily="34" charset="0"/>
            </a:endParaRPr>
          </a:p>
          <a:p>
            <a:pPr marL="0" indent="0" eaLnBrk="1" hangingPunct="1">
              <a:buClr>
                <a:schemeClr val="accent2"/>
              </a:buClr>
              <a:buSzPct val="60000"/>
              <a:buFont typeface="Wingdings" panose="05000000000000000000" pitchFamily="2" charset="2"/>
            </a:pPr>
            <a:r>
              <a:rPr sz="3200" dirty="0">
                <a:solidFill>
                  <a:srgbClr val="000000"/>
                </a:solidFill>
              </a:rPr>
              <a:t>Η γλώσσα είναι: «ένα σύνολο, </a:t>
            </a:r>
            <a:r>
              <a:rPr sz="3200" b="1" dirty="0">
                <a:solidFill>
                  <a:srgbClr val="000000"/>
                </a:solidFill>
              </a:rPr>
              <a:t>μη πεπερασμένο, προτάσεων</a:t>
            </a:r>
            <a:r>
              <a:rPr sz="3200" dirty="0">
                <a:solidFill>
                  <a:srgbClr val="000000"/>
                </a:solidFill>
              </a:rPr>
              <a:t>, που η καθεμιά τους είναι </a:t>
            </a:r>
            <a:r>
              <a:rPr sz="3200" b="1" dirty="0">
                <a:solidFill>
                  <a:srgbClr val="000000"/>
                </a:solidFill>
              </a:rPr>
              <a:t>πεπερασμένη σε μήκος </a:t>
            </a:r>
            <a:r>
              <a:rPr sz="3200" dirty="0">
                <a:solidFill>
                  <a:srgbClr val="000000"/>
                </a:solidFill>
              </a:rPr>
              <a:t>και αποτελείται από ένα </a:t>
            </a:r>
            <a:r>
              <a:rPr sz="3200" b="1" dirty="0">
                <a:solidFill>
                  <a:srgbClr val="000000"/>
                </a:solidFill>
              </a:rPr>
              <a:t>πεπερασμένο σύνολο στοιχείων</a:t>
            </a:r>
            <a:r>
              <a:rPr sz="3200" dirty="0">
                <a:solidFill>
                  <a:srgbClr val="000000"/>
                </a:solidFill>
              </a:rPr>
              <a:t>».</a:t>
            </a:r>
            <a:endParaRPr sz="3200" dirty="0">
              <a:solidFill>
                <a:srgbClr val="000000"/>
              </a:solidFill>
            </a:endParaRPr>
          </a:p>
          <a:p>
            <a:pPr marL="0" indent="0" eaLnBrk="1" hangingPunct="1">
              <a:buClr>
                <a:schemeClr val="accent2"/>
              </a:buClr>
              <a:buSzPct val="60000"/>
              <a:buFont typeface="Wingdings" panose="05000000000000000000" pitchFamily="2" charset="2"/>
            </a:pPr>
            <a:endParaRPr sz="3200" dirty="0">
              <a:solidFill>
                <a:srgbClr val="000000"/>
              </a:solidFill>
            </a:endParaRPr>
          </a:p>
          <a:p>
            <a:pPr marL="0" indent="0" eaLnBrk="1" hangingPunct="1">
              <a:buClr>
                <a:schemeClr val="accent2"/>
              </a:buClr>
              <a:buSzPct val="60000"/>
              <a:buFont typeface="Wingdings" panose="05000000000000000000" pitchFamily="2" charset="2"/>
              <a:buNone/>
            </a:pPr>
            <a:r>
              <a:rPr sz="3600" dirty="0">
                <a:solidFill>
                  <a:srgbClr val="000000"/>
                </a:solidFill>
              </a:rPr>
              <a:t>φφφ&gt;μμμ&gt;λλλ&gt; ΦρΦρΦρ&gt;ΠΠΠ</a:t>
            </a:r>
            <a:endParaRPr sz="3600"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hasCustomPrompt="1"/>
          </p:nvPr>
        </p:nvSpPr>
        <p:spPr/>
        <p:txBody>
          <a:bodyPr vert="horz" wrap="square" lIns="91440" tIns="45720" rIns="91440" bIns="45720" anchor="ctr" anchorCtr="0"/>
          <a:lstStyle/>
          <a:p>
            <a:r>
              <a:rPr lang="el-GR" altLang="el-GR" b="1" dirty="0"/>
              <a:t>Ερωτήσεις Κατανόησης</a:t>
            </a:r>
            <a:endParaRPr lang="el-GR" altLang="el-GR" b="1" dirty="0"/>
          </a:p>
        </p:txBody>
      </p:sp>
      <p:sp>
        <p:nvSpPr>
          <p:cNvPr id="45059" name="Θέση περιεχομένου 2"/>
          <p:cNvSpPr>
            <a:spLocks noGrp="1"/>
          </p:cNvSpPr>
          <p:nvPr>
            <p:ph sz="quarter" idx="1" hasCustomPrompt="1"/>
          </p:nvPr>
        </p:nvSpPr>
        <p:spPr>
          <a:xfrm>
            <a:off x="107950" y="1600200"/>
            <a:ext cx="9001125" cy="5141913"/>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dirty="0"/>
              <a:t>Σε τι δίνει προτεραιότητα η Παραδοσιακή Γραμματική;</a:t>
            </a:r>
            <a:endParaRPr lang="el-GR" altLang="el-GR" dirty="0"/>
          </a:p>
          <a:p>
            <a:pPr>
              <a:buClr>
                <a:schemeClr val="accent2"/>
              </a:buClr>
              <a:buSzPct val="60000"/>
              <a:buFont typeface="Wingdings" panose="05000000000000000000" pitchFamily="2" charset="2"/>
            </a:pPr>
            <a:r>
              <a:rPr lang="el-GR" altLang="el-GR" dirty="0"/>
              <a:t>Ποια είναι η στάση της Παραδοσιακής Γραμματικής απέναντι στην ομιλούμενη γλώσσα;</a:t>
            </a:r>
            <a:endParaRPr lang="el-GR" altLang="el-GR" dirty="0"/>
          </a:p>
          <a:p>
            <a:pPr>
              <a:buClr>
                <a:schemeClr val="accent2"/>
              </a:buClr>
              <a:buSzPct val="60000"/>
              <a:buFont typeface="Wingdings" panose="05000000000000000000" pitchFamily="2" charset="2"/>
            </a:pPr>
            <a:r>
              <a:rPr lang="el-GR" altLang="el-GR" dirty="0"/>
              <a:t>Πώς αντιμετωπίζει η Παραδοσιακή Γραμματική τη γλωσσική αλλαγή;</a:t>
            </a:r>
            <a:endParaRPr lang="el-GR" altLang="el-GR" dirty="0"/>
          </a:p>
          <a:p>
            <a:pPr>
              <a:buClr>
                <a:schemeClr val="accent2"/>
              </a:buClr>
              <a:buSzPct val="60000"/>
              <a:buFont typeface="Wingdings" panose="05000000000000000000" pitchFamily="2" charset="2"/>
            </a:pPr>
            <a:r>
              <a:rPr lang="el-GR" altLang="el-GR" dirty="0"/>
              <a:t>Επιβιώνουν οι απόψεις αυτές σήμερα, λ.χ. στις θέσεις περί γλωσσικής πενίας;</a:t>
            </a:r>
            <a:endParaRPr lang="el-GR" altLang="el-GR" dirty="0"/>
          </a:p>
          <a:p>
            <a:pPr>
              <a:buClr>
                <a:schemeClr val="accent2"/>
              </a:buClr>
              <a:buSzPct val="60000"/>
              <a:buFont typeface="Wingdings" panose="05000000000000000000" pitchFamily="2" charset="2"/>
            </a:pPr>
            <a:r>
              <a:rPr lang="el-GR" altLang="el-GR" dirty="0"/>
              <a:t>Ποια είναι η θέση της Γλωσσολογίας για τον δανεισμό και τη γλώσσα των νέων;</a:t>
            </a:r>
            <a:endParaRPr lang="el-GR" altLang="el-GR" dirty="0"/>
          </a:p>
          <a:p>
            <a:pPr>
              <a:buClr>
                <a:schemeClr val="accent2"/>
              </a:buClr>
              <a:buSzPct val="60000"/>
              <a:buFont typeface="Wingdings" panose="05000000000000000000" pitchFamily="2" charset="2"/>
            </a:pPr>
            <a:r>
              <a:rPr lang="el-GR" altLang="el-GR" dirty="0"/>
              <a:t>Τι μελετά η Γλωσσολογία;</a:t>
            </a:r>
            <a:endParaRPr lang="el-GR" altLang="el-GR" dirty="0"/>
          </a:p>
          <a:p>
            <a:pPr>
              <a:buClr>
                <a:schemeClr val="accent2"/>
              </a:buClr>
              <a:buSzPct val="60000"/>
              <a:buFont typeface="Wingdings" panose="05000000000000000000" pitchFamily="2" charset="2"/>
            </a:pPr>
            <a:endParaRPr lang="el-GR" alt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Βιβλιογραφική αναφορά</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1" hangingPunct="1">
              <a:buClr>
                <a:schemeClr val="accent2"/>
              </a:buClr>
              <a:buSzPct val="60000"/>
              <a:buFont typeface="Wingdings" panose="05000000000000000000" pitchFamily="2" charset="2"/>
            </a:pPr>
            <a:endParaRPr lang="en-US" altLang="x-none" dirty="0">
              <a:solidFill>
                <a:srgbClr val="000000"/>
              </a:solidFill>
              <a:latin typeface="Tw Cen MT" panose="020B0602020104020603" pitchFamily="34" charset="0"/>
            </a:endParaRPr>
          </a:p>
          <a:p>
            <a:pPr eaLnBrk="1" hangingPunct="1">
              <a:buClr>
                <a:schemeClr val="accent2"/>
              </a:buClr>
              <a:buSzPct val="60000"/>
              <a:buFont typeface="Wingdings" panose="05000000000000000000" pitchFamily="2" charset="2"/>
            </a:pPr>
            <a:r>
              <a:rPr dirty="0">
                <a:solidFill>
                  <a:srgbClr val="000000"/>
                </a:solidFill>
              </a:rPr>
              <a:t>Φιλιππάκη-Warburton,  Ει.  (1992).  </a:t>
            </a:r>
            <a:r>
              <a:rPr i="1" dirty="0">
                <a:solidFill>
                  <a:srgbClr val="000000"/>
                </a:solidFill>
              </a:rPr>
              <a:t>Εισαγωγή  στη  θεωρητική  γλωσσολογία</a:t>
            </a:r>
            <a:r>
              <a:rPr dirty="0">
                <a:solidFill>
                  <a:srgbClr val="000000"/>
                </a:solidFill>
              </a:rPr>
              <a:t>.  Αθήνα: Νεφέλη. </a:t>
            </a:r>
            <a:endParaRPr dirty="0">
              <a:solidFill>
                <a:srgbClr val="000000"/>
              </a:solidFill>
            </a:endParaRPr>
          </a:p>
          <a:p>
            <a:pPr eaLnBrk="1" hangingPunct="1">
              <a:buClr>
                <a:schemeClr val="accent2"/>
              </a:buClr>
              <a:buSzPct val="60000"/>
              <a:buFont typeface="Wingdings" panose="05000000000000000000" pitchFamily="2" charset="2"/>
              <a:buNone/>
            </a:pPr>
            <a:endParaRPr dirty="0">
              <a:solidFill>
                <a:srgbClr val="000000"/>
              </a:solidFill>
            </a:endParaRPr>
          </a:p>
          <a:p>
            <a:pPr eaLnBrk="1" hangingPunct="1">
              <a:buClr>
                <a:schemeClr val="accent2"/>
              </a:buClr>
              <a:buSzPct val="60000"/>
              <a:buFont typeface="Wingdings" panose="05000000000000000000" pitchFamily="2" charset="2"/>
            </a:pPr>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3600" b="1" dirty="0"/>
              <a:t>Αποσπάσματα από την επιφυλλίδα </a:t>
            </a:r>
            <a:r>
              <a:rPr sz="3600" b="1" i="1" dirty="0"/>
              <a:t>Απέσβετο και λάλον ύδωρ;</a:t>
            </a:r>
            <a:endParaRPr sz="3600" b="1" i="1" dirty="0"/>
          </a:p>
        </p:txBody>
      </p:sp>
      <p:sp>
        <p:nvSpPr>
          <p:cNvPr id="3" name="Θέση περιεχομένου 2"/>
          <p:cNvSpPr>
            <a:spLocks noGrp="1"/>
          </p:cNvSpPr>
          <p:nvPr>
            <p:ph sz="quarter" idx="1" hasCustomPrompt="1"/>
          </p:nvPr>
        </p:nvSpPr>
        <p:spPr>
          <a:xfrm>
            <a:off x="250825" y="1628775"/>
            <a:ext cx="8642350" cy="5113338"/>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lnSpc>
                <a:spcPct val="80000"/>
              </a:lnSpc>
              <a:buClr>
                <a:schemeClr val="accent2"/>
              </a:buClr>
              <a:buSzPct val="60000"/>
              <a:buFont typeface="Wingdings" panose="05000000000000000000" pitchFamily="2" charset="2"/>
              <a:buNone/>
            </a:pPr>
            <a:r>
              <a:rPr lang="en-US" altLang="x-none" sz="2700" dirty="0">
                <a:solidFill>
                  <a:srgbClr val="000000"/>
                </a:solidFill>
                <a:latin typeface="Tw Cen MT" panose="020B0602020104020603" pitchFamily="34" charset="0"/>
              </a:rPr>
              <a:t>(</a:t>
            </a:r>
            <a:r>
              <a:rPr sz="2700" dirty="0">
                <a:solidFill>
                  <a:srgbClr val="000000"/>
                </a:solidFill>
              </a:rPr>
              <a:t>Χ. Γιανναράς, </a:t>
            </a:r>
            <a:r>
              <a:rPr sz="2700" i="1" dirty="0">
                <a:solidFill>
                  <a:srgbClr val="000000"/>
                </a:solidFill>
              </a:rPr>
              <a:t>Καθημερινή</a:t>
            </a:r>
            <a:r>
              <a:rPr sz="2700" dirty="0">
                <a:solidFill>
                  <a:srgbClr val="000000"/>
                </a:solidFill>
              </a:rPr>
              <a:t> 3-10-1999</a:t>
            </a:r>
            <a:r>
              <a:rPr lang="en-US" altLang="x-none" sz="2700" dirty="0">
                <a:solidFill>
                  <a:srgbClr val="000000"/>
                </a:solidFill>
                <a:latin typeface="Tw Cen MT" panose="020B0602020104020603" pitchFamily="34" charset="0"/>
              </a:rPr>
              <a:t>)</a:t>
            </a: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buNone/>
            </a:pP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buNone/>
            </a:pPr>
            <a:r>
              <a:rPr sz="2700" dirty="0">
                <a:solidFill>
                  <a:srgbClr val="000000"/>
                </a:solidFill>
              </a:rPr>
              <a:t>(…) Οι λέξεις δεν κομίζουν </a:t>
            </a:r>
            <a:r>
              <a:rPr sz="2700" b="1" dirty="0">
                <a:solidFill>
                  <a:srgbClr val="000000"/>
                </a:solidFill>
              </a:rPr>
              <a:t>το άλλοτε</a:t>
            </a:r>
            <a:r>
              <a:rPr sz="2700" dirty="0">
                <a:solidFill>
                  <a:srgbClr val="000000"/>
                </a:solidFill>
              </a:rPr>
              <a:t> βιωματικό τους φορτίο, παραπέμπουν σε διαφορετικά σημαινόμενα, η λειτουργία της γλώσσας δεν υπηρετεί </a:t>
            </a:r>
            <a:r>
              <a:rPr sz="2700" b="1" dirty="0">
                <a:solidFill>
                  <a:srgbClr val="000000"/>
                </a:solidFill>
              </a:rPr>
              <a:t>τις ανάγκες για τις οποίες πλάστηκε</a:t>
            </a:r>
            <a:r>
              <a:rPr sz="2700" dirty="0">
                <a:solidFill>
                  <a:srgbClr val="000000"/>
                </a:solidFill>
              </a:rPr>
              <a:t>. </a:t>
            </a: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pP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buNone/>
            </a:pPr>
            <a:r>
              <a:rPr sz="2700" dirty="0">
                <a:solidFill>
                  <a:srgbClr val="000000"/>
                </a:solidFill>
              </a:rPr>
              <a:t>(…) Κάποια </a:t>
            </a:r>
            <a:r>
              <a:rPr sz="2700" b="1" dirty="0">
                <a:solidFill>
                  <a:srgbClr val="000000"/>
                </a:solidFill>
              </a:rPr>
              <a:t>ράκη ορολογίας ελληνικής </a:t>
            </a:r>
            <a:r>
              <a:rPr sz="4000" b="1" dirty="0">
                <a:solidFill>
                  <a:srgbClr val="000000"/>
                </a:solidFill>
              </a:rPr>
              <a:t>σώζονται</a:t>
            </a:r>
            <a:r>
              <a:rPr sz="2700" dirty="0">
                <a:solidFill>
                  <a:srgbClr val="000000"/>
                </a:solidFill>
              </a:rPr>
              <a:t>  στις διακόσιες περίπου λέξεις με τις οποίες </a:t>
            </a:r>
            <a:r>
              <a:rPr sz="2700" b="1" dirty="0">
                <a:solidFill>
                  <a:srgbClr val="000000"/>
                </a:solidFill>
              </a:rPr>
              <a:t>συνεννοούνται οι χούλιγκανς των γηπέδων ή οι μετέχοντες στα «ριάλιτι σόου» </a:t>
            </a:r>
            <a:r>
              <a:rPr sz="2700" dirty="0">
                <a:solidFill>
                  <a:srgbClr val="000000"/>
                </a:solidFill>
              </a:rPr>
              <a:t>-μπορούμε να μιλάμε στην περίπτωσή τους για ελληνική εκφραστική, για ελληνικότητα κοινωνίας και γλώσσας</a:t>
            </a:r>
            <a:r>
              <a:rPr sz="2700" b="1" dirty="0">
                <a:solidFill>
                  <a:srgbClr val="000000"/>
                </a:solidFill>
              </a:rPr>
              <a:t>;</a:t>
            </a:r>
            <a:r>
              <a:rPr sz="2700" dirty="0">
                <a:solidFill>
                  <a:srgbClr val="000000"/>
                </a:solidFill>
              </a:rPr>
              <a:t> </a:t>
            </a: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pPr>
            <a:endParaRPr sz="27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3600" b="1" dirty="0"/>
              <a:t>Απόσπασμα από την επιφυλλίδα </a:t>
            </a:r>
            <a:r>
              <a:rPr sz="3600" b="1" i="1" dirty="0"/>
              <a:t>Απέσβετο και λάλον ύδωρ;</a:t>
            </a:r>
            <a:endParaRPr sz="3600" dirty="0"/>
          </a:p>
        </p:txBody>
      </p:sp>
      <p:sp>
        <p:nvSpPr>
          <p:cNvPr id="3" name="Θέση περιεχομένου 2"/>
          <p:cNvSpPr>
            <a:spLocks noGrp="1"/>
          </p:cNvSpPr>
          <p:nvPr>
            <p:ph sz="quarter" idx="1" hasCustomPrompt="1"/>
          </p:nvPr>
        </p:nvSpPr>
        <p:spPr>
          <a:xfrm>
            <a:off x="612775" y="1600200"/>
            <a:ext cx="8153400"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lang="en-US" altLang="x-none" dirty="0">
                <a:solidFill>
                  <a:srgbClr val="000000"/>
                </a:solidFill>
                <a:latin typeface="Tw Cen MT" panose="020B0602020104020603" pitchFamily="34" charset="0"/>
              </a:rPr>
              <a:t>(</a:t>
            </a:r>
            <a:r>
              <a:rPr dirty="0">
                <a:solidFill>
                  <a:srgbClr val="000000"/>
                </a:solidFill>
              </a:rPr>
              <a:t>Χ. Γιανναράς, </a:t>
            </a:r>
            <a:r>
              <a:rPr i="1" dirty="0">
                <a:solidFill>
                  <a:srgbClr val="000000"/>
                </a:solidFill>
              </a:rPr>
              <a:t>Καθημερινή</a:t>
            </a:r>
            <a:r>
              <a:rPr dirty="0">
                <a:solidFill>
                  <a:srgbClr val="000000"/>
                </a:solidFill>
              </a:rPr>
              <a:t> 3-10-1999</a:t>
            </a:r>
            <a:r>
              <a:rPr lang="en-US" altLang="x-none" dirty="0">
                <a:solidFill>
                  <a:srgbClr val="000000"/>
                </a:solidFill>
                <a:latin typeface="Tw Cen MT" panose="020B0602020104020603" pitchFamily="34" charset="0"/>
              </a:rPr>
              <a:t>)</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buNone/>
            </a:pPr>
            <a:r>
              <a:rPr dirty="0">
                <a:solidFill>
                  <a:srgbClr val="000000"/>
                </a:solidFill>
              </a:rPr>
              <a:t>(…) Τίμια λύση θα ήταν να θεσπίσουμε ως επίσημη γλώσσα του κράτους μας </a:t>
            </a:r>
            <a:r>
              <a:rPr b="1" dirty="0">
                <a:solidFill>
                  <a:srgbClr val="000000"/>
                </a:solidFill>
              </a:rPr>
              <a:t>τα αγγλικά</a:t>
            </a:r>
            <a:r>
              <a:rPr dirty="0">
                <a:solidFill>
                  <a:srgbClr val="000000"/>
                </a:solidFill>
              </a:rPr>
              <a:t>. (…) Να βάλουμε στην άκρη τη ρητορική καπηλεία της δόξας κάποιων προγόνων που μας είναι τόσο ξένοι (…)</a:t>
            </a:r>
            <a:endParaRPr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hasCustomPrompt="1"/>
          </p:nvPr>
        </p:nvSpPr>
        <p:spPr/>
        <p:txBody>
          <a:bodyPr vert="horz" wrap="square" lIns="91440" tIns="45720" rIns="91440" bIns="45720" anchor="ctr" anchorCtr="0"/>
          <a:lstStyle/>
          <a:p>
            <a:r>
              <a:rPr lang="el-GR" altLang="el-GR" dirty="0"/>
              <a:t>Γιανναράς, συνέχεια… (2018)</a:t>
            </a:r>
            <a:endParaRPr lang="el-GR" altLang="el-GR" dirty="0"/>
          </a:p>
        </p:txBody>
      </p:sp>
      <p:sp>
        <p:nvSpPr>
          <p:cNvPr id="3" name="Θέση περιεχομένου 2"/>
          <p:cNvSpPr>
            <a:spLocks noGrp="1"/>
          </p:cNvSpPr>
          <p:nvPr>
            <p:ph sz="quarter" idx="1" hasCustomPrompt="1"/>
          </p:nvPr>
        </p:nvSpPr>
        <p:spPr>
          <a:xfrm>
            <a:off x="107504" y="1556793"/>
            <a:ext cx="8928991" cy="5072608"/>
          </a:xfrm>
        </p:spPr>
        <p:txBody>
          <a:bodyPr vert="horz" wrap="square" lIns="91440" tIns="45720" rIns="91440" bIns="45720" numCol="1" anchor="t" anchorCtr="0" compatLnSpc="1"/>
          <a:lstStyle/>
          <a:p>
            <a:pPr marL="0" indent="0">
              <a:buClr>
                <a:schemeClr val="accent2"/>
              </a:buClr>
              <a:buSzPct val="60000"/>
              <a:buFont typeface="Wingdings" panose="05000000000000000000" pitchFamily="2" charset="2"/>
              <a:buNone/>
            </a:pPr>
            <a:r>
              <a:rPr lang="en-US" altLang="x-none" sz="1400" dirty="0">
                <a:latin typeface="Tw Cen MT" panose="020B0602020104020603" pitchFamily="34" charset="0"/>
                <a:hlinkClick r:id="rId1"/>
              </a:rPr>
              <a:t>https://hellas-now.com/ch-giannaras-an-ypirche-politikos-me-orama-tha-evaze-sto-dimotiko-archaia-kai-ellinikoys-choroys</a:t>
            </a:r>
            <a:endParaRPr lang="en-US" altLang="x-none" sz="1400" dirty="0">
              <a:latin typeface="Tw Cen MT" panose="020B0602020104020603" pitchFamily="34" charset="0"/>
            </a:endParaRPr>
          </a:p>
          <a:p>
            <a:pPr marL="0" indent="0">
              <a:buClr>
                <a:schemeClr val="accent2"/>
              </a:buClr>
              <a:buSzPct val="60000"/>
              <a:buFont typeface="Wingdings" panose="05000000000000000000" pitchFamily="2" charset="2"/>
              <a:buNone/>
            </a:pPr>
            <a:endParaRPr sz="2400" dirty="0"/>
          </a:p>
          <a:p>
            <a:pPr marL="0" indent="0">
              <a:buClr>
                <a:schemeClr val="accent2"/>
              </a:buClr>
              <a:buSzPct val="60000"/>
              <a:buFont typeface="Wingdings" panose="05000000000000000000" pitchFamily="2" charset="2"/>
              <a:buNone/>
            </a:pPr>
            <a:r>
              <a:rPr sz="2400" dirty="0"/>
              <a:t>Επιμένω ότι η ουσία του προβλήματος [της ελληνικής κοινωνίας] δεν είναι ιδεολογική ή παραταξιακή. Είναι ότι βυθιζόμαστε σε ένα κενό, σε ένα τίποτα. Κυρίως το στοιχείο της αδυναμίας των παιδιών να ερωτευτούν, είναι αναπηρία. Βλέπετε νέα παιδιά στην καφετέρια, το καθένα με το κινητό του και τον καφέ του ανίκανα να ανταλλάξουν άποψη, δε λένε λέξη.</a:t>
            </a:r>
            <a:endParaRPr sz="2400" dirty="0"/>
          </a:p>
          <a:p>
            <a:pPr marL="0" indent="0">
              <a:buClr>
                <a:schemeClr val="accent2"/>
              </a:buClr>
              <a:buSzPct val="60000"/>
              <a:buFont typeface="Wingdings" panose="05000000000000000000" pitchFamily="2" charset="2"/>
              <a:buNone/>
            </a:pPr>
            <a:r>
              <a:rPr sz="2800" i="1" dirty="0"/>
              <a:t>Και τι νομίζετε ότι θα μπορούσε να </a:t>
            </a:r>
            <a:r>
              <a:rPr sz="2800" i="1" dirty="0" err="1"/>
              <a:t>γίνει</a:t>
            </a:r>
            <a:r>
              <a:rPr sz="2800" i="1" dirty="0"/>
              <a:t>;</a:t>
            </a:r>
            <a:endParaRPr lang="el-GR" sz="2800" i="1" dirty="0"/>
          </a:p>
          <a:p>
            <a:pPr marL="0" indent="0">
              <a:buClr>
                <a:schemeClr val="accent2"/>
              </a:buClr>
              <a:buSzPct val="60000"/>
              <a:buFont typeface="Wingdings" panose="05000000000000000000" pitchFamily="2" charset="2"/>
              <a:buNone/>
            </a:pPr>
            <a:endParaRPr sz="2800" i="1" dirty="0"/>
          </a:p>
          <a:p>
            <a:pPr marL="0" indent="0">
              <a:buClr>
                <a:schemeClr val="accent2"/>
              </a:buClr>
              <a:buSzPct val="60000"/>
              <a:buFont typeface="Wingdings" panose="05000000000000000000" pitchFamily="2" charset="2"/>
              <a:buNone/>
            </a:pPr>
            <a:r>
              <a:rPr sz="2400" b="1" dirty="0"/>
              <a:t>Αν υπήρχε πολιτικός με όραμα, θα έβαζε τα αρχαία ελληνικά να διδάσκονται από το δημοτικό, σαν παιχνίδι!</a:t>
            </a:r>
            <a:endParaRPr sz="2400" b="1" dirty="0"/>
          </a:p>
          <a:p>
            <a:pPr marL="0" indent="0">
              <a:buClr>
                <a:schemeClr val="accent2"/>
              </a:buClr>
              <a:buSzPct val="60000"/>
              <a:buFont typeface="Wingdings" panose="05000000000000000000" pitchFamily="2" charset="2"/>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hasCustomPrompt="1"/>
          </p:nvPr>
        </p:nvSpPr>
        <p:spPr/>
        <p:txBody>
          <a:bodyPr vert="horz" wrap="square" lIns="91440" tIns="45720" rIns="91440" bIns="45720" anchor="ctr" anchorCtr="0"/>
          <a:lstStyle/>
          <a:p>
            <a:pPr eaLnBrk="1" hangingPunct="1"/>
            <a:r>
              <a:rPr lang="el-GR" altLang="el-GR" sz="3600" b="1" dirty="0"/>
              <a:t>Απόσπασμα από το βιβλίο </a:t>
            </a:r>
            <a:r>
              <a:rPr lang="el-GR" altLang="el-GR" sz="3600" b="1" i="1" dirty="0"/>
              <a:t>Γλώσσα και ιδεολογία </a:t>
            </a:r>
            <a:r>
              <a:rPr lang="el-GR" altLang="el-GR" sz="2800" dirty="0"/>
              <a:t>(Φραγκουδάκη 1987:86) </a:t>
            </a:r>
            <a:endParaRPr lang="el-GR" altLang="el-GR" sz="2800" b="1" dirty="0"/>
          </a:p>
        </p:txBody>
      </p:sp>
      <p:sp>
        <p:nvSpPr>
          <p:cNvPr id="3" name="Θέση περιεχομένου 2"/>
          <p:cNvSpPr>
            <a:spLocks noGrp="1"/>
          </p:cNvSpPr>
          <p:nvPr>
            <p:ph sz="quarter" idx="1" hasCustomPrompt="1"/>
          </p:nvPr>
        </p:nvSpPr>
        <p:spPr>
          <a:xfrm>
            <a:off x="612775" y="1600200"/>
            <a:ext cx="8153400"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dirty="0">
                <a:solidFill>
                  <a:srgbClr val="000000"/>
                </a:solidFill>
              </a:rPr>
              <a:t>(…) Όλοι οι συγγραφείς που αγωνίζονται </a:t>
            </a:r>
            <a:r>
              <a:rPr b="1" dirty="0">
                <a:solidFill>
                  <a:srgbClr val="000000"/>
                </a:solidFill>
              </a:rPr>
              <a:t>εναντίον των ξένων </a:t>
            </a:r>
            <a:r>
              <a:rPr lang="en-US" altLang="x-none" b="1" dirty="0">
                <a:solidFill>
                  <a:srgbClr val="000000"/>
                </a:solidFill>
                <a:latin typeface="Tw Cen MT" panose="020B0602020104020603" pitchFamily="34" charset="0"/>
              </a:rPr>
              <a:t>[</a:t>
            </a:r>
            <a:r>
              <a:rPr b="1" dirty="0">
                <a:solidFill>
                  <a:srgbClr val="000000"/>
                </a:solidFill>
              </a:rPr>
              <a:t>δάνειων] λέξεων</a:t>
            </a:r>
            <a:r>
              <a:rPr dirty="0">
                <a:solidFill>
                  <a:srgbClr val="000000"/>
                </a:solidFill>
              </a:rPr>
              <a:t> περιγράφουν τη </a:t>
            </a:r>
            <a:r>
              <a:rPr b="1" dirty="0">
                <a:solidFill>
                  <a:srgbClr val="000000"/>
                </a:solidFill>
              </a:rPr>
              <a:t>γλώσσα εξαθλιωμένη και χαμηλής ποιότητας</a:t>
            </a:r>
            <a:r>
              <a:rPr dirty="0">
                <a:solidFill>
                  <a:srgbClr val="000000"/>
                </a:solidFill>
              </a:rPr>
              <a:t>,</a:t>
            </a:r>
            <a:r>
              <a:rPr lang="el-GR" dirty="0">
                <a:solidFill>
                  <a:srgbClr val="000000"/>
                </a:solidFill>
              </a:rPr>
              <a:t> </a:t>
            </a:r>
            <a:r>
              <a:rPr dirty="0">
                <a:solidFill>
                  <a:srgbClr val="000000"/>
                </a:solidFill>
              </a:rPr>
              <a:t>περιγράφουν την κοινωνία ανερμάτιστη, ανήθικη και σαπισμένη, περιγράφουν </a:t>
            </a:r>
            <a:r>
              <a:rPr b="1" dirty="0">
                <a:solidFill>
                  <a:srgbClr val="000000"/>
                </a:solidFill>
              </a:rPr>
              <a:t>την εθνική ταυτότητα κατώτερη και περιφρονητέα</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3200" b="1" dirty="0"/>
              <a:t>Απόσπασμα από το βιβλίο </a:t>
            </a:r>
            <a:r>
              <a:rPr sz="3200" b="1" i="1" dirty="0"/>
              <a:t>Γλώσσα και ιδεολογία </a:t>
            </a:r>
            <a:r>
              <a:rPr sz="3200" dirty="0"/>
              <a:t>(Φραγκουδάκη 1987:86)</a:t>
            </a:r>
            <a:endParaRPr sz="3200" dirty="0"/>
          </a:p>
        </p:txBody>
      </p:sp>
      <p:sp>
        <p:nvSpPr>
          <p:cNvPr id="3" name="Θέση περιεχομένου 2"/>
          <p:cNvSpPr>
            <a:spLocks noGrp="1"/>
          </p:cNvSpPr>
          <p:nvPr>
            <p:ph sz="quarter" idx="1" hasCustomPrompt="1"/>
          </p:nvPr>
        </p:nvSpPr>
        <p:spPr>
          <a:xfrm>
            <a:off x="611188" y="1600200"/>
            <a:ext cx="8154988" cy="492442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dirty="0">
                <a:solidFill>
                  <a:srgbClr val="000000"/>
                </a:solidFill>
              </a:rPr>
              <a:t>(…) Αν μπορούσαν να πείσουν την πλειοψηφία ότι η γλώσσα είναι τόσο εξαθλιωμένη, η κοινωνία τόσο σαπισμένη και η εθνική ταυτότητα τόσο άξια περιφρόνησης,</a:t>
            </a:r>
            <a:r>
              <a:rPr lang="el-GR" dirty="0">
                <a:solidFill>
                  <a:srgbClr val="000000"/>
                </a:solidFill>
              </a:rPr>
              <a:t> </a:t>
            </a:r>
            <a:r>
              <a:rPr dirty="0">
                <a:solidFill>
                  <a:srgbClr val="000000"/>
                </a:solidFill>
              </a:rPr>
              <a:t>μπ</a:t>
            </a:r>
            <a:r>
              <a:rPr dirty="0" err="1">
                <a:solidFill>
                  <a:srgbClr val="000000"/>
                </a:solidFill>
              </a:rPr>
              <a:t>ορεί</a:t>
            </a:r>
            <a:r>
              <a:rPr dirty="0">
                <a:solidFill>
                  <a:srgbClr val="000000"/>
                </a:solidFill>
              </a:rPr>
              <a:t> πράγματι </a:t>
            </a:r>
            <a:r>
              <a:rPr b="1" dirty="0">
                <a:solidFill>
                  <a:srgbClr val="000000"/>
                </a:solidFill>
              </a:rPr>
              <a:t>τότε η γενική άρνηση της ταυτότητας να οδηγούσε σε εξαφάνιση της γλώσσας</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hasCustomPrompt="1"/>
          </p:nvPr>
        </p:nvSpPr>
        <p:spPr>
          <a:xfrm>
            <a:off x="612775" y="0"/>
            <a:ext cx="8153400" cy="1412875"/>
          </a:xfrm>
        </p:spPr>
        <p:txBody>
          <a:bodyPr vert="horz" wrap="square" lIns="91440" tIns="45720" rIns="91440" bIns="45720" anchor="ctr" anchorCtr="0"/>
          <a:lstStyle/>
          <a:p>
            <a:pPr algn="just" eaLnBrk="1" hangingPunct="1"/>
            <a:r>
              <a:rPr lang="el-GR" altLang="el-GR" b="1" i="1" dirty="0"/>
              <a:t>Ιδεολογήματα και δανεισμός</a:t>
            </a:r>
            <a:endParaRPr lang="el-GR" altLang="el-GR" b="1" i="1" dirty="0"/>
          </a:p>
        </p:txBody>
      </p:sp>
      <p:sp>
        <p:nvSpPr>
          <p:cNvPr id="3" name="Θέση περιεχομένου 2"/>
          <p:cNvSpPr>
            <a:spLocks noGrp="1"/>
          </p:cNvSpPr>
          <p:nvPr>
            <p:ph sz="quarter" idx="1" hasCustomPrompt="1"/>
          </p:nvPr>
        </p:nvSpPr>
        <p:spPr>
          <a:xfrm>
            <a:off x="179388" y="1557338"/>
            <a:ext cx="8785225" cy="5040313"/>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algn="just" eaLnBrk="1" hangingPunct="1">
              <a:buClr>
                <a:schemeClr val="accent2"/>
              </a:buClr>
              <a:buSzPct val="60000"/>
              <a:buFont typeface="Wingdings" panose="05000000000000000000" pitchFamily="2" charset="2"/>
              <a:buNone/>
            </a:pPr>
            <a:r>
              <a:rPr dirty="0">
                <a:solidFill>
                  <a:srgbClr val="000000"/>
                </a:solidFill>
              </a:rPr>
              <a:t>(</a:t>
            </a:r>
            <a:r>
              <a:rPr i="1" dirty="0">
                <a:solidFill>
                  <a:srgbClr val="000000"/>
                </a:solidFill>
              </a:rPr>
              <a:t>Δέκα μύθοι για την Ελληνική γλώσσα</a:t>
            </a:r>
            <a:r>
              <a:rPr dirty="0">
                <a:solidFill>
                  <a:srgbClr val="000000"/>
                </a:solidFill>
              </a:rPr>
              <a:t>, επιμ. Γ. Χάρης, εκδ. Πατάκης, 2001), Α. Αναστασιάδη- Συμεωνίδη, σλ. 68-69.</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i="1" dirty="0">
              <a:solidFill>
                <a:srgbClr val="000000"/>
              </a:solidFill>
            </a:endParaRPr>
          </a:p>
          <a:p>
            <a:pPr marL="0" indent="0" eaLnBrk="1" hangingPunct="1">
              <a:buClr>
                <a:schemeClr val="accent2"/>
              </a:buClr>
              <a:buSzPct val="60000"/>
              <a:buFont typeface="Wingdings" panose="05000000000000000000" pitchFamily="2" charset="2"/>
              <a:buNone/>
            </a:pPr>
            <a:r>
              <a:rPr i="1" dirty="0">
                <a:solidFill>
                  <a:srgbClr val="000000"/>
                </a:solidFill>
              </a:rPr>
              <a:t>Ο </a:t>
            </a:r>
            <a:r>
              <a:rPr b="1" i="1" dirty="0">
                <a:solidFill>
                  <a:srgbClr val="000000"/>
                </a:solidFill>
              </a:rPr>
              <a:t>δανεισμός λέξεων </a:t>
            </a:r>
            <a:r>
              <a:rPr i="1" dirty="0">
                <a:solidFill>
                  <a:srgbClr val="000000"/>
                </a:solidFill>
              </a:rPr>
              <a:t>αποτελεί </a:t>
            </a:r>
            <a:r>
              <a:rPr b="1" i="1" dirty="0">
                <a:solidFill>
                  <a:srgbClr val="000000"/>
                </a:solidFill>
              </a:rPr>
              <a:t>φυσιολογικό φαινόμενο</a:t>
            </a:r>
            <a:r>
              <a:rPr i="1" dirty="0">
                <a:solidFill>
                  <a:srgbClr val="000000"/>
                </a:solidFill>
              </a:rPr>
              <a:t> </a:t>
            </a:r>
            <a:r>
              <a:rPr b="1" i="1" dirty="0">
                <a:solidFill>
                  <a:srgbClr val="FF0000"/>
                </a:solidFill>
              </a:rPr>
              <a:t>όλων των γλωσσών </a:t>
            </a:r>
            <a:r>
              <a:rPr i="1" dirty="0">
                <a:solidFill>
                  <a:srgbClr val="000000"/>
                </a:solidFill>
              </a:rPr>
              <a:t>και συνεπώς δεν πρέπει να εκλαμβάνεται ως </a:t>
            </a:r>
            <a:r>
              <a:rPr b="1" i="1" dirty="0">
                <a:solidFill>
                  <a:srgbClr val="000000"/>
                </a:solidFill>
              </a:rPr>
              <a:t>οξεία ασθένεια </a:t>
            </a:r>
            <a:r>
              <a:rPr i="1" dirty="0">
                <a:solidFill>
                  <a:srgbClr val="000000"/>
                </a:solidFill>
              </a:rPr>
              <a:t>που πρέπει να σπεύσουμε να τη θεραπεύσουμε</a:t>
            </a:r>
            <a:r>
              <a:rPr dirty="0">
                <a:solidFill>
                  <a:srgbClr val="000000"/>
                </a:solidFill>
              </a:rPr>
              <a:t>. </a:t>
            </a:r>
            <a:r>
              <a:rPr b="1" dirty="0">
                <a:solidFill>
                  <a:srgbClr val="000000"/>
                </a:solidFill>
              </a:rPr>
              <a:t>Μόνο μια </a:t>
            </a:r>
            <a:r>
              <a:rPr sz="4000" b="1" dirty="0">
                <a:solidFill>
                  <a:srgbClr val="000000"/>
                </a:solidFill>
              </a:rPr>
              <a:t>νεκρή </a:t>
            </a:r>
            <a:r>
              <a:rPr b="1" dirty="0">
                <a:solidFill>
                  <a:srgbClr val="000000"/>
                </a:solidFill>
              </a:rPr>
              <a:t>γλώσσα έχει πάψει να δανείζεται</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Διάμεσος">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0</TotalTime>
  <Words>8618</Words>
  <Application>WPS Presentation</Application>
  <PresentationFormat>Προβολή στην οθόνη (4:3)</PresentationFormat>
  <Paragraphs>229</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vt:lpstr>
      <vt:lpstr>SimSun</vt:lpstr>
      <vt:lpstr>Wingdings</vt:lpstr>
      <vt:lpstr>Calibri</vt:lpstr>
      <vt:lpstr>Wingdings 2</vt:lpstr>
      <vt:lpstr>Wingdings</vt:lpstr>
      <vt:lpstr>Tw Cen MT</vt:lpstr>
      <vt:lpstr>Microsoft YaHei</vt:lpstr>
      <vt:lpstr>Arial Unicode MS</vt:lpstr>
      <vt:lpstr>Διάμεσος</vt:lpstr>
      <vt:lpstr>Πανεπιστήμιο Πατρών Τμήμα Φιλολογίας  Εισαγωγή στη Γενική Γλωσσολογία Ι  Διδάσκων: Αργύρης Αρχάκης</vt:lpstr>
      <vt:lpstr>PowerPoint 演示文稿</vt:lpstr>
      <vt:lpstr>Ιδεολογικά χαρακτηριστικά της παραδοσιακής  γραμματικής</vt:lpstr>
      <vt:lpstr>Αποσπάσματα από την επιφυλλίδα Απέσβετο και λάλον ύδωρ;</vt:lpstr>
      <vt:lpstr>Απόσπασμα από την επιφυλλίδα Απέσβετο και λάλον ύδωρ;</vt:lpstr>
      <vt:lpstr>Γιανναράς, συνέχεια… (2018)</vt:lpstr>
      <vt:lpstr>Απόσπασμα από το βιβλίο Γλώσσα και ιδεολογία (Φραγκουδάκη 1987:86) </vt:lpstr>
      <vt:lpstr>Απόσπασμα από το βιβλίο Γλώσσα και ιδεολογία (Φραγκουδάκη 1987:86)</vt:lpstr>
      <vt:lpstr>Ιδεολογήματα και δανεισμός</vt:lpstr>
      <vt:lpstr>Συνήθεις ‘καθημερινές’ δάνειες λέξεις</vt:lpstr>
      <vt:lpstr>Ιδεολογήματα και δανεισμός</vt:lpstr>
      <vt:lpstr>Γ. Μπαμπινιώτης</vt:lpstr>
      <vt:lpstr> Απόσπασμα από συνέντευξη του Γ. Μπαμπινιώτη (Εφημερίδα Βήμα, Ιούλιος 2002) </vt:lpstr>
      <vt:lpstr> Απόσπασμα από συνέντευξη του Γ. Μπαμπινιώτη (Εφημερίδα Βήμα, Ιούλιος 2002) </vt:lpstr>
      <vt:lpstr> Απόσπασμα από συνέντευξη του Γ. Μπαμπινιώτη (Εφημερίδα Βήμα, Ιούλιος 2002) </vt:lpstr>
      <vt:lpstr>Νεολογισμοί στη γλώσσα των νέων</vt:lpstr>
      <vt:lpstr>Νεολογισμοί στη γλώσσα των νέων</vt:lpstr>
      <vt:lpstr>Νεολογισμοί στη γλώσσα των νέων</vt:lpstr>
      <vt:lpstr>Γλωσσικές πρακτικές των νέων σε τόπους κοινωνικής δικτύωσης: Η περίπτωση του Facebook, Διδ. διατριβή  Ch. Lees 2017</vt:lpstr>
      <vt:lpstr>Νεολογισμοί στη γλώσσα του ποδοσφαίρου		   (Διδ. Διατριβή Χ. Παναγιώτου, 2016)</vt:lpstr>
      <vt:lpstr>Συνθήματα – Αντιγλώσσα βλ. σχετικά και STREET SLOGANS IN THESSALONIKI GREECE: THE GENRE AND SOCIAL PRACTICE OF AN ANTI-AUTHORITARIAN YOUTH CULTURE, E. Dimitris Kitis, King’s College London 2013.</vt:lpstr>
      <vt:lpstr>Συνθήματα - Αντιγλώσσα</vt:lpstr>
      <vt:lpstr>Συνθήματα - Αντιγλώσσα</vt:lpstr>
      <vt:lpstr>Συνθήματα - Αντιγλώσσα</vt:lpstr>
      <vt:lpstr>Συνθήματα - Αντιγλώσσα</vt:lpstr>
      <vt:lpstr>Συνθήματα - Αντιγλώσσα</vt:lpstr>
      <vt:lpstr>PowerPoint 演示文稿</vt:lpstr>
      <vt:lpstr>Σύνοψη της μέχρι τώρα συζήτησης</vt:lpstr>
      <vt:lpstr>PowerPoint 演示文稿</vt:lpstr>
      <vt:lpstr>Γλώσσα: 1ος Ορισμός</vt:lpstr>
      <vt:lpstr>PowerPoint 演示文稿</vt:lpstr>
      <vt:lpstr>Γλώσσα: 2ος Ορισμός</vt:lpstr>
      <vt:lpstr>PowerPoint 演示文稿</vt:lpstr>
      <vt:lpstr>Γλώσσα: 3ος Ορισμός</vt:lpstr>
      <vt:lpstr>Γλώσσα: 4ος Ορισμός</vt:lpstr>
      <vt:lpstr>Ερωτήσεις Κατανόησης</vt:lpstr>
      <vt:lpstr>Βιβλιογραφική αναφορά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Πατρών Τμήμα Φιλολογίας  Εισαγωγή στη Γενική Γλωσσολογία Ι  Διδάσκων: Αργύρης Αρχάκης</dc:title>
  <dc:creator>mlr</dc:creator>
  <cp:lastModifiedBy>Teratech</cp:lastModifiedBy>
  <cp:revision>125</cp:revision>
  <dcterms:created xsi:type="dcterms:W3CDTF">2014-09-18T12:32:00Z</dcterms:created>
  <dcterms:modified xsi:type="dcterms:W3CDTF">2023-10-18T05:02:15Z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98E4A9BA54CF41CBB0FF9EA21EF41318_13</vt:lpwstr>
  </property>
  <property fmtid="{D5CDD505-2E9C-101B-9397-08002B2CF9AE}" pid="3" name="KSOProductBuildVer">
    <vt:lpwstr>1033-12.2.0.13266</vt:lpwstr>
  </property>
</Properties>
</file>