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61" d="100"/>
          <a:sy n="61" d="100"/>
        </p:scale>
        <p:origin x="72"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3FD49-D065-42EE-B817-EFFB45C9443B}" type="datetimeFigureOut">
              <a:rPr lang="el-GR" smtClean="0"/>
              <a:t>18/10/2022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A4DDB1-ACF3-4159-BDE0-338186052288}" type="slidenum">
              <a:rPr lang="el-GR" smtClean="0"/>
              <a:t>‹#›</a:t>
            </a:fld>
            <a:endParaRPr lang="el-GR"/>
          </a:p>
        </p:txBody>
      </p:sp>
    </p:spTree>
    <p:extLst>
      <p:ext uri="{BB962C8B-B14F-4D97-AF65-F5344CB8AC3E}">
        <p14:creationId xmlns:p14="http://schemas.microsoft.com/office/powerpoint/2010/main" val="24676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D41AA0-476F-4C28-B2B0-3EEBF57FCFFD}" type="slidenum">
              <a:rPr lang="el-GR" altLang="en-US" smtClean="0"/>
              <a:pPr>
                <a:spcBef>
                  <a:spcPct val="0"/>
                </a:spcBef>
              </a:pPr>
              <a:t>2</a:t>
            </a:fld>
            <a:endParaRPr lang="el-GR" altLang="en-US" smtClean="0"/>
          </a:p>
        </p:txBody>
      </p:sp>
    </p:spTree>
    <p:extLst>
      <p:ext uri="{BB962C8B-B14F-4D97-AF65-F5344CB8AC3E}">
        <p14:creationId xmlns:p14="http://schemas.microsoft.com/office/powerpoint/2010/main" val="375698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Β) Στηρίζεται στο διαφορετικό δείκτη διάθλασης των συστατικών ενός βιολογικού συστήματος (αόρατες στο μάτι διαφορές που μετατρέπονται σε διαφορές έντασης), ώστε να παρακολουθούμε δυναμικά φαινόμενα (σε ζωντανό υλικό), χωρίς την ανάγκη χρώσης (π.χ. στάδια μίτωσης)</a:t>
            </a:r>
          </a:p>
          <a:p>
            <a:r>
              <a:rPr lang="el-GR" altLang="en-US" smtClean="0"/>
              <a:t>Γ) Στηρίζεται σε παρόμοια αρχή, όπου οι διαφορές πυκνότητας  αποκαλύπτουν με ανάγλυφο τρόπο τις λεπτομέρειες των κυττάρων</a:t>
            </a:r>
            <a:endParaRPr lang="en-US" altLang="en-US" smtClean="0"/>
          </a:p>
        </p:txBody>
      </p:sp>
      <p:sp>
        <p:nvSpPr>
          <p:cNvPr id="419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DF8225-2BF1-4A42-A658-5D403ABC1987}" type="slidenum">
              <a:rPr lang="el-GR" altLang="en-US" smtClean="0"/>
              <a:pPr>
                <a:spcBef>
                  <a:spcPct val="0"/>
                </a:spcBef>
              </a:pPr>
              <a:t>3</a:t>
            </a:fld>
            <a:endParaRPr lang="el-GR" altLang="en-US" smtClean="0"/>
          </a:p>
        </p:txBody>
      </p:sp>
    </p:spTree>
    <p:extLst>
      <p:ext uri="{BB962C8B-B14F-4D97-AF65-F5344CB8AC3E}">
        <p14:creationId xmlns:p14="http://schemas.microsoft.com/office/powerpoint/2010/main" val="138529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C54274-88DC-41D7-B30B-DE3901BD7B99}" type="slidenum">
              <a:rPr lang="el-GR" altLang="en-US" smtClean="0"/>
              <a:pPr>
                <a:spcBef>
                  <a:spcPct val="0"/>
                </a:spcBef>
              </a:pPr>
              <a:t>4</a:t>
            </a:fld>
            <a:endParaRPr lang="el-GR" altLang="en-US" smtClean="0"/>
          </a:p>
        </p:txBody>
      </p:sp>
    </p:spTree>
    <p:extLst>
      <p:ext uri="{BB962C8B-B14F-4D97-AF65-F5344CB8AC3E}">
        <p14:creationId xmlns:p14="http://schemas.microsoft.com/office/powerpoint/2010/main" val="3538434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Ανίχνευση βιομορίων</a:t>
            </a:r>
            <a:r>
              <a:rPr lang="en-US" altLang="en-US" smtClean="0"/>
              <a:t> (</a:t>
            </a:r>
            <a:r>
              <a:rPr lang="el-GR" altLang="en-US" smtClean="0"/>
              <a:t>π.χ. πρωτείνες)  που σημαίνονται με φθορίζοντα μόρια (</a:t>
            </a:r>
            <a:r>
              <a:rPr lang="en-US" altLang="en-US" smtClean="0"/>
              <a:t>GFP)</a:t>
            </a:r>
            <a:r>
              <a:rPr lang="el-GR" altLang="en-US" smtClean="0"/>
              <a:t>. Επίσης, ανοσοφθορισμός  με φθορίζον αντίισωμα, ώστε να εντοπιστεί το αντίστοιχο αντιγόνο</a:t>
            </a:r>
            <a:endParaRPr lang="en-US" altLang="en-US"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DA75ED-C382-4DA7-A57D-470C5876A3F6}" type="slidenum">
              <a:rPr lang="el-GR" altLang="en-US" smtClean="0"/>
              <a:pPr>
                <a:spcBef>
                  <a:spcPct val="0"/>
                </a:spcBef>
              </a:pPr>
              <a:t>5</a:t>
            </a:fld>
            <a:endParaRPr lang="el-GR" altLang="en-US" smtClean="0"/>
          </a:p>
        </p:txBody>
      </p:sp>
    </p:spTree>
    <p:extLst>
      <p:ext uri="{BB962C8B-B14F-4D97-AF65-F5344CB8AC3E}">
        <p14:creationId xmlns:p14="http://schemas.microsoft.com/office/powerpoint/2010/main" val="403804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Σε διαφορετικά βάθη εστίασης γίνεται σάρωση πολλαπλών σημείων με αποτέλεσμα δισδιάστατη και τελικά τρισδιάστατη εικόνα</a:t>
            </a:r>
            <a:endParaRPr lang="en-US" altLang="en-US" smtClean="0"/>
          </a:p>
        </p:txBody>
      </p:sp>
      <p:sp>
        <p:nvSpPr>
          <p:cNvPr id="491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5BABC1-B90C-4536-BF9B-F6541E098E0D}" type="slidenum">
              <a:rPr lang="el-GR" altLang="en-US" smtClean="0"/>
              <a:pPr>
                <a:spcBef>
                  <a:spcPct val="0"/>
                </a:spcBef>
              </a:pPr>
              <a:t>7</a:t>
            </a:fld>
            <a:endParaRPr lang="el-GR" altLang="en-US" smtClean="0"/>
          </a:p>
        </p:txBody>
      </p:sp>
    </p:spTree>
    <p:extLst>
      <p:ext uri="{BB962C8B-B14F-4D97-AF65-F5344CB8AC3E}">
        <p14:creationId xmlns:p14="http://schemas.microsoft.com/office/powerpoint/2010/main" val="4082243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FCDD93B2-FB25-41C0-BB03-30834CB25BB2}" type="datetimeFigureOut">
              <a:rPr lang="el-GR" smtClean="0"/>
              <a:t>18/10/2022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418739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CDD93B2-FB25-41C0-BB03-30834CB25BB2}" type="datetimeFigureOut">
              <a:rPr lang="el-GR" smtClean="0"/>
              <a:t>18/10/2022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250428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CDD93B2-FB25-41C0-BB03-30834CB25BB2}" type="datetimeFigureOut">
              <a:rPr lang="el-GR" smtClean="0"/>
              <a:t>18/10/2022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317923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CDD93B2-FB25-41C0-BB03-30834CB25BB2}" type="datetimeFigureOut">
              <a:rPr lang="el-GR" smtClean="0"/>
              <a:t>18/10/2022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3113107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FCDD93B2-FB25-41C0-BB03-30834CB25BB2}" type="datetimeFigureOut">
              <a:rPr lang="el-GR" smtClean="0"/>
              <a:t>18/10/2022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385466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CDD93B2-FB25-41C0-BB03-30834CB25BB2}" type="datetimeFigureOut">
              <a:rPr lang="el-GR" smtClean="0"/>
              <a:t>18/10/2022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87132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CDD93B2-FB25-41C0-BB03-30834CB25BB2}" type="datetimeFigureOut">
              <a:rPr lang="el-GR" smtClean="0"/>
              <a:t>18/10/2022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424323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CDD93B2-FB25-41C0-BB03-30834CB25BB2}" type="datetimeFigureOut">
              <a:rPr lang="el-GR" smtClean="0"/>
              <a:t>18/10/2022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166564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CDD93B2-FB25-41C0-BB03-30834CB25BB2}" type="datetimeFigureOut">
              <a:rPr lang="el-GR" smtClean="0"/>
              <a:t>18/10/2022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51606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FCDD93B2-FB25-41C0-BB03-30834CB25BB2}" type="datetimeFigureOut">
              <a:rPr lang="el-GR" smtClean="0"/>
              <a:t>18/10/2022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1818764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FCDD93B2-FB25-41C0-BB03-30834CB25BB2}" type="datetimeFigureOut">
              <a:rPr lang="el-GR" smtClean="0"/>
              <a:t>18/10/2022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8B5FBAF-DA0F-4173-AEAC-40EF655A2531}" type="slidenum">
              <a:rPr lang="el-GR" smtClean="0"/>
              <a:t>‹#›</a:t>
            </a:fld>
            <a:endParaRPr lang="el-GR"/>
          </a:p>
        </p:txBody>
      </p:sp>
    </p:spTree>
    <p:extLst>
      <p:ext uri="{BB962C8B-B14F-4D97-AF65-F5344CB8AC3E}">
        <p14:creationId xmlns:p14="http://schemas.microsoft.com/office/powerpoint/2010/main" val="46830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D93B2-FB25-41C0-BB03-30834CB25BB2}" type="datetimeFigureOut">
              <a:rPr lang="el-GR" smtClean="0"/>
              <a:t>18/10/2022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5FBAF-DA0F-4173-AEAC-40EF655A2531}" type="slidenum">
              <a:rPr lang="el-GR" smtClean="0"/>
              <a:t>‹#›</a:t>
            </a:fld>
            <a:endParaRPr lang="el-GR"/>
          </a:p>
        </p:txBody>
      </p:sp>
    </p:spTree>
    <p:extLst>
      <p:ext uri="{BB962C8B-B14F-4D97-AF65-F5344CB8AC3E}">
        <p14:creationId xmlns:p14="http://schemas.microsoft.com/office/powerpoint/2010/main" val="4236525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uk/source/microscopyu.com/"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271752" y="2131356"/>
            <a:ext cx="9144000" cy="2387600"/>
          </a:xfrm>
        </p:spPr>
        <p:txBody>
          <a:bodyPr>
            <a:normAutofit fontScale="90000"/>
          </a:bodyPr>
          <a:lstStyle/>
          <a:p>
            <a:r>
              <a:rPr lang="el-GR" dirty="0"/>
              <a:t>	</a:t>
            </a:r>
            <a:r>
              <a:rPr lang="el-GR" b="1" dirty="0" smtClean="0"/>
              <a:t>ΟΠΤΙΚΗ ΜΙΚΡΟΣΚΟΠΙΑ </a:t>
            </a:r>
            <a:r>
              <a:rPr lang="el-GR" dirty="0" smtClean="0"/>
              <a:t>&amp; </a:t>
            </a:r>
            <a:r>
              <a:rPr lang="el-GR" b="1" dirty="0" smtClean="0"/>
              <a:t>ΤΥΠΟΙ ΦΩΤΟΝΙΚΟΥ ΜΙΚΡΟΣΚΟΠΙΟΥ</a:t>
            </a:r>
            <a:endParaRPr lang="el-GR" b="1" dirty="0"/>
          </a:p>
        </p:txBody>
      </p:sp>
    </p:spTree>
    <p:extLst>
      <p:ext uri="{BB962C8B-B14F-4D97-AF65-F5344CB8AC3E}">
        <p14:creationId xmlns:p14="http://schemas.microsoft.com/office/powerpoint/2010/main" val="1717857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750" y="260351"/>
            <a:ext cx="7753350" cy="5002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ext Box 5"/>
          <p:cNvSpPr txBox="1">
            <a:spLocks noChangeArrowheads="1"/>
          </p:cNvSpPr>
          <p:nvPr/>
        </p:nvSpPr>
        <p:spPr bwMode="auto">
          <a:xfrm>
            <a:off x="1852613" y="5229225"/>
            <a:ext cx="8443912"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600">
                <a:latin typeface="Arial" panose="020B0604020202020204" pitchFamily="34" charset="0"/>
              </a:rPr>
              <a:t>Αριθμητικό άνοιγμα</a:t>
            </a:r>
            <a:r>
              <a:rPr lang="en-US" altLang="en-US" sz="1600">
                <a:latin typeface="Arial" panose="020B0604020202020204" pitchFamily="34" charset="0"/>
              </a:rPr>
              <a:t> (AA=n.</a:t>
            </a:r>
            <a:r>
              <a:rPr lang="el-GR" altLang="en-US" sz="1600">
                <a:latin typeface="Arial" panose="020B0604020202020204" pitchFamily="34" charset="0"/>
              </a:rPr>
              <a:t>ημθ)</a:t>
            </a:r>
          </a:p>
          <a:p>
            <a:pPr eaLnBrk="1" hangingPunct="1">
              <a:spcBef>
                <a:spcPct val="0"/>
              </a:spcBef>
              <a:buFontTx/>
              <a:buNone/>
            </a:pPr>
            <a:r>
              <a:rPr lang="el-GR" altLang="en-US" sz="1600">
                <a:latin typeface="Arial" panose="020B0604020202020204" pitchFamily="34" charset="0"/>
              </a:rPr>
              <a:t>Το φως εστιάζεται πάνω στο δείγμα μέσω του συγκεντρωτικού φακού</a:t>
            </a:r>
            <a:r>
              <a:rPr lang="en-US" altLang="en-US" sz="1600">
                <a:latin typeface="Arial" panose="020B0604020202020204" pitchFamily="34" charset="0"/>
              </a:rPr>
              <a:t> </a:t>
            </a:r>
            <a:r>
              <a:rPr lang="el-GR" altLang="en-US" sz="1600">
                <a:latin typeface="Arial" panose="020B0604020202020204" pitchFamily="34" charset="0"/>
              </a:rPr>
              <a:t>και στη συνέχεια συλλέγεται από τον</a:t>
            </a:r>
            <a:r>
              <a:rPr lang="en-US" altLang="en-US" sz="1600">
                <a:latin typeface="Arial" panose="020B0604020202020204" pitchFamily="34" charset="0"/>
              </a:rPr>
              <a:t> </a:t>
            </a:r>
            <a:r>
              <a:rPr lang="el-GR" altLang="en-US" sz="1600">
                <a:latin typeface="Arial" panose="020B0604020202020204" pitchFamily="34" charset="0"/>
              </a:rPr>
              <a:t>αντικειμενικό φακό του μικροσκοπίου. Το αριθμητικό άνοιγμα ορίζεται</a:t>
            </a:r>
            <a:r>
              <a:rPr lang="en-US" altLang="en-US" sz="1600">
                <a:latin typeface="Arial" panose="020B0604020202020204" pitchFamily="34" charset="0"/>
              </a:rPr>
              <a:t> </a:t>
            </a:r>
            <a:r>
              <a:rPr lang="el-GR" altLang="en-US" sz="1600">
                <a:latin typeface="Arial" panose="020B0604020202020204" pitchFamily="34" charset="0"/>
              </a:rPr>
              <a:t>από τη γωνία του κώνου του φωτός</a:t>
            </a:r>
            <a:r>
              <a:rPr lang="en-US" altLang="en-US" sz="1600">
                <a:latin typeface="Arial" panose="020B0604020202020204" pitchFamily="34" charset="0"/>
              </a:rPr>
              <a:t> </a:t>
            </a:r>
            <a:r>
              <a:rPr lang="el-GR" altLang="en-US" sz="1600">
                <a:latin typeface="Arial" panose="020B0604020202020204" pitchFamily="34" charset="0"/>
              </a:rPr>
              <a:t>που εισέρχεται στον αντικειμενικό</a:t>
            </a:r>
            <a:r>
              <a:rPr lang="en-US" altLang="en-US" sz="1600">
                <a:latin typeface="Arial" panose="020B0604020202020204" pitchFamily="34" charset="0"/>
              </a:rPr>
              <a:t> </a:t>
            </a:r>
            <a:r>
              <a:rPr lang="el-GR" altLang="en-US" sz="1600">
                <a:latin typeface="Arial" panose="020B0604020202020204" pitchFamily="34" charset="0"/>
              </a:rPr>
              <a:t>φακό (</a:t>
            </a:r>
            <a:r>
              <a:rPr lang="el-GR" altLang="en-US" sz="1600" i="1">
                <a:latin typeface="Arial" panose="020B0604020202020204" pitchFamily="34" charset="0"/>
              </a:rPr>
              <a:t>α</a:t>
            </a:r>
            <a:r>
              <a:rPr lang="el-GR" altLang="en-US" sz="1600">
                <a:latin typeface="Arial" panose="020B0604020202020204" pitchFamily="34" charset="0"/>
              </a:rPr>
              <a:t>) και από τον συντελεστή διάθλασης του μέσου (που είναι συνήθως</a:t>
            </a:r>
            <a:r>
              <a:rPr lang="en-US" altLang="en-US" sz="1600">
                <a:latin typeface="Arial" panose="020B0604020202020204" pitchFamily="34" charset="0"/>
              </a:rPr>
              <a:t> </a:t>
            </a:r>
            <a:r>
              <a:rPr lang="el-GR" altLang="en-US" sz="1600">
                <a:latin typeface="Arial" panose="020B0604020202020204" pitchFamily="34" charset="0"/>
              </a:rPr>
              <a:t>αέρας ή λάδι) μεταξύ του φακού και</a:t>
            </a:r>
            <a:r>
              <a:rPr lang="en-US" altLang="en-US" sz="1600">
                <a:latin typeface="Arial" panose="020B0604020202020204" pitchFamily="34" charset="0"/>
              </a:rPr>
              <a:t> </a:t>
            </a:r>
            <a:r>
              <a:rPr lang="el-GR" altLang="en-US" sz="1600">
                <a:latin typeface="Arial" panose="020B0604020202020204" pitchFamily="34" charset="0"/>
              </a:rPr>
              <a:t>του δείγματος.</a:t>
            </a:r>
          </a:p>
        </p:txBody>
      </p:sp>
      <p:sp>
        <p:nvSpPr>
          <p:cNvPr id="54276" name="TextBox 1"/>
          <p:cNvSpPr txBox="1">
            <a:spLocks noChangeArrowheads="1"/>
          </p:cNvSpPr>
          <p:nvPr/>
        </p:nvSpPr>
        <p:spPr bwMode="auto">
          <a:xfrm>
            <a:off x="8018463" y="1125539"/>
            <a:ext cx="2159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200">
                <a:solidFill>
                  <a:schemeClr val="bg1"/>
                </a:solidFill>
                <a:latin typeface="Arial" panose="020B0604020202020204" pitchFamily="34" charset="0"/>
              </a:rPr>
              <a:t>θ</a:t>
            </a:r>
            <a:endParaRPr lang="en-US" altLang="en-US" sz="1200">
              <a:solidFill>
                <a:schemeClr val="bg1"/>
              </a:solidFill>
              <a:latin typeface="Arial" panose="020B0604020202020204" pitchFamily="34" charset="0"/>
            </a:endParaRPr>
          </a:p>
        </p:txBody>
      </p:sp>
    </p:spTree>
    <p:extLst>
      <p:ext uri="{BB962C8B-B14F-4D97-AF65-F5344CB8AC3E}">
        <p14:creationId xmlns:p14="http://schemas.microsoft.com/office/powerpoint/2010/main" val="5244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6"/>
          <p:cNvSpPr txBox="1">
            <a:spLocks noChangeArrowheads="1"/>
          </p:cNvSpPr>
          <p:nvPr/>
        </p:nvSpPr>
        <p:spPr bwMode="auto">
          <a:xfrm>
            <a:off x="2563814" y="254001"/>
            <a:ext cx="69119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n-US" sz="1800">
                <a:latin typeface="Arial" panose="020B0604020202020204" pitchFamily="34" charset="0"/>
              </a:rPr>
              <a:t>Κύριες δομικές διαφορές </a:t>
            </a:r>
          </a:p>
          <a:p>
            <a:pPr algn="ctr">
              <a:spcBef>
                <a:spcPct val="0"/>
              </a:spcBef>
              <a:buFontTx/>
              <a:buNone/>
            </a:pPr>
            <a:endParaRPr lang="el-GR" altLang="en-US" sz="1800">
              <a:latin typeface="Arial" panose="020B0604020202020204" pitchFamily="34" charset="0"/>
            </a:endParaRPr>
          </a:p>
          <a:p>
            <a:pPr algn="ctr">
              <a:spcBef>
                <a:spcPct val="0"/>
              </a:spcBef>
              <a:buFontTx/>
              <a:buNone/>
            </a:pPr>
            <a:r>
              <a:rPr lang="el-GR" altLang="en-US" sz="2000" b="1">
                <a:latin typeface="Arial" panose="020B0604020202020204" pitchFamily="34" charset="0"/>
              </a:rPr>
              <a:t>Φυτικό κύτταρο</a:t>
            </a:r>
            <a:r>
              <a:rPr lang="el-GR" altLang="en-US" sz="1800">
                <a:latin typeface="Arial" panose="020B0604020202020204" pitchFamily="34" charset="0"/>
              </a:rPr>
              <a:t>                                            </a:t>
            </a:r>
            <a:r>
              <a:rPr lang="el-GR" altLang="en-US" sz="1800" b="1">
                <a:latin typeface="Arial" panose="020B0604020202020204" pitchFamily="34" charset="0"/>
              </a:rPr>
              <a:t>Ζωϊκό κύτταρο</a:t>
            </a:r>
            <a:endParaRPr lang="en-US" altLang="en-US" sz="1800" b="1">
              <a:latin typeface="Arial" panose="020B0604020202020204" pitchFamily="34" charset="0"/>
            </a:endParaRPr>
          </a:p>
        </p:txBody>
      </p:sp>
      <p:sp>
        <p:nvSpPr>
          <p:cNvPr id="55299" name="Content Placeholder 2"/>
          <p:cNvSpPr>
            <a:spLocks noGrp="1"/>
          </p:cNvSpPr>
          <p:nvPr>
            <p:ph sz="half" idx="1"/>
          </p:nvPr>
        </p:nvSpPr>
        <p:spPr>
          <a:xfrm>
            <a:off x="1760538" y="1166813"/>
            <a:ext cx="4324350" cy="2406650"/>
          </a:xfrm>
        </p:spPr>
        <p:txBody>
          <a:bodyPr>
            <a:normAutofit lnSpcReduction="10000"/>
          </a:bodyPr>
          <a:lstStyle/>
          <a:p>
            <a:r>
              <a:rPr lang="el-GR" altLang="en-US" sz="1600"/>
              <a:t>Χωρίς κεντρομερίδιο για την κυτταρική διαίρεση</a:t>
            </a:r>
          </a:p>
          <a:p>
            <a:r>
              <a:rPr lang="el-GR" altLang="en-US" sz="1600"/>
              <a:t>Με ένα μεγάλο κεντρικό κενοτόπιο (ΧΥΜΟΤΟΠΙΟ)</a:t>
            </a:r>
          </a:p>
          <a:p>
            <a:r>
              <a:rPr lang="el-GR" altLang="en-US" sz="1600"/>
              <a:t>Με κυτταρικό τοίχωμα από κυτταρίνη, ώστε να διατηρείται το τετραγωνικό σχήμα</a:t>
            </a:r>
          </a:p>
          <a:p>
            <a:r>
              <a:rPr lang="el-GR" altLang="en-US" sz="1600"/>
              <a:t>Με χλωροπλάστες που περιέχουν χλωροφύλλη για τη φωτοσύνθεση</a:t>
            </a:r>
            <a:endParaRPr lang="en-US" altLang="en-US" sz="1600"/>
          </a:p>
        </p:txBody>
      </p:sp>
      <p:sp>
        <p:nvSpPr>
          <p:cNvPr id="55300" name="Content Placeholder 3"/>
          <p:cNvSpPr>
            <a:spLocks noGrp="1"/>
          </p:cNvSpPr>
          <p:nvPr>
            <p:ph sz="half" idx="2"/>
          </p:nvPr>
        </p:nvSpPr>
        <p:spPr>
          <a:xfrm>
            <a:off x="6240463" y="1187451"/>
            <a:ext cx="4038600" cy="1520825"/>
          </a:xfrm>
        </p:spPr>
        <p:txBody>
          <a:bodyPr>
            <a:normAutofit lnSpcReduction="10000"/>
          </a:bodyPr>
          <a:lstStyle/>
          <a:p>
            <a:r>
              <a:rPr lang="el-GR" altLang="en-US" sz="1600"/>
              <a:t>Με κεντρομερίδιο για την κυτταρική διαίρεση</a:t>
            </a:r>
          </a:p>
          <a:p>
            <a:r>
              <a:rPr lang="el-GR" altLang="en-US" sz="1600"/>
              <a:t>Χωρίς κεντρικό κενοτόπιο</a:t>
            </a:r>
          </a:p>
          <a:p>
            <a:r>
              <a:rPr lang="el-GR" altLang="en-US" sz="1600"/>
              <a:t>Χωρίς κυτταρικό τοίχωμα</a:t>
            </a:r>
          </a:p>
          <a:p>
            <a:r>
              <a:rPr lang="el-GR" altLang="en-US" sz="1600"/>
              <a:t>Χωρίς χλωροπλάστες, όχι φωτοσύνθεση</a:t>
            </a:r>
          </a:p>
          <a:p>
            <a:endParaRPr lang="en-US" altLang="en-US" sz="1600"/>
          </a:p>
        </p:txBody>
      </p:sp>
    </p:spTree>
    <p:extLst>
      <p:ext uri="{BB962C8B-B14F-4D97-AF65-F5344CB8AC3E}">
        <p14:creationId xmlns:p14="http://schemas.microsoft.com/office/powerpoint/2010/main" val="395756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2000251" y="1"/>
            <a:ext cx="84169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n-US" sz="2000" b="1" dirty="0">
                <a:latin typeface="Arial" panose="020B0604020202020204" pitchFamily="34" charset="0"/>
              </a:rPr>
              <a:t>ΤΥΠΟΙ ΦΩΤΟΝΙΚΟΥ ΜΙΚΡΟΣΚΟΠΙΟΥ (ΦΜ)</a:t>
            </a:r>
          </a:p>
          <a:p>
            <a:pPr algn="ctr" eaLnBrk="1" hangingPunct="1">
              <a:spcBef>
                <a:spcPct val="0"/>
              </a:spcBef>
              <a:buFontTx/>
              <a:buNone/>
            </a:pPr>
            <a:endParaRPr lang="el-GR" altLang="en-US" sz="2000" b="1" dirty="0">
              <a:latin typeface="Arial" panose="020B0604020202020204" pitchFamily="34" charset="0"/>
            </a:endParaRPr>
          </a:p>
          <a:p>
            <a:pPr eaLnBrk="1" hangingPunct="1">
              <a:spcBef>
                <a:spcPct val="0"/>
              </a:spcBef>
              <a:buFontTx/>
              <a:buNone/>
            </a:pPr>
            <a:r>
              <a:rPr lang="el-GR" altLang="en-US" sz="1800" b="1" dirty="0">
                <a:latin typeface="Arial" panose="020B0604020202020204" pitchFamily="34" charset="0"/>
              </a:rPr>
              <a:t>1.Μικροσκόπιο φωτεινού πεδίου ή Οπτικό μικροσκόπιο</a:t>
            </a:r>
          </a:p>
          <a:p>
            <a:pPr eaLnBrk="1" hangingPunct="1">
              <a:spcBef>
                <a:spcPct val="0"/>
              </a:spcBef>
              <a:buFontTx/>
              <a:buNone/>
            </a:pPr>
            <a:endParaRPr lang="el-GR" altLang="en-US" sz="1800" b="1" dirty="0">
              <a:latin typeface="Arial" panose="020B0604020202020204" pitchFamily="34" charset="0"/>
            </a:endParaRPr>
          </a:p>
          <a:p>
            <a:pPr eaLnBrk="1" hangingPunct="1">
              <a:spcBef>
                <a:spcPct val="0"/>
              </a:spcBef>
              <a:buFontTx/>
              <a:buNone/>
            </a:pPr>
            <a:r>
              <a:rPr lang="el-GR" altLang="en-US" sz="1800" b="1" dirty="0">
                <a:solidFill>
                  <a:srgbClr val="7030A0"/>
                </a:solidFill>
                <a:latin typeface="Arial" panose="020B0604020202020204" pitchFamily="34" charset="0"/>
              </a:rPr>
              <a:t>Χωρίς χρώση </a:t>
            </a:r>
            <a:r>
              <a:rPr lang="el-GR" altLang="en-US" sz="1800" dirty="0">
                <a:latin typeface="Arial" panose="020B0604020202020204" pitchFamily="34" charset="0"/>
              </a:rPr>
              <a:t>η διέλευση του φωτός </a:t>
            </a:r>
            <a:r>
              <a:rPr lang="el-GR" altLang="en-US" sz="1800" b="1" dirty="0">
                <a:latin typeface="Arial" panose="020B0604020202020204" pitchFamily="34" charset="0"/>
              </a:rPr>
              <a:t>ΔΕΝ</a:t>
            </a:r>
            <a:r>
              <a:rPr lang="el-GR" altLang="en-US" sz="1800" dirty="0">
                <a:latin typeface="Arial" panose="020B0604020202020204" pitchFamily="34" charset="0"/>
              </a:rPr>
              <a:t> παρέχει </a:t>
            </a:r>
            <a:r>
              <a:rPr lang="el-GR" altLang="en-US" sz="1800" u="sng" dirty="0">
                <a:latin typeface="Arial" panose="020B0604020202020204" pitchFamily="34" charset="0"/>
              </a:rPr>
              <a:t>επαρκή αντίθεση διάκρισης </a:t>
            </a:r>
            <a:r>
              <a:rPr lang="el-GR" altLang="en-US" sz="1800" dirty="0">
                <a:latin typeface="Arial" panose="020B0604020202020204" pitchFamily="34" charset="0"/>
              </a:rPr>
              <a:t>πολλών κυτταρικών δομών. </a:t>
            </a:r>
          </a:p>
          <a:p>
            <a:pPr eaLnBrk="1" hangingPunct="1">
              <a:spcBef>
                <a:spcPct val="0"/>
              </a:spcBef>
              <a:buFontTx/>
              <a:buNone/>
            </a:pPr>
            <a:r>
              <a:rPr lang="el-GR" altLang="en-US" sz="1800" dirty="0">
                <a:latin typeface="Arial" panose="020B0604020202020204" pitchFamily="34" charset="0"/>
              </a:rPr>
              <a:t>Έτσι, χρησιμοποιούνται διαφοροποιημένοι τύποι</a:t>
            </a:r>
            <a:r>
              <a:rPr lang="en-US" altLang="en-US" sz="1800" dirty="0">
                <a:latin typeface="Arial" panose="020B0604020202020204" pitchFamily="34" charset="0"/>
              </a:rPr>
              <a:t> </a:t>
            </a:r>
            <a:r>
              <a:rPr lang="el-GR" altLang="en-US" sz="1800" dirty="0">
                <a:latin typeface="Arial" panose="020B0604020202020204" pitchFamily="34" charset="0"/>
              </a:rPr>
              <a:t>ΦΜ με </a:t>
            </a:r>
            <a:r>
              <a:rPr lang="el-GR" altLang="en-US" sz="1800" b="1" dirty="0">
                <a:latin typeface="Arial" panose="020B0604020202020204" pitchFamily="34" charset="0"/>
              </a:rPr>
              <a:t>ενίσχυση της αντίθεσης φωτός </a:t>
            </a:r>
            <a:r>
              <a:rPr lang="el-GR" altLang="en-US" sz="1800" dirty="0">
                <a:latin typeface="Arial" panose="020B0604020202020204" pitchFamily="34" charset="0"/>
              </a:rPr>
              <a:t>που </a:t>
            </a:r>
            <a:r>
              <a:rPr lang="el-GR" altLang="en-US" sz="1800" b="1" dirty="0">
                <a:latin typeface="Arial" panose="020B0604020202020204" pitchFamily="34" charset="0"/>
              </a:rPr>
              <a:t>διέρχεται από περιοχές με διαφορετική πυκνότητα</a:t>
            </a:r>
            <a:r>
              <a:rPr lang="el-GR" altLang="en-US" sz="1800" dirty="0">
                <a:latin typeface="Arial" panose="020B0604020202020204" pitchFamily="34" charset="0"/>
              </a:rPr>
              <a:t>. Δύο μέθοδοι απεικόνισης ζωντανών κυττάρων είναι :</a:t>
            </a:r>
          </a:p>
          <a:p>
            <a:pPr eaLnBrk="1" hangingPunct="1">
              <a:spcBef>
                <a:spcPct val="0"/>
              </a:spcBef>
              <a:buFontTx/>
              <a:buNone/>
            </a:pPr>
            <a:endParaRPr lang="el-GR" altLang="en-US" sz="1800" dirty="0">
              <a:latin typeface="Arial" panose="020B0604020202020204" pitchFamily="34" charset="0"/>
            </a:endParaRPr>
          </a:p>
          <a:p>
            <a:pPr eaLnBrk="1" hangingPunct="1">
              <a:spcBef>
                <a:spcPct val="0"/>
              </a:spcBef>
              <a:buFontTx/>
              <a:buNone/>
            </a:pPr>
            <a:r>
              <a:rPr lang="el-GR" altLang="en-US" sz="1800" b="1" dirty="0">
                <a:latin typeface="Arial" panose="020B0604020202020204" pitchFamily="34" charset="0"/>
              </a:rPr>
              <a:t>2.Μικροσκοπία αντίθεσης φάσεων</a:t>
            </a:r>
          </a:p>
          <a:p>
            <a:pPr eaLnBrk="1" hangingPunct="1">
              <a:spcBef>
                <a:spcPct val="0"/>
              </a:spcBef>
              <a:buFontTx/>
              <a:buNone/>
            </a:pPr>
            <a:r>
              <a:rPr lang="el-GR" altLang="en-US" sz="1800" b="1" dirty="0">
                <a:latin typeface="Arial" panose="020B0604020202020204" pitchFamily="34" charset="0"/>
              </a:rPr>
              <a:t>3.Μικροσκοπία αντίθεσης φάσεων – διαφορικής συμβολής</a:t>
            </a:r>
          </a:p>
        </p:txBody>
      </p:sp>
      <p:sp>
        <p:nvSpPr>
          <p:cNvPr id="38915" name="Rectangle 6"/>
          <p:cNvSpPr>
            <a:spLocks noChangeArrowheads="1"/>
          </p:cNvSpPr>
          <p:nvPr/>
        </p:nvSpPr>
        <p:spPr bwMode="auto">
          <a:xfrm>
            <a:off x="1816101" y="4181475"/>
            <a:ext cx="8640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800" b="1">
                <a:latin typeface="Arial" panose="020B0604020202020204" pitchFamily="34" charset="0"/>
              </a:rPr>
              <a:t>4.</a:t>
            </a:r>
            <a:r>
              <a:rPr lang="el-GR" altLang="en-US" sz="1800">
                <a:latin typeface="Arial" panose="020B0604020202020204" pitchFamily="34" charset="0"/>
              </a:rPr>
              <a:t>Το Συμβατικό </a:t>
            </a:r>
            <a:r>
              <a:rPr lang="el-GR" altLang="en-US" sz="1800" b="1">
                <a:latin typeface="Arial" panose="020B0604020202020204" pitchFamily="34" charset="0"/>
              </a:rPr>
              <a:t>Μικροσκόπιο Φθορισμού </a:t>
            </a:r>
            <a:r>
              <a:rPr lang="el-GR" altLang="en-US" sz="1800">
                <a:latin typeface="Arial" panose="020B0604020202020204" pitchFamily="34" charset="0"/>
              </a:rPr>
              <a:t>για μεγαλύτερη λεπτομέρεια</a:t>
            </a:r>
          </a:p>
          <a:p>
            <a:pPr eaLnBrk="1" hangingPunct="1">
              <a:spcBef>
                <a:spcPct val="0"/>
              </a:spcBef>
              <a:buFontTx/>
              <a:buNone/>
            </a:pPr>
            <a:r>
              <a:rPr lang="el-GR" altLang="en-US" sz="1800" b="1">
                <a:latin typeface="Arial" panose="020B0604020202020204" pitchFamily="34" charset="0"/>
              </a:rPr>
              <a:t>5.</a:t>
            </a:r>
            <a:r>
              <a:rPr lang="el-GR" altLang="en-US" sz="1800">
                <a:latin typeface="Arial" panose="020B0604020202020204" pitchFamily="34" charset="0"/>
              </a:rPr>
              <a:t>Το </a:t>
            </a:r>
            <a:r>
              <a:rPr lang="el-GR" altLang="en-US" sz="1800" b="1">
                <a:latin typeface="Arial" panose="020B0604020202020204" pitchFamily="34" charset="0"/>
              </a:rPr>
              <a:t>Συνεστιακό Μικροσκόπιο με φωτεινή δέσμη λέιζερ</a:t>
            </a:r>
          </a:p>
          <a:p>
            <a:pPr eaLnBrk="1" hangingPunct="1">
              <a:spcBef>
                <a:spcPct val="0"/>
              </a:spcBef>
              <a:buFontTx/>
              <a:buNone/>
            </a:pPr>
            <a:r>
              <a:rPr lang="el-GR" altLang="en-US" sz="1800" b="1">
                <a:latin typeface="Arial" panose="020B0604020202020204" pitchFamily="34" charset="0"/>
              </a:rPr>
              <a:t>6. Μικροσκοπία διέγερσης πολλαπλών φωτονίων</a:t>
            </a:r>
            <a:r>
              <a:rPr lang="el-GR" altLang="en-US" sz="1800">
                <a:latin typeface="Arial" panose="020B0604020202020204" pitchFamily="34" charset="0"/>
              </a:rPr>
              <a:t>, μια εναλλακτική μορφή συνεστιακής μικροσκοπίας</a:t>
            </a:r>
          </a:p>
        </p:txBody>
      </p:sp>
      <p:sp>
        <p:nvSpPr>
          <p:cNvPr id="38916" name="TextBox 5"/>
          <p:cNvSpPr txBox="1">
            <a:spLocks noChangeArrowheads="1"/>
          </p:cNvSpPr>
          <p:nvPr/>
        </p:nvSpPr>
        <p:spPr bwMode="auto">
          <a:xfrm>
            <a:off x="1816101" y="3811589"/>
            <a:ext cx="7548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800">
                <a:latin typeface="Arial" panose="020B0604020202020204" pitchFamily="34" charset="0"/>
              </a:rPr>
              <a:t>Αν χρησιμοποιηθούν </a:t>
            </a:r>
            <a:r>
              <a:rPr lang="el-GR" altLang="en-US" sz="1800" b="1">
                <a:solidFill>
                  <a:srgbClr val="FF0000"/>
                </a:solidFill>
                <a:latin typeface="Arial" panose="020B0604020202020204" pitchFamily="34" charset="0"/>
              </a:rPr>
              <a:t>φθορίζουσες χρωστικές</a:t>
            </a:r>
            <a:r>
              <a:rPr lang="el-GR" altLang="en-US" sz="1800">
                <a:solidFill>
                  <a:srgbClr val="FF0000"/>
                </a:solidFill>
                <a:latin typeface="Arial" panose="020B0604020202020204" pitchFamily="34" charset="0"/>
              </a:rPr>
              <a:t> </a:t>
            </a:r>
            <a:r>
              <a:rPr lang="el-GR" altLang="en-US" sz="1800">
                <a:latin typeface="Arial" panose="020B0604020202020204" pitchFamily="34" charset="0"/>
              </a:rPr>
              <a:t>ουσίες, τότε αξιοποιείται :</a:t>
            </a:r>
          </a:p>
        </p:txBody>
      </p:sp>
      <p:sp>
        <p:nvSpPr>
          <p:cNvPr id="38917" name="TextBox 7"/>
          <p:cNvSpPr txBox="1">
            <a:spLocks noChangeArrowheads="1"/>
          </p:cNvSpPr>
          <p:nvPr/>
        </p:nvSpPr>
        <p:spPr bwMode="auto">
          <a:xfrm>
            <a:off x="1703389" y="5491163"/>
            <a:ext cx="88661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600" i="1">
                <a:latin typeface="Arial" panose="020B0604020202020204" pitchFamily="34" charset="0"/>
              </a:rPr>
              <a:t>Οι </a:t>
            </a:r>
            <a:r>
              <a:rPr lang="el-GR" altLang="en-US" sz="1600" b="1" i="1">
                <a:solidFill>
                  <a:srgbClr val="FF0000"/>
                </a:solidFill>
                <a:latin typeface="Arial" panose="020B0604020202020204" pitchFamily="34" charset="0"/>
              </a:rPr>
              <a:t>Φθορίζουσες χρωστικές</a:t>
            </a:r>
            <a:r>
              <a:rPr lang="en-US" altLang="en-US" sz="1600" b="1" i="1">
                <a:solidFill>
                  <a:srgbClr val="FF0000"/>
                </a:solidFill>
                <a:latin typeface="Arial" panose="020B0604020202020204" pitchFamily="34" charset="0"/>
              </a:rPr>
              <a:t> </a:t>
            </a:r>
            <a:r>
              <a:rPr lang="en-US" altLang="en-US" sz="1600" i="1">
                <a:solidFill>
                  <a:srgbClr val="000000"/>
                </a:solidFill>
                <a:latin typeface="Arial" panose="020B0604020202020204" pitchFamily="34" charset="0"/>
              </a:rPr>
              <a:t>απορροφούν την υπεριώδη ακτινοβολία και την αποδίδουν ξανά ως ορατή ακτινοβολία (φθορισμός)</a:t>
            </a:r>
            <a:r>
              <a:rPr lang="el-GR" altLang="en-US" sz="1600" i="1">
                <a:solidFill>
                  <a:srgbClr val="000000"/>
                </a:solidFill>
                <a:latin typeface="Arial" panose="020B0604020202020204" pitchFamily="34" charset="0"/>
              </a:rPr>
              <a:t>.</a:t>
            </a:r>
            <a:r>
              <a:rPr lang="el-GR" altLang="en-US" sz="1600" i="1">
                <a:solidFill>
                  <a:srgbClr val="FF0000"/>
                </a:solidFill>
                <a:latin typeface="Arial" panose="020B0604020202020204" pitchFamily="34" charset="0"/>
              </a:rPr>
              <a:t> </a:t>
            </a:r>
            <a:r>
              <a:rPr lang="el-GR" altLang="en-US" sz="1600" i="1">
                <a:solidFill>
                  <a:srgbClr val="000000"/>
                </a:solidFill>
                <a:latin typeface="Arial" panose="020B0604020202020204" pitchFamily="34" charset="0"/>
              </a:rPr>
              <a:t>Το </a:t>
            </a:r>
            <a:r>
              <a:rPr lang="en-US" altLang="en-US" sz="1600" i="1">
                <a:solidFill>
                  <a:srgbClr val="000000"/>
                </a:solidFill>
                <a:latin typeface="Arial" panose="020B0604020202020204" pitchFamily="34" charset="0"/>
              </a:rPr>
              <a:t>προσπίπτον φως περνά από </a:t>
            </a:r>
            <a:r>
              <a:rPr lang="el-GR" altLang="en-US" sz="1600" i="1">
                <a:solidFill>
                  <a:srgbClr val="000000"/>
                </a:solidFill>
                <a:latin typeface="Arial" panose="020B0604020202020204" pitchFamily="34" charset="0"/>
              </a:rPr>
              <a:t>2</a:t>
            </a:r>
            <a:r>
              <a:rPr lang="en-US" altLang="en-US" sz="1600" i="1">
                <a:solidFill>
                  <a:srgbClr val="000000"/>
                </a:solidFill>
                <a:latin typeface="Arial" panose="020B0604020202020204" pitchFamily="34" charset="0"/>
              </a:rPr>
              <a:t> ομάδες φίλτρων. Η </a:t>
            </a:r>
            <a:r>
              <a:rPr lang="el-GR" altLang="en-US" sz="1600" i="1">
                <a:solidFill>
                  <a:srgbClr val="000000"/>
                </a:solidFill>
                <a:latin typeface="Arial" panose="020B0604020202020204" pitchFamily="34" charset="0"/>
              </a:rPr>
              <a:t>1η</a:t>
            </a:r>
            <a:r>
              <a:rPr lang="en-US" altLang="en-US" sz="1600" i="1">
                <a:solidFill>
                  <a:srgbClr val="000000"/>
                </a:solidFill>
                <a:latin typeface="Arial" panose="020B0604020202020204" pitchFamily="34" charset="0"/>
              </a:rPr>
              <a:t> αφήνει να περάσουν μόνο τα μήκη κύματος που διεγείρουν τη φθορίζουσα ουσία, ενώ η </a:t>
            </a:r>
            <a:r>
              <a:rPr lang="el-GR" altLang="en-US" sz="1600" i="1">
                <a:solidFill>
                  <a:srgbClr val="000000"/>
                </a:solidFill>
                <a:latin typeface="Arial" panose="020B0604020202020204" pitchFamily="34" charset="0"/>
              </a:rPr>
              <a:t>2η</a:t>
            </a:r>
            <a:r>
              <a:rPr lang="en-US" altLang="en-US" sz="1600" i="1">
                <a:solidFill>
                  <a:srgbClr val="000000"/>
                </a:solidFill>
                <a:latin typeface="Arial" panose="020B0604020202020204" pitchFamily="34" charset="0"/>
              </a:rPr>
              <a:t> ομάδα φίλτρων αφήνει να περάσει μόνο ο ειδικός φθορισμός που εκπέμπεται από τη φθορίζουσα ουσία. </a:t>
            </a:r>
          </a:p>
        </p:txBody>
      </p:sp>
    </p:spTree>
    <p:extLst>
      <p:ext uri="{BB962C8B-B14F-4D97-AF65-F5344CB8AC3E}">
        <p14:creationId xmlns:p14="http://schemas.microsoft.com/office/powerpoint/2010/main" val="3374362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31951" y="223839"/>
            <a:ext cx="3959225" cy="6548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Text Box 5"/>
          <p:cNvSpPr txBox="1">
            <a:spLocks noChangeArrowheads="1"/>
          </p:cNvSpPr>
          <p:nvPr/>
        </p:nvSpPr>
        <p:spPr bwMode="auto">
          <a:xfrm>
            <a:off x="5591176" y="20638"/>
            <a:ext cx="4968875" cy="686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2000">
                <a:latin typeface="Arial" panose="020B0604020202020204" pitchFamily="34" charset="0"/>
              </a:rPr>
              <a:t>Μικροσκοπική παρατήρηση </a:t>
            </a:r>
            <a:r>
              <a:rPr lang="el-GR" altLang="en-US" sz="2000" b="1">
                <a:latin typeface="Arial" panose="020B0604020202020204" pitchFamily="34" charset="0"/>
              </a:rPr>
              <a:t>ζωντανών κυττάρων</a:t>
            </a:r>
            <a:r>
              <a:rPr lang="el-GR" altLang="en-US" sz="2000">
                <a:latin typeface="Arial" panose="020B0604020202020204" pitchFamily="34" charset="0"/>
              </a:rPr>
              <a:t>. Φωτογραφίες κυττάρων από παρειές ανθρώπου με μικροσκοπία </a:t>
            </a:r>
            <a:endParaRPr lang="en-US" altLang="en-US" sz="2000">
              <a:latin typeface="Arial" panose="020B0604020202020204" pitchFamily="34" charset="0"/>
            </a:endParaRPr>
          </a:p>
          <a:p>
            <a:pPr eaLnBrk="1" hangingPunct="1">
              <a:spcBef>
                <a:spcPct val="0"/>
              </a:spcBef>
              <a:buFontTx/>
              <a:buNone/>
            </a:pPr>
            <a:endParaRPr lang="en-US" altLang="en-US" sz="2000" b="1">
              <a:latin typeface="Arial" panose="020B0604020202020204" pitchFamily="34" charset="0"/>
            </a:endParaRPr>
          </a:p>
          <a:p>
            <a:pPr eaLnBrk="1" hangingPunct="1">
              <a:spcBef>
                <a:spcPct val="0"/>
              </a:spcBef>
              <a:buFontTx/>
              <a:buNone/>
            </a:pPr>
            <a:r>
              <a:rPr lang="el-GR" altLang="en-US" sz="2000" b="1">
                <a:latin typeface="Arial" panose="020B0604020202020204" pitchFamily="34" charset="0"/>
              </a:rPr>
              <a:t>(Α) φωτεινού</a:t>
            </a:r>
            <a:r>
              <a:rPr lang="en-US" altLang="en-US" sz="2000" b="1">
                <a:latin typeface="Arial" panose="020B0604020202020204" pitchFamily="34" charset="0"/>
              </a:rPr>
              <a:t> </a:t>
            </a:r>
            <a:r>
              <a:rPr lang="el-GR" altLang="en-US" sz="2000" b="1">
                <a:latin typeface="Arial" panose="020B0604020202020204" pitchFamily="34" charset="0"/>
              </a:rPr>
              <a:t>πεδίου, </a:t>
            </a:r>
            <a:endParaRPr lang="en-US" altLang="en-US" sz="2000" b="1">
              <a:latin typeface="Arial" panose="020B0604020202020204" pitchFamily="34" charset="0"/>
            </a:endParaRPr>
          </a:p>
          <a:p>
            <a:pPr eaLnBrk="1" hangingPunct="1">
              <a:spcBef>
                <a:spcPct val="0"/>
              </a:spcBef>
              <a:buFontTx/>
              <a:buNone/>
            </a:pPr>
            <a:endParaRPr lang="en-US" altLang="en-US" sz="2000" b="1">
              <a:latin typeface="Arial" panose="020B0604020202020204" pitchFamily="34" charset="0"/>
            </a:endParaRPr>
          </a:p>
          <a:p>
            <a:pPr eaLnBrk="1" hangingPunct="1">
              <a:spcBef>
                <a:spcPct val="0"/>
              </a:spcBef>
              <a:buFontTx/>
              <a:buNone/>
            </a:pPr>
            <a:endParaRPr lang="en-US" altLang="en-US" sz="2000" b="1">
              <a:latin typeface="Arial" panose="020B0604020202020204" pitchFamily="34" charset="0"/>
            </a:endParaRPr>
          </a:p>
          <a:p>
            <a:pPr eaLnBrk="1" hangingPunct="1">
              <a:spcBef>
                <a:spcPct val="0"/>
              </a:spcBef>
              <a:buFontTx/>
              <a:buNone/>
            </a:pPr>
            <a:endParaRPr lang="en-US" altLang="en-US" sz="2000" b="1">
              <a:latin typeface="Arial" panose="020B0604020202020204" pitchFamily="34" charset="0"/>
            </a:endParaRPr>
          </a:p>
          <a:p>
            <a:pPr eaLnBrk="1" hangingPunct="1">
              <a:spcBef>
                <a:spcPct val="0"/>
              </a:spcBef>
              <a:buFontTx/>
              <a:buNone/>
            </a:pPr>
            <a:endParaRPr lang="en-US" altLang="en-US" sz="2000" b="1">
              <a:latin typeface="Arial" panose="020B0604020202020204" pitchFamily="34" charset="0"/>
            </a:endParaRPr>
          </a:p>
          <a:p>
            <a:pPr eaLnBrk="1" hangingPunct="1">
              <a:spcBef>
                <a:spcPct val="0"/>
              </a:spcBef>
              <a:buFontTx/>
              <a:buNone/>
            </a:pPr>
            <a:endParaRPr lang="en-US" altLang="en-US" sz="2000" b="1">
              <a:latin typeface="Arial" panose="020B0604020202020204" pitchFamily="34" charset="0"/>
            </a:endParaRPr>
          </a:p>
          <a:p>
            <a:pPr eaLnBrk="1" hangingPunct="1">
              <a:spcBef>
                <a:spcPct val="0"/>
              </a:spcBef>
              <a:buFontTx/>
              <a:buNone/>
            </a:pPr>
            <a:r>
              <a:rPr lang="el-GR" altLang="en-US" sz="2000" b="1">
                <a:latin typeface="Arial" panose="020B0604020202020204" pitchFamily="34" charset="0"/>
              </a:rPr>
              <a:t>(Β) αντίθεσης φάσης</a:t>
            </a: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r>
              <a:rPr lang="el-GR" altLang="en-US" sz="2000" b="1">
                <a:latin typeface="Arial" panose="020B0604020202020204" pitchFamily="34" charset="0"/>
              </a:rPr>
              <a:t>(Γ) αντίθεσης-διαφορικής συμβολής</a:t>
            </a:r>
            <a:r>
              <a:rPr lang="el-GR" altLang="en-US" sz="2000">
                <a:latin typeface="Arial" panose="020B0604020202020204" pitchFamily="34" charset="0"/>
              </a:rPr>
              <a:t> </a:t>
            </a: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r>
              <a:rPr lang="el-GR" altLang="en-US" sz="2000">
                <a:latin typeface="Arial" panose="020B0604020202020204" pitchFamily="34" charset="0"/>
              </a:rPr>
              <a:t>(Ευγενική προσφορά του Mort Abramowitz, Olympus America, Inc.)</a:t>
            </a:r>
          </a:p>
        </p:txBody>
      </p:sp>
    </p:spTree>
    <p:extLst>
      <p:ext uri="{BB962C8B-B14F-4D97-AF65-F5344CB8AC3E}">
        <p14:creationId xmlns:p14="http://schemas.microsoft.com/office/powerpoint/2010/main" val="3279079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l="7961" t="34846" r="3305" b="41785"/>
          <a:stretch>
            <a:fillRect/>
          </a:stretch>
        </p:blipFill>
        <p:spPr bwMode="auto">
          <a:xfrm>
            <a:off x="1630364" y="1268413"/>
            <a:ext cx="4281487"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l="7143" t="60593" r="2573" b="1448"/>
          <a:stretch>
            <a:fillRect/>
          </a:stretch>
        </p:blipFill>
        <p:spPr bwMode="auto">
          <a:xfrm>
            <a:off x="5951539" y="260351"/>
            <a:ext cx="4537075" cy="62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2" name="TextBox 3"/>
          <p:cNvSpPr txBox="1">
            <a:spLocks noChangeArrowheads="1"/>
          </p:cNvSpPr>
          <p:nvPr/>
        </p:nvSpPr>
        <p:spPr bwMode="auto">
          <a:xfrm>
            <a:off x="1774826" y="333376"/>
            <a:ext cx="2970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800" b="1">
                <a:latin typeface="Arial" panose="020B0604020202020204" pitchFamily="34" charset="0"/>
              </a:rPr>
              <a:t>ΟΠΤΙΚΗ ΜΙΚΡΟΣΚΟΠΙΑ</a:t>
            </a:r>
          </a:p>
          <a:p>
            <a:pPr eaLnBrk="1" hangingPunct="1">
              <a:spcBef>
                <a:spcPct val="0"/>
              </a:spcBef>
              <a:buFontTx/>
              <a:buNone/>
            </a:pPr>
            <a:r>
              <a:rPr lang="el-GR" altLang="en-US" sz="1800">
                <a:latin typeface="Arial" panose="020B0604020202020204" pitchFamily="34" charset="0"/>
              </a:rPr>
              <a:t>ΤΕΧΝΙΚΗ - ΑΠΟΤΕΛΕΣΜΑ</a:t>
            </a:r>
            <a:endParaRPr lang="en-US" altLang="en-US" sz="1800">
              <a:latin typeface="Arial" panose="020B0604020202020204" pitchFamily="34" charset="0"/>
            </a:endParaRPr>
          </a:p>
        </p:txBody>
      </p:sp>
    </p:spTree>
    <p:extLst>
      <p:ext uri="{BB962C8B-B14F-4D97-AF65-F5344CB8AC3E}">
        <p14:creationId xmlns:p14="http://schemas.microsoft.com/office/powerpoint/2010/main" val="74400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0838" y="233363"/>
            <a:ext cx="6348412"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5"/>
          <p:cNvSpPr txBox="1">
            <a:spLocks noChangeArrowheads="1"/>
          </p:cNvSpPr>
          <p:nvPr/>
        </p:nvSpPr>
        <p:spPr bwMode="auto">
          <a:xfrm>
            <a:off x="1992314" y="4919664"/>
            <a:ext cx="820737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2000" b="1">
                <a:latin typeface="Arial" panose="020B0604020202020204" pitchFamily="34" charset="0"/>
              </a:rPr>
              <a:t>Μικροσκοπία φθορισμού</a:t>
            </a:r>
            <a:r>
              <a:rPr lang="el-GR" altLang="en-US" sz="2000">
                <a:latin typeface="Arial" panose="020B0604020202020204" pitchFamily="34" charset="0"/>
              </a:rPr>
              <a:t> </a:t>
            </a:r>
            <a:r>
              <a:rPr lang="el-GR" altLang="en-US" sz="2000" u="sng">
                <a:latin typeface="Arial" panose="020B0604020202020204" pitchFamily="34" charset="0"/>
              </a:rPr>
              <a:t>πρωτεΐνης</a:t>
            </a:r>
            <a:r>
              <a:rPr lang="el-GR" altLang="en-US" sz="2000">
                <a:latin typeface="Arial" panose="020B0604020202020204" pitchFamily="34" charset="0"/>
              </a:rPr>
              <a:t> σημασμένης με</a:t>
            </a:r>
            <a:r>
              <a:rPr lang="en-US" altLang="en-US" sz="2000">
                <a:latin typeface="Arial" panose="020B0604020202020204" pitchFamily="34" charset="0"/>
              </a:rPr>
              <a:t> </a:t>
            </a:r>
            <a:r>
              <a:rPr lang="el-GR" altLang="en-US" sz="2000" b="1">
                <a:latin typeface="Arial" panose="020B0604020202020204" pitchFamily="34" charset="0"/>
              </a:rPr>
              <a:t>GFP. </a:t>
            </a:r>
            <a:endParaRPr lang="en-US" altLang="en-US" sz="2000" b="1">
              <a:latin typeface="Arial" panose="020B0604020202020204" pitchFamily="34" charset="0"/>
            </a:endParaRPr>
          </a:p>
          <a:p>
            <a:pPr eaLnBrk="1" hangingPunct="1">
              <a:spcBef>
                <a:spcPct val="0"/>
              </a:spcBef>
              <a:buFontTx/>
              <a:buNone/>
            </a:pPr>
            <a:r>
              <a:rPr lang="el-GR" altLang="en-US" sz="2000">
                <a:latin typeface="Arial" panose="020B0604020202020204" pitchFamily="34" charset="0"/>
              </a:rPr>
              <a:t>Απεικόνιση με μικροσκοπία φθορισμού νευρώνων ποντικιού σε κυτταροκαλλιέργεια, στους οποίους έχει εισαχθεί μία συντηγμένη με GFP πρωτεΐνη που συνδέεται στους μικροσωληνίσκους. Οι πυρήνες εμφανίζονται</a:t>
            </a:r>
            <a:r>
              <a:rPr lang="en-US" altLang="en-US" sz="2000">
                <a:latin typeface="Arial" panose="020B0604020202020204" pitchFamily="34" charset="0"/>
              </a:rPr>
              <a:t> </a:t>
            </a:r>
            <a:r>
              <a:rPr lang="el-GR" altLang="en-US" sz="2000">
                <a:latin typeface="Arial" panose="020B0604020202020204" pitchFamily="34" charset="0"/>
              </a:rPr>
              <a:t>με μπλε χρώση. </a:t>
            </a:r>
            <a:endParaRPr lang="en-US" altLang="en-US" sz="2000">
              <a:latin typeface="Arial" panose="020B0604020202020204" pitchFamily="34" charset="0"/>
            </a:endParaRPr>
          </a:p>
          <a:p>
            <a:pPr eaLnBrk="1" hangingPunct="1">
              <a:spcBef>
                <a:spcPct val="0"/>
              </a:spcBef>
              <a:buFontTx/>
              <a:buNone/>
            </a:pPr>
            <a:r>
              <a:rPr lang="el-GR" altLang="en-US" sz="2000">
                <a:latin typeface="Arial" panose="020B0604020202020204" pitchFamily="34" charset="0"/>
              </a:rPr>
              <a:t>(Από τη δημοσίευση του A.</a:t>
            </a:r>
            <a:r>
              <a:rPr lang="en-US" altLang="en-US" sz="2000">
                <a:latin typeface="Arial" panose="020B0604020202020204" pitchFamily="34" charset="0"/>
              </a:rPr>
              <a:t> </a:t>
            </a:r>
            <a:r>
              <a:rPr lang="el-GR" altLang="en-US" sz="2000">
                <a:latin typeface="Arial" panose="020B0604020202020204" pitchFamily="34" charset="0"/>
              </a:rPr>
              <a:t>Cariboni, 2004. </a:t>
            </a:r>
            <a:r>
              <a:rPr lang="el-GR" altLang="en-US" sz="2000" i="1">
                <a:latin typeface="Arial" panose="020B0604020202020204" pitchFamily="34" charset="0"/>
              </a:rPr>
              <a:t>Nature Cell</a:t>
            </a:r>
            <a:r>
              <a:rPr lang="en-US" altLang="en-US" sz="2000" i="1">
                <a:latin typeface="Arial" panose="020B0604020202020204" pitchFamily="34" charset="0"/>
              </a:rPr>
              <a:t> </a:t>
            </a:r>
            <a:r>
              <a:rPr lang="el-GR" altLang="en-US" sz="2000" i="1">
                <a:latin typeface="Arial" panose="020B0604020202020204" pitchFamily="34" charset="0"/>
              </a:rPr>
              <a:t>Biol. </a:t>
            </a:r>
            <a:r>
              <a:rPr lang="el-GR" altLang="en-US" sz="2000">
                <a:latin typeface="Arial" panose="020B0604020202020204" pitchFamily="34" charset="0"/>
              </a:rPr>
              <a:t>6:929.)</a:t>
            </a:r>
          </a:p>
        </p:txBody>
      </p:sp>
    </p:spTree>
    <p:extLst>
      <p:ext uri="{BB962C8B-B14F-4D97-AF65-F5344CB8AC3E}">
        <p14:creationId xmlns:p14="http://schemas.microsoft.com/office/powerpoint/2010/main" val="133627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Mr. Jakob Zbaeren Bern, Switzerland Specimen: Fibrin clot on HUVEC cell culture (fibrin stained in green, cytoskeleton in orange and nuclei blue) (1000x) Technique: Fluoresc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8" y="115889"/>
            <a:ext cx="5922962"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1774825" y="4797425"/>
            <a:ext cx="8713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2000" b="1">
                <a:latin typeface="Arial" panose="020B0604020202020204" pitchFamily="34" charset="0"/>
              </a:rPr>
              <a:t>Θρόμβος ινώδους σε καλλιέργεια </a:t>
            </a:r>
            <a:r>
              <a:rPr lang="el-GR" altLang="en-US" sz="2000" b="1">
                <a:solidFill>
                  <a:srgbClr val="0000FF"/>
                </a:solidFill>
                <a:latin typeface="Arial" panose="020B0604020202020204" pitchFamily="34" charset="0"/>
              </a:rPr>
              <a:t>ενδοθηλιακών κυττάρων </a:t>
            </a:r>
            <a:r>
              <a:rPr lang="en-US" altLang="en-US" sz="2000" b="1">
                <a:latin typeface="Arial" panose="020B0604020202020204" pitchFamily="34" charset="0"/>
              </a:rPr>
              <a:t>HUVEC </a:t>
            </a:r>
            <a:r>
              <a:rPr lang="en-US" altLang="en-US" sz="2000">
                <a:latin typeface="Arial" panose="020B0604020202020204" pitchFamily="34" charset="0"/>
              </a:rPr>
              <a:t>(</a:t>
            </a:r>
            <a:r>
              <a:rPr lang="en-US" altLang="en-US" sz="2000" i="1">
                <a:latin typeface="Arial" panose="020B0604020202020204" pitchFamily="34" charset="0"/>
              </a:rPr>
              <a:t>Human umbilical vein endothelial cells</a:t>
            </a:r>
            <a:r>
              <a:rPr lang="en-US" altLang="en-US" sz="2000">
                <a:latin typeface="Arial" panose="020B0604020202020204" pitchFamily="34" charset="0"/>
              </a:rPr>
              <a:t>)</a:t>
            </a:r>
            <a:endParaRPr lang="el-GR" altLang="en-US" sz="2000">
              <a:latin typeface="Arial" panose="020B0604020202020204" pitchFamily="34" charset="0"/>
            </a:endParaRPr>
          </a:p>
          <a:p>
            <a:pPr eaLnBrk="1" hangingPunct="1">
              <a:spcBef>
                <a:spcPct val="0"/>
              </a:spcBef>
              <a:buFontTx/>
              <a:buNone/>
            </a:pPr>
            <a:r>
              <a:rPr lang="el-GR" altLang="en-US" sz="2000">
                <a:latin typeface="Arial" panose="020B0604020202020204" pitchFamily="34" charset="0"/>
              </a:rPr>
              <a:t>Φωτογραφία από </a:t>
            </a:r>
            <a:r>
              <a:rPr lang="el-GR" altLang="en-US" sz="2000" b="1">
                <a:latin typeface="Arial" panose="020B0604020202020204" pitchFamily="34" charset="0"/>
              </a:rPr>
              <a:t>ΦΩΤΟΝΙΚΟ ΜΙΚΡΟΣΚΟΠΙΟ ΦΘΟΡΙΣΜΟΥ </a:t>
            </a:r>
            <a:r>
              <a:rPr lang="el-GR" altLang="en-US" sz="2000">
                <a:latin typeface="Arial" panose="020B0604020202020204" pitchFamily="34" charset="0"/>
              </a:rPr>
              <a:t>(</a:t>
            </a:r>
            <a:r>
              <a:rPr lang="el-GR" altLang="en-US" sz="2000" b="1">
                <a:latin typeface="Arial" panose="020B0604020202020204" pitchFamily="34" charset="0"/>
              </a:rPr>
              <a:t>1000</a:t>
            </a:r>
            <a:r>
              <a:rPr lang="en-US" altLang="en-US" sz="2000" b="1">
                <a:latin typeface="Arial" panose="020B0604020202020204" pitchFamily="34" charset="0"/>
              </a:rPr>
              <a:t>x</a:t>
            </a:r>
            <a:r>
              <a:rPr lang="el-GR" altLang="en-US" sz="2000">
                <a:latin typeface="Arial" panose="020B0604020202020204" pitchFamily="34" charset="0"/>
              </a:rPr>
              <a:t>)</a:t>
            </a:r>
          </a:p>
          <a:p>
            <a:pPr eaLnBrk="1" hangingPunct="1">
              <a:spcBef>
                <a:spcPct val="0"/>
              </a:spcBef>
              <a:buFontTx/>
              <a:buNone/>
            </a:pPr>
            <a:r>
              <a:rPr lang="el-GR" altLang="en-US" sz="2000">
                <a:latin typeface="Arial" panose="020B0604020202020204" pitchFamily="34" charset="0"/>
              </a:rPr>
              <a:t>Χρώσεις</a:t>
            </a:r>
            <a:r>
              <a:rPr lang="en-US" altLang="en-US" sz="2000">
                <a:latin typeface="Arial" panose="020B0604020202020204" pitchFamily="34" charset="0"/>
              </a:rPr>
              <a:t>:  </a:t>
            </a:r>
            <a:r>
              <a:rPr lang="el-GR" altLang="en-US" sz="2000">
                <a:latin typeface="Arial" panose="020B0604020202020204" pitchFamily="34" charset="0"/>
              </a:rPr>
              <a:t>πράσινη</a:t>
            </a:r>
            <a:r>
              <a:rPr lang="en-US" altLang="en-US" sz="2000">
                <a:latin typeface="Arial" panose="020B0604020202020204" pitchFamily="34" charset="0"/>
              </a:rPr>
              <a:t> – </a:t>
            </a:r>
            <a:r>
              <a:rPr lang="el-GR" altLang="en-US" sz="2000">
                <a:latin typeface="Arial" panose="020B0604020202020204" pitchFamily="34" charset="0"/>
              </a:rPr>
              <a:t>ινώδες, πορτοκαλί – κυτταροσκελετός, πυρήνες –μπλε</a:t>
            </a:r>
            <a:endParaRPr lang="en-US" altLang="en-US" sz="2000">
              <a:latin typeface="Arial" panose="020B0604020202020204" pitchFamily="34" charset="0"/>
            </a:endParaRPr>
          </a:p>
          <a:p>
            <a:pPr eaLnBrk="1" hangingPunct="1">
              <a:spcBef>
                <a:spcPct val="0"/>
              </a:spcBef>
              <a:buFontTx/>
              <a:buNone/>
            </a:pPr>
            <a:r>
              <a:rPr lang="el-GR" altLang="en-US" sz="2000">
                <a:latin typeface="Arial" panose="020B0604020202020204" pitchFamily="34" charset="0"/>
              </a:rPr>
              <a:t> </a:t>
            </a:r>
            <a:r>
              <a:rPr lang="en-US" altLang="en-US" sz="2000">
                <a:latin typeface="Arial" panose="020B0604020202020204" pitchFamily="34" charset="0"/>
              </a:rPr>
              <a:t> </a:t>
            </a:r>
            <a:r>
              <a:rPr lang="el-GR" altLang="en-US" sz="2000">
                <a:latin typeface="Arial" panose="020B0604020202020204" pitchFamily="34" charset="0"/>
              </a:rPr>
              <a:t> </a:t>
            </a:r>
            <a:endParaRPr lang="en-US" altLang="en-US" sz="2000">
              <a:latin typeface="Arial" panose="020B0604020202020204" pitchFamily="34" charset="0"/>
            </a:endParaRPr>
          </a:p>
          <a:p>
            <a:pPr eaLnBrk="1" hangingPunct="1">
              <a:spcBef>
                <a:spcPct val="0"/>
              </a:spcBef>
              <a:buFontTx/>
              <a:buNone/>
            </a:pPr>
            <a:r>
              <a:rPr lang="en-US" altLang="en-US" sz="2000">
                <a:latin typeface="Arial" panose="020B0604020202020204" pitchFamily="34" charset="0"/>
                <a:hlinkClick r:id="rId3"/>
              </a:rPr>
              <a:t>microscopyu.com</a:t>
            </a:r>
            <a:r>
              <a:rPr lang="en-US" altLang="en-US" sz="2000">
                <a:latin typeface="Arial" panose="020B0604020202020204" pitchFamily="34" charset="0"/>
              </a:rPr>
              <a:t> Mr. Jakob Zbaeren Bern, Switzerland</a:t>
            </a:r>
          </a:p>
        </p:txBody>
      </p:sp>
    </p:spTree>
    <p:extLst>
      <p:ext uri="{BB962C8B-B14F-4D97-AF65-F5344CB8AC3E}">
        <p14:creationId xmlns:p14="http://schemas.microsoft.com/office/powerpoint/2010/main" val="2149763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47975" y="20639"/>
            <a:ext cx="6496050" cy="5064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 Box 5"/>
          <p:cNvSpPr txBox="1">
            <a:spLocks noChangeArrowheads="1"/>
          </p:cNvSpPr>
          <p:nvPr/>
        </p:nvSpPr>
        <p:spPr bwMode="auto">
          <a:xfrm>
            <a:off x="1919288" y="5178426"/>
            <a:ext cx="8640762"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2000">
                <a:latin typeface="Arial" panose="020B0604020202020204" pitchFamily="34" charset="0"/>
              </a:rPr>
              <a:t>Φωτογραφία </a:t>
            </a:r>
            <a:r>
              <a:rPr lang="el-GR" altLang="en-US" sz="2000" b="1">
                <a:latin typeface="Arial" panose="020B0604020202020204" pitchFamily="34" charset="0"/>
              </a:rPr>
              <a:t>συνεστιακού μικροσκοπίου </a:t>
            </a:r>
            <a:r>
              <a:rPr lang="el-GR" altLang="en-US" sz="2000">
                <a:latin typeface="Arial" panose="020B0604020202020204" pitchFamily="34" charset="0"/>
              </a:rPr>
              <a:t>που δείχνει ανθρώπινα κύτταρα. </a:t>
            </a:r>
          </a:p>
          <a:p>
            <a:pPr eaLnBrk="1" hangingPunct="1">
              <a:spcBef>
                <a:spcPct val="0"/>
              </a:spcBef>
              <a:buFontTx/>
              <a:buNone/>
            </a:pPr>
            <a:r>
              <a:rPr lang="el-GR" altLang="en-US" sz="2000">
                <a:latin typeface="Arial" panose="020B0604020202020204" pitchFamily="34" charset="0"/>
              </a:rPr>
              <a:t>Οι μικροσωληνίσκοι και τα ινίδια ακτίνης έχουν υποστεί χρώση με </a:t>
            </a:r>
            <a:r>
              <a:rPr lang="el-GR" altLang="en-US" sz="2000" b="1">
                <a:latin typeface="Arial" panose="020B0604020202020204" pitchFamily="34" charset="0"/>
              </a:rPr>
              <a:t>κόκκινη και πράσινη φθορίζουσα χρωστική</a:t>
            </a:r>
            <a:r>
              <a:rPr lang="el-GR" altLang="en-US" sz="2000">
                <a:latin typeface="Arial" panose="020B0604020202020204" pitchFamily="34" charset="0"/>
              </a:rPr>
              <a:t> αντίστοιχα. </a:t>
            </a:r>
            <a:endParaRPr lang="en-US" altLang="en-US" sz="2000">
              <a:latin typeface="Arial" panose="020B0604020202020204" pitchFamily="34" charset="0"/>
            </a:endParaRPr>
          </a:p>
          <a:p>
            <a:pPr eaLnBrk="1" hangingPunct="1">
              <a:spcBef>
                <a:spcPct val="0"/>
              </a:spcBef>
              <a:buFontTx/>
              <a:buNone/>
            </a:pPr>
            <a:r>
              <a:rPr lang="el-GR" altLang="en-US" sz="2000">
                <a:latin typeface="Arial" panose="020B0604020202020204" pitchFamily="34" charset="0"/>
              </a:rPr>
              <a:t>(K. G. Murti/Visuals Unlimited.)</a:t>
            </a:r>
          </a:p>
        </p:txBody>
      </p:sp>
    </p:spTree>
    <p:extLst>
      <p:ext uri="{BB962C8B-B14F-4D97-AF65-F5344CB8AC3E}">
        <p14:creationId xmlns:p14="http://schemas.microsoft.com/office/powerpoint/2010/main" val="4207669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One normal and one sickled red blood cell side by side under the electron microscope, photographed at 18,000 times actual size. © Stanley Flegler, Visuals Unlimi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515939"/>
            <a:ext cx="64801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4"/>
          <p:cNvSpPr>
            <a:spLocks noChangeArrowheads="1"/>
          </p:cNvSpPr>
          <p:nvPr/>
        </p:nvSpPr>
        <p:spPr bwMode="auto">
          <a:xfrm>
            <a:off x="2279650" y="4797425"/>
            <a:ext cx="7848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2000" b="1">
                <a:solidFill>
                  <a:srgbClr val="C00000"/>
                </a:solidFill>
                <a:latin typeface="Arial" panose="020B0604020202020204" pitchFamily="34" charset="0"/>
              </a:rPr>
              <a:t>ΕΡΥΘΡΟΚΥΤΤΑΡΟ</a:t>
            </a:r>
            <a:r>
              <a:rPr lang="el-GR" altLang="en-US" sz="2000">
                <a:latin typeface="Arial" panose="020B0604020202020204" pitchFamily="34" charset="0"/>
              </a:rPr>
              <a:t> </a:t>
            </a:r>
            <a:r>
              <a:rPr lang="en-US" altLang="en-US" sz="2000">
                <a:latin typeface="Arial" panose="020B0604020202020204" pitchFamily="34" charset="0"/>
              </a:rPr>
              <a:t>: </a:t>
            </a:r>
            <a:endParaRPr lang="el-GR" altLang="en-US" sz="2000">
              <a:latin typeface="Arial" panose="020B0604020202020204" pitchFamily="34" charset="0"/>
            </a:endParaRPr>
          </a:p>
          <a:p>
            <a:pPr eaLnBrk="1" hangingPunct="1">
              <a:spcBef>
                <a:spcPct val="0"/>
              </a:spcBef>
              <a:buFontTx/>
              <a:buNone/>
            </a:pPr>
            <a:r>
              <a:rPr lang="el-GR" altLang="en-US" sz="2000">
                <a:latin typeface="Arial" panose="020B0604020202020204" pitchFamily="34" charset="0"/>
              </a:rPr>
              <a:t>Φυσιολογικό (αριστερά) και Δρεπανοκυτταρικής αναιμίας (δεξιά)</a:t>
            </a:r>
          </a:p>
          <a:p>
            <a:pPr eaLnBrk="1" hangingPunct="1">
              <a:spcBef>
                <a:spcPct val="0"/>
              </a:spcBef>
              <a:buFontTx/>
              <a:buNone/>
            </a:pPr>
            <a:r>
              <a:rPr lang="el-GR" altLang="en-US" sz="2000">
                <a:latin typeface="Arial" panose="020B0604020202020204" pitchFamily="34" charset="0"/>
              </a:rPr>
              <a:t>Φωτογραφία από </a:t>
            </a:r>
            <a:r>
              <a:rPr lang="el-GR" altLang="en-US" sz="2000" b="1">
                <a:latin typeface="Arial" panose="020B0604020202020204" pitchFamily="34" charset="0"/>
              </a:rPr>
              <a:t>ΗΛΕΚΤΡΟΝΙΚΟ ΜΙΚΡΟΣΚΟΠΙΟ </a:t>
            </a:r>
            <a:r>
              <a:rPr lang="el-GR" altLang="en-US" sz="2000">
                <a:latin typeface="Arial" panose="020B0604020202020204" pitchFamily="34" charset="0"/>
              </a:rPr>
              <a:t>(</a:t>
            </a:r>
            <a:r>
              <a:rPr lang="el-GR" altLang="en-US" sz="2000" b="1">
                <a:latin typeface="Arial" panose="020B0604020202020204" pitchFamily="34" charset="0"/>
              </a:rPr>
              <a:t>18000</a:t>
            </a:r>
            <a:r>
              <a:rPr lang="en-US" altLang="en-US" sz="2000" b="1">
                <a:latin typeface="Arial" panose="020B0604020202020204" pitchFamily="34" charset="0"/>
              </a:rPr>
              <a:t>x</a:t>
            </a:r>
            <a:r>
              <a:rPr lang="el-GR" altLang="en-US" sz="2000">
                <a:latin typeface="Arial" panose="020B0604020202020204" pitchFamily="34" charset="0"/>
              </a:rPr>
              <a:t>) </a:t>
            </a:r>
            <a:endParaRPr lang="en-US" altLang="en-US" sz="2000">
              <a:latin typeface="Arial" panose="020B0604020202020204" pitchFamily="34" charset="0"/>
            </a:endParaRPr>
          </a:p>
          <a:p>
            <a:pPr eaLnBrk="1" hangingPunct="1">
              <a:spcBef>
                <a:spcPct val="0"/>
              </a:spcBef>
              <a:buFontTx/>
              <a:buNone/>
            </a:pPr>
            <a:endParaRPr lang="en-US" altLang="en-US" sz="2000">
              <a:latin typeface="Arial" panose="020B0604020202020204" pitchFamily="34" charset="0"/>
            </a:endParaRPr>
          </a:p>
          <a:p>
            <a:pPr eaLnBrk="1" hangingPunct="1">
              <a:spcBef>
                <a:spcPct val="0"/>
              </a:spcBef>
              <a:buFontTx/>
              <a:buNone/>
            </a:pPr>
            <a:r>
              <a:rPr lang="en-US" altLang="en-US" sz="2000">
                <a:latin typeface="Arial" panose="020B0604020202020204" pitchFamily="34" charset="0"/>
              </a:rPr>
              <a:t>© Stanley Flegler, Visuals Unlimited.</a:t>
            </a:r>
          </a:p>
        </p:txBody>
      </p:sp>
    </p:spTree>
    <p:extLst>
      <p:ext uri="{BB962C8B-B14F-4D97-AF65-F5344CB8AC3E}">
        <p14:creationId xmlns:p14="http://schemas.microsoft.com/office/powerpoint/2010/main" val="338858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175" y="620713"/>
            <a:ext cx="786765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849563"/>
            <a:ext cx="845343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TextBox 1"/>
          <p:cNvSpPr txBox="1">
            <a:spLocks noChangeArrowheads="1"/>
          </p:cNvSpPr>
          <p:nvPr/>
        </p:nvSpPr>
        <p:spPr bwMode="auto">
          <a:xfrm>
            <a:off x="1992314" y="5729289"/>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800">
                <a:latin typeface="Arial" panose="020B0604020202020204" pitchFamily="34" charset="0"/>
              </a:rPr>
              <a:t>Πηγή ορατού φωτός</a:t>
            </a:r>
            <a:endParaRPr lang="en-US" altLang="en-US" sz="1800">
              <a:latin typeface="Arial" panose="020B0604020202020204" pitchFamily="34" charset="0"/>
            </a:endParaRPr>
          </a:p>
        </p:txBody>
      </p:sp>
      <p:sp>
        <p:nvSpPr>
          <p:cNvPr id="53253" name="TextBox 5"/>
          <p:cNvSpPr txBox="1">
            <a:spLocks noChangeArrowheads="1"/>
          </p:cNvSpPr>
          <p:nvPr/>
        </p:nvSpPr>
        <p:spPr bwMode="auto">
          <a:xfrm>
            <a:off x="7129464" y="5661025"/>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800">
                <a:latin typeface="Arial" panose="020B0604020202020204" pitchFamily="34" charset="0"/>
              </a:rPr>
              <a:t>Πηγή επιταχυνόμενων </a:t>
            </a:r>
            <a:r>
              <a:rPr lang="en-US" altLang="en-US" sz="1800">
                <a:latin typeface="Arial" panose="020B0604020202020204" pitchFamily="34" charset="0"/>
              </a:rPr>
              <a:t>e -</a:t>
            </a:r>
          </a:p>
        </p:txBody>
      </p:sp>
    </p:spTree>
    <p:extLst>
      <p:ext uri="{BB962C8B-B14F-4D97-AF65-F5344CB8AC3E}">
        <p14:creationId xmlns:p14="http://schemas.microsoft.com/office/powerpoint/2010/main" val="94319073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607</Words>
  <Application>Microsoft Office PowerPoint</Application>
  <PresentationFormat>Ευρεία οθόνη</PresentationFormat>
  <Paragraphs>77</Paragraphs>
  <Slides>11</Slides>
  <Notes>5</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11</vt:i4>
      </vt:variant>
    </vt:vector>
  </HeadingPairs>
  <TitlesOfParts>
    <vt:vector size="15" baseType="lpstr">
      <vt:lpstr>Arial</vt:lpstr>
      <vt:lpstr>Calibri</vt:lpstr>
      <vt:lpstr>Calibri Light</vt:lpstr>
      <vt:lpstr>Θέμα του Office</vt:lpstr>
      <vt:lpstr> ΟΠΤΙΚΗ ΜΙΚΡΟΣΚΟΠΙΑ &amp; ΤΥΠΟΙ ΦΩΤΟΝΙΚΟΥ ΜΙΚΡΟΣΚΟΠΙΟΥ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ΟΠΤΙΚΗ ΜΙΚΡΟΣΚΟΠΙΑ &amp; ΤΥΠΟΙ ΦΩΤΟΝΙΚΟΥ ΜΙΚΡΟΣΚΟΠΙΟΥ</dc:title>
  <dc:creator>user</dc:creator>
  <cp:lastModifiedBy>user</cp:lastModifiedBy>
  <cp:revision>1</cp:revision>
  <dcterms:created xsi:type="dcterms:W3CDTF">2022-10-18T07:46:30Z</dcterms:created>
  <dcterms:modified xsi:type="dcterms:W3CDTF">2022-10-18T07:47:10Z</dcterms:modified>
</cp:coreProperties>
</file>