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5"/>
  </p:notesMasterIdLst>
  <p:sldIdLst>
    <p:sldId id="714" r:id="rId2"/>
    <p:sldId id="256" r:id="rId3"/>
    <p:sldId id="257" r:id="rId4"/>
    <p:sldId id="262" r:id="rId5"/>
    <p:sldId id="267" r:id="rId6"/>
    <p:sldId id="270" r:id="rId7"/>
    <p:sldId id="271" r:id="rId8"/>
    <p:sldId id="672" r:id="rId9"/>
    <p:sldId id="709" r:id="rId10"/>
    <p:sldId id="711" r:id="rId11"/>
    <p:sldId id="713" r:id="rId12"/>
    <p:sldId id="317" r:id="rId13"/>
    <p:sldId id="311" r:id="rId14"/>
    <p:sldId id="306" r:id="rId15"/>
    <p:sldId id="305" r:id="rId16"/>
    <p:sldId id="300" r:id="rId17"/>
    <p:sldId id="299" r:id="rId18"/>
    <p:sldId id="294" r:id="rId19"/>
    <p:sldId id="288" r:id="rId20"/>
    <p:sldId id="282" r:id="rId21"/>
    <p:sldId id="281" r:id="rId22"/>
    <p:sldId id="277" r:id="rId23"/>
    <p:sldId id="31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968AF-B075-4195-A360-DB4F92F9594A}" v="10" dt="2023-12-04T13:06:1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3" autoAdjust="0"/>
  </p:normalViewPr>
  <p:slideViewPr>
    <p:cSldViewPr snapToGrid="0">
      <p:cViewPr varScale="1">
        <p:scale>
          <a:sx n="43" d="100"/>
          <a:sy n="43" d="100"/>
        </p:scale>
        <p:origin x="1073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yros Sioutas" userId="85976355e7f43e1c" providerId="LiveId" clId="{741968AF-B075-4195-A360-DB4F92F9594A}"/>
    <pc:docChg chg="custSel delSld modSld">
      <pc:chgData name="Spyros Sioutas" userId="85976355e7f43e1c" providerId="LiveId" clId="{741968AF-B075-4195-A360-DB4F92F9594A}" dt="2023-12-04T13:25:18.496" v="548" actId="20577"/>
      <pc:docMkLst>
        <pc:docMk/>
      </pc:docMkLst>
      <pc:sldChg chg="modSp">
        <pc:chgData name="Spyros Sioutas" userId="85976355e7f43e1c" providerId="LiveId" clId="{741968AF-B075-4195-A360-DB4F92F9594A}" dt="2023-12-04T13:05:09.744" v="5" actId="113"/>
        <pc:sldMkLst>
          <pc:docMk/>
          <pc:sldMk cId="2009622669" sldId="262"/>
        </pc:sldMkLst>
        <pc:spChg chg="mod">
          <ac:chgData name="Spyros Sioutas" userId="85976355e7f43e1c" providerId="LiveId" clId="{741968AF-B075-4195-A360-DB4F92F9594A}" dt="2023-12-04T13:05:09.744" v="5" actId="113"/>
          <ac:spMkLst>
            <pc:docMk/>
            <pc:sldMk cId="2009622669" sldId="262"/>
            <ac:spMk id="2" creationId="{76F4114A-F196-4C71-8E2C-0207AE2D7E50}"/>
          </ac:spMkLst>
        </pc:spChg>
      </pc:sldChg>
      <pc:sldChg chg="modSp">
        <pc:chgData name="Spyros Sioutas" userId="85976355e7f43e1c" providerId="LiveId" clId="{741968AF-B075-4195-A360-DB4F92F9594A}" dt="2023-12-04T13:05:27.577" v="7" actId="113"/>
        <pc:sldMkLst>
          <pc:docMk/>
          <pc:sldMk cId="3038220621" sldId="267"/>
        </pc:sldMkLst>
        <pc:spChg chg="mod">
          <ac:chgData name="Spyros Sioutas" userId="85976355e7f43e1c" providerId="LiveId" clId="{741968AF-B075-4195-A360-DB4F92F9594A}" dt="2023-12-04T13:05:27.577" v="7" actId="113"/>
          <ac:spMkLst>
            <pc:docMk/>
            <pc:sldMk cId="3038220621" sldId="267"/>
            <ac:spMk id="2" creationId="{00E70C39-B736-4BA0-9A6D-04AEB688D3A9}"/>
          </ac:spMkLst>
        </pc:spChg>
      </pc:sldChg>
      <pc:sldChg chg="modSp">
        <pc:chgData name="Spyros Sioutas" userId="85976355e7f43e1c" providerId="LiveId" clId="{741968AF-B075-4195-A360-DB4F92F9594A}" dt="2023-12-04T13:05:40.651" v="9" actId="113"/>
        <pc:sldMkLst>
          <pc:docMk/>
          <pc:sldMk cId="3947475929" sldId="270"/>
        </pc:sldMkLst>
        <pc:spChg chg="mod">
          <ac:chgData name="Spyros Sioutas" userId="85976355e7f43e1c" providerId="LiveId" clId="{741968AF-B075-4195-A360-DB4F92F9594A}" dt="2023-12-04T13:05:40.651" v="9" actId="113"/>
          <ac:spMkLst>
            <pc:docMk/>
            <pc:sldMk cId="3947475929" sldId="270"/>
            <ac:spMk id="2" creationId="{5F6EA0E8-79A0-442B-ACD3-9842C2F6FB3D}"/>
          </ac:spMkLst>
        </pc:spChg>
      </pc:sldChg>
      <pc:sldChg chg="modSp">
        <pc:chgData name="Spyros Sioutas" userId="85976355e7f43e1c" providerId="LiveId" clId="{741968AF-B075-4195-A360-DB4F92F9594A}" dt="2023-12-04T13:06:12.496" v="12" actId="13926"/>
        <pc:sldMkLst>
          <pc:docMk/>
          <pc:sldMk cId="2330080664" sldId="271"/>
        </pc:sldMkLst>
        <pc:spChg chg="mod">
          <ac:chgData name="Spyros Sioutas" userId="85976355e7f43e1c" providerId="LiveId" clId="{741968AF-B075-4195-A360-DB4F92F9594A}" dt="2023-12-04T13:06:12.496" v="12" actId="13926"/>
          <ac:spMkLst>
            <pc:docMk/>
            <pc:sldMk cId="2330080664" sldId="271"/>
            <ac:spMk id="2" creationId="{667E3C73-DB58-4584-AE2F-B808C4ED3749}"/>
          </ac:spMkLst>
        </pc:spChg>
      </pc:sldChg>
      <pc:sldChg chg="modSp mod">
        <pc:chgData name="Spyros Sioutas" userId="85976355e7f43e1c" providerId="LiveId" clId="{741968AF-B075-4195-A360-DB4F92F9594A}" dt="2023-12-04T13:25:18.496" v="548" actId="20577"/>
        <pc:sldMkLst>
          <pc:docMk/>
          <pc:sldMk cId="1345696236" sldId="306"/>
        </pc:sldMkLst>
        <pc:spChg chg="mod">
          <ac:chgData name="Spyros Sioutas" userId="85976355e7f43e1c" providerId="LiveId" clId="{741968AF-B075-4195-A360-DB4F92F9594A}" dt="2023-12-04T13:25:18.496" v="548" actId="20577"/>
          <ac:spMkLst>
            <pc:docMk/>
            <pc:sldMk cId="1345696236" sldId="306"/>
            <ac:spMk id="2" creationId="{C005DA6F-432E-482B-BA38-1AE2C5C02BB1}"/>
          </ac:spMkLst>
        </pc:spChg>
        <pc:spChg chg="mod">
          <ac:chgData name="Spyros Sioutas" userId="85976355e7f43e1c" providerId="LiveId" clId="{741968AF-B075-4195-A360-DB4F92F9594A}" dt="2023-12-04T13:22:53.686" v="307" actId="27636"/>
          <ac:spMkLst>
            <pc:docMk/>
            <pc:sldMk cId="1345696236" sldId="306"/>
            <ac:spMk id="3" creationId="{D65E1FAA-BB1D-4C5C-8624-76BE19E6CF0A}"/>
          </ac:spMkLst>
        </pc:spChg>
      </pc:sldChg>
      <pc:sldChg chg="del">
        <pc:chgData name="Spyros Sioutas" userId="85976355e7f43e1c" providerId="LiveId" clId="{741968AF-B075-4195-A360-DB4F92F9594A}" dt="2023-12-04T13:13:05.864" v="16" actId="47"/>
        <pc:sldMkLst>
          <pc:docMk/>
          <pc:sldMk cId="3976494403" sldId="307"/>
        </pc:sldMkLst>
      </pc:sldChg>
      <pc:sldChg chg="del">
        <pc:chgData name="Spyros Sioutas" userId="85976355e7f43e1c" providerId="LiveId" clId="{741968AF-B075-4195-A360-DB4F92F9594A}" dt="2023-12-04T13:08:02.509" v="14" actId="47"/>
        <pc:sldMkLst>
          <pc:docMk/>
          <pc:sldMk cId="294657153" sldId="597"/>
        </pc:sldMkLst>
      </pc:sldChg>
      <pc:sldChg chg="del">
        <pc:chgData name="Spyros Sioutas" userId="85976355e7f43e1c" providerId="LiveId" clId="{741968AF-B075-4195-A360-DB4F92F9594A}" dt="2023-12-04T13:08:03.968" v="15" actId="47"/>
        <pc:sldMkLst>
          <pc:docMk/>
          <pc:sldMk cId="3658624534" sldId="673"/>
        </pc:sldMkLst>
      </pc:sldChg>
      <pc:sldChg chg="del">
        <pc:chgData name="Spyros Sioutas" userId="85976355e7f43e1c" providerId="LiveId" clId="{741968AF-B075-4195-A360-DB4F92F9594A}" dt="2023-12-04T13:07:59.989" v="13" actId="47"/>
        <pc:sldMkLst>
          <pc:docMk/>
          <pc:sldMk cId="2375295963" sldId="712"/>
        </pc:sldMkLst>
      </pc:sldChg>
      <pc:sldChg chg="modSp mod">
        <pc:chgData name="Spyros Sioutas" userId="85976355e7f43e1c" providerId="LiveId" clId="{741968AF-B075-4195-A360-DB4F92F9594A}" dt="2023-12-04T13:04:42.731" v="2" actId="113"/>
        <pc:sldMkLst>
          <pc:docMk/>
          <pc:sldMk cId="537859039" sldId="714"/>
        </pc:sldMkLst>
        <pc:spChg chg="mod">
          <ac:chgData name="Spyros Sioutas" userId="85976355e7f43e1c" providerId="LiveId" clId="{741968AF-B075-4195-A360-DB4F92F9594A}" dt="2023-12-04T13:04:42.731" v="2" actId="113"/>
          <ac:spMkLst>
            <pc:docMk/>
            <pc:sldMk cId="537859039" sldId="714"/>
            <ac:spMk id="7" creationId="{F6786973-1D64-4D2A-9438-DBE6037CDBB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CFBD0-4678-40C0-B97F-DB8328A20AB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EA15DA-02CC-4207-8F0F-5B3B44894A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Bitcoin is a cryptocurrency</a:t>
          </a:r>
        </a:p>
      </dgm:t>
    </dgm:pt>
    <dgm:pt modelId="{869E6326-C8A6-4E3B-89A2-0D223DA86102}" type="parTrans" cxnId="{AC19A464-0352-45D4-8613-BC1D0773E56D}">
      <dgm:prSet/>
      <dgm:spPr/>
      <dgm:t>
        <a:bodyPr/>
        <a:lstStyle/>
        <a:p>
          <a:endParaRPr lang="en-US"/>
        </a:p>
      </dgm:t>
    </dgm:pt>
    <dgm:pt modelId="{6F1933E8-AC62-4867-AFE0-07D956CBCBA8}" type="sibTrans" cxnId="{AC19A464-0352-45D4-8613-BC1D0773E56D}">
      <dgm:prSet/>
      <dgm:spPr/>
      <dgm:t>
        <a:bodyPr/>
        <a:lstStyle/>
        <a:p>
          <a:endParaRPr lang="en-US"/>
        </a:p>
      </dgm:t>
    </dgm:pt>
    <dgm:pt modelId="{1B94EAC0-31DF-4D6D-957C-6B037FA8AF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Launched in January 2009</a:t>
          </a:r>
        </a:p>
      </dgm:t>
    </dgm:pt>
    <dgm:pt modelId="{4F24D69D-FA45-4C6E-98A9-1966DF508F60}" type="parTrans" cxnId="{E46D5570-63FE-4372-8F54-39CF0CA25E4E}">
      <dgm:prSet/>
      <dgm:spPr/>
      <dgm:t>
        <a:bodyPr/>
        <a:lstStyle/>
        <a:p>
          <a:endParaRPr lang="en-US"/>
        </a:p>
      </dgm:t>
    </dgm:pt>
    <dgm:pt modelId="{BDC43C49-B572-44B2-B4CB-D6EC0055EDF8}" type="sibTrans" cxnId="{E46D5570-63FE-4372-8F54-39CF0CA25E4E}">
      <dgm:prSet/>
      <dgm:spPr/>
      <dgm:t>
        <a:bodyPr/>
        <a:lstStyle/>
        <a:p>
          <a:endParaRPr lang="en-US"/>
        </a:p>
      </dgm:t>
    </dgm:pt>
    <dgm:pt modelId="{47226243-8AAB-4A91-9DD3-4803096586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Very secure: safety and liveness</a:t>
          </a:r>
        </a:p>
      </dgm:t>
    </dgm:pt>
    <dgm:pt modelId="{B1AC095B-5E9F-4149-9456-6D40172474D7}" type="parTrans" cxnId="{850B1423-268B-411A-A5DB-0AA5DA1F5C4D}">
      <dgm:prSet/>
      <dgm:spPr/>
      <dgm:t>
        <a:bodyPr/>
        <a:lstStyle/>
        <a:p>
          <a:endParaRPr lang="en-US"/>
        </a:p>
      </dgm:t>
    </dgm:pt>
    <dgm:pt modelId="{DF6E756A-972F-4824-BBB7-FB2ED4DEE6D7}" type="sibTrans" cxnId="{850B1423-268B-411A-A5DB-0AA5DA1F5C4D}">
      <dgm:prSet/>
      <dgm:spPr/>
      <dgm:t>
        <a:bodyPr/>
        <a:lstStyle/>
        <a:p>
          <a:endParaRPr lang="en-US"/>
        </a:p>
      </dgm:t>
    </dgm:pt>
    <dgm:pt modelId="{E02421F5-4F4D-435B-93F1-655F82DEB3F7}" type="pres">
      <dgm:prSet presAssocID="{B39CFBD0-4678-40C0-B97F-DB8328A20AB6}" presName="root" presStyleCnt="0">
        <dgm:presLayoutVars>
          <dgm:dir/>
          <dgm:resizeHandles val="exact"/>
        </dgm:presLayoutVars>
      </dgm:prSet>
      <dgm:spPr/>
    </dgm:pt>
    <dgm:pt modelId="{2645795A-18D7-4F4B-8B26-9EAD5DD260B5}" type="pres">
      <dgm:prSet presAssocID="{14EA15DA-02CC-4207-8F0F-5B3B44894AC3}" presName="compNode" presStyleCnt="0"/>
      <dgm:spPr/>
    </dgm:pt>
    <dgm:pt modelId="{D1120D72-A0CE-4874-B0BF-1DC898F3E84B}" type="pres">
      <dgm:prSet presAssocID="{14EA15DA-02CC-4207-8F0F-5B3B44894AC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9D2F68F-EB23-410B-806E-42C2B5508F43}" type="pres">
      <dgm:prSet presAssocID="{14EA15DA-02CC-4207-8F0F-5B3B44894A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D924C24-E7C6-4CCA-B907-191A2D4A35BF}" type="pres">
      <dgm:prSet presAssocID="{14EA15DA-02CC-4207-8F0F-5B3B44894AC3}" presName="spaceRect" presStyleCnt="0"/>
      <dgm:spPr/>
    </dgm:pt>
    <dgm:pt modelId="{A6131948-FFDC-409E-A278-6487BC5B999D}" type="pres">
      <dgm:prSet presAssocID="{14EA15DA-02CC-4207-8F0F-5B3B44894AC3}" presName="textRect" presStyleLbl="revTx" presStyleIdx="0" presStyleCnt="3">
        <dgm:presLayoutVars>
          <dgm:chMax val="1"/>
          <dgm:chPref val="1"/>
        </dgm:presLayoutVars>
      </dgm:prSet>
      <dgm:spPr/>
    </dgm:pt>
    <dgm:pt modelId="{96BE4911-D51E-4EC1-9EF7-3A299BA294CC}" type="pres">
      <dgm:prSet presAssocID="{6F1933E8-AC62-4867-AFE0-07D956CBCBA8}" presName="sibTrans" presStyleCnt="0"/>
      <dgm:spPr/>
    </dgm:pt>
    <dgm:pt modelId="{1A1A02CE-4B08-4C15-B2AF-884D69042DBB}" type="pres">
      <dgm:prSet presAssocID="{1B94EAC0-31DF-4D6D-957C-6B037FA8AF61}" presName="compNode" presStyleCnt="0"/>
      <dgm:spPr/>
    </dgm:pt>
    <dgm:pt modelId="{7A8273C9-9C87-4AF7-AE0C-4B5A610DD7FA}" type="pres">
      <dgm:prSet presAssocID="{1B94EAC0-31DF-4D6D-957C-6B037FA8AF6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9B80EC8-1B0F-4B5E-8E3B-F9601D821847}" type="pres">
      <dgm:prSet presAssocID="{1B94EAC0-31DF-4D6D-957C-6B037FA8AF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04A9EC79-2E4F-45F7-92A5-E707011189E6}" type="pres">
      <dgm:prSet presAssocID="{1B94EAC0-31DF-4D6D-957C-6B037FA8AF61}" presName="spaceRect" presStyleCnt="0"/>
      <dgm:spPr/>
    </dgm:pt>
    <dgm:pt modelId="{D24694EA-ECD7-490C-9835-41D1E34302B0}" type="pres">
      <dgm:prSet presAssocID="{1B94EAC0-31DF-4D6D-957C-6B037FA8AF61}" presName="textRect" presStyleLbl="revTx" presStyleIdx="1" presStyleCnt="3">
        <dgm:presLayoutVars>
          <dgm:chMax val="1"/>
          <dgm:chPref val="1"/>
        </dgm:presLayoutVars>
      </dgm:prSet>
      <dgm:spPr/>
    </dgm:pt>
    <dgm:pt modelId="{11B07530-BF19-459A-B248-4B831C9A2D59}" type="pres">
      <dgm:prSet presAssocID="{BDC43C49-B572-44B2-B4CB-D6EC0055EDF8}" presName="sibTrans" presStyleCnt="0"/>
      <dgm:spPr/>
    </dgm:pt>
    <dgm:pt modelId="{EB45FB64-C459-48DC-B190-87719CEB4846}" type="pres">
      <dgm:prSet presAssocID="{47226243-8AAB-4A91-9DD3-480309658632}" presName="compNode" presStyleCnt="0"/>
      <dgm:spPr/>
    </dgm:pt>
    <dgm:pt modelId="{2BC29156-8173-420D-868D-0D6F9922A599}" type="pres">
      <dgm:prSet presAssocID="{47226243-8AAB-4A91-9DD3-48030965863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93E1309-14F4-458D-A112-F70F3E53E1D7}" type="pres">
      <dgm:prSet presAssocID="{47226243-8AAB-4A91-9DD3-4803096586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F34841B-7978-4026-A04A-60723F7A01DC}" type="pres">
      <dgm:prSet presAssocID="{47226243-8AAB-4A91-9DD3-480309658632}" presName="spaceRect" presStyleCnt="0"/>
      <dgm:spPr/>
    </dgm:pt>
    <dgm:pt modelId="{9CCE2D48-AC72-4E6A-AF31-866E5EC543F4}" type="pres">
      <dgm:prSet presAssocID="{47226243-8AAB-4A91-9DD3-4803096586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55A109-102F-BD47-BF90-4415CD176FF7}" type="presOf" srcId="{47226243-8AAB-4A91-9DD3-480309658632}" destId="{9CCE2D48-AC72-4E6A-AF31-866E5EC543F4}" srcOrd="0" destOrd="0" presId="urn:microsoft.com/office/officeart/2018/5/layout/IconLeafLabelList"/>
    <dgm:cxn modelId="{850B1423-268B-411A-A5DB-0AA5DA1F5C4D}" srcId="{B39CFBD0-4678-40C0-B97F-DB8328A20AB6}" destId="{47226243-8AAB-4A91-9DD3-480309658632}" srcOrd="2" destOrd="0" parTransId="{B1AC095B-5E9F-4149-9456-6D40172474D7}" sibTransId="{DF6E756A-972F-4824-BBB7-FB2ED4DEE6D7}"/>
    <dgm:cxn modelId="{B7623328-AF9B-F74F-B87E-AA224CED56FB}" type="presOf" srcId="{14EA15DA-02CC-4207-8F0F-5B3B44894AC3}" destId="{A6131948-FFDC-409E-A278-6487BC5B999D}" srcOrd="0" destOrd="0" presId="urn:microsoft.com/office/officeart/2018/5/layout/IconLeafLabelList"/>
    <dgm:cxn modelId="{AC19A464-0352-45D4-8613-BC1D0773E56D}" srcId="{B39CFBD0-4678-40C0-B97F-DB8328A20AB6}" destId="{14EA15DA-02CC-4207-8F0F-5B3B44894AC3}" srcOrd="0" destOrd="0" parTransId="{869E6326-C8A6-4E3B-89A2-0D223DA86102}" sibTransId="{6F1933E8-AC62-4867-AFE0-07D956CBCBA8}"/>
    <dgm:cxn modelId="{E46D5570-63FE-4372-8F54-39CF0CA25E4E}" srcId="{B39CFBD0-4678-40C0-B97F-DB8328A20AB6}" destId="{1B94EAC0-31DF-4D6D-957C-6B037FA8AF61}" srcOrd="1" destOrd="0" parTransId="{4F24D69D-FA45-4C6E-98A9-1966DF508F60}" sibTransId="{BDC43C49-B572-44B2-B4CB-D6EC0055EDF8}"/>
    <dgm:cxn modelId="{7CA5159C-C55B-3D44-BD91-189B1BC93B8E}" type="presOf" srcId="{1B94EAC0-31DF-4D6D-957C-6B037FA8AF61}" destId="{D24694EA-ECD7-490C-9835-41D1E34302B0}" srcOrd="0" destOrd="0" presId="urn:microsoft.com/office/officeart/2018/5/layout/IconLeafLabelList"/>
    <dgm:cxn modelId="{D6BAECFB-D027-5A41-B3D1-EF5A839991D8}" type="presOf" srcId="{B39CFBD0-4678-40C0-B97F-DB8328A20AB6}" destId="{E02421F5-4F4D-435B-93F1-655F82DEB3F7}" srcOrd="0" destOrd="0" presId="urn:microsoft.com/office/officeart/2018/5/layout/IconLeafLabelList"/>
    <dgm:cxn modelId="{7339D0EC-3BF9-C94A-9A65-CFB89C0A2AE7}" type="presParOf" srcId="{E02421F5-4F4D-435B-93F1-655F82DEB3F7}" destId="{2645795A-18D7-4F4B-8B26-9EAD5DD260B5}" srcOrd="0" destOrd="0" presId="urn:microsoft.com/office/officeart/2018/5/layout/IconLeafLabelList"/>
    <dgm:cxn modelId="{5EE28FA6-C4D6-1542-A21F-32FE22F2B229}" type="presParOf" srcId="{2645795A-18D7-4F4B-8B26-9EAD5DD260B5}" destId="{D1120D72-A0CE-4874-B0BF-1DC898F3E84B}" srcOrd="0" destOrd="0" presId="urn:microsoft.com/office/officeart/2018/5/layout/IconLeafLabelList"/>
    <dgm:cxn modelId="{50C58807-747B-604A-8FB5-D78AC928728A}" type="presParOf" srcId="{2645795A-18D7-4F4B-8B26-9EAD5DD260B5}" destId="{09D2F68F-EB23-410B-806E-42C2B5508F43}" srcOrd="1" destOrd="0" presId="urn:microsoft.com/office/officeart/2018/5/layout/IconLeafLabelList"/>
    <dgm:cxn modelId="{6A657EA8-4D04-684B-A6D3-CC06814A429F}" type="presParOf" srcId="{2645795A-18D7-4F4B-8B26-9EAD5DD260B5}" destId="{3D924C24-E7C6-4CCA-B907-191A2D4A35BF}" srcOrd="2" destOrd="0" presId="urn:microsoft.com/office/officeart/2018/5/layout/IconLeafLabelList"/>
    <dgm:cxn modelId="{CEE9C0E9-CA07-FF4D-8A48-EA3691CDD930}" type="presParOf" srcId="{2645795A-18D7-4F4B-8B26-9EAD5DD260B5}" destId="{A6131948-FFDC-409E-A278-6487BC5B999D}" srcOrd="3" destOrd="0" presId="urn:microsoft.com/office/officeart/2018/5/layout/IconLeafLabelList"/>
    <dgm:cxn modelId="{F1F1287F-6D1C-514E-AA0B-CA68122C81B0}" type="presParOf" srcId="{E02421F5-4F4D-435B-93F1-655F82DEB3F7}" destId="{96BE4911-D51E-4EC1-9EF7-3A299BA294CC}" srcOrd="1" destOrd="0" presId="urn:microsoft.com/office/officeart/2018/5/layout/IconLeafLabelList"/>
    <dgm:cxn modelId="{E942A1E6-056B-F841-B045-3CA04F901979}" type="presParOf" srcId="{E02421F5-4F4D-435B-93F1-655F82DEB3F7}" destId="{1A1A02CE-4B08-4C15-B2AF-884D69042DBB}" srcOrd="2" destOrd="0" presId="urn:microsoft.com/office/officeart/2018/5/layout/IconLeafLabelList"/>
    <dgm:cxn modelId="{66054B86-9D4A-8143-ABAD-35D604CEBB21}" type="presParOf" srcId="{1A1A02CE-4B08-4C15-B2AF-884D69042DBB}" destId="{7A8273C9-9C87-4AF7-AE0C-4B5A610DD7FA}" srcOrd="0" destOrd="0" presId="urn:microsoft.com/office/officeart/2018/5/layout/IconLeafLabelList"/>
    <dgm:cxn modelId="{C3A53FD8-3277-0744-920B-676D375C46BA}" type="presParOf" srcId="{1A1A02CE-4B08-4C15-B2AF-884D69042DBB}" destId="{A9B80EC8-1B0F-4B5E-8E3B-F9601D821847}" srcOrd="1" destOrd="0" presId="urn:microsoft.com/office/officeart/2018/5/layout/IconLeafLabelList"/>
    <dgm:cxn modelId="{B11C197E-2E93-5543-B388-16D77D45CEA3}" type="presParOf" srcId="{1A1A02CE-4B08-4C15-B2AF-884D69042DBB}" destId="{04A9EC79-2E4F-45F7-92A5-E707011189E6}" srcOrd="2" destOrd="0" presId="urn:microsoft.com/office/officeart/2018/5/layout/IconLeafLabelList"/>
    <dgm:cxn modelId="{D6F43A54-FCAF-7548-BE48-4C1243304599}" type="presParOf" srcId="{1A1A02CE-4B08-4C15-B2AF-884D69042DBB}" destId="{D24694EA-ECD7-490C-9835-41D1E34302B0}" srcOrd="3" destOrd="0" presId="urn:microsoft.com/office/officeart/2018/5/layout/IconLeafLabelList"/>
    <dgm:cxn modelId="{1140720A-9D0F-4141-8985-45D8B630C244}" type="presParOf" srcId="{E02421F5-4F4D-435B-93F1-655F82DEB3F7}" destId="{11B07530-BF19-459A-B248-4B831C9A2D59}" srcOrd="3" destOrd="0" presId="urn:microsoft.com/office/officeart/2018/5/layout/IconLeafLabelList"/>
    <dgm:cxn modelId="{34A2FA1B-B04A-EE41-B113-3C8F74EC038A}" type="presParOf" srcId="{E02421F5-4F4D-435B-93F1-655F82DEB3F7}" destId="{EB45FB64-C459-48DC-B190-87719CEB4846}" srcOrd="4" destOrd="0" presId="urn:microsoft.com/office/officeart/2018/5/layout/IconLeafLabelList"/>
    <dgm:cxn modelId="{12EC7442-58A0-1D40-82D6-E2E21F39E10A}" type="presParOf" srcId="{EB45FB64-C459-48DC-B190-87719CEB4846}" destId="{2BC29156-8173-420D-868D-0D6F9922A599}" srcOrd="0" destOrd="0" presId="urn:microsoft.com/office/officeart/2018/5/layout/IconLeafLabelList"/>
    <dgm:cxn modelId="{309DFB85-713E-884D-A0BB-023D21EA914D}" type="presParOf" srcId="{EB45FB64-C459-48DC-B190-87719CEB4846}" destId="{C93E1309-14F4-458D-A112-F70F3E53E1D7}" srcOrd="1" destOrd="0" presId="urn:microsoft.com/office/officeart/2018/5/layout/IconLeafLabelList"/>
    <dgm:cxn modelId="{B4143A9B-C69A-2D40-B297-DADBA320308D}" type="presParOf" srcId="{EB45FB64-C459-48DC-B190-87719CEB4846}" destId="{0F34841B-7978-4026-A04A-60723F7A01DC}" srcOrd="2" destOrd="0" presId="urn:microsoft.com/office/officeart/2018/5/layout/IconLeafLabelList"/>
    <dgm:cxn modelId="{A15D9755-CDF6-0B46-84BD-1CD3C2C8513B}" type="presParOf" srcId="{EB45FB64-C459-48DC-B190-87719CEB4846}" destId="{9CCE2D48-AC72-4E6A-AF31-866E5EC543F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20D72-A0CE-4874-B0BF-1DC898F3E84B}">
      <dsp:nvSpPr>
        <dsp:cNvPr id="0" name=""/>
        <dsp:cNvSpPr/>
      </dsp:nvSpPr>
      <dsp:spPr>
        <a:xfrm>
          <a:off x="70874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2F68F-EB23-410B-806E-42C2B5508F43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31948-FFDC-409E-A278-6487BC5B999D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Bitcoin is a cryptocurrency</a:t>
          </a:r>
        </a:p>
      </dsp:txBody>
      <dsp:txXfrm>
        <a:off x="50618" y="3165669"/>
        <a:ext cx="3375000" cy="720000"/>
      </dsp:txXfrm>
    </dsp:sp>
    <dsp:sp modelId="{7A8273C9-9C87-4AF7-AE0C-4B5A610DD7FA}">
      <dsp:nvSpPr>
        <dsp:cNvPr id="0" name=""/>
        <dsp:cNvSpPr/>
      </dsp:nvSpPr>
      <dsp:spPr>
        <a:xfrm>
          <a:off x="4674368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80EC8-1B0F-4B5E-8E3B-F9601D821847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694EA-ECD7-490C-9835-41D1E34302B0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Launched in January 2009</a:t>
          </a:r>
        </a:p>
      </dsp:txBody>
      <dsp:txXfrm>
        <a:off x="4016243" y="3165669"/>
        <a:ext cx="3375000" cy="720000"/>
      </dsp:txXfrm>
    </dsp:sp>
    <dsp:sp modelId="{2BC29156-8173-420D-868D-0D6F9922A599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1309-14F4-458D-A112-F70F3E53E1D7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E2D48-AC72-4E6A-AF31-866E5EC543F4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Very secure: safety and liveness</a:t>
          </a:r>
        </a:p>
      </dsp:txBody>
      <dsp:txXfrm>
        <a:off x="7981868" y="3165669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3A50-91D1-4FB0-8A20-5427E1132903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BEBA-CE6E-45A5-B028-88E96BEC6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20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Safety properties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("bad things don't happen") </a:t>
            </a:r>
          </a:p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Liveness properties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("good things do happen")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Ελαχιστοποίηση της προμήθειας υλικών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προμήθεια θα αγόραζε την πρώτη ύλη με όχι τις καλύτερες αποδόσεις με το χαμηλότερο κόστος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34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Audit -&gt; </a:t>
            </a:r>
            <a:r>
              <a:rPr lang="el-GR" dirty="0"/>
              <a:t>έλεγχος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0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4BEBA-CE6E-45A5-B028-88E96BEC6828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01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8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2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15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7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87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57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7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5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7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F3275E-8046-4045-BAC6-40383F3B342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D07F21-1247-401E-928D-70FAFF4EF03C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iitkgp.ac.in/~sandipc/courses/cs61065/cs61065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grainger.illinois.edu/ece598pv/sp202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955911-F317-4BD3-816C-2481C2CF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  <a:endParaRPr lang="el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786973-1D64-4D2A-9438-DBE6037C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Talk about peer-to-peer systems</a:t>
            </a:r>
            <a:r>
              <a:rPr lang="en-US" dirty="0"/>
              <a:t> and about disintermediation. An example is </a:t>
            </a:r>
            <a:r>
              <a:rPr lang="en-US" b="1" dirty="0"/>
              <a:t>Napster </a:t>
            </a:r>
            <a:r>
              <a:rPr lang="en-US" dirty="0"/>
              <a:t>(centralized peer-to-peer) that changed the music industry and showed that intermediaries were not necessary. See book [1], page 21. Blockchain is a tool to guarantee integrity in a peer-to-peer system.</a:t>
            </a:r>
          </a:p>
          <a:p>
            <a:r>
              <a:rPr lang="en-US" dirty="0"/>
              <a:t>2. </a:t>
            </a:r>
          </a:p>
          <a:p>
            <a:endParaRPr lang="en-US" dirty="0"/>
          </a:p>
          <a:p>
            <a:r>
              <a:rPr lang="en-US" b="1" dirty="0"/>
              <a:t>[1] Blockchain Basics: A non-technical introduction in 25 steps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53785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Bitcoin is the Original 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BlockChain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3" name="TextBox 13">
            <a:extLst>
              <a:ext uri="{FF2B5EF4-FFF2-40B4-BE49-F238E27FC236}">
                <a16:creationId xmlns:a16="http://schemas.microsoft.com/office/drawing/2014/main" id="{55003F54-0805-4BF5-B27F-3EA663206C59}"/>
              </a:ext>
            </a:extLst>
          </p:cNvPr>
          <p:cNvGraphicFramePr/>
          <p:nvPr/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63" y="361533"/>
            <a:ext cx="9639331" cy="1325563"/>
          </a:xfrm>
        </p:spPr>
        <p:txBody>
          <a:bodyPr>
            <a:norm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857F5F-C3B7-6D4E-9C7C-E07378E10F0F}"/>
              </a:ext>
            </a:extLst>
          </p:cNvPr>
          <p:cNvSpPr txBox="1"/>
          <p:nvPr/>
        </p:nvSpPr>
        <p:spPr>
          <a:xfrm>
            <a:off x="1958991" y="3124723"/>
            <a:ext cx="64633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ea typeface="Palatino"/>
              <a:cs typeface="Palatino"/>
              <a:sym typeface="Palatino"/>
            </a:endParaRPr>
          </a:p>
          <a:p>
            <a:pPr marL="457200" indent="-457200">
              <a:buFont typeface="+mj-lt"/>
              <a:buAutoNum type="arabicPeriod"/>
            </a:pPr>
            <a:endParaRPr lang="en-US" sz="500" dirty="0">
              <a:ea typeface="Palatino"/>
              <a:cs typeface="Palatino"/>
              <a:sym typeface="Palatino"/>
            </a:endParaRPr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317F-023F-6C44-85A6-A742709928CB}"/>
              </a:ext>
            </a:extLst>
          </p:cNvPr>
          <p:cNvSpPr txBox="1"/>
          <p:nvPr/>
        </p:nvSpPr>
        <p:spPr>
          <a:xfrm>
            <a:off x="844789" y="2117414"/>
            <a:ext cx="10079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Cryptocurrency</a:t>
            </a:r>
          </a:p>
          <a:p>
            <a:r>
              <a:rPr lang="en-US" sz="3200" dirty="0">
                <a:ea typeface="Palatino"/>
                <a:cs typeface="Palatino"/>
                <a:sym typeface="Palatino"/>
              </a:rPr>
              <a:t>	medium of exchange and store of value</a:t>
            </a:r>
          </a:p>
          <a:p>
            <a:endParaRPr lang="en-US" sz="3200" dirty="0">
              <a:ea typeface="Palatino"/>
              <a:cs typeface="Palatino"/>
              <a:sym typeface="Palatino"/>
            </a:endParaRPr>
          </a:p>
          <a:p>
            <a:r>
              <a:rPr lang="en-US" sz="3200" dirty="0">
                <a:solidFill>
                  <a:srgbClr val="C00000"/>
                </a:solidFill>
                <a:ea typeface="Palatino"/>
                <a:cs typeface="Palatino"/>
                <a:sym typeface="Palatino"/>
              </a:rPr>
              <a:t>Born during </a:t>
            </a:r>
            <a:r>
              <a:rPr lang="en-US" sz="3200" dirty="0">
                <a:ea typeface="Palatino"/>
                <a:cs typeface="Palatino"/>
                <a:sym typeface="Palatino"/>
              </a:rPr>
              <a:t>the 2008 Financial Crisis</a:t>
            </a:r>
          </a:p>
          <a:p>
            <a:endParaRPr lang="en-US" sz="3200" dirty="0">
              <a:ea typeface="Palatino"/>
              <a:cs typeface="Palatino"/>
              <a:sym typeface="Palatino"/>
            </a:endParaRPr>
          </a:p>
          <a:p>
            <a:r>
              <a:rPr lang="en-US" sz="3200" dirty="0">
                <a:solidFill>
                  <a:srgbClr val="C00000"/>
                </a:solidFill>
                <a:ea typeface="Palatino"/>
                <a:cs typeface="Palatino"/>
                <a:sym typeface="Palatino"/>
              </a:rPr>
              <a:t>Anonymous inventor</a:t>
            </a:r>
          </a:p>
          <a:p>
            <a:r>
              <a:rPr lang="en-US" sz="3200" dirty="0">
                <a:ea typeface="Palatino"/>
                <a:cs typeface="Palatino"/>
                <a:sym typeface="Palatino"/>
              </a:rPr>
              <a:t>	pseudonym: Satoshi Nakamoto</a:t>
            </a:r>
            <a:endParaRPr lang="en-US" sz="3200" dirty="0"/>
          </a:p>
        </p:txBody>
      </p:sp>
      <p:pic>
        <p:nvPicPr>
          <p:cNvPr id="1026" name="Picture 2" descr="Cryptocurrency - Wikipedia">
            <a:extLst>
              <a:ext uri="{FF2B5EF4-FFF2-40B4-BE49-F238E27FC236}">
                <a16:creationId xmlns:a16="http://schemas.microsoft.com/office/drawing/2014/main" id="{8E4EF819-CBD5-45C8-9E9D-92DA2165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69" y="30307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7BCCB22-6F50-401F-8C32-40CF3E988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C008DA-42DE-A34D-9A32-37C931A1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66" y="4055729"/>
            <a:ext cx="9902881" cy="1325563"/>
          </a:xfrm>
          <a:solidFill>
            <a:schemeClr val="accent1">
              <a:alpha val="7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Supply Chain Management: The Players and the Game </a:t>
            </a:r>
          </a:p>
        </p:txBody>
      </p:sp>
    </p:spTree>
    <p:extLst>
      <p:ext uri="{BB962C8B-B14F-4D97-AF65-F5344CB8AC3E}">
        <p14:creationId xmlns:p14="http://schemas.microsoft.com/office/powerpoint/2010/main" val="104300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5D1BF-45E3-AC45-BFEE-ECE2BB3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Supply Chain in Petroleum Industry</a:t>
            </a:r>
            <a:endParaRPr lang="en-US" dirty="0"/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998449E1-2DE4-4ED3-AACE-35E4457A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1882871"/>
            <a:ext cx="1698172" cy="1702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4A1D4-1730-494C-89F4-EFD5857F86E5}"/>
              </a:ext>
            </a:extLst>
          </p:cNvPr>
          <p:cNvSpPr txBox="1"/>
          <p:nvPr/>
        </p:nvSpPr>
        <p:spPr>
          <a:xfrm>
            <a:off x="0" y="3517855"/>
            <a:ext cx="25907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Crude Purchase</a:t>
            </a:r>
            <a:endParaRPr lang="en-US" sz="2800">
              <a:cs typeface="Calibri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A24CA1C-C823-4C62-877D-C67CEB4325BD}"/>
              </a:ext>
            </a:extLst>
          </p:cNvPr>
          <p:cNvSpPr/>
          <p:nvPr/>
        </p:nvSpPr>
        <p:spPr>
          <a:xfrm>
            <a:off x="2025396" y="2491766"/>
            <a:ext cx="2460171" cy="576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64A2DC0-88F8-42D7-969C-EABF94DE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71" y="1957300"/>
            <a:ext cx="1959429" cy="1444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FC0E0-8A64-42BA-A7F0-59725B2F19BE}"/>
              </a:ext>
            </a:extLst>
          </p:cNvPr>
          <p:cNvSpPr txBox="1"/>
          <p:nvPr/>
        </p:nvSpPr>
        <p:spPr>
          <a:xfrm>
            <a:off x="4191000" y="3398112"/>
            <a:ext cx="35160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Crude Transportation</a:t>
            </a:r>
            <a:endParaRPr lang="en-US" sz="2800" dirty="0">
              <a:cs typeface="Calibri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5D1B10-6BF3-450B-B178-90B9AFE4E240}"/>
              </a:ext>
            </a:extLst>
          </p:cNvPr>
          <p:cNvSpPr/>
          <p:nvPr/>
        </p:nvSpPr>
        <p:spPr>
          <a:xfrm>
            <a:off x="7000167" y="2448223"/>
            <a:ext cx="2460171" cy="576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DD89F680-72F5-49EB-BA44-E5DF21B2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029" y="1737360"/>
            <a:ext cx="2177143" cy="1579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6EED4-95B9-4E7B-A2FB-65C2E34ED032}"/>
              </a:ext>
            </a:extLst>
          </p:cNvPr>
          <p:cNvSpPr txBox="1"/>
          <p:nvPr/>
        </p:nvSpPr>
        <p:spPr>
          <a:xfrm>
            <a:off x="9677399" y="3289255"/>
            <a:ext cx="23077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Crude Storage</a:t>
            </a:r>
            <a:endParaRPr lang="en-US" sz="2800" dirty="0">
              <a:cs typeface="Calibri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5E356B0-7447-49B4-9D44-DFB8DC98AB67}"/>
              </a:ext>
            </a:extLst>
          </p:cNvPr>
          <p:cNvSpPr/>
          <p:nvPr/>
        </p:nvSpPr>
        <p:spPr>
          <a:xfrm>
            <a:off x="10654283" y="3725337"/>
            <a:ext cx="489857" cy="97971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D0408FA4-EA07-437C-AD0C-75346B0DD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914" y="4856797"/>
            <a:ext cx="21662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8DE144-8DAC-4BA3-9E36-31B4121EB3E3}"/>
              </a:ext>
            </a:extLst>
          </p:cNvPr>
          <p:cNvSpPr txBox="1"/>
          <p:nvPr/>
        </p:nvSpPr>
        <p:spPr>
          <a:xfrm>
            <a:off x="10221685" y="6369912"/>
            <a:ext cx="15348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Refining</a:t>
            </a:r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15CBB37-B18C-4500-AFB6-C60CF7FAD19B}"/>
              </a:ext>
            </a:extLst>
          </p:cNvPr>
          <p:cNvSpPr/>
          <p:nvPr/>
        </p:nvSpPr>
        <p:spPr>
          <a:xfrm>
            <a:off x="7926815" y="5301641"/>
            <a:ext cx="1785256" cy="48985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48614-3A06-4D94-B322-F1952A934043}"/>
              </a:ext>
            </a:extLst>
          </p:cNvPr>
          <p:cNvSpPr txBox="1"/>
          <p:nvPr/>
        </p:nvSpPr>
        <p:spPr>
          <a:xfrm>
            <a:off x="5671456" y="6435226"/>
            <a:ext cx="21335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Distribution</a:t>
            </a:r>
            <a:endParaRPr lang="en-US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16BA5D34-BC88-450A-ABDE-3FA8B2356855}"/>
              </a:ext>
            </a:extLst>
          </p:cNvPr>
          <p:cNvSpPr/>
          <p:nvPr/>
        </p:nvSpPr>
        <p:spPr>
          <a:xfrm>
            <a:off x="3115329" y="5486698"/>
            <a:ext cx="1785256" cy="48985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C76AD-1CE9-4ADB-9863-3D3F79C1D657}"/>
              </a:ext>
            </a:extLst>
          </p:cNvPr>
          <p:cNvSpPr txBox="1"/>
          <p:nvPr/>
        </p:nvSpPr>
        <p:spPr>
          <a:xfrm>
            <a:off x="990599" y="6304597"/>
            <a:ext cx="12083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Retail</a:t>
            </a:r>
            <a:endParaRPr lang="en-US" dirty="0"/>
          </a:p>
        </p:txBody>
      </p:sp>
      <p:pic>
        <p:nvPicPr>
          <p:cNvPr id="2050" name="Picture 2" descr="EG | Πρατήριο ΕΚΟ (Πρατήριο Βενζίνης) [ΚΥΚΛΑΔΕΣ, ΘΗΡΑ]">
            <a:extLst>
              <a:ext uri="{FF2B5EF4-FFF2-40B4-BE49-F238E27FC236}">
                <a16:creationId xmlns:a16="http://schemas.microsoft.com/office/drawing/2014/main" id="{0029E354-D176-4D33-AFCB-584327F6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376551"/>
            <a:ext cx="2661240" cy="19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1F92E8B4-C85F-4A6D-A402-F2084A5E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10" y="4903612"/>
            <a:ext cx="2712862" cy="13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  <p:bldP spid="11" grpId="0" animBg="1"/>
      <p:bldP spid="13" grpId="0"/>
      <p:bldP spid="14" grpId="0" animBg="1"/>
      <p:bldP spid="16" grpId="0"/>
      <p:bldP spid="1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05DA6F-432E-482B-BA38-1AE2C5C0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8900"/>
            <a:ext cx="10058400" cy="4510194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Minimization of material procurement (</a:t>
            </a:r>
            <a:r>
              <a:rPr lang="el-GR" dirty="0">
                <a:solidFill>
                  <a:schemeClr val="tx1"/>
                </a:solidFill>
                <a:cs typeface="Calibri"/>
              </a:rPr>
              <a:t>ελαχιστοποίηση της προμήθειας από μεσάζοντες)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Maximization of manufacturing capacity and sales</a:t>
            </a:r>
            <a:r>
              <a:rPr lang="el-GR" dirty="0">
                <a:solidFill>
                  <a:schemeClr val="tx1"/>
                </a:solidFill>
                <a:cs typeface="Calibri"/>
              </a:rPr>
              <a:t> (μεγιστοποίηση βιομηχανικής χωρητικότητας και κερδών)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Meet demand numbers</a:t>
            </a:r>
            <a:r>
              <a:rPr lang="el-GR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dirty="0">
                <a:solidFill>
                  <a:schemeClr val="tx1"/>
                </a:solidFill>
                <a:cs typeface="Calibri"/>
              </a:rPr>
              <a:t>(</a:t>
            </a:r>
            <a:r>
              <a:rPr lang="el-GR" dirty="0">
                <a:solidFill>
                  <a:schemeClr val="tx1"/>
                </a:solidFill>
                <a:cs typeface="Calibri"/>
              </a:rPr>
              <a:t>συνατάει – προλαβαίνει...τη ζήτηση)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Respond quickly to market opportunity by purchasing the production shortfall from other players</a:t>
            </a:r>
            <a:r>
              <a:rPr lang="el-GR" dirty="0">
                <a:solidFill>
                  <a:schemeClr val="tx1"/>
                </a:solidFill>
                <a:cs typeface="Calibri"/>
              </a:rPr>
              <a:t> (αποκρίνεται γρήγορα αγοράζοντας την πτώση του προϊόντος από άλλους παίχτες)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Objective of each production unit would be to maximize the throughput and its margin</a:t>
            </a:r>
            <a:endParaRPr lang="el-GR" dirty="0">
              <a:solidFill>
                <a:schemeClr val="tx1"/>
              </a:solidFill>
              <a:cs typeface="Calibri"/>
            </a:endParaRP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(Στόχος κάθε μονάδας προϊόντος είναι να μεγιστοποιήσει τη διακίνηση και τα περιθώριά του)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Procurement would purchase the feedstock with not the best yields at lowest cost </a:t>
            </a:r>
            <a:endParaRPr lang="el-GR" dirty="0">
              <a:solidFill>
                <a:schemeClr val="tx1"/>
              </a:solidFill>
              <a:cs typeface="Calibri"/>
            </a:endParaRPr>
          </a:p>
          <a:p>
            <a:r>
              <a:rPr lang="el-GR" dirty="0">
                <a:solidFill>
                  <a:schemeClr val="tx1"/>
                </a:solidFill>
                <a:cs typeface="Calibri"/>
              </a:rPr>
              <a:t>(Η προμήθεια θα μπορούσε να αγοράσει την πρώτη ύλή χωρις τις καλύτερες αποδόσεις στη χαμηλότερη τιμή)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E1FAA-BB1D-4C5C-8624-76BE19E6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22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/>
              </a:rPr>
              <a:t>Requirements of a Successful Supply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E1FAA-BB1D-4C5C-8624-76BE19E6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Requirements of a Successful Supply Chain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B6E4C-E4FD-4B0F-941E-4A0EDFBA0B5E}"/>
              </a:ext>
            </a:extLst>
          </p:cNvPr>
          <p:cNvSpPr/>
          <p:nvPr/>
        </p:nvSpPr>
        <p:spPr>
          <a:xfrm>
            <a:off x="438867" y="2911642"/>
            <a:ext cx="11377861" cy="97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Calibri"/>
              </a:rPr>
              <a:t>Needs Strong Coordination among the Players</a:t>
            </a:r>
            <a:endParaRPr lang="en-US" sz="3200" dirty="0"/>
          </a:p>
        </p:txBody>
      </p:sp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9BEC28C1-6062-45C6-B0B6-D4870072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9" y="1595156"/>
            <a:ext cx="1959429" cy="1444709"/>
          </a:xfrm>
          <a:prstGeom prst="rect">
            <a:avLst/>
          </a:prstGeom>
        </p:spPr>
      </p:pic>
      <p:pic>
        <p:nvPicPr>
          <p:cNvPr id="9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3539094B-F5FB-4EF4-8A45-9D7C7CF0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766" y="1555690"/>
            <a:ext cx="1846275" cy="1349185"/>
          </a:xfrm>
          <a:prstGeom prst="rect">
            <a:avLst/>
          </a:prstGeom>
        </p:spPr>
      </p:pic>
      <p:pic>
        <p:nvPicPr>
          <p:cNvPr id="11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D8B22B26-2C5D-42DB-ADD7-552E570C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19" y="1556943"/>
            <a:ext cx="2005837" cy="1347537"/>
          </a:xfrm>
          <a:prstGeom prst="rect">
            <a:avLst/>
          </a:prstGeom>
        </p:spPr>
      </p:pic>
      <p:pic>
        <p:nvPicPr>
          <p:cNvPr id="16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30717974-EFF5-4B06-8EE5-6A395B7177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500743" y="1596374"/>
            <a:ext cx="1208319" cy="13103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D33837-50E4-4B3F-AB5B-EE258B0359FB}"/>
              </a:ext>
            </a:extLst>
          </p:cNvPr>
          <p:cNvSpPr/>
          <p:nvPr/>
        </p:nvSpPr>
        <p:spPr>
          <a:xfrm>
            <a:off x="438867" y="3936330"/>
            <a:ext cx="11377861" cy="97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cs typeface="Calibri"/>
              </a:rPr>
              <a:t>How do we obtain Real-time Information from the Stakeholders? </a:t>
            </a: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3CD73D6-6389-495C-9F70-1A453D58CF67}"/>
              </a:ext>
            </a:extLst>
          </p:cNvPr>
          <p:cNvSpPr/>
          <p:nvPr/>
        </p:nvSpPr>
        <p:spPr>
          <a:xfrm>
            <a:off x="3383722" y="5031409"/>
            <a:ext cx="3944730" cy="972552"/>
          </a:xfrm>
          <a:prstGeom prst="wedgeRectCallout">
            <a:avLst>
              <a:gd name="adj1" fmla="val 91597"/>
              <a:gd name="adj2" fmla="val -91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Calibri"/>
              </a:rPr>
              <a:t>A web-based portal?</a:t>
            </a:r>
          </a:p>
        </p:txBody>
      </p:sp>
      <p:pic>
        <p:nvPicPr>
          <p:cNvPr id="4098" name="Picture 2" descr="EG | Πρατήριο ΕΚΟ (Πρατήριο Βενζίνης) [ΚΥΚΛΑΔΕΣ, ΘΗΡΑ]">
            <a:extLst>
              <a:ext uri="{FF2B5EF4-FFF2-40B4-BE49-F238E27FC236}">
                <a16:creationId xmlns:a16="http://schemas.microsoft.com/office/drawing/2014/main" id="{B6ECC704-C0D3-4DD7-A95F-13B37EF4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891" y="1500829"/>
            <a:ext cx="1791131" cy="13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F490D544-E729-44B0-90E6-2C072E74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75" y="1789496"/>
            <a:ext cx="1945102" cy="97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5E1FAA-BB1D-4C5C-8624-76BE19E6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Requirements of a Successful Supply Chain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B6E4C-E4FD-4B0F-941E-4A0EDFBA0B5E}"/>
              </a:ext>
            </a:extLst>
          </p:cNvPr>
          <p:cNvSpPr/>
          <p:nvPr/>
        </p:nvSpPr>
        <p:spPr>
          <a:xfrm>
            <a:off x="438867" y="2911642"/>
            <a:ext cx="11377861" cy="211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cs typeface="Calibri"/>
              </a:rPr>
              <a:t>How do we obtain Real-time Information from the Stakeholders?</a:t>
            </a:r>
            <a:endParaRPr lang="en-US" dirty="0">
              <a:cs typeface="Calibri"/>
            </a:endParaRPr>
          </a:p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Calibri"/>
              </a:rPr>
              <a:t>What is the guarantee that the information submitted is correct?</a:t>
            </a:r>
          </a:p>
          <a:p>
            <a:pPr algn="ctr"/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What if someone denies the information later on?</a:t>
            </a:r>
            <a:endParaRPr lang="en-US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Logo&#10;&#10;Description automatically generated">
            <a:extLst>
              <a:ext uri="{FF2B5EF4-FFF2-40B4-BE49-F238E27FC236}">
                <a16:creationId xmlns:a16="http://schemas.microsoft.com/office/drawing/2014/main" id="{9BEC28C1-6062-45C6-B0B6-D4870072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9" y="1595156"/>
            <a:ext cx="1959429" cy="1444709"/>
          </a:xfrm>
          <a:prstGeom prst="rect">
            <a:avLst/>
          </a:prstGeom>
        </p:spPr>
      </p:pic>
      <p:pic>
        <p:nvPicPr>
          <p:cNvPr id="9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3539094B-F5FB-4EF4-8A45-9D7C7CF0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766" y="1555690"/>
            <a:ext cx="1846275" cy="1349185"/>
          </a:xfrm>
          <a:prstGeom prst="rect">
            <a:avLst/>
          </a:prstGeom>
        </p:spPr>
      </p:pic>
      <p:pic>
        <p:nvPicPr>
          <p:cNvPr id="11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D8B22B26-2C5D-42DB-ADD7-552E570C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019" y="1556943"/>
            <a:ext cx="2005837" cy="1347537"/>
          </a:xfrm>
          <a:prstGeom prst="rect">
            <a:avLst/>
          </a:prstGeom>
        </p:spPr>
      </p:pic>
      <p:pic>
        <p:nvPicPr>
          <p:cNvPr id="16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30717974-EFF5-4B06-8EE5-6A395B7177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500743" y="1596374"/>
            <a:ext cx="1208319" cy="13103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F77B99-EB1E-4C0B-9FBD-749AC6F962D9}"/>
              </a:ext>
            </a:extLst>
          </p:cNvPr>
          <p:cNvSpPr/>
          <p:nvPr/>
        </p:nvSpPr>
        <p:spPr>
          <a:xfrm>
            <a:off x="2064848" y="5191381"/>
            <a:ext cx="796834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Calibri"/>
              </a:rPr>
              <a:t>Blockchain is the answer !!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7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8E63E69C-400D-4444-BA8D-325AA565B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54" y="1248749"/>
            <a:ext cx="1846276" cy="16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1B60ADE2-33BA-444A-B495-84657E48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45" y="1595155"/>
            <a:ext cx="2132606" cy="10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4E193-7B0C-40E2-9CE0-3D21F5C1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/>
              </a:rPr>
              <a:t>How Can We Obtain Real Time Information?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A012D1-F642-41D4-A7D0-A0BCF09D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5" y="3929590"/>
            <a:ext cx="1959429" cy="1444709"/>
          </a:xfrm>
          <a:prstGeom prst="rect">
            <a:avLst/>
          </a:prstGeom>
        </p:spPr>
      </p:pic>
      <p:pic>
        <p:nvPicPr>
          <p:cNvPr id="7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13D26A2E-EA26-4A9F-ABB3-5719922F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92" y="4359728"/>
            <a:ext cx="2760675" cy="2024099"/>
          </a:xfrm>
          <a:prstGeom prst="rect">
            <a:avLst/>
          </a:prstGeom>
        </p:spPr>
      </p:pic>
      <p:pic>
        <p:nvPicPr>
          <p:cNvPr id="9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0FA10A38-05AD-4D8E-81E9-B0F82B10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547" y="4436751"/>
            <a:ext cx="2789608" cy="1870051"/>
          </a:xfrm>
          <a:prstGeom prst="rect">
            <a:avLst/>
          </a:prstGeom>
        </p:spPr>
      </p:pic>
      <p:pic>
        <p:nvPicPr>
          <p:cNvPr id="15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437C007-4090-4BF0-9C0B-DB32C2917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170069" y="1805096"/>
            <a:ext cx="1665519" cy="1800252"/>
          </a:xfrm>
          <a:prstGeom prst="rect">
            <a:avLst/>
          </a:prstGeom>
        </p:spPr>
      </p:pic>
      <p:pic>
        <p:nvPicPr>
          <p:cNvPr id="1028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7E1D1A9D-291D-45ED-A2EF-FDFF480B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1" y="3757495"/>
            <a:ext cx="2357184" cy="20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0AEE388F-26B2-406C-B5F1-D3974CE9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30" y="2029071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3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4E193-7B0C-40E2-9CE0-3D21F5C1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Use a Public Bulletin Board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A012D1-F642-41D4-A7D0-A0BCF09D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145" y="4307683"/>
            <a:ext cx="1543855" cy="1138302"/>
          </a:xfrm>
          <a:prstGeom prst="rect">
            <a:avLst/>
          </a:prstGeom>
        </p:spPr>
      </p:pic>
      <p:pic>
        <p:nvPicPr>
          <p:cNvPr id="7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13D26A2E-EA26-4A9F-ABB3-5719922F0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223" y="3154369"/>
            <a:ext cx="1497697" cy="1098096"/>
          </a:xfrm>
          <a:prstGeom prst="rect">
            <a:avLst/>
          </a:prstGeom>
        </p:spPr>
      </p:pic>
      <p:pic>
        <p:nvPicPr>
          <p:cNvPr id="9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0FA10A38-05AD-4D8E-81E9-B0F82B102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874" y="2195666"/>
            <a:ext cx="1448031" cy="970707"/>
          </a:xfrm>
          <a:prstGeom prst="rect">
            <a:avLst/>
          </a:prstGeom>
        </p:spPr>
      </p:pic>
      <p:pic>
        <p:nvPicPr>
          <p:cNvPr id="15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437C007-4090-4BF0-9C0B-DB32C2917E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1" t="-1430" r="18033" b="-302"/>
          <a:stretch/>
        </p:blipFill>
        <p:spPr>
          <a:xfrm>
            <a:off x="10824140" y="5379486"/>
            <a:ext cx="1367860" cy="1478514"/>
          </a:xfrm>
          <a:prstGeom prst="rect">
            <a:avLst/>
          </a:prstGeom>
        </p:spPr>
      </p:pic>
      <p:pic>
        <p:nvPicPr>
          <p:cNvPr id="4" name="Picture 5" descr="A picture containing indoor, sitting, wooden, monitor&#10;&#10;Description automatically generated">
            <a:extLst>
              <a:ext uri="{FF2B5EF4-FFF2-40B4-BE49-F238E27FC236}">
                <a16:creationId xmlns:a16="http://schemas.microsoft.com/office/drawing/2014/main" id="{A3F3FE05-1189-44B9-AEE9-041A49D08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9" y="2021918"/>
            <a:ext cx="4887685" cy="3477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7A049-3CA8-4EE5-B72E-09ED2D0FBA4E}"/>
              </a:ext>
            </a:extLst>
          </p:cNvPr>
          <p:cNvSpPr txBox="1"/>
          <p:nvPr/>
        </p:nvSpPr>
        <p:spPr>
          <a:xfrm>
            <a:off x="5962660" y="2514127"/>
            <a:ext cx="35596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erlin Sans FB Demi"/>
                <a:cs typeface="Calibri"/>
              </a:rPr>
              <a:t>- 10432 barrels produced in Thasos on Dec 26, 2022</a:t>
            </a:r>
            <a:endParaRPr lang="en-US" dirty="0">
              <a:solidFill>
                <a:schemeClr val="bg2"/>
              </a:solidFill>
              <a:latin typeface="Berlin Sans FB Dem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8241F-8F7C-4F07-9C06-8EDDFBD5377B}"/>
              </a:ext>
            </a:extLst>
          </p:cNvPr>
          <p:cNvSpPr txBox="1"/>
          <p:nvPr/>
        </p:nvSpPr>
        <p:spPr>
          <a:xfrm>
            <a:off x="5962660" y="3112841"/>
            <a:ext cx="35596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erlin Sans FB Demi"/>
                <a:cs typeface="Calibri"/>
              </a:rPr>
              <a:t>- 6327 barrels transported from Thasos to ELPE Refinery on Dec 26, 2022 at 2:30 pm</a:t>
            </a:r>
            <a:endParaRPr lang="en-US" dirty="0">
              <a:solidFill>
                <a:schemeClr val="bg2"/>
              </a:solidFill>
              <a:latin typeface="Berlin Sans FB Dem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1A8E0-D1B6-45CA-BCF0-441819B7A8AE}"/>
              </a:ext>
            </a:extLst>
          </p:cNvPr>
          <p:cNvSpPr txBox="1"/>
          <p:nvPr/>
        </p:nvSpPr>
        <p:spPr>
          <a:xfrm>
            <a:off x="5919117" y="3983698"/>
            <a:ext cx="35596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Berlin Sans FB Demi"/>
                <a:cs typeface="Calibri"/>
              </a:rPr>
              <a:t>- Received 6327 barrels on Dec 26, 2022 at 8:48 pm</a:t>
            </a:r>
            <a:endParaRPr lang="en-US" dirty="0">
              <a:solidFill>
                <a:schemeClr val="bg2"/>
              </a:solidFill>
              <a:latin typeface="Berlin Sans FB Dem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879ED-6E4F-4B25-BAB8-9DA8CD0C3FED}"/>
              </a:ext>
            </a:extLst>
          </p:cNvPr>
          <p:cNvSpPr txBox="1"/>
          <p:nvPr/>
        </p:nvSpPr>
        <p:spPr>
          <a:xfrm>
            <a:off x="157654" y="1906554"/>
            <a:ext cx="5381076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u="sng" dirty="0">
                <a:solidFill>
                  <a:srgbClr val="C00000"/>
                </a:solidFill>
                <a:cs typeface="Calibri"/>
              </a:rPr>
              <a:t>Advantages: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Everyone can see all the logs and verify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Any change in information is visible to everyone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The board is not erasable, no one can deny later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cs typeface="Calibri"/>
              </a:rPr>
              <a:t>Simple one-step auditing</a:t>
            </a:r>
          </a:p>
        </p:txBody>
      </p:sp>
      <p:pic>
        <p:nvPicPr>
          <p:cNvPr id="16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5CE23F62-3A57-48B9-AF0C-8B51F08C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03" y="0"/>
            <a:ext cx="1497697" cy="13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A63EB9C8-614A-434E-A25E-388FC13E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6" y="1321462"/>
            <a:ext cx="1741714" cy="8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C4E193-7B0C-40E2-9CE0-3D21F5C1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Use a Public Bulletin Board - Challenges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296558-111A-41B3-B5EA-5DD48C53F18A}"/>
              </a:ext>
            </a:extLst>
          </p:cNvPr>
          <p:cNvSpPr/>
          <p:nvPr/>
        </p:nvSpPr>
        <p:spPr>
          <a:xfrm>
            <a:off x="23080" y="1737360"/>
            <a:ext cx="10537371" cy="45633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Calibri"/>
              </a:rPr>
              <a:t>Who will maintain this bulletin board?</a:t>
            </a:r>
            <a:endParaRPr lang="en-US" sz="2800" dirty="0">
              <a:solidFill>
                <a:srgbClr val="0070C0"/>
              </a:solidFill>
              <a:cs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cs typeface="Calibri"/>
              </a:rPr>
              <a:t>-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Buy Cloud from amazon</a:t>
            </a:r>
          </a:p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Who will manage it and provide the cost?</a:t>
            </a: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cs typeface="Calibri"/>
              </a:rPr>
              <a:t>-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One of the enterprises maintain a private cloud</a:t>
            </a:r>
            <a:endParaRPr lang="en-US" sz="2800" dirty="0">
              <a:ea typeface="+mn-lt"/>
              <a:cs typeface="+mn-lt"/>
            </a:endParaRPr>
          </a:p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What is the guarantee that it is not a fraud?</a:t>
            </a: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ea typeface="+mn-lt"/>
                <a:cs typeface="+mn-lt"/>
              </a:rPr>
              <a:t>Let everyone maintain the same copy of the board individually and independently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  <a:ea typeface="+mn-lt"/>
                <a:cs typeface="+mn-lt"/>
              </a:rPr>
              <a:t>– </a:t>
            </a:r>
            <a:r>
              <a:rPr lang="en-US" sz="2800" b="1" dirty="0">
                <a:solidFill>
                  <a:srgbClr val="FF0000"/>
                </a:solidFill>
                <a:ea typeface="+mn-lt"/>
                <a:cs typeface="+mn-lt"/>
              </a:rPr>
              <a:t>BUT HOW?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7" name="Picture 17" descr="Shape, icon&#10;&#10;Description automatically generated">
            <a:extLst>
              <a:ext uri="{FF2B5EF4-FFF2-40B4-BE49-F238E27FC236}">
                <a16:creationId xmlns:a16="http://schemas.microsoft.com/office/drawing/2014/main" id="{ED0CEE03-7788-4A1C-831D-22948763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24" y="2270142"/>
            <a:ext cx="787672" cy="75686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A77DD57-8C8D-4AAE-9C16-FE48D124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145" y="4307683"/>
            <a:ext cx="1543855" cy="1138302"/>
          </a:xfrm>
          <a:prstGeom prst="rect">
            <a:avLst/>
          </a:prstGeom>
        </p:spPr>
      </p:pic>
      <p:pic>
        <p:nvPicPr>
          <p:cNvPr id="18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E708E59B-F777-40CA-A147-C595BFB35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223" y="3154369"/>
            <a:ext cx="1497697" cy="1098096"/>
          </a:xfrm>
          <a:prstGeom prst="rect">
            <a:avLst/>
          </a:prstGeom>
        </p:spPr>
      </p:pic>
      <p:pic>
        <p:nvPicPr>
          <p:cNvPr id="19" name="Picture 12" descr="A view of a city at night&#10;&#10;Description automatically generated">
            <a:extLst>
              <a:ext uri="{FF2B5EF4-FFF2-40B4-BE49-F238E27FC236}">
                <a16:creationId xmlns:a16="http://schemas.microsoft.com/office/drawing/2014/main" id="{F03467F1-0E6B-49C4-B13F-50A2455F2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874" y="2195666"/>
            <a:ext cx="1448031" cy="970707"/>
          </a:xfrm>
          <a:prstGeom prst="rect">
            <a:avLst/>
          </a:prstGeom>
        </p:spPr>
      </p:pic>
      <p:pic>
        <p:nvPicPr>
          <p:cNvPr id="21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EE8395C9-3401-48E5-B852-7EF7F65402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1" t="-1430" r="18033" b="-302"/>
          <a:stretch/>
        </p:blipFill>
        <p:spPr>
          <a:xfrm>
            <a:off x="10824140" y="5379486"/>
            <a:ext cx="1367860" cy="1478514"/>
          </a:xfrm>
          <a:prstGeom prst="rect">
            <a:avLst/>
          </a:prstGeom>
        </p:spPr>
      </p:pic>
      <p:pic>
        <p:nvPicPr>
          <p:cNvPr id="22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9B74491D-085D-4DDD-BC92-3EEF4EE6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03" y="0"/>
            <a:ext cx="1497697" cy="13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Shape, icon&#10;&#10;Description automatically generated">
            <a:extLst>
              <a:ext uri="{FF2B5EF4-FFF2-40B4-BE49-F238E27FC236}">
                <a16:creationId xmlns:a16="http://schemas.microsoft.com/office/drawing/2014/main" id="{091DEEA9-CAD2-4894-ABAA-E9649BAB1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697" y="3566675"/>
            <a:ext cx="787672" cy="756866"/>
          </a:xfrm>
          <a:prstGeom prst="rect">
            <a:avLst/>
          </a:prstGeom>
        </p:spPr>
      </p:pic>
      <p:pic>
        <p:nvPicPr>
          <p:cNvPr id="24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CBB65B0-290D-4D1D-A97A-D4FDB3B580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856" y="5212456"/>
            <a:ext cx="1312304" cy="833191"/>
          </a:xfrm>
          <a:prstGeom prst="rect">
            <a:avLst/>
          </a:prstGeom>
        </p:spPr>
      </p:pic>
      <p:pic>
        <p:nvPicPr>
          <p:cNvPr id="25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0DF1B7F-2484-4AEF-B419-AE3526690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9039" y="5445985"/>
            <a:ext cx="1014658" cy="833192"/>
          </a:xfrm>
          <a:prstGeom prst="rect">
            <a:avLst/>
          </a:prstGeom>
        </p:spPr>
      </p:pic>
      <p:pic>
        <p:nvPicPr>
          <p:cNvPr id="3074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2F2A8350-92F9-4E2B-BB25-636E3E2C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11" y="1327790"/>
            <a:ext cx="1741694" cy="8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iagram, map&#10;&#10;Description automatically generated">
            <a:extLst>
              <a:ext uri="{FF2B5EF4-FFF2-40B4-BE49-F238E27FC236}">
                <a16:creationId xmlns:a16="http://schemas.microsoft.com/office/drawing/2014/main" id="{DDD2CC9D-3CE8-440F-980E-439A6737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053" y="0"/>
            <a:ext cx="4895948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FD7AF-2D0D-44D4-B71F-F5A26D1F0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Blockchains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F3BDD-30DC-40B8-82EF-39B8C15672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It is just an Intro…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Based on Slides from: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000" dirty="0">
                <a:hlinkClick r:id="rId3"/>
              </a:rPr>
              <a:t>S. Chakraborty, S. Sural</a:t>
            </a:r>
            <a:endParaRPr lang="en-US" sz="1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000" dirty="0">
                <a:hlinkClick r:id="rId4"/>
              </a:rPr>
              <a:t>P. Viswanath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5762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105AE-C0AD-F64E-8F16-5530251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“Blockchain”?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4CDEF9-0F73-8242-8768-CCCB1E9F9E15}"/>
              </a:ext>
            </a:extLst>
          </p:cNvPr>
          <p:cNvSpPr txBox="1"/>
          <p:nvPr/>
        </p:nvSpPr>
        <p:spPr>
          <a:xfrm>
            <a:off x="7301753" y="2353235"/>
            <a:ext cx="4585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decentralized and multi-authority networked information data storage and access system</a:t>
            </a:r>
          </a:p>
        </p:txBody>
      </p:sp>
      <p:pic>
        <p:nvPicPr>
          <p:cNvPr id="2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8E4AF311-40D5-477E-A3F0-28D32E31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1" y="4320662"/>
            <a:ext cx="2760675" cy="2024099"/>
          </a:xfrm>
          <a:prstGeom prst="rect">
            <a:avLst/>
          </a:prstGeom>
        </p:spPr>
      </p:pic>
      <p:pic>
        <p:nvPicPr>
          <p:cNvPr id="15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A0CD291-48F5-4918-9328-1BE2CB37C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11" t="-1430" r="18033" b="-302"/>
          <a:stretch/>
        </p:blipFill>
        <p:spPr>
          <a:xfrm>
            <a:off x="184181" y="1900285"/>
            <a:ext cx="2100946" cy="2257452"/>
          </a:xfrm>
          <a:prstGeom prst="rect">
            <a:avLst/>
          </a:prstGeom>
        </p:spPr>
      </p:pic>
      <p:pic>
        <p:nvPicPr>
          <p:cNvPr id="8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6EE222C9-B092-40F8-9DDB-A459BCA1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38" y="4033811"/>
            <a:ext cx="2451805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AA15A651-C020-4202-9D40-DFE4003E9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02" y="2116032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8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0AAED10A-B8D4-457A-AC65-ADC3766E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6" y="2209287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4105AE-C0AD-F64E-8F16-5530251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“Blockchain”?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7B7-F7B9-1447-A567-EF14ABD22D6B}"/>
              </a:ext>
            </a:extLst>
          </p:cNvPr>
          <p:cNvSpPr txBox="1"/>
          <p:nvPr/>
        </p:nvSpPr>
        <p:spPr>
          <a:xfrm>
            <a:off x="8052179" y="2966525"/>
            <a:ext cx="3926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 one is the sole-owner of the data, but everyone has a copy of the data - there is no central database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Everyone holds exactly the same copy of the data at the same instance of the time</a:t>
            </a:r>
          </a:p>
        </p:txBody>
      </p:sp>
      <p:pic>
        <p:nvPicPr>
          <p:cNvPr id="2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065F04E3-C1B9-4238-A054-924F98F7F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1" y="4320662"/>
            <a:ext cx="2760675" cy="2024099"/>
          </a:xfrm>
          <a:prstGeom prst="rect">
            <a:avLst/>
          </a:prstGeom>
        </p:spPr>
      </p:pic>
      <p:pic>
        <p:nvPicPr>
          <p:cNvPr id="19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C245564-F8E2-4256-AE9F-A678D9E2F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1" t="-1430" r="18033" b="-302"/>
          <a:stretch/>
        </p:blipFill>
        <p:spPr>
          <a:xfrm>
            <a:off x="133878" y="1776359"/>
            <a:ext cx="2100946" cy="2257452"/>
          </a:xfrm>
          <a:prstGeom prst="rect">
            <a:avLst/>
          </a:prstGeom>
        </p:spPr>
      </p:pic>
      <p:pic>
        <p:nvPicPr>
          <p:cNvPr id="14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62F96AF2-D2BD-43FE-AE21-FA7809E2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11" y="4171102"/>
            <a:ext cx="2451805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CEDD4F-B68F-4A79-A263-A1BB35658D7D}"/>
              </a:ext>
            </a:extLst>
          </p:cNvPr>
          <p:cNvGrpSpPr/>
          <p:nvPr/>
        </p:nvGrpSpPr>
        <p:grpSpPr>
          <a:xfrm>
            <a:off x="5769824" y="5587898"/>
            <a:ext cx="1935983" cy="1245611"/>
            <a:chOff x="5429259" y="2021918"/>
            <a:chExt cx="4887685" cy="3477245"/>
          </a:xfrm>
        </p:grpSpPr>
        <p:pic>
          <p:nvPicPr>
            <p:cNvPr id="15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968DBD8D-F3E9-45F5-AA4A-1A3CA3EBC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9B5F98-1C8B-42DF-80B9-3DF8E9B3F8A1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7597C9-DC27-4346-9B56-AD2557FE2B63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5C3245-0621-40AB-8D63-E8E70D1F09A3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640E0D-4979-41B0-848D-597649755A18}"/>
              </a:ext>
            </a:extLst>
          </p:cNvPr>
          <p:cNvGrpSpPr/>
          <p:nvPr/>
        </p:nvGrpSpPr>
        <p:grpSpPr>
          <a:xfrm>
            <a:off x="6169423" y="1908545"/>
            <a:ext cx="1935983" cy="1245611"/>
            <a:chOff x="5429259" y="2021918"/>
            <a:chExt cx="4887685" cy="3477245"/>
          </a:xfrm>
        </p:grpSpPr>
        <p:pic>
          <p:nvPicPr>
            <p:cNvPr id="25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9FD92CF7-6674-47B5-92A7-546260DC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1E5AB9-FDCC-40AF-8DAD-44762D1F5935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EE248B-A16D-4C2D-A484-54EDD9D41C09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6DF0FC-FEE2-4408-A5ED-9761B1E9E229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878022-2F9C-4C4E-BD00-6D25EEC5C8D5}"/>
              </a:ext>
            </a:extLst>
          </p:cNvPr>
          <p:cNvGrpSpPr/>
          <p:nvPr/>
        </p:nvGrpSpPr>
        <p:grpSpPr>
          <a:xfrm>
            <a:off x="1790392" y="1737360"/>
            <a:ext cx="1935983" cy="1245611"/>
            <a:chOff x="5429259" y="2021918"/>
            <a:chExt cx="4887685" cy="3477245"/>
          </a:xfrm>
        </p:grpSpPr>
        <p:pic>
          <p:nvPicPr>
            <p:cNvPr id="30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DCA3F3E8-DBBB-48A4-A93F-8017C93E0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F9990D-CF74-4D1D-B061-5B116C836094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D18525-E9FC-4450-90D9-750AC0E45A17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230A64-0E96-4305-907B-B9F23856748F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82E95F-E2CE-49F6-BC99-9F8C75F65806}"/>
              </a:ext>
            </a:extLst>
          </p:cNvPr>
          <p:cNvGrpSpPr/>
          <p:nvPr/>
        </p:nvGrpSpPr>
        <p:grpSpPr>
          <a:xfrm>
            <a:off x="1915775" y="5584664"/>
            <a:ext cx="1935983" cy="1245611"/>
            <a:chOff x="5429259" y="2021918"/>
            <a:chExt cx="4887685" cy="3477245"/>
          </a:xfrm>
        </p:grpSpPr>
        <p:pic>
          <p:nvPicPr>
            <p:cNvPr id="35" name="Picture 5" descr="A picture containing indoor, sitting, wooden, monitor&#10;&#10;Description automatically generated">
              <a:extLst>
                <a:ext uri="{FF2B5EF4-FFF2-40B4-BE49-F238E27FC236}">
                  <a16:creationId xmlns:a16="http://schemas.microsoft.com/office/drawing/2014/main" id="{CF8B7473-D091-4DD3-AF01-592A9CDA7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9259" y="2021918"/>
              <a:ext cx="4887685" cy="347724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3FA4B2-8576-40B5-8708-53E6EF30F887}"/>
                </a:ext>
              </a:extLst>
            </p:cNvPr>
            <p:cNvSpPr txBox="1"/>
            <p:nvPr/>
          </p:nvSpPr>
          <p:spPr>
            <a:xfrm>
              <a:off x="5962660" y="251412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- 10432 barrels produced in Thasos on Dec 26, 2022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40831D-FA7D-41B1-9694-789A5204FDBD}"/>
                </a:ext>
              </a:extLst>
            </p:cNvPr>
            <p:cNvSpPr txBox="1"/>
            <p:nvPr/>
          </p:nvSpPr>
          <p:spPr>
            <a:xfrm>
              <a:off x="5962660" y="3112841"/>
              <a:ext cx="3559629" cy="10310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- 6327 barrels transported from Thasos to ELPE Refinery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2:30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9A3194-58E7-4E1A-8ADA-BD18AA1735C1}"/>
                </a:ext>
              </a:extLst>
            </p:cNvPr>
            <p:cNvSpPr txBox="1"/>
            <p:nvPr/>
          </p:nvSpPr>
          <p:spPr>
            <a:xfrm>
              <a:off x="5919117" y="3983697"/>
              <a:ext cx="3559629" cy="77327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- Received 6327 barrels on Dec 26, 202</a:t>
              </a:r>
              <a:r>
                <a:rPr lang="el-GR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2</a:t>
              </a:r>
              <a:r>
                <a:rPr lang="en-US" sz="600" b="1" dirty="0">
                  <a:solidFill>
                    <a:schemeClr val="bg2"/>
                  </a:solidFill>
                  <a:latin typeface="Berlin Sans FB Demi"/>
                  <a:cs typeface="Calibri"/>
                </a:rPr>
                <a:t> at 8:48 pm</a:t>
              </a:r>
              <a:endParaRPr lang="en-US" sz="600" dirty="0">
                <a:solidFill>
                  <a:schemeClr val="bg2"/>
                </a:solidFill>
                <a:latin typeface="Berlin Sans FB Dem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6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105AE-C0AD-F64E-8F16-5530251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“Blockchain”?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7B7-F7B9-1447-A567-EF14ABD22D6B}"/>
              </a:ext>
            </a:extLst>
          </p:cNvPr>
          <p:cNvSpPr txBox="1"/>
          <p:nvPr/>
        </p:nvSpPr>
        <p:spPr>
          <a:xfrm>
            <a:off x="7844034" y="2153096"/>
            <a:ext cx="4056813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 immutable append-only ever-growing chain of data. Data once added cannot be deleted or modified later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Once something is added in the blockchain, it cannot be denied later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 information is transparent to all - everyone can see what is going on in the system 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No-one can make any change without others to notice it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2CC84-790F-4C1B-9B41-2A31468C0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38" y="1737360"/>
            <a:ext cx="420812" cy="474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8F76B-05D9-461B-B32C-A97E1864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38" y="2443169"/>
            <a:ext cx="420812" cy="474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D8E75-53BF-44B9-BC62-BA57516A7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081" y="3176381"/>
            <a:ext cx="420812" cy="47490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0ABE3-BF9A-464D-849E-6F3FF238BF4E}"/>
              </a:ext>
            </a:extLst>
          </p:cNvPr>
          <p:cNvCxnSpPr>
            <a:cxnSpLocks/>
          </p:cNvCxnSpPr>
          <p:nvPr/>
        </p:nvCxnSpPr>
        <p:spPr>
          <a:xfrm flipV="1">
            <a:off x="2427844" y="2212262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9A6279-AAA3-4ACE-BE70-1026AF14991C}"/>
              </a:ext>
            </a:extLst>
          </p:cNvPr>
          <p:cNvCxnSpPr>
            <a:cxnSpLocks/>
          </p:cNvCxnSpPr>
          <p:nvPr/>
        </p:nvCxnSpPr>
        <p:spPr>
          <a:xfrm flipH="1" flipV="1">
            <a:off x="2427844" y="2918071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9380510-D200-4FED-BDBF-876AA6D1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487" y="4231724"/>
            <a:ext cx="420812" cy="4749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4133E2-9810-4D3C-B36A-2A311652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487" y="4937533"/>
            <a:ext cx="420812" cy="4749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4AEF7F4-34E0-4B90-99E0-05A714F0C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130" y="5670745"/>
            <a:ext cx="420812" cy="474902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5DAA0C-476F-4C31-9226-93513F46BB82}"/>
              </a:ext>
            </a:extLst>
          </p:cNvPr>
          <p:cNvCxnSpPr>
            <a:cxnSpLocks/>
          </p:cNvCxnSpPr>
          <p:nvPr/>
        </p:nvCxnSpPr>
        <p:spPr>
          <a:xfrm flipV="1">
            <a:off x="3040893" y="4706626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589B2B1-4F36-4A7F-941E-823B23A73928}"/>
              </a:ext>
            </a:extLst>
          </p:cNvPr>
          <p:cNvCxnSpPr/>
          <p:nvPr/>
        </p:nvCxnSpPr>
        <p:spPr>
          <a:xfrm flipH="1" flipV="1">
            <a:off x="3040893" y="5412435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E44125E4-8648-461F-B349-4121701F4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437" y="1768518"/>
            <a:ext cx="420812" cy="4749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D7A6AE-0240-4339-8662-80362DB7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437" y="2474327"/>
            <a:ext cx="420812" cy="4749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4C494AB-FD24-4DE7-B0D4-6BFEBEB7E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080" y="3207539"/>
            <a:ext cx="420812" cy="474902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A18E3C-CDCA-4E9B-AAFA-1C2D4784B399}"/>
              </a:ext>
            </a:extLst>
          </p:cNvPr>
          <p:cNvCxnSpPr>
            <a:cxnSpLocks/>
          </p:cNvCxnSpPr>
          <p:nvPr/>
        </p:nvCxnSpPr>
        <p:spPr>
          <a:xfrm flipV="1">
            <a:off x="7223843" y="2243420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D84EB4-478E-48A2-B0BB-B98E53C5ED3D}"/>
              </a:ext>
            </a:extLst>
          </p:cNvPr>
          <p:cNvCxnSpPr>
            <a:cxnSpLocks/>
          </p:cNvCxnSpPr>
          <p:nvPr/>
        </p:nvCxnSpPr>
        <p:spPr>
          <a:xfrm flipH="1" flipV="1">
            <a:off x="7223843" y="2949229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4C813DF5-27F0-4348-86A2-A9AF8FC37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7" y="4171102"/>
            <a:ext cx="420812" cy="47490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A6286F1-7FB7-4760-9816-8A568AD08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7" y="4876911"/>
            <a:ext cx="420812" cy="47490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7E93A20-1C92-4E17-8042-202E1DD9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460" y="5610123"/>
            <a:ext cx="420812" cy="474902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B9FCE88-DA7D-4B6F-A42E-46B88F986871}"/>
              </a:ext>
            </a:extLst>
          </p:cNvPr>
          <p:cNvCxnSpPr>
            <a:cxnSpLocks/>
          </p:cNvCxnSpPr>
          <p:nvPr/>
        </p:nvCxnSpPr>
        <p:spPr>
          <a:xfrm flipV="1">
            <a:off x="6656223" y="4646004"/>
            <a:ext cx="0" cy="230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0BBA0FD-84D4-43E4-9819-2FEFD6E1FBA9}"/>
              </a:ext>
            </a:extLst>
          </p:cNvPr>
          <p:cNvCxnSpPr>
            <a:cxnSpLocks/>
          </p:cNvCxnSpPr>
          <p:nvPr/>
        </p:nvCxnSpPr>
        <p:spPr>
          <a:xfrm flipH="1" flipV="1">
            <a:off x="6656223" y="5351813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4E35225A-3772-400B-BAFE-4D7554D18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38" y="3888734"/>
            <a:ext cx="420812" cy="474902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DFC3E5C-F663-41F3-B48A-E0673BB3C3C4}"/>
              </a:ext>
            </a:extLst>
          </p:cNvPr>
          <p:cNvCxnSpPr>
            <a:cxnSpLocks/>
          </p:cNvCxnSpPr>
          <p:nvPr/>
        </p:nvCxnSpPr>
        <p:spPr>
          <a:xfrm flipH="1" flipV="1">
            <a:off x="2423201" y="3630424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3ECD37F-8B54-4197-AAAF-F3E8F9350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020" y="3911805"/>
            <a:ext cx="420812" cy="474902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CED407-3F4B-4488-B509-1ECE4CC35C5D}"/>
              </a:ext>
            </a:extLst>
          </p:cNvPr>
          <p:cNvCxnSpPr>
            <a:cxnSpLocks/>
          </p:cNvCxnSpPr>
          <p:nvPr/>
        </p:nvCxnSpPr>
        <p:spPr>
          <a:xfrm flipH="1" flipV="1">
            <a:off x="7210783" y="3653495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A59609FB-F482-4D6A-B656-F5B98A58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487" y="6383098"/>
            <a:ext cx="420812" cy="474902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4ACA633-B082-4D21-894F-E7B762328B3C}"/>
              </a:ext>
            </a:extLst>
          </p:cNvPr>
          <p:cNvCxnSpPr/>
          <p:nvPr/>
        </p:nvCxnSpPr>
        <p:spPr>
          <a:xfrm flipH="1" flipV="1">
            <a:off x="3036250" y="6124788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61F70C7F-7A7B-4960-AACD-64AA0CAAE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817" y="6343335"/>
            <a:ext cx="420812" cy="474902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5E0609E-D3FD-4BC5-916E-121654E4766C}"/>
              </a:ext>
            </a:extLst>
          </p:cNvPr>
          <p:cNvCxnSpPr>
            <a:cxnSpLocks/>
          </p:cNvCxnSpPr>
          <p:nvPr/>
        </p:nvCxnSpPr>
        <p:spPr>
          <a:xfrm flipH="1" flipV="1">
            <a:off x="6651580" y="6085025"/>
            <a:ext cx="4643" cy="258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" descr="A picture containing building, outdoor, grass, person&#10;&#10;Description automatically generated">
            <a:extLst>
              <a:ext uri="{FF2B5EF4-FFF2-40B4-BE49-F238E27FC236}">
                <a16:creationId xmlns:a16="http://schemas.microsoft.com/office/drawing/2014/main" id="{4B13D7E3-6E99-4968-B816-C55A1A83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1" y="4320662"/>
            <a:ext cx="2760675" cy="2024099"/>
          </a:xfrm>
          <a:prstGeom prst="rect">
            <a:avLst/>
          </a:prstGeom>
        </p:spPr>
      </p:pic>
      <p:pic>
        <p:nvPicPr>
          <p:cNvPr id="100" name="Picture 1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9D727085-C101-4FDF-8858-B99FA3621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11" t="-1430" r="18033" b="-302"/>
          <a:stretch/>
        </p:blipFill>
        <p:spPr>
          <a:xfrm>
            <a:off x="24784" y="1695857"/>
            <a:ext cx="2100946" cy="2257452"/>
          </a:xfrm>
          <a:prstGeom prst="rect">
            <a:avLst/>
          </a:prstGeom>
        </p:spPr>
      </p:pic>
      <p:pic>
        <p:nvPicPr>
          <p:cNvPr id="37" name="Picture 4" descr="Ασφάλεια Βυτίου Υγρών Καυσίμων Αχαρνές Plan Insurance">
            <a:extLst>
              <a:ext uri="{FF2B5EF4-FFF2-40B4-BE49-F238E27FC236}">
                <a16:creationId xmlns:a16="http://schemas.microsoft.com/office/drawing/2014/main" id="{94A2A359-0567-45E3-B27A-E7AEDB53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11" y="1758561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Συνεργασία με την Καλυψώ &lt; Ιδιολειτουργούμενο δίκτυο Καλυψώ | EKO">
            <a:extLst>
              <a:ext uri="{FF2B5EF4-FFF2-40B4-BE49-F238E27FC236}">
                <a16:creationId xmlns:a16="http://schemas.microsoft.com/office/drawing/2014/main" id="{DC5A549E-8516-4030-8249-F00FBB83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11" y="4171102"/>
            <a:ext cx="2451805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05C68-AA57-466F-8D89-8E33F6DB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So, </a:t>
            </a:r>
            <a:r>
              <a:rPr lang="en-US" sz="4000" dirty="0">
                <a:solidFill>
                  <a:schemeClr val="tx2"/>
                </a:solidFill>
              </a:rPr>
              <a:t>What is 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Definition of a "Blockchain"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E672F-0F88-44E1-92F0-F97D2D30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40" y="4921792"/>
            <a:ext cx="11133455" cy="139935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 decentralized immutable append-only public ledger</a:t>
            </a:r>
          </a:p>
        </p:txBody>
      </p:sp>
      <p:pic>
        <p:nvPicPr>
          <p:cNvPr id="4" name="Picture 4" descr="A picture containing text, metalware, key&#10;&#10;Description automatically generated">
            <a:extLst>
              <a:ext uri="{FF2B5EF4-FFF2-40B4-BE49-F238E27FC236}">
                <a16:creationId xmlns:a16="http://schemas.microsoft.com/office/drawing/2014/main" id="{C90DA70D-7468-4986-BE63-469631AC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3" y="3929"/>
            <a:ext cx="9489340" cy="2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lack, column&#10;&#10;Description automatically generated">
            <a:extLst>
              <a:ext uri="{FF2B5EF4-FFF2-40B4-BE49-F238E27FC236}">
                <a16:creationId xmlns:a16="http://schemas.microsoft.com/office/drawing/2014/main" id="{3D5CDA88-4CA9-4828-A119-6F72DA83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71" y="1803718"/>
            <a:ext cx="6780700" cy="4916008"/>
          </a:xfrm>
          <a:prstGeom prst="rect">
            <a:avLst/>
          </a:prstGeo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66F928E-C2B0-4337-A4CD-E76C7D908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8" t="28358" r="16418" b="27239"/>
          <a:stretch/>
        </p:blipFill>
        <p:spPr>
          <a:xfrm>
            <a:off x="8866582" y="286603"/>
            <a:ext cx="3189843" cy="21185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16F117-CBE0-4459-B378-F80E473E4225}"/>
              </a:ext>
            </a:extLst>
          </p:cNvPr>
          <p:cNvSpPr/>
          <p:nvPr/>
        </p:nvSpPr>
        <p:spPr>
          <a:xfrm>
            <a:off x="4962166" y="3301581"/>
            <a:ext cx="2027206" cy="1595885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Calibri"/>
              </a:rPr>
              <a:t>Distributed Systems</a:t>
            </a:r>
            <a:endParaRPr lang="en-US" sz="2800"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60CA81-A7EE-4284-A778-E5BB7622AA9D}"/>
              </a:ext>
            </a:extLst>
          </p:cNvPr>
          <p:cNvSpPr/>
          <p:nvPr/>
        </p:nvSpPr>
        <p:spPr>
          <a:xfrm>
            <a:off x="7190656" y="3344712"/>
            <a:ext cx="2027206" cy="15958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Crypto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055827-3631-4861-9BF7-F18C21CE1104}"/>
              </a:ext>
            </a:extLst>
          </p:cNvPr>
          <p:cNvSpPr/>
          <p:nvPr/>
        </p:nvSpPr>
        <p:spPr>
          <a:xfrm>
            <a:off x="9447901" y="3344711"/>
            <a:ext cx="2027206" cy="159588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cs typeface="Calibri"/>
              </a:rPr>
              <a:t>Economic Models</a:t>
            </a:r>
            <a:endParaRPr lang="en-US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F7A1FB9-0560-4060-AC76-64553956D9B8}"/>
              </a:ext>
            </a:extLst>
          </p:cNvPr>
          <p:cNvSpPr/>
          <p:nvPr/>
        </p:nvSpPr>
        <p:spPr>
          <a:xfrm>
            <a:off x="839191" y="2674337"/>
            <a:ext cx="3508131" cy="29366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Three Pillars</a:t>
            </a:r>
            <a:endParaRPr lang="el-GR" sz="440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B0B6F70-081F-416F-A7B1-1CA858B9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Decentralization &amp; Blockchains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40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8DCD73-CF09-41A4-B470-DCDA2519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/>
              </a:rPr>
              <a:t>The Myth Busters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4114A-F196-4C71-8E2C-0207AE2D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Calibri"/>
              </a:rPr>
              <a:t>Blockchain ≠ Bitcoin (or any other cryptocurrencies)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I am not going to talk about trading of cryptocurrencies!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I will try to make no comment on whether Bitcoin is good or whether Bitcoin should be blocked</a:t>
            </a: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b="1" dirty="0">
                <a:solidFill>
                  <a:schemeClr val="tx1"/>
                </a:solidFill>
                <a:cs typeface="Calibri"/>
              </a:rPr>
              <a:t>Anything and everything in the world cannot be solved using a blockchain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Blockchain is good but may not be so "stellar" the way it is projected </a:t>
            </a: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b="1" dirty="0">
                <a:solidFill>
                  <a:schemeClr val="tx1"/>
                </a:solidFill>
                <a:cs typeface="Calibri"/>
              </a:rPr>
              <a:t>You cannot replace a database with a blockchain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Blockchain is not a distributed database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Blockchain is not designed to securely store ANY data</a:t>
            </a:r>
          </a:p>
        </p:txBody>
      </p:sp>
    </p:spTree>
    <p:extLst>
      <p:ext uri="{BB962C8B-B14F-4D97-AF65-F5344CB8AC3E}">
        <p14:creationId xmlns:p14="http://schemas.microsoft.com/office/powerpoint/2010/main" val="20096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E3F50-DC10-4DD4-9864-67BEC25B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/>
              </a:rPr>
              <a:t>What is a </a:t>
            </a:r>
            <a:r>
              <a:rPr lang="en-US" dirty="0" err="1">
                <a:latin typeface="Arial Rounded MT Bold"/>
              </a:rPr>
              <a:t>BlockChain</a:t>
            </a:r>
            <a:r>
              <a:rPr lang="en-US" dirty="0">
                <a:latin typeface="Arial Rounded MT Bold"/>
              </a:rPr>
              <a:t>?</a:t>
            </a:r>
            <a:br>
              <a:rPr lang="en-US" dirty="0">
                <a:latin typeface="Arial Rounded MT Bold"/>
              </a:rPr>
            </a:br>
            <a:r>
              <a:rPr lang="en-US" sz="2400" dirty="0">
                <a:solidFill>
                  <a:srgbClr val="002060"/>
                </a:solidFill>
                <a:latin typeface="Arial Rounded MT Bold"/>
              </a:rPr>
              <a:t>(or what should I talk about in a blockchain course </a:t>
            </a:r>
            <a:r>
              <a:rPr lang="en-US" sz="2400" dirty="0">
                <a:solidFill>
                  <a:srgbClr val="002060"/>
                </a:solidFill>
                <a:latin typeface="Arial Rounded MT Bold"/>
                <a:sym typeface="Wingdings" panose="05000000000000000000" pitchFamily="2" charset="2"/>
              </a:rPr>
              <a:t> </a:t>
            </a:r>
            <a:r>
              <a:rPr lang="en-US" sz="2400" dirty="0">
                <a:solidFill>
                  <a:srgbClr val="002060"/>
                </a:solidFill>
                <a:latin typeface="Arial Rounded MT Bold"/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0C39-B736-4BA0-9A6D-04AEB688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Calibri"/>
              </a:rPr>
              <a:t>Blockchain as a Data Structure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does a blockchain look like?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do we efficiently store data in a blockchain? 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can we efficiently manage data insertion in a blockchain? What is the complexity of data insertion and searching a data item within a blockchain?</a:t>
            </a: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b="1" dirty="0">
                <a:solidFill>
                  <a:schemeClr val="tx1"/>
                </a:solidFill>
                <a:cs typeface="Calibri"/>
              </a:rPr>
              <a:t>Blockchain as a Security Blackbox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do we ensure the security of the data stored in a blockchain? 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are the attack models that can be applied on a Blockchain architecture?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level of data security can be ensured with the help of a blockchain? 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can we optimize various cryptographic operations to make a Blockchain implementation performant? </a:t>
            </a:r>
          </a:p>
        </p:txBody>
      </p:sp>
    </p:spTree>
    <p:extLst>
      <p:ext uri="{BB962C8B-B14F-4D97-AF65-F5344CB8AC3E}">
        <p14:creationId xmlns:p14="http://schemas.microsoft.com/office/powerpoint/2010/main" val="30382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EF1FD-9E01-40F0-91B9-762A23CE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/>
              </a:rPr>
              <a:t>What is a </a:t>
            </a:r>
            <a:r>
              <a:rPr lang="en-US" dirty="0" err="1">
                <a:latin typeface="Arial Rounded MT Bold"/>
              </a:rPr>
              <a:t>BlockChain</a:t>
            </a:r>
            <a:r>
              <a:rPr lang="en-US" dirty="0">
                <a:latin typeface="Arial Rounded MT Bold"/>
              </a:rPr>
              <a:t>?</a:t>
            </a:r>
            <a:br>
              <a:rPr lang="en-US" dirty="0">
                <a:latin typeface="Arial Rounded MT Bold"/>
              </a:rPr>
            </a:br>
            <a:r>
              <a:rPr lang="en-US" sz="2400" dirty="0">
                <a:solidFill>
                  <a:srgbClr val="002060"/>
                </a:solidFill>
                <a:latin typeface="Arial Rounded MT Bold"/>
              </a:rPr>
              <a:t>(or what should I talk about in a blockchain course </a:t>
            </a:r>
            <a:r>
              <a:rPr lang="en-US" sz="2400" dirty="0">
                <a:solidFill>
                  <a:srgbClr val="002060"/>
                </a:solidFill>
                <a:latin typeface="Arial Rounded MT Bold"/>
                <a:sym typeface="Wingdings" panose="05000000000000000000" pitchFamily="2" charset="2"/>
              </a:rPr>
              <a:t> </a:t>
            </a:r>
            <a:r>
              <a:rPr lang="en-US" sz="2400" dirty="0">
                <a:solidFill>
                  <a:srgbClr val="002060"/>
                </a:solidFill>
                <a:latin typeface="Arial Rounded MT Bold"/>
              </a:rPr>
              <a:t>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EA0E8-79A0-442B-ACD3-9842C2F6F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Calibri"/>
              </a:rPr>
              <a:t>Blockchain as a Networking Protocol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For what types of network architectures, can we design a blockchain-based solution?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different networking protocols are used in blockchain?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does the design of various network protocols impact blockchain performance? 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can we optimize the networking architecture to make a blockchain performant?</a:t>
            </a: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b="1" dirty="0">
                <a:solidFill>
                  <a:schemeClr val="tx1"/>
                </a:solidFill>
                <a:cs typeface="Calibri"/>
              </a:rPr>
              <a:t>Blockchain as a Distributed System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happens when some participants in a blockchain-based system starts behaving maliciously? 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do we ensure the correctness of blockchain protocols? 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do we ensure "safety" and "liveness" of blockchain operations?  </a:t>
            </a:r>
          </a:p>
        </p:txBody>
      </p:sp>
    </p:spTree>
    <p:extLst>
      <p:ext uri="{BB962C8B-B14F-4D97-AF65-F5344CB8AC3E}">
        <p14:creationId xmlns:p14="http://schemas.microsoft.com/office/powerpoint/2010/main" val="39474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BDC98-60D5-43F6-ACCD-6A90B4B6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/>
              </a:rPr>
              <a:t>What is a </a:t>
            </a:r>
            <a:r>
              <a:rPr lang="en-US" dirty="0" err="1">
                <a:latin typeface="Arial Rounded MT Bold"/>
              </a:rPr>
              <a:t>BlockChain</a:t>
            </a:r>
            <a:r>
              <a:rPr lang="en-US" dirty="0">
                <a:latin typeface="Arial Rounded MT Bold"/>
              </a:rPr>
              <a:t>?</a:t>
            </a:r>
            <a:br>
              <a:rPr lang="en-US" dirty="0">
                <a:latin typeface="Arial Rounded MT Bold"/>
              </a:rPr>
            </a:br>
            <a:r>
              <a:rPr lang="en-US" sz="2400" dirty="0">
                <a:solidFill>
                  <a:srgbClr val="002060"/>
                </a:solidFill>
                <a:latin typeface="Arial Rounded MT Bold"/>
              </a:rPr>
              <a:t>(or, what should I talk about in a blockchain course </a:t>
            </a:r>
            <a:r>
              <a:rPr lang="en-US" sz="2400" dirty="0">
                <a:solidFill>
                  <a:srgbClr val="002060"/>
                </a:solidFill>
                <a:latin typeface="Arial Rounded MT Bold"/>
                <a:sym typeface="Wingdings" panose="05000000000000000000" pitchFamily="2" charset="2"/>
              </a:rPr>
              <a:t> </a:t>
            </a:r>
            <a:r>
              <a:rPr lang="en-US" sz="2400" dirty="0">
                <a:solidFill>
                  <a:srgbClr val="002060"/>
                </a:solidFill>
                <a:latin typeface="Arial Rounded MT Bold"/>
              </a:rPr>
              <a:t>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7E3C73-DB58-4584-AE2F-B808C4ED3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Calibri"/>
              </a:rPr>
              <a:t>Blockchain as a Programming Framework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How can you write a "smart" distributed application on top of blockchain? 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are the supported features for such a programming framework?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can and cannot be done with such a programming framework? </a:t>
            </a: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pPr lvl="1"/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Finally, the Blockchain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are the different types of applications that can be realized with blockchain?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/>
              </a:rPr>
              <a:t>What are the different types of applications that cannot be realized with blockchain? </a:t>
            </a:r>
          </a:p>
        </p:txBody>
      </p:sp>
    </p:spTree>
    <p:extLst>
      <p:ext uri="{BB962C8B-B14F-4D97-AF65-F5344CB8AC3E}">
        <p14:creationId xmlns:p14="http://schemas.microsoft.com/office/powerpoint/2010/main" val="23300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155597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/>
              <a:t>What are Blockchains?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DB1D4-B729-1243-B70C-90F336777B60}"/>
              </a:ext>
            </a:extLst>
          </p:cNvPr>
          <p:cNvSpPr txBox="1"/>
          <p:nvPr/>
        </p:nvSpPr>
        <p:spPr>
          <a:xfrm>
            <a:off x="-49111" y="3283947"/>
            <a:ext cx="12290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Blockchains are decentralized digital trust platforms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683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91090"/>
            <a:ext cx="11762509" cy="13511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Evolution of Trust</a:t>
            </a:r>
            <a:endParaRPr lang="en-US" sz="48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B1CA8-4F0B-1840-B790-82C08B050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88676"/>
            <a:ext cx="10515599" cy="32072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B7194-A8DE-4E2C-A7FD-775718F1E337}"/>
              </a:ext>
            </a:extLst>
          </p:cNvPr>
          <p:cNvSpPr txBox="1"/>
          <p:nvPr/>
        </p:nvSpPr>
        <p:spPr>
          <a:xfrm>
            <a:off x="838200" y="1822388"/>
            <a:ext cx="8833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Human success is based on flexible cooperation in large numbers. This requires trust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021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616</TotalTime>
  <Words>1325</Words>
  <Application>Microsoft Office PowerPoint</Application>
  <PresentationFormat>Widescreen</PresentationFormat>
  <Paragraphs>162</Paragraphs>
  <Slides>23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Berlin Sans FB Demi</vt:lpstr>
      <vt:lpstr>Calibri</vt:lpstr>
      <vt:lpstr>Calibri Light</vt:lpstr>
      <vt:lpstr>Franklin Gothic Demi</vt:lpstr>
      <vt:lpstr>Retrospect</vt:lpstr>
      <vt:lpstr>To DO</vt:lpstr>
      <vt:lpstr>Intro to Blockchains</vt:lpstr>
      <vt:lpstr>Decentralization &amp; Blockchains</vt:lpstr>
      <vt:lpstr>The Myth Busters</vt:lpstr>
      <vt:lpstr>What is a BlockChain? (or what should I talk about in a blockchain course  )</vt:lpstr>
      <vt:lpstr>What is a BlockChain? (or what should I talk about in a blockchain course  )</vt:lpstr>
      <vt:lpstr>What is a BlockChain? (or, what should I talk about in a blockchain course  )</vt:lpstr>
      <vt:lpstr>What are Blockchains?</vt:lpstr>
      <vt:lpstr>Evolution of Trust</vt:lpstr>
      <vt:lpstr>Bitcoin is the Original BlockChain</vt:lpstr>
      <vt:lpstr>Bitcoin</vt:lpstr>
      <vt:lpstr>Supply Chain Management: The Players and the Game </vt:lpstr>
      <vt:lpstr>Supply Chain in Petroleum Industry</vt:lpstr>
      <vt:lpstr>Requirements of a Successful Supply Chain</vt:lpstr>
      <vt:lpstr>Requirements of a Successful Supply Chain</vt:lpstr>
      <vt:lpstr>Requirements of a Successful Supply Chain</vt:lpstr>
      <vt:lpstr>How Can We Obtain Real Time Information?</vt:lpstr>
      <vt:lpstr>Use a Public Bulletin Board</vt:lpstr>
      <vt:lpstr>Use a Public Bulletin Board - Challenges</vt:lpstr>
      <vt:lpstr>What is this “Blockchain”?</vt:lpstr>
      <vt:lpstr>What is this “Blockchain”?</vt:lpstr>
      <vt:lpstr>What is this “Blockchain”?</vt:lpstr>
      <vt:lpstr>So, What is the Definition of a "Blockchain"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Τσίχλας Κωνσταντινος</dc:creator>
  <cp:lastModifiedBy>Spyros Sioutas</cp:lastModifiedBy>
  <cp:revision>39</cp:revision>
  <dcterms:created xsi:type="dcterms:W3CDTF">2022-12-10T09:45:12Z</dcterms:created>
  <dcterms:modified xsi:type="dcterms:W3CDTF">2023-12-04T13:25:21Z</dcterms:modified>
</cp:coreProperties>
</file>