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0"/>
  </p:notesMasterIdLst>
  <p:handoutMasterIdLst>
    <p:handoutMasterId r:id="rId41"/>
  </p:handoutMasterIdLst>
  <p:sldIdLst>
    <p:sldId id="334" r:id="rId2"/>
    <p:sldId id="335" r:id="rId3"/>
    <p:sldId id="336" r:id="rId4"/>
    <p:sldId id="337" r:id="rId5"/>
    <p:sldId id="338" r:id="rId6"/>
    <p:sldId id="339" r:id="rId7"/>
    <p:sldId id="340" r:id="rId8"/>
    <p:sldId id="341" r:id="rId9"/>
    <p:sldId id="342" r:id="rId10"/>
    <p:sldId id="343" r:id="rId11"/>
    <p:sldId id="344" r:id="rId12"/>
    <p:sldId id="328" r:id="rId13"/>
    <p:sldId id="345" r:id="rId14"/>
    <p:sldId id="346" r:id="rId15"/>
    <p:sldId id="347" r:id="rId16"/>
    <p:sldId id="348" r:id="rId17"/>
    <p:sldId id="349" r:id="rId18"/>
    <p:sldId id="350" r:id="rId19"/>
    <p:sldId id="351" r:id="rId20"/>
    <p:sldId id="352" r:id="rId21"/>
    <p:sldId id="353" r:id="rId22"/>
    <p:sldId id="354" r:id="rId23"/>
    <p:sldId id="355" r:id="rId24"/>
    <p:sldId id="356" r:id="rId25"/>
    <p:sldId id="357" r:id="rId26"/>
    <p:sldId id="358" r:id="rId27"/>
    <p:sldId id="359" r:id="rId28"/>
    <p:sldId id="360" r:id="rId29"/>
    <p:sldId id="361" r:id="rId30"/>
    <p:sldId id="362" r:id="rId31"/>
    <p:sldId id="363" r:id="rId32"/>
    <p:sldId id="364" r:id="rId33"/>
    <p:sldId id="330" r:id="rId34"/>
    <p:sldId id="333" r:id="rId35"/>
    <p:sldId id="365" r:id="rId36"/>
    <p:sldId id="366" r:id="rId37"/>
    <p:sldId id="367" r:id="rId38"/>
    <p:sldId id="257" r:id="rId3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331" autoAdjust="0"/>
  </p:normalViewPr>
  <p:slideViewPr>
    <p:cSldViewPr>
      <p:cViewPr varScale="1">
        <p:scale>
          <a:sx n="62" d="100"/>
          <a:sy n="62" d="100"/>
        </p:scale>
        <p:origin x="300" y="66"/>
      </p:cViewPr>
      <p:guideLst>
        <p:guide orient="horz" pos="2160"/>
        <p:guide pos="2880"/>
      </p:guideLst>
    </p:cSldViewPr>
  </p:slideViewPr>
  <p:outlineViewPr>
    <p:cViewPr>
      <p:scale>
        <a:sx n="33" d="100"/>
        <a:sy n="33" d="100"/>
      </p:scale>
      <p:origin x="0" y="2277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40BC1654-C32F-4EFA-9FAF-077CAE48350B}" type="datetimeFigureOut">
              <a:rPr lang="en-US"/>
              <a:pPr>
                <a:defRPr/>
              </a:pPr>
              <a:t>5/17/2019</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6D1F0E2-31D3-4B05-8AA1-9F6B36A73E72}" type="slidenum">
              <a:rPr lang="en-GB"/>
              <a:pPr>
                <a:defRPr/>
              </a:pPr>
              <a:t>‹#›</a:t>
            </a:fld>
            <a:endParaRPr lang="en-GB"/>
          </a:p>
        </p:txBody>
      </p:sp>
    </p:spTree>
    <p:extLst>
      <p:ext uri="{BB962C8B-B14F-4D97-AF65-F5344CB8AC3E}">
        <p14:creationId xmlns:p14="http://schemas.microsoft.com/office/powerpoint/2010/main" val="11300576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28334B74-BE89-404A-917F-13419A54AA89}" type="datetimeFigureOut">
              <a:rPr lang="en-US"/>
              <a:pPr>
                <a:defRPr/>
              </a:pPr>
              <a:t>5/17/2019</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6931DDAD-6AD0-4626-BF6F-E126A4A24644}" type="slidenum">
              <a:rPr lang="en-GB"/>
              <a:pPr>
                <a:defRPr/>
              </a:pPr>
              <a:t>‹#›</a:t>
            </a:fld>
            <a:endParaRPr lang="en-GB"/>
          </a:p>
        </p:txBody>
      </p:sp>
    </p:spTree>
    <p:extLst>
      <p:ext uri="{BB962C8B-B14F-4D97-AF65-F5344CB8AC3E}">
        <p14:creationId xmlns:p14="http://schemas.microsoft.com/office/powerpoint/2010/main" val="25116870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l-GR"/>
          </a:p>
        </p:txBody>
      </p:sp>
      <p:sp>
        <p:nvSpPr>
          <p:cNvPr id="2355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5C41A8E-3EDB-4149-8580-47B5D87B5164}" type="slidenum">
              <a:rPr lang="en-GB" altLang="el-GR">
                <a:latin typeface="Calibri" panose="020F0502020204030204" pitchFamily="34" charset="0"/>
              </a:rPr>
              <a:pPr eaLnBrk="1" hangingPunct="1"/>
              <a:t>1</a:t>
            </a:fld>
            <a:endParaRPr lang="en-GB" altLang="el-GR">
              <a:latin typeface="Calibri" panose="020F0502020204030204" pitchFamily="34" charset="0"/>
            </a:endParaRPr>
          </a:p>
        </p:txBody>
      </p:sp>
    </p:spTree>
    <p:extLst>
      <p:ext uri="{BB962C8B-B14F-4D97-AF65-F5344CB8AC3E}">
        <p14:creationId xmlns:p14="http://schemas.microsoft.com/office/powerpoint/2010/main" val="17800760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l-G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965D1F8-5BB8-4336-BE9C-0C84536C5436}" type="slidenum">
              <a:rPr lang="en-GB" altLang="el-GR">
                <a:latin typeface="Calibri" panose="020F0502020204030204" pitchFamily="34" charset="0"/>
              </a:rPr>
              <a:pPr eaLnBrk="1" hangingPunct="1"/>
              <a:t>10</a:t>
            </a:fld>
            <a:endParaRPr lang="en-GB" altLang="el-GR">
              <a:latin typeface="Calibri" panose="020F0502020204030204" pitchFamily="34" charset="0"/>
            </a:endParaRPr>
          </a:p>
        </p:txBody>
      </p:sp>
    </p:spTree>
    <p:extLst>
      <p:ext uri="{BB962C8B-B14F-4D97-AF65-F5344CB8AC3E}">
        <p14:creationId xmlns:p14="http://schemas.microsoft.com/office/powerpoint/2010/main" val="13208031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l-G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A97AA5B-9058-4808-BB7E-A5212816C0ED}" type="slidenum">
              <a:rPr lang="en-GB" altLang="el-GR">
                <a:latin typeface="Calibri" panose="020F0502020204030204" pitchFamily="34" charset="0"/>
              </a:rPr>
              <a:pPr eaLnBrk="1" hangingPunct="1"/>
              <a:t>11</a:t>
            </a:fld>
            <a:endParaRPr lang="en-GB" altLang="el-GR">
              <a:latin typeface="Calibri" panose="020F0502020204030204" pitchFamily="34" charset="0"/>
            </a:endParaRPr>
          </a:p>
        </p:txBody>
      </p:sp>
    </p:spTree>
    <p:extLst>
      <p:ext uri="{BB962C8B-B14F-4D97-AF65-F5344CB8AC3E}">
        <p14:creationId xmlns:p14="http://schemas.microsoft.com/office/powerpoint/2010/main" val="42676800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l-GR"/>
          </a:p>
        </p:txBody>
      </p:sp>
      <p:sp>
        <p:nvSpPr>
          <p:cNvPr id="2458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FF4808C-BFE9-4D81-AF22-CD44F8DAB5EF}" type="slidenum">
              <a:rPr lang="en-GB" altLang="el-GR">
                <a:latin typeface="Calibri" panose="020F0502020204030204" pitchFamily="34" charset="0"/>
              </a:rPr>
              <a:pPr eaLnBrk="1" hangingPunct="1"/>
              <a:t>13</a:t>
            </a:fld>
            <a:endParaRPr lang="en-GB" altLang="el-GR">
              <a:latin typeface="Calibri" panose="020F0502020204030204" pitchFamily="34" charset="0"/>
            </a:endParaRPr>
          </a:p>
        </p:txBody>
      </p:sp>
    </p:spTree>
    <p:extLst>
      <p:ext uri="{BB962C8B-B14F-4D97-AF65-F5344CB8AC3E}">
        <p14:creationId xmlns:p14="http://schemas.microsoft.com/office/powerpoint/2010/main" val="225772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l-GR"/>
          </a:p>
        </p:txBody>
      </p:sp>
      <p:sp>
        <p:nvSpPr>
          <p:cNvPr id="2458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00DE430-3F6A-4FCE-B60A-D37BA1A1B0AE}" type="slidenum">
              <a:rPr lang="en-GB" altLang="el-GR">
                <a:latin typeface="Calibri" panose="020F0502020204030204" pitchFamily="34" charset="0"/>
              </a:rPr>
              <a:pPr eaLnBrk="1" hangingPunct="1"/>
              <a:t>14</a:t>
            </a:fld>
            <a:endParaRPr lang="en-GB" altLang="el-GR">
              <a:latin typeface="Calibri" panose="020F0502020204030204" pitchFamily="34" charset="0"/>
            </a:endParaRPr>
          </a:p>
        </p:txBody>
      </p:sp>
    </p:spTree>
    <p:extLst>
      <p:ext uri="{BB962C8B-B14F-4D97-AF65-F5344CB8AC3E}">
        <p14:creationId xmlns:p14="http://schemas.microsoft.com/office/powerpoint/2010/main" val="655587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l-GR"/>
          </a:p>
        </p:txBody>
      </p:sp>
      <p:sp>
        <p:nvSpPr>
          <p:cNvPr id="2458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1187CCB-72FE-4561-8EBA-2C34A55864CB}" type="slidenum">
              <a:rPr lang="en-GB" altLang="el-GR">
                <a:latin typeface="Calibri" panose="020F0502020204030204" pitchFamily="34" charset="0"/>
              </a:rPr>
              <a:pPr eaLnBrk="1" hangingPunct="1"/>
              <a:t>15</a:t>
            </a:fld>
            <a:endParaRPr lang="en-GB" altLang="el-GR">
              <a:latin typeface="Calibri" panose="020F0502020204030204" pitchFamily="34" charset="0"/>
            </a:endParaRPr>
          </a:p>
        </p:txBody>
      </p:sp>
    </p:spTree>
    <p:extLst>
      <p:ext uri="{BB962C8B-B14F-4D97-AF65-F5344CB8AC3E}">
        <p14:creationId xmlns:p14="http://schemas.microsoft.com/office/powerpoint/2010/main" val="1425217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l-GR"/>
          </a:p>
        </p:txBody>
      </p:sp>
      <p:sp>
        <p:nvSpPr>
          <p:cNvPr id="2458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1245B01-90C3-4BD6-9594-8A2AF2BF3169}" type="slidenum">
              <a:rPr lang="en-GB" altLang="el-GR">
                <a:latin typeface="Calibri" panose="020F0502020204030204" pitchFamily="34" charset="0"/>
              </a:rPr>
              <a:pPr eaLnBrk="1" hangingPunct="1"/>
              <a:t>16</a:t>
            </a:fld>
            <a:endParaRPr lang="en-GB" altLang="el-GR">
              <a:latin typeface="Calibri" panose="020F0502020204030204" pitchFamily="34" charset="0"/>
            </a:endParaRPr>
          </a:p>
        </p:txBody>
      </p:sp>
    </p:spTree>
    <p:extLst>
      <p:ext uri="{BB962C8B-B14F-4D97-AF65-F5344CB8AC3E}">
        <p14:creationId xmlns:p14="http://schemas.microsoft.com/office/powerpoint/2010/main" val="26834334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l-GR"/>
          </a:p>
        </p:txBody>
      </p:sp>
      <p:sp>
        <p:nvSpPr>
          <p:cNvPr id="2458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EDFBF5C-B8B6-48CE-BC36-B9E88B6FC7CA}" type="slidenum">
              <a:rPr lang="en-GB" altLang="el-GR">
                <a:latin typeface="Calibri" panose="020F0502020204030204" pitchFamily="34" charset="0"/>
              </a:rPr>
              <a:pPr eaLnBrk="1" hangingPunct="1"/>
              <a:t>17</a:t>
            </a:fld>
            <a:endParaRPr lang="en-GB" altLang="el-GR">
              <a:latin typeface="Calibri" panose="020F0502020204030204" pitchFamily="34" charset="0"/>
            </a:endParaRPr>
          </a:p>
        </p:txBody>
      </p:sp>
    </p:spTree>
    <p:extLst>
      <p:ext uri="{BB962C8B-B14F-4D97-AF65-F5344CB8AC3E}">
        <p14:creationId xmlns:p14="http://schemas.microsoft.com/office/powerpoint/2010/main" val="28644355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altLang="el-G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FE0C658-8508-4B45-984A-E7FE9D8E8AD4}" type="slidenum">
              <a:rPr lang="en-GB" altLang="el-GR">
                <a:latin typeface="Calibri" panose="020F0502020204030204" pitchFamily="34" charset="0"/>
              </a:rPr>
              <a:pPr eaLnBrk="1" hangingPunct="1"/>
              <a:t>18</a:t>
            </a:fld>
            <a:endParaRPr lang="en-GB" altLang="el-GR">
              <a:latin typeface="Calibri" panose="020F0502020204030204" pitchFamily="34" charset="0"/>
            </a:endParaRPr>
          </a:p>
        </p:txBody>
      </p:sp>
    </p:spTree>
    <p:extLst>
      <p:ext uri="{BB962C8B-B14F-4D97-AF65-F5344CB8AC3E}">
        <p14:creationId xmlns:p14="http://schemas.microsoft.com/office/powerpoint/2010/main" val="8573210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altLang="el-G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990587-2C25-4647-B016-B7E2082640B6}" type="slidenum">
              <a:rPr lang="en-GB" altLang="el-GR">
                <a:latin typeface="Calibri" panose="020F0502020204030204" pitchFamily="34" charset="0"/>
              </a:rPr>
              <a:pPr eaLnBrk="1" hangingPunct="1"/>
              <a:t>19</a:t>
            </a:fld>
            <a:endParaRPr lang="en-GB" altLang="el-GR">
              <a:latin typeface="Calibri" panose="020F0502020204030204" pitchFamily="34" charset="0"/>
            </a:endParaRPr>
          </a:p>
        </p:txBody>
      </p:sp>
    </p:spTree>
    <p:extLst>
      <p:ext uri="{BB962C8B-B14F-4D97-AF65-F5344CB8AC3E}">
        <p14:creationId xmlns:p14="http://schemas.microsoft.com/office/powerpoint/2010/main" val="17086538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altLang="el-G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47EED85-CDF9-44C9-9038-2978FEC46670}" type="slidenum">
              <a:rPr lang="en-GB" altLang="el-GR">
                <a:latin typeface="Calibri" panose="020F0502020204030204" pitchFamily="34" charset="0"/>
              </a:rPr>
              <a:pPr eaLnBrk="1" hangingPunct="1"/>
              <a:t>20</a:t>
            </a:fld>
            <a:endParaRPr lang="en-GB" altLang="el-GR">
              <a:latin typeface="Calibri" panose="020F0502020204030204" pitchFamily="34" charset="0"/>
            </a:endParaRPr>
          </a:p>
        </p:txBody>
      </p:sp>
    </p:spTree>
    <p:extLst>
      <p:ext uri="{BB962C8B-B14F-4D97-AF65-F5344CB8AC3E}">
        <p14:creationId xmlns:p14="http://schemas.microsoft.com/office/powerpoint/2010/main" val="116751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l-GR"/>
          </a:p>
        </p:txBody>
      </p:sp>
      <p:sp>
        <p:nvSpPr>
          <p:cNvPr id="2458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30034FD-1C24-4CCB-B1F0-71CBBC5E230C}" type="slidenum">
              <a:rPr lang="en-GB" altLang="el-GR">
                <a:latin typeface="Calibri" panose="020F0502020204030204" pitchFamily="34" charset="0"/>
              </a:rPr>
              <a:pPr eaLnBrk="1" hangingPunct="1"/>
              <a:t>2</a:t>
            </a:fld>
            <a:endParaRPr lang="en-GB" altLang="el-GR">
              <a:latin typeface="Calibri" panose="020F0502020204030204" pitchFamily="34" charset="0"/>
            </a:endParaRPr>
          </a:p>
        </p:txBody>
      </p:sp>
    </p:spTree>
    <p:extLst>
      <p:ext uri="{BB962C8B-B14F-4D97-AF65-F5344CB8AC3E}">
        <p14:creationId xmlns:p14="http://schemas.microsoft.com/office/powerpoint/2010/main" val="25381705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altLang="el-G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6876B2A-1B1E-4F74-8142-AA6C777EDEEC}" type="slidenum">
              <a:rPr lang="en-GB" altLang="el-GR">
                <a:latin typeface="Calibri" panose="020F0502020204030204" pitchFamily="34" charset="0"/>
              </a:rPr>
              <a:pPr eaLnBrk="1" hangingPunct="1"/>
              <a:t>21</a:t>
            </a:fld>
            <a:endParaRPr lang="en-GB" altLang="el-GR">
              <a:latin typeface="Calibri" panose="020F0502020204030204" pitchFamily="34" charset="0"/>
            </a:endParaRPr>
          </a:p>
        </p:txBody>
      </p:sp>
    </p:spTree>
    <p:extLst>
      <p:ext uri="{BB962C8B-B14F-4D97-AF65-F5344CB8AC3E}">
        <p14:creationId xmlns:p14="http://schemas.microsoft.com/office/powerpoint/2010/main" val="5108646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altLang="el-G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D8D0149-7D6A-4D22-8483-529172C489A6}" type="slidenum">
              <a:rPr lang="en-GB" altLang="el-GR">
                <a:latin typeface="Calibri" panose="020F0502020204030204" pitchFamily="34" charset="0"/>
              </a:rPr>
              <a:pPr eaLnBrk="1" hangingPunct="1"/>
              <a:t>22</a:t>
            </a:fld>
            <a:endParaRPr lang="en-GB" altLang="el-GR">
              <a:latin typeface="Calibri" panose="020F0502020204030204" pitchFamily="34" charset="0"/>
            </a:endParaRPr>
          </a:p>
        </p:txBody>
      </p:sp>
    </p:spTree>
    <p:extLst>
      <p:ext uri="{BB962C8B-B14F-4D97-AF65-F5344CB8AC3E}">
        <p14:creationId xmlns:p14="http://schemas.microsoft.com/office/powerpoint/2010/main" val="13390463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altLang="el-G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3F5002E-787C-4678-9415-7144EC793D3D}" type="slidenum">
              <a:rPr lang="en-GB" altLang="el-GR">
                <a:latin typeface="Calibri" panose="020F0502020204030204" pitchFamily="34" charset="0"/>
              </a:rPr>
              <a:pPr eaLnBrk="1" hangingPunct="1"/>
              <a:t>23</a:t>
            </a:fld>
            <a:endParaRPr lang="en-GB" altLang="el-GR">
              <a:latin typeface="Calibri" panose="020F0502020204030204" pitchFamily="34" charset="0"/>
            </a:endParaRPr>
          </a:p>
        </p:txBody>
      </p:sp>
    </p:spTree>
    <p:extLst>
      <p:ext uri="{BB962C8B-B14F-4D97-AF65-F5344CB8AC3E}">
        <p14:creationId xmlns:p14="http://schemas.microsoft.com/office/powerpoint/2010/main" val="36333257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altLang="el-G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13E8408-64DC-48F5-85B9-89695500AF0A}" type="slidenum">
              <a:rPr lang="en-GB" altLang="el-GR">
                <a:latin typeface="Calibri" panose="020F0502020204030204" pitchFamily="34" charset="0"/>
              </a:rPr>
              <a:pPr eaLnBrk="1" hangingPunct="1"/>
              <a:t>24</a:t>
            </a:fld>
            <a:endParaRPr lang="en-GB" altLang="el-GR">
              <a:latin typeface="Calibri" panose="020F0502020204030204" pitchFamily="34" charset="0"/>
            </a:endParaRPr>
          </a:p>
        </p:txBody>
      </p:sp>
    </p:spTree>
    <p:extLst>
      <p:ext uri="{BB962C8B-B14F-4D97-AF65-F5344CB8AC3E}">
        <p14:creationId xmlns:p14="http://schemas.microsoft.com/office/powerpoint/2010/main" val="23148105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altLang="el-G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FB69704-F455-499D-965B-55726D3A9E2A}" type="slidenum">
              <a:rPr lang="en-GB" altLang="el-GR">
                <a:latin typeface="Calibri" panose="020F0502020204030204" pitchFamily="34" charset="0"/>
              </a:rPr>
              <a:pPr eaLnBrk="1" hangingPunct="1"/>
              <a:t>25</a:t>
            </a:fld>
            <a:endParaRPr lang="en-GB" altLang="el-GR">
              <a:latin typeface="Calibri" panose="020F0502020204030204" pitchFamily="34" charset="0"/>
            </a:endParaRPr>
          </a:p>
        </p:txBody>
      </p:sp>
    </p:spTree>
    <p:extLst>
      <p:ext uri="{BB962C8B-B14F-4D97-AF65-F5344CB8AC3E}">
        <p14:creationId xmlns:p14="http://schemas.microsoft.com/office/powerpoint/2010/main" val="6779113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altLang="el-G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87D2E93-6CBF-40D2-8F55-6106CA5ED89C}" type="slidenum">
              <a:rPr lang="en-GB" altLang="el-GR">
                <a:latin typeface="Calibri" panose="020F0502020204030204" pitchFamily="34" charset="0"/>
              </a:rPr>
              <a:pPr eaLnBrk="1" hangingPunct="1"/>
              <a:t>26</a:t>
            </a:fld>
            <a:endParaRPr lang="en-GB" altLang="el-GR">
              <a:latin typeface="Calibri" panose="020F0502020204030204" pitchFamily="34" charset="0"/>
            </a:endParaRPr>
          </a:p>
        </p:txBody>
      </p:sp>
    </p:spTree>
    <p:extLst>
      <p:ext uri="{BB962C8B-B14F-4D97-AF65-F5344CB8AC3E}">
        <p14:creationId xmlns:p14="http://schemas.microsoft.com/office/powerpoint/2010/main" val="17243109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altLang="el-G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E577342-6F85-459B-AE30-D988E59F291B}" type="slidenum">
              <a:rPr lang="en-GB" altLang="el-GR">
                <a:latin typeface="Calibri" panose="020F0502020204030204" pitchFamily="34" charset="0"/>
              </a:rPr>
              <a:pPr eaLnBrk="1" hangingPunct="1"/>
              <a:t>27</a:t>
            </a:fld>
            <a:endParaRPr lang="en-GB" altLang="el-GR">
              <a:latin typeface="Calibri" panose="020F0502020204030204" pitchFamily="34" charset="0"/>
            </a:endParaRPr>
          </a:p>
        </p:txBody>
      </p:sp>
    </p:spTree>
    <p:extLst>
      <p:ext uri="{BB962C8B-B14F-4D97-AF65-F5344CB8AC3E}">
        <p14:creationId xmlns:p14="http://schemas.microsoft.com/office/powerpoint/2010/main" val="12481809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altLang="el-G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9B30EA-B568-4576-A584-329EC35A9ED0}" type="slidenum">
              <a:rPr lang="en-GB" altLang="el-GR">
                <a:latin typeface="Calibri" panose="020F0502020204030204" pitchFamily="34" charset="0"/>
              </a:rPr>
              <a:pPr eaLnBrk="1" hangingPunct="1"/>
              <a:t>28</a:t>
            </a:fld>
            <a:endParaRPr lang="en-GB" altLang="el-GR">
              <a:latin typeface="Calibri" panose="020F0502020204030204" pitchFamily="34" charset="0"/>
            </a:endParaRPr>
          </a:p>
        </p:txBody>
      </p:sp>
    </p:spTree>
    <p:extLst>
      <p:ext uri="{BB962C8B-B14F-4D97-AF65-F5344CB8AC3E}">
        <p14:creationId xmlns:p14="http://schemas.microsoft.com/office/powerpoint/2010/main" val="17712422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altLang="el-G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69692BF-DBCD-400E-80E0-24525D6051CE}" type="slidenum">
              <a:rPr lang="en-GB" altLang="el-GR">
                <a:latin typeface="Calibri" panose="020F0502020204030204" pitchFamily="34" charset="0"/>
              </a:rPr>
              <a:pPr eaLnBrk="1" hangingPunct="1"/>
              <a:t>29</a:t>
            </a:fld>
            <a:endParaRPr lang="en-GB" altLang="el-GR">
              <a:latin typeface="Calibri" panose="020F0502020204030204" pitchFamily="34" charset="0"/>
            </a:endParaRPr>
          </a:p>
        </p:txBody>
      </p:sp>
    </p:spTree>
    <p:extLst>
      <p:ext uri="{BB962C8B-B14F-4D97-AF65-F5344CB8AC3E}">
        <p14:creationId xmlns:p14="http://schemas.microsoft.com/office/powerpoint/2010/main" val="17128051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altLang="el-G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A69140E-2167-4BB4-B5AA-2BA314F01B44}" type="slidenum">
              <a:rPr lang="en-GB" altLang="el-GR">
                <a:latin typeface="Calibri" panose="020F0502020204030204" pitchFamily="34" charset="0"/>
              </a:rPr>
              <a:pPr eaLnBrk="1" hangingPunct="1"/>
              <a:t>30</a:t>
            </a:fld>
            <a:endParaRPr lang="en-GB" altLang="el-GR">
              <a:latin typeface="Calibri" panose="020F0502020204030204" pitchFamily="34" charset="0"/>
            </a:endParaRPr>
          </a:p>
        </p:txBody>
      </p:sp>
    </p:spTree>
    <p:extLst>
      <p:ext uri="{BB962C8B-B14F-4D97-AF65-F5344CB8AC3E}">
        <p14:creationId xmlns:p14="http://schemas.microsoft.com/office/powerpoint/2010/main" val="5430355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altLang="el-G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4A82885-FEB6-4D26-846C-5871BFC1155F}" type="slidenum">
              <a:rPr lang="en-GB" altLang="el-GR">
                <a:latin typeface="Calibri" panose="020F0502020204030204" pitchFamily="34" charset="0"/>
              </a:rPr>
              <a:pPr eaLnBrk="1" hangingPunct="1"/>
              <a:t>3</a:t>
            </a:fld>
            <a:endParaRPr lang="en-GB" altLang="el-GR">
              <a:latin typeface="Calibri" panose="020F0502020204030204" pitchFamily="34" charset="0"/>
            </a:endParaRPr>
          </a:p>
        </p:txBody>
      </p:sp>
    </p:spTree>
    <p:extLst>
      <p:ext uri="{BB962C8B-B14F-4D97-AF65-F5344CB8AC3E}">
        <p14:creationId xmlns:p14="http://schemas.microsoft.com/office/powerpoint/2010/main" val="889778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altLang="el-G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A5F2C68-AB11-479B-A8BF-5187D8789A00}" type="slidenum">
              <a:rPr lang="en-GB" altLang="el-GR">
                <a:latin typeface="Calibri" panose="020F0502020204030204" pitchFamily="34" charset="0"/>
              </a:rPr>
              <a:pPr eaLnBrk="1" hangingPunct="1"/>
              <a:t>31</a:t>
            </a:fld>
            <a:endParaRPr lang="en-GB" altLang="el-GR">
              <a:latin typeface="Calibri" panose="020F0502020204030204" pitchFamily="34" charset="0"/>
            </a:endParaRPr>
          </a:p>
        </p:txBody>
      </p:sp>
    </p:spTree>
    <p:extLst>
      <p:ext uri="{BB962C8B-B14F-4D97-AF65-F5344CB8AC3E}">
        <p14:creationId xmlns:p14="http://schemas.microsoft.com/office/powerpoint/2010/main" val="38999212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altLang="el-G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B6653A2-BB9B-4273-AB64-AD16654E325A}" type="slidenum">
              <a:rPr lang="en-GB" altLang="el-GR">
                <a:latin typeface="Calibri" panose="020F0502020204030204" pitchFamily="34" charset="0"/>
              </a:rPr>
              <a:pPr eaLnBrk="1" hangingPunct="1"/>
              <a:t>32</a:t>
            </a:fld>
            <a:endParaRPr lang="en-GB" altLang="el-GR">
              <a:latin typeface="Calibri" panose="020F0502020204030204" pitchFamily="34" charset="0"/>
            </a:endParaRPr>
          </a:p>
        </p:txBody>
      </p:sp>
    </p:spTree>
    <p:extLst>
      <p:ext uri="{BB962C8B-B14F-4D97-AF65-F5344CB8AC3E}">
        <p14:creationId xmlns:p14="http://schemas.microsoft.com/office/powerpoint/2010/main" val="206037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l-G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2CBFA77-8ABB-465C-97A8-66B217AE72BF}" type="slidenum">
              <a:rPr lang="en-GB" altLang="el-GR">
                <a:latin typeface="Calibri" panose="020F0502020204030204" pitchFamily="34" charset="0"/>
              </a:rPr>
              <a:pPr eaLnBrk="1" hangingPunct="1"/>
              <a:t>4</a:t>
            </a:fld>
            <a:endParaRPr lang="en-GB" altLang="el-GR">
              <a:latin typeface="Calibri" panose="020F0502020204030204" pitchFamily="34" charset="0"/>
            </a:endParaRPr>
          </a:p>
        </p:txBody>
      </p:sp>
    </p:spTree>
    <p:extLst>
      <p:ext uri="{BB962C8B-B14F-4D97-AF65-F5344CB8AC3E}">
        <p14:creationId xmlns:p14="http://schemas.microsoft.com/office/powerpoint/2010/main" val="16165684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l-G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7EB432-7EF6-4C95-83CD-8620663E4E16}" type="slidenum">
              <a:rPr lang="en-GB" altLang="el-GR">
                <a:latin typeface="Calibri" panose="020F0502020204030204" pitchFamily="34" charset="0"/>
              </a:rPr>
              <a:pPr eaLnBrk="1" hangingPunct="1"/>
              <a:t>5</a:t>
            </a:fld>
            <a:endParaRPr lang="en-GB" altLang="el-GR">
              <a:latin typeface="Calibri" panose="020F0502020204030204" pitchFamily="34" charset="0"/>
            </a:endParaRPr>
          </a:p>
        </p:txBody>
      </p:sp>
    </p:spTree>
    <p:extLst>
      <p:ext uri="{BB962C8B-B14F-4D97-AF65-F5344CB8AC3E}">
        <p14:creationId xmlns:p14="http://schemas.microsoft.com/office/powerpoint/2010/main" val="253685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altLang="el-GR"/>
          </a:p>
        </p:txBody>
      </p:sp>
      <p:sp>
        <p:nvSpPr>
          <p:cNvPr id="4" name="3 - Θέση αριθμού διαφάνειας"/>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51FF18E-6A33-46B7-9BE1-FF3798D09819}" type="slidenum">
              <a:rPr lang="en-GB" altLang="el-GR">
                <a:latin typeface="Calibri" panose="020F0502020204030204" pitchFamily="34" charset="0"/>
              </a:rPr>
              <a:pPr eaLnBrk="1" hangingPunct="1"/>
              <a:t>6</a:t>
            </a:fld>
            <a:endParaRPr lang="en-GB" altLang="el-GR">
              <a:latin typeface="Calibri" panose="020F0502020204030204" pitchFamily="34" charset="0"/>
            </a:endParaRPr>
          </a:p>
        </p:txBody>
      </p:sp>
    </p:spTree>
    <p:extLst>
      <p:ext uri="{BB962C8B-B14F-4D97-AF65-F5344CB8AC3E}">
        <p14:creationId xmlns:p14="http://schemas.microsoft.com/office/powerpoint/2010/main" val="1511635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l-G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195A8DB-9290-49AB-B9B2-E01CF119500B}" type="slidenum">
              <a:rPr lang="en-GB" altLang="el-GR">
                <a:latin typeface="Calibri" panose="020F0502020204030204" pitchFamily="34" charset="0"/>
              </a:rPr>
              <a:pPr eaLnBrk="1" hangingPunct="1"/>
              <a:t>7</a:t>
            </a:fld>
            <a:endParaRPr lang="en-GB" altLang="el-GR">
              <a:latin typeface="Calibri" panose="020F0502020204030204" pitchFamily="34" charset="0"/>
            </a:endParaRPr>
          </a:p>
        </p:txBody>
      </p:sp>
    </p:spTree>
    <p:extLst>
      <p:ext uri="{BB962C8B-B14F-4D97-AF65-F5344CB8AC3E}">
        <p14:creationId xmlns:p14="http://schemas.microsoft.com/office/powerpoint/2010/main" val="19611925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l-G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1A1F74E-27D6-4570-B62E-6A7EC5231333}" type="slidenum">
              <a:rPr lang="en-GB" altLang="el-GR">
                <a:latin typeface="Calibri" panose="020F0502020204030204" pitchFamily="34" charset="0"/>
              </a:rPr>
              <a:pPr eaLnBrk="1" hangingPunct="1"/>
              <a:t>8</a:t>
            </a:fld>
            <a:endParaRPr lang="en-GB" altLang="el-GR">
              <a:latin typeface="Calibri" panose="020F0502020204030204" pitchFamily="34" charset="0"/>
            </a:endParaRPr>
          </a:p>
        </p:txBody>
      </p:sp>
    </p:spTree>
    <p:extLst>
      <p:ext uri="{BB962C8B-B14F-4D97-AF65-F5344CB8AC3E}">
        <p14:creationId xmlns:p14="http://schemas.microsoft.com/office/powerpoint/2010/main" val="21521221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l-G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15A2914-88DC-4DE3-A679-241BB6156308}" type="slidenum">
              <a:rPr lang="en-GB" altLang="el-GR">
                <a:latin typeface="Calibri" panose="020F0502020204030204" pitchFamily="34" charset="0"/>
              </a:rPr>
              <a:pPr eaLnBrk="1" hangingPunct="1"/>
              <a:t>9</a:t>
            </a:fld>
            <a:endParaRPr lang="en-GB" altLang="el-GR">
              <a:latin typeface="Calibri" panose="020F0502020204030204" pitchFamily="34" charset="0"/>
            </a:endParaRPr>
          </a:p>
        </p:txBody>
      </p:sp>
    </p:spTree>
    <p:extLst>
      <p:ext uri="{BB962C8B-B14F-4D97-AF65-F5344CB8AC3E}">
        <p14:creationId xmlns:p14="http://schemas.microsoft.com/office/powerpoint/2010/main" val="1346962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12"/>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defRPr/>
            </a:pPr>
            <a:endParaRPr lang="en-US" dirty="0"/>
          </a:p>
        </p:txBody>
      </p:sp>
      <p:sp>
        <p:nvSpPr>
          <p:cNvPr id="5" name="Oval 13"/>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defRPr/>
            </a:pPr>
            <a:endParaRPr lang="en-US" dirty="0"/>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6" name="Date Placeholder 6"/>
          <p:cNvSpPr>
            <a:spLocks noGrp="1"/>
          </p:cNvSpPr>
          <p:nvPr>
            <p:ph type="dt" sz="half" idx="10"/>
          </p:nvPr>
        </p:nvSpPr>
        <p:spPr/>
        <p:txBody>
          <a:bodyPr/>
          <a:lstStyle>
            <a:lvl1pPr>
              <a:defRPr/>
            </a:lvl1pPr>
            <a:extLst/>
          </a:lstStyle>
          <a:p>
            <a:pPr>
              <a:defRPr/>
            </a:pPr>
            <a:fld id="{719A8060-DDA4-4BCE-962C-68FC4EE71B29}" type="datetime1">
              <a:rPr lang="en-US" smtClean="0"/>
              <a:t>5/17/2019</a:t>
            </a:fld>
            <a:endParaRPr lang="en-US" dirty="0"/>
          </a:p>
        </p:txBody>
      </p:sp>
      <p:sp>
        <p:nvSpPr>
          <p:cNvPr id="7" name="Footer Placeholder 19"/>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8" name="Slide Number Placeholder 9"/>
          <p:cNvSpPr>
            <a:spLocks noGrp="1"/>
          </p:cNvSpPr>
          <p:nvPr>
            <p:ph type="sldNum" sz="quarter" idx="12"/>
          </p:nvPr>
        </p:nvSpPr>
        <p:spPr/>
        <p:txBody>
          <a:bodyPr/>
          <a:lstStyle>
            <a:lvl1pPr>
              <a:defRPr/>
            </a:lvl1pPr>
          </a:lstStyle>
          <a:p>
            <a:pPr>
              <a:defRPr/>
            </a:pPr>
            <a:fld id="{31B95628-7C0D-4AAC-93B8-B26B9AC30358}" type="slidenum">
              <a:rPr lang="en-US"/>
              <a:pPr>
                <a:defRPr/>
              </a:pPr>
              <a:t>‹#›</a:t>
            </a:fld>
            <a:endParaRPr lang="en-US"/>
          </a:p>
        </p:txBody>
      </p:sp>
    </p:spTree>
    <p:extLst>
      <p:ext uri="{BB962C8B-B14F-4D97-AF65-F5344CB8AC3E}">
        <p14:creationId xmlns:p14="http://schemas.microsoft.com/office/powerpoint/2010/main" val="2449481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extLst/>
          </a:lstStyle>
          <a:p>
            <a:pPr>
              <a:defRPr/>
            </a:pPr>
            <a:fld id="{656F3D47-E576-4260-B21E-D81B8E4FA4E3}" type="datetime1">
              <a:rPr lang="en-US" smtClean="0"/>
              <a:t>5/17/2019</a:t>
            </a:fld>
            <a:endParaRPr lang="en-US" dirty="0"/>
          </a:p>
        </p:txBody>
      </p:sp>
      <p:sp>
        <p:nvSpPr>
          <p:cNvPr id="5" name="Footer Placeholder 4"/>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6" name="Slide Number Placeholder 5"/>
          <p:cNvSpPr>
            <a:spLocks noGrp="1"/>
          </p:cNvSpPr>
          <p:nvPr>
            <p:ph type="sldNum" sz="quarter" idx="12"/>
          </p:nvPr>
        </p:nvSpPr>
        <p:spPr/>
        <p:txBody>
          <a:bodyPr/>
          <a:lstStyle>
            <a:lvl1pPr>
              <a:defRPr/>
            </a:lvl1pPr>
          </a:lstStyle>
          <a:p>
            <a:pPr>
              <a:defRPr/>
            </a:pPr>
            <a:fld id="{5A665CDF-101F-4715-A877-26704DB377B9}" type="slidenum">
              <a:rPr lang="en-US"/>
              <a:pPr>
                <a:defRPr/>
              </a:pPr>
              <a:t>‹#›</a:t>
            </a:fld>
            <a:endParaRPr lang="en-US"/>
          </a:p>
        </p:txBody>
      </p:sp>
    </p:spTree>
    <p:extLst>
      <p:ext uri="{BB962C8B-B14F-4D97-AF65-F5344CB8AC3E}">
        <p14:creationId xmlns:p14="http://schemas.microsoft.com/office/powerpoint/2010/main" val="614506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extLst/>
          </a:lstStyle>
          <a:p>
            <a:pPr>
              <a:defRPr/>
            </a:pPr>
            <a:fld id="{4278A66F-8C61-449B-A559-E0EC463BC82E}" type="datetime1">
              <a:rPr lang="en-US" smtClean="0"/>
              <a:t>5/17/2019</a:t>
            </a:fld>
            <a:endParaRPr lang="en-US" dirty="0"/>
          </a:p>
        </p:txBody>
      </p:sp>
      <p:sp>
        <p:nvSpPr>
          <p:cNvPr id="5" name="Footer Placeholder 4"/>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6" name="Slide Number Placeholder 5"/>
          <p:cNvSpPr>
            <a:spLocks noGrp="1"/>
          </p:cNvSpPr>
          <p:nvPr>
            <p:ph type="sldNum" sz="quarter" idx="12"/>
          </p:nvPr>
        </p:nvSpPr>
        <p:spPr/>
        <p:txBody>
          <a:bodyPr/>
          <a:lstStyle>
            <a:lvl1pPr>
              <a:defRPr/>
            </a:lvl1pPr>
          </a:lstStyle>
          <a:p>
            <a:pPr>
              <a:defRPr/>
            </a:pPr>
            <a:fld id="{770DFE37-2347-4B11-B2C4-D9A5BE43ED3D}" type="slidenum">
              <a:rPr lang="en-US"/>
              <a:pPr>
                <a:defRPr/>
              </a:pPr>
              <a:t>‹#›</a:t>
            </a:fld>
            <a:endParaRPr lang="en-US"/>
          </a:p>
        </p:txBody>
      </p:sp>
    </p:spTree>
    <p:extLst>
      <p:ext uri="{BB962C8B-B14F-4D97-AF65-F5344CB8AC3E}">
        <p14:creationId xmlns:p14="http://schemas.microsoft.com/office/powerpoint/2010/main" val="1094991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extLst/>
          </a:lstStyle>
          <a:p>
            <a:pPr>
              <a:defRPr/>
            </a:pPr>
            <a:fld id="{9EEF4448-B64B-42A8-A9F5-CFA4FEC66DE8}" type="datetime1">
              <a:rPr lang="en-US" smtClean="0"/>
              <a:t>5/17/2019</a:t>
            </a:fld>
            <a:endParaRPr lang="en-US" dirty="0"/>
          </a:p>
        </p:txBody>
      </p:sp>
      <p:sp>
        <p:nvSpPr>
          <p:cNvPr id="5" name="Footer Placeholder 4"/>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6" name="Slide Number Placeholder 5"/>
          <p:cNvSpPr>
            <a:spLocks noGrp="1"/>
          </p:cNvSpPr>
          <p:nvPr>
            <p:ph type="sldNum" sz="quarter" idx="12"/>
          </p:nvPr>
        </p:nvSpPr>
        <p:spPr/>
        <p:txBody>
          <a:bodyPr/>
          <a:lstStyle>
            <a:lvl1pPr>
              <a:defRPr/>
            </a:lvl1pPr>
          </a:lstStyle>
          <a:p>
            <a:pPr>
              <a:defRPr/>
            </a:pPr>
            <a:fld id="{C40149EA-2923-4536-A8D0-E42BA4AF4E73}" type="slidenum">
              <a:rPr lang="en-US"/>
              <a:pPr>
                <a:defRPr/>
              </a:pPr>
              <a:t>‹#›</a:t>
            </a:fld>
            <a:endParaRPr lang="en-US"/>
          </a:p>
        </p:txBody>
      </p:sp>
    </p:spTree>
    <p:extLst>
      <p:ext uri="{BB962C8B-B14F-4D97-AF65-F5344CB8AC3E}">
        <p14:creationId xmlns:p14="http://schemas.microsoft.com/office/powerpoint/2010/main" val="388273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12"/>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 name="Rectangle 13"/>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Oval 1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defRPr/>
            </a:pPr>
            <a:endParaRPr lang="en-US" dirty="0"/>
          </a:p>
        </p:txBody>
      </p:sp>
      <p:sp>
        <p:nvSpPr>
          <p:cNvPr id="7" name="Oval 1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110F07D0-D7EA-4B6C-8548-6415A4140E07}" type="datetime1">
              <a:rPr lang="en-US" smtClean="0"/>
              <a:t>5/17/2019</a:t>
            </a:fld>
            <a:endParaRPr lang="en-US" dirty="0"/>
          </a:p>
        </p:txBody>
      </p:sp>
      <p:sp>
        <p:nvSpPr>
          <p:cNvPr id="9" name="Footer Placeholder 4"/>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10" name="Slide Number Placeholder 5"/>
          <p:cNvSpPr>
            <a:spLocks noGrp="1"/>
          </p:cNvSpPr>
          <p:nvPr>
            <p:ph type="sldNum" sz="quarter" idx="12"/>
          </p:nvPr>
        </p:nvSpPr>
        <p:spPr/>
        <p:txBody>
          <a:bodyPr/>
          <a:lstStyle>
            <a:lvl1pPr>
              <a:defRPr/>
            </a:lvl1pPr>
          </a:lstStyle>
          <a:p>
            <a:pPr>
              <a:defRPr/>
            </a:pPr>
            <a:fld id="{42930AEB-D126-4702-BEBF-202661F34C77}" type="slidenum">
              <a:rPr lang="en-US"/>
              <a:pPr>
                <a:defRPr/>
              </a:pPr>
              <a:t>‹#›</a:t>
            </a:fld>
            <a:endParaRPr lang="en-US"/>
          </a:p>
        </p:txBody>
      </p:sp>
    </p:spTree>
    <p:extLst>
      <p:ext uri="{BB962C8B-B14F-4D97-AF65-F5344CB8AC3E}">
        <p14:creationId xmlns:p14="http://schemas.microsoft.com/office/powerpoint/2010/main" val="3376467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extLst/>
          </a:lstStyle>
          <a:p>
            <a:pPr>
              <a:defRPr/>
            </a:pPr>
            <a:fld id="{2CF17743-67FC-47EC-BF36-DABF7EDA9E0D}" type="datetime1">
              <a:rPr lang="en-US" smtClean="0"/>
              <a:t>5/17/2019</a:t>
            </a:fld>
            <a:endParaRPr lang="en-US" dirty="0"/>
          </a:p>
        </p:txBody>
      </p:sp>
      <p:sp>
        <p:nvSpPr>
          <p:cNvPr id="6" name="Footer Placeholder 5"/>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7" name="Slide Number Placeholder 6"/>
          <p:cNvSpPr>
            <a:spLocks noGrp="1"/>
          </p:cNvSpPr>
          <p:nvPr>
            <p:ph type="sldNum" sz="quarter" idx="12"/>
          </p:nvPr>
        </p:nvSpPr>
        <p:spPr/>
        <p:txBody>
          <a:bodyPr/>
          <a:lstStyle>
            <a:lvl1pPr>
              <a:defRPr/>
            </a:lvl1pPr>
          </a:lstStyle>
          <a:p>
            <a:pPr>
              <a:defRPr/>
            </a:pPr>
            <a:fld id="{8B09E222-1AB4-477C-83D6-43EBA41940A1}" type="slidenum">
              <a:rPr lang="en-US"/>
              <a:pPr>
                <a:defRPr/>
              </a:pPr>
              <a:t>‹#›</a:t>
            </a:fld>
            <a:endParaRPr lang="en-US"/>
          </a:p>
        </p:txBody>
      </p:sp>
    </p:spTree>
    <p:extLst>
      <p:ext uri="{BB962C8B-B14F-4D97-AF65-F5344CB8AC3E}">
        <p14:creationId xmlns:p14="http://schemas.microsoft.com/office/powerpoint/2010/main" val="265501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extLst/>
          </a:lstStyle>
          <a:p>
            <a:pPr>
              <a:defRPr/>
            </a:pPr>
            <a:fld id="{1FCC39B3-ADC8-4B35-96B8-AF84D81E1910}" type="datetime1">
              <a:rPr lang="en-US" smtClean="0"/>
              <a:t>5/17/2019</a:t>
            </a:fld>
            <a:endParaRPr lang="en-US" dirty="0"/>
          </a:p>
        </p:txBody>
      </p:sp>
      <p:sp>
        <p:nvSpPr>
          <p:cNvPr id="8" name="Footer Placeholder 7"/>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9" name="Slide Number Placeholder 8"/>
          <p:cNvSpPr>
            <a:spLocks noGrp="1"/>
          </p:cNvSpPr>
          <p:nvPr>
            <p:ph type="sldNum" sz="quarter" idx="12"/>
          </p:nvPr>
        </p:nvSpPr>
        <p:spPr/>
        <p:txBody>
          <a:bodyPr/>
          <a:lstStyle>
            <a:lvl1pPr>
              <a:defRPr/>
            </a:lvl1pPr>
          </a:lstStyle>
          <a:p>
            <a:pPr>
              <a:defRPr/>
            </a:pPr>
            <a:fld id="{95DBD2B9-0020-4510-9AED-CBDF5F6F364F}" type="slidenum">
              <a:rPr lang="en-US"/>
              <a:pPr>
                <a:defRPr/>
              </a:pPr>
              <a:t>‹#›</a:t>
            </a:fld>
            <a:endParaRPr lang="en-US"/>
          </a:p>
        </p:txBody>
      </p:sp>
    </p:spTree>
    <p:extLst>
      <p:ext uri="{BB962C8B-B14F-4D97-AF65-F5344CB8AC3E}">
        <p14:creationId xmlns:p14="http://schemas.microsoft.com/office/powerpoint/2010/main" val="1070706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extLst/>
          </a:lstStyle>
          <a:p>
            <a:pPr>
              <a:defRPr/>
            </a:pPr>
            <a:fld id="{AB525800-9789-4C12-A50E-96D883A69B91}" type="datetime1">
              <a:rPr lang="en-US" smtClean="0"/>
              <a:t>5/17/2019</a:t>
            </a:fld>
            <a:endParaRPr lang="en-US" dirty="0"/>
          </a:p>
        </p:txBody>
      </p:sp>
      <p:sp>
        <p:nvSpPr>
          <p:cNvPr id="4" name="Footer Placeholder 3"/>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5" name="Slide Number Placeholder 4"/>
          <p:cNvSpPr>
            <a:spLocks noGrp="1"/>
          </p:cNvSpPr>
          <p:nvPr>
            <p:ph type="sldNum" sz="quarter" idx="12"/>
          </p:nvPr>
        </p:nvSpPr>
        <p:spPr/>
        <p:txBody>
          <a:bodyPr/>
          <a:lstStyle>
            <a:lvl1pPr>
              <a:defRPr/>
            </a:lvl1pPr>
          </a:lstStyle>
          <a:p>
            <a:pPr>
              <a:defRPr/>
            </a:pPr>
            <a:fld id="{4D1CF90F-BE4B-42E4-80F7-6C7C147D8733}" type="slidenum">
              <a:rPr lang="en-US"/>
              <a:pPr>
                <a:defRPr/>
              </a:pPr>
              <a:t>‹#›</a:t>
            </a:fld>
            <a:endParaRPr lang="en-US"/>
          </a:p>
        </p:txBody>
      </p:sp>
    </p:spTree>
    <p:extLst>
      <p:ext uri="{BB962C8B-B14F-4D97-AF65-F5344CB8AC3E}">
        <p14:creationId xmlns:p14="http://schemas.microsoft.com/office/powerpoint/2010/main" val="3492784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 name="Rectangle 13"/>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 name="Date Placeholder 1"/>
          <p:cNvSpPr>
            <a:spLocks noGrp="1"/>
          </p:cNvSpPr>
          <p:nvPr>
            <p:ph type="dt" sz="half" idx="10"/>
          </p:nvPr>
        </p:nvSpPr>
        <p:spPr/>
        <p:txBody>
          <a:bodyPr/>
          <a:lstStyle>
            <a:lvl1pPr>
              <a:defRPr/>
            </a:lvl1pPr>
            <a:extLst/>
          </a:lstStyle>
          <a:p>
            <a:pPr>
              <a:defRPr/>
            </a:pPr>
            <a:fld id="{A2FE214D-36FC-4BDB-B6C4-A1CA792CA50B}" type="datetime1">
              <a:rPr lang="en-US" smtClean="0"/>
              <a:t>5/17/2019</a:t>
            </a:fld>
            <a:endParaRPr lang="en-US" dirty="0"/>
          </a:p>
        </p:txBody>
      </p:sp>
      <p:sp>
        <p:nvSpPr>
          <p:cNvPr id="5" name="Footer Placeholder 2"/>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6" name="Slide Number Placeholder 3"/>
          <p:cNvSpPr>
            <a:spLocks noGrp="1"/>
          </p:cNvSpPr>
          <p:nvPr>
            <p:ph type="sldNum" sz="quarter" idx="12"/>
          </p:nvPr>
        </p:nvSpPr>
        <p:spPr/>
        <p:txBody>
          <a:bodyPr/>
          <a:lstStyle>
            <a:lvl1pPr>
              <a:defRPr/>
            </a:lvl1pPr>
          </a:lstStyle>
          <a:p>
            <a:pPr>
              <a:defRPr/>
            </a:pPr>
            <a:fld id="{70A9A083-2714-4DD5-BF6F-A3899EB451AA}" type="slidenum">
              <a:rPr lang="en-US"/>
              <a:pPr>
                <a:defRPr/>
              </a:pPr>
              <a:t>‹#›</a:t>
            </a:fld>
            <a:endParaRPr lang="en-US"/>
          </a:p>
        </p:txBody>
      </p:sp>
    </p:spTree>
    <p:extLst>
      <p:ext uri="{BB962C8B-B14F-4D97-AF65-F5344CB8AC3E}">
        <p14:creationId xmlns:p14="http://schemas.microsoft.com/office/powerpoint/2010/main" val="4224044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extLst/>
          </a:lstStyle>
          <a:p>
            <a:pPr>
              <a:defRPr/>
            </a:pPr>
            <a:fld id="{4FBC756D-5C40-412D-B128-7A4CA91CD851}" type="datetime1">
              <a:rPr lang="en-US" smtClean="0"/>
              <a:t>5/17/2019</a:t>
            </a:fld>
            <a:endParaRPr lang="en-US" dirty="0"/>
          </a:p>
        </p:txBody>
      </p:sp>
      <p:sp>
        <p:nvSpPr>
          <p:cNvPr id="6" name="Footer Placeholder 5"/>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7" name="Slide Number Placeholder 6"/>
          <p:cNvSpPr>
            <a:spLocks noGrp="1"/>
          </p:cNvSpPr>
          <p:nvPr>
            <p:ph type="sldNum" sz="quarter" idx="12"/>
          </p:nvPr>
        </p:nvSpPr>
        <p:spPr/>
        <p:txBody>
          <a:bodyPr/>
          <a:lstStyle>
            <a:lvl1pPr>
              <a:defRPr/>
            </a:lvl1pPr>
          </a:lstStyle>
          <a:p>
            <a:pPr>
              <a:defRPr/>
            </a:pPr>
            <a:fld id="{F9D336EC-045D-43C0-ACBA-C454EBF325E8}" type="slidenum">
              <a:rPr lang="en-US"/>
              <a:pPr>
                <a:defRPr/>
              </a:pPr>
              <a:t>‹#›</a:t>
            </a:fld>
            <a:endParaRPr lang="en-US"/>
          </a:p>
        </p:txBody>
      </p:sp>
    </p:spTree>
    <p:extLst>
      <p:ext uri="{BB962C8B-B14F-4D97-AF65-F5344CB8AC3E}">
        <p14:creationId xmlns:p14="http://schemas.microsoft.com/office/powerpoint/2010/main" val="4190911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12"/>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eaLnBrk="1" fontAlgn="auto" hangingPunct="1">
              <a:lnSpc>
                <a:spcPts val="3000"/>
              </a:lnSpc>
              <a:spcBef>
                <a:spcPts val="600"/>
              </a:spcBef>
              <a:spcAft>
                <a:spcPts val="0"/>
              </a:spcAft>
              <a:buClr>
                <a:schemeClr val="accent1"/>
              </a:buClr>
              <a:buSzPct val="80000"/>
              <a:buFont typeface="Wingdings 2"/>
              <a:buNone/>
              <a:defRPr/>
            </a:pPr>
            <a:endParaRPr lang="en-US" sz="3200" dirty="0">
              <a:latin typeface="+mn-lt"/>
            </a:endParaRPr>
          </a:p>
        </p:txBody>
      </p:sp>
      <p:sp>
        <p:nvSpPr>
          <p:cNvPr id="6" name="Flowchart: Process 13"/>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Flowchart: Process 15"/>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a:t>Click to edit Master title style</a:t>
            </a: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dirty="0"/>
              <a:t>Click icon to add picture</a:t>
            </a:r>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D2088506-DF3B-4B75-AFDC-55E97A906383}" type="datetime1">
              <a:rPr lang="en-US" smtClean="0"/>
              <a:t>5/17/2019</a:t>
            </a:fld>
            <a:endParaRPr lang="en-US" dirty="0"/>
          </a:p>
        </p:txBody>
      </p:sp>
      <p:sp>
        <p:nvSpPr>
          <p:cNvPr id="9" name="Footer Placeholder 5"/>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10" name="Slide Number Placeholder 6"/>
          <p:cNvSpPr>
            <a:spLocks noGrp="1"/>
          </p:cNvSpPr>
          <p:nvPr>
            <p:ph type="sldNum" sz="quarter" idx="12"/>
          </p:nvPr>
        </p:nvSpPr>
        <p:spPr/>
        <p:txBody>
          <a:bodyPr/>
          <a:lstStyle>
            <a:lvl1pPr>
              <a:defRPr/>
            </a:lvl1pPr>
          </a:lstStyle>
          <a:p>
            <a:pPr>
              <a:defRPr/>
            </a:pPr>
            <a:fld id="{E0803A1E-98B0-4724-A010-29DEDB5157B4}" type="slidenum">
              <a:rPr lang="en-US"/>
              <a:pPr>
                <a:defRPr/>
              </a:pPr>
              <a:t>‹#›</a:t>
            </a:fld>
            <a:endParaRPr lang="en-US"/>
          </a:p>
        </p:txBody>
      </p:sp>
    </p:spTree>
    <p:extLst>
      <p:ext uri="{BB962C8B-B14F-4D97-AF65-F5344CB8AC3E}">
        <p14:creationId xmlns:p14="http://schemas.microsoft.com/office/powerpoint/2010/main" val="553958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000" r="89000" b="90000"/>
          </a:stretch>
        </a:blipFill>
        <a:effectLst/>
      </p:bgPr>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p>
            <a:r>
              <a:rPr lang="en-US"/>
              <a:t>Click to edit Master title style</a:t>
            </a:r>
          </a:p>
        </p:txBody>
      </p:sp>
      <p:sp>
        <p:nvSpPr>
          <p:cNvPr id="1033" name="Text Placeholder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l-GR"/>
              <a:t>Click to edit Master text styles</a:t>
            </a:r>
          </a:p>
          <a:p>
            <a:pPr lvl="1"/>
            <a:r>
              <a:rPr lang="en-US" altLang="el-GR"/>
              <a:t>Second level</a:t>
            </a:r>
          </a:p>
          <a:p>
            <a:pPr lvl="2"/>
            <a:r>
              <a:rPr lang="en-US" altLang="el-GR"/>
              <a:t>Third level</a:t>
            </a:r>
          </a:p>
          <a:p>
            <a:pPr lvl="3"/>
            <a:r>
              <a:rPr lang="en-US" altLang="el-GR"/>
              <a:t>Fourth level</a:t>
            </a:r>
          </a:p>
          <a:p>
            <a:pPr lvl="4"/>
            <a:r>
              <a:rPr lang="en-US" altLang="el-GR"/>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defRPr>
            </a:lvl1pPr>
            <a:extLst/>
          </a:lstStyle>
          <a:p>
            <a:pPr>
              <a:defRPr/>
            </a:pPr>
            <a:fld id="{13E38D90-8C00-44DA-8031-2C2A7D99661A}" type="datetime1">
              <a:rPr lang="en-US" smtClean="0"/>
              <a:t>5/17/2019</a:t>
            </a:fld>
            <a:endParaRPr lang="en-US" dirty="0">
              <a:solidFill>
                <a:schemeClr val="bg2">
                  <a:shade val="50000"/>
                </a:scheme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chemeClr>
                </a:solidFill>
                <a:effectLst/>
                <a:latin typeface="+mn-lt"/>
              </a:defRPr>
            </a:lvl1pPr>
            <a:extLst/>
          </a:lstStyle>
          <a:p>
            <a:pPr>
              <a:defRPr/>
            </a:pPr>
            <a:r>
              <a:rPr lang="el-GR"/>
              <a:t>ΤΠΕ και Εκπαίδευση, Β. Κόμης</a:t>
            </a: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lvl1pPr algn="ctr" eaLnBrk="1" hangingPunct="1">
              <a:defRPr sz="1200">
                <a:solidFill>
                  <a:srgbClr val="B5A788"/>
                </a:solidFill>
                <a:latin typeface="Gill Sans MT" panose="020B0502020104020203" pitchFamily="34" charset="0"/>
              </a:defRPr>
            </a:lvl1pPr>
          </a:lstStyle>
          <a:p>
            <a:pPr>
              <a:defRPr/>
            </a:pPr>
            <a:fld id="{237DBF85-3E23-4AA3-89D8-D80933FB0858}" type="slidenum">
              <a:rPr lang="en-US"/>
              <a:pPr>
                <a:defRPr/>
              </a:pPr>
              <a:t>‹#›</a:t>
            </a:fld>
            <a:endParaRPr lang="en-US">
              <a:solidFill>
                <a:srgbClr val="AAA393"/>
              </a:solidFill>
            </a:endParaRPr>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Tree>
  </p:cSld>
  <p:clrMap bg1="lt1" tx1="dk1" bg2="lt2" tx2="dk2" accent1="accent1" accent2="accent2" accent3="accent3" accent4="accent4" accent5="accent5" accent6="accent6" hlink="hlink" folHlink="folHlink"/>
  <p:sldLayoutIdLst>
    <p:sldLayoutId id="2147484188" r:id="rId1"/>
    <p:sldLayoutId id="2147484189" r:id="rId2"/>
    <p:sldLayoutId id="2147484190" r:id="rId3"/>
    <p:sldLayoutId id="2147484191" r:id="rId4"/>
    <p:sldLayoutId id="2147484192" r:id="rId5"/>
    <p:sldLayoutId id="2147484193" r:id="rId6"/>
    <p:sldLayoutId id="2147484194" r:id="rId7"/>
    <p:sldLayoutId id="2147484195" r:id="rId8"/>
    <p:sldLayoutId id="2147484196" r:id="rId9"/>
    <p:sldLayoutId id="2147484197" r:id="rId10"/>
    <p:sldLayoutId id="2147484198" r:id="rId11"/>
  </p:sldLayoutIdLst>
  <p:hf hdr="0" dt="0"/>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0"/>
        </a:defRPr>
      </a:lvl2pPr>
      <a:lvl3pPr algn="l" rtl="0" eaLnBrk="0" fontAlgn="base" hangingPunct="0">
        <a:spcBef>
          <a:spcPct val="0"/>
        </a:spcBef>
        <a:spcAft>
          <a:spcPct val="0"/>
        </a:spcAft>
        <a:defRPr sz="4300">
          <a:solidFill>
            <a:srgbClr val="572314"/>
          </a:solidFill>
          <a:latin typeface="Gill Sans MT" pitchFamily="34" charset="0"/>
        </a:defRPr>
      </a:lvl3pPr>
      <a:lvl4pPr algn="l" rtl="0" eaLnBrk="0" fontAlgn="base" hangingPunct="0">
        <a:spcBef>
          <a:spcPct val="0"/>
        </a:spcBef>
        <a:spcAft>
          <a:spcPct val="0"/>
        </a:spcAft>
        <a:defRPr sz="4300">
          <a:solidFill>
            <a:srgbClr val="572314"/>
          </a:solidFill>
          <a:latin typeface="Gill Sans MT" pitchFamily="34" charset="0"/>
        </a:defRPr>
      </a:lvl4pPr>
      <a:lvl5pPr algn="l" rtl="0" eaLnBrk="0" fontAlgn="base" hangingPunct="0">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www.youtube.com/watch?v=yS0xWcPaf9s" TargetMode="External"/><Relationship Id="rId4" Type="http://schemas.openxmlformats.org/officeDocument/2006/relationships/hyperlink" Target="http://www.youtube.com/watch?v=5s5EvhHy7eQ&amp;feature=player_embedded"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8.xml.rels><?xml version="1.0" encoding="UTF-8" standalone="yes"?>
<Relationships xmlns="http://schemas.openxmlformats.org/package/2006/relationships"><Relationship Id="rId3" Type="http://schemas.openxmlformats.org/officeDocument/2006/relationships/hyperlink" Target="https://www.youtube.com/watch?v=izxRdB-Dpg0&amp;feature=youtu.be" TargetMode="External"/><Relationship Id="rId2" Type="http://schemas.openxmlformats.org/officeDocument/2006/relationships/hyperlink" Target="https://www.youtube.com/watch?v=BrFnYKh89MA&amp;feature=youtu.be" TargetMode="External"/><Relationship Id="rId1" Type="http://schemas.openxmlformats.org/officeDocument/2006/relationships/slideLayout" Target="../slideLayouts/slideLayout2.xml"/><Relationship Id="rId4" Type="http://schemas.openxmlformats.org/officeDocument/2006/relationships/hyperlink" Target="https://www.youtube.com/watch?v=jHX-SGXb17A&amp;feature=youtu.be"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watch?v=bb3wcZ3RQ2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eaLnBrk="1" fontAlgn="auto" hangingPunct="1">
              <a:spcAft>
                <a:spcPts val="0"/>
              </a:spcAft>
              <a:defRPr/>
            </a:pPr>
            <a:r>
              <a:rPr lang="el-GR" altLang="el-GR" sz="4400" b="1" dirty="0" err="1">
                <a:solidFill>
                  <a:schemeClr val="tx2">
                    <a:satMod val="130000"/>
                  </a:schemeClr>
                </a:solidFill>
              </a:rPr>
              <a:t>Διαδραστικά</a:t>
            </a:r>
            <a:r>
              <a:rPr lang="el-GR" altLang="el-GR" sz="4400" b="1" dirty="0">
                <a:solidFill>
                  <a:schemeClr val="tx2">
                    <a:satMod val="130000"/>
                  </a:schemeClr>
                </a:solidFill>
              </a:rPr>
              <a:t> συστήματα διδασκαλίας</a:t>
            </a:r>
            <a:endParaRPr lang="en-GB" altLang="el-GR" sz="4400" b="1" dirty="0">
              <a:solidFill>
                <a:schemeClr val="tx2">
                  <a:satMod val="130000"/>
                </a:schemeClr>
              </a:solidFill>
            </a:endParaRPr>
          </a:p>
        </p:txBody>
      </p:sp>
      <p:sp>
        <p:nvSpPr>
          <p:cNvPr id="2051" name="Subtitle 2"/>
          <p:cNvSpPr>
            <a:spLocks noGrp="1"/>
          </p:cNvSpPr>
          <p:nvPr>
            <p:ph type="subTitle" idx="1"/>
          </p:nvPr>
        </p:nvSpPr>
        <p:spPr>
          <a:xfrm>
            <a:off x="1071563" y="4429125"/>
            <a:ext cx="7786687" cy="1571625"/>
          </a:xfrm>
        </p:spPr>
        <p:txBody>
          <a:bodyPr/>
          <a:lstStyle/>
          <a:p>
            <a:pPr eaLnBrk="1" hangingPunct="1"/>
            <a:r>
              <a:rPr lang="el-GR" altLang="el-GR" dirty="0">
                <a:solidFill>
                  <a:srgbClr val="E46C0A"/>
                </a:solidFill>
                <a:latin typeface="Calibri" panose="020F0502020204030204" pitchFamily="34" charset="0"/>
                <a:ea typeface="Calibri" panose="020F0502020204030204" pitchFamily="34" charset="0"/>
                <a:cs typeface="Calibri" panose="020F0502020204030204" pitchFamily="34" charset="0"/>
              </a:rPr>
              <a:t>Οι </a:t>
            </a:r>
            <a:r>
              <a:rPr lang="el-GR" altLang="el-GR" dirty="0" err="1">
                <a:solidFill>
                  <a:srgbClr val="E46C0A"/>
                </a:solidFill>
                <a:latin typeface="Calibri" panose="020F0502020204030204" pitchFamily="34" charset="0"/>
                <a:ea typeface="Calibri" panose="020F0502020204030204" pitchFamily="34" charset="0"/>
                <a:cs typeface="Calibri" panose="020F0502020204030204" pitchFamily="34" charset="0"/>
              </a:rPr>
              <a:t>διαδραστικοί</a:t>
            </a:r>
            <a:r>
              <a:rPr lang="el-GR" altLang="el-GR" dirty="0">
                <a:solidFill>
                  <a:srgbClr val="E46C0A"/>
                </a:solidFill>
                <a:latin typeface="Calibri" panose="020F0502020204030204" pitchFamily="34" charset="0"/>
                <a:ea typeface="Calibri" panose="020F0502020204030204" pitchFamily="34" charset="0"/>
                <a:cs typeface="Calibri" panose="020F0502020204030204" pitchFamily="34" charset="0"/>
              </a:rPr>
              <a:t> πίνακες και η αξιοποίησή τους στην εκπαιδευτική διαδικασία</a:t>
            </a:r>
          </a:p>
        </p:txBody>
      </p:sp>
      <p:pic>
        <p:nvPicPr>
          <p:cNvPr id="2052" name="4 - Εικόνα" descr="diadr1a.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151117">
            <a:off x="6480175" y="2713038"/>
            <a:ext cx="1905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235631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Title 1"/>
          <p:cNvSpPr>
            <a:spLocks noGrp="1"/>
          </p:cNvSpPr>
          <p:nvPr>
            <p:ph type="title"/>
          </p:nvPr>
        </p:nvSpPr>
        <p:spPr>
          <a:xfrm>
            <a:off x="1380707" y="206904"/>
            <a:ext cx="7791450" cy="1143000"/>
          </a:xfrm>
        </p:spPr>
        <p:txBody>
          <a:bodyPr/>
          <a:lstStyle/>
          <a:p>
            <a:pPr eaLnBrk="1" hangingPunct="1"/>
            <a:r>
              <a:rPr lang="el-GR" altLang="el-GR" sz="2800" dirty="0">
                <a:ea typeface="Calibri" panose="020F0502020204030204" pitchFamily="34" charset="0"/>
                <a:cs typeface="Calibri" panose="020F0502020204030204" pitchFamily="34" charset="0"/>
              </a:rPr>
              <a:t>Κύριες κατηγορίες και τεχνικά χαρακτηριστικά </a:t>
            </a:r>
            <a:r>
              <a:rPr lang="el-GR" altLang="el-GR" sz="2800" dirty="0" err="1">
                <a:ea typeface="Calibri" panose="020F0502020204030204" pitchFamily="34" charset="0"/>
                <a:cs typeface="Calibri" panose="020F0502020204030204" pitchFamily="34" charset="0"/>
              </a:rPr>
              <a:t>διαδραστικών</a:t>
            </a:r>
            <a:r>
              <a:rPr lang="el-GR" altLang="el-GR" sz="2800" dirty="0">
                <a:ea typeface="Calibri" panose="020F0502020204030204" pitchFamily="34" charset="0"/>
                <a:cs typeface="Calibri" panose="020F0502020204030204" pitchFamily="34" charset="0"/>
              </a:rPr>
              <a:t> πινάκων (4/5)</a:t>
            </a:r>
            <a:endParaRPr lang="en-GB" altLang="el-GR" sz="2800" dirty="0">
              <a:ea typeface="Calibri" panose="020F0502020204030204" pitchFamily="34" charset="0"/>
              <a:cs typeface="Calibri" panose="020F0502020204030204" pitchFamily="34" charset="0"/>
            </a:endParaRPr>
          </a:p>
        </p:txBody>
      </p:sp>
      <p:sp>
        <p:nvSpPr>
          <p:cNvPr id="11267" name="Content Placeholder 2"/>
          <p:cNvSpPr>
            <a:spLocks noGrp="1"/>
          </p:cNvSpPr>
          <p:nvPr>
            <p:ph idx="1"/>
          </p:nvPr>
        </p:nvSpPr>
        <p:spPr>
          <a:xfrm>
            <a:off x="1212850" y="1441979"/>
            <a:ext cx="7858125" cy="2786063"/>
          </a:xfrm>
        </p:spPr>
        <p:txBody>
          <a:bodyPr/>
          <a:lstStyle/>
          <a:p>
            <a:pPr eaLnBrk="1" hangingPunct="1"/>
            <a:r>
              <a:rPr lang="en-GB" altLang="el-GR" sz="2400" b="1" dirty="0" err="1">
                <a:ea typeface="Calibri" panose="020F0502020204030204" pitchFamily="34" charset="0"/>
                <a:cs typeface="Calibri" panose="020F0502020204030204" pitchFamily="34" charset="0"/>
              </a:rPr>
              <a:t>Φορητό</a:t>
            </a:r>
            <a:r>
              <a:rPr lang="en-GB" altLang="el-GR" sz="2400" b="1" dirty="0">
                <a:ea typeface="Calibri" panose="020F0502020204030204" pitchFamily="34" charset="0"/>
                <a:cs typeface="Calibri" panose="020F0502020204030204" pitchFamily="34" charset="0"/>
              </a:rPr>
              <a:t> </a:t>
            </a:r>
            <a:r>
              <a:rPr lang="en-GB" altLang="el-GR" sz="2400" b="1" dirty="0" err="1">
                <a:ea typeface="Calibri" panose="020F0502020204030204" pitchFamily="34" charset="0"/>
                <a:cs typeface="Calibri" panose="020F0502020204030204" pitchFamily="34" charset="0"/>
              </a:rPr>
              <a:t>σύστημ</a:t>
            </a:r>
            <a:r>
              <a:rPr lang="en-GB" altLang="el-GR" sz="2400" b="1" dirty="0">
                <a:ea typeface="Calibri" panose="020F0502020204030204" pitchFamily="34" charset="0"/>
                <a:cs typeface="Calibri" panose="020F0502020204030204" pitchFamily="34" charset="0"/>
              </a:rPr>
              <a:t>α διάδρασης </a:t>
            </a:r>
            <a:r>
              <a:rPr lang="en-GB" altLang="el-GR" sz="2400" dirty="0">
                <a:ea typeface="Calibri" panose="020F0502020204030204" pitchFamily="34" charset="0"/>
                <a:cs typeface="Calibri" panose="020F0502020204030204" pitchFamily="34" charset="0"/>
              </a:rPr>
              <a:t>(δεν απαιτείται ειδικός πίνακας διάδρασης)</a:t>
            </a:r>
            <a:r>
              <a:rPr lang="el-GR" altLang="el-GR" sz="2400" dirty="0">
                <a:ea typeface="Calibri" panose="020F0502020204030204" pitchFamily="34" charset="0"/>
                <a:cs typeface="Calibri" panose="020F0502020204030204" pitchFamily="34" charset="0"/>
              </a:rPr>
              <a:t>, (2/2)</a:t>
            </a:r>
          </a:p>
          <a:p>
            <a:pPr lvl="1" eaLnBrk="1" hangingPunct="1"/>
            <a:r>
              <a:rPr lang="el-GR" altLang="el-GR" sz="2000" dirty="0">
                <a:ea typeface="Calibri" panose="020F0502020204030204" pitchFamily="34" charset="0"/>
                <a:cs typeface="Calibri" panose="020F0502020204030204" pitchFamily="34" charset="0"/>
              </a:rPr>
              <a:t>Φορητό </a:t>
            </a:r>
            <a:r>
              <a:rPr lang="el-GR" altLang="el-GR" sz="2000" dirty="0" err="1">
                <a:ea typeface="Calibri" panose="020F0502020204030204" pitchFamily="34" charset="0"/>
                <a:cs typeface="Calibri" panose="020F0502020204030204" pitchFamily="34" charset="0"/>
              </a:rPr>
              <a:t>διαδραστικό</a:t>
            </a:r>
            <a:r>
              <a:rPr lang="el-GR" altLang="el-GR" sz="2000" dirty="0">
                <a:ea typeface="Calibri" panose="020F0502020204030204" pitchFamily="34" charset="0"/>
                <a:cs typeface="Calibri" panose="020F0502020204030204" pitchFamily="34" charset="0"/>
              </a:rPr>
              <a:t> σύστημα με πολύ χαμηλό κόστος, το οποίο όμως δεν είναι πάντα αξιόπιστο ως προς την ακρίβεια των χειρισμών του, μπορεί να δημιουργηθεί μέσω συσκευής </a:t>
            </a:r>
            <a:r>
              <a:rPr lang="en-GB" altLang="el-GR" sz="2000" dirty="0" err="1">
                <a:ea typeface="Calibri" panose="020F0502020204030204" pitchFamily="34" charset="0"/>
                <a:cs typeface="Calibri" panose="020F0502020204030204" pitchFamily="34" charset="0"/>
              </a:rPr>
              <a:t>wii</a:t>
            </a:r>
            <a:r>
              <a:rPr lang="en-GB" altLang="el-GR" sz="2000" dirty="0">
                <a:ea typeface="Calibri" panose="020F0502020204030204" pitchFamily="34" charset="0"/>
                <a:cs typeface="Calibri" panose="020F0502020204030204" pitchFamily="34" charset="0"/>
              </a:rPr>
              <a:t> remote</a:t>
            </a:r>
            <a:r>
              <a:rPr lang="el-GR" altLang="el-GR" sz="2000" dirty="0">
                <a:ea typeface="Calibri" panose="020F0502020204030204" pitchFamily="34" charset="0"/>
                <a:cs typeface="Calibri" panose="020F0502020204030204" pitchFamily="34" charset="0"/>
              </a:rPr>
              <a:t> και κατάλληλης συσκευής </a:t>
            </a:r>
            <a:r>
              <a:rPr lang="el-GR" altLang="el-GR" sz="2000" dirty="0" err="1">
                <a:ea typeface="Calibri" panose="020F0502020204030204" pitchFamily="34" charset="0"/>
                <a:cs typeface="Calibri" panose="020F0502020204030204" pitchFamily="34" charset="0"/>
              </a:rPr>
              <a:t>υπερύθρων</a:t>
            </a:r>
            <a:r>
              <a:rPr lang="el-GR" altLang="el-GR" sz="2000" dirty="0">
                <a:ea typeface="Calibri" panose="020F0502020204030204" pitchFamily="34" charset="0"/>
                <a:cs typeface="Calibri" panose="020F0502020204030204" pitchFamily="34" charset="0"/>
              </a:rPr>
              <a:t> ακτινών.</a:t>
            </a:r>
            <a:endParaRPr lang="el-GR" altLang="el-GR" sz="2000" b="1" dirty="0">
              <a:ea typeface="Calibri" panose="020F0502020204030204" pitchFamily="34" charset="0"/>
              <a:cs typeface="Calibri" panose="020F0502020204030204" pitchFamily="34" charset="0"/>
            </a:endParaRPr>
          </a:p>
        </p:txBody>
      </p:sp>
      <p:pic>
        <p:nvPicPr>
          <p:cNvPr id="11268" name="7 - Εικόνα" descr="diadr6.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7544" y="3861048"/>
            <a:ext cx="3708400" cy="259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8 - TextBox"/>
          <p:cNvSpPr txBox="1"/>
          <p:nvPr/>
        </p:nvSpPr>
        <p:spPr>
          <a:xfrm>
            <a:off x="4499992" y="4073091"/>
            <a:ext cx="5000625" cy="1477962"/>
          </a:xfrm>
          <a:prstGeom prst="rect">
            <a:avLst/>
          </a:prstGeom>
          <a:noFill/>
        </p:spPr>
        <p:txBody>
          <a:bodyPr>
            <a:spAutoFit/>
          </a:bodyPr>
          <a:lstStyle/>
          <a:p>
            <a:pPr>
              <a:defRPr/>
            </a:pPr>
            <a:r>
              <a:rPr lang="el-GR" b="1" dirty="0">
                <a:uFill>
                  <a:solidFill>
                    <a:schemeClr val="accent2"/>
                  </a:solidFill>
                </a:uFill>
                <a:latin typeface="Arial" charset="0"/>
              </a:rPr>
              <a:t>Εφευρέτης </a:t>
            </a:r>
            <a:r>
              <a:rPr lang="en-US" b="1" dirty="0">
                <a:uFill>
                  <a:solidFill>
                    <a:schemeClr val="accent2"/>
                  </a:solidFill>
                </a:uFill>
                <a:latin typeface="Arial" charset="0"/>
              </a:rPr>
              <a:t>Johnny Lee </a:t>
            </a:r>
            <a:r>
              <a:rPr lang="en-US" b="1" dirty="0">
                <a:latin typeface="Arial" charset="0"/>
              </a:rPr>
              <a:t>(</a:t>
            </a:r>
            <a:r>
              <a:rPr lang="en-US" b="1" dirty="0">
                <a:latin typeface="Arial" charset="0"/>
                <a:hlinkClick r:id="rId4"/>
              </a:rPr>
              <a:t>Video</a:t>
            </a:r>
            <a:r>
              <a:rPr lang="en-US" b="1" dirty="0">
                <a:latin typeface="Arial" charset="0"/>
              </a:rPr>
              <a:t>)</a:t>
            </a:r>
            <a:endParaRPr lang="el-GR" b="1" dirty="0">
              <a:uFill>
                <a:solidFill>
                  <a:schemeClr val="accent2"/>
                </a:solidFill>
              </a:uFill>
              <a:latin typeface="Arial" charset="0"/>
            </a:endParaRPr>
          </a:p>
          <a:p>
            <a:pPr>
              <a:defRPr/>
            </a:pPr>
            <a:r>
              <a:rPr lang="el-GR" b="1" dirty="0">
                <a:uFill>
                  <a:solidFill>
                    <a:schemeClr val="accent2"/>
                  </a:solidFill>
                </a:uFill>
                <a:latin typeface="Arial" charset="0"/>
              </a:rPr>
              <a:t>Υλοποίηση από Έλληνα εκπαιδευτικό</a:t>
            </a:r>
            <a:r>
              <a:rPr lang="en-US" b="1" dirty="0">
                <a:uFill>
                  <a:solidFill>
                    <a:schemeClr val="accent2"/>
                  </a:solidFill>
                </a:uFill>
                <a:latin typeface="Arial" charset="0"/>
              </a:rPr>
              <a:t> </a:t>
            </a:r>
            <a:r>
              <a:rPr lang="en-US" b="1" dirty="0">
                <a:latin typeface="Arial" charset="0"/>
              </a:rPr>
              <a:t>(</a:t>
            </a:r>
            <a:r>
              <a:rPr lang="en-US" b="1" dirty="0">
                <a:latin typeface="Arial" charset="0"/>
                <a:hlinkClick r:id="rId5"/>
              </a:rPr>
              <a:t>Video</a:t>
            </a:r>
            <a:r>
              <a:rPr lang="en-US" b="1" dirty="0">
                <a:latin typeface="Arial" charset="0"/>
              </a:rPr>
              <a:t>)</a:t>
            </a:r>
            <a:endParaRPr lang="el-GR" b="1" dirty="0">
              <a:latin typeface="Arial" charset="0"/>
            </a:endParaRPr>
          </a:p>
          <a:p>
            <a:pPr>
              <a:defRPr/>
            </a:pPr>
            <a:r>
              <a:rPr lang="el-GR" b="1" dirty="0">
                <a:uFill>
                  <a:solidFill>
                    <a:schemeClr val="accent2"/>
                  </a:solidFill>
                </a:uFill>
                <a:latin typeface="Arial" charset="0"/>
              </a:rPr>
              <a:t> </a:t>
            </a:r>
          </a:p>
          <a:p>
            <a:pPr>
              <a:defRPr/>
            </a:pPr>
            <a:endParaRPr lang="el-GR" dirty="0">
              <a:latin typeface="Arial" charset="0"/>
            </a:endParaRP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10</a:t>
            </a:fld>
            <a:endParaRPr lang="en-US"/>
          </a:p>
        </p:txBody>
      </p:sp>
    </p:spTree>
    <p:extLst>
      <p:ext uri="{BB962C8B-B14F-4D97-AF65-F5344CB8AC3E}">
        <p14:creationId xmlns:p14="http://schemas.microsoft.com/office/powerpoint/2010/main" val="19610092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Title 1"/>
          <p:cNvSpPr>
            <a:spLocks noGrp="1"/>
          </p:cNvSpPr>
          <p:nvPr>
            <p:ph type="title"/>
          </p:nvPr>
        </p:nvSpPr>
        <p:spPr>
          <a:xfrm>
            <a:off x="1249837" y="332656"/>
            <a:ext cx="7791450" cy="1143000"/>
          </a:xfrm>
        </p:spPr>
        <p:txBody>
          <a:bodyPr/>
          <a:lstStyle/>
          <a:p>
            <a:pPr eaLnBrk="1" hangingPunct="1"/>
            <a:r>
              <a:rPr lang="el-GR" altLang="el-GR" sz="2800">
                <a:ea typeface="Calibri" panose="020F0502020204030204" pitchFamily="34" charset="0"/>
                <a:cs typeface="Calibri" panose="020F0502020204030204" pitchFamily="34" charset="0"/>
              </a:rPr>
              <a:t>Κύριες κατηγορίες και τεχνικά χαρακτηριστικά διαδραστικών πινάκων (5/5)</a:t>
            </a:r>
            <a:endParaRPr lang="en-GB" altLang="el-GR" sz="2800">
              <a:ea typeface="Calibri" panose="020F0502020204030204" pitchFamily="34" charset="0"/>
              <a:cs typeface="Calibri" panose="020F0502020204030204" pitchFamily="34" charset="0"/>
            </a:endParaRPr>
          </a:p>
        </p:txBody>
      </p:sp>
      <p:sp>
        <p:nvSpPr>
          <p:cNvPr id="12291" name="Content Placeholder 2"/>
          <p:cNvSpPr>
            <a:spLocks noGrp="1"/>
          </p:cNvSpPr>
          <p:nvPr>
            <p:ph idx="1"/>
          </p:nvPr>
        </p:nvSpPr>
        <p:spPr>
          <a:xfrm>
            <a:off x="1183162" y="1628800"/>
            <a:ext cx="7858125" cy="3000375"/>
          </a:xfrm>
        </p:spPr>
        <p:txBody>
          <a:bodyPr/>
          <a:lstStyle/>
          <a:p>
            <a:pPr eaLnBrk="1" hangingPunct="1"/>
            <a:r>
              <a:rPr lang="en-GB" altLang="el-GR" sz="2400" b="1" dirty="0" err="1">
                <a:ea typeface="Calibri" panose="020F0502020204030204" pitchFamily="34" charset="0"/>
                <a:cs typeface="Calibri" panose="020F0502020204030204" pitchFamily="34" charset="0"/>
              </a:rPr>
              <a:t>Δι</a:t>
            </a:r>
            <a:r>
              <a:rPr lang="en-GB" altLang="el-GR" sz="2400" b="1" dirty="0">
                <a:ea typeface="Calibri" panose="020F0502020204030204" pitchFamily="34" charset="0"/>
                <a:cs typeface="Calibri" panose="020F0502020204030204" pitchFamily="34" charset="0"/>
              </a:rPr>
              <a:t>αδραστικοί Πίνακες Οπίσθιας προβολής </a:t>
            </a:r>
            <a:r>
              <a:rPr lang="en-GB" altLang="el-GR" sz="2400" dirty="0">
                <a:ea typeface="Calibri" panose="020F0502020204030204" pitchFamily="34" charset="0"/>
                <a:cs typeface="Calibri" panose="020F0502020204030204" pitchFamily="34" charset="0"/>
              </a:rPr>
              <a:t>(δεν απαιτείται προβολικό μηχάνημα)</a:t>
            </a:r>
            <a:endParaRPr lang="el-GR" altLang="el-GR" sz="2400" dirty="0">
              <a:ea typeface="Calibri" panose="020F0502020204030204" pitchFamily="34" charset="0"/>
              <a:cs typeface="Calibri" panose="020F0502020204030204" pitchFamily="34" charset="0"/>
            </a:endParaRPr>
          </a:p>
          <a:p>
            <a:pPr lvl="1" eaLnBrk="1" hangingPunct="1"/>
            <a:r>
              <a:rPr lang="el-GR" altLang="el-GR" sz="2000" dirty="0">
                <a:ea typeface="Calibri" panose="020F0502020204030204" pitchFamily="34" charset="0"/>
                <a:cs typeface="Calibri" panose="020F0502020204030204" pitchFamily="34" charset="0"/>
              </a:rPr>
              <a:t>Ο </a:t>
            </a:r>
            <a:r>
              <a:rPr lang="el-GR" altLang="el-GR" sz="2000" dirty="0" err="1">
                <a:ea typeface="Calibri" panose="020F0502020204030204" pitchFamily="34" charset="0"/>
                <a:cs typeface="Calibri" panose="020F0502020204030204" pitchFamily="34" charset="0"/>
              </a:rPr>
              <a:t>διαδραστικός</a:t>
            </a:r>
            <a:r>
              <a:rPr lang="el-GR" altLang="el-GR" sz="2000" dirty="0">
                <a:ea typeface="Calibri" panose="020F0502020204030204" pitchFamily="34" charset="0"/>
                <a:cs typeface="Calibri" panose="020F0502020204030204" pitchFamily="34" charset="0"/>
              </a:rPr>
              <a:t> πίνακας οπίσθιας προβολής είναι μια </a:t>
            </a:r>
            <a:r>
              <a:rPr lang="el-GR" altLang="el-GR" sz="2000" dirty="0" err="1">
                <a:ea typeface="Calibri" panose="020F0502020204030204" pitchFamily="34" charset="0"/>
                <a:cs typeface="Calibri" panose="020F0502020204030204" pitchFamily="34" charset="0"/>
              </a:rPr>
              <a:t>διαδραστική</a:t>
            </a:r>
            <a:r>
              <a:rPr lang="el-GR" altLang="el-GR" sz="2000" dirty="0">
                <a:ea typeface="Calibri" panose="020F0502020204030204" pitchFamily="34" charset="0"/>
                <a:cs typeface="Calibri" panose="020F0502020204030204" pitchFamily="34" charset="0"/>
              </a:rPr>
              <a:t> οθόνη αφής τεχνολογίας </a:t>
            </a:r>
            <a:r>
              <a:rPr lang="en-GB" altLang="el-GR" sz="2000" dirty="0">
                <a:ea typeface="Calibri" panose="020F0502020204030204" pitchFamily="34" charset="0"/>
                <a:cs typeface="Calibri" panose="020F0502020204030204" pitchFamily="34" charset="0"/>
              </a:rPr>
              <a:t>LCD</a:t>
            </a:r>
            <a:r>
              <a:rPr lang="el-GR" altLang="el-GR" sz="2000" dirty="0">
                <a:ea typeface="Calibri" panose="020F0502020204030204" pitchFamily="34" charset="0"/>
                <a:cs typeface="Calibri" panose="020F0502020204030204" pitchFamily="34" charset="0"/>
              </a:rPr>
              <a:t> ή </a:t>
            </a:r>
            <a:r>
              <a:rPr lang="en-GB" altLang="el-GR" sz="2000" dirty="0">
                <a:ea typeface="Calibri" panose="020F0502020204030204" pitchFamily="34" charset="0"/>
                <a:cs typeface="Calibri" panose="020F0502020204030204" pitchFamily="34" charset="0"/>
              </a:rPr>
              <a:t>DLP</a:t>
            </a:r>
            <a:r>
              <a:rPr lang="el-GR" altLang="el-GR" sz="2000" dirty="0">
                <a:ea typeface="Calibri" panose="020F0502020204030204" pitchFamily="34" charset="0"/>
                <a:cs typeface="Calibri" panose="020F0502020204030204" pitchFamily="34" charset="0"/>
              </a:rPr>
              <a:t> με υπέρυθρη τεχνολογία αναγνώρισης επαφής. Ο χρήστης μπορεί να γράψει ή να </a:t>
            </a:r>
            <a:r>
              <a:rPr lang="el-GR" altLang="el-GR" sz="2000" dirty="0" err="1">
                <a:ea typeface="Calibri" panose="020F0502020204030204" pitchFamily="34" charset="0"/>
                <a:cs typeface="Calibri" panose="020F0502020204030204" pitchFamily="34" charset="0"/>
              </a:rPr>
              <a:t>αλληλεπιδράσει</a:t>
            </a:r>
            <a:r>
              <a:rPr lang="el-GR" altLang="el-GR" sz="2000" dirty="0">
                <a:ea typeface="Calibri" panose="020F0502020204030204" pitchFamily="34" charset="0"/>
                <a:cs typeface="Calibri" panose="020F0502020204030204" pitchFamily="34" charset="0"/>
              </a:rPr>
              <a:t> με την επιφάνεια του πίνακα με το χέρι ή με ειδικό στυλό που τον συνοδεύει.</a:t>
            </a:r>
            <a:endParaRPr lang="el-GR" altLang="el-GR" sz="2000" b="1" dirty="0">
              <a:ea typeface="Calibri" panose="020F0502020204030204" pitchFamily="34" charset="0"/>
              <a:cs typeface="Calibri" panose="020F0502020204030204" pitchFamily="34" charset="0"/>
            </a:endParaRPr>
          </a:p>
        </p:txBody>
      </p:sp>
      <p:pic>
        <p:nvPicPr>
          <p:cNvPr id="12292" name="7 - Εικόνα" descr="diadr5.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63688" y="4077072"/>
            <a:ext cx="3857625" cy="254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11</a:t>
            </a:fld>
            <a:endParaRPr lang="en-US"/>
          </a:p>
        </p:txBody>
      </p:sp>
    </p:spTree>
    <p:extLst>
      <p:ext uri="{BB962C8B-B14F-4D97-AF65-F5344CB8AC3E}">
        <p14:creationId xmlns:p14="http://schemas.microsoft.com/office/powerpoint/2010/main" val="210164008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8670F228-148F-4C7F-A3F3-F309820111A8}"/>
              </a:ext>
            </a:extLst>
          </p:cNvPr>
          <p:cNvSpPr>
            <a:spLocks noGrp="1"/>
          </p:cNvSpPr>
          <p:nvPr>
            <p:ph type="title"/>
          </p:nvPr>
        </p:nvSpPr>
        <p:spPr/>
        <p:txBody>
          <a:bodyPr/>
          <a:lstStyle/>
          <a:p>
            <a:r>
              <a:rPr lang="el-GR" altLang="en-US"/>
              <a:t>Διαδραστικοί Πίνακες</a:t>
            </a:r>
          </a:p>
        </p:txBody>
      </p:sp>
      <p:sp>
        <p:nvSpPr>
          <p:cNvPr id="5123" name="Content Placeholder 2">
            <a:extLst>
              <a:ext uri="{FF2B5EF4-FFF2-40B4-BE49-F238E27FC236}">
                <a16:creationId xmlns:a16="http://schemas.microsoft.com/office/drawing/2014/main" id="{50CCE20F-36B1-4966-BA78-A88422759EA0}"/>
              </a:ext>
            </a:extLst>
          </p:cNvPr>
          <p:cNvSpPr>
            <a:spLocks noGrp="1"/>
          </p:cNvSpPr>
          <p:nvPr>
            <p:ph idx="1"/>
          </p:nvPr>
        </p:nvSpPr>
        <p:spPr/>
        <p:txBody>
          <a:bodyPr>
            <a:normAutofit/>
          </a:bodyPr>
          <a:lstStyle/>
          <a:p>
            <a:pPr>
              <a:lnSpc>
                <a:spcPct val="110000"/>
              </a:lnSpc>
            </a:pPr>
            <a:r>
              <a:rPr lang="el-GR" altLang="en-US" sz="2700"/>
              <a:t>Λευκοί ψηφιακοί πίνακες</a:t>
            </a:r>
          </a:p>
          <a:p>
            <a:pPr>
              <a:lnSpc>
                <a:spcPct val="110000"/>
              </a:lnSpc>
            </a:pPr>
            <a:r>
              <a:rPr lang="el-GR" altLang="en-US" sz="2700"/>
              <a:t>Συνδέονται με Η/Υ</a:t>
            </a:r>
          </a:p>
          <a:p>
            <a:pPr>
              <a:lnSpc>
                <a:spcPct val="110000"/>
              </a:lnSpc>
            </a:pPr>
            <a:r>
              <a:rPr lang="el-GR" altLang="en-US" sz="2700"/>
              <a:t>Απεικονίζουν την οθόνη του Η/Υ σε πραγματικό χρόνο </a:t>
            </a:r>
          </a:p>
          <a:p>
            <a:pPr>
              <a:lnSpc>
                <a:spcPct val="110000"/>
              </a:lnSpc>
            </a:pPr>
            <a:r>
              <a:rPr lang="el-GR" altLang="en-US" sz="2700"/>
              <a:t>Δέχονται εντολές με την αφή ή O χρήστης μπορεί να αλληλεπιδράσει με τους πίνακες με την αφή ή με ειδικές γραφίδες</a:t>
            </a:r>
          </a:p>
          <a:p>
            <a:pPr>
              <a:lnSpc>
                <a:spcPct val="110000"/>
              </a:lnSpc>
            </a:pPr>
            <a:r>
              <a:rPr lang="el-GR" altLang="en-US" sz="2700"/>
              <a:t>Απαιτείται εγκατάσταση (στον Η/Υ) ειδικού λογισμικού διαδραστικού πίνακα</a:t>
            </a:r>
          </a:p>
        </p:txBody>
      </p:sp>
    </p:spTree>
    <p:extLst>
      <p:ext uri="{BB962C8B-B14F-4D97-AF65-F5344CB8AC3E}">
        <p14:creationId xmlns:p14="http://schemas.microsoft.com/office/powerpoint/2010/main" val="134548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l-GR" altLang="el-GR" sz="2800">
                <a:ea typeface="Calibri" panose="020F0502020204030204" pitchFamily="34" charset="0"/>
                <a:cs typeface="Calibri" panose="020F0502020204030204" pitchFamily="34" charset="0"/>
              </a:rPr>
              <a:t>Βασικές χρήσεις διαδραστικών πινάκων</a:t>
            </a:r>
            <a:r>
              <a:rPr lang="en-US" altLang="el-GR" sz="2800">
                <a:ea typeface="Calibri" panose="020F0502020204030204" pitchFamily="34" charset="0"/>
                <a:cs typeface="Calibri" panose="020F0502020204030204" pitchFamily="34" charset="0"/>
              </a:rPr>
              <a:t> – </a:t>
            </a:r>
            <a:r>
              <a:rPr lang="el-GR" altLang="el-GR" sz="2800">
                <a:ea typeface="Calibri" panose="020F0502020204030204" pitchFamily="34" charset="0"/>
                <a:cs typeface="Calibri" panose="020F0502020204030204" pitchFamily="34" charset="0"/>
              </a:rPr>
              <a:t>Παιδαγωγική Αξιοποίηση (1/4)</a:t>
            </a:r>
            <a:endParaRPr lang="en-GB" altLang="el-GR" sz="2800">
              <a:solidFill>
                <a:srgbClr val="11488B"/>
              </a:solidFill>
              <a:ea typeface="Calibri" panose="020F0502020204030204" pitchFamily="34" charset="0"/>
              <a:cs typeface="Calibri" panose="020F0502020204030204" pitchFamily="34" charset="0"/>
            </a:endParaRPr>
          </a:p>
        </p:txBody>
      </p:sp>
      <p:sp>
        <p:nvSpPr>
          <p:cNvPr id="13315" name="Content Placeholder 2"/>
          <p:cNvSpPr>
            <a:spLocks noGrp="1"/>
          </p:cNvSpPr>
          <p:nvPr>
            <p:ph idx="1"/>
          </p:nvPr>
        </p:nvSpPr>
        <p:spPr>
          <a:xfrm>
            <a:off x="1763688" y="1619250"/>
            <a:ext cx="6556400" cy="4186238"/>
          </a:xfrm>
        </p:spPr>
        <p:txBody>
          <a:bodyPr/>
          <a:lstStyle/>
          <a:p>
            <a:pPr eaLnBrk="1" hangingPunct="1"/>
            <a:r>
              <a:rPr lang="el-GR" altLang="el-GR" sz="2200" dirty="0">
                <a:ea typeface="Calibri" panose="020F0502020204030204" pitchFamily="34" charset="0"/>
                <a:cs typeface="Calibri" panose="020F0502020204030204" pitchFamily="34" charset="0"/>
              </a:rPr>
              <a:t>Ψηφιακή προσομοίωση του συμβατικού πίνακα με χρήση κατάλληλου λογισμικού </a:t>
            </a:r>
            <a:r>
              <a:rPr lang="el-GR" altLang="el-GR" sz="2200" dirty="0" err="1">
                <a:ea typeface="Calibri" panose="020F0502020204030204" pitchFamily="34" charset="0"/>
                <a:cs typeface="Calibri" panose="020F0502020204030204" pitchFamily="34" charset="0"/>
              </a:rPr>
              <a:t>διαδραστικών</a:t>
            </a:r>
            <a:r>
              <a:rPr lang="el-GR" altLang="el-GR" sz="2200" dirty="0">
                <a:ea typeface="Calibri" panose="020F0502020204030204" pitchFamily="34" charset="0"/>
                <a:cs typeface="Calibri" panose="020F0502020204030204" pitchFamily="34" charset="0"/>
              </a:rPr>
              <a:t> πινάκων. </a:t>
            </a:r>
          </a:p>
          <a:p>
            <a:pPr eaLnBrk="1" hangingPunct="1"/>
            <a:r>
              <a:rPr lang="el-GR" altLang="el-GR" sz="2200" dirty="0">
                <a:ea typeface="Calibri" panose="020F0502020204030204" pitchFamily="34" charset="0"/>
                <a:cs typeface="Calibri" panose="020F0502020204030204" pitchFamily="34" charset="0"/>
              </a:rPr>
              <a:t>Επίδειξη και χρήση λογισμικών: χειρισμός και αλληλεπίδραση με οποιοδήποτε λογισμικό του υπολογιστή μέσω της επιφάνειας του </a:t>
            </a:r>
            <a:r>
              <a:rPr lang="el-GR" altLang="el-GR" sz="2200" dirty="0" err="1">
                <a:ea typeface="Calibri" panose="020F0502020204030204" pitchFamily="34" charset="0"/>
                <a:cs typeface="Calibri" panose="020F0502020204030204" pitchFamily="34" charset="0"/>
              </a:rPr>
              <a:t>διαδραστικού</a:t>
            </a:r>
            <a:r>
              <a:rPr lang="el-GR" altLang="el-GR" sz="2200" dirty="0">
                <a:ea typeface="Calibri" panose="020F0502020204030204" pitchFamily="34" charset="0"/>
                <a:cs typeface="Calibri" panose="020F0502020204030204" pitchFamily="34" charset="0"/>
              </a:rPr>
              <a:t> πίνακα.</a:t>
            </a:r>
          </a:p>
          <a:p>
            <a:pPr eaLnBrk="1" hangingPunct="1"/>
            <a:r>
              <a:rPr lang="el-GR" altLang="el-GR" sz="2200" dirty="0">
                <a:ea typeface="Calibri" panose="020F0502020204030204" pitchFamily="34" charset="0"/>
                <a:cs typeface="Calibri" panose="020F0502020204030204" pitchFamily="34" charset="0"/>
              </a:rPr>
              <a:t>Χρήση διαδικτυακών (</a:t>
            </a:r>
            <a:r>
              <a:rPr lang="en-GB" altLang="el-GR" sz="2200" dirty="0">
                <a:ea typeface="Calibri" panose="020F0502020204030204" pitchFamily="34" charset="0"/>
                <a:cs typeface="Calibri" panose="020F0502020204030204" pitchFamily="34" charset="0"/>
              </a:rPr>
              <a:t>web</a:t>
            </a:r>
            <a:r>
              <a:rPr lang="el-GR" altLang="el-GR" sz="2200" dirty="0">
                <a:ea typeface="Calibri" panose="020F0502020204030204" pitchFamily="34" charset="0"/>
                <a:cs typeface="Calibri" panose="020F0502020204030204" pitchFamily="34" charset="0"/>
              </a:rPr>
              <a:t>-</a:t>
            </a:r>
            <a:r>
              <a:rPr lang="en-GB" altLang="el-GR" sz="2200" dirty="0">
                <a:ea typeface="Calibri" panose="020F0502020204030204" pitchFamily="34" charset="0"/>
                <a:cs typeface="Calibri" panose="020F0502020204030204" pitchFamily="34" charset="0"/>
              </a:rPr>
              <a:t>based</a:t>
            </a:r>
            <a:r>
              <a:rPr lang="el-GR" altLang="el-GR" sz="2200" dirty="0">
                <a:ea typeface="Calibri" panose="020F0502020204030204" pitchFamily="34" charset="0"/>
                <a:cs typeface="Calibri" panose="020F0502020204030204" pitchFamily="34" charset="0"/>
              </a:rPr>
              <a:t>) πόρων στη διδασκαλία: προβολή και αλληλεπίδραση με διαδικτυακούς τόπους μέσω της επιφάνειας του </a:t>
            </a:r>
            <a:r>
              <a:rPr lang="el-GR" altLang="el-GR" sz="2200" dirty="0" err="1">
                <a:ea typeface="Calibri" panose="020F0502020204030204" pitchFamily="34" charset="0"/>
                <a:cs typeface="Calibri" panose="020F0502020204030204" pitchFamily="34" charset="0"/>
              </a:rPr>
              <a:t>διαδραστικού</a:t>
            </a:r>
            <a:r>
              <a:rPr lang="el-GR" altLang="el-GR" sz="2200" dirty="0">
                <a:ea typeface="Calibri" panose="020F0502020204030204" pitchFamily="34" charset="0"/>
                <a:cs typeface="Calibri" panose="020F0502020204030204" pitchFamily="34" charset="0"/>
              </a:rPr>
              <a:t> πίνακα. </a:t>
            </a:r>
          </a:p>
        </p:txBody>
      </p:sp>
      <p:sp>
        <p:nvSpPr>
          <p:cNvPr id="3" name="Θέση υποσέλιδου 2"/>
          <p:cNvSpPr>
            <a:spLocks noGrp="1"/>
          </p:cNvSpPr>
          <p:nvPr>
            <p:ph type="ftr" sz="quarter" idx="11"/>
          </p:nvPr>
        </p:nvSpPr>
        <p:spPr/>
        <p:txBody>
          <a:bodyPr/>
          <a:lstStyle/>
          <a:p>
            <a:pPr>
              <a:defRPr/>
            </a:pPr>
            <a:r>
              <a:rPr lang="el-GR"/>
              <a:t>ΤΠΕ και Εκπαίδευση, Β. Κόμης</a:t>
            </a:r>
            <a:endParaRPr lang="en-US"/>
          </a:p>
        </p:txBody>
      </p:sp>
      <p:sp>
        <p:nvSpPr>
          <p:cNvPr id="4" name="Θέση αριθμού διαφάνειας 3"/>
          <p:cNvSpPr>
            <a:spLocks noGrp="1"/>
          </p:cNvSpPr>
          <p:nvPr>
            <p:ph type="sldNum" sz="quarter" idx="12"/>
          </p:nvPr>
        </p:nvSpPr>
        <p:spPr/>
        <p:txBody>
          <a:bodyPr/>
          <a:lstStyle/>
          <a:p>
            <a:pPr>
              <a:defRPr/>
            </a:pPr>
            <a:fld id="{C40149EA-2923-4536-A8D0-E42BA4AF4E73}" type="slidenum">
              <a:rPr lang="en-US" smtClean="0"/>
              <a:pPr>
                <a:defRPr/>
              </a:pPr>
              <a:t>13</a:t>
            </a:fld>
            <a:endParaRPr lang="en-US"/>
          </a:p>
        </p:txBody>
      </p:sp>
    </p:spTree>
    <p:extLst>
      <p:ext uri="{BB962C8B-B14F-4D97-AF65-F5344CB8AC3E}">
        <p14:creationId xmlns:p14="http://schemas.microsoft.com/office/powerpoint/2010/main" val="59023060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l-GR" altLang="el-GR" sz="2800">
                <a:ea typeface="Calibri" panose="020F0502020204030204" pitchFamily="34" charset="0"/>
                <a:cs typeface="Calibri" panose="020F0502020204030204" pitchFamily="34" charset="0"/>
              </a:rPr>
              <a:t>Βασικές χρήσεις διαδραστικών πινάκων</a:t>
            </a:r>
            <a:r>
              <a:rPr lang="en-US" altLang="el-GR" sz="2800">
                <a:ea typeface="Calibri" panose="020F0502020204030204" pitchFamily="34" charset="0"/>
                <a:cs typeface="Calibri" panose="020F0502020204030204" pitchFamily="34" charset="0"/>
              </a:rPr>
              <a:t> – </a:t>
            </a:r>
            <a:r>
              <a:rPr lang="el-GR" altLang="el-GR" sz="2800">
                <a:ea typeface="Calibri" panose="020F0502020204030204" pitchFamily="34" charset="0"/>
                <a:cs typeface="Calibri" panose="020F0502020204030204" pitchFamily="34" charset="0"/>
              </a:rPr>
              <a:t>Παιδαγωγική Αξιοποίηση (2/4)</a:t>
            </a:r>
            <a:endParaRPr lang="en-GB" altLang="el-GR" sz="2800">
              <a:solidFill>
                <a:srgbClr val="11488B"/>
              </a:solidFill>
              <a:ea typeface="Calibri" panose="020F0502020204030204" pitchFamily="34" charset="0"/>
              <a:cs typeface="Calibri" panose="020F0502020204030204" pitchFamily="34" charset="0"/>
            </a:endParaRPr>
          </a:p>
        </p:txBody>
      </p:sp>
      <p:sp>
        <p:nvSpPr>
          <p:cNvPr id="14339" name="Content Placeholder 2"/>
          <p:cNvSpPr>
            <a:spLocks noGrp="1"/>
          </p:cNvSpPr>
          <p:nvPr>
            <p:ph idx="1"/>
          </p:nvPr>
        </p:nvSpPr>
        <p:spPr>
          <a:xfrm>
            <a:off x="1763688" y="1619250"/>
            <a:ext cx="6556400" cy="4546600"/>
          </a:xfrm>
        </p:spPr>
        <p:txBody>
          <a:bodyPr/>
          <a:lstStyle/>
          <a:p>
            <a:pPr eaLnBrk="1" hangingPunct="1"/>
            <a:r>
              <a:rPr lang="el-GR" altLang="el-GR" sz="2200" dirty="0">
                <a:ea typeface="Calibri" panose="020F0502020204030204" pitchFamily="34" charset="0"/>
                <a:cs typeface="Calibri" panose="020F0502020204030204" pitchFamily="34" charset="0"/>
              </a:rPr>
              <a:t>Προβολή και αλληλεπίδραση με οποιοδήποτε περιεχόμενο του υπολογιστή μέσω της επιφάνειας του </a:t>
            </a:r>
            <a:r>
              <a:rPr lang="el-GR" altLang="el-GR" sz="2200" dirty="0" err="1">
                <a:ea typeface="Calibri" panose="020F0502020204030204" pitchFamily="34" charset="0"/>
                <a:cs typeface="Calibri" panose="020F0502020204030204" pitchFamily="34" charset="0"/>
              </a:rPr>
              <a:t>διαδραστικού</a:t>
            </a:r>
            <a:r>
              <a:rPr lang="el-GR" altLang="el-GR" sz="2200" dirty="0">
                <a:ea typeface="Calibri" panose="020F0502020204030204" pitchFamily="34" charset="0"/>
                <a:cs typeface="Calibri" panose="020F0502020204030204" pitchFamily="34" charset="0"/>
              </a:rPr>
              <a:t> πίνακα.</a:t>
            </a:r>
          </a:p>
          <a:p>
            <a:pPr eaLnBrk="1" hangingPunct="1"/>
            <a:r>
              <a:rPr lang="el-GR" altLang="el-GR" sz="2200" dirty="0">
                <a:ea typeface="Calibri" panose="020F0502020204030204" pitchFamily="34" charset="0"/>
                <a:cs typeface="Calibri" panose="020F0502020204030204" pitchFamily="34" charset="0"/>
              </a:rPr>
              <a:t>Λήψη σημειώσεων με χρήση του λογισμικού του </a:t>
            </a:r>
            <a:r>
              <a:rPr lang="el-GR" altLang="el-GR" sz="2200" dirty="0" err="1">
                <a:ea typeface="Calibri" panose="020F0502020204030204" pitchFamily="34" charset="0"/>
                <a:cs typeface="Calibri" panose="020F0502020204030204" pitchFamily="34" charset="0"/>
              </a:rPr>
              <a:t>διαδραστικού</a:t>
            </a:r>
            <a:r>
              <a:rPr lang="el-GR" altLang="el-GR" sz="2200" dirty="0">
                <a:ea typeface="Calibri" panose="020F0502020204030204" pitchFamily="34" charset="0"/>
                <a:cs typeface="Calibri" panose="020F0502020204030204" pitchFamily="34" charset="0"/>
              </a:rPr>
              <a:t> πίνακα και αποθήκευση σε αρχείο. </a:t>
            </a:r>
          </a:p>
          <a:p>
            <a:pPr eaLnBrk="1" hangingPunct="1"/>
            <a:r>
              <a:rPr lang="el-GR" altLang="el-GR" sz="2200" dirty="0">
                <a:ea typeface="Calibri" panose="020F0502020204030204" pitchFamily="34" charset="0"/>
                <a:cs typeface="Calibri" panose="020F0502020204030204" pitchFamily="34" charset="0"/>
              </a:rPr>
              <a:t>Χρήση βίντεο για την επεξήγηση εννοιών: προβολή και αλληλεπίδραση με το ένα </a:t>
            </a:r>
            <a:r>
              <a:rPr lang="en-GB" altLang="el-GR" sz="2200" dirty="0">
                <a:ea typeface="Calibri" panose="020F0502020204030204" pitchFamily="34" charset="0"/>
                <a:cs typeface="Calibri" panose="020F0502020204030204" pitchFamily="34" charset="0"/>
              </a:rPr>
              <a:t>DVD</a:t>
            </a:r>
            <a:r>
              <a:rPr lang="el-GR" altLang="el-GR" sz="2200" dirty="0">
                <a:ea typeface="Calibri" panose="020F0502020204030204" pitchFamily="34" charset="0"/>
                <a:cs typeface="Calibri" panose="020F0502020204030204" pitchFamily="34" charset="0"/>
              </a:rPr>
              <a:t> ή </a:t>
            </a:r>
            <a:r>
              <a:rPr lang="en-GB" altLang="el-GR" sz="2200" dirty="0">
                <a:ea typeface="Calibri" panose="020F0502020204030204" pitchFamily="34" charset="0"/>
                <a:cs typeface="Calibri" panose="020F0502020204030204" pitchFamily="34" charset="0"/>
              </a:rPr>
              <a:t>Video Clip</a:t>
            </a:r>
            <a:r>
              <a:rPr lang="el-GR" altLang="el-GR" sz="2200" dirty="0">
                <a:ea typeface="Calibri" panose="020F0502020204030204" pitchFamily="34" charset="0"/>
                <a:cs typeface="Calibri" panose="020F0502020204030204" pitchFamily="34" charset="0"/>
              </a:rPr>
              <a:t>.</a:t>
            </a:r>
          </a:p>
          <a:p>
            <a:pPr eaLnBrk="1" hangingPunct="1"/>
            <a:r>
              <a:rPr lang="el-GR" altLang="el-GR" sz="2200" dirty="0">
                <a:ea typeface="Calibri" panose="020F0502020204030204" pitchFamily="34" charset="0"/>
                <a:cs typeface="Calibri" panose="020F0502020204030204" pitchFamily="34" charset="0"/>
              </a:rPr>
              <a:t>Διαχείριση επισημάνσεων και σχολίων που γίνονται πάνω σε αρχείο ή στην επιφάνεια εργασίας του υπολογιστή. </a:t>
            </a:r>
          </a:p>
        </p:txBody>
      </p:sp>
      <p:sp>
        <p:nvSpPr>
          <p:cNvPr id="3" name="Θέση υποσέλιδου 2"/>
          <p:cNvSpPr>
            <a:spLocks noGrp="1"/>
          </p:cNvSpPr>
          <p:nvPr>
            <p:ph type="ftr" sz="quarter" idx="11"/>
          </p:nvPr>
        </p:nvSpPr>
        <p:spPr/>
        <p:txBody>
          <a:bodyPr/>
          <a:lstStyle/>
          <a:p>
            <a:pPr>
              <a:defRPr/>
            </a:pPr>
            <a:r>
              <a:rPr lang="el-GR"/>
              <a:t>ΤΠΕ και Εκπαίδευση, Β. Κόμης</a:t>
            </a:r>
            <a:endParaRPr lang="en-US"/>
          </a:p>
        </p:txBody>
      </p:sp>
      <p:sp>
        <p:nvSpPr>
          <p:cNvPr id="4" name="Θέση αριθμού διαφάνειας 3"/>
          <p:cNvSpPr>
            <a:spLocks noGrp="1"/>
          </p:cNvSpPr>
          <p:nvPr>
            <p:ph type="sldNum" sz="quarter" idx="12"/>
          </p:nvPr>
        </p:nvSpPr>
        <p:spPr/>
        <p:txBody>
          <a:bodyPr/>
          <a:lstStyle/>
          <a:p>
            <a:pPr>
              <a:defRPr/>
            </a:pPr>
            <a:fld id="{C40149EA-2923-4536-A8D0-E42BA4AF4E73}" type="slidenum">
              <a:rPr lang="en-US" smtClean="0"/>
              <a:pPr>
                <a:defRPr/>
              </a:pPr>
              <a:t>14</a:t>
            </a:fld>
            <a:endParaRPr lang="en-US"/>
          </a:p>
        </p:txBody>
      </p:sp>
    </p:spTree>
    <p:extLst>
      <p:ext uri="{BB962C8B-B14F-4D97-AF65-F5344CB8AC3E}">
        <p14:creationId xmlns:p14="http://schemas.microsoft.com/office/powerpoint/2010/main" val="414773298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l-GR" altLang="el-GR" sz="2800">
                <a:ea typeface="Calibri" panose="020F0502020204030204" pitchFamily="34" charset="0"/>
                <a:cs typeface="Calibri" panose="020F0502020204030204" pitchFamily="34" charset="0"/>
              </a:rPr>
              <a:t>Βασικές χρήσεις διαδραστικών πινάκων</a:t>
            </a:r>
            <a:r>
              <a:rPr lang="en-US" altLang="el-GR" sz="2800">
                <a:ea typeface="Calibri" panose="020F0502020204030204" pitchFamily="34" charset="0"/>
                <a:cs typeface="Calibri" panose="020F0502020204030204" pitchFamily="34" charset="0"/>
              </a:rPr>
              <a:t> – </a:t>
            </a:r>
            <a:r>
              <a:rPr lang="el-GR" altLang="el-GR" sz="2800">
                <a:ea typeface="Calibri" panose="020F0502020204030204" pitchFamily="34" charset="0"/>
                <a:cs typeface="Calibri" panose="020F0502020204030204" pitchFamily="34" charset="0"/>
              </a:rPr>
              <a:t>Παιδαγωγική Αξιοποίηση (3/4)</a:t>
            </a:r>
            <a:endParaRPr lang="en-GB" altLang="el-GR" sz="2800">
              <a:solidFill>
                <a:srgbClr val="11488B"/>
              </a:solidFill>
              <a:ea typeface="Calibri" panose="020F0502020204030204" pitchFamily="34" charset="0"/>
              <a:cs typeface="Calibri" panose="020F0502020204030204" pitchFamily="34" charset="0"/>
            </a:endParaRPr>
          </a:p>
        </p:txBody>
      </p:sp>
      <p:sp>
        <p:nvSpPr>
          <p:cNvPr id="15363" name="Content Placeholder 2"/>
          <p:cNvSpPr>
            <a:spLocks noGrp="1"/>
          </p:cNvSpPr>
          <p:nvPr>
            <p:ph idx="1"/>
          </p:nvPr>
        </p:nvSpPr>
        <p:spPr>
          <a:xfrm>
            <a:off x="1435100" y="1619250"/>
            <a:ext cx="6884988" cy="4546600"/>
          </a:xfrm>
        </p:spPr>
        <p:txBody>
          <a:bodyPr/>
          <a:lstStyle/>
          <a:p>
            <a:pPr eaLnBrk="1" hangingPunct="1"/>
            <a:r>
              <a:rPr lang="el-GR" altLang="el-GR" sz="2200" dirty="0">
                <a:ea typeface="Calibri" panose="020F0502020204030204" pitchFamily="34" charset="0"/>
                <a:cs typeface="Calibri" panose="020F0502020204030204" pitchFamily="34" charset="0"/>
              </a:rPr>
              <a:t>Χειρισμός κειμένων και χειρόγραφη εξάσκηση στην επιφάνεια του δραστικού πίνακα είτε με συνήθη λογισμικά είτε με ειδικό λογισμικό του </a:t>
            </a:r>
            <a:r>
              <a:rPr lang="el-GR" altLang="el-GR" sz="2200" dirty="0" err="1">
                <a:ea typeface="Calibri" panose="020F0502020204030204" pitchFamily="34" charset="0"/>
                <a:cs typeface="Calibri" panose="020F0502020204030204" pitchFamily="34" charset="0"/>
              </a:rPr>
              <a:t>διαδραστικού</a:t>
            </a:r>
            <a:r>
              <a:rPr lang="el-GR" altLang="el-GR" sz="2200" dirty="0">
                <a:ea typeface="Calibri" panose="020F0502020204030204" pitchFamily="34" charset="0"/>
                <a:cs typeface="Calibri" panose="020F0502020204030204" pitchFamily="34" charset="0"/>
              </a:rPr>
              <a:t> πίνακα.</a:t>
            </a:r>
          </a:p>
          <a:p>
            <a:pPr eaLnBrk="1" hangingPunct="1"/>
            <a:r>
              <a:rPr lang="el-GR" altLang="el-GR" sz="2200" dirty="0">
                <a:ea typeface="Calibri" panose="020F0502020204030204" pitchFamily="34" charset="0"/>
                <a:cs typeface="Calibri" panose="020F0502020204030204" pitchFamily="34" charset="0"/>
              </a:rPr>
              <a:t>Μετατροπή κειμένου από χειρόγραφο και ψηφιακό μέσω λογισμικού αναγνώρισης γραφής.</a:t>
            </a:r>
          </a:p>
          <a:p>
            <a:pPr eaLnBrk="1" hangingPunct="1"/>
            <a:r>
              <a:rPr lang="en-GB" altLang="el-GR" sz="2200" dirty="0" err="1">
                <a:ea typeface="Calibri" panose="020F0502020204030204" pitchFamily="34" charset="0"/>
                <a:cs typeface="Calibri" panose="020F0502020204030204" pitchFamily="34" charset="0"/>
              </a:rPr>
              <a:t>Δημιουργί</a:t>
            </a:r>
            <a:r>
              <a:rPr lang="en-GB" altLang="el-GR" sz="2200" dirty="0">
                <a:ea typeface="Calibri" panose="020F0502020204030204" pitchFamily="34" charset="0"/>
                <a:cs typeface="Calibri" panose="020F0502020204030204" pitchFamily="34" charset="0"/>
              </a:rPr>
              <a:t>α και χειρισμός ψηφιακών διαγραμμάτων</a:t>
            </a:r>
            <a:endParaRPr lang="el-GR" altLang="el-GR" sz="2200" dirty="0">
              <a:ea typeface="Calibri" panose="020F0502020204030204" pitchFamily="34" charset="0"/>
              <a:cs typeface="Calibri" panose="020F0502020204030204" pitchFamily="34" charset="0"/>
            </a:endParaRPr>
          </a:p>
          <a:p>
            <a:pPr eaLnBrk="1" hangingPunct="1"/>
            <a:r>
              <a:rPr lang="el-GR" altLang="el-GR" sz="2200" dirty="0">
                <a:ea typeface="Calibri" panose="020F0502020204030204" pitchFamily="34" charset="0"/>
                <a:cs typeface="Calibri" panose="020F0502020204030204" pitchFamily="34" charset="0"/>
              </a:rPr>
              <a:t>Διαχωρισμός οθόνης σε δύο ή περισσότερα τμήματα και ταυτόχρονη προβολή πολλών κειμένων, εικόνων, κλπ. </a:t>
            </a:r>
          </a:p>
        </p:txBody>
      </p:sp>
      <p:sp>
        <p:nvSpPr>
          <p:cNvPr id="3" name="Θέση υποσέλιδου 2"/>
          <p:cNvSpPr>
            <a:spLocks noGrp="1"/>
          </p:cNvSpPr>
          <p:nvPr>
            <p:ph type="ftr" sz="quarter" idx="11"/>
          </p:nvPr>
        </p:nvSpPr>
        <p:spPr/>
        <p:txBody>
          <a:bodyPr/>
          <a:lstStyle/>
          <a:p>
            <a:pPr>
              <a:defRPr/>
            </a:pPr>
            <a:r>
              <a:rPr lang="el-GR"/>
              <a:t>ΤΠΕ και Εκπαίδευση, Β. Κόμης</a:t>
            </a:r>
            <a:endParaRPr lang="en-US"/>
          </a:p>
        </p:txBody>
      </p:sp>
      <p:sp>
        <p:nvSpPr>
          <p:cNvPr id="4" name="Θέση αριθμού διαφάνειας 3"/>
          <p:cNvSpPr>
            <a:spLocks noGrp="1"/>
          </p:cNvSpPr>
          <p:nvPr>
            <p:ph type="sldNum" sz="quarter" idx="12"/>
          </p:nvPr>
        </p:nvSpPr>
        <p:spPr/>
        <p:txBody>
          <a:bodyPr/>
          <a:lstStyle/>
          <a:p>
            <a:pPr>
              <a:defRPr/>
            </a:pPr>
            <a:fld id="{C40149EA-2923-4536-A8D0-E42BA4AF4E73}" type="slidenum">
              <a:rPr lang="en-US" smtClean="0"/>
              <a:pPr>
                <a:defRPr/>
              </a:pPr>
              <a:t>15</a:t>
            </a:fld>
            <a:endParaRPr lang="en-US"/>
          </a:p>
        </p:txBody>
      </p:sp>
    </p:spTree>
    <p:extLst>
      <p:ext uri="{BB962C8B-B14F-4D97-AF65-F5344CB8AC3E}">
        <p14:creationId xmlns:p14="http://schemas.microsoft.com/office/powerpoint/2010/main" val="5400959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l-GR" altLang="el-GR" sz="2800">
                <a:ea typeface="Calibri" panose="020F0502020204030204" pitchFamily="34" charset="0"/>
                <a:cs typeface="Calibri" panose="020F0502020204030204" pitchFamily="34" charset="0"/>
              </a:rPr>
              <a:t>Βασικές χρήσεις διαδραστικών πινάκων</a:t>
            </a:r>
            <a:r>
              <a:rPr lang="en-US" altLang="el-GR" sz="2800">
                <a:ea typeface="Calibri" panose="020F0502020204030204" pitchFamily="34" charset="0"/>
                <a:cs typeface="Calibri" panose="020F0502020204030204" pitchFamily="34" charset="0"/>
              </a:rPr>
              <a:t> – </a:t>
            </a:r>
            <a:r>
              <a:rPr lang="el-GR" altLang="el-GR" sz="2800">
                <a:ea typeface="Calibri" panose="020F0502020204030204" pitchFamily="34" charset="0"/>
                <a:cs typeface="Calibri" panose="020F0502020204030204" pitchFamily="34" charset="0"/>
              </a:rPr>
              <a:t>Παιδαγωγική Αξιοποίηση (4/4)</a:t>
            </a:r>
            <a:endParaRPr lang="en-GB" altLang="el-GR" sz="2800">
              <a:solidFill>
                <a:srgbClr val="11488B"/>
              </a:solidFill>
              <a:ea typeface="Calibri" panose="020F0502020204030204" pitchFamily="34" charset="0"/>
              <a:cs typeface="Calibri" panose="020F0502020204030204" pitchFamily="34" charset="0"/>
            </a:endParaRPr>
          </a:p>
        </p:txBody>
      </p:sp>
      <p:sp>
        <p:nvSpPr>
          <p:cNvPr id="16387" name="Content Placeholder 2"/>
          <p:cNvSpPr>
            <a:spLocks noGrp="1"/>
          </p:cNvSpPr>
          <p:nvPr>
            <p:ph idx="1"/>
          </p:nvPr>
        </p:nvSpPr>
        <p:spPr>
          <a:xfrm>
            <a:off x="1619672" y="1619250"/>
            <a:ext cx="6700416" cy="4257675"/>
          </a:xfrm>
        </p:spPr>
        <p:txBody>
          <a:bodyPr/>
          <a:lstStyle/>
          <a:p>
            <a:pPr eaLnBrk="1" hangingPunct="1"/>
            <a:r>
              <a:rPr lang="el-GR" altLang="el-GR" sz="2200" dirty="0">
                <a:ea typeface="Calibri" panose="020F0502020204030204" pitchFamily="34" charset="0"/>
                <a:cs typeface="Calibri" panose="020F0502020204030204" pitchFamily="34" charset="0"/>
              </a:rPr>
              <a:t>Απόκρυψη μέρους ή ολόκληρης σελίδας και σταδιακής επανεμφάνισής της.</a:t>
            </a:r>
          </a:p>
          <a:p>
            <a:pPr eaLnBrk="1" hangingPunct="1"/>
            <a:r>
              <a:rPr lang="el-GR" altLang="el-GR" sz="2200" dirty="0">
                <a:ea typeface="Calibri" panose="020F0502020204030204" pitchFamily="34" charset="0"/>
                <a:cs typeface="Calibri" panose="020F0502020204030204" pitchFamily="34" charset="0"/>
              </a:rPr>
              <a:t>Δημιουργία και διεξαγωγή μαθήματος χρησιμοποιώντας το λογισμικό του </a:t>
            </a:r>
            <a:r>
              <a:rPr lang="el-GR" altLang="el-GR" sz="2200" dirty="0" err="1">
                <a:ea typeface="Calibri" panose="020F0502020204030204" pitchFamily="34" charset="0"/>
                <a:cs typeface="Calibri" panose="020F0502020204030204" pitchFamily="34" charset="0"/>
              </a:rPr>
              <a:t>διαδραστικού</a:t>
            </a:r>
            <a:r>
              <a:rPr lang="el-GR" altLang="el-GR" sz="2200" dirty="0">
                <a:ea typeface="Calibri" panose="020F0502020204030204" pitchFamily="34" charset="0"/>
                <a:cs typeface="Calibri" panose="020F0502020204030204" pitchFamily="34" charset="0"/>
              </a:rPr>
              <a:t> πίνακα.</a:t>
            </a:r>
          </a:p>
          <a:p>
            <a:pPr eaLnBrk="1" hangingPunct="1"/>
            <a:r>
              <a:rPr lang="en-GB" altLang="el-GR" sz="2200" dirty="0">
                <a:ea typeface="Calibri" panose="020F0502020204030204" pitchFamily="34" charset="0"/>
                <a:cs typeface="Calibri" panose="020F0502020204030204" pitchFamily="34" charset="0"/>
              </a:rPr>
              <a:t>Πα</a:t>
            </a:r>
            <a:r>
              <a:rPr lang="en-GB" altLang="el-GR" sz="2200" dirty="0" err="1">
                <a:ea typeface="Calibri" panose="020F0502020204030204" pitchFamily="34" charset="0"/>
                <a:cs typeface="Calibri" panose="020F0502020204030204" pitchFamily="34" charset="0"/>
              </a:rPr>
              <a:t>ρουσί</a:t>
            </a:r>
            <a:r>
              <a:rPr lang="en-GB" altLang="el-GR" sz="2200" dirty="0">
                <a:ea typeface="Calibri" panose="020F0502020204030204" pitchFamily="34" charset="0"/>
                <a:cs typeface="Calibri" panose="020F0502020204030204" pitchFamily="34" charset="0"/>
              </a:rPr>
              <a:t>αση ομαδικών εργασιών στην τάξη</a:t>
            </a:r>
            <a:r>
              <a:rPr lang="el-GR" altLang="el-GR" sz="2200" dirty="0">
                <a:ea typeface="Calibri" panose="020F0502020204030204" pitchFamily="34" charset="0"/>
                <a:cs typeface="Calibri" panose="020F0502020204030204" pitchFamily="34" charset="0"/>
              </a:rPr>
              <a:t>.</a:t>
            </a:r>
          </a:p>
          <a:p>
            <a:pPr eaLnBrk="1" hangingPunct="1"/>
            <a:r>
              <a:rPr lang="en-GB" altLang="el-GR" sz="2200" dirty="0">
                <a:ea typeface="Calibri" panose="020F0502020204030204" pitchFamily="34" charset="0"/>
                <a:cs typeface="Calibri" panose="020F0502020204030204" pitchFamily="34" charset="0"/>
              </a:rPr>
              <a:t>Απ</a:t>
            </a:r>
            <a:r>
              <a:rPr lang="en-GB" altLang="el-GR" sz="2200" dirty="0" err="1">
                <a:ea typeface="Calibri" panose="020F0502020204030204" pitchFamily="34" charset="0"/>
                <a:cs typeface="Calibri" panose="020F0502020204030204" pitchFamily="34" charset="0"/>
              </a:rPr>
              <a:t>οθήκευση</a:t>
            </a:r>
            <a:r>
              <a:rPr lang="en-GB" altLang="el-GR" sz="2200" dirty="0">
                <a:ea typeface="Calibri" panose="020F0502020204030204" pitchFamily="34" charset="0"/>
                <a:cs typeface="Calibri" panose="020F0502020204030204" pitchFamily="34" charset="0"/>
              </a:rPr>
              <a:t> </a:t>
            </a:r>
            <a:r>
              <a:rPr lang="en-GB" altLang="el-GR" sz="2200" dirty="0" err="1">
                <a:ea typeface="Calibri" panose="020F0502020204030204" pitchFamily="34" charset="0"/>
                <a:cs typeface="Calibri" panose="020F0502020204030204" pitchFamily="34" charset="0"/>
              </a:rPr>
              <a:t>σημειώσεων</a:t>
            </a:r>
            <a:r>
              <a:rPr lang="en-GB" altLang="el-GR" sz="2200" dirty="0">
                <a:ea typeface="Calibri" panose="020F0502020204030204" pitchFamily="34" charset="0"/>
                <a:cs typeface="Calibri" panose="020F0502020204030204" pitchFamily="34" charset="0"/>
              </a:rPr>
              <a:t> </a:t>
            </a:r>
            <a:r>
              <a:rPr lang="en-GB" altLang="el-GR" sz="2200" dirty="0" err="1">
                <a:ea typeface="Calibri" panose="020F0502020204030204" pitchFamily="34" charset="0"/>
                <a:cs typeface="Calibri" panose="020F0502020204030204" pitchFamily="34" charset="0"/>
              </a:rPr>
              <a:t>γι</a:t>
            </a:r>
            <a:r>
              <a:rPr lang="en-GB" altLang="el-GR" sz="2200" dirty="0">
                <a:ea typeface="Calibri" panose="020F0502020204030204" pitchFamily="34" charset="0"/>
                <a:cs typeface="Calibri" panose="020F0502020204030204" pitchFamily="34" charset="0"/>
              </a:rPr>
              <a:t>α μελλοντική χρήση</a:t>
            </a:r>
            <a:r>
              <a:rPr lang="el-GR" altLang="el-GR" sz="2200" dirty="0">
                <a:ea typeface="Calibri" panose="020F0502020204030204" pitchFamily="34" charset="0"/>
                <a:cs typeface="Calibri" panose="020F0502020204030204" pitchFamily="34" charset="0"/>
              </a:rPr>
              <a:t>.</a:t>
            </a:r>
            <a:endParaRPr lang="en-GB" altLang="el-GR" sz="2200" dirty="0">
              <a:ea typeface="Calibri" panose="020F0502020204030204" pitchFamily="34" charset="0"/>
              <a:cs typeface="Calibri" panose="020F0502020204030204" pitchFamily="34" charset="0"/>
            </a:endParaRPr>
          </a:p>
          <a:p>
            <a:pPr eaLnBrk="1" hangingPunct="1"/>
            <a:r>
              <a:rPr lang="el-GR" altLang="el-GR" sz="2200" dirty="0">
                <a:ea typeface="Calibri" panose="020F0502020204030204" pitchFamily="34" charset="0"/>
                <a:cs typeface="Calibri" panose="020F0502020204030204" pitchFamily="34" charset="0"/>
              </a:rPr>
              <a:t>Γρήγορη τροποποίηση/διασκευή δεδομένων στο πλαίσιο ομάδας ή με όλη την τάξη.</a:t>
            </a:r>
            <a:endParaRPr lang="en-GB" altLang="el-GR" sz="2200" dirty="0">
              <a:ea typeface="Calibri" panose="020F0502020204030204" pitchFamily="34" charset="0"/>
              <a:cs typeface="Calibri" panose="020F0502020204030204" pitchFamily="34" charset="0"/>
            </a:endParaRPr>
          </a:p>
        </p:txBody>
      </p:sp>
      <p:sp>
        <p:nvSpPr>
          <p:cNvPr id="3" name="Θέση υποσέλιδου 2"/>
          <p:cNvSpPr>
            <a:spLocks noGrp="1"/>
          </p:cNvSpPr>
          <p:nvPr>
            <p:ph type="ftr" sz="quarter" idx="11"/>
          </p:nvPr>
        </p:nvSpPr>
        <p:spPr/>
        <p:txBody>
          <a:bodyPr/>
          <a:lstStyle/>
          <a:p>
            <a:pPr>
              <a:defRPr/>
            </a:pPr>
            <a:r>
              <a:rPr lang="el-GR"/>
              <a:t>ΤΠΕ και Εκπαίδευση, Β. Κόμης</a:t>
            </a:r>
            <a:endParaRPr lang="en-US"/>
          </a:p>
        </p:txBody>
      </p:sp>
      <p:sp>
        <p:nvSpPr>
          <p:cNvPr id="4" name="Θέση αριθμού διαφάνειας 3"/>
          <p:cNvSpPr>
            <a:spLocks noGrp="1"/>
          </p:cNvSpPr>
          <p:nvPr>
            <p:ph type="sldNum" sz="quarter" idx="12"/>
          </p:nvPr>
        </p:nvSpPr>
        <p:spPr/>
        <p:txBody>
          <a:bodyPr/>
          <a:lstStyle/>
          <a:p>
            <a:pPr>
              <a:defRPr/>
            </a:pPr>
            <a:fld id="{C40149EA-2923-4536-A8D0-E42BA4AF4E73}" type="slidenum">
              <a:rPr lang="en-US" smtClean="0"/>
              <a:pPr>
                <a:defRPr/>
              </a:pPr>
              <a:t>16</a:t>
            </a:fld>
            <a:endParaRPr lang="en-US"/>
          </a:p>
        </p:txBody>
      </p:sp>
    </p:spTree>
    <p:extLst>
      <p:ext uri="{BB962C8B-B14F-4D97-AF65-F5344CB8AC3E}">
        <p14:creationId xmlns:p14="http://schemas.microsoft.com/office/powerpoint/2010/main" val="191694561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l-GR" altLang="el-GR" sz="3200">
                <a:ea typeface="Calibri" panose="020F0502020204030204" pitchFamily="34" charset="0"/>
                <a:cs typeface="Calibri" panose="020F0502020204030204" pitchFamily="34" charset="0"/>
              </a:rPr>
              <a:t>Λογισμικό και εργαλεία διαδραστικών πινάκων</a:t>
            </a:r>
          </a:p>
        </p:txBody>
      </p:sp>
      <p:sp>
        <p:nvSpPr>
          <p:cNvPr id="17411" name="Content Placeholder 2"/>
          <p:cNvSpPr>
            <a:spLocks noGrp="1"/>
          </p:cNvSpPr>
          <p:nvPr>
            <p:ph idx="1"/>
          </p:nvPr>
        </p:nvSpPr>
        <p:spPr>
          <a:xfrm>
            <a:off x="1547664" y="1619250"/>
            <a:ext cx="6772424" cy="4748213"/>
          </a:xfrm>
        </p:spPr>
        <p:txBody>
          <a:bodyPr/>
          <a:lstStyle/>
          <a:p>
            <a:pPr eaLnBrk="1" hangingPunct="1"/>
            <a:r>
              <a:rPr lang="el-GR" altLang="el-GR" sz="2200" dirty="0">
                <a:ea typeface="Calibri" panose="020F0502020204030204" pitchFamily="34" charset="0"/>
                <a:cs typeface="Calibri" panose="020F0502020204030204" pitchFamily="34" charset="0"/>
              </a:rPr>
              <a:t>Ο </a:t>
            </a:r>
            <a:r>
              <a:rPr lang="el-GR" altLang="el-GR" sz="2200" dirty="0" err="1">
                <a:ea typeface="Calibri" panose="020F0502020204030204" pitchFamily="34" charset="0"/>
                <a:cs typeface="Calibri" panose="020F0502020204030204" pitchFamily="34" charset="0"/>
              </a:rPr>
              <a:t>διαδραστικός</a:t>
            </a:r>
            <a:r>
              <a:rPr lang="el-GR" altLang="el-GR" sz="2200" dirty="0">
                <a:ea typeface="Calibri" panose="020F0502020204030204" pitchFamily="34" charset="0"/>
                <a:cs typeface="Calibri" panose="020F0502020204030204" pitchFamily="34" charset="0"/>
              </a:rPr>
              <a:t> πίνακας διακρίνεται από τον συμβατικό πίνακα κυρίως μέσω των δυνατοτήτων που του παρέχει το κατάλληλο λογισμικό που συνήθως τον συνοδεύει. </a:t>
            </a:r>
          </a:p>
          <a:p>
            <a:pPr eaLnBrk="1" hangingPunct="1"/>
            <a:r>
              <a:rPr lang="el-GR" altLang="el-GR" sz="2200" dirty="0">
                <a:ea typeface="Calibri" panose="020F0502020204030204" pitchFamily="34" charset="0"/>
                <a:cs typeface="Calibri" panose="020F0502020204030204" pitchFamily="34" charset="0"/>
              </a:rPr>
              <a:t>Χωρίς το λογισμικό αυτό, οι λειτουργίες του πίνακα σε μεγάλο βαθμό υποκαθίστανται από τις συνήθεις λειτουργίες ενός προβολικού μηχανήματος.</a:t>
            </a:r>
          </a:p>
          <a:p>
            <a:pPr eaLnBrk="1" hangingPunct="1"/>
            <a:r>
              <a:rPr lang="el-GR" altLang="el-GR" sz="2200" dirty="0">
                <a:ea typeface="Calibri" panose="020F0502020204030204" pitchFamily="34" charset="0"/>
                <a:cs typeface="Calibri" panose="020F0502020204030204" pitchFamily="34" charset="0"/>
              </a:rPr>
              <a:t>Με αυτές τις εφαρμογές παρέχεται μια μεγάλη γκάμα εργαλείων και περιεχομένου που μπορούν να χρησιμοποιηθούν ως μέρος της διδασκαλίας και της μάθησης ενισχύοντας τη </a:t>
            </a:r>
            <a:r>
              <a:rPr lang="el-GR" altLang="el-GR" sz="2200" dirty="0" err="1">
                <a:ea typeface="Calibri" panose="020F0502020204030204" pitchFamily="34" charset="0"/>
                <a:cs typeface="Calibri" panose="020F0502020204030204" pitchFamily="34" charset="0"/>
              </a:rPr>
              <a:t>διαδραστικότητα</a:t>
            </a:r>
            <a:r>
              <a:rPr lang="el-GR" altLang="el-GR" sz="2200" dirty="0">
                <a:ea typeface="Calibri" panose="020F0502020204030204" pitchFamily="34" charset="0"/>
                <a:cs typeface="Calibri" panose="020F0502020204030204" pitchFamily="34" charset="0"/>
              </a:rPr>
              <a:t>.</a:t>
            </a:r>
            <a:endParaRPr lang="en-GB" altLang="el-GR" sz="2200" dirty="0">
              <a:ea typeface="Calibri" panose="020F0502020204030204" pitchFamily="34" charset="0"/>
              <a:cs typeface="Calibri" panose="020F0502020204030204" pitchFamily="34" charset="0"/>
            </a:endParaRP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17</a:t>
            </a:fld>
            <a:endParaRPr lang="en-US"/>
          </a:p>
        </p:txBody>
      </p:sp>
    </p:spTree>
    <p:extLst>
      <p:ext uri="{BB962C8B-B14F-4D97-AF65-F5344CB8AC3E}">
        <p14:creationId xmlns:p14="http://schemas.microsoft.com/office/powerpoint/2010/main" val="1902960627"/>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Τίτλος"/>
          <p:cNvSpPr>
            <a:spLocks noGrp="1"/>
          </p:cNvSpPr>
          <p:nvPr>
            <p:ph type="title"/>
          </p:nvPr>
        </p:nvSpPr>
        <p:spPr/>
        <p:txBody>
          <a:bodyPr/>
          <a:lstStyle/>
          <a:p>
            <a:pPr eaLnBrk="1" hangingPunct="1"/>
            <a:r>
              <a:rPr lang="el-GR" altLang="el-GR" sz="3200">
                <a:ea typeface="Calibri" panose="020F0502020204030204" pitchFamily="34" charset="0"/>
                <a:cs typeface="Calibri" panose="020F0502020204030204" pitchFamily="34" charset="0"/>
              </a:rPr>
              <a:t>Εργαλεία βασικού λογισμικού διαδραστικών πινάκων (1/2)</a:t>
            </a:r>
          </a:p>
        </p:txBody>
      </p:sp>
      <p:sp>
        <p:nvSpPr>
          <p:cNvPr id="18435" name="2 - Θέση περιεχομένου"/>
          <p:cNvSpPr>
            <a:spLocks noGrp="1"/>
          </p:cNvSpPr>
          <p:nvPr>
            <p:ph idx="1"/>
          </p:nvPr>
        </p:nvSpPr>
        <p:spPr>
          <a:xfrm>
            <a:off x="1619672" y="1619250"/>
            <a:ext cx="7067128" cy="4525963"/>
          </a:xfrm>
        </p:spPr>
        <p:txBody>
          <a:bodyPr/>
          <a:lstStyle/>
          <a:p>
            <a:pPr eaLnBrk="1" hangingPunct="1"/>
            <a:r>
              <a:rPr lang="en-GB" altLang="el-GR" sz="2200" dirty="0" err="1">
                <a:ea typeface="Calibri" panose="020F0502020204030204" pitchFamily="34" charset="0"/>
                <a:cs typeface="Calibri" panose="020F0502020204030204" pitchFamily="34" charset="0"/>
              </a:rPr>
              <a:t>Πέν</a:t>
            </a:r>
            <a:r>
              <a:rPr lang="en-GB" altLang="el-GR" sz="2200" dirty="0">
                <a:ea typeface="Calibri" panose="020F0502020204030204" pitchFamily="34" charset="0"/>
                <a:cs typeface="Calibri" panose="020F0502020204030204" pitchFamily="34" charset="0"/>
              </a:rPr>
              <a:t>α (στυλό) / υπογράμμιση</a:t>
            </a:r>
            <a:endParaRPr lang="el-GR" altLang="el-GR" sz="2200" dirty="0">
              <a:ea typeface="Calibri" panose="020F0502020204030204" pitchFamily="34" charset="0"/>
              <a:cs typeface="Calibri" panose="020F0502020204030204" pitchFamily="34" charset="0"/>
            </a:endParaRPr>
          </a:p>
          <a:p>
            <a:pPr eaLnBrk="1" hangingPunct="1"/>
            <a:r>
              <a:rPr lang="en-US" altLang="el-GR" sz="2200" dirty="0">
                <a:ea typeface="Calibri" panose="020F0502020204030204" pitchFamily="34" charset="0"/>
                <a:cs typeface="Calibri" panose="020F0502020204030204" pitchFamily="34" charset="0"/>
              </a:rPr>
              <a:t>‘</a:t>
            </a:r>
            <a:r>
              <a:rPr lang="en-GB" altLang="el-GR" sz="2200" dirty="0" err="1">
                <a:ea typeface="Calibri" panose="020F0502020204030204" pitchFamily="34" charset="0"/>
                <a:cs typeface="Calibri" panose="020F0502020204030204" pitchFamily="34" charset="0"/>
              </a:rPr>
              <a:t>Σύρε</a:t>
            </a:r>
            <a:r>
              <a:rPr lang="en-GB" altLang="el-GR" sz="2200" dirty="0">
                <a:ea typeface="Calibri" panose="020F0502020204030204" pitchFamily="34" charset="0"/>
                <a:cs typeface="Calibri" panose="020F0502020204030204" pitchFamily="34" charset="0"/>
              </a:rPr>
              <a:t> και </a:t>
            </a:r>
            <a:r>
              <a:rPr lang="en-GB" altLang="el-GR" sz="2200" dirty="0" err="1">
                <a:ea typeface="Calibri" panose="020F0502020204030204" pitchFamily="34" charset="0"/>
                <a:cs typeface="Calibri" panose="020F0502020204030204" pitchFamily="34" charset="0"/>
              </a:rPr>
              <a:t>άφησε</a:t>
            </a:r>
            <a:r>
              <a:rPr lang="en-GB" altLang="el-GR" sz="2200" dirty="0">
                <a:ea typeface="Calibri" panose="020F0502020204030204" pitchFamily="34" charset="0"/>
                <a:cs typeface="Calibri" panose="020F0502020204030204" pitchFamily="34" charset="0"/>
              </a:rPr>
              <a:t>’ (drag and drop) / Τα</a:t>
            </a:r>
            <a:r>
              <a:rPr lang="en-GB" altLang="el-GR" sz="2200" dirty="0" err="1">
                <a:ea typeface="Calibri" panose="020F0502020204030204" pitchFamily="34" charset="0"/>
                <a:cs typeface="Calibri" panose="020F0502020204030204" pitchFamily="34" charset="0"/>
              </a:rPr>
              <a:t>ίρι</a:t>
            </a:r>
            <a:r>
              <a:rPr lang="en-GB" altLang="el-GR" sz="2200" dirty="0">
                <a:ea typeface="Calibri" panose="020F0502020204030204" pitchFamily="34" charset="0"/>
                <a:cs typeface="Calibri" panose="020F0502020204030204" pitchFamily="34" charset="0"/>
              </a:rPr>
              <a:t>ασμα (Matching)</a:t>
            </a:r>
            <a:endParaRPr lang="el-GR" altLang="el-GR" sz="2200" dirty="0">
              <a:ea typeface="Calibri" panose="020F0502020204030204" pitchFamily="34" charset="0"/>
              <a:cs typeface="Calibri" panose="020F0502020204030204" pitchFamily="34" charset="0"/>
            </a:endParaRPr>
          </a:p>
          <a:p>
            <a:pPr eaLnBrk="1" hangingPunct="1"/>
            <a:r>
              <a:rPr lang="en-GB" altLang="el-GR" sz="2200" dirty="0" err="1">
                <a:ea typeface="Calibri" panose="020F0502020204030204" pitchFamily="34" charset="0"/>
                <a:cs typeface="Calibri" panose="020F0502020204030204" pitchFamily="34" charset="0"/>
              </a:rPr>
              <a:t>Εργ</a:t>
            </a:r>
            <a:r>
              <a:rPr lang="en-GB" altLang="el-GR" sz="2200" dirty="0">
                <a:ea typeface="Calibri" panose="020F0502020204030204" pitchFamily="34" charset="0"/>
                <a:cs typeface="Calibri" panose="020F0502020204030204" pitchFamily="34" charset="0"/>
              </a:rPr>
              <a:t>αλεία κειμένου</a:t>
            </a:r>
            <a:endParaRPr lang="el-GR" altLang="el-GR" sz="2200" dirty="0">
              <a:ea typeface="Calibri" panose="020F0502020204030204" pitchFamily="34" charset="0"/>
              <a:cs typeface="Calibri" panose="020F0502020204030204" pitchFamily="34" charset="0"/>
            </a:endParaRPr>
          </a:p>
          <a:p>
            <a:pPr eaLnBrk="1" hangingPunct="1"/>
            <a:r>
              <a:rPr lang="en-GB" altLang="el-GR" sz="2200" dirty="0">
                <a:ea typeface="Calibri" panose="020F0502020204030204" pitchFamily="34" charset="0"/>
                <a:cs typeface="Calibri" panose="020F0502020204030204" pitchFamily="34" charset="0"/>
              </a:rPr>
              <a:t>Σβ</a:t>
            </a:r>
            <a:r>
              <a:rPr lang="en-GB" altLang="el-GR" sz="2200" dirty="0" err="1">
                <a:ea typeface="Calibri" panose="020F0502020204030204" pitchFamily="34" charset="0"/>
                <a:cs typeface="Calibri" panose="020F0502020204030204" pitchFamily="34" charset="0"/>
              </a:rPr>
              <a:t>ήσιμο</a:t>
            </a:r>
            <a:r>
              <a:rPr lang="en-GB" altLang="el-GR" sz="2200" dirty="0">
                <a:ea typeface="Calibri" panose="020F0502020204030204" pitchFamily="34" charset="0"/>
                <a:cs typeface="Calibri" panose="020F0502020204030204" pitchFamily="34" charset="0"/>
              </a:rPr>
              <a:t> και </a:t>
            </a:r>
            <a:r>
              <a:rPr lang="en-GB" altLang="el-GR" sz="2200" dirty="0" err="1">
                <a:ea typeface="Calibri" panose="020F0502020204030204" pitchFamily="34" charset="0"/>
                <a:cs typeface="Calibri" panose="020F0502020204030204" pitchFamily="34" charset="0"/>
              </a:rPr>
              <a:t>εμφάνιση</a:t>
            </a:r>
            <a:endParaRPr lang="el-GR" altLang="el-GR" sz="2200" dirty="0">
              <a:ea typeface="Calibri" panose="020F0502020204030204" pitchFamily="34" charset="0"/>
              <a:cs typeface="Calibri" panose="020F0502020204030204" pitchFamily="34" charset="0"/>
            </a:endParaRPr>
          </a:p>
          <a:p>
            <a:pPr eaLnBrk="1" hangingPunct="1"/>
            <a:r>
              <a:rPr lang="en-GB" altLang="el-GR" sz="2200" dirty="0" err="1">
                <a:ea typeface="Calibri" panose="020F0502020204030204" pitchFamily="34" charset="0"/>
                <a:cs typeface="Calibri" panose="020F0502020204030204" pitchFamily="34" charset="0"/>
              </a:rPr>
              <a:t>Στρωμ</a:t>
            </a:r>
            <a:r>
              <a:rPr lang="en-GB" altLang="el-GR" sz="2200" dirty="0">
                <a:ea typeface="Calibri" panose="020F0502020204030204" pitchFamily="34" charset="0"/>
                <a:cs typeface="Calibri" panose="020F0502020204030204" pitchFamily="34" charset="0"/>
              </a:rPr>
              <a:t>ατοποίηση (layering)</a:t>
            </a:r>
            <a:endParaRPr lang="el-GR" altLang="el-GR" sz="2200" dirty="0">
              <a:ea typeface="Calibri" panose="020F0502020204030204" pitchFamily="34" charset="0"/>
              <a:cs typeface="Calibri" panose="020F0502020204030204" pitchFamily="34" charset="0"/>
            </a:endParaRPr>
          </a:p>
          <a:p>
            <a:pPr eaLnBrk="1" hangingPunct="1"/>
            <a:r>
              <a:rPr lang="en-GB" altLang="el-GR" sz="2200" dirty="0" err="1">
                <a:ea typeface="Calibri" panose="020F0502020204030204" pitchFamily="34" charset="0"/>
                <a:cs typeface="Calibri" panose="020F0502020204030204" pitchFamily="34" charset="0"/>
              </a:rPr>
              <a:t>Ομ</a:t>
            </a:r>
            <a:r>
              <a:rPr lang="en-GB" altLang="el-GR" sz="2200" dirty="0">
                <a:ea typeface="Calibri" panose="020F0502020204030204" pitchFamily="34" charset="0"/>
                <a:cs typeface="Calibri" panose="020F0502020204030204" pitchFamily="34" charset="0"/>
              </a:rPr>
              <a:t>αδοποίηση </a:t>
            </a:r>
            <a:endParaRPr lang="el-GR" altLang="el-GR" sz="2200" dirty="0">
              <a:ea typeface="Calibri" panose="020F0502020204030204" pitchFamily="34" charset="0"/>
              <a:cs typeface="Calibri" panose="020F0502020204030204" pitchFamily="34" charset="0"/>
            </a:endParaRPr>
          </a:p>
          <a:p>
            <a:pPr eaLnBrk="1" hangingPunct="1"/>
            <a:r>
              <a:rPr lang="en-GB" altLang="el-GR" sz="2200" dirty="0" err="1">
                <a:ea typeface="Calibri" panose="020F0502020204030204" pitchFamily="34" charset="0"/>
                <a:cs typeface="Calibri" panose="020F0502020204030204" pitchFamily="34" charset="0"/>
              </a:rPr>
              <a:t>Αν</a:t>
            </a:r>
            <a:r>
              <a:rPr lang="en-GB" altLang="el-GR" sz="2200" dirty="0">
                <a:ea typeface="Calibri" panose="020F0502020204030204" pitchFamily="34" charset="0"/>
                <a:cs typeface="Calibri" panose="020F0502020204030204" pitchFamily="34" charset="0"/>
              </a:rPr>
              <a:t>αγνώριση γραφής</a:t>
            </a:r>
            <a:r>
              <a:rPr lang="en-US" altLang="el-GR" sz="2200" dirty="0">
                <a:ea typeface="Calibri" panose="020F0502020204030204" pitchFamily="34" charset="0"/>
                <a:cs typeface="Calibri" panose="020F0502020204030204" pitchFamily="34" charset="0"/>
              </a:rPr>
              <a:t> (Text / handwriting recognition)</a:t>
            </a:r>
            <a:endParaRPr lang="el-GR" altLang="el-GR" sz="2200" dirty="0">
              <a:ea typeface="Calibri" panose="020F0502020204030204" pitchFamily="34" charset="0"/>
              <a:cs typeface="Calibri" panose="020F0502020204030204" pitchFamily="34" charset="0"/>
            </a:endParaRPr>
          </a:p>
          <a:p>
            <a:pPr eaLnBrk="1" hangingPunct="1"/>
            <a:r>
              <a:rPr lang="en-GB" altLang="el-GR" sz="2200" dirty="0" err="1">
                <a:ea typeface="Calibri" panose="020F0502020204030204" pitchFamily="34" charset="0"/>
                <a:cs typeface="Calibri" panose="020F0502020204030204" pitchFamily="34" charset="0"/>
              </a:rPr>
              <a:t>Μετρητές</a:t>
            </a:r>
            <a:r>
              <a:rPr lang="en-GB" altLang="el-GR" sz="2200" dirty="0">
                <a:ea typeface="Calibri" panose="020F0502020204030204" pitchFamily="34" charset="0"/>
                <a:cs typeface="Calibri" panose="020F0502020204030204" pitchFamily="34" charset="0"/>
              </a:rPr>
              <a:t> / </a:t>
            </a:r>
            <a:r>
              <a:rPr lang="en-GB" altLang="el-GR" sz="2200" dirty="0" err="1">
                <a:ea typeface="Calibri" panose="020F0502020204030204" pitchFamily="34" charset="0"/>
                <a:cs typeface="Calibri" panose="020F0502020204030204" pitchFamily="34" charset="0"/>
              </a:rPr>
              <a:t>ρολόγι</a:t>
            </a:r>
            <a:r>
              <a:rPr lang="en-GB" altLang="el-GR" sz="2200" dirty="0">
                <a:ea typeface="Calibri" panose="020F0502020204030204" pitchFamily="34" charset="0"/>
                <a:cs typeface="Calibri" panose="020F0502020204030204" pitchFamily="34" charset="0"/>
              </a:rPr>
              <a:t>α</a:t>
            </a:r>
            <a:endParaRPr lang="el-GR" altLang="el-GR" sz="2200" dirty="0">
              <a:ea typeface="Calibri" panose="020F0502020204030204" pitchFamily="34" charset="0"/>
              <a:cs typeface="Calibri" panose="020F0502020204030204" pitchFamily="34" charset="0"/>
            </a:endParaRP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18</a:t>
            </a:fld>
            <a:endParaRPr lang="en-US"/>
          </a:p>
        </p:txBody>
      </p:sp>
    </p:spTree>
    <p:extLst>
      <p:ext uri="{BB962C8B-B14F-4D97-AF65-F5344CB8AC3E}">
        <p14:creationId xmlns:p14="http://schemas.microsoft.com/office/powerpoint/2010/main" val="298164366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Τίτλος"/>
          <p:cNvSpPr>
            <a:spLocks noGrp="1"/>
          </p:cNvSpPr>
          <p:nvPr>
            <p:ph type="title"/>
          </p:nvPr>
        </p:nvSpPr>
        <p:spPr/>
        <p:txBody>
          <a:bodyPr/>
          <a:lstStyle/>
          <a:p>
            <a:pPr eaLnBrk="1" hangingPunct="1"/>
            <a:r>
              <a:rPr lang="el-GR" altLang="el-GR" sz="3200">
                <a:ea typeface="Calibri" panose="020F0502020204030204" pitchFamily="34" charset="0"/>
                <a:cs typeface="Calibri" panose="020F0502020204030204" pitchFamily="34" charset="0"/>
              </a:rPr>
              <a:t>Εργαλεία βασικού λογισμικού διαδραστικών πινάκων (2/2)</a:t>
            </a:r>
          </a:p>
        </p:txBody>
      </p:sp>
      <p:sp>
        <p:nvSpPr>
          <p:cNvPr id="19459" name="2 - Θέση περιεχομένου"/>
          <p:cNvSpPr>
            <a:spLocks noGrp="1"/>
          </p:cNvSpPr>
          <p:nvPr>
            <p:ph idx="1"/>
          </p:nvPr>
        </p:nvSpPr>
        <p:spPr>
          <a:xfrm>
            <a:off x="1187624" y="1758950"/>
            <a:ext cx="8229600" cy="4205288"/>
          </a:xfrm>
        </p:spPr>
        <p:txBody>
          <a:bodyPr/>
          <a:lstStyle/>
          <a:p>
            <a:pPr eaLnBrk="1" hangingPunct="1"/>
            <a:r>
              <a:rPr lang="en-GB" altLang="el-GR" sz="2200" dirty="0" err="1">
                <a:ea typeface="Calibri" panose="020F0502020204030204" pitchFamily="34" charset="0"/>
                <a:cs typeface="Calibri" panose="020F0502020204030204" pitchFamily="34" charset="0"/>
              </a:rPr>
              <a:t>Αιχμ</a:t>
            </a:r>
            <a:r>
              <a:rPr lang="en-GB" altLang="el-GR" sz="2200" dirty="0">
                <a:ea typeface="Calibri" panose="020F0502020204030204" pitchFamily="34" charset="0"/>
                <a:cs typeface="Calibri" panose="020F0502020204030204" pitchFamily="34" charset="0"/>
              </a:rPr>
              <a:t>αλώτιση οθόνης (Screen capture) / κάμερα</a:t>
            </a:r>
            <a:endParaRPr lang="el-GR" altLang="el-GR" sz="2200" dirty="0">
              <a:ea typeface="Calibri" panose="020F0502020204030204" pitchFamily="34" charset="0"/>
              <a:cs typeface="Calibri" panose="020F0502020204030204" pitchFamily="34" charset="0"/>
            </a:endParaRPr>
          </a:p>
          <a:p>
            <a:pPr eaLnBrk="1" hangingPunct="1"/>
            <a:r>
              <a:rPr lang="en-GB" altLang="el-GR" sz="2200" dirty="0" err="1">
                <a:ea typeface="Calibri" panose="020F0502020204030204" pitchFamily="34" charset="0"/>
                <a:cs typeface="Calibri" panose="020F0502020204030204" pitchFamily="34" charset="0"/>
              </a:rPr>
              <a:t>Σκί</a:t>
            </a:r>
            <a:r>
              <a:rPr lang="en-GB" altLang="el-GR" sz="2200" dirty="0">
                <a:ea typeface="Calibri" panose="020F0502020204030204" pitchFamily="34" charset="0"/>
                <a:cs typeface="Calibri" panose="020F0502020204030204" pitchFamily="34" charset="0"/>
              </a:rPr>
              <a:t>αση οθόνης</a:t>
            </a:r>
            <a:r>
              <a:rPr lang="en-US" altLang="el-GR" sz="2200" dirty="0">
                <a:ea typeface="Calibri" panose="020F0502020204030204" pitchFamily="34" charset="0"/>
                <a:cs typeface="Calibri" panose="020F0502020204030204" pitchFamily="34" charset="0"/>
              </a:rPr>
              <a:t> / </a:t>
            </a:r>
            <a:r>
              <a:rPr lang="en-GB" altLang="el-GR" sz="2200" dirty="0" err="1">
                <a:ea typeface="Calibri" panose="020F0502020204030204" pitchFamily="34" charset="0"/>
                <a:cs typeface="Calibri" panose="020F0502020204030204" pitchFamily="34" charset="0"/>
              </a:rPr>
              <a:t>σκοτάδι</a:t>
            </a:r>
            <a:r>
              <a:rPr lang="en-US" altLang="el-GR" sz="2200" dirty="0">
                <a:ea typeface="Calibri" panose="020F0502020204030204" pitchFamily="34" charset="0"/>
                <a:cs typeface="Calibri" panose="020F0502020204030204" pitchFamily="34" charset="0"/>
              </a:rPr>
              <a:t> / curtain or revealer tool</a:t>
            </a:r>
            <a:endParaRPr lang="el-GR" altLang="el-GR" sz="2200" dirty="0">
              <a:ea typeface="Calibri" panose="020F0502020204030204" pitchFamily="34" charset="0"/>
              <a:cs typeface="Calibri" panose="020F0502020204030204" pitchFamily="34" charset="0"/>
            </a:endParaRPr>
          </a:p>
          <a:p>
            <a:pPr eaLnBrk="1" hangingPunct="1"/>
            <a:r>
              <a:rPr lang="en-GB" altLang="el-GR" sz="2200" dirty="0" err="1">
                <a:ea typeface="Calibri" panose="020F0502020204030204" pitchFamily="34" charset="0"/>
                <a:cs typeface="Calibri" panose="020F0502020204030204" pitchFamily="34" charset="0"/>
              </a:rPr>
              <a:t>Δημιουργί</a:t>
            </a:r>
            <a:r>
              <a:rPr lang="en-GB" altLang="el-GR" sz="2200" dirty="0">
                <a:ea typeface="Calibri" panose="020F0502020204030204" pitchFamily="34" charset="0"/>
                <a:cs typeface="Calibri" panose="020F0502020204030204" pitchFamily="34" charset="0"/>
              </a:rPr>
              <a:t>α κινούμενης εικόνας (Animation)</a:t>
            </a:r>
            <a:endParaRPr lang="el-GR" altLang="el-GR" sz="2200" dirty="0">
              <a:ea typeface="Calibri" panose="020F0502020204030204" pitchFamily="34" charset="0"/>
              <a:cs typeface="Calibri" panose="020F0502020204030204" pitchFamily="34" charset="0"/>
            </a:endParaRPr>
          </a:p>
          <a:p>
            <a:pPr eaLnBrk="1" hangingPunct="1"/>
            <a:r>
              <a:rPr lang="el-GR" altLang="el-GR" sz="2200" dirty="0">
                <a:ea typeface="Calibri" panose="020F0502020204030204" pitchFamily="34" charset="0"/>
                <a:cs typeface="Calibri" panose="020F0502020204030204" pitchFamily="34" charset="0"/>
              </a:rPr>
              <a:t>Εγγραφή κινήσεων οθόνης ή σελίδας / βίντεο κάμερα</a:t>
            </a:r>
          </a:p>
          <a:p>
            <a:pPr eaLnBrk="1" hangingPunct="1"/>
            <a:r>
              <a:rPr lang="en-GB" altLang="el-GR" sz="2200" dirty="0" err="1">
                <a:ea typeface="Calibri" panose="020F0502020204030204" pitchFamily="34" charset="0"/>
                <a:cs typeface="Calibri" panose="020F0502020204030204" pitchFamily="34" charset="0"/>
              </a:rPr>
              <a:t>Τεχνικές</a:t>
            </a:r>
            <a:r>
              <a:rPr lang="en-GB" altLang="el-GR" sz="2200" dirty="0">
                <a:ea typeface="Calibri" panose="020F0502020204030204" pitchFamily="34" charset="0"/>
                <a:cs typeface="Calibri" panose="020F0502020204030204" pitchFamily="34" charset="0"/>
              </a:rPr>
              <a:t> και </a:t>
            </a:r>
            <a:r>
              <a:rPr lang="en-GB" altLang="el-GR" sz="2200" dirty="0" err="1">
                <a:ea typeface="Calibri" panose="020F0502020204030204" pitchFamily="34" charset="0"/>
                <a:cs typeface="Calibri" panose="020F0502020204030204" pitchFamily="34" charset="0"/>
              </a:rPr>
              <a:t>εργ</a:t>
            </a:r>
            <a:r>
              <a:rPr lang="en-GB" altLang="el-GR" sz="2200" dirty="0">
                <a:ea typeface="Calibri" panose="020F0502020204030204" pitchFamily="34" charset="0"/>
                <a:cs typeface="Calibri" panose="020F0502020204030204" pitchFamily="34" charset="0"/>
              </a:rPr>
              <a:t>αλεία γεμίσματος</a:t>
            </a:r>
            <a:endParaRPr lang="el-GR" altLang="el-GR" sz="2200" dirty="0">
              <a:ea typeface="Calibri" panose="020F0502020204030204" pitchFamily="34" charset="0"/>
              <a:cs typeface="Calibri" panose="020F0502020204030204" pitchFamily="34" charset="0"/>
            </a:endParaRPr>
          </a:p>
          <a:p>
            <a:pPr eaLnBrk="1" hangingPunct="1"/>
            <a:r>
              <a:rPr lang="en-GB" altLang="el-GR" sz="2200" dirty="0" err="1">
                <a:ea typeface="Calibri" panose="020F0502020204030204" pitchFamily="34" charset="0"/>
                <a:cs typeface="Calibri" panose="020F0502020204030204" pitchFamily="34" charset="0"/>
              </a:rPr>
              <a:t>Εργ</a:t>
            </a:r>
            <a:r>
              <a:rPr lang="en-GB" altLang="el-GR" sz="2200" dirty="0">
                <a:ea typeface="Calibri" panose="020F0502020204030204" pitchFamily="34" charset="0"/>
                <a:cs typeface="Calibri" panose="020F0502020204030204" pitchFamily="34" charset="0"/>
              </a:rPr>
              <a:t>αλεία για διάφορα γνωστικά αντικείμενα</a:t>
            </a:r>
            <a:endParaRPr lang="el-GR" altLang="el-GR" sz="2200" dirty="0">
              <a:ea typeface="Calibri" panose="020F0502020204030204" pitchFamily="34" charset="0"/>
              <a:cs typeface="Calibri" panose="020F0502020204030204" pitchFamily="34" charset="0"/>
            </a:endParaRPr>
          </a:p>
          <a:p>
            <a:pPr eaLnBrk="1" hangingPunct="1"/>
            <a:r>
              <a:rPr lang="en-GB" altLang="el-GR" sz="2200" dirty="0">
                <a:ea typeface="Calibri" panose="020F0502020204030204" pitchFamily="34" charset="0"/>
                <a:cs typeface="Calibri" panose="020F0502020204030204" pitchFamily="34" charset="0"/>
              </a:rPr>
              <a:t>Stacking objects / ανα</a:t>
            </a:r>
            <a:r>
              <a:rPr lang="en-GB" altLang="el-GR" sz="2200" dirty="0" err="1">
                <a:ea typeface="Calibri" panose="020F0502020204030204" pitchFamily="34" charset="0"/>
                <a:cs typeface="Calibri" panose="020F0502020204030204" pitchFamily="34" charset="0"/>
              </a:rPr>
              <a:t>δι</a:t>
            </a:r>
            <a:r>
              <a:rPr lang="en-GB" altLang="el-GR" sz="2200" dirty="0">
                <a:ea typeface="Calibri" panose="020F0502020204030204" pitchFamily="34" charset="0"/>
                <a:cs typeface="Calibri" panose="020F0502020204030204" pitchFamily="34" charset="0"/>
              </a:rPr>
              <a:t>πλασιασμός / κλωνοποίηση</a:t>
            </a:r>
            <a:endParaRPr lang="el-GR" altLang="el-GR" sz="2200" dirty="0">
              <a:ea typeface="Calibri" panose="020F0502020204030204" pitchFamily="34" charset="0"/>
              <a:cs typeface="Calibri" panose="020F0502020204030204" pitchFamily="34" charset="0"/>
            </a:endParaRPr>
          </a:p>
          <a:p>
            <a:pPr eaLnBrk="1" hangingPunct="1"/>
            <a:r>
              <a:rPr lang="en-GB" altLang="el-GR" sz="2200" dirty="0" err="1">
                <a:ea typeface="Calibri" panose="020F0502020204030204" pitchFamily="34" charset="0"/>
                <a:cs typeface="Calibri" panose="020F0502020204030204" pitchFamily="34" charset="0"/>
              </a:rPr>
              <a:t>Δι</a:t>
            </a:r>
            <a:r>
              <a:rPr lang="en-GB" altLang="el-GR" sz="2200" dirty="0">
                <a:ea typeface="Calibri" panose="020F0502020204030204" pitchFamily="34" charset="0"/>
                <a:cs typeface="Calibri" panose="020F0502020204030204" pitchFamily="34" charset="0"/>
              </a:rPr>
              <a:t>αφάνεια</a:t>
            </a:r>
            <a:endParaRPr lang="el-GR" altLang="el-GR" sz="2200" dirty="0">
              <a:ea typeface="Calibri" panose="020F0502020204030204" pitchFamily="34" charset="0"/>
              <a:cs typeface="Calibri" panose="020F0502020204030204" pitchFamily="34" charset="0"/>
            </a:endParaRPr>
          </a:p>
          <a:p>
            <a:pPr eaLnBrk="1" hangingPunct="1"/>
            <a:r>
              <a:rPr lang="el-GR" altLang="el-GR" sz="2200" dirty="0">
                <a:ea typeface="Calibri" panose="020F0502020204030204" pitchFamily="34" charset="0"/>
                <a:cs typeface="Calibri" panose="020F0502020204030204" pitchFamily="34" charset="0"/>
              </a:rPr>
              <a:t>Δυνατότητα για δύο τουλάχιστον χρήστες ταυτόχρονα </a:t>
            </a:r>
          </a:p>
          <a:p>
            <a:pPr eaLnBrk="1" hangingPunct="1"/>
            <a:endParaRPr lang="el-GR" altLang="el-GR" sz="2200" dirty="0">
              <a:ea typeface="Calibri" panose="020F0502020204030204" pitchFamily="34" charset="0"/>
              <a:cs typeface="Calibri" panose="020F0502020204030204" pitchFamily="34" charset="0"/>
            </a:endParaRP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19</a:t>
            </a:fld>
            <a:endParaRPr lang="en-US"/>
          </a:p>
        </p:txBody>
      </p:sp>
    </p:spTree>
    <p:extLst>
      <p:ext uri="{BB962C8B-B14F-4D97-AF65-F5344CB8AC3E}">
        <p14:creationId xmlns:p14="http://schemas.microsoft.com/office/powerpoint/2010/main" val="110994602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l-GR" altLang="el-GR" sz="3600" b="1" dirty="0">
                <a:solidFill>
                  <a:schemeClr val="tx1"/>
                </a:solidFill>
                <a:ea typeface="Calibri" panose="020F0502020204030204" pitchFamily="34" charset="0"/>
                <a:cs typeface="Calibri" panose="020F0502020204030204" pitchFamily="34" charset="0"/>
              </a:rPr>
              <a:t>Σκοπός</a:t>
            </a:r>
            <a:endParaRPr lang="en-GB" altLang="el-GR" sz="3600" b="1" dirty="0">
              <a:solidFill>
                <a:srgbClr val="11488B"/>
              </a:solidFill>
              <a:ea typeface="Calibri" panose="020F0502020204030204" pitchFamily="34" charset="0"/>
              <a:cs typeface="Calibri" panose="020F0502020204030204" pitchFamily="34" charset="0"/>
            </a:endParaRPr>
          </a:p>
        </p:txBody>
      </p:sp>
      <p:sp>
        <p:nvSpPr>
          <p:cNvPr id="3075" name="Content Placeholder 2"/>
          <p:cNvSpPr>
            <a:spLocks noGrp="1"/>
          </p:cNvSpPr>
          <p:nvPr>
            <p:ph idx="1"/>
          </p:nvPr>
        </p:nvSpPr>
        <p:spPr>
          <a:xfrm>
            <a:off x="1051462" y="1588294"/>
            <a:ext cx="7862888" cy="4546600"/>
          </a:xfrm>
        </p:spPr>
        <p:txBody>
          <a:bodyPr/>
          <a:lstStyle/>
          <a:p>
            <a:pPr eaLnBrk="1" hangingPunct="1"/>
            <a:r>
              <a:rPr lang="el-GR" altLang="el-GR" sz="2000" dirty="0">
                <a:ea typeface="Calibri" panose="020F0502020204030204" pitchFamily="34" charset="0"/>
                <a:cs typeface="Calibri" panose="020F0502020204030204" pitchFamily="34" charset="0"/>
              </a:rPr>
              <a:t>Η συνοπτική παρουσίαση </a:t>
            </a:r>
          </a:p>
          <a:p>
            <a:pPr lvl="1" eaLnBrk="1" hangingPunct="1"/>
            <a:r>
              <a:rPr lang="el-GR" altLang="el-GR" sz="2000" dirty="0">
                <a:ea typeface="Calibri" panose="020F0502020204030204" pitchFamily="34" charset="0"/>
                <a:cs typeface="Calibri" panose="020F0502020204030204" pitchFamily="34" charset="0"/>
              </a:rPr>
              <a:t>βασικών στοιχείων λειτουργίας των </a:t>
            </a:r>
            <a:r>
              <a:rPr lang="el-GR" altLang="el-GR" sz="2000" dirty="0" err="1">
                <a:ea typeface="Calibri" panose="020F0502020204030204" pitchFamily="34" charset="0"/>
                <a:cs typeface="Calibri" panose="020F0502020204030204" pitchFamily="34" charset="0"/>
              </a:rPr>
              <a:t>διαδραστικών</a:t>
            </a:r>
            <a:r>
              <a:rPr lang="el-GR" altLang="el-GR" sz="2000" dirty="0">
                <a:ea typeface="Calibri" panose="020F0502020204030204" pitchFamily="34" charset="0"/>
                <a:cs typeface="Calibri" panose="020F0502020204030204" pitchFamily="34" charset="0"/>
              </a:rPr>
              <a:t> πινάκων, καθώς και τα πλεονεκτήματα και πιθανά μειονεκτήματα που μπορεί να προκύψουν από τον τρόπο χρήσης των </a:t>
            </a:r>
            <a:r>
              <a:rPr lang="el-GR" altLang="el-GR" sz="2000" dirty="0" err="1">
                <a:ea typeface="Calibri" panose="020F0502020204030204" pitchFamily="34" charset="0"/>
                <a:cs typeface="Calibri" panose="020F0502020204030204" pitchFamily="34" charset="0"/>
              </a:rPr>
              <a:t>διαδραστικών</a:t>
            </a:r>
            <a:r>
              <a:rPr lang="el-GR" altLang="el-GR" sz="2000" dirty="0">
                <a:ea typeface="Calibri" panose="020F0502020204030204" pitchFamily="34" charset="0"/>
                <a:cs typeface="Calibri" panose="020F0502020204030204" pitchFamily="34" charset="0"/>
              </a:rPr>
              <a:t> συστημάτων στην τάξη και</a:t>
            </a:r>
          </a:p>
          <a:p>
            <a:pPr lvl="1" eaLnBrk="1" hangingPunct="1"/>
            <a:r>
              <a:rPr lang="el-GR" altLang="el-GR" sz="2000" dirty="0">
                <a:ea typeface="Calibri" panose="020F0502020204030204" pitchFamily="34" charset="0"/>
                <a:cs typeface="Calibri" panose="020F0502020204030204" pitchFamily="34" charset="0"/>
              </a:rPr>
              <a:t>το πως επηρεάζεται η μαθησιακή διαδικασία απ’ την ένταξη τους στην διδακτική πρακτική και σχεδίαση εκπαιδευτικών εφαρμογών. </a:t>
            </a:r>
          </a:p>
          <a:p>
            <a:pPr eaLnBrk="1" hangingPunct="1"/>
            <a:r>
              <a:rPr lang="el-GR" altLang="el-GR" sz="2000" dirty="0">
                <a:ea typeface="Calibri" panose="020F0502020204030204" pitchFamily="34" charset="0"/>
                <a:cs typeface="Calibri" panose="020F0502020204030204" pitchFamily="34" charset="0"/>
              </a:rPr>
              <a:t>Η έμφαση δίνεται στη </a:t>
            </a:r>
          </a:p>
          <a:p>
            <a:pPr lvl="1" eaLnBrk="1" hangingPunct="1"/>
            <a:r>
              <a:rPr lang="el-GR" altLang="el-GR" sz="2000" dirty="0">
                <a:ea typeface="Calibri" panose="020F0502020204030204" pitchFamily="34" charset="0"/>
                <a:cs typeface="Calibri" panose="020F0502020204030204" pitchFamily="34" charset="0"/>
              </a:rPr>
              <a:t>παρουσίαση συγκεκριμένων διδακτικών προτάσεων και γνωριμίας μεθόδων χρήσης των συστημάτων αυτών.</a:t>
            </a:r>
            <a:endParaRPr lang="en-GB" altLang="el-GR" sz="2000" dirty="0">
              <a:ea typeface="Calibri" panose="020F0502020204030204" pitchFamily="34" charset="0"/>
              <a:cs typeface="Calibri" panose="020F0502020204030204" pitchFamily="34" charset="0"/>
            </a:endParaRPr>
          </a:p>
        </p:txBody>
      </p:sp>
      <p:sp>
        <p:nvSpPr>
          <p:cNvPr id="3" name="Θέση υποσέλιδου 2"/>
          <p:cNvSpPr>
            <a:spLocks noGrp="1"/>
          </p:cNvSpPr>
          <p:nvPr>
            <p:ph type="ftr" sz="quarter" idx="11"/>
          </p:nvPr>
        </p:nvSpPr>
        <p:spPr/>
        <p:txBody>
          <a:bodyPr/>
          <a:lstStyle/>
          <a:p>
            <a:pPr>
              <a:defRPr/>
            </a:pPr>
            <a:r>
              <a:rPr lang="el-GR"/>
              <a:t>ΤΠΕ και Εκπαίδευση, Β. Κόμης</a:t>
            </a:r>
            <a:endParaRPr lang="en-US"/>
          </a:p>
        </p:txBody>
      </p:sp>
      <p:sp>
        <p:nvSpPr>
          <p:cNvPr id="4" name="Θέση αριθμού διαφάνειας 3"/>
          <p:cNvSpPr>
            <a:spLocks noGrp="1"/>
          </p:cNvSpPr>
          <p:nvPr>
            <p:ph type="sldNum" sz="quarter" idx="12"/>
          </p:nvPr>
        </p:nvSpPr>
        <p:spPr/>
        <p:txBody>
          <a:bodyPr/>
          <a:lstStyle/>
          <a:p>
            <a:pPr>
              <a:defRPr/>
            </a:pPr>
            <a:fld id="{C40149EA-2923-4536-A8D0-E42BA4AF4E73}" type="slidenum">
              <a:rPr lang="en-US" smtClean="0"/>
              <a:pPr>
                <a:defRPr/>
              </a:pPr>
              <a:t>2</a:t>
            </a:fld>
            <a:endParaRPr lang="en-US"/>
          </a:p>
        </p:txBody>
      </p:sp>
    </p:spTree>
    <p:extLst>
      <p:ext uri="{BB962C8B-B14F-4D97-AF65-F5344CB8AC3E}">
        <p14:creationId xmlns:p14="http://schemas.microsoft.com/office/powerpoint/2010/main" val="2807921795"/>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Τίτλος"/>
          <p:cNvSpPr>
            <a:spLocks noGrp="1"/>
          </p:cNvSpPr>
          <p:nvPr>
            <p:ph type="title"/>
          </p:nvPr>
        </p:nvSpPr>
        <p:spPr/>
        <p:txBody>
          <a:bodyPr/>
          <a:lstStyle/>
          <a:p>
            <a:pPr eaLnBrk="1" hangingPunct="1"/>
            <a:r>
              <a:rPr lang="el-GR" altLang="el-GR" sz="3200"/>
              <a:t>Ο Διαδραστικός Πίνακας ως διδακτικό εργαλείο</a:t>
            </a:r>
          </a:p>
        </p:txBody>
      </p:sp>
      <p:sp>
        <p:nvSpPr>
          <p:cNvPr id="20483" name="2 - Θέση περιεχομένου"/>
          <p:cNvSpPr>
            <a:spLocks noGrp="1"/>
          </p:cNvSpPr>
          <p:nvPr>
            <p:ph idx="1"/>
          </p:nvPr>
        </p:nvSpPr>
        <p:spPr>
          <a:xfrm>
            <a:off x="1433366" y="1687512"/>
            <a:ext cx="7132464" cy="4618038"/>
          </a:xfrm>
        </p:spPr>
        <p:txBody>
          <a:bodyPr/>
          <a:lstStyle/>
          <a:p>
            <a:pPr eaLnBrk="1" hangingPunct="1"/>
            <a:r>
              <a:rPr lang="el-GR" altLang="el-GR" sz="2400" dirty="0">
                <a:ea typeface="Calibri" panose="020F0502020204030204" pitchFamily="34" charset="0"/>
                <a:cs typeface="Calibri" panose="020F0502020204030204" pitchFamily="34" charset="0"/>
              </a:rPr>
              <a:t>Πλεονεκτήματα (</a:t>
            </a:r>
            <a:r>
              <a:rPr lang="en-GB" altLang="el-GR" sz="2400" dirty="0" err="1">
                <a:ea typeface="Calibri" panose="020F0502020204030204" pitchFamily="34" charset="0"/>
                <a:cs typeface="Calibri" panose="020F0502020204030204" pitchFamily="34" charset="0"/>
              </a:rPr>
              <a:t>Becta</a:t>
            </a:r>
            <a:r>
              <a:rPr lang="el-GR" altLang="el-GR" sz="2400" dirty="0">
                <a:ea typeface="Calibri" panose="020F0502020204030204" pitchFamily="34" charset="0"/>
                <a:cs typeface="Calibri" panose="020F0502020204030204" pitchFamily="34" charset="0"/>
              </a:rPr>
              <a:t>, 2003) (1/2):</a:t>
            </a:r>
          </a:p>
          <a:p>
            <a:pPr lvl="1" eaLnBrk="1" hangingPunct="1"/>
            <a:r>
              <a:rPr lang="el-GR" altLang="el-GR" sz="2000" dirty="0">
                <a:ea typeface="Calibri" panose="020F0502020204030204" pitchFamily="34" charset="0"/>
                <a:cs typeface="Calibri" panose="020F0502020204030204" pitchFamily="34" charset="0"/>
              </a:rPr>
              <a:t>παρέχει τη δυνατότητα ενσωμάτωσης των ΤΠΕ στη μετωπιαία διδασκαλία με ποιο αποτελεσματικό, σε σχέση με το απλό προβολικό μηχάνημα, τρόπο.</a:t>
            </a:r>
          </a:p>
          <a:p>
            <a:pPr lvl="1" eaLnBrk="1" hangingPunct="1"/>
            <a:r>
              <a:rPr lang="el-GR" altLang="el-GR" sz="2000" dirty="0">
                <a:ea typeface="Calibri" panose="020F0502020204030204" pitchFamily="34" charset="0"/>
                <a:cs typeface="Calibri" panose="020F0502020204030204" pitchFamily="34" charset="0"/>
              </a:rPr>
              <a:t>Ενθαρρύνει επίσης τον αυθορμητισμό και την ευελιξία επιτρέποντας στο δάσκαλο να χρησιμοποιήσει μια μεγάλη εμβέλεια από διαδικτυακούς πόρους. </a:t>
            </a:r>
          </a:p>
          <a:p>
            <a:pPr lvl="1" eaLnBrk="1" hangingPunct="1"/>
            <a:r>
              <a:rPr lang="el-GR" altLang="el-GR" sz="2000" dirty="0">
                <a:ea typeface="Calibri" panose="020F0502020204030204" pitchFamily="34" charset="0"/>
                <a:cs typeface="Calibri" panose="020F0502020204030204" pitchFamily="34" charset="0"/>
              </a:rPr>
              <a:t>Παρέχει τη δυνατότητα στον εκπαιδευτικό να αποθηκεύει και να τυπώνει οτιδήποτε υπάρχει στον πίνακα, συμπεριλαμβανομένων και των σημειώσεων κατά τη διάρκεια του μαθήματος, ευνοώντας την τροποποίηση/διασκευή δεδομένων και μειώνοντας την </a:t>
            </a:r>
            <a:r>
              <a:rPr lang="el-GR" altLang="el-GR" sz="2000" dirty="0" err="1">
                <a:ea typeface="Calibri" panose="020F0502020204030204" pitchFamily="34" charset="0"/>
                <a:cs typeface="Calibri" panose="020F0502020204030204" pitchFamily="34" charset="0"/>
              </a:rPr>
              <a:t>αλληλεπικάλυψη</a:t>
            </a:r>
            <a:r>
              <a:rPr lang="el-GR" altLang="el-GR" sz="2000" dirty="0">
                <a:ea typeface="Calibri" panose="020F0502020204030204" pitchFamily="34" charset="0"/>
                <a:cs typeface="Calibri" panose="020F0502020204030204" pitchFamily="34" charset="0"/>
              </a:rPr>
              <a:t> των προσπαθειών. </a:t>
            </a: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20</a:t>
            </a:fld>
            <a:endParaRPr lang="en-US"/>
          </a:p>
        </p:txBody>
      </p:sp>
    </p:spTree>
    <p:extLst>
      <p:ext uri="{BB962C8B-B14F-4D97-AF65-F5344CB8AC3E}">
        <p14:creationId xmlns:p14="http://schemas.microsoft.com/office/powerpoint/2010/main" val="377647059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 Τίτλος"/>
          <p:cNvSpPr>
            <a:spLocks noGrp="1"/>
          </p:cNvSpPr>
          <p:nvPr>
            <p:ph type="title"/>
          </p:nvPr>
        </p:nvSpPr>
        <p:spPr/>
        <p:txBody>
          <a:bodyPr/>
          <a:lstStyle/>
          <a:p>
            <a:pPr eaLnBrk="1" hangingPunct="1"/>
            <a:r>
              <a:rPr lang="el-GR" altLang="el-GR" sz="3200"/>
              <a:t>Ο Διαδραστικός Πίνακας ως διδακτικό εργαλείο</a:t>
            </a:r>
          </a:p>
        </p:txBody>
      </p:sp>
      <p:sp>
        <p:nvSpPr>
          <p:cNvPr id="21507" name="2 - Θέση περιεχομένου"/>
          <p:cNvSpPr>
            <a:spLocks noGrp="1"/>
          </p:cNvSpPr>
          <p:nvPr>
            <p:ph idx="1"/>
          </p:nvPr>
        </p:nvSpPr>
        <p:spPr>
          <a:xfrm>
            <a:off x="1435100" y="1758950"/>
            <a:ext cx="7352531" cy="4546600"/>
          </a:xfrm>
        </p:spPr>
        <p:txBody>
          <a:bodyPr/>
          <a:lstStyle/>
          <a:p>
            <a:pPr eaLnBrk="1" hangingPunct="1"/>
            <a:r>
              <a:rPr lang="el-GR" altLang="el-GR" sz="2400" dirty="0">
                <a:ea typeface="Calibri" panose="020F0502020204030204" pitchFamily="34" charset="0"/>
                <a:cs typeface="Calibri" panose="020F0502020204030204" pitchFamily="34" charset="0"/>
              </a:rPr>
              <a:t>Πλεονεκτήματα (</a:t>
            </a:r>
            <a:r>
              <a:rPr lang="en-GB" altLang="el-GR" sz="2400" dirty="0" err="1">
                <a:ea typeface="Calibri" panose="020F0502020204030204" pitchFamily="34" charset="0"/>
                <a:cs typeface="Calibri" panose="020F0502020204030204" pitchFamily="34" charset="0"/>
              </a:rPr>
              <a:t>Becta</a:t>
            </a:r>
            <a:r>
              <a:rPr lang="el-GR" altLang="el-GR" sz="2400" dirty="0">
                <a:ea typeface="Calibri" panose="020F0502020204030204" pitchFamily="34" charset="0"/>
                <a:cs typeface="Calibri" panose="020F0502020204030204" pitchFamily="34" charset="0"/>
              </a:rPr>
              <a:t>, 2003), (2/2):</a:t>
            </a:r>
          </a:p>
          <a:p>
            <a:pPr lvl="1" eaLnBrk="1" hangingPunct="1"/>
            <a:r>
              <a:rPr lang="el-GR" altLang="el-GR" sz="2000" dirty="0">
                <a:ea typeface="Calibri" panose="020F0502020204030204" pitchFamily="34" charset="0"/>
                <a:cs typeface="Calibri" panose="020F0502020204030204" pitchFamily="34" charset="0"/>
              </a:rPr>
              <a:t>Επιτρέπει στον εκπαιδευτικό να μοιράζεται και να επαναχρησιμοποιεί υλικά μειώνοντας το φόρτο εργασίας. </a:t>
            </a:r>
          </a:p>
          <a:p>
            <a:pPr lvl="1" eaLnBrk="1" hangingPunct="1"/>
            <a:r>
              <a:rPr lang="el-GR" altLang="el-GR" sz="2000" dirty="0">
                <a:ea typeface="Calibri" panose="020F0502020204030204" pitchFamily="34" charset="0"/>
                <a:cs typeface="Calibri" panose="020F0502020204030204" pitchFamily="34" charset="0"/>
              </a:rPr>
              <a:t>Σε τεχνικό επίπεδο παρέχει πολύ μεγαλύτερη ευκολία στη χρήση για διδασκαλία από το μεμονωμένο υπολογιστή ενώ σε επαγγελματικό επίπεδο εμπνέει τον εκπαιδευτικό να χρησιμοποιήσει περισσότερο τις ΤΠΕ στην παιδαγωγική διαδικασία ευνοώντας συγχρόνως την επαγγελματική του ανάπτυξη.</a:t>
            </a:r>
          </a:p>
          <a:p>
            <a:pPr lvl="1" eaLnBrk="1" hangingPunct="1"/>
            <a:endParaRPr lang="el-GR" altLang="el-GR" sz="2000" dirty="0">
              <a:ea typeface="Calibri" panose="020F0502020204030204" pitchFamily="34" charset="0"/>
              <a:cs typeface="Calibri" panose="020F0502020204030204" pitchFamily="34" charset="0"/>
            </a:endParaRP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21</a:t>
            </a:fld>
            <a:endParaRPr lang="en-US"/>
          </a:p>
        </p:txBody>
      </p:sp>
    </p:spTree>
    <p:extLst>
      <p:ext uri="{BB962C8B-B14F-4D97-AF65-F5344CB8AC3E}">
        <p14:creationId xmlns:p14="http://schemas.microsoft.com/office/powerpoint/2010/main" val="77866122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 Τίτλος"/>
          <p:cNvSpPr>
            <a:spLocks noGrp="1"/>
          </p:cNvSpPr>
          <p:nvPr>
            <p:ph type="title"/>
          </p:nvPr>
        </p:nvSpPr>
        <p:spPr/>
        <p:txBody>
          <a:bodyPr/>
          <a:lstStyle/>
          <a:p>
            <a:pPr eaLnBrk="1" hangingPunct="1"/>
            <a:r>
              <a:rPr lang="el-GR" altLang="el-GR" sz="3200"/>
              <a:t>Ο Διαδραστικός Πίνακας ως διδακτικό εργαλείο</a:t>
            </a:r>
          </a:p>
        </p:txBody>
      </p:sp>
      <p:sp>
        <p:nvSpPr>
          <p:cNvPr id="22531" name="2 - Θέση περιεχομένου"/>
          <p:cNvSpPr>
            <a:spLocks noGrp="1"/>
          </p:cNvSpPr>
          <p:nvPr>
            <p:ph idx="1"/>
          </p:nvPr>
        </p:nvSpPr>
        <p:spPr>
          <a:xfrm>
            <a:off x="1071562" y="1562100"/>
            <a:ext cx="7862888" cy="4981575"/>
          </a:xfrm>
        </p:spPr>
        <p:txBody>
          <a:bodyPr/>
          <a:lstStyle/>
          <a:p>
            <a:pPr eaLnBrk="1" hangingPunct="1"/>
            <a:r>
              <a:rPr lang="el-GR" altLang="el-GR" sz="2200" dirty="0">
                <a:ea typeface="Calibri" panose="020F0502020204030204" pitchFamily="34" charset="0"/>
                <a:cs typeface="Calibri" panose="020F0502020204030204" pitchFamily="34" charset="0"/>
              </a:rPr>
              <a:t>Μειονεκτήματα:</a:t>
            </a:r>
          </a:p>
          <a:p>
            <a:pPr lvl="1" eaLnBrk="1" hangingPunct="1"/>
            <a:r>
              <a:rPr lang="el-GR" altLang="el-GR" sz="1800" dirty="0">
                <a:ea typeface="Calibri" panose="020F0502020204030204" pitchFamily="34" charset="0"/>
                <a:cs typeface="Calibri" panose="020F0502020204030204" pitchFamily="34" charset="0"/>
              </a:rPr>
              <a:t>σημαντικό κόστος εξοπλισμού, </a:t>
            </a:r>
          </a:p>
          <a:p>
            <a:pPr lvl="1" eaLnBrk="1" hangingPunct="1"/>
            <a:r>
              <a:rPr lang="el-GR" altLang="el-GR" sz="1800" dirty="0">
                <a:ea typeface="Calibri" panose="020F0502020204030204" pitchFamily="34" charset="0"/>
                <a:cs typeface="Calibri" panose="020F0502020204030204" pitchFamily="34" charset="0"/>
              </a:rPr>
              <a:t>ανάγκη εκπαίδευσης των δασκάλων και την τεχνική υποστήριξή τους για κάποιο τουλάχιστον διάστημα καθώς και </a:t>
            </a:r>
          </a:p>
          <a:p>
            <a:pPr lvl="1" eaLnBrk="1" hangingPunct="1"/>
            <a:r>
              <a:rPr lang="el-GR" altLang="el-GR" sz="1800" dirty="0">
                <a:ea typeface="Calibri" panose="020F0502020204030204" pitchFamily="34" charset="0"/>
                <a:cs typeface="Calibri" panose="020F0502020204030204" pitchFamily="34" charset="0"/>
              </a:rPr>
              <a:t>μια σειρά από πρακτικά θέματα (π.χ. αντανάκλαση του ήλιου και δυσκολία μαθητών να παρακολουθήσουν, θέση του δασκάλου πάντα στο πλάι αλλιώς δημιουργείται σκιά στην οθόνη, θέματα ασφάλειας με το πλήθος των καλωδίων που δημιουργείται, ύψος πίνακα αν τοποθετηθεί μόνιμα και δεν υπάρχει βάση αυξομείωσης, δυσκολία στη βαθμονόμηση (</a:t>
            </a:r>
            <a:r>
              <a:rPr lang="en-GB" altLang="el-GR" sz="1800" dirty="0">
                <a:ea typeface="Calibri" panose="020F0502020204030204" pitchFamily="34" charset="0"/>
                <a:cs typeface="Calibri" panose="020F0502020204030204" pitchFamily="34" charset="0"/>
              </a:rPr>
              <a:t>calibration</a:t>
            </a:r>
            <a:r>
              <a:rPr lang="el-GR" altLang="el-GR" sz="1800" dirty="0">
                <a:ea typeface="Calibri" panose="020F0502020204030204" pitchFamily="34" charset="0"/>
                <a:cs typeface="Calibri" panose="020F0502020204030204" pitchFamily="34" charset="0"/>
              </a:rPr>
              <a:t>), κλπ.). </a:t>
            </a:r>
          </a:p>
          <a:p>
            <a:pPr lvl="1" eaLnBrk="1" hangingPunct="1"/>
            <a:r>
              <a:rPr lang="el-GR" altLang="el-GR" sz="1800" dirty="0">
                <a:ea typeface="Calibri" panose="020F0502020204030204" pitchFamily="34" charset="0"/>
                <a:cs typeface="Calibri" panose="020F0502020204030204" pitchFamily="34" charset="0"/>
              </a:rPr>
              <a:t>Το κύριο όμως μειονέκτημα του </a:t>
            </a:r>
            <a:r>
              <a:rPr lang="el-GR" altLang="el-GR" sz="1800" dirty="0" err="1">
                <a:ea typeface="Calibri" panose="020F0502020204030204" pitchFamily="34" charset="0"/>
                <a:cs typeface="Calibri" panose="020F0502020204030204" pitchFamily="34" charset="0"/>
              </a:rPr>
              <a:t>διαδραστικού</a:t>
            </a:r>
            <a:r>
              <a:rPr lang="el-GR" altLang="el-GR" sz="1800" dirty="0">
                <a:ea typeface="Calibri" panose="020F0502020204030204" pitchFamily="34" charset="0"/>
                <a:cs typeface="Calibri" panose="020F0502020204030204" pitchFamily="34" charset="0"/>
              </a:rPr>
              <a:t> πίνακα εδράζεται στην ενδεχόμενη χρήση του ως κλασικού εποπτικού μέσου, ως εργαλείου δηλαδή που αναπαραγάγει τον συμβατικό τρόπο διδασκαλίας.</a:t>
            </a: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22</a:t>
            </a:fld>
            <a:endParaRPr lang="en-US"/>
          </a:p>
        </p:txBody>
      </p:sp>
    </p:spTree>
    <p:extLst>
      <p:ext uri="{BB962C8B-B14F-4D97-AF65-F5344CB8AC3E}">
        <p14:creationId xmlns:p14="http://schemas.microsoft.com/office/powerpoint/2010/main" val="331959153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 Τίτλος"/>
          <p:cNvSpPr>
            <a:spLocks noGrp="1"/>
          </p:cNvSpPr>
          <p:nvPr>
            <p:ph type="title"/>
          </p:nvPr>
        </p:nvSpPr>
        <p:spPr/>
        <p:txBody>
          <a:bodyPr/>
          <a:lstStyle/>
          <a:p>
            <a:pPr eaLnBrk="1" hangingPunct="1"/>
            <a:r>
              <a:rPr lang="el-GR" altLang="el-GR" sz="2800">
                <a:ea typeface="Calibri" panose="020F0502020204030204" pitchFamily="34" charset="0"/>
                <a:cs typeface="Calibri" panose="020F0502020204030204" pitchFamily="34" charset="0"/>
              </a:rPr>
              <a:t>Τεχνικές για αλληλεπιδραστική διδασκαλία με το διαδραστικό πίνακα (</a:t>
            </a:r>
            <a:r>
              <a:rPr lang="en-GB" altLang="el-GR" sz="2800">
                <a:ea typeface="Calibri" panose="020F0502020204030204" pitchFamily="34" charset="0"/>
                <a:cs typeface="Calibri" panose="020F0502020204030204" pitchFamily="34" charset="0"/>
              </a:rPr>
              <a:t>Becta</a:t>
            </a:r>
            <a:r>
              <a:rPr lang="el-GR" altLang="el-GR" sz="2800">
                <a:ea typeface="Calibri" panose="020F0502020204030204" pitchFamily="34" charset="0"/>
                <a:cs typeface="Calibri" panose="020F0502020204030204" pitchFamily="34" charset="0"/>
              </a:rPr>
              <a:t>, 2003) (1/2)</a:t>
            </a:r>
          </a:p>
        </p:txBody>
      </p:sp>
      <p:sp>
        <p:nvSpPr>
          <p:cNvPr id="23555" name="2 - Θέση περιεχομένου"/>
          <p:cNvSpPr>
            <a:spLocks noGrp="1"/>
          </p:cNvSpPr>
          <p:nvPr>
            <p:ph idx="1"/>
          </p:nvPr>
        </p:nvSpPr>
        <p:spPr>
          <a:xfrm>
            <a:off x="1187624" y="1619250"/>
            <a:ext cx="7132464" cy="4800600"/>
          </a:xfrm>
        </p:spPr>
        <p:txBody>
          <a:bodyPr/>
          <a:lstStyle/>
          <a:p>
            <a:pPr eaLnBrk="1" hangingPunct="1"/>
            <a:r>
              <a:rPr lang="en-GB" altLang="el-GR" sz="2400" b="1" dirty="0" err="1">
                <a:ea typeface="Calibri" panose="020F0502020204030204" pitchFamily="34" charset="0"/>
                <a:cs typeface="Calibri" panose="020F0502020204030204" pitchFamily="34" charset="0"/>
              </a:rPr>
              <a:t>Ανά</a:t>
            </a:r>
            <a:r>
              <a:rPr lang="el-GR" altLang="el-GR" sz="2400" b="1" dirty="0">
                <a:ea typeface="Calibri" panose="020F0502020204030204" pitchFamily="34" charset="0"/>
                <a:cs typeface="Calibri" panose="020F0502020204030204" pitchFamily="34" charset="0"/>
              </a:rPr>
              <a:t>π</a:t>
            </a:r>
            <a:r>
              <a:rPr lang="en-GB" altLang="el-GR" sz="2400" b="1" dirty="0" err="1">
                <a:ea typeface="Calibri" panose="020F0502020204030204" pitchFamily="34" charset="0"/>
                <a:cs typeface="Calibri" panose="020F0502020204030204" pitchFamily="34" charset="0"/>
              </a:rPr>
              <a:t>τυξη</a:t>
            </a:r>
            <a:r>
              <a:rPr lang="en-GB" altLang="el-GR" sz="2400" b="1" dirty="0">
                <a:ea typeface="Calibri" panose="020F0502020204030204" pitchFamily="34" charset="0"/>
                <a:cs typeface="Calibri" panose="020F0502020204030204" pitchFamily="34" charset="0"/>
              </a:rPr>
              <a:t> της </a:t>
            </a:r>
            <a:r>
              <a:rPr lang="en-GB" altLang="el-GR" sz="2400" b="1" dirty="0" err="1">
                <a:ea typeface="Calibri" panose="020F0502020204030204" pitchFamily="34" charset="0"/>
                <a:cs typeface="Calibri" panose="020F0502020204030204" pitchFamily="34" charset="0"/>
              </a:rPr>
              <a:t>λεκτικής</a:t>
            </a:r>
            <a:r>
              <a:rPr lang="en-GB" altLang="el-GR" sz="2400" b="1" dirty="0">
                <a:ea typeface="Calibri" panose="020F0502020204030204" pitchFamily="34" charset="0"/>
                <a:cs typeface="Calibri" panose="020F0502020204030204" pitchFamily="34" charset="0"/>
              </a:rPr>
              <a:t> ε</a:t>
            </a:r>
            <a:r>
              <a:rPr lang="el-GR" altLang="el-GR" sz="2400" b="1" dirty="0">
                <a:ea typeface="Calibri" panose="020F0502020204030204" pitchFamily="34" charset="0"/>
                <a:cs typeface="Calibri" panose="020F0502020204030204" pitchFamily="34" charset="0"/>
              </a:rPr>
              <a:t>π</a:t>
            </a:r>
            <a:r>
              <a:rPr lang="en-GB" altLang="el-GR" sz="2400" b="1" dirty="0" err="1">
                <a:ea typeface="Calibri" panose="020F0502020204030204" pitchFamily="34" charset="0"/>
                <a:cs typeface="Calibri" panose="020F0502020204030204" pitchFamily="34" charset="0"/>
              </a:rPr>
              <a:t>ικοινωνί</a:t>
            </a:r>
            <a:r>
              <a:rPr lang="en-GB" altLang="el-GR" sz="2400" b="1" dirty="0">
                <a:ea typeface="Calibri" panose="020F0502020204030204" pitchFamily="34" charset="0"/>
                <a:cs typeface="Calibri" panose="020F0502020204030204" pitchFamily="34" charset="0"/>
              </a:rPr>
              <a:t>ας / συζήτησης στην τάξη</a:t>
            </a:r>
            <a:endParaRPr lang="el-GR" altLang="el-GR" sz="2400" b="1" dirty="0">
              <a:ea typeface="Calibri" panose="020F0502020204030204" pitchFamily="34" charset="0"/>
              <a:cs typeface="Calibri" panose="020F0502020204030204" pitchFamily="34" charset="0"/>
            </a:endParaRPr>
          </a:p>
          <a:p>
            <a:pPr lvl="1" eaLnBrk="1" hangingPunct="1"/>
            <a:r>
              <a:rPr lang="el-GR" altLang="el-GR" sz="2000" dirty="0">
                <a:ea typeface="Calibri" panose="020F0502020204030204" pitchFamily="34" charset="0"/>
                <a:cs typeface="Calibri" panose="020F0502020204030204" pitchFamily="34" charset="0"/>
              </a:rPr>
              <a:t>Χρήση εικόνας ή βίντεο για </a:t>
            </a:r>
            <a:r>
              <a:rPr lang="el-GR" altLang="el-GR" sz="2000" dirty="0" err="1">
                <a:ea typeface="Calibri" panose="020F0502020204030204" pitchFamily="34" charset="0"/>
                <a:cs typeface="Calibri" panose="020F0502020204030204" pitchFamily="34" charset="0"/>
              </a:rPr>
              <a:t>αφόρμηση</a:t>
            </a:r>
            <a:r>
              <a:rPr lang="el-GR" altLang="el-GR" sz="2000" dirty="0">
                <a:ea typeface="Calibri" panose="020F0502020204030204" pitchFamily="34" charset="0"/>
                <a:cs typeface="Calibri" panose="020F0502020204030204" pitchFamily="34" charset="0"/>
              </a:rPr>
              <a:t> και έναρξη συζήτησης</a:t>
            </a:r>
          </a:p>
          <a:p>
            <a:pPr lvl="1" eaLnBrk="1" hangingPunct="1"/>
            <a:r>
              <a:rPr lang="en-GB" altLang="el-GR" sz="2000" dirty="0" err="1">
                <a:ea typeface="Calibri" panose="020F0502020204030204" pitchFamily="34" charset="0"/>
                <a:cs typeface="Calibri" panose="020F0502020204030204" pitchFamily="34" charset="0"/>
              </a:rPr>
              <a:t>Χρήση</a:t>
            </a:r>
            <a:r>
              <a:rPr lang="en-GB" altLang="el-GR" sz="2000" dirty="0">
                <a:ea typeface="Calibri" panose="020F0502020204030204" pitchFamily="34" charset="0"/>
                <a:cs typeface="Calibri" panose="020F0502020204030204" pitchFamily="34" charset="0"/>
              </a:rPr>
              <a:t> </a:t>
            </a:r>
            <a:r>
              <a:rPr lang="en-GB" altLang="el-GR" sz="2000" dirty="0" err="1">
                <a:ea typeface="Calibri" panose="020F0502020204030204" pitchFamily="34" charset="0"/>
                <a:cs typeface="Calibri" panose="020F0502020204030204" pitchFamily="34" charset="0"/>
              </a:rPr>
              <a:t>γρ</a:t>
            </a:r>
            <a:r>
              <a:rPr lang="en-GB" altLang="el-GR" sz="2000" dirty="0">
                <a:ea typeface="Calibri" panose="020F0502020204030204" pitchFamily="34" charset="0"/>
                <a:cs typeface="Calibri" panose="020F0502020204030204" pitchFamily="34" charset="0"/>
              </a:rPr>
              <a:t>απτών υπαγορεύσεων/παρωθήσεων</a:t>
            </a:r>
            <a:endParaRPr lang="el-GR" altLang="el-GR" sz="2000" dirty="0">
              <a:ea typeface="Calibri" panose="020F0502020204030204" pitchFamily="34" charset="0"/>
              <a:cs typeface="Calibri" panose="020F0502020204030204" pitchFamily="34" charset="0"/>
            </a:endParaRPr>
          </a:p>
          <a:p>
            <a:pPr lvl="1" eaLnBrk="1" hangingPunct="1"/>
            <a:r>
              <a:rPr lang="el-GR" altLang="el-GR" sz="2000" dirty="0">
                <a:ea typeface="Calibri" panose="020F0502020204030204" pitchFamily="34" charset="0"/>
                <a:cs typeface="Calibri" panose="020F0502020204030204" pitchFamily="34" charset="0"/>
              </a:rPr>
              <a:t>Καταιγισμός ιδεών (πιθανώς με χρήση λογισμικού εννοιολογικής χαρτογράφησης)</a:t>
            </a:r>
          </a:p>
          <a:p>
            <a:pPr lvl="1" eaLnBrk="1" hangingPunct="1"/>
            <a:r>
              <a:rPr lang="en-GB" altLang="el-GR" sz="2000" dirty="0">
                <a:ea typeface="Calibri" panose="020F0502020204030204" pitchFamily="34" charset="0"/>
                <a:cs typeface="Calibri" panose="020F0502020204030204" pitchFamily="34" charset="0"/>
              </a:rPr>
              <a:t>Τα</a:t>
            </a:r>
            <a:r>
              <a:rPr lang="en-GB" altLang="el-GR" sz="2000" dirty="0" err="1">
                <a:ea typeface="Calibri" panose="020F0502020204030204" pitchFamily="34" charset="0"/>
                <a:cs typeface="Calibri" panose="020F0502020204030204" pitchFamily="34" charset="0"/>
              </a:rPr>
              <a:t>ξινόμηση</a:t>
            </a:r>
            <a:endParaRPr lang="el-GR" altLang="el-GR" sz="2000" dirty="0">
              <a:ea typeface="Calibri" panose="020F0502020204030204" pitchFamily="34" charset="0"/>
              <a:cs typeface="Calibri" panose="020F0502020204030204" pitchFamily="34" charset="0"/>
            </a:endParaRPr>
          </a:p>
          <a:p>
            <a:pPr lvl="1" eaLnBrk="1" hangingPunct="1"/>
            <a:r>
              <a:rPr lang="en-GB" altLang="el-GR" sz="2000" dirty="0" err="1">
                <a:ea typeface="Calibri" panose="020F0502020204030204" pitchFamily="34" charset="0"/>
                <a:cs typeface="Calibri" panose="020F0502020204030204" pitchFamily="34" charset="0"/>
              </a:rPr>
              <a:t>Δρ</a:t>
            </a:r>
            <a:r>
              <a:rPr lang="en-GB" altLang="el-GR" sz="2000" dirty="0">
                <a:ea typeface="Calibri" panose="020F0502020204030204" pitchFamily="34" charset="0"/>
                <a:cs typeface="Calibri" panose="020F0502020204030204" pitchFamily="34" charset="0"/>
              </a:rPr>
              <a:t>αστηριότητες δημιουργίας και χειρισμού κειμένου</a:t>
            </a:r>
            <a:endParaRPr lang="el-GR" altLang="el-GR" sz="2000" dirty="0">
              <a:ea typeface="Calibri" panose="020F0502020204030204" pitchFamily="34" charset="0"/>
              <a:cs typeface="Calibri" panose="020F0502020204030204" pitchFamily="34" charset="0"/>
            </a:endParaRPr>
          </a:p>
          <a:p>
            <a:pPr lvl="1" eaLnBrk="1" hangingPunct="1"/>
            <a:r>
              <a:rPr lang="el-GR" altLang="el-GR" sz="2000" dirty="0">
                <a:ea typeface="Calibri" panose="020F0502020204030204" pitchFamily="34" charset="0"/>
                <a:cs typeface="Calibri" panose="020F0502020204030204" pitchFamily="34" charset="0"/>
              </a:rPr>
              <a:t>Υποστήριξη κατάλληλων ερωτήσεων με </a:t>
            </a:r>
            <a:r>
              <a:rPr lang="el-GR" altLang="el-GR" sz="2000" dirty="0" err="1">
                <a:ea typeface="Calibri" panose="020F0502020204030204" pitchFamily="34" charset="0"/>
                <a:cs typeface="Calibri" panose="020F0502020204030204" pitchFamily="34" charset="0"/>
              </a:rPr>
              <a:t>πολυμεσικό</a:t>
            </a:r>
            <a:r>
              <a:rPr lang="el-GR" altLang="el-GR" sz="2000" dirty="0">
                <a:ea typeface="Calibri" panose="020F0502020204030204" pitchFamily="34" charset="0"/>
                <a:cs typeface="Calibri" panose="020F0502020204030204" pitchFamily="34" charset="0"/>
              </a:rPr>
              <a:t> υλικό </a:t>
            </a:r>
          </a:p>
          <a:p>
            <a:pPr lvl="1" eaLnBrk="1" hangingPunct="1"/>
            <a:r>
              <a:rPr lang="en-GB" altLang="el-GR" sz="2000" dirty="0" err="1">
                <a:ea typeface="Calibri" panose="020F0502020204030204" pitchFamily="34" charset="0"/>
                <a:cs typeface="Calibri" panose="020F0502020204030204" pitchFamily="34" charset="0"/>
              </a:rPr>
              <a:t>Διάχυση</a:t>
            </a:r>
            <a:r>
              <a:rPr lang="en-GB" altLang="el-GR" sz="2000" dirty="0">
                <a:ea typeface="Calibri" panose="020F0502020204030204" pitchFamily="34" charset="0"/>
                <a:cs typeface="Calibri" panose="020F0502020204030204" pitchFamily="34" charset="0"/>
              </a:rPr>
              <a:t> της </a:t>
            </a:r>
            <a:r>
              <a:rPr lang="en-GB" altLang="el-GR" sz="2000" dirty="0" err="1">
                <a:ea typeface="Calibri" panose="020F0502020204030204" pitchFamily="34" charset="0"/>
                <a:cs typeface="Calibri" panose="020F0502020204030204" pitchFamily="34" charset="0"/>
              </a:rPr>
              <a:t>εμ</a:t>
            </a:r>
            <a:r>
              <a:rPr lang="en-GB" altLang="el-GR" sz="2000" dirty="0">
                <a:ea typeface="Calibri" panose="020F0502020204030204" pitchFamily="34" charset="0"/>
                <a:cs typeface="Calibri" panose="020F0502020204030204" pitchFamily="34" charset="0"/>
              </a:rPr>
              <a:t>πειρίας </a:t>
            </a:r>
            <a:endParaRPr lang="el-GR" altLang="el-GR" sz="2000" dirty="0">
              <a:ea typeface="Calibri" panose="020F0502020204030204" pitchFamily="34" charset="0"/>
              <a:cs typeface="Calibri" panose="020F0502020204030204" pitchFamily="34" charset="0"/>
            </a:endParaRP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23</a:t>
            </a:fld>
            <a:endParaRPr lang="en-US"/>
          </a:p>
        </p:txBody>
      </p:sp>
    </p:spTree>
    <p:extLst>
      <p:ext uri="{BB962C8B-B14F-4D97-AF65-F5344CB8AC3E}">
        <p14:creationId xmlns:p14="http://schemas.microsoft.com/office/powerpoint/2010/main" val="1557216307"/>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 Τίτλος"/>
          <p:cNvSpPr>
            <a:spLocks noGrp="1"/>
          </p:cNvSpPr>
          <p:nvPr>
            <p:ph type="title"/>
          </p:nvPr>
        </p:nvSpPr>
        <p:spPr/>
        <p:txBody>
          <a:bodyPr/>
          <a:lstStyle/>
          <a:p>
            <a:pPr eaLnBrk="1" hangingPunct="1"/>
            <a:r>
              <a:rPr lang="el-GR" altLang="el-GR" sz="2800">
                <a:ea typeface="Calibri" panose="020F0502020204030204" pitchFamily="34" charset="0"/>
                <a:cs typeface="Calibri" panose="020F0502020204030204" pitchFamily="34" charset="0"/>
              </a:rPr>
              <a:t>Τεχνικές για αλληλεπιδραστική διδασκαλία με το διαδραστικό πίνακα (</a:t>
            </a:r>
            <a:r>
              <a:rPr lang="en-GB" altLang="el-GR" sz="2800">
                <a:ea typeface="Calibri" panose="020F0502020204030204" pitchFamily="34" charset="0"/>
                <a:cs typeface="Calibri" panose="020F0502020204030204" pitchFamily="34" charset="0"/>
              </a:rPr>
              <a:t>Becta</a:t>
            </a:r>
            <a:r>
              <a:rPr lang="el-GR" altLang="el-GR" sz="2800">
                <a:ea typeface="Calibri" panose="020F0502020204030204" pitchFamily="34" charset="0"/>
                <a:cs typeface="Calibri" panose="020F0502020204030204" pitchFamily="34" charset="0"/>
              </a:rPr>
              <a:t>, 2003) (2/2)</a:t>
            </a:r>
          </a:p>
        </p:txBody>
      </p:sp>
      <p:sp>
        <p:nvSpPr>
          <p:cNvPr id="24579" name="2 - Θέση περιεχομένου"/>
          <p:cNvSpPr>
            <a:spLocks noGrp="1"/>
          </p:cNvSpPr>
          <p:nvPr>
            <p:ph idx="1"/>
          </p:nvPr>
        </p:nvSpPr>
        <p:spPr>
          <a:xfrm>
            <a:off x="1331640" y="1619250"/>
            <a:ext cx="6988448" cy="4546600"/>
          </a:xfrm>
        </p:spPr>
        <p:txBody>
          <a:bodyPr/>
          <a:lstStyle/>
          <a:p>
            <a:pPr eaLnBrk="1" hangingPunct="1"/>
            <a:r>
              <a:rPr lang="el-GR" altLang="el-GR" sz="2400" b="1" dirty="0">
                <a:ea typeface="Calibri" panose="020F0502020204030204" pitchFamily="34" charset="0"/>
                <a:cs typeface="Calibri" panose="020F0502020204030204" pitchFamily="34" charset="0"/>
              </a:rPr>
              <a:t>Μοντελοποίηση, επίδειξη και σχολιασμός / υπομνηματισμός </a:t>
            </a:r>
          </a:p>
          <a:p>
            <a:pPr lvl="1" eaLnBrk="1" hangingPunct="1"/>
            <a:r>
              <a:rPr lang="el-GR" altLang="el-GR" sz="2000" dirty="0">
                <a:ea typeface="Calibri" panose="020F0502020204030204" pitchFamily="34" charset="0"/>
                <a:cs typeface="Calibri" panose="020F0502020204030204" pitchFamily="34" charset="0"/>
              </a:rPr>
              <a:t>Άμεσος χειρισμός αντικειμένων και ιδιοτήτων τους (</a:t>
            </a:r>
            <a:r>
              <a:rPr lang="en-GB" altLang="el-GR" sz="2000" dirty="0">
                <a:ea typeface="Calibri" panose="020F0502020204030204" pitchFamily="34" charset="0"/>
                <a:cs typeface="Calibri" panose="020F0502020204030204" pitchFamily="34" charset="0"/>
              </a:rPr>
              <a:t>drag and drop activities</a:t>
            </a:r>
            <a:r>
              <a:rPr lang="el-GR" altLang="el-GR" sz="2000" dirty="0">
                <a:ea typeface="Calibri" panose="020F0502020204030204" pitchFamily="34" charset="0"/>
                <a:cs typeface="Calibri" panose="020F0502020204030204" pitchFamily="34" charset="0"/>
              </a:rPr>
              <a:t>)</a:t>
            </a:r>
          </a:p>
          <a:p>
            <a:pPr lvl="1" eaLnBrk="1" hangingPunct="1"/>
            <a:r>
              <a:rPr lang="el-GR" altLang="el-GR" sz="2000" dirty="0">
                <a:ea typeface="Calibri" panose="020F0502020204030204" pitchFamily="34" charset="0"/>
                <a:cs typeface="Calibri" panose="020F0502020204030204" pitchFamily="34" charset="0"/>
              </a:rPr>
              <a:t>Επισημείωση και υπομνηματισμός σε κάθε τύπο αρχείου (κείμενα, εικόνες, κλπ.)</a:t>
            </a:r>
          </a:p>
          <a:p>
            <a:pPr lvl="1" eaLnBrk="1" hangingPunct="1"/>
            <a:r>
              <a:rPr lang="en-GB" altLang="el-GR" sz="2000" dirty="0">
                <a:ea typeface="Calibri" panose="020F0502020204030204" pitchFamily="34" charset="0"/>
                <a:cs typeface="Calibri" panose="020F0502020204030204" pitchFamily="34" charset="0"/>
              </a:rPr>
              <a:t>Από </a:t>
            </a:r>
            <a:r>
              <a:rPr lang="en-GB" altLang="el-GR" sz="2000" dirty="0" err="1">
                <a:ea typeface="Calibri" panose="020F0502020204030204" pitchFamily="34" charset="0"/>
                <a:cs typeface="Calibri" panose="020F0502020204030204" pitchFamily="34" charset="0"/>
              </a:rPr>
              <a:t>κοινού</a:t>
            </a:r>
            <a:r>
              <a:rPr lang="en-GB" altLang="el-GR" sz="2000" dirty="0">
                <a:ea typeface="Calibri" panose="020F0502020204030204" pitchFamily="34" charset="0"/>
                <a:cs typeface="Calibri" panose="020F0502020204030204" pitchFamily="34" charset="0"/>
              </a:rPr>
              <a:t> α</a:t>
            </a:r>
            <a:r>
              <a:rPr lang="en-GB" altLang="el-GR" sz="2000" dirty="0" err="1">
                <a:ea typeface="Calibri" panose="020F0502020204030204" pitchFamily="34" charset="0"/>
                <a:cs typeface="Calibri" panose="020F0502020204030204" pitchFamily="34" charset="0"/>
              </a:rPr>
              <a:t>νάγνωση</a:t>
            </a:r>
            <a:r>
              <a:rPr lang="en-GB" altLang="el-GR" sz="2000" dirty="0">
                <a:ea typeface="Calibri" panose="020F0502020204030204" pitchFamily="34" charset="0"/>
                <a:cs typeface="Calibri" panose="020F0502020204030204" pitchFamily="34" charset="0"/>
              </a:rPr>
              <a:t> </a:t>
            </a:r>
            <a:endParaRPr lang="el-GR" altLang="el-GR" sz="2000" dirty="0">
              <a:ea typeface="Calibri" panose="020F0502020204030204" pitchFamily="34" charset="0"/>
              <a:cs typeface="Calibri" panose="020F0502020204030204" pitchFamily="34" charset="0"/>
            </a:endParaRPr>
          </a:p>
          <a:p>
            <a:pPr lvl="1" eaLnBrk="1" hangingPunct="1"/>
            <a:r>
              <a:rPr lang="en-GB" altLang="el-GR" sz="2000" dirty="0" err="1">
                <a:ea typeface="Calibri" panose="020F0502020204030204" pitchFamily="34" charset="0"/>
                <a:cs typeface="Calibri" panose="020F0502020204030204" pitchFamily="34" charset="0"/>
              </a:rPr>
              <a:t>Συνεργ</a:t>
            </a:r>
            <a:r>
              <a:rPr lang="en-GB" altLang="el-GR" sz="2000" dirty="0">
                <a:ea typeface="Calibri" panose="020F0502020204030204" pitchFamily="34" charset="0"/>
                <a:cs typeface="Calibri" panose="020F0502020204030204" pitchFamily="34" charset="0"/>
              </a:rPr>
              <a:t>ατική γραφή </a:t>
            </a:r>
            <a:endParaRPr lang="el-GR" altLang="el-GR" sz="2000" dirty="0">
              <a:ea typeface="Calibri" panose="020F0502020204030204" pitchFamily="34" charset="0"/>
              <a:cs typeface="Calibri" panose="020F0502020204030204" pitchFamily="34" charset="0"/>
            </a:endParaRPr>
          </a:p>
          <a:p>
            <a:pPr lvl="1" eaLnBrk="1" hangingPunct="1"/>
            <a:r>
              <a:rPr lang="en-GB" altLang="el-GR" sz="2000" dirty="0" err="1">
                <a:ea typeface="Calibri" panose="020F0502020204030204" pitchFamily="34" charset="0"/>
                <a:cs typeface="Calibri" panose="020F0502020204030204" pitchFamily="34" charset="0"/>
              </a:rPr>
              <a:t>Συνεργ</a:t>
            </a:r>
            <a:r>
              <a:rPr lang="en-GB" altLang="el-GR" sz="2000" dirty="0">
                <a:ea typeface="Calibri" panose="020F0502020204030204" pitchFamily="34" charset="0"/>
                <a:cs typeface="Calibri" panose="020F0502020204030204" pitchFamily="34" charset="0"/>
              </a:rPr>
              <a:t>ατική επίλυση προβλήματος </a:t>
            </a:r>
            <a:endParaRPr lang="el-GR" altLang="el-GR" sz="2000" dirty="0">
              <a:ea typeface="Calibri" panose="020F0502020204030204" pitchFamily="34" charset="0"/>
              <a:cs typeface="Calibri" panose="020F0502020204030204" pitchFamily="34" charset="0"/>
            </a:endParaRPr>
          </a:p>
          <a:p>
            <a:pPr lvl="1" eaLnBrk="1" hangingPunct="1"/>
            <a:r>
              <a:rPr lang="el-GR" altLang="el-GR" sz="2000" dirty="0">
                <a:ea typeface="Calibri" panose="020F0502020204030204" pitchFamily="34" charset="0"/>
                <a:cs typeface="Calibri" panose="020F0502020204030204" pitchFamily="34" charset="0"/>
              </a:rPr>
              <a:t>Ομότιμη διδασκαλία (διδασκαλία από μαθητές σε όλη την τάξη ή σε ομάδες μαθητών)</a:t>
            </a:r>
          </a:p>
          <a:p>
            <a:pPr lvl="1" eaLnBrk="1" hangingPunct="1"/>
            <a:endParaRPr lang="el-GR" altLang="el-GR" sz="2000" dirty="0">
              <a:ea typeface="Calibri" panose="020F0502020204030204" pitchFamily="34" charset="0"/>
              <a:cs typeface="Calibri" panose="020F0502020204030204" pitchFamily="34" charset="0"/>
            </a:endParaRP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24</a:t>
            </a:fld>
            <a:endParaRPr lang="en-US"/>
          </a:p>
        </p:txBody>
      </p:sp>
    </p:spTree>
    <p:extLst>
      <p:ext uri="{BB962C8B-B14F-4D97-AF65-F5344CB8AC3E}">
        <p14:creationId xmlns:p14="http://schemas.microsoft.com/office/powerpoint/2010/main" val="29634363"/>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 Τίτλος"/>
          <p:cNvSpPr>
            <a:spLocks noGrp="1"/>
          </p:cNvSpPr>
          <p:nvPr>
            <p:ph type="title"/>
          </p:nvPr>
        </p:nvSpPr>
        <p:spPr/>
        <p:txBody>
          <a:bodyPr/>
          <a:lstStyle/>
          <a:p>
            <a:pPr eaLnBrk="1" hangingPunct="1"/>
            <a:r>
              <a:rPr lang="el-GR" altLang="el-GR" sz="3200">
                <a:ea typeface="Calibri" panose="020F0502020204030204" pitchFamily="34" charset="0"/>
                <a:cs typeface="Calibri" panose="020F0502020204030204" pitchFamily="34" charset="0"/>
              </a:rPr>
              <a:t>Διαχείριση τάξης με τον διαδραστικό πίνακα (1/4)</a:t>
            </a:r>
          </a:p>
        </p:txBody>
      </p:sp>
      <p:sp>
        <p:nvSpPr>
          <p:cNvPr id="25603" name="2 - Θέση περιεχομένου"/>
          <p:cNvSpPr>
            <a:spLocks noGrp="1"/>
          </p:cNvSpPr>
          <p:nvPr>
            <p:ph idx="1"/>
          </p:nvPr>
        </p:nvSpPr>
        <p:spPr>
          <a:xfrm>
            <a:off x="1504950" y="2519363"/>
            <a:ext cx="6815138" cy="3676650"/>
          </a:xfrm>
        </p:spPr>
        <p:txBody>
          <a:bodyPr/>
          <a:lstStyle/>
          <a:p>
            <a:pPr eaLnBrk="1" hangingPunct="1"/>
            <a:r>
              <a:rPr lang="el-GR" altLang="el-GR" sz="2400" b="1" dirty="0">
                <a:ea typeface="Calibri" panose="020F0502020204030204" pitchFamily="34" charset="0"/>
                <a:cs typeface="Calibri" panose="020F0502020204030204" pitchFamily="34" charset="0"/>
              </a:rPr>
              <a:t>1η φάση: </a:t>
            </a:r>
            <a:r>
              <a:rPr lang="el-GR" altLang="el-GR" sz="2400" dirty="0">
                <a:ea typeface="Calibri" panose="020F0502020204030204" pitchFamily="34" charset="0"/>
                <a:cs typeface="Calibri" panose="020F0502020204030204" pitchFamily="34" charset="0"/>
              </a:rPr>
              <a:t>κατευθύνεται από το δάσκαλο και περιλαμβάνει μια επισκόπηση οικείων δραστηριοτήτων με όλη την τάξη μπροστά στο </a:t>
            </a:r>
            <a:r>
              <a:rPr lang="el-GR" altLang="el-GR" sz="2400" dirty="0" err="1">
                <a:ea typeface="Calibri" panose="020F0502020204030204" pitchFamily="34" charset="0"/>
                <a:cs typeface="Calibri" panose="020F0502020204030204" pitchFamily="34" charset="0"/>
              </a:rPr>
              <a:t>διαδραστικό</a:t>
            </a:r>
            <a:r>
              <a:rPr lang="el-GR" altLang="el-GR" sz="2400" dirty="0">
                <a:ea typeface="Calibri" panose="020F0502020204030204" pitchFamily="34" charset="0"/>
                <a:cs typeface="Calibri" panose="020F0502020204030204" pitchFamily="34" charset="0"/>
              </a:rPr>
              <a:t> πίνακα. Προσδοκώμενα αποτελέσματα της φάσης: συμμετοχή όλης της τάξης και επιτυχή αποτελέσματα,</a:t>
            </a:r>
          </a:p>
        </p:txBody>
      </p:sp>
      <p:sp>
        <p:nvSpPr>
          <p:cNvPr id="25604" name="6 - TextBox"/>
          <p:cNvSpPr txBox="1">
            <a:spLocks noChangeArrowheads="1"/>
          </p:cNvSpPr>
          <p:nvPr/>
        </p:nvSpPr>
        <p:spPr bwMode="auto">
          <a:xfrm>
            <a:off x="1504950" y="1566009"/>
            <a:ext cx="74295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l-GR" sz="2400" dirty="0">
                <a:latin typeface="Verdana" panose="020B0604030504040204" pitchFamily="34" charset="0"/>
                <a:ea typeface="Calibri" panose="020F0502020204030204" pitchFamily="34" charset="0"/>
                <a:cs typeface="Calibri" panose="020F0502020204030204" pitchFamily="34" charset="0"/>
              </a:rPr>
              <a:t>Οι εκπαιδευτικοί τείνουν να μοιράζουν τη διδασκαλία τους σε τέσσερις φάσεις:</a:t>
            </a: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25</a:t>
            </a:fld>
            <a:endParaRPr lang="en-US"/>
          </a:p>
        </p:txBody>
      </p:sp>
    </p:spTree>
    <p:extLst>
      <p:ext uri="{BB962C8B-B14F-4D97-AF65-F5344CB8AC3E}">
        <p14:creationId xmlns:p14="http://schemas.microsoft.com/office/powerpoint/2010/main" val="1436279150"/>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 Τίτλος"/>
          <p:cNvSpPr>
            <a:spLocks noGrp="1"/>
          </p:cNvSpPr>
          <p:nvPr>
            <p:ph type="title"/>
          </p:nvPr>
        </p:nvSpPr>
        <p:spPr/>
        <p:txBody>
          <a:bodyPr/>
          <a:lstStyle/>
          <a:p>
            <a:pPr eaLnBrk="1" hangingPunct="1"/>
            <a:r>
              <a:rPr lang="el-GR" altLang="el-GR" sz="3200">
                <a:ea typeface="Calibri" panose="020F0502020204030204" pitchFamily="34" charset="0"/>
                <a:cs typeface="Calibri" panose="020F0502020204030204" pitchFamily="34" charset="0"/>
              </a:rPr>
              <a:t>Διαχείριση τάξης με τον διαδραστικό πίνακα (2/4)</a:t>
            </a:r>
          </a:p>
        </p:txBody>
      </p:sp>
      <p:sp>
        <p:nvSpPr>
          <p:cNvPr id="26627" name="2 - Θέση περιεχομένου"/>
          <p:cNvSpPr>
            <a:spLocks noGrp="1"/>
          </p:cNvSpPr>
          <p:nvPr>
            <p:ph idx="1"/>
          </p:nvPr>
        </p:nvSpPr>
        <p:spPr>
          <a:xfrm>
            <a:off x="1331640" y="2519363"/>
            <a:ext cx="6988448" cy="3676650"/>
          </a:xfrm>
        </p:spPr>
        <p:txBody>
          <a:bodyPr/>
          <a:lstStyle/>
          <a:p>
            <a:pPr eaLnBrk="1" hangingPunct="1"/>
            <a:r>
              <a:rPr lang="el-GR" altLang="el-GR" sz="2400" b="1" dirty="0">
                <a:ea typeface="Calibri" panose="020F0502020204030204" pitchFamily="34" charset="0"/>
                <a:cs typeface="Calibri" panose="020F0502020204030204" pitchFamily="34" charset="0"/>
              </a:rPr>
              <a:t>2η φάση: </a:t>
            </a:r>
            <a:r>
              <a:rPr lang="el-GR" altLang="el-GR" sz="2400" dirty="0">
                <a:ea typeface="Calibri" panose="020F0502020204030204" pitchFamily="34" charset="0"/>
                <a:cs typeface="Calibri" panose="020F0502020204030204" pitchFamily="34" charset="0"/>
              </a:rPr>
              <a:t>συνεχίζεται η παραπάνω διαδικασία με την ίδια διάταξη μαθητών. Επιχειρείται η δημιουργία σύνδεσης με προηγούμενα και/ή υποστήριξη (</a:t>
            </a:r>
            <a:r>
              <a:rPr lang="en-GB" altLang="el-GR" sz="2400" dirty="0">
                <a:ea typeface="Calibri" panose="020F0502020204030204" pitchFamily="34" charset="0"/>
                <a:cs typeface="Calibri" panose="020F0502020204030204" pitchFamily="34" charset="0"/>
              </a:rPr>
              <a:t>scaffolding</a:t>
            </a:r>
            <a:r>
              <a:rPr lang="el-GR" altLang="el-GR" sz="2400" dirty="0">
                <a:ea typeface="Calibri" panose="020F0502020204030204" pitchFamily="34" charset="0"/>
                <a:cs typeface="Calibri" panose="020F0502020204030204" pitchFamily="34" charset="0"/>
              </a:rPr>
              <a:t>) του εκάστοτε θέματος με προβολή βίντεο, </a:t>
            </a:r>
            <a:r>
              <a:rPr lang="en-GB" altLang="el-GR" sz="2400" dirty="0">
                <a:ea typeface="Calibri" panose="020F0502020204030204" pitchFamily="34" charset="0"/>
                <a:cs typeface="Calibri" panose="020F0502020204030204" pitchFamily="34" charset="0"/>
              </a:rPr>
              <a:t>animation</a:t>
            </a:r>
            <a:r>
              <a:rPr lang="el-GR" altLang="el-GR" sz="2400" dirty="0">
                <a:ea typeface="Calibri" panose="020F0502020204030204" pitchFamily="34" charset="0"/>
                <a:cs typeface="Calibri" panose="020F0502020204030204" pitchFamily="34" charset="0"/>
              </a:rPr>
              <a:t> ή με συμπλήρωση, φυσική αλληλεπίδραση παιδιών με πίνακα/δεδομένα, προφορική απάντηση σε ερωτήσεις με ή χωρίς κατάδειξη,</a:t>
            </a:r>
          </a:p>
        </p:txBody>
      </p:sp>
      <p:sp>
        <p:nvSpPr>
          <p:cNvPr id="26628" name="6 - TextBox"/>
          <p:cNvSpPr txBox="1">
            <a:spLocks noChangeArrowheads="1"/>
          </p:cNvSpPr>
          <p:nvPr/>
        </p:nvSpPr>
        <p:spPr bwMode="auto">
          <a:xfrm>
            <a:off x="1339809" y="1579563"/>
            <a:ext cx="74295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l-GR" sz="2400" dirty="0">
                <a:latin typeface="Verdana" panose="020B0604030504040204" pitchFamily="34" charset="0"/>
                <a:ea typeface="Calibri" panose="020F0502020204030204" pitchFamily="34" charset="0"/>
                <a:cs typeface="Calibri" panose="020F0502020204030204" pitchFamily="34" charset="0"/>
              </a:rPr>
              <a:t>Οι εκπαιδευτικοί τείνουν να μοιράζουν τη διδασκαλία τους σε τέσσερις φάσεις:</a:t>
            </a: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26</a:t>
            </a:fld>
            <a:endParaRPr lang="en-US"/>
          </a:p>
        </p:txBody>
      </p:sp>
    </p:spTree>
    <p:extLst>
      <p:ext uri="{BB962C8B-B14F-4D97-AF65-F5344CB8AC3E}">
        <p14:creationId xmlns:p14="http://schemas.microsoft.com/office/powerpoint/2010/main" val="3759359527"/>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 Τίτλος"/>
          <p:cNvSpPr>
            <a:spLocks noGrp="1"/>
          </p:cNvSpPr>
          <p:nvPr>
            <p:ph type="title"/>
          </p:nvPr>
        </p:nvSpPr>
        <p:spPr/>
        <p:txBody>
          <a:bodyPr/>
          <a:lstStyle/>
          <a:p>
            <a:pPr eaLnBrk="1" hangingPunct="1"/>
            <a:r>
              <a:rPr lang="el-GR" altLang="el-GR" sz="3200">
                <a:ea typeface="Calibri" panose="020F0502020204030204" pitchFamily="34" charset="0"/>
                <a:cs typeface="Calibri" panose="020F0502020204030204" pitchFamily="34" charset="0"/>
              </a:rPr>
              <a:t>Διαχείριση τάξης με τον διαδραστικό πίνακα (3/4)</a:t>
            </a:r>
          </a:p>
        </p:txBody>
      </p:sp>
      <p:sp>
        <p:nvSpPr>
          <p:cNvPr id="27651" name="2 - Θέση περιεχομένου"/>
          <p:cNvSpPr>
            <a:spLocks noGrp="1"/>
          </p:cNvSpPr>
          <p:nvPr>
            <p:ph idx="1"/>
          </p:nvPr>
        </p:nvSpPr>
        <p:spPr>
          <a:xfrm>
            <a:off x="1435100" y="2519363"/>
            <a:ext cx="6884988" cy="3676650"/>
          </a:xfrm>
        </p:spPr>
        <p:txBody>
          <a:bodyPr/>
          <a:lstStyle/>
          <a:p>
            <a:pPr eaLnBrk="1" hangingPunct="1"/>
            <a:r>
              <a:rPr lang="el-GR" altLang="el-GR" sz="2400" b="1" dirty="0">
                <a:ea typeface="Calibri" panose="020F0502020204030204" pitchFamily="34" charset="0"/>
                <a:cs typeface="Calibri" panose="020F0502020204030204" pitchFamily="34" charset="0"/>
              </a:rPr>
              <a:t>3η φάση: </a:t>
            </a:r>
            <a:r>
              <a:rPr lang="el-GR" altLang="el-GR" sz="2400" dirty="0">
                <a:ea typeface="Calibri" panose="020F0502020204030204" pitchFamily="34" charset="0"/>
                <a:cs typeface="Calibri" panose="020F0502020204030204" pitchFamily="34" charset="0"/>
              </a:rPr>
              <a:t>ομαδική εργασία – ατομικά ή συνεργατικά εξετάζοντας σε βάθος τα υπό μελέτη θέματα συνήθως χωρίς το </a:t>
            </a:r>
            <a:r>
              <a:rPr lang="el-GR" altLang="el-GR" sz="2400" dirty="0" err="1">
                <a:ea typeface="Calibri" panose="020F0502020204030204" pitchFamily="34" charset="0"/>
                <a:cs typeface="Calibri" panose="020F0502020204030204" pitchFamily="34" charset="0"/>
              </a:rPr>
              <a:t>διαδραστικό</a:t>
            </a:r>
            <a:r>
              <a:rPr lang="el-GR" altLang="el-GR" sz="2400" dirty="0">
                <a:ea typeface="Calibri" panose="020F0502020204030204" pitchFamily="34" charset="0"/>
                <a:cs typeface="Calibri" panose="020F0502020204030204" pitchFamily="34" charset="0"/>
              </a:rPr>
              <a:t> πίνακα. Μπορούν επίσης να γίνουν δραστηριότητες με φύλλα εργασίας ή με φυσικά αντικείμενα, </a:t>
            </a:r>
          </a:p>
          <a:p>
            <a:pPr eaLnBrk="1" hangingPunct="1">
              <a:buFont typeface="Wingdings 2" panose="05020102010507070707" pitchFamily="18" charset="2"/>
              <a:buNone/>
            </a:pPr>
            <a:endParaRPr lang="el-GR" altLang="el-GR" sz="2400" dirty="0">
              <a:ea typeface="Calibri" panose="020F0502020204030204" pitchFamily="34" charset="0"/>
              <a:cs typeface="Calibri" panose="020F0502020204030204" pitchFamily="34" charset="0"/>
            </a:endParaRPr>
          </a:p>
        </p:txBody>
      </p:sp>
      <p:sp>
        <p:nvSpPr>
          <p:cNvPr id="27652" name="6 - TextBox"/>
          <p:cNvSpPr txBox="1">
            <a:spLocks noChangeArrowheads="1"/>
          </p:cNvSpPr>
          <p:nvPr/>
        </p:nvSpPr>
        <p:spPr bwMode="auto">
          <a:xfrm>
            <a:off x="1504950" y="1579563"/>
            <a:ext cx="74295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l-GR" sz="2400" dirty="0">
                <a:latin typeface="Verdana" panose="020B0604030504040204" pitchFamily="34" charset="0"/>
                <a:ea typeface="Calibri" panose="020F0502020204030204" pitchFamily="34" charset="0"/>
                <a:cs typeface="Calibri" panose="020F0502020204030204" pitchFamily="34" charset="0"/>
              </a:rPr>
              <a:t>Οι εκπαιδευτικοί τείνουν να μοιράζουν τη διδασκαλία τους σε τέσσερις φάσεις:</a:t>
            </a: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27</a:t>
            </a:fld>
            <a:endParaRPr lang="en-US"/>
          </a:p>
        </p:txBody>
      </p:sp>
    </p:spTree>
    <p:extLst>
      <p:ext uri="{BB962C8B-B14F-4D97-AF65-F5344CB8AC3E}">
        <p14:creationId xmlns:p14="http://schemas.microsoft.com/office/powerpoint/2010/main" val="1631478314"/>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 Τίτλος"/>
          <p:cNvSpPr>
            <a:spLocks noGrp="1"/>
          </p:cNvSpPr>
          <p:nvPr>
            <p:ph type="title"/>
          </p:nvPr>
        </p:nvSpPr>
        <p:spPr/>
        <p:txBody>
          <a:bodyPr/>
          <a:lstStyle/>
          <a:p>
            <a:pPr eaLnBrk="1" hangingPunct="1"/>
            <a:r>
              <a:rPr lang="el-GR" altLang="el-GR" sz="3200">
                <a:ea typeface="Calibri" panose="020F0502020204030204" pitchFamily="34" charset="0"/>
                <a:cs typeface="Calibri" panose="020F0502020204030204" pitchFamily="34" charset="0"/>
              </a:rPr>
              <a:t>Διαχείριση τάξης με τον διαδραστικό πίνακα (4/4)</a:t>
            </a:r>
          </a:p>
        </p:txBody>
      </p:sp>
      <p:sp>
        <p:nvSpPr>
          <p:cNvPr id="28675" name="2 - Θέση περιεχομένου"/>
          <p:cNvSpPr>
            <a:spLocks noGrp="1"/>
          </p:cNvSpPr>
          <p:nvPr>
            <p:ph idx="1"/>
          </p:nvPr>
        </p:nvSpPr>
        <p:spPr>
          <a:xfrm>
            <a:off x="1435100" y="2519363"/>
            <a:ext cx="6884988" cy="3676650"/>
          </a:xfrm>
        </p:spPr>
        <p:txBody>
          <a:bodyPr/>
          <a:lstStyle/>
          <a:p>
            <a:pPr eaLnBrk="1" hangingPunct="1"/>
            <a:r>
              <a:rPr lang="el-GR" altLang="el-GR" sz="2400" b="1" dirty="0">
                <a:ea typeface="Calibri" panose="020F0502020204030204" pitchFamily="34" charset="0"/>
                <a:cs typeface="Calibri" panose="020F0502020204030204" pitchFamily="34" charset="0"/>
              </a:rPr>
              <a:t>4η φάση: </a:t>
            </a:r>
            <a:r>
              <a:rPr lang="el-GR" altLang="el-GR" sz="2400" dirty="0">
                <a:ea typeface="Calibri" panose="020F0502020204030204" pitchFamily="34" charset="0"/>
                <a:cs typeface="Calibri" panose="020F0502020204030204" pitchFamily="34" charset="0"/>
              </a:rPr>
              <a:t>αναθεώρηση των σημαντικών σημείων του μαθήματος, ανασκόπηση των δυσκολιών των μαθητών με τη χρήση του </a:t>
            </a:r>
            <a:r>
              <a:rPr lang="el-GR" altLang="el-GR" sz="2400" dirty="0" err="1">
                <a:ea typeface="Calibri" panose="020F0502020204030204" pitchFamily="34" charset="0"/>
                <a:cs typeface="Calibri" panose="020F0502020204030204" pitchFamily="34" charset="0"/>
              </a:rPr>
              <a:t>διαδραστικού</a:t>
            </a:r>
            <a:r>
              <a:rPr lang="el-GR" altLang="el-GR" sz="2400" dirty="0">
                <a:ea typeface="Calibri" panose="020F0502020204030204" pitchFamily="34" charset="0"/>
                <a:cs typeface="Calibri" panose="020F0502020204030204" pitchFamily="34" charset="0"/>
              </a:rPr>
              <a:t> πίνακα. Το σημαντικό στοιχείο αυτής της φάσης είναι ο </a:t>
            </a:r>
            <a:r>
              <a:rPr lang="el-GR" altLang="el-GR" sz="2400" dirty="0" err="1">
                <a:ea typeface="Calibri" panose="020F0502020204030204" pitchFamily="34" charset="0"/>
                <a:cs typeface="Calibri" panose="020F0502020204030204" pitchFamily="34" charset="0"/>
              </a:rPr>
              <a:t>αναστοχασμός</a:t>
            </a:r>
            <a:r>
              <a:rPr lang="el-GR" altLang="el-GR" sz="2400" dirty="0">
                <a:ea typeface="Calibri" panose="020F0502020204030204" pitchFamily="34" charset="0"/>
                <a:cs typeface="Calibri" panose="020F0502020204030204" pitchFamily="34" charset="0"/>
              </a:rPr>
              <a:t> των μαθητών μέσω δραστηριότητας </a:t>
            </a:r>
            <a:r>
              <a:rPr lang="el-GR" altLang="el-GR" sz="2400" dirty="0" err="1">
                <a:ea typeface="Calibri" panose="020F0502020204030204" pitchFamily="34" charset="0"/>
                <a:cs typeface="Calibri" panose="020F0502020204030204" pitchFamily="34" charset="0"/>
              </a:rPr>
              <a:t>αναπλαισίωσης</a:t>
            </a:r>
            <a:r>
              <a:rPr lang="el-GR" altLang="el-GR" sz="2400" dirty="0">
                <a:ea typeface="Calibri" panose="020F0502020204030204" pitchFamily="34" charset="0"/>
                <a:cs typeface="Calibri" panose="020F0502020204030204" pitchFamily="34" charset="0"/>
              </a:rPr>
              <a:t>. </a:t>
            </a:r>
          </a:p>
          <a:p>
            <a:pPr eaLnBrk="1" hangingPunct="1"/>
            <a:endParaRPr lang="el-GR" altLang="el-GR" sz="2400" dirty="0">
              <a:ea typeface="Calibri" panose="020F0502020204030204" pitchFamily="34" charset="0"/>
              <a:cs typeface="Calibri" panose="020F0502020204030204" pitchFamily="34" charset="0"/>
            </a:endParaRPr>
          </a:p>
        </p:txBody>
      </p:sp>
      <p:sp>
        <p:nvSpPr>
          <p:cNvPr id="28676" name="6 - TextBox"/>
          <p:cNvSpPr txBox="1">
            <a:spLocks noChangeArrowheads="1"/>
          </p:cNvSpPr>
          <p:nvPr/>
        </p:nvSpPr>
        <p:spPr bwMode="auto">
          <a:xfrm>
            <a:off x="1181100" y="1593319"/>
            <a:ext cx="74295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l-GR" sz="2400" dirty="0">
                <a:latin typeface="Verdana" panose="020B0604030504040204" pitchFamily="34" charset="0"/>
                <a:ea typeface="Calibri" panose="020F0502020204030204" pitchFamily="34" charset="0"/>
                <a:cs typeface="Calibri" panose="020F0502020204030204" pitchFamily="34" charset="0"/>
              </a:rPr>
              <a:t>Οι εκπαιδευτικοί τείνουν να μοιράζουν τη διδασκαλία τους σε τέσσερις φάσεις:</a:t>
            </a: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28</a:t>
            </a:fld>
            <a:endParaRPr lang="en-US"/>
          </a:p>
        </p:txBody>
      </p:sp>
    </p:spTree>
    <p:extLst>
      <p:ext uri="{BB962C8B-B14F-4D97-AF65-F5344CB8AC3E}">
        <p14:creationId xmlns:p14="http://schemas.microsoft.com/office/powerpoint/2010/main" val="2931684972"/>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 Τίτλος"/>
          <p:cNvSpPr>
            <a:spLocks noGrp="1"/>
          </p:cNvSpPr>
          <p:nvPr>
            <p:ph type="title"/>
          </p:nvPr>
        </p:nvSpPr>
        <p:spPr/>
        <p:txBody>
          <a:bodyPr/>
          <a:lstStyle/>
          <a:p>
            <a:pPr eaLnBrk="1" hangingPunct="1"/>
            <a:r>
              <a:rPr lang="el-GR" altLang="el-GR" sz="3200">
                <a:ea typeface="Calibri" panose="020F0502020204030204" pitchFamily="34" charset="0"/>
                <a:cs typeface="Calibri" panose="020F0502020204030204" pitchFamily="34" charset="0"/>
              </a:rPr>
              <a:t>Ο Διαδραστικός Πίνακας ως μαθησιακό - γνωστικό εργαλείο (1/4)</a:t>
            </a:r>
          </a:p>
        </p:txBody>
      </p:sp>
      <p:sp>
        <p:nvSpPr>
          <p:cNvPr id="29699" name="2 - Θέση περιεχομένου"/>
          <p:cNvSpPr>
            <a:spLocks noGrp="1"/>
          </p:cNvSpPr>
          <p:nvPr>
            <p:ph idx="1"/>
          </p:nvPr>
        </p:nvSpPr>
        <p:spPr>
          <a:xfrm>
            <a:off x="1102209" y="2889689"/>
            <a:ext cx="7862888" cy="3168650"/>
          </a:xfrm>
        </p:spPr>
        <p:txBody>
          <a:bodyPr/>
          <a:lstStyle/>
          <a:p>
            <a:pPr eaLnBrk="1" hangingPunct="1">
              <a:buFont typeface="Arial" panose="020B0604020202020204" pitchFamily="34" charset="0"/>
              <a:buNone/>
            </a:pPr>
            <a:r>
              <a:rPr lang="el-GR" altLang="el-GR" sz="2400" dirty="0">
                <a:ea typeface="Calibri" panose="020F0502020204030204" pitchFamily="34" charset="0"/>
                <a:cs typeface="Calibri" panose="020F0502020204030204" pitchFamily="34" charset="0"/>
              </a:rPr>
              <a:t>Από την υπάρχουσα έρευνα φαίνεται ότι η χρήση των </a:t>
            </a:r>
            <a:r>
              <a:rPr lang="el-GR" altLang="el-GR" sz="2400" dirty="0" err="1">
                <a:ea typeface="Calibri" panose="020F0502020204030204" pitchFamily="34" charset="0"/>
                <a:cs typeface="Calibri" panose="020F0502020204030204" pitchFamily="34" charset="0"/>
              </a:rPr>
              <a:t>διαδραστικών</a:t>
            </a:r>
            <a:r>
              <a:rPr lang="el-GR" altLang="el-GR" sz="2400" dirty="0">
                <a:ea typeface="Calibri" panose="020F0502020204030204" pitchFamily="34" charset="0"/>
                <a:cs typeface="Calibri" panose="020F0502020204030204" pitchFamily="34" charset="0"/>
              </a:rPr>
              <a:t> πινάκων έχει μια σειρά από πλεονεκτήματα που αφορούν άμεσα τους μαθητές (</a:t>
            </a:r>
            <a:r>
              <a:rPr lang="en-GB" altLang="el-GR" sz="2400" dirty="0" err="1">
                <a:ea typeface="Calibri" panose="020F0502020204030204" pitchFamily="34" charset="0"/>
                <a:cs typeface="Calibri" panose="020F0502020204030204" pitchFamily="34" charset="0"/>
              </a:rPr>
              <a:t>Becta</a:t>
            </a:r>
            <a:r>
              <a:rPr lang="el-GR" altLang="el-GR" sz="2400" dirty="0">
                <a:ea typeface="Calibri" panose="020F0502020204030204" pitchFamily="34" charset="0"/>
                <a:cs typeface="Calibri" panose="020F0502020204030204" pitchFamily="34" charset="0"/>
              </a:rPr>
              <a:t>, 2003): </a:t>
            </a:r>
          </a:p>
          <a:p>
            <a:pPr eaLnBrk="1" hangingPunct="1">
              <a:buFont typeface="Arial" panose="020B0604020202020204" pitchFamily="34" charset="0"/>
              <a:buNone/>
            </a:pPr>
            <a:endParaRPr lang="en-US" altLang="el-GR" sz="1000" dirty="0">
              <a:ea typeface="Calibri" panose="020F0502020204030204" pitchFamily="34" charset="0"/>
              <a:cs typeface="Calibri" panose="020F0502020204030204" pitchFamily="34" charset="0"/>
            </a:endParaRPr>
          </a:p>
          <a:p>
            <a:pPr eaLnBrk="1" hangingPunct="1"/>
            <a:r>
              <a:rPr lang="el-GR" altLang="el-GR" sz="2400" dirty="0">
                <a:ea typeface="Calibri" panose="020F0502020204030204" pitchFamily="34" charset="0"/>
                <a:cs typeface="Calibri" panose="020F0502020204030204" pitchFamily="34" charset="0"/>
              </a:rPr>
              <a:t>Αύξηση του κινήτρου για συμμετοχή στη μαθησιακή διαδικασία και της ικανοποίησης των μαθητών</a:t>
            </a:r>
            <a:r>
              <a:rPr lang="en-US" altLang="el-GR" sz="2400" dirty="0">
                <a:ea typeface="Calibri" panose="020F0502020204030204" pitchFamily="34" charset="0"/>
                <a:cs typeface="Calibri" panose="020F0502020204030204" pitchFamily="34" charset="0"/>
              </a:rPr>
              <a:t>.</a:t>
            </a:r>
            <a:r>
              <a:rPr lang="el-GR" altLang="el-GR" sz="2400" dirty="0">
                <a:ea typeface="Calibri" panose="020F0502020204030204" pitchFamily="34" charset="0"/>
                <a:cs typeface="Calibri" panose="020F0502020204030204" pitchFamily="34" charset="0"/>
              </a:rPr>
              <a:t> </a:t>
            </a:r>
          </a:p>
        </p:txBody>
      </p:sp>
      <p:sp>
        <p:nvSpPr>
          <p:cNvPr id="29701" name="5 - TextBox"/>
          <p:cNvSpPr txBox="1">
            <a:spLocks noChangeArrowheads="1"/>
          </p:cNvSpPr>
          <p:nvPr/>
        </p:nvSpPr>
        <p:spPr bwMode="auto">
          <a:xfrm>
            <a:off x="1331640" y="1619250"/>
            <a:ext cx="6840810" cy="1016000"/>
          </a:xfrm>
          <a:prstGeom prst="rect">
            <a:avLst/>
          </a:prstGeom>
          <a:noFill/>
          <a:ln w="19050">
            <a:noFill/>
            <a:miter lim="800000"/>
            <a:headEnd/>
            <a:tailEnd/>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2000" i="1" dirty="0">
                <a:effectLst>
                  <a:outerShdw blurRad="38100" dist="38100" dir="2700000" algn="tl">
                    <a:srgbClr val="C0C0C0"/>
                  </a:outerShdw>
                </a:effectLst>
                <a:latin typeface="Verdana" panose="020B0604030504040204" pitchFamily="34" charset="0"/>
                <a:ea typeface="Calibri" panose="020F0502020204030204" pitchFamily="34" charset="0"/>
                <a:cs typeface="Calibri" panose="020F0502020204030204" pitchFamily="34" charset="0"/>
              </a:rPr>
              <a:t>Είναι γεγονός ότι ο </a:t>
            </a:r>
            <a:r>
              <a:rPr lang="el-GR" altLang="el-GR" sz="2000" i="1" dirty="0" err="1">
                <a:effectLst>
                  <a:outerShdw blurRad="38100" dist="38100" dir="2700000" algn="tl">
                    <a:srgbClr val="C0C0C0"/>
                  </a:outerShdw>
                </a:effectLst>
                <a:latin typeface="Verdana" panose="020B0604030504040204" pitchFamily="34" charset="0"/>
                <a:ea typeface="Calibri" panose="020F0502020204030204" pitchFamily="34" charset="0"/>
                <a:cs typeface="Calibri" panose="020F0502020204030204" pitchFamily="34" charset="0"/>
              </a:rPr>
              <a:t>διαδραστικός</a:t>
            </a:r>
            <a:r>
              <a:rPr lang="el-GR" altLang="el-GR" sz="2000" i="1" dirty="0">
                <a:effectLst>
                  <a:outerShdw blurRad="38100" dist="38100" dir="2700000" algn="tl">
                    <a:srgbClr val="C0C0C0"/>
                  </a:outerShdw>
                </a:effectLst>
                <a:latin typeface="Verdana" panose="020B0604030504040204" pitchFamily="34" charset="0"/>
                <a:ea typeface="Calibri" panose="020F0502020204030204" pitchFamily="34" charset="0"/>
                <a:cs typeface="Calibri" panose="020F0502020204030204" pitchFamily="34" charset="0"/>
              </a:rPr>
              <a:t> πίνακας ως εργαλείο δεν μπορεί να </a:t>
            </a:r>
            <a:r>
              <a:rPr lang="el-GR" altLang="el-GR" sz="2000" i="1" dirty="0" err="1">
                <a:effectLst>
                  <a:outerShdw blurRad="38100" dist="38100" dir="2700000" algn="tl">
                    <a:srgbClr val="C0C0C0"/>
                  </a:outerShdw>
                </a:effectLst>
                <a:latin typeface="Verdana" panose="020B0604030504040204" pitchFamily="34" charset="0"/>
                <a:ea typeface="Calibri" panose="020F0502020204030204" pitchFamily="34" charset="0"/>
                <a:cs typeface="Calibri" panose="020F0502020204030204" pitchFamily="34" charset="0"/>
              </a:rPr>
              <a:t>ειδωθεί</a:t>
            </a:r>
            <a:r>
              <a:rPr lang="el-GR" altLang="el-GR" sz="2000" i="1" dirty="0">
                <a:effectLst>
                  <a:outerShdw blurRad="38100" dist="38100" dir="2700000" algn="tl">
                    <a:srgbClr val="C0C0C0"/>
                  </a:outerShdw>
                </a:effectLst>
                <a:latin typeface="Verdana" panose="020B0604030504040204" pitchFamily="34" charset="0"/>
                <a:ea typeface="Calibri" panose="020F0502020204030204" pitchFamily="34" charset="0"/>
                <a:cs typeface="Calibri" panose="020F0502020204030204" pitchFamily="34" charset="0"/>
              </a:rPr>
              <a:t> εκτός του πλαισίου χρήσης του (Κουτσογιάννης κ.α., 2010)</a:t>
            </a: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29</a:t>
            </a:fld>
            <a:endParaRPr lang="en-US"/>
          </a:p>
        </p:txBody>
      </p:sp>
    </p:spTree>
    <p:extLst>
      <p:ext uri="{BB962C8B-B14F-4D97-AF65-F5344CB8AC3E}">
        <p14:creationId xmlns:p14="http://schemas.microsoft.com/office/powerpoint/2010/main" val="316990138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 Τίτλος"/>
          <p:cNvSpPr>
            <a:spLocks noGrp="1"/>
          </p:cNvSpPr>
          <p:nvPr>
            <p:ph type="title"/>
          </p:nvPr>
        </p:nvSpPr>
        <p:spPr/>
        <p:txBody>
          <a:bodyPr/>
          <a:lstStyle/>
          <a:p>
            <a:pPr eaLnBrk="1" hangingPunct="1"/>
            <a:r>
              <a:rPr lang="el-GR" altLang="el-GR" sz="3600">
                <a:ea typeface="Calibri" panose="020F0502020204030204" pitchFamily="34" charset="0"/>
                <a:cs typeface="Calibri" panose="020F0502020204030204" pitchFamily="34" charset="0"/>
              </a:rPr>
              <a:t>Διαδραστικός πίνακας (1/4)</a:t>
            </a:r>
          </a:p>
        </p:txBody>
      </p:sp>
      <p:pic>
        <p:nvPicPr>
          <p:cNvPr id="4099" name="5 - Εικόνα" descr="diadr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1628800"/>
            <a:ext cx="7669213" cy="395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3</a:t>
            </a:fld>
            <a:endParaRPr lang="en-US"/>
          </a:p>
        </p:txBody>
      </p:sp>
    </p:spTree>
    <p:extLst>
      <p:ext uri="{BB962C8B-B14F-4D97-AF65-F5344CB8AC3E}">
        <p14:creationId xmlns:p14="http://schemas.microsoft.com/office/powerpoint/2010/main" val="171275200"/>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Τίτλος"/>
          <p:cNvSpPr>
            <a:spLocks noGrp="1"/>
          </p:cNvSpPr>
          <p:nvPr>
            <p:ph type="title"/>
          </p:nvPr>
        </p:nvSpPr>
        <p:spPr/>
        <p:txBody>
          <a:bodyPr/>
          <a:lstStyle/>
          <a:p>
            <a:pPr eaLnBrk="1" hangingPunct="1"/>
            <a:r>
              <a:rPr lang="el-GR" altLang="el-GR" sz="3200">
                <a:ea typeface="Calibri" panose="020F0502020204030204" pitchFamily="34" charset="0"/>
                <a:cs typeface="Calibri" panose="020F0502020204030204" pitchFamily="34" charset="0"/>
              </a:rPr>
              <a:t>Ο Διαδραστικός Πίνακας ως μαθησιακό - γνωστικό εργαλείο (2/4)</a:t>
            </a:r>
          </a:p>
        </p:txBody>
      </p:sp>
      <p:sp>
        <p:nvSpPr>
          <p:cNvPr id="30723" name="2 - Θέση περιεχομένου"/>
          <p:cNvSpPr>
            <a:spLocks noGrp="1"/>
          </p:cNvSpPr>
          <p:nvPr>
            <p:ph idx="1"/>
          </p:nvPr>
        </p:nvSpPr>
        <p:spPr>
          <a:xfrm>
            <a:off x="1435100" y="1619250"/>
            <a:ext cx="6884988" cy="4689475"/>
          </a:xfrm>
        </p:spPr>
        <p:txBody>
          <a:bodyPr/>
          <a:lstStyle/>
          <a:p>
            <a:pPr eaLnBrk="1" hangingPunct="1"/>
            <a:r>
              <a:rPr lang="el-GR" altLang="el-GR" sz="2400" dirty="0">
                <a:ea typeface="Calibri" panose="020F0502020204030204" pitchFamily="34" charset="0"/>
                <a:cs typeface="Calibri" panose="020F0502020204030204" pitchFamily="34" charset="0"/>
              </a:rPr>
              <a:t>Κίνητρο και επιρροή για δημιουργία πιο ενδιαφέρουσας και ευχάριστης μαθησιακής ατμόσφαιρας</a:t>
            </a:r>
            <a:r>
              <a:rPr lang="en-US" altLang="el-GR" sz="2400" dirty="0">
                <a:ea typeface="Calibri" panose="020F0502020204030204" pitchFamily="34" charset="0"/>
                <a:cs typeface="Calibri" panose="020F0502020204030204" pitchFamily="34" charset="0"/>
              </a:rPr>
              <a:t>.</a:t>
            </a:r>
            <a:endParaRPr lang="el-GR" altLang="el-GR" sz="2400" dirty="0">
              <a:ea typeface="Calibri" panose="020F0502020204030204" pitchFamily="34" charset="0"/>
              <a:cs typeface="Calibri" panose="020F0502020204030204" pitchFamily="34" charset="0"/>
            </a:endParaRPr>
          </a:p>
          <a:p>
            <a:pPr eaLnBrk="1" hangingPunct="1"/>
            <a:r>
              <a:rPr lang="el-GR" altLang="el-GR" sz="2400" dirty="0">
                <a:ea typeface="Calibri" panose="020F0502020204030204" pitchFamily="34" charset="0"/>
                <a:cs typeface="Calibri" panose="020F0502020204030204" pitchFamily="34" charset="0"/>
              </a:rPr>
              <a:t>Θετική επίδραση σε επίπεδο προσοχής και συμπεριφοράς</a:t>
            </a:r>
            <a:r>
              <a:rPr lang="en-US" altLang="el-GR" sz="2400" dirty="0">
                <a:ea typeface="Calibri" panose="020F0502020204030204" pitchFamily="34" charset="0"/>
                <a:cs typeface="Calibri" panose="020F0502020204030204" pitchFamily="34" charset="0"/>
              </a:rPr>
              <a:t>.</a:t>
            </a:r>
            <a:endParaRPr lang="el-GR" altLang="el-GR" sz="2400" dirty="0">
              <a:ea typeface="Calibri" panose="020F0502020204030204" pitchFamily="34" charset="0"/>
              <a:cs typeface="Calibri" panose="020F0502020204030204" pitchFamily="34" charset="0"/>
            </a:endParaRPr>
          </a:p>
          <a:p>
            <a:pPr eaLnBrk="1" hangingPunct="1"/>
            <a:r>
              <a:rPr lang="el-GR" altLang="el-GR" sz="2400" dirty="0">
                <a:ea typeface="Calibri" panose="020F0502020204030204" pitchFamily="34" charset="0"/>
                <a:cs typeface="Calibri" panose="020F0502020204030204" pitchFamily="34" charset="0"/>
              </a:rPr>
              <a:t>Ενίσχυση του </a:t>
            </a:r>
            <a:r>
              <a:rPr lang="el-GR" altLang="el-GR" sz="2400" dirty="0" err="1">
                <a:ea typeface="Calibri" panose="020F0502020204030204" pitchFamily="34" charset="0"/>
                <a:cs typeface="Calibri" panose="020F0502020204030204" pitchFamily="34" charset="0"/>
              </a:rPr>
              <a:t>πολυαισθητηριακού</a:t>
            </a:r>
            <a:r>
              <a:rPr lang="el-GR" altLang="el-GR" sz="2400" dirty="0">
                <a:ea typeface="Calibri" panose="020F0502020204030204" pitchFamily="34" charset="0"/>
                <a:cs typeface="Calibri" panose="020F0502020204030204" pitchFamily="34" charset="0"/>
              </a:rPr>
              <a:t> χειρισμού δεδομένου ότι η παρουσίαση με πολυμέσα διεγείρει την οπτική αντίληψη και ενισχύει την ανάκληση πληροφοριών στους μαθητές</a:t>
            </a:r>
            <a:r>
              <a:rPr lang="en-US" altLang="el-GR" sz="2400" dirty="0">
                <a:ea typeface="Calibri" panose="020F0502020204030204" pitchFamily="34" charset="0"/>
                <a:cs typeface="Calibri" panose="020F0502020204030204" pitchFamily="34" charset="0"/>
              </a:rPr>
              <a:t>.</a:t>
            </a:r>
            <a:endParaRPr lang="el-GR" altLang="el-GR" sz="2400" dirty="0">
              <a:ea typeface="Calibri" panose="020F0502020204030204" pitchFamily="34" charset="0"/>
              <a:cs typeface="Calibri" panose="020F0502020204030204" pitchFamily="34" charset="0"/>
            </a:endParaRP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30</a:t>
            </a:fld>
            <a:endParaRPr lang="en-US"/>
          </a:p>
        </p:txBody>
      </p:sp>
    </p:spTree>
    <p:extLst>
      <p:ext uri="{BB962C8B-B14F-4D97-AF65-F5344CB8AC3E}">
        <p14:creationId xmlns:p14="http://schemas.microsoft.com/office/powerpoint/2010/main" val="1827929577"/>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 Τίτλος"/>
          <p:cNvSpPr>
            <a:spLocks noGrp="1"/>
          </p:cNvSpPr>
          <p:nvPr>
            <p:ph type="title"/>
          </p:nvPr>
        </p:nvSpPr>
        <p:spPr/>
        <p:txBody>
          <a:bodyPr/>
          <a:lstStyle/>
          <a:p>
            <a:pPr eaLnBrk="1" hangingPunct="1"/>
            <a:r>
              <a:rPr lang="el-GR" altLang="el-GR" sz="3200">
                <a:ea typeface="Calibri" panose="020F0502020204030204" pitchFamily="34" charset="0"/>
                <a:cs typeface="Calibri" panose="020F0502020204030204" pitchFamily="34" charset="0"/>
              </a:rPr>
              <a:t>Ο Διαδραστικός Πίνακας ως μαθησιακό - γνωστικό εργαλείο (3/4)</a:t>
            </a:r>
          </a:p>
        </p:txBody>
      </p:sp>
      <p:sp>
        <p:nvSpPr>
          <p:cNvPr id="31747" name="2 - Θέση περιεχομένου"/>
          <p:cNvSpPr>
            <a:spLocks noGrp="1"/>
          </p:cNvSpPr>
          <p:nvPr>
            <p:ph idx="1"/>
          </p:nvPr>
        </p:nvSpPr>
        <p:spPr>
          <a:xfrm>
            <a:off x="1435100" y="1619250"/>
            <a:ext cx="6884988" cy="4618038"/>
          </a:xfrm>
        </p:spPr>
        <p:txBody>
          <a:bodyPr/>
          <a:lstStyle/>
          <a:p>
            <a:pPr eaLnBrk="1" hangingPunct="1"/>
            <a:r>
              <a:rPr lang="el-GR" altLang="el-GR" sz="2400" dirty="0">
                <a:ea typeface="Calibri" panose="020F0502020204030204" pitchFamily="34" charset="0"/>
                <a:cs typeface="Calibri" panose="020F0502020204030204" pitchFamily="34" charset="0"/>
              </a:rPr>
              <a:t>Προσφορά περισσότερων ευκαιριών για συμμετοχή και συνεργασία, και υποστήριξη των προσωπικών και κοινωνικών δεξιοτήτων των μαθητών</a:t>
            </a:r>
            <a:r>
              <a:rPr lang="en-US" altLang="el-GR" sz="2400" dirty="0">
                <a:ea typeface="Calibri" panose="020F0502020204030204" pitchFamily="34" charset="0"/>
                <a:cs typeface="Calibri" panose="020F0502020204030204" pitchFamily="34" charset="0"/>
              </a:rPr>
              <a:t>.</a:t>
            </a:r>
            <a:endParaRPr lang="el-GR" altLang="el-GR" sz="2400" dirty="0">
              <a:ea typeface="Calibri" panose="020F0502020204030204" pitchFamily="34" charset="0"/>
              <a:cs typeface="Calibri" panose="020F0502020204030204" pitchFamily="34" charset="0"/>
            </a:endParaRPr>
          </a:p>
          <a:p>
            <a:pPr eaLnBrk="1" hangingPunct="1"/>
            <a:r>
              <a:rPr lang="el-GR" altLang="el-GR" sz="2400" dirty="0">
                <a:ea typeface="Calibri" panose="020F0502020204030204" pitchFamily="34" charset="0"/>
                <a:cs typeface="Calibri" panose="020F0502020204030204" pitchFamily="34" charset="0"/>
              </a:rPr>
              <a:t>Μείωση της ανάγκης για σημειώσεις κατά τη διάρκεια του μαθήματος λόγω της δυνατότητας αποθήκευσης και εκτύπωσης κατευθείαν των δεδομένων της οθόνης</a:t>
            </a:r>
            <a:r>
              <a:rPr lang="en-US" altLang="el-GR" sz="2400" dirty="0">
                <a:ea typeface="Calibri" panose="020F0502020204030204" pitchFamily="34" charset="0"/>
                <a:cs typeface="Calibri" panose="020F0502020204030204" pitchFamily="34" charset="0"/>
              </a:rPr>
              <a:t>.</a:t>
            </a:r>
            <a:endParaRPr lang="el-GR" altLang="el-GR" sz="2400" dirty="0">
              <a:ea typeface="Calibri" panose="020F0502020204030204" pitchFamily="34" charset="0"/>
              <a:cs typeface="Calibri" panose="020F0502020204030204" pitchFamily="34" charset="0"/>
            </a:endParaRPr>
          </a:p>
          <a:p>
            <a:pPr eaLnBrk="1" hangingPunct="1"/>
            <a:r>
              <a:rPr lang="el-GR" altLang="el-GR" sz="2400" dirty="0">
                <a:ea typeface="Calibri" panose="020F0502020204030204" pitchFamily="34" charset="0"/>
                <a:cs typeface="Calibri" panose="020F0502020204030204" pitchFamily="34" charset="0"/>
              </a:rPr>
              <a:t>Παροχή της δυνατότητας στους μαθητές να ανταπεξέλθουν σε πιο πολύπλοκες έννοιες ως αποτέλεσμα της δυνατότητας σαφέστερης και δυναμικότερης παρουσίασης</a:t>
            </a:r>
            <a:r>
              <a:rPr lang="en-US" altLang="el-GR" sz="2400" dirty="0">
                <a:ea typeface="Calibri" panose="020F0502020204030204" pitchFamily="34" charset="0"/>
                <a:cs typeface="Calibri" panose="020F0502020204030204" pitchFamily="34" charset="0"/>
              </a:rPr>
              <a:t>.</a:t>
            </a:r>
            <a:r>
              <a:rPr lang="el-GR" altLang="el-GR" sz="2400" dirty="0">
                <a:ea typeface="Calibri" panose="020F0502020204030204" pitchFamily="34" charset="0"/>
                <a:cs typeface="Calibri" panose="020F0502020204030204" pitchFamily="34" charset="0"/>
              </a:rPr>
              <a:t> </a:t>
            </a: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31</a:t>
            </a:fld>
            <a:endParaRPr lang="en-US"/>
          </a:p>
        </p:txBody>
      </p:sp>
    </p:spTree>
    <p:extLst>
      <p:ext uri="{BB962C8B-B14F-4D97-AF65-F5344CB8AC3E}">
        <p14:creationId xmlns:p14="http://schemas.microsoft.com/office/powerpoint/2010/main" val="2759088538"/>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 Τίτλος"/>
          <p:cNvSpPr>
            <a:spLocks noGrp="1"/>
          </p:cNvSpPr>
          <p:nvPr>
            <p:ph type="title"/>
          </p:nvPr>
        </p:nvSpPr>
        <p:spPr/>
        <p:txBody>
          <a:bodyPr/>
          <a:lstStyle/>
          <a:p>
            <a:pPr eaLnBrk="1" hangingPunct="1"/>
            <a:r>
              <a:rPr lang="el-GR" altLang="el-GR" sz="3200">
                <a:ea typeface="Calibri" panose="020F0502020204030204" pitchFamily="34" charset="0"/>
                <a:cs typeface="Calibri" panose="020F0502020204030204" pitchFamily="34" charset="0"/>
              </a:rPr>
              <a:t>Ο Διαδραστικός Πίνακας ως μαθησιακό - γνωστικό εργαλείο (4/4)</a:t>
            </a:r>
          </a:p>
        </p:txBody>
      </p:sp>
      <p:sp>
        <p:nvSpPr>
          <p:cNvPr id="32771" name="2 - Θέση περιεχομένου"/>
          <p:cNvSpPr>
            <a:spLocks noGrp="1"/>
          </p:cNvSpPr>
          <p:nvPr>
            <p:ph idx="1"/>
          </p:nvPr>
        </p:nvSpPr>
        <p:spPr>
          <a:xfrm>
            <a:off x="1331640" y="1619250"/>
            <a:ext cx="6988448" cy="4462463"/>
          </a:xfrm>
        </p:spPr>
        <p:txBody>
          <a:bodyPr/>
          <a:lstStyle/>
          <a:p>
            <a:pPr eaLnBrk="1" hangingPunct="1"/>
            <a:r>
              <a:rPr lang="el-GR" altLang="el-GR" sz="2200" dirty="0">
                <a:ea typeface="Calibri" panose="020F0502020204030204" pitchFamily="34" charset="0"/>
                <a:cs typeface="Calibri" panose="020F0502020204030204" pitchFamily="34" charset="0"/>
              </a:rPr>
              <a:t>Διευκόλυνση των διαφορετικών μαθησιακών προφίλ των μαθητών καθώς ο εκπαιδευτικός μπορεί με τη χρήση μιας ποικιλίας πόρων να καλύψει συγκεκριμένες ανάγκες παιδιών</a:t>
            </a:r>
            <a:r>
              <a:rPr lang="en-US" altLang="el-GR" sz="2200" dirty="0">
                <a:ea typeface="Calibri" panose="020F0502020204030204" pitchFamily="34" charset="0"/>
                <a:cs typeface="Calibri" panose="020F0502020204030204" pitchFamily="34" charset="0"/>
              </a:rPr>
              <a:t>.</a:t>
            </a:r>
            <a:r>
              <a:rPr lang="el-GR" altLang="el-GR" sz="2200" dirty="0">
                <a:ea typeface="Calibri" panose="020F0502020204030204" pitchFamily="34" charset="0"/>
                <a:cs typeface="Calibri" panose="020F0502020204030204" pitchFamily="34" charset="0"/>
              </a:rPr>
              <a:t> </a:t>
            </a:r>
          </a:p>
          <a:p>
            <a:pPr eaLnBrk="1" hangingPunct="1"/>
            <a:r>
              <a:rPr lang="el-GR" altLang="el-GR" sz="2200" dirty="0">
                <a:ea typeface="Calibri" panose="020F0502020204030204" pitchFamily="34" charset="0"/>
                <a:cs typeface="Calibri" panose="020F0502020204030204" pitchFamily="34" charset="0"/>
              </a:rPr>
              <a:t>Ενίσχυση της ικανότητας των μαθητών στη δημιουργία περισσότερο ελκυστικών παρουσιάσεων προς τους συμμαθητές τους αυξάνοντας συγχρόνως το αίσθημα της αυτοπεποίθησης</a:t>
            </a:r>
            <a:r>
              <a:rPr lang="en-US" altLang="el-GR" sz="2200" dirty="0">
                <a:ea typeface="Calibri" panose="020F0502020204030204" pitchFamily="34" charset="0"/>
                <a:cs typeface="Calibri" panose="020F0502020204030204" pitchFamily="34" charset="0"/>
              </a:rPr>
              <a:t>.</a:t>
            </a:r>
            <a:r>
              <a:rPr lang="el-GR" altLang="el-GR" sz="2200" dirty="0">
                <a:ea typeface="Calibri" panose="020F0502020204030204" pitchFamily="34" charset="0"/>
                <a:cs typeface="Calibri" panose="020F0502020204030204" pitchFamily="34" charset="0"/>
              </a:rPr>
              <a:t> </a:t>
            </a:r>
          </a:p>
          <a:p>
            <a:pPr eaLnBrk="1" hangingPunct="1"/>
            <a:r>
              <a:rPr lang="el-GR" altLang="el-GR" sz="2200" dirty="0">
                <a:ea typeface="Calibri" panose="020F0502020204030204" pitchFamily="34" charset="0"/>
                <a:cs typeface="Calibri" panose="020F0502020204030204" pitchFamily="34" charset="0"/>
              </a:rPr>
              <a:t>Αύξηση της δυνατότητας πρόσβασης σε μικρότερες ηλικίες και σε μαθητές με ειδικές ανάγκες λόγω της έλλειψης χειρισμού πληκτρολογίου. </a:t>
            </a:r>
          </a:p>
          <a:p>
            <a:pPr eaLnBrk="1" hangingPunct="1"/>
            <a:endParaRPr lang="el-GR" altLang="el-GR" sz="2200" dirty="0">
              <a:ea typeface="Calibri" panose="020F0502020204030204" pitchFamily="34" charset="0"/>
              <a:cs typeface="Calibri" panose="020F0502020204030204" pitchFamily="34" charset="0"/>
            </a:endParaRP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32</a:t>
            </a:fld>
            <a:endParaRPr lang="en-US"/>
          </a:p>
        </p:txBody>
      </p:sp>
    </p:spTree>
    <p:extLst>
      <p:ext uri="{BB962C8B-B14F-4D97-AF65-F5344CB8AC3E}">
        <p14:creationId xmlns:p14="http://schemas.microsoft.com/office/powerpoint/2010/main" val="285223922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F34CBEA0-E13C-4673-B6E5-4236E2107E01}"/>
              </a:ext>
            </a:extLst>
          </p:cNvPr>
          <p:cNvSpPr>
            <a:spLocks noGrp="1"/>
          </p:cNvSpPr>
          <p:nvPr>
            <p:ph type="title"/>
          </p:nvPr>
        </p:nvSpPr>
        <p:spPr/>
        <p:txBody>
          <a:bodyPr/>
          <a:lstStyle/>
          <a:p>
            <a:r>
              <a:rPr lang="el-GR" altLang="en-US"/>
              <a:t>Δυνατότητες</a:t>
            </a:r>
          </a:p>
        </p:txBody>
      </p:sp>
      <p:sp>
        <p:nvSpPr>
          <p:cNvPr id="5123" name="Content Placeholder 2">
            <a:extLst>
              <a:ext uri="{FF2B5EF4-FFF2-40B4-BE49-F238E27FC236}">
                <a16:creationId xmlns:a16="http://schemas.microsoft.com/office/drawing/2014/main" id="{D6CC8723-B6A8-4AC9-B138-6447ED30AF41}"/>
              </a:ext>
            </a:extLst>
          </p:cNvPr>
          <p:cNvSpPr>
            <a:spLocks noGrp="1"/>
          </p:cNvSpPr>
          <p:nvPr>
            <p:ph idx="1"/>
          </p:nvPr>
        </p:nvSpPr>
        <p:spPr/>
        <p:txBody>
          <a:bodyPr>
            <a:normAutofit/>
          </a:bodyPr>
          <a:lstStyle/>
          <a:p>
            <a:r>
              <a:rPr lang="el-GR" altLang="en-US" sz="1800"/>
              <a:t>Δυνατότητα διαχωρισμού της επιφανείας σε ανεξάρτητα τμήματα (σαν να υπήρχαν δυο ή περισσότερες ανεξάρτητες οθόνες συνδεδεμένες στον ίδιο Η/Υ)</a:t>
            </a:r>
          </a:p>
          <a:p>
            <a:r>
              <a:rPr lang="el-GR" altLang="en-US" sz="1800"/>
              <a:t>Δυνατότητα εμφάνισης λειτουργιών και περιφεριακών σε πραγματικό χρόνο και ρυθμιζόμενες διαστάσεις (για παράδειγμα, εμφάνιση ενός εικονικού πληκτρολογίου στο κάτω μέρος του διαδραστικού πίνακα, με ρυθμιζόμενο μέγεθος πλήκτρων). </a:t>
            </a:r>
          </a:p>
          <a:p>
            <a:r>
              <a:rPr lang="el-GR" altLang="en-US" sz="1800"/>
              <a:t>Δυνατότητα ρύθμισης του χρόνου απόκρισης σε μια ενέργεια του χρήστη (π.χ. στο «πάτημα» ενός πλήκτρου σε ένα εικονικό πληκτρολόγιο), προσδιορισμός της «περιοχής ευαισθησίας», του μεγέθους των τμημάτων της οθόνης και όλων των σχετικών στοιχείων της διεπαφής</a:t>
            </a:r>
          </a:p>
          <a:p>
            <a:r>
              <a:rPr lang="el-GR" altLang="en-US" sz="1800"/>
              <a:t>Δυνατότητα καταγραφής όλων των ενεργειών των χρηστών του διαδραστικού πίνακα (</a:t>
            </a:r>
            <a:r>
              <a:rPr lang="en-US" altLang="en-US" sz="1800"/>
              <a:t>recordability</a:t>
            </a:r>
            <a:r>
              <a:rPr lang="el-GR" altLang="en-US" sz="1800"/>
              <a:t>), αλλά και των ενεργειών και αντιδράσεων «απομεμακρυσμένων χρηστών»</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FEA22B65-99D6-4F16-8648-A009582013A1}"/>
              </a:ext>
            </a:extLst>
          </p:cNvPr>
          <p:cNvSpPr>
            <a:spLocks noGrp="1"/>
          </p:cNvSpPr>
          <p:nvPr>
            <p:ph type="title"/>
          </p:nvPr>
        </p:nvSpPr>
        <p:spPr/>
        <p:txBody>
          <a:bodyPr/>
          <a:lstStyle/>
          <a:p>
            <a:r>
              <a:rPr lang="en-US" altLang="en-US"/>
              <a:t>Πρόσθετη Εκπαιδευτική Αξία</a:t>
            </a:r>
            <a:endParaRPr lang="el-GR" altLang="en-US"/>
          </a:p>
        </p:txBody>
      </p:sp>
      <p:sp>
        <p:nvSpPr>
          <p:cNvPr id="5123" name="Content Placeholder 2">
            <a:extLst>
              <a:ext uri="{FF2B5EF4-FFF2-40B4-BE49-F238E27FC236}">
                <a16:creationId xmlns:a16="http://schemas.microsoft.com/office/drawing/2014/main" id="{66AD60C6-15F6-42E9-880B-ED1478A58CC1}"/>
              </a:ext>
            </a:extLst>
          </p:cNvPr>
          <p:cNvSpPr>
            <a:spLocks noGrp="1"/>
          </p:cNvSpPr>
          <p:nvPr>
            <p:ph idx="1"/>
          </p:nvPr>
        </p:nvSpPr>
        <p:spPr/>
        <p:txBody>
          <a:bodyPr>
            <a:normAutofit/>
          </a:bodyPr>
          <a:lstStyle/>
          <a:p>
            <a:r>
              <a:rPr lang="el-GR" altLang="en-US" sz="1500"/>
              <a:t>Δυνατότητα απευθείας αλληλεπίδρασης, κιναισθητικά, διαισθητική και φιλική προς το χρήστη (μαθητές και εκπαιδευτικού) αλληλεπίδραση, καθώς ο χειρισμός τους γίνεται μέσω κινήσεων των χεριών και της αφής</a:t>
            </a:r>
          </a:p>
          <a:p>
            <a:r>
              <a:rPr lang="el-GR" altLang="en-US" sz="1500"/>
              <a:t>Αυτή η εύκολη χρήση τους καθιστά κατάλληλους για χρήση από παιδιά μικρότερης ηλικίας ή άτομα με ειδικές ανάγκες</a:t>
            </a:r>
          </a:p>
          <a:p>
            <a:r>
              <a:rPr lang="el-GR" altLang="en-US" sz="1500"/>
              <a:t>Διευκολύνουν την ενσωμάτωση άλλων ψηφιακών τεχνολογιών (π.χ. λογισμικών, διαδικτύου)</a:t>
            </a:r>
          </a:p>
          <a:p>
            <a:r>
              <a:rPr lang="el-GR" altLang="en-US" sz="1500"/>
              <a:t>Δυνατότητα κοινής εργασίας, συλλογικής δραστηριότητας. Δυνατότητα εμπλοκής και συμμετοχής όλης της τάξης καθώς είναι ευκολότερο να συμμετάσχουν ή και να παρακολουθήσουν μια δραστηριότητα, απ’ ότι στην οθόνη ενός υπολογιστή ή μιας φορητής συσκευής</a:t>
            </a:r>
          </a:p>
          <a:p>
            <a:r>
              <a:rPr lang="el-GR" altLang="en-US" sz="1500"/>
              <a:t>Η δυνατότητα καταγραφής και αποθήκευσης όλων των ενεργειών που εκτελούνται σε ένα διαδραστικό πίνακα και του περιεχομένου που δημιουργείται πριν ή κατά τη διάρκεια του μαθήματος. Το περιεχόμενο του μαθήματος μπορεί χωριστεί σε μικρότερα (μαθησιακά αντικείμενα) που μπορούν να ανακληθούν οποιαδήποτε στιγμή. Έτσι τα μαθήματα μπορούν να αποθηκεύονται και να επαναχρησιμοποιούνται σε άλλα τμήματα, σε επόμενες χρονιές κλπ.</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1200687F-A929-473B-8D8E-6A43A98CE426}"/>
              </a:ext>
            </a:extLst>
          </p:cNvPr>
          <p:cNvSpPr>
            <a:spLocks noGrp="1"/>
          </p:cNvSpPr>
          <p:nvPr>
            <p:ph type="title"/>
          </p:nvPr>
        </p:nvSpPr>
        <p:spPr/>
        <p:txBody>
          <a:bodyPr>
            <a:normAutofit fontScale="90000"/>
          </a:bodyPr>
          <a:lstStyle/>
          <a:p>
            <a:r>
              <a:rPr lang="el-GR" altLang="en-US"/>
              <a:t>Ο Ρόλος του Εκπαιδευτικού: απαιτήσεις</a:t>
            </a:r>
          </a:p>
        </p:txBody>
      </p:sp>
      <p:sp>
        <p:nvSpPr>
          <p:cNvPr id="5123" name="Content Placeholder 2">
            <a:extLst>
              <a:ext uri="{FF2B5EF4-FFF2-40B4-BE49-F238E27FC236}">
                <a16:creationId xmlns:a16="http://schemas.microsoft.com/office/drawing/2014/main" id="{2CD8F25F-139B-4BAD-BDEC-3EADB52BF661}"/>
              </a:ext>
            </a:extLst>
          </p:cNvPr>
          <p:cNvSpPr>
            <a:spLocks noGrp="1"/>
          </p:cNvSpPr>
          <p:nvPr>
            <p:ph idx="1"/>
          </p:nvPr>
        </p:nvSpPr>
        <p:spPr/>
        <p:txBody>
          <a:bodyPr>
            <a:normAutofit/>
          </a:bodyPr>
          <a:lstStyle/>
          <a:p>
            <a:r>
              <a:rPr lang="el-GR" altLang="en-US" sz="2500"/>
              <a:t>Ο εκπαιδευτικός να εξοικειωθεί με τη χρήση του συστήματος</a:t>
            </a:r>
          </a:p>
          <a:p>
            <a:r>
              <a:rPr lang="el-GR" altLang="en-US" sz="2500"/>
              <a:t>Ο εκπαιδευτικός να είναι οργανωτικός</a:t>
            </a:r>
          </a:p>
          <a:p>
            <a:r>
              <a:rPr lang="el-GR" altLang="en-US" sz="2500"/>
              <a:t>Ο εκπαιδευτικός να είναι ευέλικτος</a:t>
            </a:r>
          </a:p>
          <a:p>
            <a:r>
              <a:rPr lang="el-GR" altLang="en-US" sz="2500"/>
              <a:t>Ο εκπαιδευτικός να μην είναι προκατειλημμένος</a:t>
            </a:r>
          </a:p>
          <a:p>
            <a:r>
              <a:rPr lang="el-GR" altLang="en-US" sz="2500"/>
              <a:t>Ο εκπαιδευτικός πρέπει να είναι πρόθυμος να μοιραστεί</a:t>
            </a:r>
          </a:p>
          <a:p>
            <a:r>
              <a:rPr lang="el-GR" altLang="en-US" sz="2500"/>
              <a:t>Ο εκπαιδευτικός πρέπει να είναι έτοιμος να σχεδιάσει συνολικά</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74146B68-269F-4AB9-BCB5-24087F065442}"/>
              </a:ext>
            </a:extLst>
          </p:cNvPr>
          <p:cNvSpPr>
            <a:spLocks noGrp="1"/>
          </p:cNvSpPr>
          <p:nvPr>
            <p:ph type="title"/>
          </p:nvPr>
        </p:nvSpPr>
        <p:spPr/>
        <p:txBody>
          <a:bodyPr/>
          <a:lstStyle/>
          <a:p>
            <a:r>
              <a:rPr lang="el-GR" altLang="en-US"/>
              <a:t>Ο Ρόλος του Εκπαιδευτικού</a:t>
            </a:r>
          </a:p>
        </p:txBody>
      </p:sp>
      <p:sp>
        <p:nvSpPr>
          <p:cNvPr id="5123" name="Content Placeholder 2">
            <a:extLst>
              <a:ext uri="{FF2B5EF4-FFF2-40B4-BE49-F238E27FC236}">
                <a16:creationId xmlns:a16="http://schemas.microsoft.com/office/drawing/2014/main" id="{934E2FF3-A922-4829-919B-FA7B13C05E4D}"/>
              </a:ext>
            </a:extLst>
          </p:cNvPr>
          <p:cNvSpPr>
            <a:spLocks noGrp="1"/>
          </p:cNvSpPr>
          <p:nvPr>
            <p:ph idx="1"/>
          </p:nvPr>
        </p:nvSpPr>
        <p:spPr/>
        <p:txBody>
          <a:bodyPr>
            <a:normAutofit/>
          </a:bodyPr>
          <a:lstStyle/>
          <a:p>
            <a:pPr>
              <a:lnSpc>
                <a:spcPct val="90000"/>
              </a:lnSpc>
            </a:pPr>
            <a:r>
              <a:rPr lang="el-GR" altLang="en-US" sz="2200"/>
              <a:t>Η αποτελεσματικότητα της εκπαιδευτικής εφαρμογής του διαδραστικού πίνακα, εξαρτάται από τον τρόπο χρήσης από τους εκπαιδευτικούς και το βαθμό στον οποίο εκμεταλλεύονται τις λειτουργίες του προκειμένου να υποστηρίξουν διαφορετικές εκπαιδευτικές προσεγγίσεις και εκπαιδευτικούς στόχους</a:t>
            </a:r>
          </a:p>
          <a:p>
            <a:pPr>
              <a:lnSpc>
                <a:spcPct val="90000"/>
              </a:lnSpc>
            </a:pPr>
            <a:r>
              <a:rPr lang="el-GR" altLang="en-US" sz="2200"/>
              <a:t>Φάσεις χρήσης: από την επιφανειακή χρήση του διαδραστικού πίνακα ως μέσο προβολής υλικού μέχρι την πιο αποτελεσματική χρήση του απαιτεί συνεχή εφαρμογή, δοκιμές, καλό σχεδιασμό, πιθανή αναθεώρηση εκπαιδευτικών προσεγγίσεων</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DD60EBC1-C7F2-4DA0-AC20-9849DC16A412}"/>
              </a:ext>
            </a:extLst>
          </p:cNvPr>
          <p:cNvSpPr>
            <a:spLocks noGrp="1"/>
          </p:cNvSpPr>
          <p:nvPr>
            <p:ph type="title"/>
          </p:nvPr>
        </p:nvSpPr>
        <p:spPr/>
        <p:txBody>
          <a:bodyPr>
            <a:normAutofit fontScale="90000"/>
          </a:bodyPr>
          <a:lstStyle/>
          <a:p>
            <a:r>
              <a:rPr lang="el-GR" altLang="en-US"/>
              <a:t>Παραδείγματα Δραστηριοτήτων, Λογισμικών</a:t>
            </a:r>
          </a:p>
        </p:txBody>
      </p:sp>
      <p:pic>
        <p:nvPicPr>
          <p:cNvPr id="12291" name="Picture 2">
            <a:extLst>
              <a:ext uri="{FF2B5EF4-FFF2-40B4-BE49-F238E27FC236}">
                <a16:creationId xmlns:a16="http://schemas.microsoft.com/office/drawing/2014/main" id="{63B3F9BA-9E3E-414B-B404-37ABC8664B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1628775"/>
            <a:ext cx="3827463" cy="19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2" name="Picture 3">
            <a:extLst>
              <a:ext uri="{FF2B5EF4-FFF2-40B4-BE49-F238E27FC236}">
                <a16:creationId xmlns:a16="http://schemas.microsoft.com/office/drawing/2014/main" id="{1883E092-E97D-4514-A36F-BF031194D8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0563" y="2133600"/>
            <a:ext cx="4319587" cy="240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4">
            <a:extLst>
              <a:ext uri="{FF2B5EF4-FFF2-40B4-BE49-F238E27FC236}">
                <a16:creationId xmlns:a16="http://schemas.microsoft.com/office/drawing/2014/main" id="{9EBF4744-F9EF-4F00-B7FD-8BDFB6D4237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288" y="3716338"/>
            <a:ext cx="3694112" cy="2325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 Τίτλος">
            <a:extLst>
              <a:ext uri="{FF2B5EF4-FFF2-40B4-BE49-F238E27FC236}">
                <a16:creationId xmlns:a16="http://schemas.microsoft.com/office/drawing/2014/main" id="{47DE3009-E998-4574-B429-76E6949A579F}"/>
              </a:ext>
            </a:extLst>
          </p:cNvPr>
          <p:cNvSpPr>
            <a:spLocks noGrp="1"/>
          </p:cNvSpPr>
          <p:nvPr>
            <p:ph type="title"/>
          </p:nvPr>
        </p:nvSpPr>
        <p:spPr/>
        <p:txBody>
          <a:bodyPr/>
          <a:lstStyle/>
          <a:p>
            <a:r>
              <a:rPr lang="el-GR" altLang="el-GR"/>
              <a:t>Βίντεο εκμάθησης</a:t>
            </a:r>
            <a:r>
              <a:rPr lang="en-US" altLang="el-GR"/>
              <a:t> Openboard</a:t>
            </a:r>
            <a:endParaRPr lang="el-GR" altLang="el-GR"/>
          </a:p>
        </p:txBody>
      </p:sp>
      <p:sp>
        <p:nvSpPr>
          <p:cNvPr id="7171" name="2 - Θέση περιεχομένου">
            <a:extLst>
              <a:ext uri="{FF2B5EF4-FFF2-40B4-BE49-F238E27FC236}">
                <a16:creationId xmlns:a16="http://schemas.microsoft.com/office/drawing/2014/main" id="{6FCBA730-45E9-4958-BDF6-81A5D30BD7ED}"/>
              </a:ext>
            </a:extLst>
          </p:cNvPr>
          <p:cNvSpPr>
            <a:spLocks noGrp="1"/>
          </p:cNvSpPr>
          <p:nvPr>
            <p:ph idx="1"/>
          </p:nvPr>
        </p:nvSpPr>
        <p:spPr>
          <a:xfrm>
            <a:off x="1187624" y="2060848"/>
            <a:ext cx="7038975" cy="4130675"/>
          </a:xfrm>
        </p:spPr>
        <p:txBody>
          <a:bodyPr lIns="90000">
            <a:spAutoFit/>
          </a:bodyPr>
          <a:lstStyle/>
          <a:p>
            <a:pPr marL="0" indent="0">
              <a:buFont typeface="Arial" panose="020B0604020202020204" pitchFamily="34" charset="0"/>
              <a:buNone/>
            </a:pPr>
            <a:r>
              <a:rPr lang="el-GR" altLang="el-GR" sz="1600" i="1" dirty="0"/>
              <a:t>Για προβολή των βίντεο </a:t>
            </a:r>
            <a:r>
              <a:rPr lang="el-GR" altLang="en-US" sz="1600" i="1" dirty="0"/>
              <a:t>κάνετε δεξί κλικ πάνω σε κάθε υπερσύνδεση και επιλέξτε «Άνοιγμα </a:t>
            </a:r>
            <a:r>
              <a:rPr lang="el-GR" altLang="en-US" sz="1600" i="1" dirty="0" err="1"/>
              <a:t>υπερ</a:t>
            </a:r>
            <a:r>
              <a:rPr lang="el-GR" altLang="en-US" sz="1600" i="1" dirty="0"/>
              <a:t>-σύνδεσης».</a:t>
            </a:r>
            <a:r>
              <a:rPr lang="en-US" altLang="el-GR" sz="1600" dirty="0"/>
              <a:t> </a:t>
            </a:r>
          </a:p>
          <a:p>
            <a:pPr marL="0" indent="0">
              <a:buFont typeface="Arial" panose="020B0604020202020204" pitchFamily="34" charset="0"/>
              <a:buNone/>
            </a:pPr>
            <a:r>
              <a:rPr lang="el-GR" altLang="el-GR" sz="2400" dirty="0"/>
              <a:t>1. Καταβίβαση λογισμικού: </a:t>
            </a:r>
            <a:r>
              <a:rPr lang="en-US" altLang="el-GR" sz="2400" i="1" dirty="0">
                <a:hlinkClick r:id="rId2"/>
              </a:rPr>
              <a:t>https://www.youtube.com/watch?v=BrFnYKh89MA&amp;feature=youtu.be</a:t>
            </a:r>
            <a:r>
              <a:rPr lang="el-GR" altLang="el-GR" sz="2400" i="1" dirty="0"/>
              <a:t> </a:t>
            </a:r>
            <a:r>
              <a:rPr lang="en-US" altLang="el-GR" sz="2400" i="1" dirty="0"/>
              <a:t> </a:t>
            </a:r>
            <a:endParaRPr lang="el-GR" altLang="el-GR" sz="2400" i="1" dirty="0"/>
          </a:p>
          <a:p>
            <a:pPr marL="0" indent="0">
              <a:buFont typeface="Arial" panose="020B0604020202020204" pitchFamily="34" charset="0"/>
              <a:buNone/>
            </a:pPr>
            <a:r>
              <a:rPr lang="el-GR" altLang="el-GR" sz="2400" i="1" dirty="0"/>
              <a:t>2. Χρήση βασικών εργαλείων: </a:t>
            </a:r>
            <a:r>
              <a:rPr lang="en-US" altLang="el-GR" sz="2400" i="1" dirty="0">
                <a:hlinkClick r:id="rId3"/>
              </a:rPr>
              <a:t>https://www.youtube.com/watch?v=izxRdB-Dpg0&amp;feature=youtu.be</a:t>
            </a:r>
            <a:endParaRPr lang="el-GR" altLang="el-GR" sz="2400" i="1" dirty="0"/>
          </a:p>
          <a:p>
            <a:pPr marL="0" indent="0">
              <a:buFont typeface="Arial" panose="020B0604020202020204" pitchFamily="34" charset="0"/>
              <a:buNone/>
            </a:pPr>
            <a:r>
              <a:rPr lang="el-GR" altLang="el-GR" sz="2400" i="1" dirty="0"/>
              <a:t>3. Προχωρημένες επιλογές επεξεργασίας: </a:t>
            </a:r>
            <a:r>
              <a:rPr lang="en-US" altLang="el-GR" sz="2400" i="1" dirty="0">
                <a:hlinkClick r:id="rId4"/>
              </a:rPr>
              <a:t>https://www.youtube.com/watch?v=jHX-SGXb17A&amp;feature=youtu.be</a:t>
            </a:r>
            <a:r>
              <a:rPr lang="el-GR" altLang="el-GR" sz="2400" i="1"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338109" y="278250"/>
            <a:ext cx="7793038" cy="1143000"/>
          </a:xfrm>
        </p:spPr>
        <p:txBody>
          <a:bodyPr/>
          <a:lstStyle/>
          <a:p>
            <a:pPr eaLnBrk="1" hangingPunct="1"/>
            <a:r>
              <a:rPr lang="el-GR" altLang="el-GR" sz="3600" dirty="0" err="1">
                <a:ea typeface="Calibri" panose="020F0502020204030204" pitchFamily="34" charset="0"/>
                <a:cs typeface="Calibri" panose="020F0502020204030204" pitchFamily="34" charset="0"/>
              </a:rPr>
              <a:t>Διαδραστικός</a:t>
            </a:r>
            <a:r>
              <a:rPr lang="el-GR" altLang="el-GR" sz="3600" dirty="0">
                <a:ea typeface="Calibri" panose="020F0502020204030204" pitchFamily="34" charset="0"/>
                <a:cs typeface="Calibri" panose="020F0502020204030204" pitchFamily="34" charset="0"/>
              </a:rPr>
              <a:t> πίνακας (2/4)</a:t>
            </a:r>
            <a:endParaRPr lang="en-US" altLang="el-GR" sz="3600" dirty="0">
              <a:ea typeface="Calibri" panose="020F0502020204030204" pitchFamily="34" charset="0"/>
              <a:cs typeface="Calibri" panose="020F0502020204030204" pitchFamily="34" charset="0"/>
            </a:endParaRPr>
          </a:p>
        </p:txBody>
      </p:sp>
      <p:sp>
        <p:nvSpPr>
          <p:cNvPr id="5123" name="Rectangle 3"/>
          <p:cNvSpPr>
            <a:spLocks noGrp="1" noChangeArrowheads="1"/>
          </p:cNvSpPr>
          <p:nvPr>
            <p:ph idx="1"/>
          </p:nvPr>
        </p:nvSpPr>
        <p:spPr>
          <a:xfrm>
            <a:off x="1187624" y="1619250"/>
            <a:ext cx="7413451" cy="4500563"/>
          </a:xfrm>
        </p:spPr>
        <p:txBody>
          <a:bodyPr/>
          <a:lstStyle/>
          <a:p>
            <a:pPr eaLnBrk="1" hangingPunct="1"/>
            <a:r>
              <a:rPr lang="el-GR" altLang="el-GR" sz="2400" dirty="0">
                <a:ea typeface="Calibri" panose="020F0502020204030204" pitchFamily="34" charset="0"/>
                <a:cs typeface="Calibri" panose="020F0502020204030204" pitchFamily="34" charset="0"/>
              </a:rPr>
              <a:t>Ένας </a:t>
            </a:r>
            <a:r>
              <a:rPr lang="el-GR" altLang="el-GR" sz="2400" dirty="0" err="1">
                <a:ea typeface="Calibri" panose="020F0502020204030204" pitchFamily="34" charset="0"/>
                <a:cs typeface="Calibri" panose="020F0502020204030204" pitchFamily="34" charset="0"/>
              </a:rPr>
              <a:t>Διαδραστικός</a:t>
            </a:r>
            <a:r>
              <a:rPr lang="el-GR" altLang="el-GR" sz="2400" dirty="0">
                <a:ea typeface="Calibri" panose="020F0502020204030204" pitchFamily="34" charset="0"/>
                <a:cs typeface="Calibri" panose="020F0502020204030204" pitchFamily="34" charset="0"/>
              </a:rPr>
              <a:t> Πίνακας (ΔΠ) – </a:t>
            </a:r>
            <a:r>
              <a:rPr lang="en-GB" altLang="el-GR" sz="2400" dirty="0">
                <a:ea typeface="Calibri" panose="020F0502020204030204" pitchFamily="34" charset="0"/>
                <a:cs typeface="Calibri" panose="020F0502020204030204" pitchFamily="34" charset="0"/>
              </a:rPr>
              <a:t>Interactive</a:t>
            </a:r>
            <a:r>
              <a:rPr lang="el-GR" altLang="el-GR" sz="2400" dirty="0">
                <a:ea typeface="Calibri" panose="020F0502020204030204" pitchFamily="34" charset="0"/>
                <a:cs typeface="Calibri" panose="020F0502020204030204" pitchFamily="34" charset="0"/>
              </a:rPr>
              <a:t> </a:t>
            </a:r>
            <a:r>
              <a:rPr lang="en-GB" altLang="el-GR" sz="2400" dirty="0">
                <a:ea typeface="Calibri" panose="020F0502020204030204" pitchFamily="34" charset="0"/>
                <a:cs typeface="Calibri" panose="020F0502020204030204" pitchFamily="34" charset="0"/>
              </a:rPr>
              <a:t>Whiteboard</a:t>
            </a:r>
            <a:r>
              <a:rPr lang="el-GR" altLang="el-GR" sz="2400" dirty="0">
                <a:ea typeface="Calibri" panose="020F0502020204030204" pitchFamily="34" charset="0"/>
                <a:cs typeface="Calibri" panose="020F0502020204030204" pitchFamily="34" charset="0"/>
              </a:rPr>
              <a:t> (</a:t>
            </a:r>
            <a:r>
              <a:rPr lang="en-GB" altLang="el-GR" sz="2400" dirty="0">
                <a:ea typeface="Calibri" panose="020F0502020204030204" pitchFamily="34" charset="0"/>
                <a:cs typeface="Calibri" panose="020F0502020204030204" pitchFamily="34" charset="0"/>
              </a:rPr>
              <a:t>IWB</a:t>
            </a:r>
            <a:r>
              <a:rPr lang="el-GR" altLang="el-GR" sz="2400" dirty="0">
                <a:ea typeface="Calibri" panose="020F0502020204030204" pitchFamily="34" charset="0"/>
                <a:cs typeface="Calibri" panose="020F0502020204030204" pitchFamily="34" charset="0"/>
              </a:rPr>
              <a:t>) στα αγγλικά: </a:t>
            </a:r>
          </a:p>
          <a:p>
            <a:pPr lvl="1" eaLnBrk="1" hangingPunct="1"/>
            <a:r>
              <a:rPr lang="el-GR" altLang="el-GR" sz="2000" dirty="0">
                <a:ea typeface="Calibri" panose="020F0502020204030204" pitchFamily="34" charset="0"/>
                <a:cs typeface="Calibri" panose="020F0502020204030204" pitchFamily="34" charset="0"/>
              </a:rPr>
              <a:t>είναι μια ψηφιακή επιφάνεια εργασίας που ενσωματώνει λειτουργίες προβολής και αλληλεπίδρασης</a:t>
            </a:r>
          </a:p>
          <a:p>
            <a:pPr lvl="1" eaLnBrk="1" hangingPunct="1"/>
            <a:r>
              <a:rPr lang="el-GR" altLang="el-GR" sz="2000" dirty="0">
                <a:ea typeface="Calibri" panose="020F0502020204030204" pitchFamily="34" charset="0"/>
                <a:cs typeface="Calibri" panose="020F0502020204030204" pitchFamily="34" charset="0"/>
              </a:rPr>
              <a:t>υπάγεται στα ψηφιακά βοηθήματα για τη στήριξη της διδασκαλίας και ταυτόχρονα αποτελεί σημαντικό εποπτικό μέσο (ο συνδυασμός αυτών των ιδιοτήτων προσδίδει στους </a:t>
            </a:r>
            <a:r>
              <a:rPr lang="el-GR" altLang="el-GR" sz="2000" dirty="0" err="1">
                <a:ea typeface="Calibri" panose="020F0502020204030204" pitchFamily="34" charset="0"/>
                <a:cs typeface="Calibri" panose="020F0502020204030204" pitchFamily="34" charset="0"/>
              </a:rPr>
              <a:t>διαδραστικούς</a:t>
            </a:r>
            <a:r>
              <a:rPr lang="el-GR" altLang="el-GR" sz="2000" dirty="0">
                <a:ea typeface="Calibri" panose="020F0502020204030204" pitchFamily="34" charset="0"/>
                <a:cs typeface="Calibri" panose="020F0502020204030204" pitchFamily="34" charset="0"/>
              </a:rPr>
              <a:t> πίνακες ορισμένα ιδιαίτερα χαρακτηριστικά, τα οποία τους καθιστούν πολύ χρήσιμους, τουλάχιστον για ορισμένες κατηγορίες διδασκαλιών).</a:t>
            </a: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4</a:t>
            </a:fld>
            <a:endParaRPr lang="en-US"/>
          </a:p>
        </p:txBody>
      </p:sp>
    </p:spTree>
    <p:extLst>
      <p:ext uri="{BB962C8B-B14F-4D97-AF65-F5344CB8AC3E}">
        <p14:creationId xmlns:p14="http://schemas.microsoft.com/office/powerpoint/2010/main" val="323204487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276738" y="311944"/>
            <a:ext cx="7793038" cy="1143000"/>
          </a:xfrm>
        </p:spPr>
        <p:txBody>
          <a:bodyPr/>
          <a:lstStyle/>
          <a:p>
            <a:pPr eaLnBrk="1" hangingPunct="1"/>
            <a:r>
              <a:rPr lang="el-GR" altLang="el-GR" sz="3600" dirty="0" err="1">
                <a:ea typeface="Calibri" panose="020F0502020204030204" pitchFamily="34" charset="0"/>
                <a:cs typeface="Calibri" panose="020F0502020204030204" pitchFamily="34" charset="0"/>
              </a:rPr>
              <a:t>Διαδραστικός</a:t>
            </a:r>
            <a:r>
              <a:rPr lang="el-GR" altLang="el-GR" sz="3600" dirty="0">
                <a:ea typeface="Calibri" panose="020F0502020204030204" pitchFamily="34" charset="0"/>
                <a:cs typeface="Calibri" panose="020F0502020204030204" pitchFamily="34" charset="0"/>
              </a:rPr>
              <a:t> πίνακας (3/4)</a:t>
            </a:r>
            <a:endParaRPr lang="en-US" altLang="el-GR" sz="3600" dirty="0">
              <a:ea typeface="Calibri" panose="020F0502020204030204" pitchFamily="34" charset="0"/>
              <a:cs typeface="Calibri" panose="020F0502020204030204" pitchFamily="34" charset="0"/>
            </a:endParaRPr>
          </a:p>
        </p:txBody>
      </p:sp>
      <p:sp>
        <p:nvSpPr>
          <p:cNvPr id="6147" name="Rectangle 3"/>
          <p:cNvSpPr>
            <a:spLocks noGrp="1" noChangeArrowheads="1"/>
          </p:cNvSpPr>
          <p:nvPr>
            <p:ph idx="1"/>
          </p:nvPr>
        </p:nvSpPr>
        <p:spPr>
          <a:xfrm>
            <a:off x="1276738" y="1619250"/>
            <a:ext cx="7038587" cy="4357688"/>
          </a:xfrm>
        </p:spPr>
        <p:txBody>
          <a:bodyPr/>
          <a:lstStyle/>
          <a:p>
            <a:pPr eaLnBrk="1" hangingPunct="1"/>
            <a:r>
              <a:rPr lang="el-GR" altLang="el-GR" sz="2000" dirty="0">
                <a:ea typeface="Calibri" panose="020F0502020204030204" pitchFamily="34" charset="0"/>
                <a:cs typeface="Calibri" panose="020F0502020204030204" pitchFamily="34" charset="0"/>
              </a:rPr>
              <a:t>Ο </a:t>
            </a:r>
            <a:r>
              <a:rPr lang="el-GR" altLang="el-GR" sz="2000" dirty="0" err="1">
                <a:ea typeface="Calibri" panose="020F0502020204030204" pitchFamily="34" charset="0"/>
                <a:cs typeface="Calibri" panose="020F0502020204030204" pitchFamily="34" charset="0"/>
              </a:rPr>
              <a:t>διαδραστικός</a:t>
            </a:r>
            <a:r>
              <a:rPr lang="el-GR" altLang="el-GR" sz="2000" dirty="0">
                <a:ea typeface="Calibri" panose="020F0502020204030204" pitchFamily="34" charset="0"/>
                <a:cs typeface="Calibri" panose="020F0502020204030204" pitchFamily="34" charset="0"/>
              </a:rPr>
              <a:t> πίνακας ενοποιεί τις λειτουργίες του συμβατικού πίνακα με τις λειτουργίες που προσφέρει ένα υπολογιστικό σύστημα όταν προβάλλεται το περιεχόμενό του μέσω </a:t>
            </a:r>
            <a:r>
              <a:rPr lang="el-GR" altLang="el-GR" sz="2000" dirty="0" err="1">
                <a:ea typeface="Calibri" panose="020F0502020204030204" pitchFamily="34" charset="0"/>
                <a:cs typeface="Calibri" panose="020F0502020204030204" pitchFamily="34" charset="0"/>
              </a:rPr>
              <a:t>βιντεπροβολέα</a:t>
            </a:r>
            <a:r>
              <a:rPr lang="el-GR" altLang="el-GR" sz="2000" dirty="0">
                <a:ea typeface="Calibri" panose="020F0502020204030204" pitchFamily="34" charset="0"/>
                <a:cs typeface="Calibri" panose="020F0502020204030204" pitchFamily="34" charset="0"/>
              </a:rPr>
              <a:t>.</a:t>
            </a:r>
          </a:p>
          <a:p>
            <a:pPr eaLnBrk="1" hangingPunct="1"/>
            <a:r>
              <a:rPr lang="el-GR" altLang="el-GR" sz="2000" dirty="0">
                <a:ea typeface="Calibri" panose="020F0502020204030204" pitchFamily="34" charset="0"/>
                <a:cs typeface="Calibri" panose="020F0502020204030204" pitchFamily="34" charset="0"/>
              </a:rPr>
              <a:t>Το σύνολο των παραπάνω συσκευών (πίνακας, προβολικό και υπολογιστής) επιτρέπει τη δημιουργία </a:t>
            </a:r>
            <a:r>
              <a:rPr lang="el-GR" altLang="el-GR" sz="2000" i="1" dirty="0" err="1">
                <a:ea typeface="Calibri" panose="020F0502020204030204" pitchFamily="34" charset="0"/>
                <a:cs typeface="Calibri" panose="020F0502020204030204" pitchFamily="34" charset="0"/>
              </a:rPr>
              <a:t>διαδραστικών</a:t>
            </a:r>
            <a:r>
              <a:rPr lang="el-GR" altLang="el-GR" sz="2000" i="1" dirty="0">
                <a:ea typeface="Calibri" panose="020F0502020204030204" pitchFamily="34" charset="0"/>
                <a:cs typeface="Calibri" panose="020F0502020204030204" pitchFamily="34" charset="0"/>
              </a:rPr>
              <a:t> συστημάτων οπτικοποίησης</a:t>
            </a:r>
            <a:r>
              <a:rPr lang="el-GR" altLang="el-GR" sz="2000" dirty="0">
                <a:ea typeface="Calibri" panose="020F0502020204030204" pitchFamily="34" charset="0"/>
                <a:cs typeface="Calibri" panose="020F0502020204030204" pitchFamily="34" charset="0"/>
              </a:rPr>
              <a:t>.</a:t>
            </a:r>
          </a:p>
          <a:p>
            <a:pPr eaLnBrk="1" hangingPunct="1"/>
            <a:r>
              <a:rPr lang="el-GR" altLang="el-GR" sz="2000" dirty="0">
                <a:ea typeface="Calibri" panose="020F0502020204030204" pitchFamily="34" charset="0"/>
                <a:cs typeface="Calibri" panose="020F0502020204030204" pitchFamily="34" charset="0"/>
              </a:rPr>
              <a:t>Ειδικότερα, όταν αναφερόμαστε στην χρήση των </a:t>
            </a:r>
            <a:r>
              <a:rPr lang="el-GR" altLang="el-GR" sz="2000" dirty="0" err="1">
                <a:ea typeface="Calibri" panose="020F0502020204030204" pitchFamily="34" charset="0"/>
                <a:cs typeface="Calibri" panose="020F0502020204030204" pitchFamily="34" charset="0"/>
              </a:rPr>
              <a:t>διαδραστικών</a:t>
            </a:r>
            <a:r>
              <a:rPr lang="el-GR" altLang="el-GR" sz="2000" dirty="0">
                <a:ea typeface="Calibri" panose="020F0502020204030204" pitchFamily="34" charset="0"/>
                <a:cs typeface="Calibri" panose="020F0502020204030204" pitchFamily="34" charset="0"/>
              </a:rPr>
              <a:t> συστημάτων στην εκπαίδευση χρησιμοποιούμε συνήθως τον όρο «</a:t>
            </a:r>
            <a:r>
              <a:rPr lang="el-GR" altLang="el-GR" sz="2000" dirty="0" err="1">
                <a:ea typeface="Calibri" panose="020F0502020204030204" pitchFamily="34" charset="0"/>
                <a:cs typeface="Calibri" panose="020F0502020204030204" pitchFamily="34" charset="0"/>
              </a:rPr>
              <a:t>διαδραστικά</a:t>
            </a:r>
            <a:r>
              <a:rPr lang="el-GR" altLang="el-GR" sz="2000" dirty="0">
                <a:ea typeface="Calibri" panose="020F0502020204030204" pitchFamily="34" charset="0"/>
                <a:cs typeface="Calibri" panose="020F0502020204030204" pitchFamily="34" charset="0"/>
              </a:rPr>
              <a:t> συστήματα διδασκαλίας» (ΥΠΔΒΜΘ, 2010).</a:t>
            </a:r>
            <a:endParaRPr lang="en-US" altLang="el-GR" sz="2000" dirty="0">
              <a:ea typeface="Calibri" panose="020F0502020204030204" pitchFamily="34" charset="0"/>
              <a:cs typeface="Calibri" panose="020F0502020204030204" pitchFamily="34" charset="0"/>
            </a:endParaRP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5</a:t>
            </a:fld>
            <a:endParaRPr lang="en-US"/>
          </a:p>
        </p:txBody>
      </p:sp>
    </p:spTree>
    <p:extLst>
      <p:ext uri="{BB962C8B-B14F-4D97-AF65-F5344CB8AC3E}">
        <p14:creationId xmlns:p14="http://schemas.microsoft.com/office/powerpoint/2010/main" val="408755297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 Τίτλος"/>
          <p:cNvSpPr>
            <a:spLocks noGrp="1"/>
          </p:cNvSpPr>
          <p:nvPr>
            <p:ph type="title"/>
          </p:nvPr>
        </p:nvSpPr>
        <p:spPr/>
        <p:txBody>
          <a:bodyPr/>
          <a:lstStyle/>
          <a:p>
            <a:pPr eaLnBrk="1" hangingPunct="1"/>
            <a:r>
              <a:rPr lang="el-GR" altLang="el-GR" sz="3600" dirty="0" err="1">
                <a:ea typeface="Calibri" panose="020F0502020204030204" pitchFamily="34" charset="0"/>
                <a:cs typeface="Calibri" panose="020F0502020204030204" pitchFamily="34" charset="0"/>
              </a:rPr>
              <a:t>Διαδραστικός</a:t>
            </a:r>
            <a:r>
              <a:rPr lang="el-GR" altLang="el-GR" sz="3600" dirty="0">
                <a:ea typeface="Calibri" panose="020F0502020204030204" pitchFamily="34" charset="0"/>
                <a:cs typeface="Calibri" panose="020F0502020204030204" pitchFamily="34" charset="0"/>
              </a:rPr>
              <a:t> πίνακας (4/4)</a:t>
            </a:r>
          </a:p>
        </p:txBody>
      </p:sp>
      <p:sp>
        <p:nvSpPr>
          <p:cNvPr id="7171" name="2 - Θέση περιεχομένου"/>
          <p:cNvSpPr>
            <a:spLocks noGrp="1"/>
          </p:cNvSpPr>
          <p:nvPr>
            <p:ph idx="1"/>
          </p:nvPr>
        </p:nvSpPr>
        <p:spPr>
          <a:xfrm>
            <a:off x="1547664" y="1619250"/>
            <a:ext cx="7139136" cy="4525963"/>
          </a:xfrm>
        </p:spPr>
        <p:txBody>
          <a:bodyPr/>
          <a:lstStyle/>
          <a:p>
            <a:pPr eaLnBrk="1" hangingPunct="1">
              <a:buFont typeface="Wingdings 2" panose="05020102010507070707" pitchFamily="18" charset="2"/>
              <a:buNone/>
            </a:pPr>
            <a:r>
              <a:rPr lang="el-GR" altLang="el-GR" sz="2400" dirty="0">
                <a:ea typeface="Calibri" panose="020F0502020204030204" pitchFamily="34" charset="0"/>
                <a:cs typeface="Calibri" panose="020F0502020204030204" pitchFamily="34" charset="0"/>
              </a:rPr>
              <a:t>O χρήστης μπορεί να </a:t>
            </a:r>
            <a:r>
              <a:rPr lang="el-GR" altLang="el-GR" sz="2400" dirty="0" err="1">
                <a:ea typeface="Calibri" panose="020F0502020204030204" pitchFamily="34" charset="0"/>
                <a:cs typeface="Calibri" panose="020F0502020204030204" pitchFamily="34" charset="0"/>
              </a:rPr>
              <a:t>αλληλεπιδράσει</a:t>
            </a:r>
            <a:r>
              <a:rPr lang="el-GR" altLang="el-GR" sz="2400" dirty="0">
                <a:ea typeface="Calibri" panose="020F0502020204030204" pitchFamily="34" charset="0"/>
                <a:cs typeface="Calibri" panose="020F0502020204030204" pitchFamily="34" charset="0"/>
              </a:rPr>
              <a:t> με τους πίνακες με την αφή ή με ειδικές γραφίδες. Κατ’ επέκταση, ονομάζονται «</a:t>
            </a:r>
            <a:r>
              <a:rPr lang="el-GR" altLang="el-GR" sz="2400" dirty="0" err="1">
                <a:ea typeface="Calibri" panose="020F0502020204030204" pitchFamily="34" charset="0"/>
                <a:cs typeface="Calibri" panose="020F0502020204030204" pitchFamily="34" charset="0"/>
              </a:rPr>
              <a:t>διαδραστικοί</a:t>
            </a:r>
            <a:r>
              <a:rPr lang="el-GR" altLang="el-GR" sz="2400" dirty="0">
                <a:ea typeface="Calibri" panose="020F0502020204030204" pitchFamily="34" charset="0"/>
                <a:cs typeface="Calibri" panose="020F0502020204030204" pitchFamily="34" charset="0"/>
              </a:rPr>
              <a:t> πίνακες» και ορισμένα συστήματα τα οποία επιτρέπουν τη χρήση οιασδήποτε λείας επιφάνειας ως λευκού πίνακα.</a:t>
            </a:r>
          </a:p>
          <a:p>
            <a:pPr eaLnBrk="1" hangingPunct="1">
              <a:buFont typeface="Wingdings 2" panose="05020102010507070707" pitchFamily="18" charset="2"/>
              <a:buNone/>
            </a:pPr>
            <a:r>
              <a:rPr lang="el-GR" altLang="el-GR" sz="2400" dirty="0">
                <a:ea typeface="Calibri" panose="020F0502020204030204" pitchFamily="34" charset="0"/>
                <a:cs typeface="Calibri" panose="020F0502020204030204" pitchFamily="34" charset="0"/>
              </a:rPr>
              <a:t>Δες, για παράδειγμα: </a:t>
            </a:r>
            <a:r>
              <a:rPr lang="el-GR" altLang="el-GR" sz="2400" u="sng" dirty="0">
                <a:ea typeface="Calibri" panose="020F0502020204030204" pitchFamily="34" charset="0"/>
                <a:cs typeface="Calibri" panose="020F0502020204030204" pitchFamily="34" charset="0"/>
                <a:hlinkClick r:id="rId3"/>
              </a:rPr>
              <a:t>http://www.youtube.com/watch?v=bb3wcZ3RQ2M</a:t>
            </a:r>
            <a:r>
              <a:rPr lang="el-GR" altLang="el-GR" sz="2400" dirty="0">
                <a:ea typeface="Calibri" panose="020F0502020204030204" pitchFamily="34" charset="0"/>
                <a:cs typeface="Calibri" panose="020F0502020204030204" pitchFamily="34" charset="0"/>
              </a:rPr>
              <a:t> </a:t>
            </a: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6</a:t>
            </a:fld>
            <a:endParaRPr lang="en-US"/>
          </a:p>
        </p:txBody>
      </p:sp>
    </p:spTree>
    <p:extLst>
      <p:ext uri="{BB962C8B-B14F-4D97-AF65-F5344CB8AC3E}">
        <p14:creationId xmlns:p14="http://schemas.microsoft.com/office/powerpoint/2010/main" val="320940377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Title 1"/>
          <p:cNvSpPr>
            <a:spLocks noGrp="1"/>
          </p:cNvSpPr>
          <p:nvPr>
            <p:ph type="title"/>
          </p:nvPr>
        </p:nvSpPr>
        <p:spPr>
          <a:xfrm>
            <a:off x="1149350" y="260648"/>
            <a:ext cx="7791450" cy="1143000"/>
          </a:xfrm>
        </p:spPr>
        <p:txBody>
          <a:bodyPr/>
          <a:lstStyle/>
          <a:p>
            <a:pPr eaLnBrk="1" hangingPunct="1"/>
            <a:r>
              <a:rPr lang="el-GR" altLang="el-GR" sz="2800" dirty="0">
                <a:ea typeface="Calibri" panose="020F0502020204030204" pitchFamily="34" charset="0"/>
                <a:cs typeface="Calibri" panose="020F0502020204030204" pitchFamily="34" charset="0"/>
              </a:rPr>
              <a:t>Κύριες κατηγορίες και τεχνικά χαρακτηριστικά </a:t>
            </a:r>
            <a:r>
              <a:rPr lang="el-GR" altLang="el-GR" sz="2800" dirty="0" err="1">
                <a:ea typeface="Calibri" panose="020F0502020204030204" pitchFamily="34" charset="0"/>
                <a:cs typeface="Calibri" panose="020F0502020204030204" pitchFamily="34" charset="0"/>
              </a:rPr>
              <a:t>διαδραστικών</a:t>
            </a:r>
            <a:r>
              <a:rPr lang="el-GR" altLang="el-GR" sz="2800" dirty="0">
                <a:ea typeface="Calibri" panose="020F0502020204030204" pitchFamily="34" charset="0"/>
                <a:cs typeface="Calibri" panose="020F0502020204030204" pitchFamily="34" charset="0"/>
              </a:rPr>
              <a:t> πινάκων (1/5)</a:t>
            </a:r>
            <a:endParaRPr lang="en-GB" altLang="el-GR" sz="2800" dirty="0">
              <a:ea typeface="Calibri" panose="020F0502020204030204" pitchFamily="34" charset="0"/>
              <a:cs typeface="Calibri" panose="020F0502020204030204" pitchFamily="34" charset="0"/>
            </a:endParaRPr>
          </a:p>
        </p:txBody>
      </p:sp>
      <p:sp>
        <p:nvSpPr>
          <p:cNvPr id="8195" name="Content Placeholder 2"/>
          <p:cNvSpPr>
            <a:spLocks noGrp="1"/>
          </p:cNvSpPr>
          <p:nvPr>
            <p:ph idx="1"/>
          </p:nvPr>
        </p:nvSpPr>
        <p:spPr>
          <a:xfrm>
            <a:off x="1180874" y="1497161"/>
            <a:ext cx="7858125" cy="2357438"/>
          </a:xfrm>
        </p:spPr>
        <p:txBody>
          <a:bodyPr/>
          <a:lstStyle/>
          <a:p>
            <a:pPr eaLnBrk="1" hangingPunct="1"/>
            <a:r>
              <a:rPr lang="en-GB" altLang="el-GR" sz="2400" dirty="0" err="1">
                <a:ea typeface="Calibri" panose="020F0502020204030204" pitchFamily="34" charset="0"/>
                <a:cs typeface="Calibri" panose="020F0502020204030204" pitchFamily="34" charset="0"/>
              </a:rPr>
              <a:t>Δι</a:t>
            </a:r>
            <a:r>
              <a:rPr lang="en-GB" altLang="el-GR" sz="2400" dirty="0">
                <a:ea typeface="Calibri" panose="020F0502020204030204" pitchFamily="34" charset="0"/>
                <a:cs typeface="Calibri" panose="020F0502020204030204" pitchFamily="34" charset="0"/>
              </a:rPr>
              <a:t>αδραστικοί Πίνακες Εμπρόσθιας προβολής (απαιτείται προβολικό μηχάνημα)</a:t>
            </a:r>
            <a:endParaRPr lang="el-GR" altLang="el-GR" sz="2400" dirty="0">
              <a:ea typeface="Calibri" panose="020F0502020204030204" pitchFamily="34" charset="0"/>
              <a:cs typeface="Calibri" panose="020F0502020204030204" pitchFamily="34" charset="0"/>
            </a:endParaRPr>
          </a:p>
          <a:p>
            <a:pPr lvl="1" eaLnBrk="1" hangingPunct="1"/>
            <a:r>
              <a:rPr lang="en-GB" altLang="el-GR" sz="2000" dirty="0" err="1">
                <a:ea typeface="Calibri" panose="020F0502020204030204" pitchFamily="34" charset="0"/>
                <a:cs typeface="Calibri" panose="020F0502020204030204" pitchFamily="34" charset="0"/>
              </a:rPr>
              <a:t>Δι</a:t>
            </a:r>
            <a:r>
              <a:rPr lang="en-GB" altLang="el-GR" sz="2000" dirty="0">
                <a:ea typeface="Calibri" panose="020F0502020204030204" pitchFamily="34" charset="0"/>
                <a:cs typeface="Calibri" panose="020F0502020204030204" pitchFamily="34" charset="0"/>
              </a:rPr>
              <a:t>αδραστικός πίνακας με </a:t>
            </a:r>
            <a:r>
              <a:rPr lang="en-GB" altLang="el-GR" sz="2000" i="1" u="sng" dirty="0">
                <a:ea typeface="Calibri" panose="020F0502020204030204" pitchFamily="34" charset="0"/>
                <a:cs typeface="Calibri" panose="020F0502020204030204" pitchFamily="34" charset="0"/>
              </a:rPr>
              <a:t>τεχνολογία αφής</a:t>
            </a:r>
            <a:endParaRPr lang="el-GR" altLang="el-GR" sz="2000" u="sng" dirty="0">
              <a:ea typeface="Calibri" panose="020F0502020204030204" pitchFamily="34" charset="0"/>
              <a:cs typeface="Calibri" panose="020F0502020204030204" pitchFamily="34" charset="0"/>
            </a:endParaRPr>
          </a:p>
          <a:p>
            <a:pPr lvl="1" eaLnBrk="1" hangingPunct="1"/>
            <a:r>
              <a:rPr lang="en-GB" altLang="el-GR" sz="2000" dirty="0" err="1">
                <a:ea typeface="Calibri" panose="020F0502020204030204" pitchFamily="34" charset="0"/>
                <a:cs typeface="Calibri" panose="020F0502020204030204" pitchFamily="34" charset="0"/>
              </a:rPr>
              <a:t>Δι</a:t>
            </a:r>
            <a:r>
              <a:rPr lang="en-GB" altLang="el-GR" sz="2000" dirty="0">
                <a:ea typeface="Calibri" panose="020F0502020204030204" pitchFamily="34" charset="0"/>
                <a:cs typeface="Calibri" panose="020F0502020204030204" pitchFamily="34" charset="0"/>
              </a:rPr>
              <a:t>αδραστικός πίνακας </a:t>
            </a:r>
            <a:r>
              <a:rPr lang="en-GB" altLang="el-GR" sz="2000" i="1" u="sng" dirty="0">
                <a:ea typeface="Calibri" panose="020F0502020204030204" pitchFamily="34" charset="0"/>
                <a:cs typeface="Calibri" panose="020F0502020204030204" pitchFamily="34" charset="0"/>
              </a:rPr>
              <a:t>οπτικής τεχνολογίας</a:t>
            </a:r>
            <a:endParaRPr lang="el-GR" altLang="el-GR" sz="2000" u="sng" dirty="0">
              <a:ea typeface="Calibri" panose="020F0502020204030204" pitchFamily="34" charset="0"/>
              <a:cs typeface="Calibri" panose="020F0502020204030204" pitchFamily="34" charset="0"/>
            </a:endParaRPr>
          </a:p>
          <a:p>
            <a:pPr lvl="1" eaLnBrk="1" hangingPunct="1"/>
            <a:r>
              <a:rPr lang="en-GB" altLang="el-GR" sz="2000" dirty="0" err="1">
                <a:ea typeface="Calibri" panose="020F0502020204030204" pitchFamily="34" charset="0"/>
                <a:cs typeface="Calibri" panose="020F0502020204030204" pitchFamily="34" charset="0"/>
              </a:rPr>
              <a:t>Δι</a:t>
            </a:r>
            <a:r>
              <a:rPr lang="en-GB" altLang="el-GR" sz="2000" dirty="0">
                <a:ea typeface="Calibri" panose="020F0502020204030204" pitchFamily="34" charset="0"/>
                <a:cs typeface="Calibri" panose="020F0502020204030204" pitchFamily="34" charset="0"/>
              </a:rPr>
              <a:t>αδραστικός πίνακας με </a:t>
            </a:r>
            <a:r>
              <a:rPr lang="en-GB" altLang="el-GR" sz="2000" i="1" u="sng" dirty="0">
                <a:ea typeface="Calibri" panose="020F0502020204030204" pitchFamily="34" charset="0"/>
                <a:cs typeface="Calibri" panose="020F0502020204030204" pitchFamily="34" charset="0"/>
              </a:rPr>
              <a:t>ηλεκτρομαγνητική τεχνολογία</a:t>
            </a:r>
            <a:endParaRPr lang="el-GR" altLang="el-GR" sz="2000" u="sng" dirty="0">
              <a:ea typeface="Calibri" panose="020F0502020204030204" pitchFamily="34" charset="0"/>
              <a:cs typeface="Calibri" panose="020F0502020204030204" pitchFamily="34" charset="0"/>
            </a:endParaRPr>
          </a:p>
          <a:p>
            <a:pPr eaLnBrk="1" hangingPunct="1">
              <a:buFont typeface="Wingdings 2" panose="05020102010507070707" pitchFamily="18" charset="2"/>
              <a:buNone/>
            </a:pPr>
            <a:endParaRPr lang="el-GR" altLang="el-GR" sz="2800" b="1" dirty="0">
              <a:ea typeface="Calibri" panose="020F0502020204030204" pitchFamily="34" charset="0"/>
              <a:cs typeface="Calibri" panose="020F0502020204030204" pitchFamily="34" charset="0"/>
            </a:endParaRPr>
          </a:p>
        </p:txBody>
      </p:sp>
      <p:pic>
        <p:nvPicPr>
          <p:cNvPr id="8196" name="5 - Εικόνα" descr="diadr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43808" y="3702050"/>
            <a:ext cx="5045075" cy="284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7</a:t>
            </a:fld>
            <a:endParaRPr lang="en-US"/>
          </a:p>
        </p:txBody>
      </p:sp>
    </p:spTree>
    <p:extLst>
      <p:ext uri="{BB962C8B-B14F-4D97-AF65-F5344CB8AC3E}">
        <p14:creationId xmlns:p14="http://schemas.microsoft.com/office/powerpoint/2010/main" val="400110915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Title 1"/>
          <p:cNvSpPr>
            <a:spLocks noGrp="1"/>
          </p:cNvSpPr>
          <p:nvPr>
            <p:ph type="title"/>
          </p:nvPr>
        </p:nvSpPr>
        <p:spPr>
          <a:xfrm>
            <a:off x="1271521" y="296475"/>
            <a:ext cx="7791450" cy="1143000"/>
          </a:xfrm>
        </p:spPr>
        <p:txBody>
          <a:bodyPr/>
          <a:lstStyle/>
          <a:p>
            <a:pPr eaLnBrk="1" hangingPunct="1"/>
            <a:r>
              <a:rPr lang="el-GR" altLang="el-GR" sz="2800">
                <a:ea typeface="Calibri" panose="020F0502020204030204" pitchFamily="34" charset="0"/>
                <a:cs typeface="Calibri" panose="020F0502020204030204" pitchFamily="34" charset="0"/>
              </a:rPr>
              <a:t>Κύριες κατηγορίες και τεχνικά χαρακτηριστικά διαδραστικών πινάκων (2/5)</a:t>
            </a:r>
            <a:endParaRPr lang="en-GB" altLang="el-GR" sz="2800">
              <a:ea typeface="Calibri" panose="020F0502020204030204" pitchFamily="34" charset="0"/>
              <a:cs typeface="Calibri" panose="020F0502020204030204" pitchFamily="34" charset="0"/>
            </a:endParaRPr>
          </a:p>
        </p:txBody>
      </p:sp>
      <p:sp>
        <p:nvSpPr>
          <p:cNvPr id="9219" name="Content Placeholder 2"/>
          <p:cNvSpPr>
            <a:spLocks noGrp="1"/>
          </p:cNvSpPr>
          <p:nvPr>
            <p:ph idx="1"/>
          </p:nvPr>
        </p:nvSpPr>
        <p:spPr>
          <a:xfrm>
            <a:off x="1403648" y="1619250"/>
            <a:ext cx="6911677" cy="2357438"/>
          </a:xfrm>
        </p:spPr>
        <p:txBody>
          <a:bodyPr/>
          <a:lstStyle/>
          <a:p>
            <a:pPr eaLnBrk="1" hangingPunct="1"/>
            <a:r>
              <a:rPr lang="en-GB" altLang="el-GR" sz="2400" b="1" dirty="0" err="1">
                <a:ea typeface="Calibri" panose="020F0502020204030204" pitchFamily="34" charset="0"/>
                <a:cs typeface="Calibri" panose="020F0502020204030204" pitchFamily="34" charset="0"/>
              </a:rPr>
              <a:t>Δι</a:t>
            </a:r>
            <a:r>
              <a:rPr lang="en-GB" altLang="el-GR" sz="2400" b="1" dirty="0">
                <a:ea typeface="Calibri" panose="020F0502020204030204" pitchFamily="34" charset="0"/>
                <a:cs typeface="Calibri" panose="020F0502020204030204" pitchFamily="34" charset="0"/>
              </a:rPr>
              <a:t>αδραστικοί Προβολείς </a:t>
            </a:r>
            <a:r>
              <a:rPr lang="en-GB" altLang="el-GR" sz="2400" dirty="0">
                <a:ea typeface="Calibri" panose="020F0502020204030204" pitchFamily="34" charset="0"/>
                <a:cs typeface="Calibri" panose="020F0502020204030204" pitchFamily="34" charset="0"/>
              </a:rPr>
              <a:t>(δεν α</a:t>
            </a:r>
            <a:r>
              <a:rPr lang="el-GR" altLang="el-GR" sz="2400" dirty="0">
                <a:ea typeface="Calibri" panose="020F0502020204030204" pitchFamily="34" charset="0"/>
                <a:cs typeface="Calibri" panose="020F0502020204030204" pitchFamily="34" charset="0"/>
              </a:rPr>
              <a:t>π</a:t>
            </a:r>
            <a:r>
              <a:rPr lang="en-GB" altLang="el-GR" sz="2400" dirty="0">
                <a:ea typeface="Calibri" panose="020F0502020204030204" pitchFamily="34" charset="0"/>
                <a:cs typeface="Calibri" panose="020F0502020204030204" pitchFamily="34" charset="0"/>
              </a:rPr>
              <a:t>α</a:t>
            </a:r>
            <a:r>
              <a:rPr lang="en-GB" altLang="el-GR" sz="2400" dirty="0" err="1">
                <a:ea typeface="Calibri" panose="020F0502020204030204" pitchFamily="34" charset="0"/>
                <a:cs typeface="Calibri" panose="020F0502020204030204" pitchFamily="34" charset="0"/>
              </a:rPr>
              <a:t>ιτείτ</a:t>
            </a:r>
            <a:r>
              <a:rPr lang="en-GB" altLang="el-GR" sz="2400" dirty="0">
                <a:ea typeface="Calibri" panose="020F0502020204030204" pitchFamily="34" charset="0"/>
                <a:cs typeface="Calibri" panose="020F0502020204030204" pitchFamily="34" charset="0"/>
              </a:rPr>
              <a:t>αι ειδικός </a:t>
            </a:r>
            <a:r>
              <a:rPr lang="el-GR" altLang="el-GR" sz="2400" dirty="0">
                <a:ea typeface="Calibri" panose="020F0502020204030204" pitchFamily="34" charset="0"/>
                <a:cs typeface="Calibri" panose="020F0502020204030204" pitchFamily="34" charset="0"/>
              </a:rPr>
              <a:t>π</a:t>
            </a:r>
            <a:r>
              <a:rPr lang="en-GB" altLang="el-GR" sz="2400" dirty="0" err="1">
                <a:ea typeface="Calibri" panose="020F0502020204030204" pitchFamily="34" charset="0"/>
                <a:cs typeface="Calibri" panose="020F0502020204030204" pitchFamily="34" charset="0"/>
              </a:rPr>
              <a:t>ίν</a:t>
            </a:r>
            <a:r>
              <a:rPr lang="en-GB" altLang="el-GR" sz="2400" dirty="0">
                <a:ea typeface="Calibri" panose="020F0502020204030204" pitchFamily="34" charset="0"/>
                <a:cs typeface="Calibri" panose="020F0502020204030204" pitchFamily="34" charset="0"/>
              </a:rPr>
              <a:t>ακας διάδρασης)</a:t>
            </a:r>
            <a:endParaRPr lang="el-GR" altLang="el-GR" sz="2400" dirty="0">
              <a:ea typeface="Calibri" panose="020F0502020204030204" pitchFamily="34" charset="0"/>
              <a:cs typeface="Calibri" panose="020F0502020204030204" pitchFamily="34" charset="0"/>
            </a:endParaRPr>
          </a:p>
          <a:p>
            <a:pPr lvl="1" eaLnBrk="1" hangingPunct="1"/>
            <a:r>
              <a:rPr lang="el-GR" altLang="el-GR" sz="2000" dirty="0">
                <a:ea typeface="Calibri" panose="020F0502020204030204" pitchFamily="34" charset="0"/>
                <a:cs typeface="Calibri" panose="020F0502020204030204" pitchFamily="34" charset="0"/>
              </a:rPr>
              <a:t>Ο </a:t>
            </a:r>
            <a:r>
              <a:rPr lang="el-GR" altLang="el-GR" sz="2000" dirty="0" err="1">
                <a:ea typeface="Calibri" panose="020F0502020204030204" pitchFamily="34" charset="0"/>
                <a:cs typeface="Calibri" panose="020F0502020204030204" pitchFamily="34" charset="0"/>
              </a:rPr>
              <a:t>διαδραστικός</a:t>
            </a:r>
            <a:r>
              <a:rPr lang="el-GR" altLang="el-GR" sz="2000" dirty="0">
                <a:ea typeface="Calibri" panose="020F0502020204030204" pitchFamily="34" charset="0"/>
                <a:cs typeface="Calibri" panose="020F0502020204030204" pitchFamily="34" charset="0"/>
              </a:rPr>
              <a:t> προβολέας είναι μια συσκευή προβολής (προβολέας βίντεο) κοντινής απόστασης με ενσωματωμένη συσκευή </a:t>
            </a:r>
            <a:r>
              <a:rPr lang="el-GR" altLang="el-GR" sz="2000" dirty="0" err="1">
                <a:ea typeface="Calibri" panose="020F0502020204030204" pitchFamily="34" charset="0"/>
                <a:cs typeface="Calibri" panose="020F0502020204030204" pitchFamily="34" charset="0"/>
              </a:rPr>
              <a:t>διάδρασης</a:t>
            </a:r>
            <a:r>
              <a:rPr lang="el-GR" altLang="el-GR" sz="2000" dirty="0">
                <a:ea typeface="Calibri" panose="020F0502020204030204" pitchFamily="34" charset="0"/>
                <a:cs typeface="Calibri" panose="020F0502020204030204" pitchFamily="34" charset="0"/>
              </a:rPr>
              <a:t> (δέκτης) που επικοινωνεί με την ειδική γραφίδα (πομπός) μέσω οπτικών ή ηχητικών σημάτων.</a:t>
            </a:r>
            <a:endParaRPr lang="el-GR" altLang="el-GR" sz="2000" b="1" dirty="0">
              <a:ea typeface="Calibri" panose="020F0502020204030204" pitchFamily="34" charset="0"/>
              <a:cs typeface="Calibri" panose="020F0502020204030204" pitchFamily="34" charset="0"/>
            </a:endParaRPr>
          </a:p>
        </p:txBody>
      </p:sp>
      <p:pic>
        <p:nvPicPr>
          <p:cNvPr id="9220" name="6 - Εικόνα" descr="diadr3.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24021" y="3976688"/>
            <a:ext cx="2943225" cy="270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8</a:t>
            </a:fld>
            <a:endParaRPr lang="en-US"/>
          </a:p>
        </p:txBody>
      </p:sp>
    </p:spTree>
    <p:extLst>
      <p:ext uri="{BB962C8B-B14F-4D97-AF65-F5344CB8AC3E}">
        <p14:creationId xmlns:p14="http://schemas.microsoft.com/office/powerpoint/2010/main" val="331328674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Title 1"/>
          <p:cNvSpPr>
            <a:spLocks noGrp="1"/>
          </p:cNvSpPr>
          <p:nvPr>
            <p:ph type="title"/>
          </p:nvPr>
        </p:nvSpPr>
        <p:spPr>
          <a:xfrm>
            <a:off x="1279525" y="260648"/>
            <a:ext cx="7791450" cy="1143000"/>
          </a:xfrm>
        </p:spPr>
        <p:txBody>
          <a:bodyPr/>
          <a:lstStyle/>
          <a:p>
            <a:pPr eaLnBrk="1" hangingPunct="1"/>
            <a:r>
              <a:rPr lang="el-GR" altLang="el-GR" sz="2800" dirty="0">
                <a:ea typeface="Calibri" panose="020F0502020204030204" pitchFamily="34" charset="0"/>
                <a:cs typeface="Calibri" panose="020F0502020204030204" pitchFamily="34" charset="0"/>
              </a:rPr>
              <a:t>Κύριες κατηγορίες και τεχνικά χαρακτηριστικά </a:t>
            </a:r>
            <a:r>
              <a:rPr lang="el-GR" altLang="el-GR" sz="2800" dirty="0" err="1">
                <a:ea typeface="Calibri" panose="020F0502020204030204" pitchFamily="34" charset="0"/>
                <a:cs typeface="Calibri" panose="020F0502020204030204" pitchFamily="34" charset="0"/>
              </a:rPr>
              <a:t>διαδραστικών</a:t>
            </a:r>
            <a:r>
              <a:rPr lang="el-GR" altLang="el-GR" sz="2800" dirty="0">
                <a:ea typeface="Calibri" panose="020F0502020204030204" pitchFamily="34" charset="0"/>
                <a:cs typeface="Calibri" panose="020F0502020204030204" pitchFamily="34" charset="0"/>
              </a:rPr>
              <a:t> πινάκων (3/5)</a:t>
            </a:r>
            <a:endParaRPr lang="en-GB" altLang="el-GR" sz="2800" dirty="0">
              <a:ea typeface="Calibri" panose="020F0502020204030204" pitchFamily="34" charset="0"/>
              <a:cs typeface="Calibri" panose="020F0502020204030204" pitchFamily="34" charset="0"/>
            </a:endParaRPr>
          </a:p>
        </p:txBody>
      </p:sp>
      <p:sp>
        <p:nvSpPr>
          <p:cNvPr id="10243" name="Content Placeholder 2"/>
          <p:cNvSpPr>
            <a:spLocks noGrp="1"/>
          </p:cNvSpPr>
          <p:nvPr>
            <p:ph idx="1"/>
          </p:nvPr>
        </p:nvSpPr>
        <p:spPr>
          <a:xfrm>
            <a:off x="1212850" y="1556792"/>
            <a:ext cx="7858125" cy="2786063"/>
          </a:xfrm>
        </p:spPr>
        <p:txBody>
          <a:bodyPr/>
          <a:lstStyle/>
          <a:p>
            <a:pPr eaLnBrk="1" hangingPunct="1"/>
            <a:r>
              <a:rPr lang="en-GB" altLang="el-GR" sz="2400" b="1" dirty="0" err="1">
                <a:ea typeface="Calibri" panose="020F0502020204030204" pitchFamily="34" charset="0"/>
                <a:cs typeface="Calibri" panose="020F0502020204030204" pitchFamily="34" charset="0"/>
              </a:rPr>
              <a:t>Φορητό</a:t>
            </a:r>
            <a:r>
              <a:rPr lang="en-GB" altLang="el-GR" sz="2400" b="1" dirty="0">
                <a:ea typeface="Calibri" panose="020F0502020204030204" pitchFamily="34" charset="0"/>
                <a:cs typeface="Calibri" panose="020F0502020204030204" pitchFamily="34" charset="0"/>
              </a:rPr>
              <a:t> </a:t>
            </a:r>
            <a:r>
              <a:rPr lang="en-GB" altLang="el-GR" sz="2400" b="1" dirty="0" err="1">
                <a:ea typeface="Calibri" panose="020F0502020204030204" pitchFamily="34" charset="0"/>
                <a:cs typeface="Calibri" panose="020F0502020204030204" pitchFamily="34" charset="0"/>
              </a:rPr>
              <a:t>σύστημ</a:t>
            </a:r>
            <a:r>
              <a:rPr lang="en-GB" altLang="el-GR" sz="2400" b="1" dirty="0">
                <a:ea typeface="Calibri" panose="020F0502020204030204" pitchFamily="34" charset="0"/>
                <a:cs typeface="Calibri" panose="020F0502020204030204" pitchFamily="34" charset="0"/>
              </a:rPr>
              <a:t>α διάδρασης </a:t>
            </a:r>
            <a:r>
              <a:rPr lang="en-GB" altLang="el-GR" sz="2400" dirty="0">
                <a:ea typeface="Calibri" panose="020F0502020204030204" pitchFamily="34" charset="0"/>
                <a:cs typeface="Calibri" panose="020F0502020204030204" pitchFamily="34" charset="0"/>
              </a:rPr>
              <a:t>(δεν α</a:t>
            </a:r>
            <a:r>
              <a:rPr lang="el-GR" altLang="el-GR" sz="2400" dirty="0">
                <a:ea typeface="Calibri" panose="020F0502020204030204" pitchFamily="34" charset="0"/>
                <a:cs typeface="Calibri" panose="020F0502020204030204" pitchFamily="34" charset="0"/>
              </a:rPr>
              <a:t>π</a:t>
            </a:r>
            <a:r>
              <a:rPr lang="en-GB" altLang="el-GR" sz="2400" dirty="0">
                <a:ea typeface="Calibri" panose="020F0502020204030204" pitchFamily="34" charset="0"/>
                <a:cs typeface="Calibri" panose="020F0502020204030204" pitchFamily="34" charset="0"/>
              </a:rPr>
              <a:t>α</a:t>
            </a:r>
            <a:r>
              <a:rPr lang="en-GB" altLang="el-GR" sz="2400" dirty="0" err="1">
                <a:ea typeface="Calibri" panose="020F0502020204030204" pitchFamily="34" charset="0"/>
                <a:cs typeface="Calibri" panose="020F0502020204030204" pitchFamily="34" charset="0"/>
              </a:rPr>
              <a:t>ιτείτ</a:t>
            </a:r>
            <a:r>
              <a:rPr lang="en-GB" altLang="el-GR" sz="2400" dirty="0">
                <a:ea typeface="Calibri" panose="020F0502020204030204" pitchFamily="34" charset="0"/>
                <a:cs typeface="Calibri" panose="020F0502020204030204" pitchFamily="34" charset="0"/>
              </a:rPr>
              <a:t>αι ειδικός πίνακας διάδρασης)</a:t>
            </a:r>
            <a:r>
              <a:rPr lang="el-GR" altLang="el-GR" sz="2400" dirty="0">
                <a:ea typeface="Calibri" panose="020F0502020204030204" pitchFamily="34" charset="0"/>
                <a:cs typeface="Calibri" panose="020F0502020204030204" pitchFamily="34" charset="0"/>
              </a:rPr>
              <a:t>, (1/2)</a:t>
            </a:r>
          </a:p>
          <a:p>
            <a:pPr lvl="1" eaLnBrk="1" hangingPunct="1"/>
            <a:r>
              <a:rPr lang="el-GR" altLang="el-GR" sz="2000" dirty="0">
                <a:ea typeface="Calibri" panose="020F0502020204030204" pitchFamily="34" charset="0"/>
                <a:cs typeface="Calibri" panose="020F0502020204030204" pitchFamily="34" charset="0"/>
              </a:rPr>
              <a:t>Αποτελείται από έναν δέκτη και έναν πομπό. Ενσωματώνει τεχνολογία υπερήχων ή </a:t>
            </a:r>
            <a:r>
              <a:rPr lang="el-GR" altLang="el-GR" sz="2000" dirty="0" err="1">
                <a:ea typeface="Calibri" panose="020F0502020204030204" pitchFamily="34" charset="0"/>
                <a:cs typeface="Calibri" panose="020F0502020204030204" pitchFamily="34" charset="0"/>
              </a:rPr>
              <a:t>υπερύθρων</a:t>
            </a:r>
            <a:r>
              <a:rPr lang="el-GR" altLang="el-GR" sz="2000" dirty="0">
                <a:ea typeface="Calibri" panose="020F0502020204030204" pitchFamily="34" charset="0"/>
                <a:cs typeface="Calibri" panose="020F0502020204030204" pitchFamily="34" charset="0"/>
              </a:rPr>
              <a:t> ακτινών και μετατρέπει οποιοδήποτε συμβατικό πίνακα (αλλά και κάθε λεία επιφάνεια), σε </a:t>
            </a:r>
            <a:r>
              <a:rPr lang="el-GR" altLang="el-GR" sz="2000" dirty="0" err="1">
                <a:ea typeface="Calibri" panose="020F0502020204030204" pitchFamily="34" charset="0"/>
                <a:cs typeface="Calibri" panose="020F0502020204030204" pitchFamily="34" charset="0"/>
              </a:rPr>
              <a:t>διαδραστικό</a:t>
            </a:r>
            <a:r>
              <a:rPr lang="el-GR" altLang="el-GR" sz="2000" dirty="0">
                <a:ea typeface="Calibri" panose="020F0502020204030204" pitchFamily="34" charset="0"/>
                <a:cs typeface="Calibri" panose="020F0502020204030204" pitchFamily="34" charset="0"/>
              </a:rPr>
              <a:t> με την χρήση κατάλληλης ηλεκτρονικής γραφίδας.</a:t>
            </a:r>
            <a:endParaRPr lang="el-GR" altLang="el-GR" sz="2000" b="1" dirty="0">
              <a:ea typeface="Calibri" panose="020F0502020204030204" pitchFamily="34" charset="0"/>
              <a:cs typeface="Calibri" panose="020F0502020204030204" pitchFamily="34" charset="0"/>
            </a:endParaRPr>
          </a:p>
        </p:txBody>
      </p:sp>
      <p:pic>
        <p:nvPicPr>
          <p:cNvPr id="10244" name="6 - Εικόνα" descr="diadr4.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23728" y="4005064"/>
            <a:ext cx="3676650" cy="2394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 name="Θέση αριθμού διαφάνειας 2"/>
          <p:cNvSpPr>
            <a:spLocks noGrp="1"/>
          </p:cNvSpPr>
          <p:nvPr>
            <p:ph type="sldNum" sz="quarter" idx="12"/>
          </p:nvPr>
        </p:nvSpPr>
        <p:spPr/>
        <p:txBody>
          <a:bodyPr/>
          <a:lstStyle/>
          <a:p>
            <a:pPr>
              <a:defRPr/>
            </a:pPr>
            <a:fld id="{C40149EA-2923-4536-A8D0-E42BA4AF4E73}" type="slidenum">
              <a:rPr lang="en-US" smtClean="0"/>
              <a:pPr>
                <a:defRPr/>
              </a:pPr>
              <a:t>9</a:t>
            </a:fld>
            <a:endParaRPr lang="en-US"/>
          </a:p>
        </p:txBody>
      </p:sp>
    </p:spTree>
    <p:extLst>
      <p:ext uri="{BB962C8B-B14F-4D97-AF65-F5344CB8AC3E}">
        <p14:creationId xmlns:p14="http://schemas.microsoft.com/office/powerpoint/2010/main" val="519701051"/>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3253</TotalTime>
  <Words>2798</Words>
  <Application>Microsoft Office PowerPoint</Application>
  <PresentationFormat>Προβολή στην οθόνη (4:3)</PresentationFormat>
  <Paragraphs>268</Paragraphs>
  <Slides>38</Slides>
  <Notes>31</Notes>
  <HiddenSlides>5</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38</vt:i4>
      </vt:variant>
    </vt:vector>
  </HeadingPairs>
  <TitlesOfParts>
    <vt:vector size="45" baseType="lpstr">
      <vt:lpstr>Arial</vt:lpstr>
      <vt:lpstr>Calibri</vt:lpstr>
      <vt:lpstr>Corbel</vt:lpstr>
      <vt:lpstr>Gill Sans MT</vt:lpstr>
      <vt:lpstr>Verdana</vt:lpstr>
      <vt:lpstr>Wingdings 2</vt:lpstr>
      <vt:lpstr>Solstice</vt:lpstr>
      <vt:lpstr>Διαδραστικά συστήματα διδασκαλίας</vt:lpstr>
      <vt:lpstr>Σκοπός</vt:lpstr>
      <vt:lpstr>Διαδραστικός πίνακας (1/4)</vt:lpstr>
      <vt:lpstr>Διαδραστικός πίνακας (2/4)</vt:lpstr>
      <vt:lpstr>Διαδραστικός πίνακας (3/4)</vt:lpstr>
      <vt:lpstr>Διαδραστικός πίνακας (4/4)</vt:lpstr>
      <vt:lpstr>Κύριες κατηγορίες και τεχνικά χαρακτηριστικά διαδραστικών πινάκων (1/5)</vt:lpstr>
      <vt:lpstr>Κύριες κατηγορίες και τεχνικά χαρακτηριστικά διαδραστικών πινάκων (2/5)</vt:lpstr>
      <vt:lpstr>Κύριες κατηγορίες και τεχνικά χαρακτηριστικά διαδραστικών πινάκων (3/5)</vt:lpstr>
      <vt:lpstr>Κύριες κατηγορίες και τεχνικά χαρακτηριστικά διαδραστικών πινάκων (4/5)</vt:lpstr>
      <vt:lpstr>Κύριες κατηγορίες και τεχνικά χαρακτηριστικά διαδραστικών πινάκων (5/5)</vt:lpstr>
      <vt:lpstr>Διαδραστικοί Πίνακες</vt:lpstr>
      <vt:lpstr>Βασικές χρήσεις διαδραστικών πινάκων – Παιδαγωγική Αξιοποίηση (1/4)</vt:lpstr>
      <vt:lpstr>Βασικές χρήσεις διαδραστικών πινάκων – Παιδαγωγική Αξιοποίηση (2/4)</vt:lpstr>
      <vt:lpstr>Βασικές χρήσεις διαδραστικών πινάκων – Παιδαγωγική Αξιοποίηση (3/4)</vt:lpstr>
      <vt:lpstr>Βασικές χρήσεις διαδραστικών πινάκων – Παιδαγωγική Αξιοποίηση (4/4)</vt:lpstr>
      <vt:lpstr>Λογισμικό και εργαλεία διαδραστικών πινάκων</vt:lpstr>
      <vt:lpstr>Εργαλεία βασικού λογισμικού διαδραστικών πινάκων (1/2)</vt:lpstr>
      <vt:lpstr>Εργαλεία βασικού λογισμικού διαδραστικών πινάκων (2/2)</vt:lpstr>
      <vt:lpstr>Ο Διαδραστικός Πίνακας ως διδακτικό εργαλείο</vt:lpstr>
      <vt:lpstr>Ο Διαδραστικός Πίνακας ως διδακτικό εργαλείο</vt:lpstr>
      <vt:lpstr>Ο Διαδραστικός Πίνακας ως διδακτικό εργαλείο</vt:lpstr>
      <vt:lpstr>Τεχνικές για αλληλεπιδραστική διδασκαλία με το διαδραστικό πίνακα (Becta, 2003) (1/2)</vt:lpstr>
      <vt:lpstr>Τεχνικές για αλληλεπιδραστική διδασκαλία με το διαδραστικό πίνακα (Becta, 2003) (2/2)</vt:lpstr>
      <vt:lpstr>Διαχείριση τάξης με τον διαδραστικό πίνακα (1/4)</vt:lpstr>
      <vt:lpstr>Διαχείριση τάξης με τον διαδραστικό πίνακα (2/4)</vt:lpstr>
      <vt:lpstr>Διαχείριση τάξης με τον διαδραστικό πίνακα (3/4)</vt:lpstr>
      <vt:lpstr>Διαχείριση τάξης με τον διαδραστικό πίνακα (4/4)</vt:lpstr>
      <vt:lpstr>Ο Διαδραστικός Πίνακας ως μαθησιακό - γνωστικό εργαλείο (1/4)</vt:lpstr>
      <vt:lpstr>Ο Διαδραστικός Πίνακας ως μαθησιακό - γνωστικό εργαλείο (2/4)</vt:lpstr>
      <vt:lpstr>Ο Διαδραστικός Πίνακας ως μαθησιακό - γνωστικό εργαλείο (3/4)</vt:lpstr>
      <vt:lpstr>Ο Διαδραστικός Πίνακας ως μαθησιακό - γνωστικό εργαλείο (4/4)</vt:lpstr>
      <vt:lpstr>Δυνατότητες</vt:lpstr>
      <vt:lpstr>Πρόσθετη Εκπαιδευτική Αξία</vt:lpstr>
      <vt:lpstr>Ο Ρόλος του Εκπαιδευτικού: απαιτήσεις</vt:lpstr>
      <vt:lpstr>Ο Ρόλος του Εκπαιδευτικού</vt:lpstr>
      <vt:lpstr>Παραδείγματα Δραστηριοτήτων, Λογισμικών</vt:lpstr>
      <vt:lpstr>Βίντεο εκμάθησης Openboard</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Φάσεις και Μοντέλα ένταξης των Τεχνολογιών της Πληροφορίας και των Επικοινωνιών στην Εκπαίδευση</dc:title>
  <dc:creator>komis</dc:creator>
  <cp:lastModifiedBy>Andromahi Filippidi</cp:lastModifiedBy>
  <cp:revision>531</cp:revision>
  <dcterms:created xsi:type="dcterms:W3CDTF">2007-03-24T20:13:53Z</dcterms:created>
  <dcterms:modified xsi:type="dcterms:W3CDTF">2019-05-17T09:17:09Z</dcterms:modified>
</cp:coreProperties>
</file>