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2CBB-3DA2-4524-B540-805FF1124DC4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FD5E9-28DF-46C9-B88D-713FC759CD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17DB59-7453-48D4-AA39-E8228BADD0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4BEB-4364-4BEF-B617-5FD22E087C4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0550-0752-4498-8729-D381DB693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ΠΡΟΪΟΝ  </a:t>
            </a:r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Ανάπτυξη Αγοράς 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Market Development)</a:t>
            </a:r>
            <a:endParaRPr lang="el-GR" sz="4000" b="1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Κορεσμός παρούσας αγοράς.</a:t>
            </a:r>
          </a:p>
          <a:p>
            <a:pPr>
              <a:lnSpc>
                <a:spcPct val="90000"/>
              </a:lnSpc>
            </a:pPr>
            <a:r>
              <a:rPr lang="el-GR"/>
              <a:t>Άλλα τμήματα της αγοράς μπορούν να αγοράσουν το προϊόν.</a:t>
            </a:r>
          </a:p>
          <a:p>
            <a:pPr>
              <a:lnSpc>
                <a:spcPct val="90000"/>
              </a:lnSpc>
            </a:pPr>
            <a:r>
              <a:rPr lang="el-GR"/>
              <a:t>Άλλοι ανταγωνιστές προγραμματίζουν ή έχουν μπει στην αγορά.</a:t>
            </a:r>
          </a:p>
          <a:p>
            <a:pPr>
              <a:lnSpc>
                <a:spcPct val="90000"/>
              </a:lnSpc>
            </a:pPr>
            <a:r>
              <a:rPr lang="el-GR"/>
              <a:t>Ύπαρξη κατάλληλων συνθηκών π.χ. για εξαγωγές: υποδομή χώρας, νομοθεσία, φορολογία, νοοτροπία καταναλωτών κ.ά.</a:t>
            </a:r>
          </a:p>
          <a:p>
            <a:pPr algn="just">
              <a:lnSpc>
                <a:spcPct val="90000"/>
              </a:lnSpc>
            </a:pPr>
            <a:r>
              <a:rPr lang="el-GR"/>
              <a:t>Άλλες στρατηγικές λιγότερο κατάλληλες.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Ανάπτυξη Προϊόντος 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Product Development)</a:t>
            </a:r>
            <a:endParaRPr lang="el-GR" sz="4000" b="1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Το προϊόν βρίσκεται στο στάδιο της ωριμότητας ή παρακμής.</a:t>
            </a:r>
          </a:p>
          <a:p>
            <a:pPr>
              <a:lnSpc>
                <a:spcPct val="80000"/>
              </a:lnSpc>
            </a:pPr>
            <a:r>
              <a:rPr lang="el-GR" sz="2800"/>
              <a:t>Οι ανταγωνιστές εισήγαγαν νέα προϊόντα.</a:t>
            </a:r>
          </a:p>
          <a:p>
            <a:pPr>
              <a:lnSpc>
                <a:spcPct val="80000"/>
              </a:lnSpc>
            </a:pPr>
            <a:r>
              <a:rPr lang="el-GR" sz="2800"/>
              <a:t>Νομικές διατάξείς υπαγορεύουν αλλαγές στο προϊόν.</a:t>
            </a:r>
          </a:p>
          <a:p>
            <a:pPr>
              <a:lnSpc>
                <a:spcPct val="80000"/>
              </a:lnSpc>
            </a:pPr>
            <a:r>
              <a:rPr lang="el-GR" sz="2800"/>
              <a:t>Νέα τεχνολογία επιτρέπει βελτιώσεις και ποιοτικές αναβαθμίσεις.</a:t>
            </a:r>
          </a:p>
          <a:p>
            <a:pPr>
              <a:lnSpc>
                <a:spcPct val="80000"/>
              </a:lnSpc>
            </a:pPr>
            <a:r>
              <a:rPr lang="el-GR" sz="2800"/>
              <a:t>Αλλαγή αναγκών καταναλωτών.</a:t>
            </a:r>
          </a:p>
          <a:p>
            <a:pPr>
              <a:lnSpc>
                <a:spcPct val="80000"/>
              </a:lnSpc>
            </a:pPr>
            <a:r>
              <a:rPr lang="el-GR" sz="2800"/>
              <a:t>Υπάρχουν συνέργιες και οικονομίες κλίμακας.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Άλλες στρατηγικές λιγότερο κατάλληλες.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Διαφοροποίηση προϊόντος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/>
              <a:t>Νέο μίγμα προϊόντος σε νέα αγορά.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στρατηγική αυτή αποτελεί συνδυασμό και ταυτόχρονη εφαρμογή των στρατηγικών </a:t>
            </a:r>
            <a:r>
              <a:rPr lang="el-GR" sz="2800" b="1"/>
              <a:t>ανάπτυξης αγοράς</a:t>
            </a:r>
            <a:r>
              <a:rPr lang="el-GR" sz="2800"/>
              <a:t> και </a:t>
            </a:r>
            <a:r>
              <a:rPr lang="el-GR" sz="2800" b="1"/>
              <a:t>ανάπτυξης προϊόντος</a:t>
            </a:r>
            <a:r>
              <a:rPr lang="el-GR" sz="2800"/>
              <a:t>, άρα χρησιμοποιείται όταν συνδυαστικά ισχύουν οι προϋποθέσεις που αναπτύχθηκαν για την κάθε μια επιμέρους στρατηγική. 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Απαιτεί χρόνο και χρήμα.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Αλλάζει την πορεία της επιχείρησης.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el-GR" sz="4000" b="1"/>
              <a:t>ΤΥΠΟΙ ΟΛΟΚΛΗΡΩΣΗΣ ΣΤΗΝ ΠΑΡΑΓΩΓΙΚΗ ΔΙΑΔΙΚΑΣΙΑ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l-GR" sz="2800" b="1"/>
              <a:t>1. </a:t>
            </a:r>
            <a:r>
              <a:rPr lang="el-GR" sz="2800" b="1" u="sng"/>
              <a:t>Κάθετη Ολοκλήρωση</a:t>
            </a:r>
            <a:r>
              <a:rPr lang="el-GR" sz="2800" b="1"/>
              <a:t> (</a:t>
            </a:r>
            <a:r>
              <a:rPr lang="en-US" sz="2800" b="1"/>
              <a:t>Vertical Integration)</a:t>
            </a:r>
            <a:endParaRPr lang="el-GR" sz="2800" b="1"/>
          </a:p>
          <a:p>
            <a:pPr marL="609600" indent="-609600" algn="just">
              <a:buFont typeface="Wingdings" pitchFamily="2" charset="2"/>
              <a:buNone/>
            </a:pPr>
            <a:r>
              <a:rPr lang="el-GR" sz="2800" b="1"/>
              <a:t>	- Σε προηγούμενα στάδια: </a:t>
            </a:r>
            <a:r>
              <a:rPr lang="el-GR" sz="2800"/>
              <a:t>η επιχείρηση επεκτείνεται στην παραγωγή των εισροών του υπάρχοντος προϊόντος της.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l-GR" sz="2800"/>
              <a:t>	</a:t>
            </a:r>
            <a:r>
              <a:rPr lang="el-GR" sz="2800" b="1"/>
              <a:t>- Σε επόμενα στάδια:</a:t>
            </a:r>
            <a:r>
              <a:rPr lang="el-GR" sz="2800"/>
              <a:t> η επιχείρηση επεκτείνεται στην παραγωγή προϊόντων όπου το ήδη υπάρχον προϊόν μπορεί να χρησιμοποιηθεί ως εισροή.</a:t>
            </a:r>
            <a:endParaRPr lang="el-GR" sz="2800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ΤΥΠΟΙ ΟΛΟΚΛΗΡΩΣΗΣ ΣΤΗΝ ΠΑΡΑΓΩΓΙΚΗ ΔΙΑΔΙΚΑΣΙΑ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b="1"/>
              <a:t>2. </a:t>
            </a:r>
            <a:r>
              <a:rPr lang="el-GR" b="1" u="sng"/>
              <a:t>Οριζόντια Ολοκλήρωση:</a:t>
            </a:r>
            <a:r>
              <a:rPr lang="el-GR"/>
              <a:t> η επιχείρηση αγοράζει μια ή περισσότερες επιχειρήσεις που παράγουν υποκατάστατα προϊόντα.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Εξαγορά.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Συγχώνευση.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Σκοποί: μείωση ανταγωνισμού, αύξηση καναλιών διανομής, οικονομίες κλίμακας (μείωση κόστους παραγωγής).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ΔΙΑΔΙΚΑΣΙΑ ΑΝΑΠΤΥΞΗΣ ΝΕΟΥ ΠΡΟΪΟΝΤΟΣ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Γέννηση Ιδεών</a:t>
            </a:r>
          </a:p>
          <a:p>
            <a:r>
              <a:rPr lang="el-GR"/>
              <a:t>Διαλογή – Αξιολόγηση Ιδεών.</a:t>
            </a:r>
          </a:p>
          <a:p>
            <a:r>
              <a:rPr lang="el-GR"/>
              <a:t>Επιχειρησιακή Ανάλυση (πωλήσεις-κόστος-κέρδος).</a:t>
            </a:r>
          </a:p>
          <a:p>
            <a:r>
              <a:rPr lang="el-GR"/>
              <a:t>Ανάπτυξη προϊόντος.</a:t>
            </a:r>
          </a:p>
          <a:p>
            <a:r>
              <a:rPr lang="el-GR"/>
              <a:t>ΜΚΤ Τεστ.</a:t>
            </a:r>
          </a:p>
          <a:p>
            <a:r>
              <a:rPr lang="el-GR"/>
              <a:t>Εμπορική παραγωγή.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el-GR" b="1"/>
              <a:t>ΟΝΟΜΑ ΠΡΟΪΟΝΤΟΣ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Είναι μια λέξη, όνομα, όρος, αριθμός ή σύμβολο (ή και συνδυασμός).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Εμπορικό Σήμα (</a:t>
            </a:r>
            <a:r>
              <a:rPr lang="en-US" sz="2800"/>
              <a:t>Trade Mark- </a:t>
            </a:r>
            <a:r>
              <a:rPr lang="el-GR" sz="2800"/>
              <a:t>Υπουργείο Ανάπτυξης)</a:t>
            </a:r>
            <a:r>
              <a:rPr lang="en-US" sz="2800"/>
              <a:t>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Μάρκα – Όνομα (</a:t>
            </a:r>
            <a:r>
              <a:rPr lang="en-US" sz="2800"/>
              <a:t>Brand Name</a:t>
            </a:r>
            <a:r>
              <a:rPr lang="el-GR" sz="2800"/>
              <a:t> π.χ., </a:t>
            </a:r>
            <a:r>
              <a:rPr lang="en-US" sz="2800"/>
              <a:t>NAUTICA, COCA-COLA).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Μάρκα – Σημείο </a:t>
            </a:r>
            <a:r>
              <a:rPr lang="en-US" sz="2800"/>
              <a:t>(Brand Mark</a:t>
            </a:r>
            <a:r>
              <a:rPr lang="el-GR" sz="2800"/>
              <a:t> - σύμβολο, σχέδιο, γράμματα π.χ. </a:t>
            </a:r>
            <a:r>
              <a:rPr lang="en-US" sz="2800"/>
              <a:t>D&amp;G</a:t>
            </a:r>
            <a:r>
              <a:rPr lang="el-GR" sz="2800"/>
              <a:t>, αρκουδάκι πάνω σε τσάντα, κροκοδειλάκι κ.ά.).</a:t>
            </a:r>
          </a:p>
          <a:p>
            <a:pPr algn="just"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ΣΥΣΚΕΥΑΣΙΑ - ΕΤΙΚΕΤΑ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Προστατεύει το προϊόν από φθορά.</a:t>
            </a:r>
          </a:p>
          <a:p>
            <a:pPr>
              <a:lnSpc>
                <a:spcPct val="90000"/>
              </a:lnSpc>
            </a:pPr>
            <a:r>
              <a:rPr lang="el-GR" sz="2800"/>
              <a:t>Διευκολύνει τη φυσική διανομή.</a:t>
            </a:r>
          </a:p>
          <a:p>
            <a:pPr>
              <a:lnSpc>
                <a:spcPct val="90000"/>
              </a:lnSpc>
            </a:pPr>
            <a:r>
              <a:rPr lang="el-GR" sz="2800"/>
              <a:t>Διευκολύνει την τοποθέτηση στα ράφια.</a:t>
            </a:r>
          </a:p>
          <a:p>
            <a:pPr>
              <a:lnSpc>
                <a:spcPct val="90000"/>
              </a:lnSpc>
            </a:pPr>
            <a:r>
              <a:rPr lang="el-GR" sz="2800"/>
              <a:t>Προβάλλει το προϊόν και το σήμα.</a:t>
            </a:r>
          </a:p>
          <a:p>
            <a:pPr>
              <a:lnSpc>
                <a:spcPct val="90000"/>
              </a:lnSpc>
            </a:pPr>
            <a:r>
              <a:rPr lang="el-GR" sz="2800"/>
              <a:t>Δημιουργεί-ενισχύει την εικόνα προϊόντος.</a:t>
            </a:r>
          </a:p>
          <a:p>
            <a:pPr>
              <a:lnSpc>
                <a:spcPct val="90000"/>
              </a:lnSpc>
            </a:pPr>
            <a:r>
              <a:rPr lang="el-GR" sz="2800"/>
              <a:t>Διευκολύνει τη χρήση του προϊόντος.</a:t>
            </a:r>
          </a:p>
          <a:p>
            <a:pPr>
              <a:lnSpc>
                <a:spcPct val="90000"/>
              </a:lnSpc>
            </a:pPr>
            <a:r>
              <a:rPr lang="el-GR" sz="2800"/>
              <a:t>Ενημερώνει για την χρήση του προϊόντος και τα συστατικά του.</a:t>
            </a:r>
          </a:p>
          <a:p>
            <a:pPr>
              <a:lnSpc>
                <a:spcPct val="90000"/>
              </a:lnSpc>
            </a:pPr>
            <a:r>
              <a:rPr lang="el-GR" sz="2800"/>
              <a:t>Αναγράφει την τιμή και την ποσότητα.</a:t>
            </a:r>
          </a:p>
          <a:p>
            <a:pPr>
              <a:lnSpc>
                <a:spcPct val="90000"/>
              </a:lnSpc>
            </a:pPr>
            <a:r>
              <a:rPr lang="el-GR" sz="2800"/>
              <a:t>Βοηθά στον εντοπισμό και επιλογή του προϊόντος μέσα στο κατάστημα.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Μίγμα προϊόντος και στρατηγική</a:t>
            </a:r>
          </a:p>
          <a:p>
            <a:r>
              <a:rPr lang="el-GR" dirty="0" smtClean="0"/>
              <a:t>Στόχοι στρατηγικής μίγματος προϊόντος</a:t>
            </a:r>
          </a:p>
          <a:p>
            <a:r>
              <a:rPr lang="el-GR" dirty="0" smtClean="0"/>
              <a:t>Άσκηση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ΜΙΓΜΑ ΠΡΟΪΟΝΤΟΣ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507412" cy="53736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Άριστο Μίγμα Προϊόντος:</a:t>
            </a:r>
            <a:r>
              <a:rPr lang="el-GR" sz="2800"/>
              <a:t> τα προϊόντα που εμπορεύεται η επιχείρηση να ικανοποιούν τις ανάγκες των καταναλωτών καλύτερα από τον ανταγωνισμό και να επιτυγχάνονται οι στόχοι της επιχείρησης.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Είδος προϊόντος:</a:t>
            </a:r>
            <a:r>
              <a:rPr lang="el-GR" sz="2800"/>
              <a:t> π.χ. γάλα, ρούχα, αναψυκτικό.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 </a:t>
            </a:r>
            <a:r>
              <a:rPr lang="el-GR" sz="2800" b="1"/>
              <a:t>Γραμμή προϊόντος:</a:t>
            </a:r>
            <a:r>
              <a:rPr lang="el-GR" sz="2800"/>
              <a:t> ομάδα ομοειδών προϊόντων με ίδια φυσικά χαρακτηριστικά</a:t>
            </a:r>
            <a:r>
              <a:rPr lang="en-US" sz="2800"/>
              <a:t>,</a:t>
            </a:r>
            <a:r>
              <a:rPr lang="el-GR" sz="2800"/>
              <a:t> αλλά που μπορούν να χωρισθούν σε διάφορες κατηγορίες. π.χ. </a:t>
            </a:r>
            <a:r>
              <a:rPr lang="en-US" sz="2800"/>
              <a:t> </a:t>
            </a:r>
            <a:r>
              <a:rPr lang="el-GR" sz="2800"/>
              <a:t>Το </a:t>
            </a:r>
            <a:r>
              <a:rPr lang="el-GR" sz="2800" b="1" u="sng"/>
              <a:t>γάλα</a:t>
            </a:r>
            <a:r>
              <a:rPr lang="el-GR" sz="2800"/>
              <a:t> είναι </a:t>
            </a:r>
            <a:r>
              <a:rPr lang="el-GR" sz="2800" b="1"/>
              <a:t>1 γραμμή προϊόντος</a:t>
            </a:r>
            <a:r>
              <a:rPr lang="el-GR" sz="2800"/>
              <a:t> και μπορεί να χωρισθεί σε </a:t>
            </a:r>
            <a:r>
              <a:rPr lang="en-US" sz="2800" i="1"/>
              <a:t>light, </a:t>
            </a:r>
            <a:r>
              <a:rPr lang="el-GR" sz="2800" i="1"/>
              <a:t>πλήρες, σοκολατούχο, σε σκόνη.</a:t>
            </a:r>
            <a:r>
              <a:rPr lang="el-GR" sz="2800"/>
              <a:t> Αν η επιχείρηση πουλάει (εκτός από γάλα) </a:t>
            </a:r>
            <a:r>
              <a:rPr lang="el-GR" sz="2800" b="1" u="sng"/>
              <a:t>γιαούρτι</a:t>
            </a:r>
            <a:r>
              <a:rPr lang="el-GR" sz="2800"/>
              <a:t> &amp; </a:t>
            </a:r>
            <a:r>
              <a:rPr lang="el-GR" sz="2800" b="1" u="sng"/>
              <a:t>βούτυρο</a:t>
            </a:r>
            <a:r>
              <a:rPr lang="el-GR" sz="2800"/>
              <a:t> τότε έχει </a:t>
            </a:r>
            <a:r>
              <a:rPr lang="el-GR" sz="2800" b="1"/>
              <a:t>3 γραμμές προϊόντος.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ΜΙΓΜΑ ΠΡΟΪΟΝΤΟΣ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Βάθος γραμμής: </a:t>
            </a:r>
            <a:r>
              <a:rPr lang="el-GR" sz="2800"/>
              <a:t>ο συνολικός αριθμός προϊόντων που την απαρτίζουν</a:t>
            </a:r>
            <a:r>
              <a:rPr lang="el-GR" sz="2800" b="1"/>
              <a:t> </a:t>
            </a:r>
            <a:r>
              <a:rPr lang="el-GR" sz="2800"/>
              <a:t>π.χ στο παράδειγμα με το γάλα είναι 4 (</a:t>
            </a:r>
            <a:r>
              <a:rPr lang="en-US" sz="2800" i="1"/>
              <a:t>light, </a:t>
            </a:r>
            <a:r>
              <a:rPr lang="el-GR" sz="2800" i="1"/>
              <a:t>πλήρες, σοκολατούχο, σε σκόνη).</a:t>
            </a:r>
            <a:endParaRPr lang="el-GR" sz="2800"/>
          </a:p>
          <a:p>
            <a:pPr algn="just">
              <a:lnSpc>
                <a:spcPct val="80000"/>
              </a:lnSpc>
            </a:pPr>
            <a:r>
              <a:rPr lang="el-GR" sz="2800" b="1"/>
              <a:t>Εύρος μίγματος προϊόντος: </a:t>
            </a:r>
            <a:r>
              <a:rPr lang="el-GR" sz="2800"/>
              <a:t>είναι ο συνολικός αριθμός των γραμμών προϊόντος μιας επιχείρησης (π.χ. στο παράδειγμα μας είναι 3 (γάλα, γιαούρτι, βούτυρο).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ΜΙΓΜΑ ΠΡΟΪΟΝΤΟΣ: ο συνολικός αριθμός προϊόντων όλων των κατηγοριών κάθε μιας γραμμής προϊόντος της επιχείρησης.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Παράδειγμα Μίγματος Προϊόντος: </a:t>
            </a:r>
            <a:br>
              <a:rPr lang="el-GR" sz="4000" dirty="0"/>
            </a:br>
            <a:r>
              <a:rPr lang="el-GR" sz="4000" dirty="0"/>
              <a:t>11 προϊόντα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l-GR" sz="2800"/>
          </a:p>
          <a:p>
            <a:pPr>
              <a:buFont typeface="Wingdings" pitchFamily="2" charset="2"/>
              <a:buNone/>
            </a:pPr>
            <a:endParaRPr lang="el-GR" sz="2800"/>
          </a:p>
        </p:txBody>
      </p:sp>
      <p:graphicFrame>
        <p:nvGraphicFramePr>
          <p:cNvPr id="308275" name="Group 51"/>
          <p:cNvGraphicFramePr>
            <a:graphicFrameLocks noGrp="1"/>
          </p:cNvGraphicFramePr>
          <p:nvPr>
            <p:ph sz="half" idx="2"/>
          </p:nvPr>
        </p:nvGraphicFramePr>
        <p:xfrm>
          <a:off x="467544" y="1628800"/>
          <a:ext cx="8497887" cy="4809744"/>
        </p:xfrm>
        <a:graphic>
          <a:graphicData uri="http://schemas.openxmlformats.org/drawingml/2006/table">
            <a:tbl>
              <a:tblPr/>
              <a:tblGrid>
                <a:gridCol w="2125662"/>
                <a:gridCol w="2124075"/>
                <a:gridCol w="1943100"/>
                <a:gridCol w="23050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Γραμμές προϊόντος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ΓΑΛΑ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ΓΙΑΟΥΡΤΙ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ΒΟΥΤΥΡΟ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Βάθος 1 Γραμμής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LIGHT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LIGHT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 ΑΛΑΤΙ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Βάθος 2 Γραμμής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ΠΛΗΡΕΣ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 ΦΡΟΥΤΑ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ΧΩΡΙΣ ΑΛΑΤΙ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Βάθος 3 Γραμμής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ΣΟΚΟΛΑΤ.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 ΔΗΜΗΤΡ.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 ΓΙΑΟΥΡΤΙ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Βάθος 4 Γραμμής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ΣΕ ΣΚΟΝΗ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ΦΡΑΟΥΛΑ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81328"/>
            <a:ext cx="49123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ΣΤΡΑΤΗΓΙΚΗ ΜΙΓΜΑΤΟΣ ΠΡΟΪΟΝΤΟΣ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9688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/>
              <a:t>Εκτατική, πλήρους γραμμής:</a:t>
            </a:r>
            <a:r>
              <a:rPr lang="el-GR"/>
              <a:t> μεγάλο εύρος και βάθος.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/>
              <a:t>Εντατική, περιορισμένης γραμμής:</a:t>
            </a:r>
            <a:r>
              <a:rPr lang="el-GR"/>
              <a:t> μικρό εύρος (π.χ. μόνο 2), πολύ μεγάλο βάθος (π.χ. πάνω από 7).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/>
              <a:t>Επιλεκτική γραμμή προϊόντος:</a:t>
            </a:r>
            <a:r>
              <a:rPr lang="el-GR"/>
              <a:t> Ελάχιστο εύρος (π.χ. μόνο 1), μικρό βάθος (π.χ. μέχρι 3).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/>
              <a:t>Μονοπαραγωγή:</a:t>
            </a:r>
            <a:r>
              <a:rPr lang="el-GR"/>
              <a:t> ελάχιστο εύρος (π.χ. 1), ελάχιστο βάθος (π.χ. 1).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ΑΣΚΗΣΗ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9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4000" b="1"/>
              <a:t>	</a:t>
            </a:r>
            <a:r>
              <a:rPr lang="el-GR" b="1"/>
              <a:t>ΜΕ ΒΑΣΗ ΤΙΣ ΠΡΟΗΓΟΥΜΕΝΕΣ ΣΤΡΑΤΗΓΙΚΕΣ ΜΙΓΜΑΤΟΣ ΠΡΟΪΟΝΤΟΣ ΔΩΣΤΕ ΠΑΡΑΔΕΙΓΜΑΤΑ ΓΙΑ ΚΑΘΕ ΜΙΑ ΑΠΟ ΑΥΤΕΣ.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ΣΤΡΑΤΗΓΙΚΟΙ ΣΤΟΧΟΙ ΜΙΓΜΑΤΟΣ ΠΡΟΪΟΝΤΟΣ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Διείσδυση Αγοράς (</a:t>
            </a:r>
            <a:r>
              <a:rPr lang="en-US" sz="2800" b="1"/>
              <a:t>Market Penetration)</a:t>
            </a:r>
            <a:r>
              <a:rPr lang="el-GR" sz="2800" b="1"/>
              <a:t>:</a:t>
            </a:r>
            <a:r>
              <a:rPr lang="en-US" sz="2800"/>
              <a:t> </a:t>
            </a:r>
            <a:r>
              <a:rPr lang="el-GR" sz="2800"/>
              <a:t>επιδιώκεται η αύξηση των πωλήσεων των ήδη παραγόμενων προϊόντων στην ίδια αγορά στόχο.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 </a:t>
            </a:r>
            <a:r>
              <a:rPr lang="el-GR" sz="2800" b="1"/>
              <a:t>Ανάπτυξη Αγοράς (</a:t>
            </a:r>
            <a:r>
              <a:rPr lang="en-US" sz="2800" b="1"/>
              <a:t>Market Development)</a:t>
            </a:r>
            <a:r>
              <a:rPr lang="el-GR" sz="2800" b="1"/>
              <a:t>:</a:t>
            </a:r>
            <a:r>
              <a:rPr lang="el-GR" sz="2800"/>
              <a:t> Με το ίδιο μίγμα προϊόντος η επιχείρηση θα προσπαθήσει να αυξήσει τις πωλήσεις σε νέες αγορές στόχους.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Ανάπτυξη Προϊόντος (</a:t>
            </a:r>
            <a:r>
              <a:rPr lang="en-US" sz="2800" b="1"/>
              <a:t>Product Development): </a:t>
            </a:r>
            <a:r>
              <a:rPr lang="el-GR" sz="2800"/>
              <a:t>Νέα ή βελτιωμένα προϊόντα στις ίδιες αγορές-στόχους.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Διαφοροποίηση προϊόντος:</a:t>
            </a:r>
            <a:r>
              <a:rPr lang="el-GR" sz="2800"/>
              <a:t> Νέα ή βελτιωμένα προϊόντα σε νέες αγορές-στόχους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Διείσδυση Αγοράς 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Market Penetration)</a:t>
            </a:r>
            <a:endParaRPr lang="el-GR" sz="4000" b="1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608512"/>
          </a:xfrm>
        </p:spPr>
        <p:txBody>
          <a:bodyPr/>
          <a:lstStyle/>
          <a:p>
            <a:pPr algn="just"/>
            <a:r>
              <a:rPr lang="el-GR" sz="2800"/>
              <a:t>Οι πωλήσεις αυξάνουν μόνες τους χωρίς προσπάθεια.</a:t>
            </a:r>
          </a:p>
          <a:p>
            <a:pPr algn="just"/>
            <a:r>
              <a:rPr lang="el-GR" sz="2800"/>
              <a:t>Υπάρχουν περιθώρια αύξησης της </a:t>
            </a:r>
            <a:r>
              <a:rPr lang="el-GR" sz="2800" b="1"/>
              <a:t>προσπάθειας</a:t>
            </a:r>
            <a:r>
              <a:rPr lang="el-GR" sz="2800"/>
              <a:t> πωλήσεων (π.χ. με επιθετική διαφήμιση).</a:t>
            </a:r>
          </a:p>
          <a:p>
            <a:pPr algn="just"/>
            <a:r>
              <a:rPr lang="el-GR" sz="2800"/>
              <a:t>Χαμηλή κατά πελάτη κατανάλωση.</a:t>
            </a:r>
          </a:p>
          <a:p>
            <a:pPr algn="just"/>
            <a:r>
              <a:rPr lang="el-GR" sz="2800"/>
              <a:t>Απόσυρση ανταγωνιστών.</a:t>
            </a:r>
          </a:p>
          <a:p>
            <a:pPr algn="just"/>
            <a:r>
              <a:rPr lang="el-GR" sz="2800"/>
              <a:t>Επιδείνωση όρων προσφοράς υποκατάστατων.</a:t>
            </a:r>
          </a:p>
          <a:p>
            <a:pPr algn="just"/>
            <a:r>
              <a:rPr lang="el-GR" sz="2800"/>
              <a:t>Άλλες στρατηγικές λιγότερο κατάλληλες.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981</Words>
  <Application>Microsoft Office PowerPoint</Application>
  <PresentationFormat>Προβολή στην οθόνη (4:3)</PresentationFormat>
  <Paragraphs>130</Paragraphs>
  <Slides>21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ΕΙΣΑΓΩΓΗ ΣΤΟ ΜΑΡΚΕΤΙΝΓΚ</vt:lpstr>
      <vt:lpstr>Σκοποί ενότητας</vt:lpstr>
      <vt:lpstr>ΜΙΓΜΑ ΠΡΟΪΟΝΤΟΣ</vt:lpstr>
      <vt:lpstr>ΜΙΓΜΑ ΠΡΟΪΟΝΤΟΣ</vt:lpstr>
      <vt:lpstr>Παράδειγμα Μίγματος Προϊόντος:  11 προϊόντα</vt:lpstr>
      <vt:lpstr>ΣΤΡΑΤΗΓΙΚΗ ΜΙΓΜΑΤΟΣ ΠΡΟΪΟΝΤΟΣ</vt:lpstr>
      <vt:lpstr>ΑΣΚΗΣΗ</vt:lpstr>
      <vt:lpstr>ΣΤΡΑΤΗΓΙΚΟΙ ΣΤΟΧΟΙ ΜΙΓΜΑΤΟΣ ΠΡΟΪΟΝΤΟΣ</vt:lpstr>
      <vt:lpstr>Διείσδυση Αγοράς  (Market Penetration)</vt:lpstr>
      <vt:lpstr>Ανάπτυξη Αγοράς  (Market Development)</vt:lpstr>
      <vt:lpstr>Ανάπτυξη Προϊόντος  (Product Development)</vt:lpstr>
      <vt:lpstr>Διαφοροποίηση προϊόντος</vt:lpstr>
      <vt:lpstr>ΤΥΠΟΙ ΟΛΟΚΛΗΡΩΣΗΣ ΣΤΗΝ ΠΑΡΑΓΩΓΙΚΗ ΔΙΑΔΙΚΑΣΙΑ</vt:lpstr>
      <vt:lpstr>ΤΥΠΟΙ ΟΛΟΚΛΗΡΩΣΗΣ ΣΤΗΝ ΠΑΡΑΓΩΓΙΚΗ ΔΙΑΔΙΚΑΣΙΑ</vt:lpstr>
      <vt:lpstr>ΔΙΑΔΙΚΑΣΙΑ ΑΝΑΠΤΥΞΗΣ ΝΕΟΥ ΠΡΟΪΟΝΤΟΣ</vt:lpstr>
      <vt:lpstr>ΟΝΟΜΑ ΠΡΟΪΟΝΤΟΣ</vt:lpstr>
      <vt:lpstr>ΣΥΣΚΕΥΑΣΙΑ - ΕΤΙΚΕΤΑ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2015-09-02T22:51:42Z</dcterms:created>
  <dcterms:modified xsi:type="dcterms:W3CDTF">2015-09-20T13:53:38Z</dcterms:modified>
</cp:coreProperties>
</file>