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86" r:id="rId4"/>
    <p:sldId id="283" r:id="rId5"/>
    <p:sldId id="260" r:id="rId6"/>
    <p:sldId id="263" r:id="rId7"/>
    <p:sldId id="264" r:id="rId8"/>
    <p:sldId id="261" r:id="rId9"/>
    <p:sldId id="293" r:id="rId10"/>
    <p:sldId id="281" r:id="rId11"/>
    <p:sldId id="294" r:id="rId12"/>
    <p:sldId id="284" r:id="rId13"/>
    <p:sldId id="287" r:id="rId14"/>
    <p:sldId id="285" r:id="rId15"/>
    <p:sldId id="292" r:id="rId16"/>
    <p:sldId id="269" r:id="rId17"/>
    <p:sldId id="270" r:id="rId18"/>
    <p:sldId id="288" r:id="rId19"/>
    <p:sldId id="271" r:id="rId20"/>
    <p:sldId id="272" r:id="rId21"/>
    <p:sldId id="273" r:id="rId22"/>
    <p:sldId id="274" r:id="rId23"/>
    <p:sldId id="275" r:id="rId24"/>
    <p:sldId id="276" r:id="rId25"/>
    <p:sldId id="277" r:id="rId26"/>
    <p:sldId id="278" r:id="rId27"/>
    <p:sldId id="279" r:id="rId28"/>
    <p:sldId id="280" r:id="rId29"/>
    <p:sldId id="262" r:id="rId30"/>
    <p:sldId id="265" r:id="rId31"/>
    <p:sldId id="266" r:id="rId32"/>
    <p:sldId id="267" r:id="rId33"/>
    <p:sldId id="268" r:id="rId34"/>
    <p:sldId id="289" r:id="rId35"/>
    <p:sldId id="296" r:id="rId36"/>
    <p:sldId id="259" r:id="rId37"/>
    <p:sldId id="295" r:id="rId38"/>
    <p:sldId id="290" r:id="rId39"/>
    <p:sldId id="298" r:id="rId40"/>
  </p:sldIdLst>
  <p:sldSz cx="19946938" cy="10945813"/>
  <p:notesSz cx="6858000" cy="9144000"/>
  <p:defaultTextStyle>
    <a:defPPr>
      <a:defRPr lang="el-GR"/>
    </a:defPPr>
    <a:lvl1pPr marL="0" algn="l" defTabSz="1466738" rtl="0" eaLnBrk="1" latinLnBrk="0" hangingPunct="1">
      <a:defRPr sz="2800" kern="1200">
        <a:solidFill>
          <a:schemeClr val="tx1"/>
        </a:solidFill>
        <a:latin typeface="+mn-lt"/>
        <a:ea typeface="+mn-ea"/>
        <a:cs typeface="+mn-cs"/>
      </a:defRPr>
    </a:lvl1pPr>
    <a:lvl2pPr marL="733369" algn="l" defTabSz="1466738" rtl="0" eaLnBrk="1" latinLnBrk="0" hangingPunct="1">
      <a:defRPr sz="2800" kern="1200">
        <a:solidFill>
          <a:schemeClr val="tx1"/>
        </a:solidFill>
        <a:latin typeface="+mn-lt"/>
        <a:ea typeface="+mn-ea"/>
        <a:cs typeface="+mn-cs"/>
      </a:defRPr>
    </a:lvl2pPr>
    <a:lvl3pPr marL="1466738" algn="l" defTabSz="1466738" rtl="0" eaLnBrk="1" latinLnBrk="0" hangingPunct="1">
      <a:defRPr sz="2800" kern="1200">
        <a:solidFill>
          <a:schemeClr val="tx1"/>
        </a:solidFill>
        <a:latin typeface="+mn-lt"/>
        <a:ea typeface="+mn-ea"/>
        <a:cs typeface="+mn-cs"/>
      </a:defRPr>
    </a:lvl3pPr>
    <a:lvl4pPr marL="2200106" algn="l" defTabSz="1466738" rtl="0" eaLnBrk="1" latinLnBrk="0" hangingPunct="1">
      <a:defRPr sz="2800" kern="1200">
        <a:solidFill>
          <a:schemeClr val="tx1"/>
        </a:solidFill>
        <a:latin typeface="+mn-lt"/>
        <a:ea typeface="+mn-ea"/>
        <a:cs typeface="+mn-cs"/>
      </a:defRPr>
    </a:lvl4pPr>
    <a:lvl5pPr marL="2933475" algn="l" defTabSz="1466738" rtl="0" eaLnBrk="1" latinLnBrk="0" hangingPunct="1">
      <a:defRPr sz="2800" kern="1200">
        <a:solidFill>
          <a:schemeClr val="tx1"/>
        </a:solidFill>
        <a:latin typeface="+mn-lt"/>
        <a:ea typeface="+mn-ea"/>
        <a:cs typeface="+mn-cs"/>
      </a:defRPr>
    </a:lvl5pPr>
    <a:lvl6pPr marL="3666843" algn="l" defTabSz="1466738" rtl="0" eaLnBrk="1" latinLnBrk="0" hangingPunct="1">
      <a:defRPr sz="2800" kern="1200">
        <a:solidFill>
          <a:schemeClr val="tx1"/>
        </a:solidFill>
        <a:latin typeface="+mn-lt"/>
        <a:ea typeface="+mn-ea"/>
        <a:cs typeface="+mn-cs"/>
      </a:defRPr>
    </a:lvl6pPr>
    <a:lvl7pPr marL="4400212" algn="l" defTabSz="1466738" rtl="0" eaLnBrk="1" latinLnBrk="0" hangingPunct="1">
      <a:defRPr sz="2800" kern="1200">
        <a:solidFill>
          <a:schemeClr val="tx1"/>
        </a:solidFill>
        <a:latin typeface="+mn-lt"/>
        <a:ea typeface="+mn-ea"/>
        <a:cs typeface="+mn-cs"/>
      </a:defRPr>
    </a:lvl7pPr>
    <a:lvl8pPr marL="5133580" algn="l" defTabSz="1466738" rtl="0" eaLnBrk="1" latinLnBrk="0" hangingPunct="1">
      <a:defRPr sz="2800" kern="1200">
        <a:solidFill>
          <a:schemeClr val="tx1"/>
        </a:solidFill>
        <a:latin typeface="+mn-lt"/>
        <a:ea typeface="+mn-ea"/>
        <a:cs typeface="+mn-cs"/>
      </a:defRPr>
    </a:lvl8pPr>
    <a:lvl9pPr marL="5866949" algn="l" defTabSz="1466738" rtl="0" eaLnBrk="1" latinLnBrk="0" hangingPunct="1">
      <a:defRPr sz="2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40" d="100"/>
          <a:sy n="40" d="100"/>
        </p:scale>
        <p:origin x="-900" y="-132"/>
      </p:cViewPr>
      <p:guideLst>
        <p:guide orient="horz" pos="3448"/>
        <p:guide pos="6283"/>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12" name="11 - Ορθογώνιο"/>
          <p:cNvSpPr/>
          <p:nvPr/>
        </p:nvSpPr>
        <p:spPr>
          <a:xfrm>
            <a:off x="1" y="3"/>
            <a:ext cx="19946938" cy="10945813"/>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46674" tIns="73337" rIns="146674" bIns="73337" rtlCol="0" anchor="ctr"/>
          <a:lstStyle/>
          <a:p>
            <a:pPr algn="ctr" eaLnBrk="1" latinLnBrk="0" hangingPunct="1"/>
            <a:endParaRPr kumimoji="0" lang="en-US"/>
          </a:p>
        </p:txBody>
      </p:sp>
      <p:sp useBgFill="1">
        <p:nvSpPr>
          <p:cNvPr id="13" name="12 - Στρογγυλεμένο ορθογώνιο"/>
          <p:cNvSpPr/>
          <p:nvPr/>
        </p:nvSpPr>
        <p:spPr>
          <a:xfrm>
            <a:off x="142477" y="111337"/>
            <a:ext cx="19661982" cy="10681187"/>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46674" tIns="73337" rIns="146674" bIns="73337" anchor="ctr"/>
          <a:lstStyle/>
          <a:p>
            <a:pPr algn="ctr" eaLnBrk="1" latinLnBrk="0" hangingPunct="1"/>
            <a:endParaRPr kumimoji="0" lang="en-US"/>
          </a:p>
        </p:txBody>
      </p:sp>
      <p:sp>
        <p:nvSpPr>
          <p:cNvPr id="9" name="8 - Υπότιτλος"/>
          <p:cNvSpPr>
            <a:spLocks noGrp="1"/>
          </p:cNvSpPr>
          <p:nvPr>
            <p:ph type="subTitle" idx="1"/>
          </p:nvPr>
        </p:nvSpPr>
        <p:spPr>
          <a:xfrm>
            <a:off x="2825816" y="5108049"/>
            <a:ext cx="13962858" cy="2554023"/>
          </a:xfrm>
        </p:spPr>
        <p:txBody>
          <a:bodyPr/>
          <a:lstStyle>
            <a:lvl1pPr marL="0" indent="0" algn="ctr">
              <a:buNone/>
              <a:defRPr sz="4200">
                <a:solidFill>
                  <a:schemeClr val="tx2"/>
                </a:solidFill>
              </a:defRPr>
            </a:lvl1pPr>
            <a:lvl2pPr marL="733369" indent="0" algn="ctr">
              <a:buNone/>
            </a:lvl2pPr>
            <a:lvl3pPr marL="1466738" indent="0" algn="ctr">
              <a:buNone/>
            </a:lvl3pPr>
            <a:lvl4pPr marL="2200106" indent="0" algn="ctr">
              <a:buNone/>
            </a:lvl4pPr>
            <a:lvl5pPr marL="2933475" indent="0" algn="ctr">
              <a:buNone/>
            </a:lvl5pPr>
            <a:lvl6pPr marL="3666843" indent="0" algn="ctr">
              <a:buNone/>
            </a:lvl6pPr>
            <a:lvl7pPr marL="4400212" indent="0" algn="ctr">
              <a:buNone/>
            </a:lvl7pPr>
            <a:lvl8pPr marL="5133580" indent="0" algn="ctr">
              <a:buNone/>
            </a:lvl8pPr>
            <a:lvl9pPr marL="5866949"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p:txBody>
          <a:bodyPr/>
          <a:lstStyle/>
          <a:p>
            <a:fld id="{2342CEA3-3058-4D43-AE35-B3DA76CB4003}" type="datetimeFigureOut">
              <a:rPr lang="el-GR" smtClean="0"/>
              <a:pPr/>
              <a:t>13/1/2020</a:t>
            </a:fld>
            <a:endParaRPr lang="el-GR"/>
          </a:p>
        </p:txBody>
      </p:sp>
      <p:sp>
        <p:nvSpPr>
          <p:cNvPr id="17" name="16 - Θέση υποσέλιδου"/>
          <p:cNvSpPr>
            <a:spLocks noGrp="1"/>
          </p:cNvSpPr>
          <p:nvPr>
            <p:ph type="ftr" sz="quarter" idx="11"/>
          </p:nvPr>
        </p:nvSpPr>
        <p:spPr/>
        <p:txBody>
          <a:bodyPr/>
          <a:lstStyle/>
          <a:p>
            <a:endParaRPr lang="el-GR"/>
          </a:p>
        </p:txBody>
      </p:sp>
      <p:sp>
        <p:nvSpPr>
          <p:cNvPr id="29" name="28 - Θέση αριθμού διαφάνειας"/>
          <p:cNvSpPr>
            <a:spLocks noGrp="1"/>
          </p:cNvSpPr>
          <p:nvPr>
            <p:ph type="sldNum" sz="quarter" idx="12"/>
          </p:nvPr>
        </p:nvSpPr>
        <p:spPr/>
        <p:txBody>
          <a:bodyPr lIns="0" tIns="0" rIns="0" bIns="0">
            <a:noAutofit/>
          </a:bodyPr>
          <a:lstStyle>
            <a:lvl1pPr>
              <a:defRPr sz="2200">
                <a:solidFill>
                  <a:srgbClr val="FFFFFF"/>
                </a:solidFill>
              </a:defRPr>
            </a:lvl1pPr>
          </a:lstStyle>
          <a:p>
            <a:fld id="{D3F1D1C4-C2D9-4231-9FB2-B2D9D97AA41D}" type="slidenum">
              <a:rPr lang="el-GR" smtClean="0"/>
              <a:pPr/>
              <a:t>‹#›</a:t>
            </a:fld>
            <a:endParaRPr lang="el-GR"/>
          </a:p>
        </p:txBody>
      </p:sp>
      <p:sp>
        <p:nvSpPr>
          <p:cNvPr id="7" name="6 - Ορθογώνιο"/>
          <p:cNvSpPr/>
          <p:nvPr/>
        </p:nvSpPr>
        <p:spPr>
          <a:xfrm>
            <a:off x="137283" y="2313182"/>
            <a:ext cx="19679793" cy="2437748"/>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46674" tIns="73337" rIns="146674" bIns="73337" anchor="ctr"/>
          <a:lstStyle/>
          <a:p>
            <a:pPr algn="ctr" eaLnBrk="1" latinLnBrk="0" hangingPunct="1"/>
            <a:endParaRPr kumimoji="0" lang="en-US"/>
          </a:p>
        </p:txBody>
      </p:sp>
      <p:sp>
        <p:nvSpPr>
          <p:cNvPr id="10" name="9 - Ορθογώνιο"/>
          <p:cNvSpPr/>
          <p:nvPr/>
        </p:nvSpPr>
        <p:spPr>
          <a:xfrm>
            <a:off x="137283" y="2229259"/>
            <a:ext cx="19679793" cy="192453"/>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46674" tIns="73337" rIns="146674" bIns="73337" anchor="ctr"/>
          <a:lstStyle/>
          <a:p>
            <a:pPr algn="ctr" eaLnBrk="1" latinLnBrk="0" hangingPunct="1"/>
            <a:endParaRPr kumimoji="0" lang="en-US"/>
          </a:p>
        </p:txBody>
      </p:sp>
      <p:sp>
        <p:nvSpPr>
          <p:cNvPr id="11" name="10 - Ορθογώνιο"/>
          <p:cNvSpPr/>
          <p:nvPr/>
        </p:nvSpPr>
        <p:spPr>
          <a:xfrm>
            <a:off x="137283" y="4750927"/>
            <a:ext cx="19679793" cy="17641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46674" tIns="73337" rIns="146674" bIns="73337" anchor="ctr"/>
          <a:lstStyle/>
          <a:p>
            <a:pPr algn="ctr" eaLnBrk="1" latinLnBrk="0" hangingPunct="1"/>
            <a:endParaRPr kumimoji="0" lang="en-US"/>
          </a:p>
        </p:txBody>
      </p:sp>
      <p:sp>
        <p:nvSpPr>
          <p:cNvPr id="8" name="7 - Τίτλος"/>
          <p:cNvSpPr>
            <a:spLocks noGrp="1"/>
          </p:cNvSpPr>
          <p:nvPr>
            <p:ph type="ctrTitle"/>
          </p:nvPr>
        </p:nvSpPr>
        <p:spPr>
          <a:xfrm>
            <a:off x="997349" y="2403562"/>
            <a:ext cx="17952245" cy="2346256"/>
          </a:xfrm>
        </p:spPr>
        <p:txBody>
          <a:bodyPr anchor="ctr"/>
          <a:lstStyle>
            <a:lvl1pPr algn="ctr">
              <a:defRPr lang="en-US" dirty="0">
                <a:solidFill>
                  <a:srgbClr val="FFFFFF"/>
                </a:solidFill>
              </a:defRPr>
            </a:lvl1pPr>
          </a:lstStyle>
          <a:p>
            <a:r>
              <a:rPr kumimoji="0" lang="el-GR" smtClean="0"/>
              <a:t>Kλικ για επεξεργασία του τίτλου</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13/1/2020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14461531" y="438346"/>
            <a:ext cx="4388327" cy="9339414"/>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1994694" y="438344"/>
            <a:ext cx="12134387" cy="9339414"/>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13/1/2020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13/1/2020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
        <p:nvSpPr>
          <p:cNvPr id="8" name="7 - Θέση περιεχομένου"/>
          <p:cNvSpPr>
            <a:spLocks noGrp="1"/>
          </p:cNvSpPr>
          <p:nvPr>
            <p:ph sz="quarter" idx="1"/>
          </p:nvPr>
        </p:nvSpPr>
        <p:spPr>
          <a:xfrm>
            <a:off x="1994696" y="2310786"/>
            <a:ext cx="16954897" cy="7297209"/>
          </a:xfrm>
        </p:spPr>
        <p:txBody>
          <a:bodyPr vert="horz"/>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11" name="10 - Ορθογώνιο"/>
          <p:cNvSpPr/>
          <p:nvPr/>
        </p:nvSpPr>
        <p:spPr>
          <a:xfrm>
            <a:off x="1" y="3"/>
            <a:ext cx="19946938" cy="10945813"/>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46674" tIns="73337" rIns="146674" bIns="73337" rtlCol="0" anchor="ctr"/>
          <a:lstStyle/>
          <a:p>
            <a:pPr algn="ctr" eaLnBrk="1" latinLnBrk="0" hangingPunct="1"/>
            <a:endParaRPr kumimoji="0" lang="en-US"/>
          </a:p>
        </p:txBody>
      </p:sp>
      <p:sp useBgFill="1">
        <p:nvSpPr>
          <p:cNvPr id="10" name="9 - Στρογγυλεμένο ορθογώνιο"/>
          <p:cNvSpPr/>
          <p:nvPr/>
        </p:nvSpPr>
        <p:spPr>
          <a:xfrm>
            <a:off x="142477" y="111337"/>
            <a:ext cx="19661982" cy="10681187"/>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lIns="146674" tIns="73337" rIns="146674" bIns="73337" anchor="ctr"/>
          <a:lstStyle/>
          <a:p>
            <a:pPr algn="ctr" eaLnBrk="1" latinLnBrk="0" hangingPunct="1"/>
            <a:endParaRPr kumimoji="0" lang="en-US"/>
          </a:p>
        </p:txBody>
      </p:sp>
      <p:sp>
        <p:nvSpPr>
          <p:cNvPr id="2" name="1 - Τίτλος"/>
          <p:cNvSpPr>
            <a:spLocks noGrp="1"/>
          </p:cNvSpPr>
          <p:nvPr>
            <p:ph type="title"/>
          </p:nvPr>
        </p:nvSpPr>
        <p:spPr>
          <a:xfrm>
            <a:off x="1575672" y="1520254"/>
            <a:ext cx="16954897" cy="2173960"/>
          </a:xfrm>
        </p:spPr>
        <p:txBody>
          <a:bodyPr anchor="b" anchorCtr="0"/>
          <a:lstStyle>
            <a:lvl1pPr algn="l">
              <a:buNone/>
              <a:defRPr sz="6400" b="0" cap="none"/>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1575672" y="4066675"/>
            <a:ext cx="16954897" cy="2135954"/>
          </a:xfrm>
        </p:spPr>
        <p:txBody>
          <a:bodyPr anchor="t" anchorCtr="0"/>
          <a:lstStyle>
            <a:lvl1pPr marL="0" indent="0">
              <a:buNone/>
              <a:defRPr sz="3800">
                <a:solidFill>
                  <a:schemeClr val="tx1">
                    <a:tint val="75000"/>
                  </a:schemeClr>
                </a:solidFill>
              </a:defRPr>
            </a:lvl1pPr>
            <a:lvl2pPr>
              <a:buNone/>
              <a:defRPr sz="2800">
                <a:solidFill>
                  <a:schemeClr val="tx1">
                    <a:tint val="75000"/>
                  </a:schemeClr>
                </a:solidFill>
              </a:defRPr>
            </a:lvl2pPr>
            <a:lvl3pPr>
              <a:buNone/>
              <a:defRPr sz="2600">
                <a:solidFill>
                  <a:schemeClr val="tx1">
                    <a:tint val="75000"/>
                  </a:schemeClr>
                </a:solidFill>
              </a:defRPr>
            </a:lvl3pPr>
            <a:lvl4pPr>
              <a:buNone/>
              <a:defRPr sz="2200">
                <a:solidFill>
                  <a:schemeClr val="tx1">
                    <a:tint val="75000"/>
                  </a:schemeClr>
                </a:solidFill>
              </a:defRPr>
            </a:lvl4pPr>
            <a:lvl5pPr>
              <a:buNone/>
              <a:defRPr sz="22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13/1/2020</a:t>
            </a:fld>
            <a:endParaRPr lang="el-GR"/>
          </a:p>
        </p:txBody>
      </p:sp>
      <p:sp>
        <p:nvSpPr>
          <p:cNvPr id="5" name="4 - Θέση υποσέλιδου"/>
          <p:cNvSpPr>
            <a:spLocks noGrp="1"/>
          </p:cNvSpPr>
          <p:nvPr>
            <p:ph type="ftr" sz="quarter" idx="11"/>
          </p:nvPr>
        </p:nvSpPr>
        <p:spPr>
          <a:xfrm>
            <a:off x="1745359" y="9851235"/>
            <a:ext cx="8726786" cy="729721"/>
          </a:xfrm>
        </p:spPr>
        <p:txBody>
          <a:bodyPr/>
          <a:lstStyle/>
          <a:p>
            <a:endParaRPr lang="el-GR"/>
          </a:p>
        </p:txBody>
      </p:sp>
      <p:sp>
        <p:nvSpPr>
          <p:cNvPr id="7" name="6 - Ορθογώνιο"/>
          <p:cNvSpPr/>
          <p:nvPr/>
        </p:nvSpPr>
        <p:spPr>
          <a:xfrm flipV="1">
            <a:off x="151420" y="3793575"/>
            <a:ext cx="19662295" cy="145944"/>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46674" tIns="73337" rIns="146674" bIns="73337" anchor="ctr"/>
          <a:lstStyle/>
          <a:p>
            <a:pPr algn="ctr" eaLnBrk="1" latinLnBrk="0" hangingPunct="1"/>
            <a:endParaRPr kumimoji="0" lang="en-US"/>
          </a:p>
        </p:txBody>
      </p:sp>
      <p:sp>
        <p:nvSpPr>
          <p:cNvPr id="8" name="7 - Ορθογώνιο"/>
          <p:cNvSpPr/>
          <p:nvPr/>
        </p:nvSpPr>
        <p:spPr>
          <a:xfrm>
            <a:off x="150838" y="3737149"/>
            <a:ext cx="19662875" cy="72971"/>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46674" tIns="73337" rIns="146674" bIns="73337" anchor="ctr"/>
          <a:lstStyle/>
          <a:p>
            <a:pPr algn="ctr" eaLnBrk="1" latinLnBrk="0" hangingPunct="1"/>
            <a:endParaRPr kumimoji="0" lang="en-US"/>
          </a:p>
        </p:txBody>
      </p:sp>
      <p:sp>
        <p:nvSpPr>
          <p:cNvPr id="9" name="8 - Ορθογώνιο"/>
          <p:cNvSpPr/>
          <p:nvPr/>
        </p:nvSpPr>
        <p:spPr>
          <a:xfrm>
            <a:off x="149004" y="3940493"/>
            <a:ext cx="19664708" cy="7297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46674" tIns="73337" rIns="146674" bIns="73337" anchor="ctr"/>
          <a:lstStyle/>
          <a:p>
            <a:pPr algn="ctr" eaLnBrk="1" latinLnBrk="0" hangingPunct="1"/>
            <a:endParaRPr kumimoji="0" lang="en-US"/>
          </a:p>
        </p:txBody>
      </p:sp>
      <p:sp>
        <p:nvSpPr>
          <p:cNvPr id="6" name="5 - Θέση αριθμού διαφάνειας"/>
          <p:cNvSpPr>
            <a:spLocks noGrp="1"/>
          </p:cNvSpPr>
          <p:nvPr>
            <p:ph type="sldNum" sz="quarter" idx="12"/>
          </p:nvPr>
        </p:nvSpPr>
        <p:spPr>
          <a:xfrm>
            <a:off x="319151" y="9909613"/>
            <a:ext cx="997346" cy="729721"/>
          </a:xfrm>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13/1/2020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
        <p:nvSpPr>
          <p:cNvPr id="9" name="8 - Θέση περιεχομένου"/>
          <p:cNvSpPr>
            <a:spLocks noGrp="1"/>
          </p:cNvSpPr>
          <p:nvPr>
            <p:ph sz="quarter" idx="1"/>
          </p:nvPr>
        </p:nvSpPr>
        <p:spPr>
          <a:xfrm>
            <a:off x="1994695" y="2310786"/>
            <a:ext cx="8178244" cy="7297209"/>
          </a:xfrm>
        </p:spPr>
        <p:txBody>
          <a:bodyPr vert="horz"/>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1" name="10 - Θέση περιεχομένου"/>
          <p:cNvSpPr>
            <a:spLocks noGrp="1"/>
          </p:cNvSpPr>
          <p:nvPr>
            <p:ph sz="quarter" idx="2"/>
          </p:nvPr>
        </p:nvSpPr>
        <p:spPr>
          <a:xfrm>
            <a:off x="10763036" y="2310786"/>
            <a:ext cx="8178244" cy="7297209"/>
          </a:xfrm>
        </p:spPr>
        <p:txBody>
          <a:bodyPr vert="horz"/>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1994696" y="435805"/>
            <a:ext cx="16954897" cy="1824302"/>
          </a:xfrm>
        </p:spPr>
        <p:txBody>
          <a:bodyPr anchor="b" anchorCtr="0"/>
          <a:lstStyle>
            <a:lvl1pPr>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1994695" y="2310786"/>
            <a:ext cx="8145000" cy="1216201"/>
          </a:xfrm>
          <a:noFill/>
          <a:ln w="12700" cap="sq" cmpd="sng" algn="ctr">
            <a:noFill/>
            <a:prstDash val="solid"/>
          </a:ln>
        </p:spPr>
        <p:txBody>
          <a:bodyPr lIns="146674" anchor="b" anchorCtr="0">
            <a:noAutofit/>
          </a:bodyPr>
          <a:lstStyle>
            <a:lvl1pPr marL="0" indent="0">
              <a:buNone/>
              <a:defRPr sz="3800" b="1">
                <a:solidFill>
                  <a:schemeClr val="accent1"/>
                </a:solidFill>
                <a:latin typeface="+mj-lt"/>
                <a:ea typeface="+mj-ea"/>
                <a:cs typeface="+mj-cs"/>
              </a:defRPr>
            </a:lvl1pPr>
            <a:lvl2pPr>
              <a:buNone/>
              <a:defRPr sz="3200" b="1"/>
            </a:lvl2pPr>
            <a:lvl3pPr>
              <a:buNone/>
              <a:defRPr sz="2800" b="1"/>
            </a:lvl3pPr>
            <a:lvl4pPr>
              <a:buNone/>
              <a:defRPr sz="2600" b="1"/>
            </a:lvl4pPr>
            <a:lvl5pPr>
              <a:buNone/>
              <a:defRPr sz="2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10804593" y="2310786"/>
            <a:ext cx="8145000" cy="1216201"/>
          </a:xfrm>
          <a:noFill/>
          <a:ln w="12700" cap="sq" cmpd="sng" algn="ctr">
            <a:noFill/>
            <a:prstDash val="solid"/>
          </a:ln>
        </p:spPr>
        <p:txBody>
          <a:bodyPr lIns="146674" anchor="b" anchorCtr="0">
            <a:noAutofit/>
          </a:bodyPr>
          <a:lstStyle>
            <a:lvl1pPr marL="0" indent="0">
              <a:buNone/>
              <a:defRPr sz="3800" b="1">
                <a:solidFill>
                  <a:schemeClr val="accent1"/>
                </a:solidFill>
                <a:latin typeface="+mj-lt"/>
                <a:ea typeface="+mj-ea"/>
                <a:cs typeface="+mj-cs"/>
              </a:defRPr>
            </a:lvl1pPr>
            <a:lvl2pPr>
              <a:buNone/>
              <a:defRPr sz="3200" b="1"/>
            </a:lvl2pPr>
            <a:lvl3pPr>
              <a:buNone/>
              <a:defRPr sz="2800" b="1"/>
            </a:lvl3pPr>
            <a:lvl4pPr>
              <a:buNone/>
              <a:defRPr sz="2600" b="1"/>
            </a:lvl4pPr>
            <a:lvl5pPr>
              <a:buNone/>
              <a:defRPr sz="2600" b="1"/>
            </a:lvl5pPr>
          </a:lstStyle>
          <a:p>
            <a:pPr lvl="0" eaLnBrk="1" latinLnBrk="0" hangingPunct="1"/>
            <a:r>
              <a:rPr kumimoji="0" lang="el-GR" smtClean="0"/>
              <a:t>Kλικ για επεξεργασία των στυλ του υποδείγματος</a:t>
            </a: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13/1/2020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
        <p:nvSpPr>
          <p:cNvPr id="11" name="10 - Θέση περιεχομένου"/>
          <p:cNvSpPr>
            <a:spLocks noGrp="1"/>
          </p:cNvSpPr>
          <p:nvPr>
            <p:ph sz="half" idx="2"/>
          </p:nvPr>
        </p:nvSpPr>
        <p:spPr>
          <a:xfrm>
            <a:off x="1994695" y="3587797"/>
            <a:ext cx="8145000" cy="6202627"/>
          </a:xfrm>
        </p:spPr>
        <p:txBody>
          <a:bodyPr vert="horz"/>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12 - Θέση περιεχομένου"/>
          <p:cNvSpPr>
            <a:spLocks noGrp="1"/>
          </p:cNvSpPr>
          <p:nvPr>
            <p:ph sz="half" idx="4"/>
          </p:nvPr>
        </p:nvSpPr>
        <p:spPr>
          <a:xfrm>
            <a:off x="10804593" y="3587797"/>
            <a:ext cx="8145000" cy="6202627"/>
          </a:xfrm>
        </p:spPr>
        <p:txBody>
          <a:bodyPr vert="horz"/>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13/1/2020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13/1/2020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8" name="7 - Ορθογώνιο"/>
          <p:cNvSpPr/>
          <p:nvPr/>
        </p:nvSpPr>
        <p:spPr>
          <a:xfrm>
            <a:off x="1" y="3"/>
            <a:ext cx="19946938" cy="10945813"/>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46674" tIns="73337" rIns="146674" bIns="73337" anchor="ctr"/>
          <a:lstStyle/>
          <a:p>
            <a:pPr algn="ctr" eaLnBrk="1" latinLnBrk="0" hangingPunct="1"/>
            <a:endParaRPr kumimoji="0" lang="en-US"/>
          </a:p>
        </p:txBody>
      </p:sp>
      <p:sp useBgFill="1">
        <p:nvSpPr>
          <p:cNvPr id="9" name="8 - Στρογγυλεμένο ορθογώνιο"/>
          <p:cNvSpPr/>
          <p:nvPr/>
        </p:nvSpPr>
        <p:spPr>
          <a:xfrm>
            <a:off x="139632" y="111336"/>
            <a:ext cx="19661982" cy="106831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46674" tIns="73337" rIns="146674" bIns="73337" anchor="ctr"/>
          <a:lstStyle/>
          <a:p>
            <a:pPr algn="ctr" eaLnBrk="1" latinLnBrk="0" hangingPunct="1"/>
            <a:endParaRPr kumimoji="0" lang="en-US"/>
          </a:p>
        </p:txBody>
      </p:sp>
      <p:sp>
        <p:nvSpPr>
          <p:cNvPr id="2" name="1 - Τίτλος"/>
          <p:cNvSpPr>
            <a:spLocks noGrp="1"/>
          </p:cNvSpPr>
          <p:nvPr>
            <p:ph type="title"/>
          </p:nvPr>
        </p:nvSpPr>
        <p:spPr>
          <a:xfrm>
            <a:off x="1994696" y="435805"/>
            <a:ext cx="16954897" cy="1824302"/>
          </a:xfrm>
        </p:spPr>
        <p:txBody>
          <a:bodyPr anchor="b" anchorCtr="0"/>
          <a:lstStyle>
            <a:lvl1pPr algn="l">
              <a:buNone/>
              <a:defRPr sz="6400" b="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1994695" y="2554026"/>
            <a:ext cx="4155612" cy="7175589"/>
          </a:xfrm>
        </p:spPr>
        <p:txBody>
          <a:bodyPr/>
          <a:lstStyle>
            <a:lvl1pPr marL="0" indent="0">
              <a:buNone/>
              <a:defRPr sz="2800"/>
            </a:lvl1pPr>
            <a:lvl2pPr>
              <a:buNone/>
              <a:defRPr sz="2000"/>
            </a:lvl2pPr>
            <a:lvl3pPr>
              <a:buNone/>
              <a:defRPr sz="1600"/>
            </a:lvl3pPr>
            <a:lvl4pPr>
              <a:buNone/>
              <a:defRPr sz="1500"/>
            </a:lvl4pPr>
            <a:lvl5pPr>
              <a:buNone/>
              <a:defRPr sz="15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13/1/2020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
        <p:nvSpPr>
          <p:cNvPr id="11" name="10 - Θέση περιεχομένου"/>
          <p:cNvSpPr>
            <a:spLocks noGrp="1"/>
          </p:cNvSpPr>
          <p:nvPr>
            <p:ph sz="quarter" idx="1"/>
          </p:nvPr>
        </p:nvSpPr>
        <p:spPr>
          <a:xfrm>
            <a:off x="6482756" y="2554026"/>
            <a:ext cx="12466837" cy="7175589"/>
          </a:xfrm>
        </p:spPr>
        <p:txBody>
          <a:bodyPr vert="horz"/>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994695" y="7821599"/>
            <a:ext cx="15957550" cy="833605"/>
          </a:xfrm>
        </p:spPr>
        <p:txBody>
          <a:bodyPr anchor="ctr">
            <a:noAutofit/>
          </a:bodyPr>
          <a:lstStyle>
            <a:lvl1pPr algn="l">
              <a:buNone/>
              <a:defRPr sz="4400" b="0"/>
            </a:lvl1pPr>
          </a:lstStyle>
          <a:p>
            <a:r>
              <a:rPr kumimoji="0" lang="el-GR" smtClean="0"/>
              <a:t>Kλικ για επεξεργασία του τίτλου</a:t>
            </a:r>
            <a:endParaRPr kumimoji="0" lang="en-US"/>
          </a:p>
        </p:txBody>
      </p:sp>
      <p:sp>
        <p:nvSpPr>
          <p:cNvPr id="4" name="3 - Θέση κειμένου"/>
          <p:cNvSpPr>
            <a:spLocks noGrp="1"/>
          </p:cNvSpPr>
          <p:nvPr>
            <p:ph type="body" sz="half" idx="2"/>
          </p:nvPr>
        </p:nvSpPr>
        <p:spPr>
          <a:xfrm>
            <a:off x="1994695" y="8691893"/>
            <a:ext cx="15957550" cy="1094581"/>
          </a:xfrm>
        </p:spPr>
        <p:txBody>
          <a:bodyPr/>
          <a:lstStyle>
            <a:lvl1pPr marL="0" indent="0">
              <a:buFontTx/>
              <a:buNone/>
              <a:defRPr sz="2600"/>
            </a:lvl1pPr>
            <a:lvl2pPr>
              <a:defRPr sz="2000"/>
            </a:lvl2pPr>
            <a:lvl3pPr>
              <a:defRPr sz="1600"/>
            </a:lvl3pPr>
            <a:lvl4pPr>
              <a:defRPr sz="1500"/>
            </a:lvl4pPr>
            <a:lvl5pPr>
              <a:defRPr sz="15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13/1/2020</a:t>
            </a:fld>
            <a:endParaRPr lang="el-GR"/>
          </a:p>
        </p:txBody>
      </p:sp>
      <p:sp>
        <p:nvSpPr>
          <p:cNvPr id="6" name="5 - Θέση υποσέλιδου"/>
          <p:cNvSpPr>
            <a:spLocks noGrp="1"/>
          </p:cNvSpPr>
          <p:nvPr>
            <p:ph type="ftr" sz="quarter" idx="11"/>
          </p:nvPr>
        </p:nvSpPr>
        <p:spPr>
          <a:xfrm>
            <a:off x="1994695" y="9851235"/>
            <a:ext cx="8477449" cy="729721"/>
          </a:xfrm>
        </p:spPr>
        <p:txBody>
          <a:bodyPr/>
          <a:lstStyle/>
          <a:p>
            <a:endParaRPr lang="el-GR"/>
          </a:p>
        </p:txBody>
      </p:sp>
      <p:sp>
        <p:nvSpPr>
          <p:cNvPr id="7" name="6 - Θέση αριθμού διαφάνειας"/>
          <p:cNvSpPr>
            <a:spLocks noGrp="1"/>
          </p:cNvSpPr>
          <p:nvPr>
            <p:ph type="sldNum" sz="quarter" idx="12"/>
          </p:nvPr>
        </p:nvSpPr>
        <p:spPr>
          <a:xfrm>
            <a:off x="319151" y="9909613"/>
            <a:ext cx="997346" cy="729721"/>
          </a:xfrm>
        </p:spPr>
        <p:txBody>
          <a:bodyPr/>
          <a:lstStyle/>
          <a:p>
            <a:fld id="{D3F1D1C4-C2D9-4231-9FB2-B2D9D97AA41D}" type="slidenum">
              <a:rPr lang="el-GR" smtClean="0"/>
              <a:pPr/>
              <a:t>‹#›</a:t>
            </a:fld>
            <a:endParaRPr lang="el-GR"/>
          </a:p>
        </p:txBody>
      </p:sp>
      <p:sp>
        <p:nvSpPr>
          <p:cNvPr id="11" name="10 - Ορθογώνιο"/>
          <p:cNvSpPr/>
          <p:nvPr/>
        </p:nvSpPr>
        <p:spPr>
          <a:xfrm flipV="1">
            <a:off x="149007" y="7475258"/>
            <a:ext cx="19647735" cy="145944"/>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46674" tIns="73337" rIns="146674" bIns="73337" anchor="ctr"/>
          <a:lstStyle/>
          <a:p>
            <a:pPr algn="ctr" eaLnBrk="1" latinLnBrk="0" hangingPunct="1"/>
            <a:endParaRPr kumimoji="0" lang="en-US"/>
          </a:p>
        </p:txBody>
      </p:sp>
      <p:sp>
        <p:nvSpPr>
          <p:cNvPr id="12" name="11 - Ορθογώνιο"/>
          <p:cNvSpPr/>
          <p:nvPr/>
        </p:nvSpPr>
        <p:spPr>
          <a:xfrm>
            <a:off x="149446" y="7422460"/>
            <a:ext cx="19647295" cy="72971"/>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46674" tIns="73337" rIns="146674" bIns="73337" anchor="ctr"/>
          <a:lstStyle/>
          <a:p>
            <a:pPr algn="ctr" eaLnBrk="1" latinLnBrk="0" hangingPunct="1"/>
            <a:endParaRPr kumimoji="0" lang="en-US"/>
          </a:p>
        </p:txBody>
      </p:sp>
      <p:sp>
        <p:nvSpPr>
          <p:cNvPr id="13" name="12 - Ορθογώνιο"/>
          <p:cNvSpPr/>
          <p:nvPr/>
        </p:nvSpPr>
        <p:spPr>
          <a:xfrm>
            <a:off x="149451" y="7618378"/>
            <a:ext cx="19647291" cy="77899"/>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46674" tIns="73337" rIns="146674" bIns="73337" anchor="ctr"/>
          <a:lstStyle/>
          <a:p>
            <a:pPr algn="ctr" eaLnBrk="1" latinLnBrk="0" hangingPunct="1"/>
            <a:endParaRPr kumimoji="0" lang="en-US"/>
          </a:p>
        </p:txBody>
      </p:sp>
      <p:sp>
        <p:nvSpPr>
          <p:cNvPr id="3" name="2 - Θέση εικόνας"/>
          <p:cNvSpPr>
            <a:spLocks noGrp="1"/>
          </p:cNvSpPr>
          <p:nvPr>
            <p:ph type="pic" idx="1"/>
          </p:nvPr>
        </p:nvSpPr>
        <p:spPr>
          <a:xfrm>
            <a:off x="149010" y="106420"/>
            <a:ext cx="19636899" cy="7312411"/>
          </a:xfrm>
          <a:prstGeom prst="round2SameRect">
            <a:avLst>
              <a:gd name="adj1" fmla="val 7101"/>
              <a:gd name="adj2" fmla="val 0"/>
            </a:avLst>
          </a:prstGeom>
          <a:solidFill>
            <a:schemeClr val="bg2"/>
          </a:solidFill>
          <a:ln w="6350">
            <a:solidFill>
              <a:schemeClr val="tx1"/>
            </a:solidFill>
          </a:ln>
        </p:spPr>
        <p:txBody>
          <a:bodyPr/>
          <a:lstStyle>
            <a:lvl1pPr marL="0" indent="0">
              <a:buNone/>
              <a:defRPr sz="5200"/>
            </a:lvl1pPr>
          </a:lstStyle>
          <a:p>
            <a:r>
              <a:rPr kumimoji="0" lang="el-GR" smtClean="0"/>
              <a:t>Κάντε κλικ στο εικονίδιο για να προσθέσετε μια εικόνα</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9" name="8 - Ορθογώνιο"/>
          <p:cNvSpPr/>
          <p:nvPr/>
        </p:nvSpPr>
        <p:spPr>
          <a:xfrm>
            <a:off x="1" y="3"/>
            <a:ext cx="19946938" cy="10945813"/>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46674" tIns="73337" rIns="146674" bIns="73337" rtlCol="0" anchor="ctr"/>
          <a:lstStyle/>
          <a:p>
            <a:pPr algn="ctr" eaLnBrk="1" latinLnBrk="0" hangingPunct="1"/>
            <a:endParaRPr kumimoji="0" lang="en-US"/>
          </a:p>
        </p:txBody>
      </p:sp>
      <p:sp useBgFill="1">
        <p:nvSpPr>
          <p:cNvPr id="8" name="7 - Στρογγυλεμένο ορθογώνιο"/>
          <p:cNvSpPr/>
          <p:nvPr/>
        </p:nvSpPr>
        <p:spPr>
          <a:xfrm>
            <a:off x="139632" y="111336"/>
            <a:ext cx="19661982" cy="106831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46674" tIns="73337" rIns="146674" bIns="73337" anchor="ctr"/>
          <a:lstStyle/>
          <a:p>
            <a:pPr algn="ctr" eaLnBrk="1" latinLnBrk="0" hangingPunct="1"/>
            <a:endParaRPr kumimoji="0" lang="en-US"/>
          </a:p>
        </p:txBody>
      </p:sp>
      <p:sp>
        <p:nvSpPr>
          <p:cNvPr id="22" name="21 - Θέση τίτλου"/>
          <p:cNvSpPr>
            <a:spLocks noGrp="1"/>
          </p:cNvSpPr>
          <p:nvPr>
            <p:ph type="title"/>
          </p:nvPr>
        </p:nvSpPr>
        <p:spPr>
          <a:xfrm>
            <a:off x="1994696" y="438340"/>
            <a:ext cx="16954897" cy="1824302"/>
          </a:xfrm>
          <a:prstGeom prst="rect">
            <a:avLst/>
          </a:prstGeom>
        </p:spPr>
        <p:txBody>
          <a:bodyPr lIns="146674" tIns="73337" rIns="146674" bIns="146674" anchor="b" anchorCtr="0">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1994696" y="2310786"/>
            <a:ext cx="16954897" cy="7297209"/>
          </a:xfrm>
          <a:prstGeom prst="rect">
            <a:avLst/>
          </a:prstGeom>
        </p:spPr>
        <p:txBody>
          <a:bodyPr lIns="146674" tIns="73337" rIns="146674" bIns="73337">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13464184" y="9881639"/>
            <a:ext cx="5402296" cy="760125"/>
          </a:xfrm>
          <a:prstGeom prst="rect">
            <a:avLst/>
          </a:prstGeom>
        </p:spPr>
        <p:txBody>
          <a:bodyPr lIns="146674" tIns="73337" rIns="146674" bIns="73337" anchor="ctr" anchorCtr="0"/>
          <a:lstStyle>
            <a:lvl1pPr algn="r" eaLnBrk="1" latinLnBrk="0" hangingPunct="1">
              <a:defRPr kumimoji="0" sz="2200">
                <a:solidFill>
                  <a:schemeClr val="tx2"/>
                </a:solidFill>
              </a:defRPr>
            </a:lvl1pPr>
          </a:lstStyle>
          <a:p>
            <a:fld id="{2342CEA3-3058-4D43-AE35-B3DA76CB4003}" type="datetimeFigureOut">
              <a:rPr lang="el-GR" smtClean="0"/>
              <a:pPr/>
              <a:t>13/1/2020</a:t>
            </a:fld>
            <a:endParaRPr lang="el-GR"/>
          </a:p>
        </p:txBody>
      </p:sp>
      <p:sp>
        <p:nvSpPr>
          <p:cNvPr id="3" name="2 - Θέση υποσέλιδου"/>
          <p:cNvSpPr>
            <a:spLocks noGrp="1"/>
          </p:cNvSpPr>
          <p:nvPr>
            <p:ph type="ftr" sz="quarter" idx="3"/>
          </p:nvPr>
        </p:nvSpPr>
        <p:spPr>
          <a:xfrm>
            <a:off x="1994694" y="9851235"/>
            <a:ext cx="8643673" cy="729721"/>
          </a:xfrm>
          <a:prstGeom prst="rect">
            <a:avLst/>
          </a:prstGeom>
        </p:spPr>
        <p:txBody>
          <a:bodyPr lIns="146674" tIns="73337" rIns="146674" bIns="73337" anchor="ctr" anchorCtr="0"/>
          <a:lstStyle>
            <a:lvl1pPr eaLnBrk="1" latinLnBrk="0" hangingPunct="1">
              <a:defRPr kumimoji="0" sz="2200">
                <a:solidFill>
                  <a:schemeClr val="tx2"/>
                </a:solidFill>
              </a:defRPr>
            </a:lvl1pPr>
          </a:lstStyle>
          <a:p>
            <a:endParaRPr lang="el-GR"/>
          </a:p>
        </p:txBody>
      </p:sp>
      <p:sp>
        <p:nvSpPr>
          <p:cNvPr id="23" name="22 - Θέση αριθμού διαφάνειας"/>
          <p:cNvSpPr>
            <a:spLocks noGrp="1"/>
          </p:cNvSpPr>
          <p:nvPr>
            <p:ph type="sldNum" sz="quarter" idx="4"/>
          </p:nvPr>
        </p:nvSpPr>
        <p:spPr>
          <a:xfrm>
            <a:off x="319151" y="9912045"/>
            <a:ext cx="997346" cy="729721"/>
          </a:xfrm>
          <a:prstGeom prst="ellipse">
            <a:avLst/>
          </a:prstGeom>
          <a:solidFill>
            <a:schemeClr val="accent1"/>
          </a:solidFill>
        </p:spPr>
        <p:txBody>
          <a:bodyPr wrap="none" lIns="0" tIns="0" rIns="0" bIns="0" anchor="ctr" anchorCtr="1">
            <a:noAutofit/>
          </a:bodyPr>
          <a:lstStyle>
            <a:lvl1pPr algn="ctr" eaLnBrk="1" latinLnBrk="0" hangingPunct="1">
              <a:defRPr kumimoji="0" sz="2200">
                <a:solidFill>
                  <a:srgbClr val="FFFFFF"/>
                </a:solidFill>
                <a:latin typeface="+mj-lt"/>
                <a:ea typeface="+mj-ea"/>
                <a:cs typeface="+mj-cs"/>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6400" kern="1200">
          <a:solidFill>
            <a:schemeClr val="tx2"/>
          </a:solidFill>
          <a:latin typeface="+mj-lt"/>
          <a:ea typeface="+mj-ea"/>
          <a:cs typeface="+mj-cs"/>
        </a:defRPr>
      </a:lvl1pPr>
    </p:titleStyle>
    <p:bodyStyle>
      <a:lvl1pPr marL="440022" indent="-440022" algn="l" rtl="0" eaLnBrk="1" latinLnBrk="0" hangingPunct="1">
        <a:spcBef>
          <a:spcPts val="930"/>
        </a:spcBef>
        <a:buClr>
          <a:schemeClr val="accent1"/>
        </a:buClr>
        <a:buSzPct val="85000"/>
        <a:buFont typeface="Wingdings 2"/>
        <a:buChar char=""/>
        <a:defRPr kumimoji="0" sz="4200" kern="1200">
          <a:solidFill>
            <a:schemeClr val="tx1"/>
          </a:solidFill>
          <a:latin typeface="+mn-lt"/>
          <a:ea typeface="+mn-ea"/>
          <a:cs typeface="+mn-cs"/>
        </a:defRPr>
      </a:lvl1pPr>
      <a:lvl2pPr marL="880042" indent="-366684" algn="l" rtl="0" eaLnBrk="1" latinLnBrk="0" hangingPunct="1">
        <a:spcBef>
          <a:spcPts val="593"/>
        </a:spcBef>
        <a:buClr>
          <a:schemeClr val="accent2"/>
        </a:buClr>
        <a:buSzPct val="85000"/>
        <a:buFont typeface="Wingdings 2"/>
        <a:buChar char=""/>
        <a:defRPr kumimoji="0" sz="3800" kern="1200">
          <a:solidFill>
            <a:schemeClr val="tx1"/>
          </a:solidFill>
          <a:latin typeface="+mn-lt"/>
          <a:ea typeface="+mn-ea"/>
          <a:cs typeface="+mn-cs"/>
        </a:defRPr>
      </a:lvl2pPr>
      <a:lvl3pPr marL="1320063" indent="-366684" algn="l" rtl="0" eaLnBrk="1" latinLnBrk="0" hangingPunct="1">
        <a:spcBef>
          <a:spcPts val="593"/>
        </a:spcBef>
        <a:buClr>
          <a:schemeClr val="accent1">
            <a:tint val="60000"/>
          </a:schemeClr>
        </a:buClr>
        <a:buSzPct val="85000"/>
        <a:buFont typeface="Wingdings 2"/>
        <a:buChar char=""/>
        <a:defRPr kumimoji="0" sz="3200" kern="1200">
          <a:solidFill>
            <a:schemeClr val="tx1"/>
          </a:solidFill>
          <a:latin typeface="+mn-lt"/>
          <a:ea typeface="+mn-ea"/>
          <a:cs typeface="+mn-cs"/>
        </a:defRPr>
      </a:lvl3pPr>
      <a:lvl4pPr marL="1760085" indent="-366684" algn="l" rtl="0" eaLnBrk="1" latinLnBrk="0" hangingPunct="1">
        <a:spcBef>
          <a:spcPts val="593"/>
        </a:spcBef>
        <a:buClr>
          <a:schemeClr val="accent3"/>
        </a:buClr>
        <a:buSzPct val="80000"/>
        <a:buFont typeface="Wingdings 2"/>
        <a:buChar char=""/>
        <a:defRPr kumimoji="0" sz="3200" kern="1200">
          <a:solidFill>
            <a:schemeClr val="tx1"/>
          </a:solidFill>
          <a:latin typeface="+mn-lt"/>
          <a:ea typeface="+mn-ea"/>
          <a:cs typeface="+mn-cs"/>
        </a:defRPr>
      </a:lvl4pPr>
      <a:lvl5pPr marL="2200106" indent="-366684" algn="l" rtl="0" eaLnBrk="1" latinLnBrk="0" hangingPunct="1">
        <a:spcBef>
          <a:spcPts val="593"/>
        </a:spcBef>
        <a:buClr>
          <a:schemeClr val="accent3"/>
        </a:buClr>
        <a:buFontTx/>
        <a:buChar char="o"/>
        <a:defRPr kumimoji="0" sz="3200" kern="1200">
          <a:solidFill>
            <a:schemeClr val="tx1"/>
          </a:solidFill>
          <a:latin typeface="+mn-lt"/>
          <a:ea typeface="+mn-ea"/>
          <a:cs typeface="+mn-cs"/>
        </a:defRPr>
      </a:lvl5pPr>
      <a:lvl6pPr marL="2640127" indent="-366684" algn="l" rtl="0" eaLnBrk="1" latinLnBrk="0" hangingPunct="1">
        <a:spcBef>
          <a:spcPts val="593"/>
        </a:spcBef>
        <a:buClr>
          <a:schemeClr val="accent3"/>
        </a:buClr>
        <a:buChar char="•"/>
        <a:defRPr kumimoji="0" sz="2800" kern="1200" baseline="0">
          <a:solidFill>
            <a:schemeClr val="tx1"/>
          </a:solidFill>
          <a:latin typeface="+mn-lt"/>
          <a:ea typeface="+mn-ea"/>
          <a:cs typeface="+mn-cs"/>
        </a:defRPr>
      </a:lvl6pPr>
      <a:lvl7pPr marL="3080148" indent="-366684" algn="l" rtl="0" eaLnBrk="1" latinLnBrk="0" hangingPunct="1">
        <a:spcBef>
          <a:spcPts val="593"/>
        </a:spcBef>
        <a:buClr>
          <a:schemeClr val="accent2"/>
        </a:buClr>
        <a:buChar char="•"/>
        <a:defRPr kumimoji="0" sz="2800" kern="1200">
          <a:solidFill>
            <a:schemeClr val="tx1"/>
          </a:solidFill>
          <a:latin typeface="+mn-lt"/>
          <a:ea typeface="+mn-ea"/>
          <a:cs typeface="+mn-cs"/>
        </a:defRPr>
      </a:lvl7pPr>
      <a:lvl8pPr marL="3520170" indent="-366684" algn="l" rtl="0" eaLnBrk="1" latinLnBrk="0" hangingPunct="1">
        <a:spcBef>
          <a:spcPts val="593"/>
        </a:spcBef>
        <a:buClr>
          <a:schemeClr val="accent1">
            <a:tint val="60000"/>
          </a:schemeClr>
        </a:buClr>
        <a:buChar char="•"/>
        <a:defRPr kumimoji="0" sz="2800" kern="1200">
          <a:solidFill>
            <a:schemeClr val="tx1"/>
          </a:solidFill>
          <a:latin typeface="+mn-lt"/>
          <a:ea typeface="+mn-ea"/>
          <a:cs typeface="+mn-cs"/>
        </a:defRPr>
      </a:lvl8pPr>
      <a:lvl9pPr marL="3960191" indent="-366684" algn="l" rtl="0" eaLnBrk="1" latinLnBrk="0" hangingPunct="1">
        <a:spcBef>
          <a:spcPts val="593"/>
        </a:spcBef>
        <a:buClr>
          <a:schemeClr val="accent2">
            <a:tint val="60000"/>
          </a:schemeClr>
        </a:buClr>
        <a:buChar char="•"/>
        <a:defRPr kumimoji="0" sz="2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733369" algn="l" rtl="0" eaLnBrk="1" latinLnBrk="0" hangingPunct="1">
        <a:defRPr kumimoji="0" kern="1200">
          <a:solidFill>
            <a:schemeClr val="tx1"/>
          </a:solidFill>
          <a:latin typeface="+mn-lt"/>
          <a:ea typeface="+mn-ea"/>
          <a:cs typeface="+mn-cs"/>
        </a:defRPr>
      </a:lvl2pPr>
      <a:lvl3pPr marL="1466738" algn="l" rtl="0" eaLnBrk="1" latinLnBrk="0" hangingPunct="1">
        <a:defRPr kumimoji="0" kern="1200">
          <a:solidFill>
            <a:schemeClr val="tx1"/>
          </a:solidFill>
          <a:latin typeface="+mn-lt"/>
          <a:ea typeface="+mn-ea"/>
          <a:cs typeface="+mn-cs"/>
        </a:defRPr>
      </a:lvl3pPr>
      <a:lvl4pPr marL="2200106" algn="l" rtl="0" eaLnBrk="1" latinLnBrk="0" hangingPunct="1">
        <a:defRPr kumimoji="0" kern="1200">
          <a:solidFill>
            <a:schemeClr val="tx1"/>
          </a:solidFill>
          <a:latin typeface="+mn-lt"/>
          <a:ea typeface="+mn-ea"/>
          <a:cs typeface="+mn-cs"/>
        </a:defRPr>
      </a:lvl4pPr>
      <a:lvl5pPr marL="2933475" algn="l" rtl="0" eaLnBrk="1" latinLnBrk="0" hangingPunct="1">
        <a:defRPr kumimoji="0" kern="1200">
          <a:solidFill>
            <a:schemeClr val="tx1"/>
          </a:solidFill>
          <a:latin typeface="+mn-lt"/>
          <a:ea typeface="+mn-ea"/>
          <a:cs typeface="+mn-cs"/>
        </a:defRPr>
      </a:lvl5pPr>
      <a:lvl6pPr marL="3666843" algn="l" rtl="0" eaLnBrk="1" latinLnBrk="0" hangingPunct="1">
        <a:defRPr kumimoji="0" kern="1200">
          <a:solidFill>
            <a:schemeClr val="tx1"/>
          </a:solidFill>
          <a:latin typeface="+mn-lt"/>
          <a:ea typeface="+mn-ea"/>
          <a:cs typeface="+mn-cs"/>
        </a:defRPr>
      </a:lvl6pPr>
      <a:lvl7pPr marL="4400212" algn="l" rtl="0" eaLnBrk="1" latinLnBrk="0" hangingPunct="1">
        <a:defRPr kumimoji="0" kern="1200">
          <a:solidFill>
            <a:schemeClr val="tx1"/>
          </a:solidFill>
          <a:latin typeface="+mn-lt"/>
          <a:ea typeface="+mn-ea"/>
          <a:cs typeface="+mn-cs"/>
        </a:defRPr>
      </a:lvl7pPr>
      <a:lvl8pPr marL="5133580" algn="l" rtl="0" eaLnBrk="1" latinLnBrk="0" hangingPunct="1">
        <a:defRPr kumimoji="0" kern="1200">
          <a:solidFill>
            <a:schemeClr val="tx1"/>
          </a:solidFill>
          <a:latin typeface="+mn-lt"/>
          <a:ea typeface="+mn-ea"/>
          <a:cs typeface="+mn-cs"/>
        </a:defRPr>
      </a:lvl8pPr>
      <a:lvl9pPr marL="586694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ourses.eap.gr/mod/quiz/view.php?id=1617" TargetMode="External"/><Relationship Id="rId2" Type="http://schemas.openxmlformats.org/officeDocument/2006/relationships/hyperlink" Target="https://courses.eap.gr/mod/assign/view.php?id=1605" TargetMode="External"/><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hyperlink" Target="https://courses.eap.gr/mod/quiz/view.php?id=1636"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solidFill>
            <a:schemeClr val="accent2">
              <a:lumMod val="20000"/>
              <a:lumOff val="80000"/>
            </a:schemeClr>
          </a:solidFill>
        </p:spPr>
        <p:txBody>
          <a:bodyPr>
            <a:normAutofit fontScale="92500" lnSpcReduction="20000"/>
          </a:bodyPr>
          <a:lstStyle/>
          <a:p>
            <a:r>
              <a:rPr lang="el-GR" dirty="0" smtClean="0"/>
              <a:t>Παιδιά με Ειδικές Εκπαιδευτικές Ανάγκες ή/και Αναπηρία</a:t>
            </a:r>
          </a:p>
          <a:p>
            <a:r>
              <a:rPr lang="el-GR" dirty="0" smtClean="0"/>
              <a:t>ΤΕΕΑΠΗ ΠΑΤΡΩΝ</a:t>
            </a:r>
          </a:p>
          <a:p>
            <a:r>
              <a:rPr lang="el-GR" dirty="0" smtClean="0"/>
              <a:t>Χειμερινό  Εξάμηνο 2019</a:t>
            </a:r>
          </a:p>
          <a:p>
            <a:r>
              <a:rPr lang="el-GR" dirty="0" smtClean="0"/>
              <a:t>Δρ. Ρήγα Ασημίνα</a:t>
            </a:r>
          </a:p>
          <a:p>
            <a:endParaRPr lang="el-GR" dirty="0"/>
          </a:p>
        </p:txBody>
      </p:sp>
      <p:sp>
        <p:nvSpPr>
          <p:cNvPr id="2" name="1 - Τίτλος"/>
          <p:cNvSpPr>
            <a:spLocks noGrp="1"/>
          </p:cNvSpPr>
          <p:nvPr>
            <p:ph type="ctrTitle"/>
          </p:nvPr>
        </p:nvSpPr>
        <p:spPr/>
        <p:txBody>
          <a:bodyPr>
            <a:normAutofit/>
          </a:bodyPr>
          <a:lstStyle/>
          <a:p>
            <a:r>
              <a:rPr lang="el-GR" altLang="el-GR" sz="6700" dirty="0" smtClean="0">
                <a:solidFill>
                  <a:schemeClr val="tx1"/>
                </a:solidFill>
              </a:rPr>
              <a:t>Συναισθηματικές ή </a:t>
            </a:r>
            <a:r>
              <a:rPr lang="el-GR" altLang="el-GR" sz="6700" dirty="0" err="1" smtClean="0">
                <a:solidFill>
                  <a:schemeClr val="tx1"/>
                </a:solidFill>
              </a:rPr>
              <a:t>Συμπεριφορικές</a:t>
            </a:r>
            <a:r>
              <a:rPr lang="el-GR" altLang="el-GR" sz="6700" dirty="0" smtClean="0">
                <a:solidFill>
                  <a:schemeClr val="tx1"/>
                </a:solidFill>
              </a:rPr>
              <a:t> Διαταραχές</a:t>
            </a:r>
            <a:endParaRPr 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20000"/>
              <a:lumOff val="80000"/>
            </a:schemeClr>
          </a:solidFill>
        </p:spPr>
        <p:txBody>
          <a:bodyPr/>
          <a:lstStyle/>
          <a:p>
            <a:r>
              <a:rPr lang="el-GR" dirty="0" smtClean="0"/>
              <a:t>Συμπεριφορές εσωτερίκευσης…</a:t>
            </a:r>
            <a:endParaRPr lang="el-GR" dirty="0"/>
          </a:p>
        </p:txBody>
      </p:sp>
      <p:sp>
        <p:nvSpPr>
          <p:cNvPr id="3" name="2 - Θέση περιεχομένου"/>
          <p:cNvSpPr>
            <a:spLocks noGrp="1"/>
          </p:cNvSpPr>
          <p:nvPr>
            <p:ph sz="quarter" idx="1"/>
          </p:nvPr>
        </p:nvSpPr>
        <p:spPr/>
        <p:txBody>
          <a:bodyPr/>
          <a:lstStyle/>
          <a:p>
            <a:r>
              <a:rPr lang="el-GR" dirty="0" smtClean="0"/>
              <a:t>Φανερώνουν τάσεις υπερβολικού ελέγχου του εαυτού.</a:t>
            </a:r>
          </a:p>
          <a:p>
            <a:r>
              <a:rPr lang="el-GR" dirty="0" smtClean="0"/>
              <a:t>Ανιχνεύονται </a:t>
            </a:r>
            <a:r>
              <a:rPr lang="el-GR" dirty="0" smtClean="0"/>
              <a:t>δυσκολότερα.</a:t>
            </a:r>
          </a:p>
          <a:p>
            <a:r>
              <a:rPr lang="el-GR" dirty="0" smtClean="0"/>
              <a:t>Είναι εξίσου σοβαρές.</a:t>
            </a:r>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lstStyle/>
          <a:p>
            <a:endParaRPr lang="el-GR" dirty="0" smtClean="0"/>
          </a:p>
          <a:p>
            <a:r>
              <a:rPr lang="el-GR" dirty="0" smtClean="0"/>
              <a:t>Φανερώνουν έναν τρόπο απόκρισης που στηρίζεται στην αναστολή και χαρακτηρίζεται από κοινωνική απόσυρση, μοναχικότητα, κατάθλιψη και άγχος.</a:t>
            </a:r>
          </a:p>
          <a:p>
            <a:endParaRPr lang="el-GR" dirty="0"/>
          </a:p>
        </p:txBody>
      </p:sp>
      <p:pic>
        <p:nvPicPr>
          <p:cNvPr id="5" name="4 - Θέση περιεχομένου" descr="iStock_kid-sad-3x2.jpg"/>
          <p:cNvPicPr>
            <a:picLocks noGrp="1" noChangeAspect="1"/>
          </p:cNvPicPr>
          <p:nvPr>
            <p:ph sz="quarter" idx="2"/>
          </p:nvPr>
        </p:nvPicPr>
        <p:blipFill>
          <a:blip r:embed="rId2"/>
          <a:stretch>
            <a:fillRect/>
          </a:stretch>
        </p:blipFill>
        <p:spPr>
          <a:xfrm>
            <a:off x="11902295" y="3329766"/>
            <a:ext cx="5857916" cy="4825228"/>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Παραδείγματα μορφών εσωτερίκευσης</a:t>
            </a:r>
            <a:endParaRPr lang="el-GR" dirty="0"/>
          </a:p>
        </p:txBody>
      </p:sp>
      <p:sp>
        <p:nvSpPr>
          <p:cNvPr id="3" name="2 - Θέση περιεχομένου"/>
          <p:cNvSpPr>
            <a:spLocks noGrp="1"/>
          </p:cNvSpPr>
          <p:nvPr>
            <p:ph sz="quarter" idx="1"/>
          </p:nvPr>
        </p:nvSpPr>
        <p:spPr/>
        <p:txBody>
          <a:bodyPr/>
          <a:lstStyle/>
          <a:p>
            <a:r>
              <a:rPr lang="el-GR" dirty="0" smtClean="0"/>
              <a:t>Ανορεξία ή βουλιμία</a:t>
            </a:r>
          </a:p>
          <a:p>
            <a:r>
              <a:rPr lang="el-GR" dirty="0" smtClean="0"/>
              <a:t>Κατάθλιψη (απελπισία, αίσθημα απόγνωσης)</a:t>
            </a:r>
          </a:p>
          <a:p>
            <a:r>
              <a:rPr lang="el-GR" dirty="0" err="1" smtClean="0"/>
              <a:t>Αγχος</a:t>
            </a:r>
            <a:r>
              <a:rPr lang="el-GR" dirty="0" smtClean="0"/>
              <a:t> </a:t>
            </a:r>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P00111-104041.jpg"/>
          <p:cNvPicPr>
            <a:picLocks noGrp="1" noChangeAspect="1"/>
          </p:cNvPicPr>
          <p:nvPr>
            <p:ph sz="quarter" idx="1"/>
          </p:nvPr>
        </p:nvPicPr>
        <p:blipFill>
          <a:blip r:embed="rId2"/>
          <a:stretch>
            <a:fillRect/>
          </a:stretch>
        </p:blipFill>
        <p:spPr>
          <a:xfrm>
            <a:off x="1900975" y="-27820"/>
            <a:ext cx="17073682" cy="10144196"/>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Διαταραχές χαμηλής συχνότητας</a:t>
            </a:r>
            <a:endParaRPr lang="el-GR" dirty="0"/>
          </a:p>
        </p:txBody>
      </p:sp>
      <p:sp>
        <p:nvSpPr>
          <p:cNvPr id="3" name="2 - Θέση περιεχομένου"/>
          <p:cNvSpPr>
            <a:spLocks noGrp="1"/>
          </p:cNvSpPr>
          <p:nvPr>
            <p:ph sz="quarter" idx="1"/>
          </p:nvPr>
        </p:nvSpPr>
        <p:spPr>
          <a:xfrm>
            <a:off x="1043719" y="2310786"/>
            <a:ext cx="9129220" cy="8305656"/>
          </a:xfrm>
        </p:spPr>
        <p:txBody>
          <a:bodyPr>
            <a:normAutofit lnSpcReduction="10000"/>
          </a:bodyPr>
          <a:lstStyle/>
          <a:p>
            <a:r>
              <a:rPr lang="el-GR" dirty="0" smtClean="0"/>
              <a:t>Σχιζοφρένεια: μια διαταραχή που είναι σπάνια στα παιδιά και εκδηλώνεται με παράδοξες </a:t>
            </a:r>
            <a:r>
              <a:rPr lang="el-GR" b="1" dirty="0" smtClean="0"/>
              <a:t>παραληρητικές ιδέες </a:t>
            </a:r>
            <a:r>
              <a:rPr lang="el-GR" dirty="0" smtClean="0"/>
              <a:t>και αποσύνδεση από την πραγματικότητα.</a:t>
            </a:r>
          </a:p>
          <a:p>
            <a:r>
              <a:rPr lang="el-GR" dirty="0" smtClean="0"/>
              <a:t>Παραληρητικές ιδέες: π.χ. το άτομο θεωρεί ότι οι σκέψεις του ελέγχονται από την αστυνομία</a:t>
            </a:r>
          </a:p>
          <a:p>
            <a:r>
              <a:rPr lang="el-GR" dirty="0" smtClean="0"/>
              <a:t>Ψευδαισθήσεις: φωνές που λένε στο άτομο τι πρέπει να σκέφτεται</a:t>
            </a:r>
          </a:p>
          <a:p>
            <a:r>
              <a:rPr lang="el-GR" dirty="0" smtClean="0"/>
              <a:t>Αποδιοργανωμένη σκέψη</a:t>
            </a:r>
          </a:p>
          <a:p>
            <a:r>
              <a:rPr lang="el-GR" dirty="0" smtClean="0"/>
              <a:t>Ασυναρτησία </a:t>
            </a:r>
            <a:endParaRPr lang="el-GR" dirty="0"/>
          </a:p>
        </p:txBody>
      </p:sp>
      <p:pic>
        <p:nvPicPr>
          <p:cNvPr id="5" name="4 - Θέση περιεχομένου" descr="alzheimer_0.jpg"/>
          <p:cNvPicPr>
            <a:picLocks noGrp="1" noChangeAspect="1"/>
          </p:cNvPicPr>
          <p:nvPr>
            <p:ph sz="quarter" idx="2"/>
          </p:nvPr>
        </p:nvPicPr>
        <p:blipFill>
          <a:blip r:embed="rId2"/>
          <a:stretch>
            <a:fillRect/>
          </a:stretch>
        </p:blipFill>
        <p:spPr>
          <a:xfrm>
            <a:off x="11330790" y="2901138"/>
            <a:ext cx="7328811" cy="6000792"/>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lstStyle/>
          <a:p>
            <a:endParaRPr lang="el-GR" dirty="0" smtClean="0"/>
          </a:p>
          <a:p>
            <a:endParaRPr lang="el-GR" dirty="0" smtClean="0"/>
          </a:p>
          <a:p>
            <a:pPr>
              <a:buNone/>
            </a:pPr>
            <a:r>
              <a:rPr lang="el-GR" dirty="0" smtClean="0"/>
              <a:t>Τα άτομα που εκτίθενται σε περιστατικά βίας απευαισθητοποιούνται, καταλήγοντας να απαξιώνουν την ίδια τη ζωή… </a:t>
            </a:r>
            <a:endParaRPr lang="el-GR" dirty="0"/>
          </a:p>
        </p:txBody>
      </p:sp>
      <p:pic>
        <p:nvPicPr>
          <p:cNvPr id="8" name="7 - Θέση περιεχομένου" descr="αξια-της-ζωης.jpg"/>
          <p:cNvPicPr>
            <a:picLocks noGrp="1" noChangeAspect="1"/>
          </p:cNvPicPr>
          <p:nvPr>
            <p:ph sz="quarter" idx="2"/>
          </p:nvPr>
        </p:nvPicPr>
        <p:blipFill>
          <a:blip r:embed="rId2"/>
          <a:stretch>
            <a:fillRect/>
          </a:stretch>
        </p:blipFill>
        <p:spPr>
          <a:xfrm>
            <a:off x="12719050" y="4359275"/>
            <a:ext cx="4267200" cy="32004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20000"/>
              <a:lumOff val="80000"/>
            </a:schemeClr>
          </a:solidFill>
        </p:spPr>
        <p:txBody>
          <a:bodyPr>
            <a:normAutofit/>
          </a:bodyPr>
          <a:lstStyle/>
          <a:p>
            <a:r>
              <a:rPr lang="el-GR" dirty="0" smtClean="0"/>
              <a:t>Μαθησιακό αποτέλεσμα/συμπεριφορά</a:t>
            </a:r>
            <a:endParaRPr lang="el-GR" dirty="0"/>
          </a:p>
        </p:txBody>
      </p:sp>
      <p:sp>
        <p:nvSpPr>
          <p:cNvPr id="3" name="2 - Θέση περιεχομένου"/>
          <p:cNvSpPr>
            <a:spLocks noGrp="1"/>
          </p:cNvSpPr>
          <p:nvPr>
            <p:ph sz="quarter" idx="1"/>
          </p:nvPr>
        </p:nvSpPr>
        <p:spPr/>
        <p:txBody>
          <a:bodyPr>
            <a:normAutofit fontScale="92500" lnSpcReduction="20000"/>
          </a:bodyPr>
          <a:lstStyle/>
          <a:p>
            <a:r>
              <a:rPr lang="el-GR" dirty="0" smtClean="0"/>
              <a:t>Η μαθησιακή πρόοδος του παιδιού και η συμπεριφορά του αποτελούν αλληλένδετα συνδεδεμένες παραμέτρους. Συνεπώς, εκτός από τους τρόπους παρέμβασης για την αντιμετώπιση προβλημάτων συμπεριφοράς του παιδιού, θα πρέπει να λαμβάνουμε υπόψη και κάποιες συνθήκες που θα πρέπει να δημιουργήσουμε και η οποίες ευνοούν τη μάθηση και περιορίζουν τα προβλήματα συμπεριφοράς, εφόσον γνωρίζουμε πλέον ότι η πρόοδος του παιδιού και η σχολική επίδοση συνδέεται άρρηκτα με </a:t>
            </a:r>
            <a:r>
              <a:rPr lang="el-GR" b="1" dirty="0" smtClean="0"/>
              <a:t>την προσαρμογή του παιδιού και την ικανοποιητική συνδιαλλαγή του με το περιβάλλον</a:t>
            </a:r>
            <a:r>
              <a:rPr lang="el-GR" dirty="0" smtClean="0"/>
              <a:t>. </a:t>
            </a:r>
          </a:p>
          <a:p>
            <a:r>
              <a:rPr lang="el-GR" dirty="0" smtClean="0"/>
              <a:t>Στο ξεκίνημα μιας ειδικής παιδαγωγικής παρέμβασης, χρειάζεται να ληφθούν υπόψη κάποιες αρχές, όπως επισημαίνει ο </a:t>
            </a:r>
            <a:r>
              <a:rPr lang="el-GR" dirty="0" err="1" smtClean="0"/>
              <a:t>Lovaas</a:t>
            </a:r>
            <a:r>
              <a:rPr lang="el-GR" dirty="0" smtClean="0"/>
              <a:t> (1981), προκειμένου για την αποφυγή λαθών και τη δημιουργία θετικού κλίματος κατά τη διδακτική και θεραπευτική πράξη. Οι αρχές αυτές διατυπώνονται ως εξής: </a:t>
            </a:r>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20000"/>
              <a:lumOff val="80000"/>
            </a:schemeClr>
          </a:solidFill>
        </p:spPr>
        <p:txBody>
          <a:bodyPr>
            <a:normAutofit/>
          </a:bodyPr>
          <a:lstStyle/>
          <a:p>
            <a:r>
              <a:rPr lang="el-GR" dirty="0" smtClean="0"/>
              <a:t>Εφαρμοσμένη Ανάλυση της Συμπεριφοράς</a:t>
            </a:r>
            <a:endParaRPr lang="el-GR" dirty="0"/>
          </a:p>
        </p:txBody>
      </p:sp>
      <p:sp>
        <p:nvSpPr>
          <p:cNvPr id="3" name="2 - Θέση περιεχομένου"/>
          <p:cNvSpPr>
            <a:spLocks noGrp="1"/>
          </p:cNvSpPr>
          <p:nvPr>
            <p:ph sz="quarter" idx="1"/>
          </p:nvPr>
        </p:nvSpPr>
        <p:spPr/>
        <p:txBody>
          <a:bodyPr>
            <a:normAutofit/>
          </a:bodyPr>
          <a:lstStyle/>
          <a:p>
            <a:r>
              <a:rPr lang="el-GR" dirty="0" smtClean="0"/>
              <a:t>Η Εφαρμοσμένη </a:t>
            </a:r>
            <a:r>
              <a:rPr lang="el-GR" dirty="0" smtClean="0"/>
              <a:t>Ανάλυση της Συμπεριφοράς παρέχει ένα ολοκληρωμένο πλαίσιο δράσης για διδασκαλία και θεραπεία, η αποτελεσματικότητα του οποίου είναι άριστα τεκμηριωμένη. Όλα τα άτομα που έχουν τακτική επαφή με το παιδί πρέπει ουσιαστικά να αναλαμβάνουν παιδαγωγικό ή συν-θεραπευτικό ρόλο</a:t>
            </a:r>
            <a:endParaRPr lang="el-G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Αποτελεσματική διδασκαλία…</a:t>
            </a:r>
            <a:endParaRPr lang="el-GR" dirty="0"/>
          </a:p>
        </p:txBody>
      </p:sp>
      <p:pic>
        <p:nvPicPr>
          <p:cNvPr id="4" name="3 - Θέση περιεχομένου" descr="P00111-105202.jpg"/>
          <p:cNvPicPr>
            <a:picLocks noGrp="1" noChangeAspect="1"/>
          </p:cNvPicPr>
          <p:nvPr>
            <p:ph sz="quarter" idx="1"/>
          </p:nvPr>
        </p:nvPicPr>
        <p:blipFill>
          <a:blip r:embed="rId2" cstate="print"/>
          <a:stretch>
            <a:fillRect/>
          </a:stretch>
        </p:blipFill>
        <p:spPr>
          <a:xfrm>
            <a:off x="3829801" y="2311399"/>
            <a:ext cx="12573088" cy="8634413"/>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900" dirty="0" smtClean="0"/>
              <a:t>Στο ξεκίνημα της εκπαίδευσης και της θεραπείας του, το παιδί μπορεί να εκδηλώσει, ως αντίσταση στις καινούργιες συνθήκες υπό τις οποίες λαμβάνει εκπαίδευση και θεραπεία, ποικίλα προβλήματα συμπεριφοράς</a:t>
            </a:r>
            <a:endParaRPr lang="el-GR" sz="3900" dirty="0"/>
          </a:p>
        </p:txBody>
      </p:sp>
      <p:sp>
        <p:nvSpPr>
          <p:cNvPr id="3" name="2 - Θέση περιεχομένου"/>
          <p:cNvSpPr>
            <a:spLocks noGrp="1"/>
          </p:cNvSpPr>
          <p:nvPr>
            <p:ph sz="quarter" idx="1"/>
          </p:nvPr>
        </p:nvSpPr>
        <p:spPr/>
        <p:txBody>
          <a:bodyPr>
            <a:normAutofit lnSpcReduction="10000"/>
          </a:bodyPr>
          <a:lstStyle/>
          <a:p>
            <a:r>
              <a:rPr lang="el-GR" dirty="0" smtClean="0"/>
              <a:t>Οι εκπαιδευτικοί, οι γονείς και οι θεραπευτές τους δεν θα πρέπει να ενοχοποιούνται για την εμφάνιση τέτοιων προβλημάτων, αλλά θα πρέπει να τα αντιλαμβάνονται ως απότοκο της έλλειψης ικανότητας του παιδιού να χρησιμοποιεί κοινωνικά αποδεκτούς τρόπους επικοινωνίας. </a:t>
            </a:r>
          </a:p>
          <a:p>
            <a:r>
              <a:rPr lang="el-GR" dirty="0" smtClean="0"/>
              <a:t>Θέτοντας στόχους, τους οποίους το παιδί μπορεί να κατακτά μέσα σε μικρά χρονικά διαστήματα, ενισχύονται οι προσπάθειες του παιδιού, αλλά και του γονέα του εκπαιδευτικού και του θεραπευτή. </a:t>
            </a:r>
          </a:p>
          <a:p>
            <a:r>
              <a:rPr lang="el-GR" dirty="0" smtClean="0"/>
              <a:t>Ενδείκνυται να χρησιμοποιούμε, όσο συχνότερα μπορούμε, αντικείμενα και δραστηριότητες που επιλέγει το ίδιο το παιδί, ώστε να ενισχύουμε το ενδιαφέρον του για τη μαθησιακή διαδικασία</a:t>
            </a:r>
            <a:endParaRPr lang="el-G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r>
              <a:rPr lang="el-GR" dirty="0" smtClean="0"/>
              <a:t>Στόχοι μαθήματος…</a:t>
            </a:r>
            <a:endParaRPr lang="el-GR" dirty="0"/>
          </a:p>
        </p:txBody>
      </p:sp>
      <p:sp>
        <p:nvSpPr>
          <p:cNvPr id="3" name="2 - Θέση περιεχομένου"/>
          <p:cNvSpPr>
            <a:spLocks noGrp="1"/>
          </p:cNvSpPr>
          <p:nvPr>
            <p:ph sz="quarter" idx="1"/>
          </p:nvPr>
        </p:nvSpPr>
        <p:spPr>
          <a:solidFill>
            <a:schemeClr val="accent2">
              <a:lumMod val="20000"/>
              <a:lumOff val="80000"/>
            </a:schemeClr>
          </a:solidFill>
        </p:spPr>
        <p:txBody>
          <a:bodyPr>
            <a:normAutofit fontScale="92500" lnSpcReduction="20000"/>
          </a:bodyPr>
          <a:lstStyle/>
          <a:p>
            <a:pPr marL="573988" indent="-573988">
              <a:buNone/>
            </a:pPr>
            <a:endParaRPr lang="el-GR" altLang="el-GR" b="1" dirty="0" smtClean="0"/>
          </a:p>
          <a:p>
            <a:pPr marL="573988" indent="-573988">
              <a:buFont typeface="Arial" charset="0"/>
              <a:buAutoNum type="arabicPeriod"/>
            </a:pPr>
            <a:r>
              <a:rPr lang="el-GR" altLang="el-GR" dirty="0" smtClean="0">
                <a:hlinkClick r:id="rId2"/>
              </a:rPr>
              <a:t>Ορισμοί συναισθηματικών ή </a:t>
            </a:r>
            <a:r>
              <a:rPr lang="el-GR" altLang="el-GR" dirty="0" err="1" smtClean="0">
                <a:hlinkClick r:id="rId2"/>
              </a:rPr>
              <a:t>συμπεριφορικών</a:t>
            </a:r>
            <a:r>
              <a:rPr lang="el-GR" altLang="el-GR" dirty="0" smtClean="0">
                <a:hlinkClick r:id="rId2"/>
              </a:rPr>
              <a:t> διαταραχών</a:t>
            </a:r>
            <a:r>
              <a:rPr lang="el-GR" altLang="el-GR" dirty="0" smtClean="0"/>
              <a:t> </a:t>
            </a:r>
          </a:p>
          <a:p>
            <a:pPr marL="573988" indent="-573988">
              <a:buFont typeface="Arial" charset="0"/>
              <a:buAutoNum type="arabicPeriod"/>
            </a:pPr>
            <a:endParaRPr lang="el-GR" altLang="el-GR" dirty="0" smtClean="0"/>
          </a:p>
          <a:p>
            <a:pPr marL="573988" indent="-573988">
              <a:buFont typeface="Arial" charset="0"/>
              <a:buAutoNum type="arabicPeriod"/>
            </a:pPr>
            <a:r>
              <a:rPr lang="el-GR" altLang="el-GR" dirty="0" smtClean="0">
                <a:hlinkClick r:id="rId3"/>
              </a:rPr>
              <a:t>Είδη αγχωδών διαταραχών και άλλων διαταραχών της διάθεσης στα παιδιά</a:t>
            </a:r>
            <a:endParaRPr lang="el-GR" altLang="el-GR" dirty="0" smtClean="0"/>
          </a:p>
          <a:p>
            <a:pPr marL="573988" indent="-573988">
              <a:buFont typeface="Arial" charset="0"/>
              <a:buAutoNum type="arabicPeriod"/>
            </a:pPr>
            <a:endParaRPr lang="el-GR" altLang="el-GR" dirty="0" smtClean="0"/>
          </a:p>
          <a:p>
            <a:pPr marL="573988" indent="-573988">
              <a:buFont typeface="Arial" charset="0"/>
              <a:buAutoNum type="arabicPeriod"/>
            </a:pPr>
            <a:r>
              <a:rPr lang="el-GR" altLang="el-GR" dirty="0" smtClean="0">
                <a:hlinkClick r:id="rId4"/>
              </a:rPr>
              <a:t>Αιτίες συναισθηματικών ή </a:t>
            </a:r>
            <a:r>
              <a:rPr lang="el-GR" altLang="el-GR" dirty="0" err="1" smtClean="0">
                <a:hlinkClick r:id="rId4"/>
              </a:rPr>
              <a:t>συμπεριφορικών</a:t>
            </a:r>
            <a:r>
              <a:rPr lang="el-GR" altLang="el-GR" dirty="0" smtClean="0">
                <a:hlinkClick r:id="rId4"/>
              </a:rPr>
              <a:t> διαταραχών</a:t>
            </a:r>
            <a:endParaRPr lang="el-GR" altLang="el-GR" dirty="0" smtClean="0"/>
          </a:p>
          <a:p>
            <a:pPr marL="573988" indent="-573988">
              <a:buNone/>
            </a:pPr>
            <a:endParaRPr lang="el-GR" altLang="el-GR" b="1" dirty="0" smtClean="0"/>
          </a:p>
          <a:p>
            <a:pPr marL="573988" indent="-573988">
              <a:buNone/>
            </a:pPr>
            <a:r>
              <a:rPr lang="el-GR" altLang="el-GR" dirty="0" smtClean="0">
                <a:solidFill>
                  <a:srgbClr val="FF0000"/>
                </a:solidFill>
              </a:rPr>
              <a:t>4. </a:t>
            </a:r>
            <a:r>
              <a:rPr lang="el-GR" altLang="el-GR" dirty="0" smtClean="0">
                <a:solidFill>
                  <a:srgbClr val="00B0F0"/>
                </a:solidFill>
              </a:rPr>
              <a:t>Τρόποι αντιμετώπισης.</a:t>
            </a:r>
          </a:p>
          <a:p>
            <a:endParaRPr lang="el-GR" dirty="0"/>
          </a:p>
        </p:txBody>
      </p:sp>
      <p:pic>
        <p:nvPicPr>
          <p:cNvPr id="6" name="5 - Θέση περιεχομένου" descr="paidi-kai-autismos.jpg"/>
          <p:cNvPicPr>
            <a:picLocks noGrp="1" noChangeAspect="1"/>
          </p:cNvPicPr>
          <p:nvPr>
            <p:ph sz="quarter" idx="2"/>
          </p:nvPr>
        </p:nvPicPr>
        <p:blipFill>
          <a:blip r:embed="rId5"/>
          <a:stretch>
            <a:fillRect/>
          </a:stretch>
        </p:blipFill>
        <p:spPr>
          <a:xfrm>
            <a:off x="11233150" y="3697287"/>
            <a:ext cx="7239000" cy="4524375"/>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20000"/>
              <a:lumOff val="80000"/>
            </a:schemeClr>
          </a:solidFill>
        </p:spPr>
        <p:txBody>
          <a:bodyPr/>
          <a:lstStyle/>
          <a:p>
            <a:r>
              <a:rPr lang="el-GR" dirty="0" smtClean="0"/>
              <a:t>Άλλες στρατηγικές…</a:t>
            </a:r>
            <a:endParaRPr lang="el-GR" dirty="0"/>
          </a:p>
        </p:txBody>
      </p:sp>
      <p:sp>
        <p:nvSpPr>
          <p:cNvPr id="3" name="2 - Θέση περιεχομένου"/>
          <p:cNvSpPr>
            <a:spLocks noGrp="1"/>
          </p:cNvSpPr>
          <p:nvPr>
            <p:ph sz="quarter" idx="1"/>
          </p:nvPr>
        </p:nvSpPr>
        <p:spPr/>
        <p:txBody>
          <a:bodyPr>
            <a:normAutofit/>
          </a:bodyPr>
          <a:lstStyle/>
          <a:p>
            <a:r>
              <a:rPr lang="el-GR" dirty="0" smtClean="0"/>
              <a:t>♦ </a:t>
            </a:r>
            <a:r>
              <a:rPr lang="el-GR" dirty="0" smtClean="0"/>
              <a:t>Εγγύτητα εκπαιδευτικού / θεραπευτή και παιδιού που επιτρέπει τον έλεγχο της συμπεριφοράς του παιδιού και προσανατολίζει το παιδί προς τα ερεθίσματα που προβάλλει ο εκπαιδευτικός / θεραπευτής ♦ Συχνή επιβράβευση όχι μόνο για τις μαθησιακές επιδόσεις του παιδιού, αλλά και για την επίτευξη αυτοελέγχου σε θέματα συμπεριφοράς. ♦ Η δυνατότητα του παιδιού να παραμένει το παιδί στη θέση του αποτελεί πρωταρχικό στόχο και βασική προϋπόθεση για την εκπαίδευσή του. Το πότε θα μπορεί το παιδί να μετακινείται από τη θέση του δεν θα πρέπει να είναι αυθαίρετο, αλλά να ορίζεται από τον εκπαιδευτικό / θεραπευτή. ♦ Η διδασκαλία ξεκινά μόνο εφόσον το παιδί είναι ήρεμο και συνεργάσιμο και διεξάγεται με παιγνιώδη τρόπο. </a:t>
            </a:r>
            <a:endParaRPr 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20000"/>
              <a:lumOff val="80000"/>
            </a:schemeClr>
          </a:solidFill>
        </p:spPr>
        <p:txBody>
          <a:bodyPr/>
          <a:lstStyle/>
          <a:p>
            <a:r>
              <a:rPr lang="el-GR" dirty="0" smtClean="0"/>
              <a:t>Οριοθέτηση…</a:t>
            </a:r>
            <a:endParaRPr lang="el-GR" dirty="0"/>
          </a:p>
        </p:txBody>
      </p:sp>
      <p:sp>
        <p:nvSpPr>
          <p:cNvPr id="3" name="2 - Θέση περιεχομένου"/>
          <p:cNvSpPr>
            <a:spLocks noGrp="1"/>
          </p:cNvSpPr>
          <p:nvPr>
            <p:ph sz="quarter" idx="1"/>
          </p:nvPr>
        </p:nvSpPr>
        <p:spPr>
          <a:xfrm>
            <a:off x="1994696" y="2310786"/>
            <a:ext cx="16954897" cy="8091342"/>
          </a:xfrm>
        </p:spPr>
        <p:txBody>
          <a:bodyPr>
            <a:normAutofit fontScale="92500" lnSpcReduction="10000"/>
          </a:bodyPr>
          <a:lstStyle/>
          <a:p>
            <a:r>
              <a:rPr lang="el-GR" dirty="0" smtClean="0"/>
              <a:t>Στο ξεκίνημα της </a:t>
            </a:r>
            <a:r>
              <a:rPr lang="el-GR" dirty="0" smtClean="0"/>
              <a:t>εκπαίδευσης, </a:t>
            </a:r>
            <a:r>
              <a:rPr lang="el-GR" dirty="0" smtClean="0"/>
              <a:t>οι περιορισμοί που θέτει ο εκπαιδευτικός </a:t>
            </a:r>
            <a:r>
              <a:rPr lang="el-GR" dirty="0" smtClean="0"/>
              <a:t>στο </a:t>
            </a:r>
            <a:r>
              <a:rPr lang="el-GR" dirty="0" smtClean="0"/>
              <a:t>παιδί, όπως το να μη σηκώνεται διαρκώς από την καρέκλα του, να </a:t>
            </a:r>
            <a:r>
              <a:rPr lang="el-GR" dirty="0" smtClean="0"/>
              <a:t>διατηρεί</a:t>
            </a:r>
            <a:r>
              <a:rPr lang="el-GR" dirty="0" smtClean="0"/>
              <a:t> </a:t>
            </a:r>
            <a:r>
              <a:rPr lang="el-GR" dirty="0" err="1" smtClean="0"/>
              <a:t>βλεμματική</a:t>
            </a:r>
            <a:r>
              <a:rPr lang="el-GR" dirty="0" smtClean="0"/>
              <a:t> επαφή και να συμμετέχει σε κάποια δραστηριότητα, προκαλούν έντονες αντιδράσεις και αντιστάσεις από το παιδί. Η οριοθέτηση που συνεπάγεται η εκπαίδευση </a:t>
            </a:r>
            <a:r>
              <a:rPr lang="el-GR" dirty="0" smtClean="0"/>
              <a:t>έρχεται </a:t>
            </a:r>
            <a:r>
              <a:rPr lang="el-GR" dirty="0" smtClean="0"/>
              <a:t>συνήθως σε αντίθεση με την ανεξέλεγκτη συμπεριφορά που έχει εδραιώσει το παιδί</a:t>
            </a:r>
            <a:r>
              <a:rPr lang="el-GR" dirty="0" smtClean="0"/>
              <a:t>.</a:t>
            </a:r>
          </a:p>
          <a:p>
            <a:r>
              <a:rPr lang="el-GR" dirty="0" smtClean="0"/>
              <a:t>Συνήθως οι γονείς, μετά από επίπονες προσπάθειες, έχουν ενδώσει στην άνευ ορίων συμπεριφορά του παιδιού, οπότε η οριοθέτησή του αποτελεί ιδιαίτερη πρόκληση και μάλιστα για μεγαλύτερα σε ηλικία παιδιά. Ο εκπαιδευτικός  καλείται να αλλάξει μια συμπεριφορά που έχει πλέον εδραιωθεί άλλοτε για μεγαλύτερο και άλλοτε για μικρότερο χρονικό διάστημα. Είναι, λοιπόν, απολύτως αναμενόμενο να αντιμετωπίζει έντονες αντιδράσεις, οι οποίες πρέπει να τροποποιηθούν συστηματικά και σταδιακά.</a:t>
            </a:r>
          </a:p>
          <a:p>
            <a:endParaRPr lang="el-GR" dirty="0" smtClean="0"/>
          </a:p>
          <a:p>
            <a:endParaRPr lang="el-G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20000"/>
              <a:lumOff val="80000"/>
            </a:schemeClr>
          </a:solidFill>
        </p:spPr>
        <p:txBody>
          <a:bodyPr>
            <a:noAutofit/>
          </a:bodyPr>
          <a:lstStyle/>
          <a:p>
            <a:r>
              <a:rPr lang="el-GR" sz="4400" dirty="0" smtClean="0"/>
              <a:t>Αν, παρά τα μέτρα που λαμβάνει ο εκπαιδευτικός, το παιδί εξακολουθεί να εκδηλώνει υπερβολικές αντιδράσεις…</a:t>
            </a:r>
            <a:endParaRPr lang="el-GR" sz="4400" dirty="0"/>
          </a:p>
        </p:txBody>
      </p:sp>
      <p:sp>
        <p:nvSpPr>
          <p:cNvPr id="3" name="2 - Θέση περιεχομένου"/>
          <p:cNvSpPr>
            <a:spLocks noGrp="1"/>
          </p:cNvSpPr>
          <p:nvPr>
            <p:ph sz="quarter" idx="1"/>
          </p:nvPr>
        </p:nvSpPr>
        <p:spPr/>
        <p:txBody>
          <a:bodyPr>
            <a:normAutofit/>
          </a:bodyPr>
          <a:lstStyle/>
          <a:p>
            <a:pPr>
              <a:buNone/>
            </a:pPr>
            <a:r>
              <a:rPr lang="el-GR" dirty="0" smtClean="0"/>
              <a:t>♦ Επιλογή καινούργιων ενισχυτών με μεγάλη ισχύ. </a:t>
            </a:r>
          </a:p>
          <a:p>
            <a:pPr>
              <a:buNone/>
            </a:pPr>
            <a:r>
              <a:rPr lang="el-GR" dirty="0" smtClean="0"/>
              <a:t>♦ Μείωση της διάρκειας της διδακτικής ώρας ή της θεραπευτικής συνεδρίας. </a:t>
            </a:r>
          </a:p>
          <a:p>
            <a:pPr>
              <a:buNone/>
            </a:pPr>
            <a:r>
              <a:rPr lang="el-GR" dirty="0" smtClean="0"/>
              <a:t>♦ Συχνότερα διαλείμματα.</a:t>
            </a:r>
          </a:p>
          <a:p>
            <a:pPr>
              <a:buNone/>
            </a:pPr>
            <a:r>
              <a:rPr lang="el-GR" dirty="0" smtClean="0"/>
              <a:t> ♦ Συχνότερη εναλλαγή εκπαιδευτικών / θεραπευτών. </a:t>
            </a:r>
          </a:p>
          <a:p>
            <a:pPr>
              <a:buNone/>
            </a:pPr>
            <a:r>
              <a:rPr lang="el-GR" dirty="0" smtClean="0"/>
              <a:t>♦ Συστηματική ενίσχυση σε συνάφεια με την παραμονή του παιδιού στη θέση του και γενικά με κοινωνικά αποδεκτή συμπεριφορά. </a:t>
            </a:r>
            <a:endParaRPr lang="el-G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Λειτουργική αξιολόγηση ή ανάλυση</a:t>
            </a:r>
            <a:endParaRPr lang="el-GR" dirty="0"/>
          </a:p>
        </p:txBody>
      </p:sp>
      <p:sp>
        <p:nvSpPr>
          <p:cNvPr id="3" name="2 - Θέση περιεχομένου"/>
          <p:cNvSpPr>
            <a:spLocks noGrp="1"/>
          </p:cNvSpPr>
          <p:nvPr>
            <p:ph sz="quarter" idx="1"/>
          </p:nvPr>
        </p:nvSpPr>
        <p:spPr/>
        <p:txBody>
          <a:bodyPr/>
          <a:lstStyle/>
          <a:p>
            <a:r>
              <a:rPr lang="el-GR" dirty="0" smtClean="0"/>
              <a:t>Μέσω της λειτουργικής αξιολόγησης ή ανάλυσης (</a:t>
            </a:r>
            <a:r>
              <a:rPr lang="el-GR" dirty="0" err="1" smtClean="0"/>
              <a:t>functional</a:t>
            </a:r>
            <a:r>
              <a:rPr lang="el-GR" dirty="0" smtClean="0"/>
              <a:t> </a:t>
            </a:r>
            <a:r>
              <a:rPr lang="el-GR" dirty="0" err="1" smtClean="0"/>
              <a:t>assessment</a:t>
            </a:r>
            <a:r>
              <a:rPr lang="el-GR" dirty="0" smtClean="0"/>
              <a:t> </a:t>
            </a:r>
            <a:r>
              <a:rPr lang="el-GR" dirty="0" err="1" smtClean="0"/>
              <a:t>or</a:t>
            </a:r>
            <a:r>
              <a:rPr lang="el-GR" dirty="0" smtClean="0"/>
              <a:t> </a:t>
            </a:r>
            <a:r>
              <a:rPr lang="el-GR" dirty="0" err="1" smtClean="0"/>
              <a:t>analysis</a:t>
            </a:r>
            <a:r>
              <a:rPr lang="el-GR" dirty="0" smtClean="0"/>
              <a:t>) εντοπίζονται ποιές περιβαλλοντικές συνθήκες τροφοδοτούν τη </a:t>
            </a:r>
            <a:r>
              <a:rPr lang="el-GR" dirty="0" err="1" smtClean="0"/>
              <a:t>δυσπροσαρμοστική</a:t>
            </a:r>
            <a:r>
              <a:rPr lang="el-GR" dirty="0" smtClean="0"/>
              <a:t> συμπεριφορά του παιδιού, καθώς και ποιές ανάγκες του παιδιού ικανοποιούνται μέσω αυτής της συμπεριφοράς.</a:t>
            </a:r>
            <a:endParaRPr lang="el-G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normAutofit lnSpcReduction="10000"/>
          </a:bodyPr>
          <a:lstStyle/>
          <a:p>
            <a:r>
              <a:rPr lang="el-GR" dirty="0" smtClean="0"/>
              <a:t>Αν, λοιπόν, εντοπίσουμε το μήνυμα που μεταφέρει η δυσπροσάρμοστη συμπεριφορά του παιδιού, μπορούμε να το βοηθήσουμε να αντικαταστήσει την προβληματική αντίδραση με μια κοινωνικά αποδεκτή με την ίδια λειτουργικότητα, δηλαδή, με μια αντίδραση που επιτυγχάνει τον ίδιο επικοινωνιακό στόχο.</a:t>
            </a:r>
          </a:p>
          <a:p>
            <a:r>
              <a:rPr lang="el-GR" dirty="0" smtClean="0"/>
              <a:t>Το πρώτο, λοιπόν, βήμα στην αντιμετώπιση των προβλημάτων συμπεριφοράς είναι η ανάλυση των συνθηκών υπό τις οποίες ενισχύονται αυτά τα προβλήματα, ενώ στη συνέχεια, εφόσον εντοπιστούν τα αίτια που τα υποκινούν, χρειάζεται να διδάξουμε κοινωνικά αποδεκτούς τρόπους που ικανοποιούν τις επικοινωνιακές 176 ανάγκες του παιδιού, ώστε να μη χρειάζεται να καταφεύγει σε ανεπιθύμητους τρόπους επικοινωνίας.</a:t>
            </a:r>
            <a:endParaRPr lang="el-G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normAutofit/>
          </a:bodyPr>
          <a:lstStyle/>
          <a:p>
            <a:r>
              <a:rPr lang="el-GR" dirty="0" smtClean="0"/>
              <a:t>Η λειτουργική ανάλυση της συμπεριφοράς ορίζεται ως η ανάλυση των περιβαλλοντικών συνθηκών που τροφοδοτούν τις δυσπροσάρμοστες αντιδράσεις του παιδιού, καθώς και των βασικών αναγκών που ικανοποιούνται μέσω των δυσπροσάρμοστων αντιδράσεων. Αναλύοντας το πώς λειτουργεί η δυσπροσάρμοστη συμπεριφορά στο περιβάλλον, καθώς και τα περιβαλλοντικά ερεθίσματα που τη σηματοδοτούν ή την ενισχύουν, αξιολογούμε, όχι μόνο τα ποσοτικά στοιχεία, όπως τη συχνότητα, τη διάρκεια ή την ένταση των αντιδράσεων, αλλά και τις ανάγκες του παιδιού τις οποίες εξυπηρετεί η προσφυγή σε προβληματικές αντιδράσεις (</a:t>
            </a:r>
            <a:r>
              <a:rPr lang="el-GR" dirty="0" err="1" smtClean="0"/>
              <a:t>Mullen</a:t>
            </a:r>
            <a:r>
              <a:rPr lang="el-GR" dirty="0" smtClean="0"/>
              <a:t> &amp; </a:t>
            </a:r>
            <a:r>
              <a:rPr lang="el-GR" dirty="0" err="1" smtClean="0"/>
              <a:t>Frea</a:t>
            </a:r>
            <a:r>
              <a:rPr lang="el-GR" dirty="0" smtClean="0"/>
              <a:t>, 1995).</a:t>
            </a:r>
            <a:endParaRPr lang="el-G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normAutofit/>
          </a:bodyPr>
          <a:lstStyle/>
          <a:p>
            <a:r>
              <a:rPr lang="el-GR" dirty="0" smtClean="0"/>
              <a:t>Η λειτουργική ανάλυση της συμπεριφοράς επιτυγχάνεται με δύο τρόπους: α) περιγραφικά, δηλαδή βασίζεται στις παρατηρήσεις και στα συμπεράσματα των γονέων ή των θεραπευτών που βιώνουν τα προβλήματα συμπεριφοράς του παιδιού και β) εμπεριστατωμένα και συστηματικά με την ανάλυση αναλογικών συνθηκών (</a:t>
            </a:r>
            <a:r>
              <a:rPr lang="el-GR" dirty="0" err="1" smtClean="0"/>
              <a:t>analog</a:t>
            </a:r>
            <a:r>
              <a:rPr lang="el-GR" dirty="0" smtClean="0"/>
              <a:t> </a:t>
            </a:r>
            <a:r>
              <a:rPr lang="el-GR" dirty="0" err="1" smtClean="0"/>
              <a:t>conditions</a:t>
            </a:r>
            <a:r>
              <a:rPr lang="el-GR" dirty="0" smtClean="0"/>
              <a:t>), δηλαδή, την πρόκληση διάφορων περιβαλλοντικών καταστάσεων κάτω από τις οποίες παρατηρείται η συχνότητα των δυσλειτουργικών αντιδράσεων.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20000"/>
              <a:lumOff val="80000"/>
            </a:schemeClr>
          </a:solidFill>
        </p:spPr>
        <p:txBody>
          <a:bodyPr/>
          <a:lstStyle/>
          <a:p>
            <a:r>
              <a:rPr lang="el-GR" dirty="0" smtClean="0"/>
              <a:t>Θετική παιδαγωγική σχέση</a:t>
            </a:r>
            <a:endParaRPr lang="el-GR" dirty="0"/>
          </a:p>
        </p:txBody>
      </p:sp>
      <p:sp>
        <p:nvSpPr>
          <p:cNvPr id="3" name="2 - Θέση περιεχομένου"/>
          <p:cNvSpPr>
            <a:spLocks noGrp="1"/>
          </p:cNvSpPr>
          <p:nvPr>
            <p:ph sz="quarter" idx="1"/>
          </p:nvPr>
        </p:nvSpPr>
        <p:spPr/>
        <p:txBody>
          <a:bodyPr/>
          <a:lstStyle/>
          <a:p>
            <a:r>
              <a:rPr lang="el-GR" dirty="0" smtClean="0"/>
              <a:t>Η θετική παιδαγωγική σχέση συμβάλλει όχι μόνο στην ταχύτερη κατάκτηση των μαθησιακών στόχων του παιδιού, αλλά και στη γενίκευση των δεξιοτήτων του υπό καινούργιες συνθήκες, αρκεί να παρίσταται ο εκπαιδευτικός ή ο θεραπευτής με τον οποίο το παιδί είναι εξοικειωμένο (</a:t>
            </a:r>
            <a:r>
              <a:rPr lang="el-GR" dirty="0" err="1" smtClean="0"/>
              <a:t>Rolider</a:t>
            </a:r>
            <a:r>
              <a:rPr lang="el-GR" dirty="0" smtClean="0"/>
              <a:t> &amp; </a:t>
            </a:r>
            <a:r>
              <a:rPr lang="el-GR" dirty="0" err="1" smtClean="0"/>
              <a:t>Van</a:t>
            </a:r>
            <a:r>
              <a:rPr lang="el-GR" dirty="0" smtClean="0"/>
              <a:t> </a:t>
            </a:r>
            <a:r>
              <a:rPr lang="el-GR" dirty="0" err="1" smtClean="0"/>
              <a:t>Houten</a:t>
            </a:r>
            <a:r>
              <a:rPr lang="el-GR" dirty="0" smtClean="0"/>
              <a:t>, 1993). Η θεραπευτική σχέση, λοιπόν, μπορεί να αποτελέσει διακριτικό ερέθισμα ελέγχου της συμπεριφοράς του παιδιού και μάλιστα ερέθισμα μεγάλης ισχύος.</a:t>
            </a:r>
            <a:endParaRPr 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lstStyle/>
          <a:p>
            <a:r>
              <a:rPr lang="el-GR" dirty="0" smtClean="0"/>
              <a:t>Εφόσον, η εκπαίδευση και η θεραπεία συσχετιστεί με ενισχυτικές, κυρίως, και όχι </a:t>
            </a:r>
            <a:r>
              <a:rPr lang="el-GR" dirty="0" err="1" smtClean="0"/>
              <a:t>τιμωρητικές</a:t>
            </a:r>
            <a:r>
              <a:rPr lang="el-GR" dirty="0" smtClean="0"/>
              <a:t> συνέπειες, η παιδαγωγική σχέση θα αναπτυχθεί τελικά, οπότε ο εκπαιδευτικός  θα αποτελέσει πόλο έλξης για το παιδί.</a:t>
            </a:r>
            <a:endParaRPr lang="el-G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20000"/>
              <a:lumOff val="80000"/>
            </a:schemeClr>
          </a:solidFill>
        </p:spPr>
        <p:txBody>
          <a:bodyPr>
            <a:normAutofit/>
          </a:bodyPr>
          <a:lstStyle/>
          <a:p>
            <a:r>
              <a:rPr lang="el-GR" dirty="0" smtClean="0"/>
              <a:t>Προγράμματα διαμεσολάβησης συνομηλίκων</a:t>
            </a:r>
            <a:endParaRPr lang="el-GR" dirty="0"/>
          </a:p>
        </p:txBody>
      </p:sp>
      <p:sp>
        <p:nvSpPr>
          <p:cNvPr id="3" name="2 - Θέση περιεχομένου"/>
          <p:cNvSpPr>
            <a:spLocks noGrp="1"/>
          </p:cNvSpPr>
          <p:nvPr>
            <p:ph sz="quarter" idx="1"/>
          </p:nvPr>
        </p:nvSpPr>
        <p:spPr/>
        <p:txBody>
          <a:bodyPr/>
          <a:lstStyle/>
          <a:p>
            <a:r>
              <a:rPr lang="el-GR" dirty="0" smtClean="0"/>
              <a:t>Σύμφωνα με την </a:t>
            </a:r>
            <a:r>
              <a:rPr lang="el-GR" dirty="0" err="1" smtClean="0"/>
              <a:t>Χατζηδαμιανού</a:t>
            </a:r>
            <a:r>
              <a:rPr lang="el-GR" dirty="0" smtClean="0"/>
              <a:t> (2016) όπου έχουν εφαρμοστεί προγράμματα διαμεσολάβησης συνομηλίκων τα αποτελέσματα είναι θετικά. Σημειώνεται μείωση των περιστατικών βίας, ανάπτυξη δεξιοτήτων διαμεσολάβησης και ενίσχυση της δέσμευσης των μαθητών προς το σχολείο. Επιπλέον, μειώνεται το άγχος των εκπαιδευτικών και αυξάνεται η ώρα διδασκαλίας. Η δύναμη της ομάδας μπορεί να επιφέρει θετικά αποτελέσματα στα άτομα με αντικοινωνική συμπεριφορά (</a:t>
            </a:r>
            <a:r>
              <a:rPr lang="en-US" dirty="0" err="1" smtClean="0"/>
              <a:t>Heward</a:t>
            </a:r>
            <a:r>
              <a:rPr lang="el-GR" dirty="0" smtClean="0"/>
              <a:t>, 2011).</a:t>
            </a:r>
          </a:p>
          <a:p>
            <a:endParaRPr lang="el-G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Ορισμός σύμφωνα με την Ομοσπονδιακή Κυβέρνηση…</a:t>
            </a:r>
            <a:endParaRPr lang="el-GR" dirty="0"/>
          </a:p>
        </p:txBody>
      </p:sp>
      <p:pic>
        <p:nvPicPr>
          <p:cNvPr id="4" name="3 - Θέση περιεχομένου" descr="P00111-104012.jpg"/>
          <p:cNvPicPr>
            <a:picLocks noGrp="1" noChangeAspect="1"/>
          </p:cNvPicPr>
          <p:nvPr>
            <p:ph sz="quarter" idx="1"/>
          </p:nvPr>
        </p:nvPicPr>
        <p:blipFill>
          <a:blip r:embed="rId2"/>
          <a:stretch>
            <a:fillRect/>
          </a:stretch>
        </p:blipFill>
        <p:spPr>
          <a:xfrm rot="16200000">
            <a:off x="5629661" y="-2542061"/>
            <a:ext cx="8687617" cy="18288127"/>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20000"/>
              <a:lumOff val="80000"/>
            </a:schemeClr>
          </a:solidFill>
        </p:spPr>
        <p:txBody>
          <a:bodyPr>
            <a:normAutofit/>
          </a:bodyPr>
          <a:lstStyle/>
          <a:p>
            <a:r>
              <a:rPr lang="el-GR" dirty="0" smtClean="0"/>
              <a:t>Οι συγκεκριμένες στρατηγικές  είναι οι εξής:</a:t>
            </a:r>
            <a:endParaRPr lang="el-GR" dirty="0"/>
          </a:p>
        </p:txBody>
      </p:sp>
      <p:sp>
        <p:nvSpPr>
          <p:cNvPr id="3" name="2 - Θέση περιεχομένου"/>
          <p:cNvSpPr>
            <a:spLocks noGrp="1"/>
          </p:cNvSpPr>
          <p:nvPr>
            <p:ph sz="quarter" idx="1"/>
          </p:nvPr>
        </p:nvSpPr>
        <p:spPr/>
        <p:txBody>
          <a:bodyPr>
            <a:normAutofit fontScale="85000" lnSpcReduction="20000"/>
          </a:bodyPr>
          <a:lstStyle/>
          <a:p>
            <a:r>
              <a:rPr lang="el-GR" dirty="0" smtClean="0"/>
              <a:t>Ο έλεγχος συνομήλικων, όπου ο μαθητής πρέπει να παρατηρεί προσεκτικά κρατώντας σημειώσεις τη συμπεριφορά ενός συνομήλικου και να του προσφέρει ανατροφοδότηση. </a:t>
            </a:r>
          </a:p>
          <a:p>
            <a:r>
              <a:rPr lang="el-GR" dirty="0" smtClean="0"/>
              <a:t>Επίσης,  σχετικά με τη θετική αναφορά συνομηλίκων, οι μαθητές ωθούνται να υπογραμμίζουν τις θετικές συμπεριφορές των άλλων.</a:t>
            </a:r>
          </a:p>
          <a:p>
            <a:r>
              <a:rPr lang="el-GR" dirty="0" smtClean="0"/>
              <a:t> Μία άλλη στρατηγική είναι η διδασκαλία  συνομηλίκων, όπου οι μαθητές με </a:t>
            </a:r>
            <a:r>
              <a:rPr lang="el-GR" dirty="0" err="1" smtClean="0"/>
              <a:t>συμπεριφορικές</a:t>
            </a:r>
            <a:r>
              <a:rPr lang="el-GR" dirty="0" smtClean="0"/>
              <a:t> διαταραχές, υιοθετώντας τον ρόλο του διδάσκοντος ακαδημαϊκών ή κοινωνικών δεξιοτήτων, κατανοούν βαθύτερα τις κοινωνικές δεξιότητες. </a:t>
            </a:r>
          </a:p>
          <a:p>
            <a:r>
              <a:rPr lang="el-GR" dirty="0" smtClean="0"/>
              <a:t>Τέλος, μέσω της υποστήριξής και αντιμετώπισης συνομηλίκων οι μαθητές μαθαίνουν να διακρίνουν τις θετικές συμπεριφορές και σε περίπτωση εκδήλωσης προβληματικής συμπεριφοράς διδάσκονται να αιτιολογήσουν τους λόγους σύμφωνα με τους οποίους μια τέτοια συμπεριφορά είναι ακατάλληλη και προτείνουν την υιοθέτηση μιας εναλλακτικής αντίδρασης (</a:t>
            </a:r>
            <a:r>
              <a:rPr lang="el-GR" dirty="0" err="1" smtClean="0"/>
              <a:t>Heward</a:t>
            </a:r>
            <a:r>
              <a:rPr lang="el-GR" dirty="0" smtClean="0"/>
              <a:t>, 2011). </a:t>
            </a:r>
          </a:p>
          <a:p>
            <a:endParaRPr lang="el-G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lstStyle/>
          <a:p>
            <a:r>
              <a:rPr lang="el-GR" dirty="0" smtClean="0"/>
              <a:t>Αξίζει να αναφερθεί πως η εφαρμογή ενός μοντέλου υποστήριξης συνομηλίκων αποτελεί μια περίπλοκη διαδικασία, διότι στην πλειονότητά τους τα παιδιά  με </a:t>
            </a:r>
            <a:r>
              <a:rPr lang="el-GR" dirty="0" err="1" smtClean="0"/>
              <a:t>συμπεριφορικές</a:t>
            </a:r>
            <a:r>
              <a:rPr lang="el-GR" dirty="0" smtClean="0"/>
              <a:t> διαταραχές δεν έχουν συμμετάσχει ποτέ σε ομάδες συνομηλίκων που να επικροτείται η κατάλληλη συμπεριφορά. Μάλιστα, ο δάσκαλος κατέχει έναν αρκετά δύσκολο ρόλο, καθώς καλείται να συμβάλει στη δημιουργία ενός κλίματος ενότητας μέσα στην ομάδα (</a:t>
            </a:r>
            <a:r>
              <a:rPr lang="el-GR" dirty="0" err="1" smtClean="0"/>
              <a:t>Heward</a:t>
            </a:r>
            <a:r>
              <a:rPr lang="el-GR" dirty="0" smtClean="0"/>
              <a:t>, 2011).</a:t>
            </a:r>
          </a:p>
          <a:p>
            <a:endParaRPr lang="el-G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Διάρθρωση προγράμματος</a:t>
            </a:r>
            <a:endParaRPr lang="el-GR" dirty="0"/>
          </a:p>
        </p:txBody>
      </p:sp>
      <p:sp>
        <p:nvSpPr>
          <p:cNvPr id="3" name="2 - Θέση περιεχομένου"/>
          <p:cNvSpPr>
            <a:spLocks noGrp="1"/>
          </p:cNvSpPr>
          <p:nvPr>
            <p:ph sz="quarter" idx="1"/>
          </p:nvPr>
        </p:nvSpPr>
        <p:spPr>
          <a:xfrm>
            <a:off x="1994696" y="2310786"/>
            <a:ext cx="16954897" cy="8091342"/>
          </a:xfrm>
        </p:spPr>
        <p:txBody>
          <a:bodyPr>
            <a:normAutofit lnSpcReduction="10000"/>
          </a:bodyPr>
          <a:lstStyle/>
          <a:p>
            <a:r>
              <a:rPr lang="el-GR" dirty="0" smtClean="0"/>
              <a:t>Τα </a:t>
            </a:r>
            <a:r>
              <a:rPr lang="el-GR" dirty="0" smtClean="0"/>
              <a:t>προγράμματα  στηρίζονται </a:t>
            </a:r>
            <a:r>
              <a:rPr lang="el-GR" dirty="0" smtClean="0"/>
              <a:t>στη λογική της </a:t>
            </a:r>
            <a:r>
              <a:rPr lang="el-GR" dirty="0" smtClean="0"/>
              <a:t>ομάδας. </a:t>
            </a:r>
          </a:p>
          <a:p>
            <a:r>
              <a:rPr lang="el-GR" dirty="0" smtClean="0"/>
              <a:t>Συγκεκριμένα</a:t>
            </a:r>
            <a:r>
              <a:rPr lang="el-GR" dirty="0" smtClean="0"/>
              <a:t>, καθημερινά πραγματοποιούνται δύο τύποι ομαδικών </a:t>
            </a:r>
            <a:r>
              <a:rPr lang="el-GR" dirty="0" smtClean="0"/>
              <a:t>συναντήσεων.</a:t>
            </a:r>
          </a:p>
          <a:p>
            <a:r>
              <a:rPr lang="el-GR" dirty="0" smtClean="0"/>
              <a:t> </a:t>
            </a:r>
            <a:r>
              <a:rPr lang="el-GR" dirty="0" smtClean="0"/>
              <a:t>Κάθε πρωί, δηλαδή, λαμβάνει χώρα μια συνάντηση κατά την οποία τα μέλη της ομάδας στοχάζονται τη ροή που θα έχει το ημερήσιο πρόγραμμα. Μάλιστα, κάθε μέλος θέτει έναν </a:t>
            </a:r>
            <a:r>
              <a:rPr lang="el-GR" dirty="0" err="1" smtClean="0"/>
              <a:t>συμπεριφορικό</a:t>
            </a:r>
            <a:r>
              <a:rPr lang="el-GR" dirty="0" smtClean="0"/>
              <a:t> στόχο που θα προσπαθήσει να επιτύχει και οι συνομήλικοι παρέχουν στήριξη και προτείνουν τρόπους επίτευξης του συγκεκριμένου στόχου. Τέλος στα πλαίσια της συνάντησης όλα τα μέλη της ομάδας θέτουν έναν από κοινού στόχο (</a:t>
            </a:r>
            <a:r>
              <a:rPr lang="el-GR" dirty="0" err="1" smtClean="0"/>
              <a:t>Heward</a:t>
            </a:r>
            <a:r>
              <a:rPr lang="el-GR" dirty="0" smtClean="0"/>
              <a:t>, 2011).  </a:t>
            </a:r>
            <a:endParaRPr lang="el-GR" dirty="0" smtClean="0"/>
          </a:p>
          <a:p>
            <a:r>
              <a:rPr lang="el-GR" dirty="0" smtClean="0"/>
              <a:t>Όταν </a:t>
            </a:r>
            <a:r>
              <a:rPr lang="el-GR" dirty="0" smtClean="0"/>
              <a:t>τελειώνει η κάθε ημέρα </a:t>
            </a:r>
            <a:r>
              <a:rPr lang="el-GR" dirty="0" smtClean="0"/>
              <a:t>πραγματοποιείται μια </a:t>
            </a:r>
            <a:r>
              <a:rPr lang="el-GR" dirty="0" smtClean="0"/>
              <a:t>συνάντηση αξιολόγησης, όπου συζητείται κατά πόσο </a:t>
            </a:r>
            <a:r>
              <a:rPr lang="el-GR" dirty="0" smtClean="0"/>
              <a:t>ικανοποιήθηκαν, </a:t>
            </a:r>
            <a:r>
              <a:rPr lang="el-GR" dirty="0" smtClean="0"/>
              <a:t>τόσο οι </a:t>
            </a:r>
            <a:r>
              <a:rPr lang="el-GR" dirty="0" smtClean="0"/>
              <a:t>ομαδικοί, </a:t>
            </a:r>
            <a:r>
              <a:rPr lang="el-GR" dirty="0" smtClean="0"/>
              <a:t>όσο και οι ατομικοί στόχοι. </a:t>
            </a:r>
            <a:endParaRPr lang="el-G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normAutofit/>
          </a:bodyPr>
          <a:lstStyle/>
          <a:p>
            <a:r>
              <a:rPr lang="el-GR" dirty="0" smtClean="0"/>
              <a:t>Ωστόσο, δύναται να σημειωθούν συναντήσεις επίλυσης προβλήματος σε περίπτωση που ένα μέλος της ομάδας ή ο δάσκαλος επιθυμεί να  μοιραστεί με τους υπόλοιπους ένα πρόβλημα. Σε αυτή την περίπτωση η ομάδα συζητά το πρόβλημα, προτείνει λύσεις και σκιαγραφεί τις συνέπειες που ενέχουν οι συγκεκριμένες λύσεις, αναπτύσσει ένα πλάνο για την επίλυση του προβλήματος και γίνεται συμφωνία σχετικά την πραγμάτωση του πλάνου. Τέλος, οι </a:t>
            </a:r>
            <a:r>
              <a:rPr lang="el-GR" dirty="0" err="1" smtClean="0"/>
              <a:t>συμπεριφορικές</a:t>
            </a:r>
            <a:r>
              <a:rPr lang="el-GR" dirty="0" smtClean="0"/>
              <a:t> συνάφειες βασισμένες στην ομάδα σχετίζονται με προνόμια και αμοιβές που θα λάβουν τα μέλη της ομάδας αν επιδείξουν την κατάλληλη συμπεριφορά (</a:t>
            </a:r>
            <a:r>
              <a:rPr lang="el-GR" dirty="0" err="1" smtClean="0"/>
              <a:t>Heward</a:t>
            </a:r>
            <a:r>
              <a:rPr lang="el-GR" dirty="0" smtClean="0"/>
              <a:t>, 2011). </a:t>
            </a:r>
            <a:endParaRPr lang="el-GR" smtClean="0"/>
          </a:p>
          <a:p>
            <a:endParaRPr lang="el-G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Οι παράγοντες που θέτουν τα παιδιά και τους νέους σε κίνδυνο μακροπρόθεσμης αρνητικής συμπεριφοράς…</a:t>
            </a:r>
            <a:endParaRPr lang="el-GR" dirty="0"/>
          </a:p>
        </p:txBody>
      </p:sp>
      <p:pic>
        <p:nvPicPr>
          <p:cNvPr id="4" name="3 - Θέση περιεχομένου" descr="P00111-105229.jpg"/>
          <p:cNvPicPr>
            <a:picLocks noGrp="1" noChangeAspect="1"/>
          </p:cNvPicPr>
          <p:nvPr>
            <p:ph sz="quarter" idx="1"/>
          </p:nvPr>
        </p:nvPicPr>
        <p:blipFill>
          <a:blip r:embed="rId2" cstate="print"/>
          <a:stretch>
            <a:fillRect/>
          </a:stretch>
        </p:blipFill>
        <p:spPr>
          <a:xfrm>
            <a:off x="3686925" y="2311400"/>
            <a:ext cx="13001716" cy="8233604"/>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Βασικές στρατηγικές αντιμετώπισης</a:t>
            </a:r>
            <a:endParaRPr lang="el-GR" dirty="0"/>
          </a:p>
        </p:txBody>
      </p:sp>
      <p:sp>
        <p:nvSpPr>
          <p:cNvPr id="3" name="2 - Θέση περιεχομένου"/>
          <p:cNvSpPr>
            <a:spLocks noGrp="1"/>
          </p:cNvSpPr>
          <p:nvPr>
            <p:ph sz="quarter" idx="1"/>
          </p:nvPr>
        </p:nvSpPr>
        <p:spPr/>
        <p:txBody>
          <a:bodyPr/>
          <a:lstStyle/>
          <a:p>
            <a:r>
              <a:rPr lang="el-GR" dirty="0" smtClean="0"/>
              <a:t>Η χορήγηση εργαλείων προληπτικού ελέγχου</a:t>
            </a:r>
          </a:p>
          <a:p>
            <a:r>
              <a:rPr lang="el-GR" dirty="0" smtClean="0"/>
              <a:t>Η χρήση τεκμηριωμένων πρακτικών</a:t>
            </a:r>
          </a:p>
          <a:p>
            <a:r>
              <a:rPr lang="el-GR" dirty="0" smtClean="0"/>
              <a:t>Η παροχή πρώιμης παρέμβασης</a:t>
            </a:r>
          </a:p>
          <a:p>
            <a:r>
              <a:rPr lang="el-GR" dirty="0" smtClean="0"/>
              <a:t>Η παροχή κατάλληλης διδασκαλίας που ανταποκρίνεται στις σχολικές και </a:t>
            </a:r>
            <a:r>
              <a:rPr lang="el-GR" dirty="0" err="1" smtClean="0"/>
              <a:t>συμπεριφορικές</a:t>
            </a:r>
            <a:r>
              <a:rPr lang="el-GR" dirty="0" smtClean="0"/>
              <a:t> του ανάγκες</a:t>
            </a:r>
          </a:p>
          <a:p>
            <a:r>
              <a:rPr lang="el-GR" dirty="0" smtClean="0"/>
              <a:t>Η χρήση μοντέλων πρόληψης πολλαπλών βαθμίδων, ώστε να καλύπτονται οι σύνθετες ανάγκες τους.</a:t>
            </a:r>
            <a:endParaRPr lang="el-G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sz="quarter" idx="1"/>
          </p:nvPr>
        </p:nvSpPr>
        <p:spPr/>
        <p:txBody>
          <a:bodyPr/>
          <a:lstStyle/>
          <a:p>
            <a:r>
              <a:rPr lang="el-GR" sz="4400" dirty="0" smtClean="0"/>
              <a:t>Να αναπτύξετε ένα πρόγραμμα παρέμβασης, βασισμένο στην τεχνική της Διαμεσολάβησης και Υποστήριξης Συνομηλίκων προκειμένου να </a:t>
            </a:r>
            <a:r>
              <a:rPr lang="el-GR" sz="4400" dirty="0" smtClean="0"/>
              <a:t>προωθηθεί </a:t>
            </a:r>
            <a:r>
              <a:rPr lang="el-GR" sz="4400" dirty="0" smtClean="0"/>
              <a:t>η σχολική ένταξη και να </a:t>
            </a:r>
            <a:r>
              <a:rPr lang="el-GR" sz="4400" dirty="0" smtClean="0"/>
              <a:t>αντισταθμιστεί </a:t>
            </a:r>
            <a:r>
              <a:rPr lang="el-GR" sz="4400" dirty="0" smtClean="0"/>
              <a:t>την αντικοινωνική συμπεριφορά μαθητή με </a:t>
            </a:r>
            <a:r>
              <a:rPr lang="el-GR" sz="4400" dirty="0" err="1" smtClean="0"/>
              <a:t>Συμπεριφορικές</a:t>
            </a:r>
            <a:r>
              <a:rPr lang="el-GR" sz="4400" dirty="0" smtClean="0"/>
              <a:t> Διαταραχές (προβλήματα εξωτερίκευσης</a:t>
            </a:r>
            <a:r>
              <a:rPr lang="el-GR" sz="4400" dirty="0" smtClean="0"/>
              <a:t>).</a:t>
            </a:r>
            <a:endParaRPr lang="el-G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Κι αν όλα τα προηγούμενα τα λησμονήσουμε, αυτό να το θυμόμαστε πάντα…</a:t>
            </a:r>
            <a:endParaRPr lang="el-GR" dirty="0"/>
          </a:p>
        </p:txBody>
      </p:sp>
      <p:sp>
        <p:nvSpPr>
          <p:cNvPr id="3" name="2 - Θέση περιεχομένου"/>
          <p:cNvSpPr>
            <a:spLocks noGrp="1"/>
          </p:cNvSpPr>
          <p:nvPr>
            <p:ph sz="quarter" idx="1"/>
          </p:nvPr>
        </p:nvSpPr>
        <p:spPr>
          <a:xfrm>
            <a:off x="1994696" y="2310786"/>
            <a:ext cx="16954897" cy="7948466"/>
          </a:xfrm>
        </p:spPr>
        <p:txBody>
          <a:bodyPr>
            <a:normAutofit/>
          </a:bodyPr>
          <a:lstStyle/>
          <a:p>
            <a:r>
              <a:rPr lang="el-GR" dirty="0" smtClean="0"/>
              <a:t>Π</a:t>
            </a:r>
            <a:r>
              <a:rPr lang="el-GR" dirty="0" smtClean="0"/>
              <a:t>ίσω </a:t>
            </a:r>
            <a:r>
              <a:rPr lang="el-GR" dirty="0" smtClean="0"/>
              <a:t>από ένα παιδί με προβλήματα συμπεριφοράς </a:t>
            </a:r>
            <a:r>
              <a:rPr lang="el-GR" b="1" dirty="0" smtClean="0"/>
              <a:t>κρύβεται ένα παιδί που υποφέρει</a:t>
            </a:r>
            <a:r>
              <a:rPr lang="el-GR" dirty="0" smtClean="0"/>
              <a:t>, που είναι σε συναισθηματική και διαπροσωπική σύγχυση/ακραία ένταση (ακόμη και οι θύτες εκφοβισμού). Ένα παιδί που δεν ξέρει ή δεν μπορεί να βρει τρόπους να κοινοποιήσει αυτά τα συναισθήματα, να κερδίσει την αναγνώριση των άλλων και μια θέση στο σχολείο, παρά τη συχνά φαινομενική άρνηση ή επιθετικότητα, που αποτελούν και μηχανισμούς άμυνας για τα καταθλιπτικά συναισθήματα ή τις αδύναμες πλευρές του εαυτού</a:t>
            </a:r>
            <a:r>
              <a:rPr lang="el-GR" dirty="0" smtClean="0"/>
              <a:t>.</a:t>
            </a:r>
          </a:p>
          <a:p>
            <a:r>
              <a:rPr lang="el-GR" dirty="0" smtClean="0"/>
              <a:t>Ως εκπαιδευτικοί οφείλουμε να το «πλησιάσουμε» , να το βοηθήσουμε και να λειτουργήσουμε ως πρότυπα συμπεριφοράς και διαχείρισης συναισθημάτων.</a:t>
            </a:r>
            <a:endParaRPr lang="el-G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Ενδεικτικές </a:t>
            </a:r>
            <a:r>
              <a:rPr lang="el-GR" dirty="0" smtClean="0"/>
              <a:t>Πηγές</a:t>
            </a:r>
            <a:r>
              <a:rPr lang="el-GR" dirty="0" smtClean="0"/>
              <a:t/>
            </a:r>
            <a:br>
              <a:rPr lang="el-GR" dirty="0" smtClean="0"/>
            </a:br>
            <a:endParaRPr lang="el-GR" dirty="0"/>
          </a:p>
        </p:txBody>
      </p:sp>
      <p:sp>
        <p:nvSpPr>
          <p:cNvPr id="3" name="2 - Θέση περιεχομένου"/>
          <p:cNvSpPr>
            <a:spLocks noGrp="1"/>
          </p:cNvSpPr>
          <p:nvPr>
            <p:ph sz="quarter" idx="1"/>
          </p:nvPr>
        </p:nvSpPr>
        <p:spPr/>
        <p:txBody>
          <a:bodyPr>
            <a:normAutofit fontScale="77500" lnSpcReduction="20000"/>
          </a:bodyPr>
          <a:lstStyle/>
          <a:p>
            <a:pPr>
              <a:buNone/>
            </a:pPr>
            <a:endParaRPr lang="en-US" b="1" dirty="0" smtClean="0"/>
          </a:p>
          <a:p>
            <a:r>
              <a:rPr lang="en-US" dirty="0" smtClean="0"/>
              <a:t>Deborah </a:t>
            </a:r>
            <a:r>
              <a:rPr lang="en-US" dirty="0" smtClean="0"/>
              <a:t>Deutsch Smith, Naomi </a:t>
            </a:r>
            <a:r>
              <a:rPr lang="en-US" dirty="0" err="1" smtClean="0"/>
              <a:t>Chowdhuri</a:t>
            </a:r>
            <a:r>
              <a:rPr lang="en-US" dirty="0" smtClean="0"/>
              <a:t> Tyler</a:t>
            </a:r>
          </a:p>
          <a:p>
            <a:pPr>
              <a:buNone/>
            </a:pPr>
            <a:r>
              <a:rPr lang="el-GR" dirty="0" smtClean="0"/>
              <a:t>Εισαγωγή στην Ειδική Αγωγή και Εκπαίδευση</a:t>
            </a:r>
          </a:p>
          <a:p>
            <a:pPr>
              <a:buNone/>
            </a:pPr>
            <a:r>
              <a:rPr lang="el-GR" dirty="0" smtClean="0"/>
              <a:t>Φέρνοντας την αλλαγή</a:t>
            </a:r>
          </a:p>
          <a:p>
            <a:pPr>
              <a:buNone/>
            </a:pPr>
            <a:r>
              <a:rPr lang="el-GR" dirty="0" smtClean="0"/>
              <a:t>Επιμελητής: Αλέξανδρος-Σταμάτιος Αντωνίου Μεταφραστής: '</a:t>
            </a:r>
            <a:r>
              <a:rPr lang="el-GR" dirty="0" err="1" smtClean="0"/>
              <a:t>Αρτεμις</a:t>
            </a:r>
            <a:r>
              <a:rPr lang="el-GR" dirty="0" smtClean="0"/>
              <a:t> Γρίβα</a:t>
            </a:r>
            <a:br>
              <a:rPr lang="el-GR" dirty="0" smtClean="0"/>
            </a:br>
            <a:r>
              <a:rPr lang="el-GR" dirty="0" smtClean="0"/>
              <a:t>Εκδόσεις: </a:t>
            </a:r>
            <a:r>
              <a:rPr lang="en-US" dirty="0" smtClean="0"/>
              <a:t>Gutenberg</a:t>
            </a:r>
            <a:endParaRPr lang="el-GR" dirty="0" smtClean="0"/>
          </a:p>
          <a:p>
            <a:r>
              <a:rPr lang="el-GR" dirty="0" err="1" smtClean="0"/>
              <a:t>Κουρκούτας</a:t>
            </a:r>
            <a:r>
              <a:rPr lang="el-GR" dirty="0" smtClean="0"/>
              <a:t>, Η. (2017). Παιδιά με Συναισθηματικές και </a:t>
            </a:r>
            <a:r>
              <a:rPr lang="el-GR" dirty="0" err="1" smtClean="0"/>
              <a:t>Συμπεριφορικές</a:t>
            </a:r>
            <a:r>
              <a:rPr lang="el-GR" dirty="0" smtClean="0"/>
              <a:t> Διαταραχές: Κλινικές και Ψυχοπαιδαγωγικές Παρεμβάσεις στο Σχολείο και την Οικογένεια. Αθήνα: Τόπος</a:t>
            </a:r>
            <a:endParaRPr lang="en-US" dirty="0" smtClean="0"/>
          </a:p>
          <a:p>
            <a:endParaRPr lang="el-GR" dirty="0"/>
          </a:p>
        </p:txBody>
      </p:sp>
      <p:pic>
        <p:nvPicPr>
          <p:cNvPr id="7" name="6 - Θέση περιεχομένου" descr="images (4).jpg"/>
          <p:cNvPicPr>
            <a:picLocks noGrp="1" noChangeAspect="1"/>
          </p:cNvPicPr>
          <p:nvPr>
            <p:ph sz="quarter" idx="2"/>
          </p:nvPr>
        </p:nvPicPr>
        <p:blipFill>
          <a:blip r:embed="rId2"/>
          <a:stretch>
            <a:fillRect/>
          </a:stretch>
        </p:blipFill>
        <p:spPr>
          <a:xfrm>
            <a:off x="12616675" y="4258460"/>
            <a:ext cx="4500594" cy="3714776"/>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Σας ευχαριστώ για την εξαιρετική συμπόρευση και συνεργασία κατά τη διάρκεια του εξαμήνου…</a:t>
            </a:r>
            <a:endParaRPr lang="el-GR" dirty="0"/>
          </a:p>
        </p:txBody>
      </p:sp>
      <p:pic>
        <p:nvPicPr>
          <p:cNvPr id="4" name="3 - Θέση περιεχομένου" descr="download (1).jpg"/>
          <p:cNvPicPr>
            <a:picLocks noGrp="1" noChangeAspect="1"/>
          </p:cNvPicPr>
          <p:nvPr>
            <p:ph sz="quarter" idx="1"/>
          </p:nvPr>
        </p:nvPicPr>
        <p:blipFill>
          <a:blip r:embed="rId2"/>
          <a:stretch>
            <a:fillRect/>
          </a:stretch>
        </p:blipFill>
        <p:spPr>
          <a:xfrm>
            <a:off x="615091" y="2543948"/>
            <a:ext cx="9358378" cy="7643866"/>
          </a:xfrm>
        </p:spPr>
      </p:pic>
      <p:pic>
        <p:nvPicPr>
          <p:cNvPr id="6" name="5 - Θέση περιεχομένου" descr="teach.jpg"/>
          <p:cNvPicPr>
            <a:picLocks noGrp="1" noChangeAspect="1"/>
          </p:cNvPicPr>
          <p:nvPr>
            <p:ph sz="quarter" idx="2"/>
          </p:nvPr>
        </p:nvPicPr>
        <p:blipFill>
          <a:blip r:embed="rId3"/>
          <a:stretch>
            <a:fillRect/>
          </a:stretch>
        </p:blipFill>
        <p:spPr>
          <a:xfrm>
            <a:off x="10687849" y="3186890"/>
            <a:ext cx="7286676" cy="5572164"/>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Διακρίνονται σε τρεις κατηγορίες…</a:t>
            </a:r>
            <a:endParaRPr lang="el-GR" dirty="0"/>
          </a:p>
        </p:txBody>
      </p:sp>
      <p:sp>
        <p:nvSpPr>
          <p:cNvPr id="3" name="2 - Θέση περιεχομένου"/>
          <p:cNvSpPr>
            <a:spLocks noGrp="1"/>
          </p:cNvSpPr>
          <p:nvPr>
            <p:ph sz="quarter" idx="1"/>
          </p:nvPr>
        </p:nvSpPr>
        <p:spPr/>
        <p:txBody>
          <a:bodyPr/>
          <a:lstStyle/>
          <a:p>
            <a:r>
              <a:rPr lang="el-GR" dirty="0" smtClean="0"/>
              <a:t>Συμπεριφορές εξωτερίκευσης</a:t>
            </a:r>
          </a:p>
          <a:p>
            <a:r>
              <a:rPr lang="el-GR" dirty="0" smtClean="0"/>
              <a:t>Συμπεριφορές εσωτερίκευσης</a:t>
            </a:r>
          </a:p>
          <a:p>
            <a:r>
              <a:rPr lang="el-GR" dirty="0" smtClean="0"/>
              <a:t>Διαταραχές χαμηλής συχνότητας</a:t>
            </a:r>
            <a:endParaRPr lang="el-G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20000"/>
              <a:lumOff val="80000"/>
            </a:schemeClr>
          </a:solidFill>
        </p:spPr>
        <p:txBody>
          <a:bodyPr>
            <a:normAutofit/>
          </a:bodyPr>
          <a:lstStyle/>
          <a:p>
            <a:r>
              <a:rPr lang="el-GR" dirty="0" smtClean="0"/>
              <a:t>Συμπεριφορές εξωτερίκευσης και εσωτερίκευσης</a:t>
            </a:r>
            <a:endParaRPr lang="el-GR" dirty="0"/>
          </a:p>
        </p:txBody>
      </p:sp>
      <p:sp>
        <p:nvSpPr>
          <p:cNvPr id="3" name="2 - Θέση περιεχομένου"/>
          <p:cNvSpPr>
            <a:spLocks noGrp="1"/>
          </p:cNvSpPr>
          <p:nvPr>
            <p:ph sz="quarter" idx="1"/>
          </p:nvPr>
        </p:nvSpPr>
        <p:spPr/>
        <p:txBody>
          <a:bodyPr>
            <a:normAutofit lnSpcReduction="10000"/>
          </a:bodyPr>
          <a:lstStyle/>
          <a:p>
            <a:r>
              <a:rPr lang="el-GR" dirty="0" smtClean="0"/>
              <a:t>Οι </a:t>
            </a:r>
            <a:r>
              <a:rPr lang="el-GR" dirty="0" err="1" smtClean="0"/>
              <a:t>συμπεριφορικές</a:t>
            </a:r>
            <a:r>
              <a:rPr lang="el-GR" dirty="0" smtClean="0"/>
              <a:t> διαταραχές χαρακτηρίζονται από ποικίλες αντιδράσεις στα σχολικά προγράμματα και είναι διαφορετικές από τις αναμενόμενες σύμφωνα με τα ηλικιακά, εθνικά και πολιτιστικά πρότυπα. Εμφανίζονται σταθερά και διακρίνονται σε συμπεριφορές εξωτερίκευσης και εσωτερίκευσης. Επιδρούν αρνητικά στη σχολική επίδοση και των κοινωνική αλληλεπίδραση των παιδιών (</a:t>
            </a:r>
            <a:r>
              <a:rPr lang="en-US" dirty="0" err="1" smtClean="0"/>
              <a:t>Heward</a:t>
            </a:r>
            <a:r>
              <a:rPr lang="el-GR" dirty="0" smtClean="0"/>
              <a:t>, 2011).</a:t>
            </a:r>
          </a:p>
          <a:p>
            <a:r>
              <a:rPr lang="el-GR" dirty="0" smtClean="0"/>
              <a:t>  Έρευνες που πραγματοποιήθηκαν έδειξαν ότι παιδιά που έχουν αναπτύξει τέτοιου είδους συμπεριφορά από την παιδική τους ηλικία όχι μόνο δεν πρόκειται να ξεπεράσουν αυτή την αποκλίνουσα συμπεριφορά, αλλά αυτή η συμπεριφορά αποτελεί ένδειξη παραβατικότητας στην εφηβεία (</a:t>
            </a:r>
            <a:r>
              <a:rPr lang="el-GR" dirty="0" err="1" smtClean="0"/>
              <a:t>Heward</a:t>
            </a:r>
            <a:r>
              <a:rPr lang="el-GR" dirty="0" smtClean="0"/>
              <a:t>, 2011). </a:t>
            </a:r>
          </a:p>
          <a:p>
            <a:endParaRPr lang="el-G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lstStyle/>
          <a:p>
            <a:r>
              <a:rPr lang="el-GR" dirty="0" smtClean="0"/>
              <a:t>Τα προβλήματα εξωτερίκευσης επηρεάζουν αρνητικά όλους τους τομείς της ζωής ενός παιδιού. Η σχολική επίδοση και η κοινωνική αλληλεπίδραση υπολείπονται σημαντικά. Απαιτείται προσεκτικός σχεδιασμός για την αντιμετώπιση της αντικοινωνικής συμπεριφοράς και συνεργασία μεταξύ σχολείου, εκπαιδευτικών, γονέων και ειδικών στα ζητήματα των συναισθηματικών και </a:t>
            </a:r>
            <a:r>
              <a:rPr lang="el-GR" dirty="0" err="1" smtClean="0"/>
              <a:t>συμπεριφορικών</a:t>
            </a:r>
            <a:r>
              <a:rPr lang="el-GR" dirty="0" smtClean="0"/>
              <a:t> διαταραχών.</a:t>
            </a:r>
            <a:endParaRPr lang="el-G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20000"/>
              <a:lumOff val="80000"/>
            </a:schemeClr>
          </a:solidFill>
        </p:spPr>
        <p:txBody>
          <a:bodyPr>
            <a:normAutofit fontScale="90000"/>
          </a:bodyPr>
          <a:lstStyle/>
          <a:p>
            <a:r>
              <a:rPr lang="el-GR" dirty="0" smtClean="0"/>
              <a:t>Αιτίες που προκαλούν τέτοιου είδους συμπεριφορές…</a:t>
            </a:r>
            <a:endParaRPr lang="el-GR" dirty="0"/>
          </a:p>
        </p:txBody>
      </p:sp>
      <p:sp>
        <p:nvSpPr>
          <p:cNvPr id="3" name="2 - Θέση περιεχομένου"/>
          <p:cNvSpPr>
            <a:spLocks noGrp="1"/>
          </p:cNvSpPr>
          <p:nvPr>
            <p:ph sz="quarter" idx="1"/>
          </p:nvPr>
        </p:nvSpPr>
        <p:spPr>
          <a:xfrm>
            <a:off x="1994696" y="2310786"/>
            <a:ext cx="17331343" cy="7957087"/>
          </a:xfrm>
        </p:spPr>
        <p:txBody>
          <a:bodyPr>
            <a:normAutofit fontScale="92500" lnSpcReduction="20000"/>
          </a:bodyPr>
          <a:lstStyle/>
          <a:p>
            <a:r>
              <a:rPr lang="el-GR" dirty="0" smtClean="0"/>
              <a:t>Βιολογικοί παράγοντες. Άτομα με εγκεφαλικές διαταραχές βιώνουν προβλήματα συμπεριφοράς και μάλιστα υπάρχουν στοιχεία που καταδεικνύουν γενετικές συνδέσεις στα πλαίσια </a:t>
            </a:r>
            <a:r>
              <a:rPr lang="el-GR" dirty="0" err="1" smtClean="0"/>
              <a:t>συμπεριφορικών</a:t>
            </a:r>
            <a:r>
              <a:rPr lang="el-GR" dirty="0" smtClean="0"/>
              <a:t> διαταραχών (</a:t>
            </a:r>
            <a:r>
              <a:rPr lang="el-GR" dirty="0" err="1" smtClean="0"/>
              <a:t>Heward</a:t>
            </a:r>
            <a:r>
              <a:rPr lang="el-GR" dirty="0" smtClean="0"/>
              <a:t>, 2011).</a:t>
            </a:r>
          </a:p>
          <a:p>
            <a:r>
              <a:rPr lang="el-GR" dirty="0" smtClean="0"/>
              <a:t>Η οικογένεια. Παιδιά με </a:t>
            </a:r>
            <a:r>
              <a:rPr lang="el-GR" dirty="0" err="1" smtClean="0"/>
              <a:t>συμπεριφορικές</a:t>
            </a:r>
            <a:r>
              <a:rPr lang="el-GR" dirty="0" smtClean="0"/>
              <a:t> διαταραχές επηρεάζονται αρνητικά από μια συγκρουσιακή οικογενειακή κατάσταση ή από άσχημη αντιμετώπιση του παιδιού από τους γονείς. </a:t>
            </a:r>
          </a:p>
          <a:p>
            <a:r>
              <a:rPr lang="el-GR" dirty="0" smtClean="0"/>
              <a:t>Ακόμα, ψυχολογικοί παράγοντες και παράγοντες ιδιοσυγκρασίας προκαλούν </a:t>
            </a:r>
            <a:r>
              <a:rPr lang="el-GR" dirty="0" err="1" smtClean="0"/>
              <a:t>συμπεριφορικές</a:t>
            </a:r>
            <a:r>
              <a:rPr lang="el-GR" dirty="0" smtClean="0"/>
              <a:t> διαταραχές τέτοιοι είναι η ικανότητα προσαρμογής, η ένταση της αντίδρασης, η ποιότητα της διάθεσης και η διάσπαση προσοχής. </a:t>
            </a:r>
          </a:p>
          <a:p>
            <a:r>
              <a:rPr lang="el-GR" dirty="0" smtClean="0"/>
              <a:t>Το σχολείο. Ωστόσο, και οι σχολικοί παράγοντες δύναται να οδηγήσουν σε τέτοιες συμπεριφορές, όπως για παράδειγμα σε μια κατάσταση αντιπαράθεσης ανάμεσα στο παιδί και τον δάσκαλο ή μια αρνητική αντίδραση στη σχολική αποτυχία (</a:t>
            </a:r>
            <a:r>
              <a:rPr lang="el-GR" dirty="0" err="1" smtClean="0"/>
              <a:t>Κάτσενου</a:t>
            </a:r>
            <a:r>
              <a:rPr lang="el-GR" dirty="0" smtClean="0"/>
              <a:t>, 2007). </a:t>
            </a:r>
          </a:p>
          <a:p>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20000"/>
              <a:lumOff val="80000"/>
            </a:schemeClr>
          </a:solidFill>
        </p:spPr>
        <p:txBody>
          <a:bodyPr/>
          <a:lstStyle/>
          <a:p>
            <a:r>
              <a:rPr lang="el-GR" dirty="0" smtClean="0"/>
              <a:t>Προβλήματα εξωτερίκευσης</a:t>
            </a:r>
            <a:endParaRPr lang="el-GR" dirty="0"/>
          </a:p>
        </p:txBody>
      </p:sp>
      <p:sp>
        <p:nvSpPr>
          <p:cNvPr id="3" name="2 - Θέση περιεχομένου"/>
          <p:cNvSpPr>
            <a:spLocks noGrp="1"/>
          </p:cNvSpPr>
          <p:nvPr>
            <p:ph sz="quarter" idx="1"/>
          </p:nvPr>
        </p:nvSpPr>
        <p:spPr/>
        <p:txBody>
          <a:bodyPr>
            <a:normAutofit/>
          </a:bodyPr>
          <a:lstStyle/>
          <a:p>
            <a:r>
              <a:rPr lang="el-GR" dirty="0" smtClean="0"/>
              <a:t>Τα προβλήματα εξωτερίκευσης είναι το πιο σύνηθες πρότυπο συμπεριφοράς των παιδιών με </a:t>
            </a:r>
            <a:r>
              <a:rPr lang="el-GR" dirty="0" err="1" smtClean="0"/>
              <a:t>συμπεριφορικές</a:t>
            </a:r>
            <a:r>
              <a:rPr lang="el-GR" dirty="0" smtClean="0"/>
              <a:t> διαταραχές (</a:t>
            </a:r>
            <a:r>
              <a:rPr lang="en-US" dirty="0" err="1" smtClean="0"/>
              <a:t>Heward</a:t>
            </a:r>
            <a:r>
              <a:rPr lang="el-GR" dirty="0" smtClean="0"/>
              <a:t>, 2011). </a:t>
            </a:r>
          </a:p>
          <a:p>
            <a:r>
              <a:rPr lang="el-GR" dirty="0" smtClean="0"/>
              <a:t>Μερικά </a:t>
            </a:r>
            <a:r>
              <a:rPr lang="el-GR" dirty="0" smtClean="0"/>
              <a:t>από τα χαρακτηριστικά των προβλημάτων εξωτερίκευσης είναι ότι συνηθίζουν να σηκώνονται από τη θέση τους, να φωνάζουν και να μιλούν δυνατά, να ενοχλούν τους συμμαθητές τους και να αγνοούν το δάσκαλο. Επιπλέον, παραπονιούνται συχνά, έχουν εκρήξεις θυμού και δε συμμορφώνονται στις οδηγίες (</a:t>
            </a:r>
            <a:r>
              <a:rPr lang="en-US" dirty="0" err="1" smtClean="0"/>
              <a:t>Heward</a:t>
            </a:r>
            <a:r>
              <a:rPr lang="el-GR" dirty="0" smtClean="0"/>
              <a:t>, 2011).</a:t>
            </a:r>
          </a:p>
          <a:p>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lstStyle/>
          <a:p>
            <a:endParaRPr lang="el-GR" dirty="0" smtClean="0"/>
          </a:p>
          <a:p>
            <a:r>
              <a:rPr lang="el-GR" dirty="0" smtClean="0"/>
              <a:t>Παρουσιάζουν έναν </a:t>
            </a:r>
            <a:r>
              <a:rPr lang="el-GR" dirty="0" smtClean="0"/>
              <a:t>τρόπο απόκρισης που στηρίζεται στην </a:t>
            </a:r>
            <a:r>
              <a:rPr lang="el-GR" dirty="0" err="1" smtClean="0"/>
              <a:t>εκδραμάτιση</a:t>
            </a:r>
            <a:r>
              <a:rPr lang="el-GR" dirty="0" smtClean="0"/>
              <a:t> και χαρακτηρίζεται από επιθετικότητα, παρορμητικότητα, προσπάθεια επιβολής και ανυπακοή.</a:t>
            </a:r>
          </a:p>
          <a:p>
            <a:endParaRPr lang="el-GR" dirty="0"/>
          </a:p>
        </p:txBody>
      </p:sp>
      <p:pic>
        <p:nvPicPr>
          <p:cNvPr id="5" name="4 - Θέση περιεχομένου" descr="1152_badbehavior.jpg"/>
          <p:cNvPicPr>
            <a:picLocks noGrp="1" noChangeAspect="1"/>
          </p:cNvPicPr>
          <p:nvPr>
            <p:ph sz="quarter" idx="2"/>
          </p:nvPr>
        </p:nvPicPr>
        <p:blipFill>
          <a:blip r:embed="rId2"/>
          <a:stretch>
            <a:fillRect/>
          </a:stretch>
        </p:blipFill>
        <p:spPr>
          <a:xfrm>
            <a:off x="10763250" y="3581091"/>
            <a:ext cx="8178800" cy="4756767"/>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Δικαιοσύνη">
  <a:themeElements>
    <a:clrScheme name="Δημοτικός">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Δικαιοσύνη">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Δικαιοσύνη">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235</TotalTime>
  <Words>2305</Words>
  <PresentationFormat>Προσαρμογή</PresentationFormat>
  <Paragraphs>115</Paragraphs>
  <Slides>39</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39</vt:i4>
      </vt:variant>
    </vt:vector>
  </HeadingPairs>
  <TitlesOfParts>
    <vt:vector size="40" baseType="lpstr">
      <vt:lpstr>Δικαιοσύνη</vt:lpstr>
      <vt:lpstr>Συναισθηματικές ή Συμπεριφορικές Διαταραχές</vt:lpstr>
      <vt:lpstr>Στόχοι μαθήματος…</vt:lpstr>
      <vt:lpstr>Ορισμός σύμφωνα με την Ομοσπονδιακή Κυβέρνηση…</vt:lpstr>
      <vt:lpstr>Διακρίνονται σε τρεις κατηγορίες…</vt:lpstr>
      <vt:lpstr>Συμπεριφορές εξωτερίκευσης και εσωτερίκευσης</vt:lpstr>
      <vt:lpstr>Διαφάνεια 6</vt:lpstr>
      <vt:lpstr>Αιτίες που προκαλούν τέτοιου είδους συμπεριφορές…</vt:lpstr>
      <vt:lpstr>Προβλήματα εξωτερίκευσης</vt:lpstr>
      <vt:lpstr>Διαφάνεια 9</vt:lpstr>
      <vt:lpstr>Συμπεριφορές εσωτερίκευσης…</vt:lpstr>
      <vt:lpstr>Διαφάνεια 11</vt:lpstr>
      <vt:lpstr>Παραδείγματα μορφών εσωτερίκευσης</vt:lpstr>
      <vt:lpstr>Διαφάνεια 13</vt:lpstr>
      <vt:lpstr>Διαταραχές χαμηλής συχνότητας</vt:lpstr>
      <vt:lpstr>Διαφάνεια 15</vt:lpstr>
      <vt:lpstr>Μαθησιακό αποτέλεσμα/συμπεριφορά</vt:lpstr>
      <vt:lpstr>Εφαρμοσμένη Ανάλυση της Συμπεριφοράς</vt:lpstr>
      <vt:lpstr>Αποτελεσματική διδασκαλία…</vt:lpstr>
      <vt:lpstr>Στο ξεκίνημα της εκπαίδευσης και της θεραπείας του, το παιδί μπορεί να εκδηλώσει, ως αντίσταση στις καινούργιες συνθήκες υπό τις οποίες λαμβάνει εκπαίδευση και θεραπεία, ποικίλα προβλήματα συμπεριφοράς</vt:lpstr>
      <vt:lpstr>Άλλες στρατηγικές…</vt:lpstr>
      <vt:lpstr>Οριοθέτηση…</vt:lpstr>
      <vt:lpstr>Αν, παρά τα μέτρα που λαμβάνει ο εκπαιδευτικός, το παιδί εξακολουθεί να εκδηλώνει υπερβολικές αντιδράσεις…</vt:lpstr>
      <vt:lpstr>Λειτουργική αξιολόγηση ή ανάλυση</vt:lpstr>
      <vt:lpstr>Διαφάνεια 24</vt:lpstr>
      <vt:lpstr>Διαφάνεια 25</vt:lpstr>
      <vt:lpstr>Διαφάνεια 26</vt:lpstr>
      <vt:lpstr>Θετική παιδαγωγική σχέση</vt:lpstr>
      <vt:lpstr>Διαφάνεια 28</vt:lpstr>
      <vt:lpstr>Προγράμματα διαμεσολάβησης συνομηλίκων</vt:lpstr>
      <vt:lpstr>Οι συγκεκριμένες στρατηγικές  είναι οι εξής:</vt:lpstr>
      <vt:lpstr>Διαφάνεια 31</vt:lpstr>
      <vt:lpstr>Διάρθρωση προγράμματος</vt:lpstr>
      <vt:lpstr>Διαφάνεια 33</vt:lpstr>
      <vt:lpstr>Οι παράγοντες που θέτουν τα παιδιά και τους νέους σε κίνδυνο μακροπρόθεσμης αρνητικής συμπεριφοράς…</vt:lpstr>
      <vt:lpstr>Βασικές στρατηγικές αντιμετώπισης</vt:lpstr>
      <vt:lpstr>Διαφάνεια 36</vt:lpstr>
      <vt:lpstr>Κι αν όλα τα προηγούμενα τα λησμονήσουμε, αυτό να το θυμόμαστε πάντα…</vt:lpstr>
      <vt:lpstr>       Ενδεικτικές Πηγές </vt:lpstr>
      <vt:lpstr>Σας ευχαριστώ για την εξαιρετική συμπόρευση και συνεργασία κατά τη διάρκεια του εξαμήνου…</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Συναισθηματικές ή Συμπεριφορικές Διαταραχές</dc:title>
  <dc:creator>Νικος</dc:creator>
  <cp:lastModifiedBy>Νικος</cp:lastModifiedBy>
  <cp:revision>29</cp:revision>
  <dcterms:created xsi:type="dcterms:W3CDTF">2019-12-28T09:53:22Z</dcterms:created>
  <dcterms:modified xsi:type="dcterms:W3CDTF">2020-01-13T20:34:21Z</dcterms:modified>
</cp:coreProperties>
</file>