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0" r:id="rId2"/>
    <p:sldId id="256" r:id="rId3"/>
    <p:sldId id="257" r:id="rId4"/>
    <p:sldId id="258" r:id="rId5"/>
    <p:sldId id="261" r:id="rId6"/>
    <p:sldId id="267" r:id="rId7"/>
    <p:sldId id="260" r:id="rId8"/>
    <p:sldId id="264" r:id="rId9"/>
    <p:sldId id="266" r:id="rId10"/>
    <p:sldId id="265" r:id="rId11"/>
    <p:sldId id="259" r:id="rId12"/>
    <p:sldId id="262" r:id="rId13"/>
    <p:sldId id="263"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E9F87B91-7482-40F2-AA68-D01AF419A5B2}"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72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2108DC0-0F0C-4C71-8065-CBECB61C5C2A}" type="datetimeFigureOut">
              <a:rPr lang="el-GR" smtClean="0"/>
              <a:t>23/3/2022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F87B91-7482-40F2-AA68-D01AF419A5B2}" type="slidenum">
              <a:rPr lang="el-GR" smtClean="0"/>
              <a:t>‹#›</a:t>
            </a:fld>
            <a:endParaRPr lang="el-GR"/>
          </a:p>
        </p:txBody>
      </p:sp>
    </p:spTree>
    <p:extLst>
      <p:ext uri="{BB962C8B-B14F-4D97-AF65-F5344CB8AC3E}">
        <p14:creationId xmlns:p14="http://schemas.microsoft.com/office/powerpoint/2010/main" val="217440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47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658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spTree>
    <p:extLst>
      <p:ext uri="{BB962C8B-B14F-4D97-AF65-F5344CB8AC3E}">
        <p14:creationId xmlns:p14="http://schemas.microsoft.com/office/powerpoint/2010/main" val="357016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41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37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15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8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spTree>
    <p:extLst>
      <p:ext uri="{BB962C8B-B14F-4D97-AF65-F5344CB8AC3E}">
        <p14:creationId xmlns:p14="http://schemas.microsoft.com/office/powerpoint/2010/main" val="418858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2108DC0-0F0C-4C71-8065-CBECB61C5C2A}" type="datetimeFigureOut">
              <a:rPr lang="el-GR" smtClean="0"/>
              <a:t>23/3/2022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9F87B91-7482-40F2-AA68-D01AF419A5B2}"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543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2108DC0-0F0C-4C71-8065-CBECB61C5C2A}" type="datetimeFigureOut">
              <a:rPr lang="el-GR" smtClean="0"/>
              <a:t>23/3/2022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F87B91-7482-40F2-AA68-D01AF419A5B2}" type="slidenum">
              <a:rPr lang="el-GR" smtClean="0"/>
              <a:t>‹#›</a:t>
            </a:fld>
            <a:endParaRPr lang="el-GR"/>
          </a:p>
        </p:txBody>
      </p:sp>
    </p:spTree>
    <p:extLst>
      <p:ext uri="{BB962C8B-B14F-4D97-AF65-F5344CB8AC3E}">
        <p14:creationId xmlns:p14="http://schemas.microsoft.com/office/powerpoint/2010/main" val="373661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2108DC0-0F0C-4C71-8065-CBECB61C5C2A}" type="datetimeFigureOut">
              <a:rPr lang="el-GR" smtClean="0"/>
              <a:t>23/3/2022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9F87B91-7482-40F2-AA68-D01AF419A5B2}"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71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2108DC0-0F0C-4C71-8065-CBECB61C5C2A}" type="datetimeFigureOut">
              <a:rPr lang="el-GR" smtClean="0"/>
              <a:t>23/3/2022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9F87B91-7482-40F2-AA68-D01AF419A5B2}"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36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08DC0-0F0C-4C71-8065-CBECB61C5C2A}" type="datetimeFigureOut">
              <a:rPr lang="el-GR" smtClean="0"/>
              <a:t>23/3/2022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9F87B91-7482-40F2-AA68-D01AF419A5B2}" type="slidenum">
              <a:rPr lang="el-GR" smtClean="0"/>
              <a:t>‹#›</a:t>
            </a:fld>
            <a:endParaRPr lang="el-GR"/>
          </a:p>
        </p:txBody>
      </p:sp>
    </p:spTree>
    <p:extLst>
      <p:ext uri="{BB962C8B-B14F-4D97-AF65-F5344CB8AC3E}">
        <p14:creationId xmlns:p14="http://schemas.microsoft.com/office/powerpoint/2010/main" val="37140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2108DC0-0F0C-4C71-8065-CBECB61C5C2A}" type="datetimeFigureOut">
              <a:rPr lang="el-GR" smtClean="0"/>
              <a:t>23/3/2022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F87B91-7482-40F2-AA68-D01AF419A5B2}"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608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2108DC0-0F0C-4C71-8065-CBECB61C5C2A}" type="datetimeFigureOut">
              <a:rPr lang="el-GR" smtClean="0"/>
              <a:t>23/3/2022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9F87B91-7482-40F2-AA68-D01AF419A5B2}" type="slidenum">
              <a:rPr lang="el-GR" smtClean="0"/>
              <a:t>‹#›</a:t>
            </a:fld>
            <a:endParaRPr lang="el-GR"/>
          </a:p>
        </p:txBody>
      </p:sp>
    </p:spTree>
    <p:extLst>
      <p:ext uri="{BB962C8B-B14F-4D97-AF65-F5344CB8AC3E}">
        <p14:creationId xmlns:p14="http://schemas.microsoft.com/office/powerpoint/2010/main" val="116118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108DC0-0F0C-4C71-8065-CBECB61C5C2A}" type="datetimeFigureOut">
              <a:rPr lang="el-GR" smtClean="0"/>
              <a:t>23/3/2022</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F87B91-7482-40F2-AA68-D01AF419A5B2}" type="slidenum">
              <a:rPr lang="el-GR" smtClean="0"/>
              <a:t>‹#›</a:t>
            </a:fld>
            <a:endParaRPr lang="el-GR"/>
          </a:p>
        </p:txBody>
      </p:sp>
    </p:spTree>
    <p:extLst>
      <p:ext uri="{BB962C8B-B14F-4D97-AF65-F5344CB8AC3E}">
        <p14:creationId xmlns:p14="http://schemas.microsoft.com/office/powerpoint/2010/main" val="12536780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www.moveitmag.gr/" TargetMode="External"/><Relationship Id="rId3" Type="http://schemas.openxmlformats.org/officeDocument/2006/relationships/hyperlink" Target="http://www.huffingtonpost.gr/" TargetMode="External"/><Relationship Id="rId7" Type="http://schemas.openxmlformats.org/officeDocument/2006/relationships/hyperlink" Target="http://www.protagon.gr/" TargetMode="External"/><Relationship Id="rId2" Type="http://schemas.openxmlformats.org/officeDocument/2006/relationships/hyperlink" Target="https://www.culturenow.gr/" TargetMode="External"/><Relationship Id="rId1" Type="http://schemas.openxmlformats.org/officeDocument/2006/relationships/slideLayout" Target="../slideLayouts/slideLayout2.xml"/><Relationship Id="rId6" Type="http://schemas.openxmlformats.org/officeDocument/2006/relationships/hyperlink" Target="http://www.lifo.gr/now/entertainment" TargetMode="External"/><Relationship Id="rId5" Type="http://schemas.openxmlformats.org/officeDocument/2006/relationships/hyperlink" Target="http://www.ethnos.gr/lifestyle" TargetMode="External"/><Relationship Id="rId4" Type="http://schemas.openxmlformats.org/officeDocument/2006/relationships/hyperlink" Target="http://www.iefimerida.gr/" TargetMode="External"/><Relationship Id="rId9" Type="http://schemas.openxmlformats.org/officeDocument/2006/relationships/hyperlink" Target="http://www.andro.g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sz="4400" dirty="0" smtClean="0"/>
              <a:t>Μάθημα: Φεμινιστική </a:t>
            </a:r>
            <a:r>
              <a:rPr lang="el-GR" sz="4400" smtClean="0"/>
              <a:t>κριτική </a:t>
            </a:r>
            <a:r>
              <a:rPr lang="el-GR" sz="4400" smtClean="0"/>
              <a:t>και </a:t>
            </a:r>
            <a:r>
              <a:rPr lang="el-GR" sz="4400" dirty="0" smtClean="0"/>
              <a:t>κλασσικές σπουδές</a:t>
            </a:r>
            <a:endParaRPr lang="el-GR" sz="4400" dirty="0"/>
          </a:p>
        </p:txBody>
      </p:sp>
      <p:sp>
        <p:nvSpPr>
          <p:cNvPr id="3" name="Υπότιτλος 2"/>
          <p:cNvSpPr>
            <a:spLocks noGrp="1"/>
          </p:cNvSpPr>
          <p:nvPr>
            <p:ph type="subTitle" idx="1"/>
          </p:nvPr>
        </p:nvSpPr>
        <p:spPr/>
        <p:txBody>
          <a:bodyPr/>
          <a:lstStyle/>
          <a:p>
            <a:r>
              <a:rPr lang="el-GR" dirty="0" smtClean="0"/>
              <a:t>Διδάσκουσα: Ευφημία </a:t>
            </a:r>
            <a:r>
              <a:rPr lang="el-GR" dirty="0" err="1" smtClean="0"/>
              <a:t>Καρακάντζα</a:t>
            </a:r>
            <a:endParaRPr lang="el-GR" dirty="0" smtClean="0"/>
          </a:p>
          <a:p>
            <a:r>
              <a:rPr lang="el-GR" dirty="0" smtClean="0"/>
              <a:t>Εργασία της Αντωνίας Χρυσικοπούλου</a:t>
            </a:r>
            <a:endParaRPr lang="el-GR" dirty="0"/>
          </a:p>
        </p:txBody>
      </p:sp>
    </p:spTree>
    <p:extLst>
      <p:ext uri="{BB962C8B-B14F-4D97-AF65-F5344CB8AC3E}">
        <p14:creationId xmlns:p14="http://schemas.microsoft.com/office/powerpoint/2010/main" val="616118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28613" r="28613"/>
          <a:stretch>
            <a:fillRect/>
          </a:stretch>
        </p:blipFill>
        <p:spPr>
          <a:xfrm>
            <a:off x="7137070" y="875146"/>
            <a:ext cx="3431969" cy="50268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Θέση κειμένου 3"/>
          <p:cNvSpPr>
            <a:spLocks noGrp="1"/>
          </p:cNvSpPr>
          <p:nvPr>
            <p:ph type="body" sz="half" idx="2"/>
          </p:nvPr>
        </p:nvSpPr>
        <p:spPr>
          <a:xfrm>
            <a:off x="1104404" y="650174"/>
            <a:ext cx="5047013" cy="5557652"/>
          </a:xfrm>
        </p:spPr>
        <p:txBody>
          <a:bodyPr>
            <a:normAutofit lnSpcReduction="10000"/>
          </a:bodyPr>
          <a:lstStyle/>
          <a:p>
            <a:r>
              <a:rPr lang="el-GR" dirty="0" smtClean="0">
                <a:effectLst/>
              </a:rPr>
              <a:t>Σάλο προκάλεσαν τα λόγια του σκηνοθέτη! </a:t>
            </a:r>
            <a:r>
              <a:rPr lang="el-GR" dirty="0" smtClean="0"/>
              <a:t>Η κατακραυγή των χρηστών στα </a:t>
            </a:r>
            <a:r>
              <a:rPr lang="el-GR" dirty="0" err="1" smtClean="0"/>
              <a:t>social</a:t>
            </a:r>
            <a:r>
              <a:rPr lang="el-GR" dirty="0" smtClean="0"/>
              <a:t> </a:t>
            </a:r>
            <a:r>
              <a:rPr lang="el-GR" dirty="0" err="1" smtClean="0"/>
              <a:t>media</a:t>
            </a:r>
            <a:r>
              <a:rPr lang="el-GR" dirty="0" smtClean="0"/>
              <a:t> τον ανάγκασε να επανατοποθετηθεί. Με επίσημη ανακοίνωση του που αναδημοσιεύθηκε στο </a:t>
            </a:r>
            <a:r>
              <a:rPr lang="el-GR" b="1" dirty="0" err="1" smtClean="0"/>
              <a:t>Variety</a:t>
            </a:r>
            <a:r>
              <a:rPr lang="el-GR" b="1" dirty="0" smtClean="0"/>
              <a:t> </a:t>
            </a:r>
            <a:r>
              <a:rPr lang="el-GR" dirty="0" smtClean="0"/>
              <a:t>o σκηνοθέτης ξεκαθάρισε το αν γνώριζε η Μαρία Σνάιντερ τι θα συμβεί στη σκηνή «</a:t>
            </a:r>
            <a:r>
              <a:rPr lang="el-GR" i="1" dirty="0" smtClean="0"/>
              <a:t>Αρκετά χρόνια πριν, κατά τη συνέντευξή μου στην </a:t>
            </a:r>
            <a:r>
              <a:rPr lang="el-GR" i="1" dirty="0" err="1" smtClean="0"/>
              <a:t>Cinematheque</a:t>
            </a:r>
            <a:r>
              <a:rPr lang="el-GR" i="1" dirty="0" smtClean="0"/>
              <a:t> </a:t>
            </a:r>
            <a:r>
              <a:rPr lang="el-GR" i="1" dirty="0" err="1" smtClean="0"/>
              <a:t>Francaise</a:t>
            </a:r>
            <a:r>
              <a:rPr lang="el-GR" i="1" dirty="0" smtClean="0"/>
              <a:t> ρωτήθηκα για λεπτομέρειες σχετικά με την περίφημη σκηνή με το βούτυρο. Εξήγησα, αλλά ίσως δεν ήμουν σαφής, ότι αποφάσισα με τον Μάρλον Μπράντο να μην ενημερώσουμε τη Μαρία Σνάιντερ πως θα χρησιμοποιηθεί βούτυρο. Θέλαμε την αυθόρμητη αντίδρασή της στην εν λόγω απρεπή χρήση του βουτύρου. Εκεί έγκειται η παρεξήγηση. Κάποιος σκέφτηκε, και πιστεύει, ότι η Μαρία δεν είχε ενημερωθεί για τη βία πάνω της. Πρόκειται για λάθος!</a:t>
            </a:r>
            <a:r>
              <a:rPr lang="el-GR" dirty="0" smtClean="0"/>
              <a:t>», είχε διευκρινίσει ο σκηνοθέτης.</a:t>
            </a:r>
          </a:p>
          <a:p>
            <a:r>
              <a:rPr lang="el-GR" dirty="0" smtClean="0"/>
              <a:t>«</a:t>
            </a:r>
            <a:r>
              <a:rPr lang="el-GR" i="1" dirty="0" smtClean="0"/>
              <a:t>Η Μαρία ήξερε τα πάντα, επειδή είχε διαβάσει το σενάριο, όπου όλα περιγράφονται. Η μόνη αλλαγή που δεν την είχαμε ενημερώσει είναι η ιδέα του βουτύρου. Και αυτό, όπως έμαθα πολλά χρόνια αργότερα, ήταν μια προσβολή για τη Μαρία. Δεν πρόκειται για τη βία στην οποία υποβάλλεται στη σκηνή, αυτή ήταν ξεκάθαρη στο  σενάριο</a:t>
            </a:r>
            <a:r>
              <a:rPr lang="el-GR" dirty="0" smtClean="0"/>
              <a:t>», είχε πει ο Μπερτολούτσι. </a:t>
            </a:r>
            <a:endParaRPr lang="el-GR" dirty="0" smtClean="0">
              <a:effectLst/>
            </a:endParaRPr>
          </a:p>
        </p:txBody>
      </p:sp>
    </p:spTree>
    <p:extLst>
      <p:ext uri="{BB962C8B-B14F-4D97-AF65-F5344CB8AC3E}">
        <p14:creationId xmlns:p14="http://schemas.microsoft.com/office/powerpoint/2010/main" val="334644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712519"/>
            <a:ext cx="3932237" cy="466108"/>
          </a:xfrm>
        </p:spPr>
        <p:txBody>
          <a:bodyPr>
            <a:normAutofit fontScale="90000"/>
          </a:bodyPr>
          <a:lstStyle/>
          <a:p>
            <a:r>
              <a:rPr lang="el-GR" dirty="0" smtClean="0">
                <a:solidFill>
                  <a:srgbClr val="FF0000"/>
                </a:solidFill>
              </a:rPr>
              <a:t>→</a:t>
            </a:r>
            <a:r>
              <a:rPr lang="el-GR" u="sng" dirty="0" smtClean="0">
                <a:solidFill>
                  <a:srgbClr val="FF0000"/>
                </a:solidFill>
              </a:rPr>
              <a:t>2022</a:t>
            </a:r>
            <a:endParaRPr lang="el-GR" u="sng" dirty="0">
              <a:solidFill>
                <a:srgbClr val="FF0000"/>
              </a:solidFill>
            </a:endParaRPr>
          </a:p>
        </p:txBody>
      </p:sp>
      <p:pic>
        <p:nvPicPr>
          <p:cNvPr id="7" name="Θέση εικόνας 6"/>
          <p:cNvPicPr>
            <a:picLocks noGrp="1" noChangeAspect="1"/>
          </p:cNvPicPr>
          <p:nvPr>
            <p:ph type="pic" idx="1"/>
          </p:nvPr>
        </p:nvPicPr>
        <p:blipFill>
          <a:blip r:embed="rId2">
            <a:extLst>
              <a:ext uri="{28A0092B-C50C-407E-A947-70E740481C1C}">
                <a14:useLocalDpi xmlns:a14="http://schemas.microsoft.com/office/drawing/2010/main" val="0"/>
              </a:ext>
            </a:extLst>
          </a:blip>
          <a:srcRect l="7345" r="7345"/>
          <a:stretch>
            <a:fillRect/>
          </a:stretch>
        </p:blipFill>
        <p:spPr>
          <a:xfrm>
            <a:off x="5569526" y="771897"/>
            <a:ext cx="5785861" cy="5089154"/>
          </a:xfrm>
          <a:prstGeom prst="rect">
            <a:avLst/>
          </a:prstGeom>
          <a:ln>
            <a:noFill/>
          </a:ln>
          <a:effectLst>
            <a:outerShdw blurRad="292100" dist="139700" dir="2700000" algn="tl" rotWithShape="0">
              <a:srgbClr val="333333">
                <a:alpha val="65000"/>
              </a:srgbClr>
            </a:outerShdw>
          </a:effectLst>
        </p:spPr>
      </p:pic>
      <p:sp>
        <p:nvSpPr>
          <p:cNvPr id="4" name="Θέση κειμένου 3"/>
          <p:cNvSpPr>
            <a:spLocks noGrp="1"/>
          </p:cNvSpPr>
          <p:nvPr>
            <p:ph type="body" sz="half" idx="2"/>
          </p:nvPr>
        </p:nvSpPr>
        <p:spPr>
          <a:xfrm>
            <a:off x="839788" y="1178627"/>
            <a:ext cx="4539734" cy="5139045"/>
          </a:xfrm>
        </p:spPr>
        <p:txBody>
          <a:bodyPr>
            <a:noAutofit/>
          </a:bodyPr>
          <a:lstStyle/>
          <a:p>
            <a:pPr marL="285750" indent="-285750">
              <a:buFont typeface="Arial" panose="020B0604020202020204" pitchFamily="34" charset="0"/>
              <a:buChar char="•"/>
            </a:pPr>
            <a:r>
              <a:rPr lang="el-GR" sz="1600" dirty="0" smtClean="0"/>
              <a:t>Τα πολυσυζητημένα γεγονότα γύρω από τη δημιουργία της ταινίας του Μπερνάρντο Μπερτολούτσι «Το τελευταίο τανγκό στο Παρίσι» (1973) είναι το θέμα της μίνι σειράς </a:t>
            </a:r>
            <a:r>
              <a:rPr lang="en-US" sz="1600" dirty="0" smtClean="0"/>
              <a:t>‘Tango’</a:t>
            </a:r>
            <a:r>
              <a:rPr lang="el-GR" sz="1600" dirty="0" smtClean="0"/>
              <a:t>, η οποία επρόκειτο να δοθεί στο κοινό τις αρχές του 2022.</a:t>
            </a:r>
            <a:endParaRPr lang="en-US" sz="1600" dirty="0" smtClean="0"/>
          </a:p>
          <a:p>
            <a:pPr marL="285750" indent="-285750">
              <a:buFont typeface="Arial" panose="020B0604020202020204" pitchFamily="34" charset="0"/>
              <a:buChar char="•"/>
            </a:pPr>
            <a:r>
              <a:rPr lang="el-GR" sz="1600" dirty="0" smtClean="0"/>
              <a:t>Διαδραματίζεται σε Ιταλία, Γαλλία και ΗΠΑ και θα αφηγηθεί όλα όσα συνέβησαν κατά τη διάρκεια 18 μηνών, πριν, κατά τη διάρκεια των γυρισμάτων, αλλά και μετά την ολοκλήρωση της ταινίας, παραθέτοντας τα γεγονότα σύμφωνα με την εκδοχή των τριών «εμπλεκομένων».</a:t>
            </a:r>
          </a:p>
          <a:p>
            <a:pPr marL="285750" indent="-285750">
              <a:buFont typeface="Arial" panose="020B0604020202020204" pitchFamily="34" charset="0"/>
              <a:buChar char="•"/>
            </a:pPr>
            <a:r>
              <a:rPr lang="el-GR" sz="1600" dirty="0" smtClean="0"/>
              <a:t>Η σειρά θα επιχειρήσει -μοιραία- να θίξει θέματα όπως η ταυτότητα, η φήμη και η καλλιτεχνική φιλοδοξία, θα έχει σημείο εκκίνησης το ταξίδι του Μπερτολούτσι στο </a:t>
            </a:r>
            <a:r>
              <a:rPr lang="el-GR" sz="1600" dirty="0" err="1" smtClean="0"/>
              <a:t>Λος</a:t>
            </a:r>
            <a:r>
              <a:rPr lang="el-GR" sz="1600" dirty="0" smtClean="0"/>
              <a:t> </a:t>
            </a:r>
            <a:r>
              <a:rPr lang="el-GR" sz="1600" dirty="0" err="1" smtClean="0"/>
              <a:t>Άντζελες</a:t>
            </a:r>
            <a:r>
              <a:rPr lang="el-GR" sz="1600" dirty="0" smtClean="0"/>
              <a:t> το 1971, όταν ο διάσημος σκηνοθέτης θα προσπαθήσει να πείσει έναν καταρρακωμένο και χρεοκοπημένο Μπράντο να παίξει στη νέα του ταινία.</a:t>
            </a:r>
          </a:p>
        </p:txBody>
      </p:sp>
    </p:spTree>
    <p:extLst>
      <p:ext uri="{BB962C8B-B14F-4D97-AF65-F5344CB8AC3E}">
        <p14:creationId xmlns:p14="http://schemas.microsoft.com/office/powerpoint/2010/main" val="3290037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εικόνας 6"/>
          <p:cNvPicPr>
            <a:picLocks noGrp="1" noChangeAspect="1"/>
          </p:cNvPicPr>
          <p:nvPr>
            <p:ph type="pic" idx="1"/>
          </p:nvPr>
        </p:nvPicPr>
        <p:blipFill>
          <a:blip r:embed="rId2">
            <a:extLst>
              <a:ext uri="{28A0092B-C50C-407E-A947-70E740481C1C}">
                <a14:useLocalDpi xmlns:a14="http://schemas.microsoft.com/office/drawing/2010/main" val="0"/>
              </a:ext>
            </a:extLst>
          </a:blip>
          <a:srcRect t="10034" b="10034"/>
          <a:stretch>
            <a:fillRect/>
          </a:stretch>
        </p:blipFill>
        <p:spPr>
          <a:xfrm>
            <a:off x="5474524" y="738239"/>
            <a:ext cx="5880863" cy="5122812"/>
          </a:xfrm>
          <a:prstGeom prst="rect">
            <a:avLst/>
          </a:prstGeom>
          <a:ln>
            <a:noFill/>
          </a:ln>
          <a:effectLst>
            <a:outerShdw blurRad="292100" dist="139700" dir="2700000" algn="tl" rotWithShape="0">
              <a:srgbClr val="333333">
                <a:alpha val="65000"/>
              </a:srgbClr>
            </a:outerShdw>
          </a:effectLst>
        </p:spPr>
      </p:pic>
      <p:sp>
        <p:nvSpPr>
          <p:cNvPr id="4" name="Θέση κειμένου 3"/>
          <p:cNvSpPr>
            <a:spLocks noGrp="1"/>
          </p:cNvSpPr>
          <p:nvPr>
            <p:ph type="body" sz="half" idx="2"/>
          </p:nvPr>
        </p:nvSpPr>
        <p:spPr>
          <a:xfrm>
            <a:off x="614157" y="738238"/>
            <a:ext cx="4860367" cy="5318177"/>
          </a:xfrm>
        </p:spPr>
        <p:txBody>
          <a:bodyPr>
            <a:normAutofit fontScale="92500" lnSpcReduction="20000"/>
          </a:bodyPr>
          <a:lstStyle/>
          <a:p>
            <a:r>
              <a:rPr lang="el-GR" dirty="0" smtClean="0">
                <a:effectLst/>
              </a:rPr>
              <a:t>50 χρόνια μετά την πρώτη προβολή της ταινίας, αυτή παραμένει στον αφρό της επικαιρότητας και μάλιστα, υπό το φως του </a:t>
            </a:r>
            <a:r>
              <a:rPr lang="el-GR" dirty="0" smtClean="0">
                <a:solidFill>
                  <a:srgbClr val="00B050"/>
                </a:solidFill>
                <a:effectLst/>
              </a:rPr>
              <a:t>#</a:t>
            </a:r>
            <a:r>
              <a:rPr lang="el-GR" dirty="0" err="1" smtClean="0">
                <a:solidFill>
                  <a:srgbClr val="00B050"/>
                </a:solidFill>
                <a:effectLst/>
              </a:rPr>
              <a:t>metoo</a:t>
            </a:r>
            <a:r>
              <a:rPr lang="el-GR" dirty="0" smtClean="0">
                <a:effectLst/>
              </a:rPr>
              <a:t>, αποκτάει νέο ηχηρό κατηγορώ.</a:t>
            </a:r>
          </a:p>
          <a:p>
            <a:r>
              <a:rPr lang="el-GR" dirty="0" smtClean="0">
                <a:effectLst/>
              </a:rPr>
              <a:t>Ο </a:t>
            </a:r>
            <a:r>
              <a:rPr lang="el-GR" b="1" dirty="0" err="1" smtClean="0">
                <a:effectLst/>
              </a:rPr>
              <a:t>José</a:t>
            </a:r>
            <a:r>
              <a:rPr lang="el-GR" b="1" dirty="0" smtClean="0">
                <a:effectLst/>
              </a:rPr>
              <a:t> </a:t>
            </a:r>
            <a:r>
              <a:rPr lang="el-GR" b="1" dirty="0" err="1" smtClean="0">
                <a:effectLst/>
              </a:rPr>
              <a:t>Padilha</a:t>
            </a:r>
            <a:r>
              <a:rPr lang="el-GR" b="1" dirty="0" smtClean="0">
                <a:effectLst/>
              </a:rPr>
              <a:t> </a:t>
            </a:r>
            <a:r>
              <a:rPr lang="el-GR" dirty="0" smtClean="0">
                <a:effectLst/>
              </a:rPr>
              <a:t>σημειώνει: «</a:t>
            </a:r>
            <a:r>
              <a:rPr lang="el-GR" i="1" dirty="0" smtClean="0">
                <a:effectLst/>
              </a:rPr>
              <a:t>Το ”Τανγκό” αφηγείται την ιστορία δύο ανδρών που κακοποιούν μια νεαρή και άπειρη γυναίκα, όχι για το σεξ, αλλά για χάρη της τέχνης. Το έκαναν μπροστά στην κάμερα, και η σκηνή που προέκυψε, την έκανε μια σημαντική ταινία μεγάλου μήκους, που καταξιώθηκε από τους κριτικούς και το κοινό. Ο σκηνοθέτης και οι ηθοποιοί σημείωσαν επιτυχία, αλλά ο πόνος της Μαρίας </a:t>
            </a:r>
            <a:r>
              <a:rPr lang="el-GR" i="1" dirty="0" err="1" smtClean="0">
                <a:effectLst/>
              </a:rPr>
              <a:t>παραμελήθηκε</a:t>
            </a:r>
            <a:r>
              <a:rPr lang="el-GR" dirty="0" smtClean="0">
                <a:effectLst/>
              </a:rPr>
              <a:t>».</a:t>
            </a:r>
          </a:p>
          <a:p>
            <a:r>
              <a:rPr lang="el-GR" dirty="0" smtClean="0">
                <a:effectLst/>
              </a:rPr>
              <a:t>Συμπληρώνει η </a:t>
            </a:r>
            <a:r>
              <a:rPr lang="el-GR" b="1" dirty="0" smtClean="0">
                <a:effectLst/>
              </a:rPr>
              <a:t>Λίζα </a:t>
            </a:r>
            <a:r>
              <a:rPr lang="el-GR" b="1" dirty="0" err="1" smtClean="0">
                <a:effectLst/>
              </a:rPr>
              <a:t>Μπρίλμαν</a:t>
            </a:r>
            <a:r>
              <a:rPr lang="el-GR" dirty="0" smtClean="0">
                <a:effectLst/>
              </a:rPr>
              <a:t>: «</a:t>
            </a:r>
            <a:r>
              <a:rPr lang="el-GR" i="1" dirty="0" smtClean="0">
                <a:effectLst/>
              </a:rPr>
              <a:t>Η ευκαιρία να βουτήξουμε σε εκείνο τον κόσμο, σε όλους αυτούς τους συναρπαστικούς χαρακτήρες, και ειδικά η δυνατότητα να δώσουμε φωνή στη Μαρία Σνάιντερ, είναι πραγματικά συναρπαστική</a:t>
            </a:r>
            <a:r>
              <a:rPr lang="el-GR" dirty="0" smtClean="0">
                <a:effectLst/>
              </a:rPr>
              <a:t>».</a:t>
            </a:r>
            <a:br>
              <a:rPr lang="el-GR" dirty="0" smtClean="0">
                <a:effectLst/>
              </a:rPr>
            </a:br>
            <a:r>
              <a:rPr lang="el-GR" dirty="0" smtClean="0">
                <a:effectLst/>
              </a:rPr>
              <a:t/>
            </a:r>
            <a:br>
              <a:rPr lang="el-GR" dirty="0" smtClean="0">
                <a:effectLst/>
              </a:rPr>
            </a:br>
            <a:r>
              <a:rPr lang="el-GR" dirty="0" smtClean="0">
                <a:effectLst/>
              </a:rPr>
              <a:t>Με τη συγκυρία του #</a:t>
            </a:r>
            <a:r>
              <a:rPr lang="el-GR" dirty="0" err="1" smtClean="0">
                <a:effectLst/>
              </a:rPr>
              <a:t>metoo</a:t>
            </a:r>
            <a:r>
              <a:rPr lang="el-GR" dirty="0" smtClean="0">
                <a:effectLst/>
              </a:rPr>
              <a:t>, οι νέες αποκαλύψεις αποκτούν μεγαλύτερο βάρος, καθώς υπογραμμίζουν πως το έγκλημα της εκμετάλλευσης των γυναικών στο χώρο του θεάματος -και όχι μόνο- δεν είναι τωρινό, αλλά διαρκές.</a:t>
            </a:r>
            <a:br>
              <a:rPr lang="el-GR" dirty="0" smtClean="0">
                <a:effectLst/>
              </a:rPr>
            </a:br>
            <a:r>
              <a:rPr lang="el-GR" dirty="0" smtClean="0">
                <a:effectLst/>
              </a:rPr>
              <a:t>											</a:t>
            </a:r>
            <a:r>
              <a:rPr lang="el-GR" sz="1500" dirty="0" smtClean="0">
                <a:effectLst/>
              </a:rPr>
              <a:t>* </a:t>
            </a:r>
            <a:r>
              <a:rPr lang="el-GR" sz="1500" dirty="0" smtClean="0"/>
              <a:t>Οι </a:t>
            </a:r>
            <a:r>
              <a:rPr lang="el-GR" sz="1500" dirty="0" err="1" smtClean="0"/>
              <a:t>José</a:t>
            </a:r>
            <a:r>
              <a:rPr lang="el-GR" sz="1500" dirty="0" smtClean="0"/>
              <a:t> </a:t>
            </a:r>
            <a:r>
              <a:rPr lang="el-GR" sz="1500" dirty="0" err="1"/>
              <a:t>Padilha</a:t>
            </a:r>
            <a:r>
              <a:rPr lang="el-GR" sz="1500" dirty="0"/>
              <a:t> </a:t>
            </a:r>
            <a:r>
              <a:rPr lang="el-GR" sz="1500" dirty="0" smtClean="0"/>
              <a:t>και Λίζα </a:t>
            </a:r>
            <a:r>
              <a:rPr lang="el-GR" sz="1500" dirty="0" err="1" smtClean="0"/>
              <a:t>Μπρίλμαν</a:t>
            </a:r>
            <a:r>
              <a:rPr lang="el-GR" sz="1500" dirty="0" smtClean="0"/>
              <a:t> σκηνοθέτησαν το ντοκιμαντέρ </a:t>
            </a:r>
            <a:r>
              <a:rPr lang="el-GR" sz="1500" i="1" dirty="0" smtClean="0"/>
              <a:t>Τανγκό</a:t>
            </a:r>
            <a:endParaRPr lang="el-GR" sz="1500" i="1" dirty="0"/>
          </a:p>
        </p:txBody>
      </p:sp>
    </p:spTree>
    <p:extLst>
      <p:ext uri="{BB962C8B-B14F-4D97-AF65-F5344CB8AC3E}">
        <p14:creationId xmlns:p14="http://schemas.microsoft.com/office/powerpoint/2010/main" val="414320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33464" r="33464"/>
          <a:stretch>
            <a:fillRect/>
          </a:stretch>
        </p:blipFill>
        <p:spPr>
          <a:xfrm>
            <a:off x="6590804" y="934523"/>
            <a:ext cx="3878605" cy="4775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Θέση κειμένου 3"/>
          <p:cNvSpPr>
            <a:spLocks noGrp="1"/>
          </p:cNvSpPr>
          <p:nvPr>
            <p:ph type="body" sz="half" idx="2"/>
          </p:nvPr>
        </p:nvSpPr>
        <p:spPr>
          <a:xfrm>
            <a:off x="1350426" y="792678"/>
            <a:ext cx="4670363" cy="5272644"/>
          </a:xfrm>
        </p:spPr>
        <p:txBody>
          <a:bodyPr>
            <a:normAutofit fontScale="77500" lnSpcReduction="20000"/>
          </a:bodyPr>
          <a:lstStyle/>
          <a:p>
            <a:pPr>
              <a:lnSpc>
                <a:spcPct val="160000"/>
              </a:lnSpc>
            </a:pPr>
            <a:r>
              <a:rPr lang="el-GR" dirty="0" smtClean="0">
                <a:latin typeface="Segoe Print" panose="02000600000000000000" pitchFamily="2" charset="0"/>
              </a:rPr>
              <a:t>Το βασικό πρόβλημα του σύγχρονου εκκολαπτόμενου Μπερτολούτσι δεν είναι ότι θα τον ξεφωνίσουν σε περίπτωση που επιχειρήσει κάτι αντίστοιχο στα γυρίσματά του. Το βασικό του πρόβλημα είναι αν και κατά πόσο θα «κερδίσει» στο τέλος ο κριτικός εκείνος (και το κοινό εκείνο) που ξεφώνιζε το «Τανγκό» ως ένα «πορνογράφημα που παριστάνει την τέχνη». Αυτό παραμένει ένα διακύβευμα για την συλλογική αισθητική, όπως παραμένει και το ζήτημα του σεξισμού: Δεν χρειάζεται πάλι να ψάξει κανείς πολύ μακριά- χρειάστηκε μόλις ένα ολιγόλεπτο βίντεο του Μπερτολούτσι το 2013 για να γίνει διαδικτυακό σκάνδαλο κάτι που η ίδια ηθοποιός έλεγε και ξαναέλεγε για παραπάνω από είκοσι χρόνια…</a:t>
            </a:r>
            <a:endParaRPr lang="el-GR" dirty="0">
              <a:latin typeface="Segoe Print" panose="02000600000000000000" pitchFamily="2" charset="0"/>
            </a:endParaRPr>
          </a:p>
        </p:txBody>
      </p:sp>
    </p:spTree>
    <p:extLst>
      <p:ext uri="{BB962C8B-B14F-4D97-AF65-F5344CB8AC3E}">
        <p14:creationId xmlns:p14="http://schemas.microsoft.com/office/powerpoint/2010/main" val="2258042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u="sng" dirty="0" smtClean="0"/>
              <a:t>Πηγές</a:t>
            </a:r>
            <a:r>
              <a:rPr lang="el-GR" dirty="0"/>
              <a:t>:</a:t>
            </a:r>
          </a:p>
        </p:txBody>
      </p:sp>
      <p:sp>
        <p:nvSpPr>
          <p:cNvPr id="3" name="Θέση περιεχομένου 2"/>
          <p:cNvSpPr>
            <a:spLocks noGrp="1"/>
          </p:cNvSpPr>
          <p:nvPr>
            <p:ph idx="1"/>
          </p:nvPr>
        </p:nvSpPr>
        <p:spPr/>
        <p:txBody>
          <a:bodyPr>
            <a:normAutofit fontScale="92500" lnSpcReduction="20000"/>
          </a:bodyPr>
          <a:lstStyle/>
          <a:p>
            <a:r>
              <a:rPr lang="en-US" dirty="0" smtClean="0">
                <a:hlinkClick r:id="rId2"/>
              </a:rPr>
              <a:t>https://www.culturenow.gr</a:t>
            </a:r>
            <a:endParaRPr lang="el-GR" dirty="0" smtClean="0"/>
          </a:p>
          <a:p>
            <a:r>
              <a:rPr lang="en-US" dirty="0" smtClean="0">
                <a:hlinkClick r:id="rId3"/>
              </a:rPr>
              <a:t>www.huffingtonpost.gr</a:t>
            </a:r>
            <a:r>
              <a:rPr lang="el-GR" dirty="0" smtClean="0"/>
              <a:t> </a:t>
            </a:r>
            <a:r>
              <a:rPr lang="en-US" dirty="0" smtClean="0"/>
              <a:t> </a:t>
            </a:r>
          </a:p>
          <a:p>
            <a:r>
              <a:rPr lang="en-US" dirty="0" smtClean="0">
                <a:hlinkClick r:id="rId4"/>
              </a:rPr>
              <a:t>www.iefimerida.gr</a:t>
            </a:r>
            <a:r>
              <a:rPr lang="el-GR" dirty="0" smtClean="0"/>
              <a:t> </a:t>
            </a:r>
            <a:r>
              <a:rPr lang="en-US" dirty="0" smtClean="0"/>
              <a:t> </a:t>
            </a:r>
          </a:p>
          <a:p>
            <a:r>
              <a:rPr lang="en-US" dirty="0" smtClean="0">
                <a:hlinkClick r:id="rId5"/>
              </a:rPr>
              <a:t>www.ethnos.gr/lifestyle</a:t>
            </a:r>
            <a:r>
              <a:rPr lang="el-GR" dirty="0" smtClean="0"/>
              <a:t> </a:t>
            </a:r>
            <a:r>
              <a:rPr lang="en-US" dirty="0" smtClean="0"/>
              <a:t> </a:t>
            </a:r>
          </a:p>
          <a:p>
            <a:r>
              <a:rPr lang="en-US" dirty="0" smtClean="0">
                <a:hlinkClick r:id="rId6"/>
              </a:rPr>
              <a:t>www.lifo.gr/now/entertainment</a:t>
            </a:r>
            <a:r>
              <a:rPr lang="el-GR" dirty="0" smtClean="0"/>
              <a:t> </a:t>
            </a:r>
            <a:r>
              <a:rPr lang="en-US" dirty="0" smtClean="0"/>
              <a:t> </a:t>
            </a:r>
          </a:p>
          <a:p>
            <a:r>
              <a:rPr lang="en-US" dirty="0" smtClean="0">
                <a:hlinkClick r:id="rId7"/>
              </a:rPr>
              <a:t>www.protagon.gr</a:t>
            </a:r>
            <a:r>
              <a:rPr lang="el-GR" dirty="0" smtClean="0"/>
              <a:t> </a:t>
            </a:r>
            <a:r>
              <a:rPr lang="en-US" dirty="0" smtClean="0"/>
              <a:t> </a:t>
            </a:r>
          </a:p>
          <a:p>
            <a:r>
              <a:rPr lang="en-US" dirty="0" smtClean="0">
                <a:hlinkClick r:id="rId8"/>
              </a:rPr>
              <a:t>www.moveitmag.gr</a:t>
            </a:r>
            <a:r>
              <a:rPr lang="el-GR" dirty="0" smtClean="0"/>
              <a:t> </a:t>
            </a:r>
            <a:r>
              <a:rPr lang="en-US" dirty="0" smtClean="0"/>
              <a:t> </a:t>
            </a:r>
          </a:p>
          <a:p>
            <a:r>
              <a:rPr lang="en-US" dirty="0" smtClean="0">
                <a:hlinkClick r:id="rId9"/>
              </a:rPr>
              <a:t>www.andro.gr</a:t>
            </a:r>
            <a:r>
              <a:rPr lang="el-GR" dirty="0" smtClean="0"/>
              <a:t> </a:t>
            </a:r>
            <a:r>
              <a:rPr lang="en-US" dirty="0" smtClean="0"/>
              <a:t> </a:t>
            </a:r>
          </a:p>
          <a:p>
            <a:endParaRPr lang="el-GR" dirty="0"/>
          </a:p>
        </p:txBody>
      </p:sp>
    </p:spTree>
    <p:extLst>
      <p:ext uri="{BB962C8B-B14F-4D97-AF65-F5344CB8AC3E}">
        <p14:creationId xmlns:p14="http://schemas.microsoft.com/office/powerpoint/2010/main" val="1164623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71687">
              <a:srgbClr val="D0D98C"/>
            </a:gs>
            <a:gs pos="69375">
              <a:srgbClr val="CFD287"/>
            </a:gs>
            <a:gs pos="64750">
              <a:srgbClr val="CEC47E"/>
            </a:gs>
            <a:gs pos="55500">
              <a:srgbClr val="CCA86C"/>
            </a:gs>
            <a:gs pos="37000">
              <a:srgbClr val="C87048"/>
            </a:gs>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Τίτλος 8"/>
          <p:cNvSpPr>
            <a:spLocks noGrp="1"/>
          </p:cNvSpPr>
          <p:nvPr>
            <p:ph type="ctrTitle"/>
          </p:nvPr>
        </p:nvSpPr>
        <p:spPr/>
        <p:txBody>
          <a:bodyPr/>
          <a:lstStyle/>
          <a:p>
            <a:endParaRPr lang="el-GR"/>
          </a:p>
        </p:txBody>
      </p:sp>
      <p:sp>
        <p:nvSpPr>
          <p:cNvPr id="10" name="Υπότιτλος 9"/>
          <p:cNvSpPr>
            <a:spLocks noGrp="1"/>
          </p:cNvSpPr>
          <p:nvPr>
            <p:ph type="subTitle" idx="1"/>
          </p:nvPr>
        </p:nvSpPr>
        <p:spPr/>
        <p:txBody>
          <a:bodyPr/>
          <a:lstStyle/>
          <a:p>
            <a:endParaRPr lang="el-G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28625"/>
            <a:ext cx="9144000" cy="6031552"/>
          </a:xfrm>
          <a:prstGeom prst="rect">
            <a:avLst/>
          </a:prstGeom>
        </p:spPr>
      </p:pic>
    </p:spTree>
    <p:extLst>
      <p:ext uri="{BB962C8B-B14F-4D97-AF65-F5344CB8AC3E}">
        <p14:creationId xmlns:p14="http://schemas.microsoft.com/office/powerpoint/2010/main" val="3423347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392918" y="690531"/>
            <a:ext cx="3932237" cy="825335"/>
          </a:xfrm>
        </p:spPr>
        <p:txBody>
          <a:bodyPr>
            <a:normAutofit/>
          </a:bodyPr>
          <a:lstStyle/>
          <a:p>
            <a:r>
              <a:rPr lang="el-GR" sz="2400" dirty="0" smtClean="0">
                <a:latin typeface="Segoe Print" panose="02000600000000000000" pitchFamily="2" charset="0"/>
              </a:rPr>
              <a:t>Το τελευταίο Τανγκό στο Παρίσι</a:t>
            </a:r>
            <a:endParaRPr lang="el-GR" sz="2400" dirty="0">
              <a:latin typeface="Segoe Print" panose="02000600000000000000" pitchFamily="2" charset="0"/>
            </a:endParaRPr>
          </a:p>
        </p:txBody>
      </p:sp>
      <p:pic>
        <p:nvPicPr>
          <p:cNvPr id="7" name="Θέση εικόνας 6"/>
          <p:cNvPicPr>
            <a:picLocks noGrp="1" noChangeAspect="1"/>
          </p:cNvPicPr>
          <p:nvPr>
            <p:ph type="pic" idx="1"/>
          </p:nvPr>
        </p:nvPicPr>
        <p:blipFill>
          <a:blip r:embed="rId2">
            <a:extLst>
              <a:ext uri="{28A0092B-C50C-407E-A947-70E740481C1C}">
                <a14:useLocalDpi xmlns:a14="http://schemas.microsoft.com/office/drawing/2010/main" val="0"/>
              </a:ext>
            </a:extLst>
          </a:blip>
          <a:srcRect l="1305" r="1305"/>
          <a:stretch>
            <a:fillRect/>
          </a:stretch>
        </p:blipFill>
        <p:spPr>
          <a:xfrm>
            <a:off x="6923314" y="809284"/>
            <a:ext cx="3890479" cy="5152130"/>
          </a:xfrm>
          <a:prstGeom prst="rect">
            <a:avLst/>
          </a:prstGeom>
          <a:ln>
            <a:noFill/>
          </a:ln>
          <a:effectLst>
            <a:outerShdw blurRad="292100" dist="139700" dir="2700000" algn="tl" rotWithShape="0">
              <a:srgbClr val="333333">
                <a:alpha val="65000"/>
              </a:srgbClr>
            </a:outerShdw>
          </a:effectLst>
        </p:spPr>
      </p:pic>
      <p:sp>
        <p:nvSpPr>
          <p:cNvPr id="6" name="Θέση κειμένου 5"/>
          <p:cNvSpPr>
            <a:spLocks noGrp="1"/>
          </p:cNvSpPr>
          <p:nvPr>
            <p:ph type="body" sz="half" idx="2"/>
          </p:nvPr>
        </p:nvSpPr>
        <p:spPr>
          <a:xfrm>
            <a:off x="839788" y="1634620"/>
            <a:ext cx="5038498" cy="4326794"/>
          </a:xfrm>
        </p:spPr>
        <p:txBody>
          <a:bodyPr>
            <a:normAutofit/>
          </a:bodyPr>
          <a:lstStyle/>
          <a:p>
            <a:pPr marL="285750" indent="-285750">
              <a:buFont typeface="Arial" panose="020B0604020202020204" pitchFamily="34" charset="0"/>
              <a:buChar char="•"/>
            </a:pPr>
            <a:r>
              <a:rPr lang="el-GR" dirty="0" err="1" smtClean="0"/>
              <a:t>Γαλλό</a:t>
            </a:r>
            <a:r>
              <a:rPr lang="el-GR" dirty="0" smtClean="0"/>
              <a:t>-ιταλική ερωτική - δραματική ταινία, του 1972, σε σκηνοθεσία Μπερνάρντο Μπερτολούτσι και σε σενάριο του ιδίου και του Φράνκο </a:t>
            </a:r>
            <a:r>
              <a:rPr lang="el-GR" dirty="0" err="1" smtClean="0"/>
              <a:t>Αρκάλλι</a:t>
            </a:r>
            <a:r>
              <a:rPr lang="el-GR" dirty="0" smtClean="0"/>
              <a:t>. </a:t>
            </a:r>
          </a:p>
          <a:p>
            <a:pPr marL="285750" indent="-285750">
              <a:buFont typeface="Arial" panose="020B0604020202020204" pitchFamily="34" charset="0"/>
              <a:buChar char="•"/>
            </a:pPr>
            <a:r>
              <a:rPr lang="el-GR" dirty="0" smtClean="0"/>
              <a:t>Η ταινία επικεντρώνεται σε έναν χήρο Αμερικανό, που ταξιδεύει στο Παρίσι και κατά την διάρκεια της αναζήτησης διαμερίσματος, γνωρίζει μια νεαρή Παριζιάνα, με την οποία συνάπτει ερωτικές σχέσεις.</a:t>
            </a:r>
          </a:p>
          <a:p>
            <a:pPr marL="285750" indent="-285750">
              <a:buFont typeface="Arial" panose="020B0604020202020204" pitchFamily="34" charset="0"/>
              <a:buChar char="•"/>
            </a:pPr>
            <a:r>
              <a:rPr lang="el-GR" dirty="0" smtClean="0"/>
              <a:t>Ό</a:t>
            </a:r>
            <a:r>
              <a:rPr lang="el-GR" dirty="0" smtClean="0">
                <a:effectLst/>
              </a:rPr>
              <a:t>ταν προβλήθηκε το 1972 προκάλεσε πλήθος αντιδράσεων για τις ερωτικές της σκηνές! (Ας μην ξεχνάμε πως η ταινία έχει να κάνει με τη σχέση ενός μεσόκοπου </a:t>
            </a:r>
            <a:r>
              <a:rPr lang="el-GR" dirty="0" err="1" smtClean="0">
                <a:effectLst/>
              </a:rPr>
              <a:t>αμερικανού</a:t>
            </a:r>
            <a:r>
              <a:rPr lang="el-GR" dirty="0" smtClean="0">
                <a:effectLst/>
              </a:rPr>
              <a:t> επιχειρηματία που συνάπτει σχέση με μια νεαρή γυναίκα, μόνο που αυτή η σχέση βασίζεται -και περιορίζεται- μόνο στο σεξ).</a:t>
            </a:r>
            <a:endParaRPr lang="el-GR" dirty="0" smtClean="0"/>
          </a:p>
          <a:p>
            <a:endParaRPr lang="el-GR" dirty="0"/>
          </a:p>
        </p:txBody>
      </p:sp>
    </p:spTree>
    <p:extLst>
      <p:ext uri="{BB962C8B-B14F-4D97-AF65-F5344CB8AC3E}">
        <p14:creationId xmlns:p14="http://schemas.microsoft.com/office/powerpoint/2010/main" val="2582707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5225" y="433449"/>
            <a:ext cx="3932237" cy="884712"/>
          </a:xfrm>
        </p:spPr>
        <p:txBody>
          <a:bodyPr/>
          <a:lstStyle/>
          <a:p>
            <a:r>
              <a:rPr lang="fr-FR" b="1" i="1" u="sng" dirty="0" smtClean="0"/>
              <a:t>Maria Schneider</a:t>
            </a:r>
            <a:endParaRPr lang="el-GR" b="1" i="1" u="sng"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a:xfrm>
            <a:off x="6602681" y="982024"/>
            <a:ext cx="4068609" cy="4775200"/>
          </a:xfrm>
        </p:spPr>
      </p:pic>
      <p:sp>
        <p:nvSpPr>
          <p:cNvPr id="4" name="Θέση κειμένου 3"/>
          <p:cNvSpPr>
            <a:spLocks noGrp="1"/>
          </p:cNvSpPr>
          <p:nvPr>
            <p:ph type="body" sz="half" idx="2"/>
          </p:nvPr>
        </p:nvSpPr>
        <p:spPr>
          <a:xfrm>
            <a:off x="961900" y="1496291"/>
            <a:ext cx="5058889" cy="4595751"/>
          </a:xfrm>
        </p:spPr>
        <p:txBody>
          <a:bodyPr>
            <a:normAutofit fontScale="92500" lnSpcReduction="20000"/>
          </a:bodyPr>
          <a:lstStyle/>
          <a:p>
            <a:pPr marL="285750" indent="-285750">
              <a:buFont typeface="Arial" panose="020B0604020202020204" pitchFamily="34" charset="0"/>
              <a:buChar char="•"/>
            </a:pPr>
            <a:r>
              <a:rPr lang="el-GR" dirty="0" smtClean="0"/>
              <a:t>Πέρασε δύσκολα παιδικά χρόνια.</a:t>
            </a:r>
          </a:p>
          <a:p>
            <a:pPr marL="285750" indent="-285750">
              <a:buFont typeface="Arial" panose="020B0604020202020204" pitchFamily="34" charset="0"/>
              <a:buChar char="•"/>
            </a:pPr>
            <a:r>
              <a:rPr lang="el-GR" dirty="0" smtClean="0"/>
              <a:t>Στα 15 αποφασίζει να εγκαταλείψει το σπίτι της και το σχολείο και αρχίζει να εργάζεται ως κομπάρσα. </a:t>
            </a:r>
          </a:p>
          <a:p>
            <a:pPr marL="285750" indent="-285750">
              <a:buFont typeface="Arial" panose="020B0604020202020204" pitchFamily="34" charset="0"/>
              <a:buChar char="•"/>
            </a:pPr>
            <a:r>
              <a:rPr lang="el-GR" dirty="0" smtClean="0"/>
              <a:t>Το 1969 γνωρίζει την </a:t>
            </a:r>
            <a:r>
              <a:rPr lang="el-GR" dirty="0" err="1" smtClean="0"/>
              <a:t>Μπριτζίτ</a:t>
            </a:r>
            <a:r>
              <a:rPr lang="el-GR" dirty="0" smtClean="0"/>
              <a:t> </a:t>
            </a:r>
            <a:r>
              <a:rPr lang="el-GR" dirty="0" err="1" smtClean="0"/>
              <a:t>Μπαρντώ</a:t>
            </a:r>
            <a:r>
              <a:rPr lang="el-GR" dirty="0" smtClean="0"/>
              <a:t>, η οποία παίρνει την Μαρία υπό την προστασία της.</a:t>
            </a:r>
          </a:p>
          <a:p>
            <a:pPr marL="285750" indent="-285750">
              <a:buFont typeface="Arial" panose="020B0604020202020204" pitchFamily="34" charset="0"/>
              <a:buChar char="•"/>
            </a:pPr>
            <a:r>
              <a:rPr lang="el-GR" dirty="0" smtClean="0"/>
              <a:t>Αρχίζει να συμμετέχει σε σειρά ταινιών.</a:t>
            </a:r>
          </a:p>
          <a:p>
            <a:pPr marL="285750" indent="-285750">
              <a:buFont typeface="Arial" panose="020B0604020202020204" pitchFamily="34" charset="0"/>
              <a:buChar char="•"/>
            </a:pPr>
            <a:r>
              <a:rPr lang="el-GR" dirty="0" smtClean="0"/>
              <a:t>Σε ηλικία 19 ετών, κερδίζει διεθνή φήμη για τον ρόλο της στο </a:t>
            </a:r>
            <a:r>
              <a:rPr lang="el-GR" i="1" dirty="0" smtClean="0">
                <a:solidFill>
                  <a:schemeClr val="accent5"/>
                </a:solidFill>
              </a:rPr>
              <a:t>Τελευταίο τανγκό στο Παρίσι</a:t>
            </a:r>
          </a:p>
          <a:p>
            <a:pPr marL="285750" indent="-285750">
              <a:buFont typeface="Arial" panose="020B0604020202020204" pitchFamily="34" charset="0"/>
              <a:buChar char="•"/>
            </a:pPr>
            <a:r>
              <a:rPr lang="el-GR" dirty="0" smtClean="0"/>
              <a:t>Η Σνάιντερ είπε ότι λόγω της εμπειρίας της στην ταινία - και της μεταγενέστερης μεταχείρισης ως σύμβολο του σεξ και όχι ως σοβαρής ηθοποιού - αποφάσισε να μην ξαναεμφανιστεί γυμνή. Άρχισε να υποφέρει από κατάθλιψη, έκανε χρήση ναρκωτικών, ενώ κάποιοι μιλούν και για απόπειρες αυτοκτονίας. Συνέχισε την καριέρα της υποδυόμενη μικρούς ρόλους και παράλληλα αρνούμενη πολλές προτάσεις για ταινία λόγω των γυμνών σκηνών που περιλάμβαναν.</a:t>
            </a:r>
            <a:endParaRPr lang="el-GR" dirty="0">
              <a:solidFill>
                <a:schemeClr val="accent5"/>
              </a:solidFill>
            </a:endParaRPr>
          </a:p>
          <a:p>
            <a:pPr marL="285750" indent="-285750">
              <a:buFont typeface="Arial" panose="020B0604020202020204" pitchFamily="34" charset="0"/>
              <a:buChar char="•"/>
            </a:pPr>
            <a:endParaRPr lang="el-GR" dirty="0" smtClean="0"/>
          </a:p>
          <a:p>
            <a:endParaRPr lang="el-GR" dirty="0"/>
          </a:p>
        </p:txBody>
      </p:sp>
    </p:spTree>
    <p:extLst>
      <p:ext uri="{BB962C8B-B14F-4D97-AF65-F5344CB8AC3E}">
        <p14:creationId xmlns:p14="http://schemas.microsoft.com/office/powerpoint/2010/main" val="1102546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8552" y="433449"/>
            <a:ext cx="3932237" cy="789709"/>
          </a:xfrm>
        </p:spPr>
        <p:txBody>
          <a:bodyPr>
            <a:normAutofit/>
          </a:bodyPr>
          <a:lstStyle/>
          <a:p>
            <a:r>
              <a:rPr lang="el-GR" sz="2800" u="sng" dirty="0" smtClean="0"/>
              <a:t>Η σκηνή με το βούτυρο</a:t>
            </a:r>
            <a:endParaRPr lang="el-GR" sz="2800" u="sng" dirty="0"/>
          </a:p>
        </p:txBody>
      </p:sp>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32423" r="32423"/>
          <a:stretch>
            <a:fillRect/>
          </a:stretch>
        </p:blipFill>
        <p:spPr>
          <a:xfrm>
            <a:off x="6745184" y="807522"/>
            <a:ext cx="3795478" cy="50470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Θέση κειμένου 3"/>
          <p:cNvSpPr>
            <a:spLocks noGrp="1"/>
          </p:cNvSpPr>
          <p:nvPr>
            <p:ph type="body" sz="half" idx="2"/>
          </p:nvPr>
        </p:nvSpPr>
        <p:spPr>
          <a:xfrm>
            <a:off x="1065419" y="1377537"/>
            <a:ext cx="4705989" cy="4583875"/>
          </a:xfrm>
        </p:spPr>
        <p:txBody>
          <a:bodyPr>
            <a:normAutofit fontScale="92500" lnSpcReduction="10000"/>
          </a:bodyPr>
          <a:lstStyle/>
          <a:p>
            <a:r>
              <a:rPr lang="el-GR" dirty="0" smtClean="0"/>
              <a:t>Παρότι είναι άδικο ένα καλλιτεχνικό δημιούργημα, άρα ένα σύνολο στοιχείων που συγκροτούν την υπόστασή του, να περιορίζεται σε κάτι τόσο μερικό όσο μια σκηνή, ωστόσο </a:t>
            </a:r>
            <a:r>
              <a:rPr lang="el-GR" i="1" dirty="0" smtClean="0"/>
              <a:t>Το Τελευταίο Τανγκό στο Παρίσι</a:t>
            </a:r>
            <a:r>
              <a:rPr lang="el-GR" dirty="0" smtClean="0"/>
              <a:t> έχει μείνει σε όλους με την κωδική ονομασία «</a:t>
            </a:r>
            <a:r>
              <a:rPr lang="el-GR" dirty="0" smtClean="0">
                <a:solidFill>
                  <a:srgbClr val="FF0000"/>
                </a:solidFill>
              </a:rPr>
              <a:t>η σκηνή με το βούτυρο</a:t>
            </a:r>
            <a:r>
              <a:rPr lang="el-GR" dirty="0" smtClean="0"/>
              <a:t>». Είναι το σημείο όπου ο Μάρλον Μπράντο διακορεύει την νεαρή τότε Μαρία Σνάιντερ και χρησιμοποιεί ένα κομμάτι βούτυρο ως λιπαντικό.</a:t>
            </a:r>
          </a:p>
          <a:p>
            <a:r>
              <a:rPr lang="el-GR" dirty="0" smtClean="0"/>
              <a:t>Σε συνέντευξή της το 2007, η </a:t>
            </a:r>
            <a:r>
              <a:rPr lang="el-GR" b="1" dirty="0" smtClean="0"/>
              <a:t>Μαρία Σνάιντερ,</a:t>
            </a:r>
            <a:r>
              <a:rPr lang="el-GR" dirty="0" smtClean="0"/>
              <a:t> είχε δηλώσει ότι στη συγκεκριμένη σκηνή ένιωσε πως έπεφτε θύμα βιασμού: «</a:t>
            </a:r>
            <a:r>
              <a:rPr lang="el-GR" i="1" dirty="0" smtClean="0">
                <a:solidFill>
                  <a:schemeClr val="accent5">
                    <a:lumMod val="75000"/>
                  </a:schemeClr>
                </a:solidFill>
              </a:rPr>
              <a:t>Ο Μάρλον μου έλεγε να μην ανησυχώ και πως είναι απλά μια ταινία. Αλλά κατά τη διάρκεια της σκηνής και ακόμη κι αν αυτό που έκανε ο Μάρλον δεν ήταν αληθινό, έκλαιγα στ' αλήθεια. Ένιωθα ταπεινωμένη και για να είμαι ειλικρινής, λίγο σαν να με βίαζαν μαζί ο Μάρλον και ο Μπερτολούτσι. Μετά τη σκηνή ο Μάρλον δεν με παρηγόρησε, ούτε απολογήθηκε. Ευτυχώς ήταν μόνο μια λήψη</a:t>
            </a:r>
            <a:r>
              <a:rPr lang="el-GR" i="1" dirty="0" smtClean="0"/>
              <a:t>...</a:t>
            </a:r>
            <a:r>
              <a:rPr lang="el-GR" dirty="0" smtClean="0"/>
              <a:t>»</a:t>
            </a:r>
          </a:p>
          <a:p>
            <a:endParaRPr lang="el-GR" dirty="0" smtClean="0"/>
          </a:p>
        </p:txBody>
      </p:sp>
    </p:spTree>
    <p:extLst>
      <p:ext uri="{BB962C8B-B14F-4D97-AF65-F5344CB8AC3E}">
        <p14:creationId xmlns:p14="http://schemas.microsoft.com/office/powerpoint/2010/main" val="3625010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7588" r="7588"/>
          <a:stretch>
            <a:fillRect/>
          </a:stretch>
        </p:blipFill>
        <p:spPr>
          <a:xfrm>
            <a:off x="5183188" y="807523"/>
            <a:ext cx="6172200" cy="5053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Θέση κειμένου 3"/>
          <p:cNvSpPr>
            <a:spLocks noGrp="1"/>
          </p:cNvSpPr>
          <p:nvPr>
            <p:ph type="body" sz="half" idx="2"/>
          </p:nvPr>
        </p:nvSpPr>
        <p:spPr>
          <a:xfrm>
            <a:off x="839788" y="617518"/>
            <a:ext cx="3932237" cy="5474524"/>
          </a:xfrm>
        </p:spPr>
        <p:txBody>
          <a:bodyPr>
            <a:normAutofit/>
          </a:bodyPr>
          <a:lstStyle/>
          <a:p>
            <a:r>
              <a:rPr lang="el-GR" sz="1600" i="1" dirty="0" smtClean="0">
                <a:solidFill>
                  <a:srgbClr val="0070C0"/>
                </a:solidFill>
              </a:rPr>
              <a:t>«Αυτή η σκηνή δεν ήταν στο αρχικό σενάριο», είπε η Σνάιντερ στην </a:t>
            </a:r>
            <a:r>
              <a:rPr lang="el-GR" sz="1600" i="1" dirty="0" err="1" smtClean="0">
                <a:solidFill>
                  <a:srgbClr val="0070C0"/>
                </a:solidFill>
              </a:rPr>
              <a:t>Daily</a:t>
            </a:r>
            <a:r>
              <a:rPr lang="el-GR" sz="1600" i="1" dirty="0" smtClean="0">
                <a:solidFill>
                  <a:srgbClr val="0070C0"/>
                </a:solidFill>
              </a:rPr>
              <a:t> </a:t>
            </a:r>
            <a:r>
              <a:rPr lang="el-GR" sz="1600" i="1" dirty="0" err="1" smtClean="0">
                <a:solidFill>
                  <a:srgbClr val="0070C0"/>
                </a:solidFill>
              </a:rPr>
              <a:t>Mail</a:t>
            </a:r>
            <a:r>
              <a:rPr lang="el-GR" sz="1600" i="1" dirty="0" smtClean="0">
                <a:solidFill>
                  <a:srgbClr val="0070C0"/>
                </a:solidFill>
              </a:rPr>
              <a:t>. «Η αλήθεια είναι ότι ήταν ο Μάρλον αυτός που σκέφτηκε την ιδέα. Ο Μάρλον μου είπε: "Μαρία, μην ανησυχείς, είναι απλώς μια ταινία", αλλά κατά τη διάρκεια της σκηνής, παρόλο που αυτό που έκανε ο Μάρλον δεν ήταν αληθινό, έκλαιγα με αληθινά δάκρυα».</a:t>
            </a:r>
          </a:p>
          <a:p>
            <a:r>
              <a:rPr lang="el-GR" sz="1600" i="1" dirty="0" smtClean="0">
                <a:solidFill>
                  <a:srgbClr val="0070C0"/>
                </a:solidFill>
              </a:rPr>
              <a:t>«Θα έπρεπε να είχα καλέσει τον ατζέντη μου ή να είχε έρθει ο δικηγόρος μου στο σετ, γιατί δεν μπορείς να αναγκάσεις κάποιον να κάνει κάτι που δεν υπάρχει στο σενάριο, αλλά εκείνη τη στιγμή δεν το ήξερα αυτό». </a:t>
            </a:r>
          </a:p>
          <a:p>
            <a:r>
              <a:rPr lang="el-GR" sz="1600" i="1" dirty="0" smtClean="0">
                <a:solidFill>
                  <a:srgbClr val="0070C0"/>
                </a:solidFill>
              </a:rPr>
              <a:t>«Ήμουν όμως πολύ μικρή για να ξέρω ότι δεν επιτρέπεται να κάνεις κάτι εκτός σεναρίου», πρόσθεσε σε άλλο σημείο.</a:t>
            </a:r>
          </a:p>
          <a:p>
            <a:r>
              <a:rPr lang="el-GR" sz="1600" dirty="0" smtClean="0">
                <a:solidFill>
                  <a:srgbClr val="0070C0"/>
                </a:solidFill>
              </a:rPr>
              <a:t>«</a:t>
            </a:r>
            <a:r>
              <a:rPr lang="el-GR" sz="1600" i="1" dirty="0" smtClean="0">
                <a:solidFill>
                  <a:srgbClr val="0070C0"/>
                </a:solidFill>
              </a:rPr>
              <a:t>Οι άνθρωποι νόμιζαν ότι ήμουν σαν το κορίτσι της ταινίας, αλλά δεν ήμουν», εξήγησε. «Ένιωσα πολύ λυπημένη, γιατί με αντιμετώπιζαν σαν σύμβολο του σεξ. Ήθελα να με αναγνωρίσουν ως ηθοποιό και όλο το σκάνδαλο και τα επακόλουθα της ταινίας με τρέλαναν και κατέρρευσα</a:t>
            </a:r>
            <a:r>
              <a:rPr lang="el-GR" sz="1600" dirty="0" smtClean="0">
                <a:solidFill>
                  <a:srgbClr val="0070C0"/>
                </a:solidFill>
              </a:rPr>
              <a:t>».</a:t>
            </a:r>
            <a:endParaRPr lang="el-GR" sz="1600" dirty="0">
              <a:solidFill>
                <a:srgbClr val="0070C0"/>
              </a:solidFill>
            </a:endParaRPr>
          </a:p>
        </p:txBody>
      </p:sp>
    </p:spTree>
    <p:extLst>
      <p:ext uri="{BB962C8B-B14F-4D97-AF65-F5344CB8AC3E}">
        <p14:creationId xmlns:p14="http://schemas.microsoft.com/office/powerpoint/2010/main" val="2783036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l="28479" r="28479"/>
          <a:stretch>
            <a:fillRect/>
          </a:stretch>
        </p:blipFill>
        <p:spPr>
          <a:xfrm>
            <a:off x="6626432" y="855023"/>
            <a:ext cx="3736100" cy="5119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Θέση κειμένου 3"/>
          <p:cNvSpPr>
            <a:spLocks noGrp="1"/>
          </p:cNvSpPr>
          <p:nvPr>
            <p:ph type="body" sz="half" idx="2"/>
          </p:nvPr>
        </p:nvSpPr>
        <p:spPr>
          <a:xfrm>
            <a:off x="1291051" y="951799"/>
            <a:ext cx="4800991" cy="5023035"/>
          </a:xfrm>
        </p:spPr>
        <p:txBody>
          <a:bodyPr>
            <a:noAutofit/>
          </a:bodyPr>
          <a:lstStyle/>
          <a:p>
            <a:r>
              <a:rPr lang="el-GR" sz="1600" dirty="0" smtClean="0"/>
              <a:t>Η συζήτηση γύρω από «Το τελευταίο τανγκό στο Παρίσι» είχε ανοίξει αμέσως μετά την κυκλοφορία της ταινίας τον Ιανουάριο του 1973 και αιτία ήταν η πιο διάσημη σκηνή της, αυτή του κινηματογραφικού βιασμού. Σε κάποιες πολιτείες είχε απαγορευτεί αυτή η σκηνή, αλλά αργότερα κρίθηκε κατάλληλη και συμπεριλήφθηκε ξανά στο έργο. </a:t>
            </a:r>
          </a:p>
          <a:p>
            <a:r>
              <a:rPr lang="el-GR" sz="1600" dirty="0" smtClean="0"/>
              <a:t>Παρά την θύελλα αντιδράσεων και συζητήσεων που προκάλεσε η σκανδαλώδης ταινία, ο Μπερτολούτσι και ο Μπράντο βγήκαν κερδισμένοι: η ταινία έκανε εισπράξεις 186 εκατ. δολαρίων (παραμένει η τρίτη ξενόγλωσση ταινία με τις μεγαλύτερες εισπράξεις μέχρι σήμερα), ενώ αμφότεροι έλαβαν υποψηφιότητες για Όσκαρ, Σκηνοθεσίας και Α′ Ανδρικού ρόλου αντίστοιχα.</a:t>
            </a:r>
          </a:p>
          <a:p>
            <a:r>
              <a:rPr lang="el-GR" sz="1600" dirty="0" smtClean="0"/>
              <a:t>Η 19χρονη τότε Σνάιντερ ωστόσο, δεν είχε την ίδια «τύχη», καθώς μετά τη συμμετοχή της στην ταινία πάλεψε με τον εθισμό στα ναρκωτικά και αντιμετώπισε προβλήματα ψυχικής υγείας. Πέθανε το 2011, σε ηλικία 58 ετών, από καρκίνο. «</a:t>
            </a:r>
            <a:r>
              <a:rPr lang="el-GR" sz="1600" i="1" dirty="0" smtClean="0"/>
              <a:t>Η μόνη αποζημίωση που έλαβε ποτέ για τον ρόλο της ήταν 4.000 δολάρια</a:t>
            </a:r>
            <a:r>
              <a:rPr lang="el-GR" sz="1600" dirty="0" smtClean="0"/>
              <a:t>», αναφέρεται σε δήλωση του CBS και του </a:t>
            </a:r>
            <a:r>
              <a:rPr lang="el-GR" sz="1600" dirty="0" err="1" smtClean="0"/>
              <a:t>Stampede</a:t>
            </a:r>
            <a:r>
              <a:rPr lang="el-GR" sz="1600" dirty="0" smtClean="0"/>
              <a:t>. </a:t>
            </a:r>
            <a:endParaRPr lang="el-GR" sz="1600" dirty="0"/>
          </a:p>
        </p:txBody>
      </p:sp>
    </p:spTree>
    <p:extLst>
      <p:ext uri="{BB962C8B-B14F-4D97-AF65-F5344CB8AC3E}">
        <p14:creationId xmlns:p14="http://schemas.microsoft.com/office/powerpoint/2010/main" val="195097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εικόνας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722" t="3104" r="-8492" b="1"/>
          <a:stretch/>
        </p:blipFill>
        <p:spPr>
          <a:xfrm>
            <a:off x="5795158" y="848003"/>
            <a:ext cx="5676406" cy="4873625"/>
          </a:xfrm>
          <a:prstGeom prst="rect">
            <a:avLst/>
          </a:prstGeom>
          <a:ln>
            <a:noFill/>
          </a:ln>
          <a:effectLst>
            <a:outerShdw blurRad="292100" dist="139700" dir="2700000" algn="tl" rotWithShape="0">
              <a:srgbClr val="333333">
                <a:alpha val="65000"/>
              </a:srgbClr>
            </a:outerShdw>
          </a:effectLst>
        </p:spPr>
      </p:pic>
      <p:sp>
        <p:nvSpPr>
          <p:cNvPr id="4" name="Θέση κειμένου 3"/>
          <p:cNvSpPr>
            <a:spLocks noGrp="1"/>
          </p:cNvSpPr>
          <p:nvPr>
            <p:ph type="body" sz="half" idx="2"/>
          </p:nvPr>
        </p:nvSpPr>
        <p:spPr>
          <a:xfrm>
            <a:off x="839788" y="700644"/>
            <a:ext cx="4765365" cy="5168344"/>
          </a:xfrm>
        </p:spPr>
        <p:txBody>
          <a:bodyPr>
            <a:normAutofit fontScale="92500" lnSpcReduction="10000"/>
          </a:bodyPr>
          <a:lstStyle/>
          <a:p>
            <a:r>
              <a:rPr lang="el-GR" dirty="0" smtClean="0"/>
              <a:t>«</a:t>
            </a:r>
            <a:r>
              <a:rPr lang="el-GR" i="1" dirty="0" smtClean="0"/>
              <a:t>Η σκηνή με το βούτυρο ήταν μια ιδέα που είχα με τον Μάρλον το πρωί πριν το γύρισμα</a:t>
            </a:r>
            <a:r>
              <a:rPr lang="el-GR" dirty="0" smtClean="0"/>
              <a:t>», είχε δηλώσει ο Μπερνάρντο Μπερτολούτσι σε μια συνέντευξή του του 2013 στην Ταινιοθήκη της Γαλλίας, δύο χρόνια μετά το θάνατο της Μαρία Σνάιντερ, φέρνοντας στην επικαιρότητα μια από τις πιο σκανδαλώδεις ταινίες όλων των εποχών.</a:t>
            </a:r>
          </a:p>
          <a:p>
            <a:r>
              <a:rPr lang="el-GR" dirty="0" smtClean="0"/>
              <a:t>Εξηγώντας πώς προέκυψε η σκηνή, ο Ιταλός σκηνοθέτης ανέφερε τα εξής: </a:t>
            </a:r>
            <a:r>
              <a:rPr lang="el-GR" i="1" dirty="0" smtClean="0"/>
              <a:t>«Στο σενάριο έπρεπε να τη βιάσει με κάποιο τρόπο. Σκεφτήκαμε τη σκηνή εκείνο το πρωί, λίγες ώρες πριν από το γύρισμά της. Τρώγαμε με τον Μάρλον πρωινό στο πάτωμα του διαμερίσματος όπου κάναμε τα γυρίσματα και υπήρχε μια μπαγκέτα και βούτυρο. Κοιταχτήκαμε και χωρίς να πούμε τίποτα, ξέραμε τι θέλαμε».</a:t>
            </a:r>
            <a:endParaRPr lang="el-GR" dirty="0" smtClean="0"/>
          </a:p>
          <a:p>
            <a:r>
              <a:rPr lang="el-GR" dirty="0" smtClean="0"/>
              <a:t>«</a:t>
            </a:r>
            <a:r>
              <a:rPr lang="el-GR" i="1" dirty="0" smtClean="0">
                <a:effectLst/>
              </a:rPr>
              <a:t>Ήμουν, με κάποιον τρόπο, απαίσιος προς την </a:t>
            </a:r>
            <a:r>
              <a:rPr lang="el-GR" i="1" dirty="0" err="1" smtClean="0">
                <a:effectLst/>
              </a:rPr>
              <a:t>Maria</a:t>
            </a:r>
            <a:r>
              <a:rPr lang="el-GR" i="1" dirty="0" smtClean="0">
                <a:effectLst/>
              </a:rPr>
              <a:t>, γιατί δεν της είπα τι πρόκειται να συμβεί... </a:t>
            </a:r>
            <a:r>
              <a:rPr lang="el-GR" i="1" dirty="0" smtClean="0"/>
              <a:t>Ήθελα την αντίδρασή της ως κορίτσι και όχι σαν ηθοποιός. Ήθελα να νιώσει ταπεινωμένη. Νομίζω ότι μίσησε και εμένα και τον </a:t>
            </a:r>
            <a:r>
              <a:rPr lang="en-US" i="1" dirty="0" smtClean="0"/>
              <a:t>Marlon</a:t>
            </a:r>
            <a:r>
              <a:rPr lang="el-GR" i="1" dirty="0" smtClean="0"/>
              <a:t>, γιατί δεν της είπαμε αυτήν την λεπτομέρεια με το βούτυρο ως λιπαντικό».</a:t>
            </a:r>
            <a:endParaRPr lang="el-GR" dirty="0"/>
          </a:p>
        </p:txBody>
      </p:sp>
    </p:spTree>
    <p:extLst>
      <p:ext uri="{BB962C8B-B14F-4D97-AF65-F5344CB8AC3E}">
        <p14:creationId xmlns:p14="http://schemas.microsoft.com/office/powerpoint/2010/main" val="3776404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510151" y="959529"/>
            <a:ext cx="5723906" cy="4873625"/>
          </a:xfrm>
          <a:prstGeom prst="rect">
            <a:avLst/>
          </a:prstGeom>
          <a:ln>
            <a:noFill/>
          </a:ln>
          <a:effectLst>
            <a:outerShdw blurRad="292100" dist="139700" dir="2700000" algn="tl" rotWithShape="0">
              <a:srgbClr val="333333">
                <a:alpha val="65000"/>
              </a:srgbClr>
            </a:outerShdw>
          </a:effectLst>
        </p:spPr>
      </p:pic>
      <p:sp>
        <p:nvSpPr>
          <p:cNvPr id="4" name="Θέση κειμένου 3"/>
          <p:cNvSpPr>
            <a:spLocks noGrp="1"/>
          </p:cNvSpPr>
          <p:nvPr>
            <p:ph type="body" sz="half" idx="2"/>
          </p:nvPr>
        </p:nvSpPr>
        <p:spPr>
          <a:xfrm>
            <a:off x="839787" y="771896"/>
            <a:ext cx="4515983" cy="5237018"/>
          </a:xfrm>
        </p:spPr>
        <p:txBody>
          <a:bodyPr>
            <a:normAutofit fontScale="92500" lnSpcReduction="10000"/>
          </a:bodyPr>
          <a:lstStyle/>
          <a:p>
            <a:r>
              <a:rPr lang="el-GR" dirty="0"/>
              <a:t>Σ</a:t>
            </a:r>
            <a:r>
              <a:rPr lang="el-GR" dirty="0" smtClean="0"/>
              <a:t>τις 25 Νοεμβρίου 2016, την </a:t>
            </a:r>
            <a:r>
              <a:rPr lang="el-GR" b="1" dirty="0" smtClean="0"/>
              <a:t>παγκόσμια ημέρα ενάντια στην κακοποίηση των γυναικών</a:t>
            </a:r>
            <a:r>
              <a:rPr lang="el-GR" dirty="0" smtClean="0"/>
              <a:t>, μια Ισπανική ΜΚΟ (</a:t>
            </a:r>
            <a:r>
              <a:rPr lang="el-GR" dirty="0" err="1" smtClean="0"/>
              <a:t>El</a:t>
            </a:r>
            <a:r>
              <a:rPr lang="el-GR" dirty="0" smtClean="0"/>
              <a:t> </a:t>
            </a:r>
            <a:r>
              <a:rPr lang="el-GR" dirty="0" err="1" smtClean="0"/>
              <a:t>mundo</a:t>
            </a:r>
            <a:r>
              <a:rPr lang="el-GR" dirty="0" smtClean="0"/>
              <a:t> de </a:t>
            </a:r>
            <a:r>
              <a:rPr lang="el-GR" dirty="0" err="1" smtClean="0"/>
              <a:t>Alycia</a:t>
            </a:r>
            <a:r>
              <a:rPr lang="el-GR" dirty="0" smtClean="0"/>
              <a:t>) ανέβασε το βίντεο των δηλώσεων του Μπερτολούτσι με ισπανικούς υπότιτλους και αυτό έγινε </a:t>
            </a:r>
            <a:r>
              <a:rPr lang="el-GR" dirty="0" err="1" smtClean="0"/>
              <a:t>viral</a:t>
            </a:r>
            <a:r>
              <a:rPr lang="el-GR" dirty="0" smtClean="0"/>
              <a:t> σε όλο τον κόσμο. Ακολούθησαν </a:t>
            </a:r>
            <a:r>
              <a:rPr lang="el-GR" dirty="0" err="1" smtClean="0"/>
              <a:t>tweets</a:t>
            </a:r>
            <a:r>
              <a:rPr lang="el-GR" dirty="0" smtClean="0"/>
              <a:t> κατακραυγής από διάσημους σταρ του </a:t>
            </a:r>
            <a:r>
              <a:rPr lang="el-GR" dirty="0" err="1" smtClean="0"/>
              <a:t>Χόλιγουντ</a:t>
            </a:r>
            <a:r>
              <a:rPr lang="el-GR" dirty="0" smtClean="0"/>
              <a:t>.</a:t>
            </a:r>
          </a:p>
          <a:p>
            <a:r>
              <a:rPr lang="el-GR" dirty="0" smtClean="0">
                <a:effectLst/>
              </a:rPr>
              <a:t>Μάλιστα, η ηθοποιός Τζέσικα </a:t>
            </a:r>
            <a:r>
              <a:rPr lang="el-GR" dirty="0" err="1" smtClean="0">
                <a:effectLst/>
              </a:rPr>
              <a:t>Τσαστέιν</a:t>
            </a:r>
            <a:r>
              <a:rPr lang="el-GR" dirty="0" smtClean="0">
                <a:effectLst/>
              </a:rPr>
              <a:t> είχε γράψει στο Twitter: «Για όλους όσοι αγαπούν αυτήν την ταινία – παρακολουθείτε μια 19χρονη κοπέλα να βιάζεται από έναν 48χρονο άνδρα. Ο σκηνοθέτης σχεδίασε τον βιασμό. Νιώθω αηδιασμένη».</a:t>
            </a:r>
          </a:p>
          <a:p>
            <a:r>
              <a:rPr lang="el-GR" dirty="0" smtClean="0"/>
              <a:t>Ο Μπερτολούτσι το είχε πει ξεκάθαρα:</a:t>
            </a:r>
            <a:endParaRPr lang="el-GR" dirty="0" smtClean="0">
              <a:effectLst/>
            </a:endParaRPr>
          </a:p>
          <a:p>
            <a:r>
              <a:rPr lang="el-GR" i="1" dirty="0" smtClean="0"/>
              <a:t>« Νιώθω</a:t>
            </a:r>
            <a:r>
              <a:rPr lang="el-GR" i="1" dirty="0" smtClean="0">
                <a:effectLst/>
              </a:rPr>
              <a:t> ενοχές, αλλά τελικά δεν μετανιώνω την απόφαση που πήρα τότε. Για να αποκτήσεις κάτι νομίζω ότι πρέπει να είσαι εντελώς ελεύθερος. Δεν ήθελα η </a:t>
            </a:r>
            <a:r>
              <a:rPr lang="el-GR" i="1" dirty="0" err="1" smtClean="0">
                <a:effectLst/>
              </a:rPr>
              <a:t>Maria</a:t>
            </a:r>
            <a:r>
              <a:rPr lang="el-GR" i="1" dirty="0" smtClean="0">
                <a:effectLst/>
              </a:rPr>
              <a:t> να υποδυθεί τον εξευτελισμό της, την οργή της, ήθελα η </a:t>
            </a:r>
            <a:r>
              <a:rPr lang="el-GR" i="1" dirty="0" err="1" smtClean="0">
                <a:effectLst/>
              </a:rPr>
              <a:t>Maria</a:t>
            </a:r>
            <a:r>
              <a:rPr lang="el-GR" i="1" dirty="0" smtClean="0">
                <a:effectLst/>
              </a:rPr>
              <a:t> να νιώσει την οργή και τον εξευτελισμό. Μετά με μίσησε για όλη της την ζωή</a:t>
            </a:r>
            <a:r>
              <a:rPr lang="el-GR" dirty="0" smtClean="0">
                <a:effectLst/>
              </a:rPr>
              <a:t>», πρόσθεσε.</a:t>
            </a:r>
            <a:br>
              <a:rPr lang="el-GR" dirty="0" smtClean="0">
                <a:effectLst/>
              </a:rPr>
            </a:br>
            <a:endParaRPr lang="el-GR" dirty="0" smtClean="0">
              <a:effectLst/>
            </a:endParaRPr>
          </a:p>
        </p:txBody>
      </p:sp>
    </p:spTree>
    <p:extLst>
      <p:ext uri="{BB962C8B-B14F-4D97-AF65-F5344CB8AC3E}">
        <p14:creationId xmlns:p14="http://schemas.microsoft.com/office/powerpoint/2010/main" val="3090519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351</TotalTime>
  <Words>1445</Words>
  <Application>Microsoft Office PowerPoint</Application>
  <PresentationFormat>Ευρεία οθόνη</PresentationFormat>
  <Paragraphs>50</Paragraphs>
  <Slides>14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Garamond</vt:lpstr>
      <vt:lpstr>Segoe Print</vt:lpstr>
      <vt:lpstr>Οργανικό</vt:lpstr>
      <vt:lpstr>Μάθημα: Φεμινιστική κριτική και κλασσικές σπουδές</vt:lpstr>
      <vt:lpstr>Παρουσίαση του PowerPoint</vt:lpstr>
      <vt:lpstr>Το τελευταίο Τανγκό στο Παρίσι</vt:lpstr>
      <vt:lpstr>Maria Schneider</vt:lpstr>
      <vt:lpstr>Η σκηνή με το βούτυρο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→2022</vt:lpstr>
      <vt:lpstr>Παρουσίαση του PowerPoint</vt:lpstr>
      <vt:lpstr>Παρουσίαση του PowerPoint</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32</cp:revision>
  <dcterms:created xsi:type="dcterms:W3CDTF">2022-03-16T10:43:56Z</dcterms:created>
  <dcterms:modified xsi:type="dcterms:W3CDTF">2022-03-23T13:54:12Z</dcterms:modified>
</cp:coreProperties>
</file>