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D0E9-6E8B-437D-8885-FA221A59C623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ABD7-7884-41B8-AB33-5A3B276439D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979712" y="21328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259632" y="3105835"/>
            <a:ext cx="7128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 3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002060"/>
                </a:solidFill>
              </a:rPr>
              <a:t>Το παράδειγμα της </a:t>
            </a:r>
            <a:r>
              <a:rPr lang="el-GR" sz="2800" dirty="0" err="1" smtClean="0">
                <a:solidFill>
                  <a:srgbClr val="002060"/>
                </a:solidFill>
              </a:rPr>
              <a:t>Τρέισι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l-GR" sz="2800" dirty="0" err="1" smtClean="0">
                <a:solidFill>
                  <a:srgbClr val="002060"/>
                </a:solidFill>
              </a:rPr>
              <a:t>Λάτιμερ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    </a:t>
            </a:r>
            <a:r>
              <a:rPr lang="el-GR" sz="2800" dirty="0" smtClean="0">
                <a:solidFill>
                  <a:srgbClr val="002060"/>
                </a:solidFill>
              </a:rPr>
              <a:t>(</a:t>
            </a:r>
            <a:r>
              <a:rPr lang="el-GR" sz="2800" dirty="0" smtClean="0">
                <a:solidFill>
                  <a:srgbClr val="002060"/>
                </a:solidFill>
              </a:rPr>
              <a:t>συνέχεια από Διάλεξη 2 </a:t>
            </a:r>
            <a:r>
              <a:rPr lang="en-US" sz="2800" dirty="0" smtClean="0">
                <a:solidFill>
                  <a:srgbClr val="002060"/>
                </a:solidFill>
              </a:rPr>
              <a:t>, Part B</a:t>
            </a:r>
            <a:r>
              <a:rPr lang="el-GR" sz="2800" dirty="0" smtClean="0">
                <a:solidFill>
                  <a:srgbClr val="002060"/>
                </a:solidFill>
              </a:rPr>
              <a:t>)</a:t>
            </a:r>
            <a:endParaRPr lang="el-GR" sz="2800" dirty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115616" y="429309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Comic Sans MS" pitchFamily="66" charset="0"/>
            </a:endParaRPr>
          </a:p>
          <a:p>
            <a:pPr algn="ctr"/>
            <a:r>
              <a:rPr lang="el-GR" sz="2400" dirty="0" smtClean="0">
                <a:latin typeface="Comic Sans MS" pitchFamily="66" charset="0"/>
              </a:rPr>
              <a:t>Διδάσκων</a:t>
            </a:r>
            <a:r>
              <a:rPr lang="el-GR" sz="2400" dirty="0" smtClean="0">
                <a:latin typeface="Comic Sans MS" pitchFamily="66" charset="0"/>
              </a:rPr>
              <a:t>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Καθηγητής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115616" y="52294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l-GR" dirty="0" smtClean="0"/>
              <a:t>Σχολή Ανθρωπιστικών και Κοινωνικών Σπουδών</a:t>
            </a:r>
            <a:br>
              <a:rPr lang="el-GR" dirty="0" smtClean="0"/>
            </a:br>
            <a:r>
              <a:rPr lang="el-GR" dirty="0" smtClean="0"/>
              <a:t>Τμήμα Φιλοσοφίας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Το παράδειγμα της </a:t>
            </a:r>
            <a:r>
              <a:rPr lang="el-GR" dirty="0" err="1" smtClean="0"/>
              <a:t>Τρέισι</a:t>
            </a:r>
            <a:r>
              <a:rPr lang="en-US" dirty="0" smtClean="0"/>
              <a:t> </a:t>
            </a:r>
            <a:r>
              <a:rPr lang="el-GR" dirty="0" err="1" smtClean="0"/>
              <a:t>Λάτιμερ</a:t>
            </a:r>
            <a:r>
              <a:rPr lang="el-GR" dirty="0" smtClean="0"/>
              <a:t> </a:t>
            </a:r>
            <a:r>
              <a:rPr lang="en-US" dirty="0" smtClean="0"/>
              <a:t>            </a:t>
            </a:r>
            <a:r>
              <a:rPr lang="el-GR" dirty="0" smtClean="0"/>
              <a:t>(συνέχεια)». Έκδοση: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ποιότητα της ζωής κάποιου είναι κριτήριο για τη συνέχιση μιας ζωής;</a:t>
            </a:r>
          </a:p>
          <a:p>
            <a:pPr marL="514350" indent="-51435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l-GR" dirty="0" smtClean="0"/>
              <a:t>Ζωή </a:t>
            </a:r>
            <a:r>
              <a:rPr lang="el-GR" dirty="0" err="1" smtClean="0"/>
              <a:t>αξιοβίωτη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1.Η ποιότητα της ζωής κάποιου ως κριτήριο για τη συνέχιση μιας ζωής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αξία της ζωής: να την σεβόμαστε, να την διατηρούμε όσο γίνεται περισσότερο</a:t>
            </a:r>
          </a:p>
          <a:p>
            <a:r>
              <a:rPr lang="el-GR" dirty="0" smtClean="0"/>
              <a:t>Ζωή καθαρά βιολογική και μια ζωή κανονική</a:t>
            </a:r>
          </a:p>
          <a:p>
            <a:r>
              <a:rPr lang="el-GR" dirty="0" smtClean="0"/>
              <a:t>Ζωή καθαρά βιολογική → είτε πλήρης αδυναμία συνείδησης είτε αναπηρία σε σχέση με την συνείδηση</a:t>
            </a:r>
          </a:p>
          <a:p>
            <a:r>
              <a:rPr lang="el-GR" dirty="0" smtClean="0"/>
              <a:t>Ποιοτικά κριτήρια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.Ζωή </a:t>
            </a:r>
            <a:r>
              <a:rPr lang="el-GR" dirty="0" err="1" smtClean="0">
                <a:solidFill>
                  <a:srgbClr val="FF0000"/>
                </a:solidFill>
              </a:rPr>
              <a:t>αξιοβίωτη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 πόσο ο συνδυασμός ζωής και υγείας δημιουργεί το κριτήριο του </a:t>
            </a:r>
            <a:r>
              <a:rPr lang="el-GR" dirty="0" err="1" smtClean="0"/>
              <a:t>αξιοβίωτου</a:t>
            </a:r>
            <a:endParaRPr lang="el-GR" dirty="0" smtClean="0"/>
          </a:p>
          <a:p>
            <a:r>
              <a:rPr lang="el-GR" dirty="0" smtClean="0"/>
              <a:t>Το να σταματήσει κανείς τη ζωή κάποιου με κριτήριο το αν η ζωή του και η υγεία του είναι </a:t>
            </a:r>
            <a:r>
              <a:rPr lang="el-GR" dirty="0" err="1" smtClean="0"/>
              <a:t>αξιοβίωτη</a:t>
            </a:r>
            <a:r>
              <a:rPr lang="el-GR" dirty="0" smtClean="0"/>
              <a:t> υπερβαίνει τα όρια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l-GR" dirty="0" smtClean="0">
                <a:solidFill>
                  <a:srgbClr val="FF0000"/>
                </a:solidFill>
              </a:rPr>
              <a:t>.Μέριμνα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763687" y="3244334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Μέριμνα</a:t>
            </a:r>
            <a:endParaRPr lang="el-GR" sz="3200" dirty="0"/>
          </a:p>
        </p:txBody>
      </p:sp>
      <p:cxnSp>
        <p:nvCxnSpPr>
          <p:cNvPr id="4" name="AutoShape 7"/>
          <p:cNvCxnSpPr>
            <a:cxnSpLocks noChangeShapeType="1"/>
          </p:cNvCxnSpPr>
          <p:nvPr/>
        </p:nvCxnSpPr>
        <p:spPr bwMode="auto">
          <a:xfrm flipV="1">
            <a:off x="3635896" y="2924944"/>
            <a:ext cx="121708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5" name="AutoShape 6"/>
          <p:cNvCxnSpPr>
            <a:cxnSpLocks noChangeShapeType="1"/>
          </p:cNvCxnSpPr>
          <p:nvPr/>
        </p:nvCxnSpPr>
        <p:spPr bwMode="auto">
          <a:xfrm>
            <a:off x="3635896" y="3789040"/>
            <a:ext cx="1368118" cy="3996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6" name="5 - Ορθογώνιο"/>
          <p:cNvSpPr/>
          <p:nvPr/>
        </p:nvSpPr>
        <p:spPr>
          <a:xfrm>
            <a:off x="5076056" y="2564904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Θετική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220072" y="398299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Αρνητική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l-GR" dirty="0" smtClean="0">
                <a:solidFill>
                  <a:srgbClr val="FF0000"/>
                </a:solidFill>
              </a:rPr>
              <a:t>. Καθήκον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2051721" y="3244334"/>
            <a:ext cx="194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Καθήκον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" name="AutoShape 7"/>
          <p:cNvCxnSpPr>
            <a:cxnSpLocks noChangeShapeType="1"/>
          </p:cNvCxnSpPr>
          <p:nvPr/>
        </p:nvCxnSpPr>
        <p:spPr bwMode="auto">
          <a:xfrm flipV="1">
            <a:off x="3707904" y="2852936"/>
            <a:ext cx="137160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3707904" y="3645024"/>
            <a:ext cx="1296144" cy="7543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7" name="6 - Ορθογώνιο"/>
          <p:cNvSpPr/>
          <p:nvPr/>
        </p:nvSpPr>
        <p:spPr>
          <a:xfrm>
            <a:off x="5364088" y="2276872"/>
            <a:ext cx="3240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l-G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Αίσθηση→ορθολογική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κρίση</a:t>
            </a:r>
            <a:endParaRPr lang="el-GR" sz="2800" dirty="0"/>
          </a:p>
        </p:txBody>
      </p:sp>
      <p:sp>
        <p:nvSpPr>
          <p:cNvPr id="8" name="7 - Ορθογώνιο"/>
          <p:cNvSpPr/>
          <p:nvPr/>
        </p:nvSpPr>
        <p:spPr>
          <a:xfrm>
            <a:off x="5076056" y="4509121"/>
            <a:ext cx="4067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Συναίσθημα → Εξωτερικό επιφαινόμενο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73073" y="2564904"/>
            <a:ext cx="3397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</a:t>
            </a:r>
            <a:r>
              <a:rPr lang="el-GR" sz="2400" dirty="0" smtClean="0"/>
              <a:t>) και από εθνικούς </a:t>
            </a:r>
            <a:r>
              <a:rPr lang="el-GR" sz="2000" dirty="0" smtClean="0"/>
              <a:t>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355</Words>
  <Application>Microsoft Office PowerPoint</Application>
  <PresentationFormat>Προβολή στην οθόνη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Σκοποί ενότητας</vt:lpstr>
      <vt:lpstr> 1.Η ποιότητα της ζωής κάποιου ως κριτήριο για τη συνέχιση μιας ζωής </vt:lpstr>
      <vt:lpstr>2.Ζωή αξιοβίωτη</vt:lpstr>
      <vt:lpstr> 3.Μέριμνα </vt:lpstr>
      <vt:lpstr>4. Καθήκον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7</cp:revision>
  <dcterms:created xsi:type="dcterms:W3CDTF">2015-07-01T20:04:31Z</dcterms:created>
  <dcterms:modified xsi:type="dcterms:W3CDTF">2015-07-24T12:09:32Z</dcterms:modified>
</cp:coreProperties>
</file>