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258" r:id="rId3"/>
    <p:sldId id="272" r:id="rId4"/>
    <p:sldId id="280" r:id="rId5"/>
    <p:sldId id="273" r:id="rId6"/>
    <p:sldId id="281" r:id="rId7"/>
    <p:sldId id="274" r:id="rId8"/>
    <p:sldId id="275" r:id="rId9"/>
    <p:sldId id="276" r:id="rId10"/>
    <p:sldId id="277" r:id="rId11"/>
    <p:sldId id="278" r:id="rId12"/>
    <p:sldId id="279" r:id="rId13"/>
    <p:sldId id="269" r:id="rId14"/>
    <p:sldId id="259" r:id="rId15"/>
    <p:sldId id="267" r:id="rId16"/>
    <p:sldId id="271" r:id="rId17"/>
    <p:sldId id="270" r:id="rId18"/>
    <p:sldId id="268"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E31"/>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61" d="100"/>
          <a:sy n="61" d="100"/>
        </p:scale>
        <p:origin x="-133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C8CE80-C7C1-4729-AFE7-30E32FDD0AA2}" type="datetimeFigureOut">
              <a:rPr lang="el-GR" smtClean="0"/>
              <a:pPr/>
              <a:t>4/9/2015</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BE7A79-D4B6-4CFC-B256-C0A8F840012A}"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78736-5C02-443D-9384-0F8E3E67965E}" type="datetimeFigureOut">
              <a:rPr lang="el-GR" smtClean="0"/>
              <a:pPr/>
              <a:t>4/9/2015</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4D501-4E14-4CA2-B92E-1D19530A2D99}"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92C3B01-6321-4ABC-A1FB-08D91428F33B}"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AB0CCA3-BC65-4F0C-9AFF-E4FACB68DBD8}"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FAEDF7-8F91-4E2D-A954-E29DAC28489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863C78-B469-4194-82B7-D8D3CB1C04A2}"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CAB41-F98C-4F2C-BBA8-FC7190057CB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6113DD4-16ED-4336-8A89-03B13D8A86E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FD7AA50-1615-429F-A9EF-0BAA8F4C46B9}" type="datetime1">
              <a:rPr lang="el-GR" smtClean="0"/>
              <a:pPr/>
              <a:t>4/9/2015</a:t>
            </a:fld>
            <a:endParaRPr lang="el-GR" dirty="0"/>
          </a:p>
        </p:txBody>
      </p:sp>
      <p:sp>
        <p:nvSpPr>
          <p:cNvPr id="8" name="Footer Placeholder 7"/>
          <p:cNvSpPr>
            <a:spLocks noGrp="1"/>
          </p:cNvSpPr>
          <p:nvPr>
            <p:ph type="ftr" sz="quarter" idx="11"/>
          </p:nvPr>
        </p:nvSpPr>
        <p:spPr/>
        <p:txBody>
          <a:bodyPr/>
          <a:lstStyle/>
          <a:p>
            <a:r>
              <a:rPr lang="el-GR" dirty="0" smtClean="0"/>
              <a:t>Ενότητα 1: Όροι Μεταφορών</a:t>
            </a:r>
            <a:endParaRPr lang="el-GR" dirty="0"/>
          </a:p>
        </p:txBody>
      </p:sp>
      <p:sp>
        <p:nvSpPr>
          <p:cNvPr id="9" name="Slide Number Placeholder 8"/>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5277171-CD9E-49BC-B681-8A312376D28F}" type="datetime1">
              <a:rPr lang="el-GR" smtClean="0"/>
              <a:pPr/>
              <a:t>4/9/2015</a:t>
            </a:fld>
            <a:endParaRPr lang="el-GR" dirty="0"/>
          </a:p>
        </p:txBody>
      </p:sp>
      <p:sp>
        <p:nvSpPr>
          <p:cNvPr id="4" name="Footer Placeholder 3"/>
          <p:cNvSpPr>
            <a:spLocks noGrp="1"/>
          </p:cNvSpPr>
          <p:nvPr>
            <p:ph type="ftr" sz="quarter" idx="11"/>
          </p:nvPr>
        </p:nvSpPr>
        <p:spPr/>
        <p:txBody>
          <a:bodyPr/>
          <a:lstStyle/>
          <a:p>
            <a:r>
              <a:rPr lang="el-GR" dirty="0" smtClean="0"/>
              <a:t>Ενότητα 1: Όροι Μεταφορών</a:t>
            </a:r>
            <a:endParaRPr lang="el-GR" dirty="0"/>
          </a:p>
        </p:txBody>
      </p:sp>
      <p:sp>
        <p:nvSpPr>
          <p:cNvPr id="5" name="Slide Number Placeholder 4"/>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D1309-D8C4-4078-BD25-C3B8CEDBB9AC}" type="datetime1">
              <a:rPr lang="el-GR" smtClean="0"/>
              <a:pPr/>
              <a:t>4/9/2015</a:t>
            </a:fld>
            <a:endParaRPr lang="el-GR" dirty="0"/>
          </a:p>
        </p:txBody>
      </p:sp>
      <p:sp>
        <p:nvSpPr>
          <p:cNvPr id="3" name="Footer Placeholder 2"/>
          <p:cNvSpPr>
            <a:spLocks noGrp="1"/>
          </p:cNvSpPr>
          <p:nvPr>
            <p:ph type="ftr" sz="quarter" idx="11"/>
          </p:nvPr>
        </p:nvSpPr>
        <p:spPr/>
        <p:txBody>
          <a:bodyPr/>
          <a:lstStyle/>
          <a:p>
            <a:r>
              <a:rPr lang="el-GR" dirty="0" smtClean="0"/>
              <a:t>Ενότητα 1: Όροι Μεταφορών</a:t>
            </a:r>
            <a:endParaRPr lang="el-GR" dirty="0"/>
          </a:p>
        </p:txBody>
      </p:sp>
      <p:sp>
        <p:nvSpPr>
          <p:cNvPr id="4" name="Slide Number Placeholder 3"/>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54979-EA32-4259-A8CB-8CAC3B556D6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F8856-68BB-4A97-B954-F935567EC8FA}"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DC9EF-B5B6-4426-9C57-3C74E3884E1A}" type="datetime1">
              <a:rPr lang="el-GR" smtClean="0"/>
              <a:pPr/>
              <a:t>4/9/2015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Ενότητα 1: Όροι Μεταφορών</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3F0AF-8630-405C-8FDB-12C033996C87}"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class.upatras.gr/courses/CIV169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772816"/>
            <a:ext cx="7772400" cy="1470025"/>
          </a:xfrm>
        </p:spPr>
        <p:txBody>
          <a:bodyPr/>
          <a:lstStyle/>
          <a:p>
            <a:r>
              <a:rPr lang="el-GR" b="1" dirty="0" smtClean="0">
                <a:solidFill>
                  <a:srgbClr val="5075BC"/>
                </a:solidFill>
              </a:rPr>
              <a:t>ΑΝΑΛΥΣΗ ΜΕΤΑΦΟΡΩΝ </a:t>
            </a:r>
            <a:r>
              <a:rPr lang="en-US" b="1" dirty="0" smtClean="0">
                <a:solidFill>
                  <a:srgbClr val="5075BC"/>
                </a:solidFill>
              </a:rPr>
              <a:t>II</a:t>
            </a:r>
            <a:endParaRPr lang="el-GR" b="1" dirty="0">
              <a:solidFill>
                <a:srgbClr val="5075BC"/>
              </a:solidFill>
            </a:endParaRPr>
          </a:p>
        </p:txBody>
      </p:sp>
      <p:sp>
        <p:nvSpPr>
          <p:cNvPr id="3" name="Υπότιτλος 2"/>
          <p:cNvSpPr>
            <a:spLocks noGrp="1"/>
          </p:cNvSpPr>
          <p:nvPr>
            <p:ph type="subTitle" idx="1"/>
          </p:nvPr>
        </p:nvSpPr>
        <p:spPr>
          <a:xfrm>
            <a:off x="683568" y="3384822"/>
            <a:ext cx="7776864" cy="2564457"/>
          </a:xfrm>
        </p:spPr>
        <p:txBody>
          <a:bodyPr>
            <a:noAutofit/>
          </a:bodyPr>
          <a:lstStyle/>
          <a:p>
            <a:pPr>
              <a:spcBef>
                <a:spcPts val="0"/>
              </a:spcBef>
            </a:pPr>
            <a:r>
              <a:rPr lang="el-GR" b="1" dirty="0" smtClean="0">
                <a:solidFill>
                  <a:srgbClr val="5075BC"/>
                </a:solidFill>
                <a:ea typeface="+mj-ea"/>
                <a:cs typeface="+mj-cs"/>
              </a:rPr>
              <a:t>Ενότητα</a:t>
            </a:r>
            <a:r>
              <a:rPr lang="en-US" b="1" dirty="0" smtClean="0">
                <a:solidFill>
                  <a:srgbClr val="5075BC"/>
                </a:solidFill>
                <a:ea typeface="+mj-ea"/>
                <a:cs typeface="+mj-cs"/>
              </a:rPr>
              <a:t> </a:t>
            </a:r>
            <a:r>
              <a:rPr lang="el-GR" b="1" dirty="0" smtClean="0">
                <a:solidFill>
                  <a:srgbClr val="5075BC"/>
                </a:solidFill>
                <a:ea typeface="+mj-ea"/>
                <a:cs typeface="+mj-cs"/>
              </a:rPr>
              <a:t>4: </a:t>
            </a:r>
            <a:r>
              <a:rPr lang="el-GR" dirty="0" smtClean="0">
                <a:solidFill>
                  <a:schemeClr val="tx1"/>
                </a:solidFill>
                <a:ea typeface="+mj-ea"/>
                <a:cs typeface="+mj-cs"/>
              </a:rPr>
              <a:t>Μέθοδος </a:t>
            </a:r>
            <a:r>
              <a:rPr lang="en-US" dirty="0" smtClean="0">
                <a:solidFill>
                  <a:schemeClr val="tx1"/>
                </a:solidFill>
                <a:ea typeface="+mj-ea"/>
                <a:cs typeface="+mj-cs"/>
              </a:rPr>
              <a:t>Incremental Assignment</a:t>
            </a:r>
            <a:endParaRPr lang="el-GR" dirty="0" smtClean="0">
              <a:solidFill>
                <a:schemeClr val="tx1"/>
              </a:solidFill>
            </a:endParaRPr>
          </a:p>
          <a:p>
            <a:pPr>
              <a:spcBef>
                <a:spcPts val="0"/>
              </a:spcBef>
            </a:pPr>
            <a:endParaRPr lang="el-GR" b="1" dirty="0" smtClean="0">
              <a:solidFill>
                <a:schemeClr val="tx1"/>
              </a:solidFill>
            </a:endParaRPr>
          </a:p>
          <a:p>
            <a:pPr>
              <a:spcBef>
                <a:spcPts val="0"/>
              </a:spcBef>
            </a:pPr>
            <a:r>
              <a:rPr lang="el-GR" b="1" dirty="0" smtClean="0">
                <a:solidFill>
                  <a:schemeClr val="tx1"/>
                </a:solidFill>
              </a:rPr>
              <a:t>Διδάσκων: Γεώργιος Στεφανίδης</a:t>
            </a:r>
          </a:p>
          <a:p>
            <a:r>
              <a:rPr lang="el-GR" dirty="0" smtClean="0">
                <a:solidFill>
                  <a:schemeClr val="tx1"/>
                </a:solidFill>
              </a:rPr>
              <a:t>Πολυτεχνική Σχολή</a:t>
            </a:r>
          </a:p>
          <a:p>
            <a:r>
              <a:rPr lang="el-GR" dirty="0" smtClean="0">
                <a:solidFill>
                  <a:schemeClr val="tx1"/>
                </a:solidFill>
              </a:rPr>
              <a:t>Τμήμα Πολιτικών Μηχανικών</a:t>
            </a:r>
            <a:endParaRPr lang="en-US"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[2/4]</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Autofit/>
          </a:bodyPr>
          <a:lstStyle/>
          <a:p>
            <a:pPr marL="355600" indent="-355600">
              <a:buNone/>
            </a:pPr>
            <a:endParaRPr lang="el-GR" dirty="0" smtClean="0"/>
          </a:p>
          <a:p>
            <a:pPr marL="355600" indent="-355600">
              <a:buNone/>
            </a:pPr>
            <a:endParaRPr lang="en-US"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10</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4"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6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25" name="24 - Πίνακας"/>
          <p:cNvGraphicFramePr>
            <a:graphicFrameLocks noGrp="1"/>
          </p:cNvGraphicFramePr>
          <p:nvPr/>
        </p:nvGraphicFramePr>
        <p:xfrm>
          <a:off x="539552" y="1916832"/>
          <a:ext cx="8136904" cy="3426224"/>
        </p:xfrm>
        <a:graphic>
          <a:graphicData uri="http://schemas.openxmlformats.org/drawingml/2006/table">
            <a:tbl>
              <a:tblPr firstRow="1" bandRow="1">
                <a:tableStyleId>{5940675A-B579-460E-94D1-54222C63F5DA}</a:tableStyleId>
              </a:tblPr>
              <a:tblGrid>
                <a:gridCol w="2151975"/>
                <a:gridCol w="1808466"/>
                <a:gridCol w="1397802"/>
                <a:gridCol w="1475458"/>
                <a:gridCol w="1303203"/>
              </a:tblGrid>
              <a:tr h="571142">
                <a:tc gridSpan="2">
                  <a:txBody>
                    <a:bodyPr/>
                    <a:lstStyle/>
                    <a:p>
                      <a:pPr algn="ctr"/>
                      <a:endParaRPr lang="el-GR" dirty="0"/>
                    </a:p>
                  </a:txBody>
                  <a:tcPr/>
                </a:tc>
                <a:tc hMerge="1">
                  <a:txBody>
                    <a:bodyPr/>
                    <a:lstStyle/>
                    <a:p>
                      <a:endParaRPr lang="el-GR" dirty="0"/>
                    </a:p>
                  </a:txBody>
                  <a:tcPr/>
                </a:tc>
                <a:tc gridSpan="3">
                  <a:txBody>
                    <a:bodyPr/>
                    <a:lstStyle/>
                    <a:p>
                      <a:pPr algn="ctr"/>
                      <a:r>
                        <a:rPr lang="el-GR" sz="2800" dirty="0" smtClean="0"/>
                        <a:t>Οδικό</a:t>
                      </a:r>
                      <a:r>
                        <a:rPr lang="el-GR" sz="2800" baseline="0" dirty="0" smtClean="0"/>
                        <a:t> τμήμα</a:t>
                      </a:r>
                      <a:endParaRPr lang="el-GR" sz="2800" dirty="0"/>
                    </a:p>
                  </a:txBody>
                  <a:tcPr/>
                </a:tc>
                <a:tc hMerge="1">
                  <a:txBody>
                    <a:bodyPr/>
                    <a:lstStyle/>
                    <a:p>
                      <a:endParaRPr lang="el-GR" dirty="0"/>
                    </a:p>
                  </a:txBody>
                  <a:tcPr/>
                </a:tc>
                <a:tc hMerge="1">
                  <a:txBody>
                    <a:bodyPr/>
                    <a:lstStyle/>
                    <a:p>
                      <a:endParaRPr lang="el-GR" dirty="0"/>
                    </a:p>
                  </a:txBody>
                  <a:tcPr/>
                </a:tc>
              </a:tr>
              <a:tr h="1041492">
                <a:tc>
                  <a:txBody>
                    <a:bodyPr/>
                    <a:lstStyle/>
                    <a:p>
                      <a:pPr algn="ctr"/>
                      <a:r>
                        <a:rPr lang="el-GR" sz="2800" b="1" dirty="0" smtClean="0"/>
                        <a:t>Επανάληψη</a:t>
                      </a:r>
                      <a:endParaRPr lang="el-GR" sz="2800" b="1" dirty="0"/>
                    </a:p>
                  </a:txBody>
                  <a:tcPr anchor="ctr"/>
                </a:tc>
                <a:tc>
                  <a:txBody>
                    <a:bodyPr/>
                    <a:lstStyle/>
                    <a:p>
                      <a:pPr algn="ctr"/>
                      <a:r>
                        <a:rPr lang="el-GR" sz="2800" b="1" dirty="0" smtClean="0"/>
                        <a:t>Βήμα</a:t>
                      </a:r>
                      <a:endParaRPr lang="el-GR" sz="2800" b="1" dirty="0"/>
                    </a:p>
                  </a:txBody>
                  <a:tcPr anchor="ctr"/>
                </a:tc>
                <a:tc>
                  <a:txBody>
                    <a:bodyPr/>
                    <a:lstStyle/>
                    <a:p>
                      <a:pPr algn="ctr"/>
                      <a:r>
                        <a:rPr lang="el-GR" sz="2800" b="1" dirty="0" smtClean="0"/>
                        <a:t>1</a:t>
                      </a:r>
                      <a:endParaRPr lang="el-GR" sz="2800" b="1" dirty="0"/>
                    </a:p>
                  </a:txBody>
                  <a:tcPr anchor="ctr"/>
                </a:tc>
                <a:tc>
                  <a:txBody>
                    <a:bodyPr/>
                    <a:lstStyle/>
                    <a:p>
                      <a:pPr algn="ctr"/>
                      <a:r>
                        <a:rPr lang="el-GR" sz="2800" b="1" dirty="0" smtClean="0"/>
                        <a:t>2</a:t>
                      </a:r>
                      <a:endParaRPr lang="el-GR" sz="2800" b="1" dirty="0"/>
                    </a:p>
                  </a:txBody>
                  <a:tcPr anchor="ctr"/>
                </a:tc>
                <a:tc>
                  <a:txBody>
                    <a:bodyPr/>
                    <a:lstStyle/>
                    <a:p>
                      <a:pPr algn="ctr"/>
                      <a:r>
                        <a:rPr lang="el-GR" sz="2800" b="1" dirty="0" smtClean="0"/>
                        <a:t>3</a:t>
                      </a:r>
                      <a:endParaRPr lang="el-GR" sz="2800" b="1" dirty="0"/>
                    </a:p>
                  </a:txBody>
                  <a:tcPr anchor="ctr"/>
                </a:tc>
              </a:tr>
              <a:tr h="477260">
                <a:tc>
                  <a:txBody>
                    <a:bodyPr/>
                    <a:lstStyle/>
                    <a:p>
                      <a:pPr algn="ctr"/>
                      <a:r>
                        <a:rPr lang="el-GR" sz="2400" dirty="0" smtClean="0"/>
                        <a:t>2</a:t>
                      </a:r>
                      <a:endParaRPr lang="el-GR" sz="2400" dirty="0"/>
                    </a:p>
                  </a:txBody>
                  <a:tcPr anchor="ctr"/>
                </a:tc>
                <a:tc>
                  <a:txBody>
                    <a:bodyPr/>
                    <a:lstStyle/>
                    <a:p>
                      <a:pPr algn="ctr"/>
                      <a:r>
                        <a:rPr lang="el-GR" sz="2400" dirty="0" smtClean="0"/>
                        <a:t>Ενημέρωση</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859070">
                <a:tc>
                  <a:txBody>
                    <a:bodyPr/>
                    <a:lstStyle/>
                    <a:p>
                      <a:pPr algn="ctr"/>
                      <a:endParaRPr lang="el-GR" dirty="0"/>
                    </a:p>
                  </a:txBody>
                  <a:tcPr/>
                </a:tc>
                <a:tc>
                  <a:txBody>
                    <a:bodyPr/>
                    <a:lstStyle/>
                    <a:p>
                      <a:pPr algn="ctr"/>
                      <a:r>
                        <a:rPr lang="el-GR" sz="2400" dirty="0" smtClean="0"/>
                        <a:t>Τμηματική</a:t>
                      </a:r>
                      <a:r>
                        <a:rPr lang="el-GR" sz="2400" baseline="0" dirty="0" smtClean="0"/>
                        <a:t> Φόρτιση</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477260">
                <a:tc>
                  <a:txBody>
                    <a:bodyPr/>
                    <a:lstStyle/>
                    <a:p>
                      <a:pPr algn="ctr"/>
                      <a:endParaRPr lang="el-GR" dirty="0"/>
                    </a:p>
                  </a:txBody>
                  <a:tcPr/>
                </a:tc>
                <a:tc>
                  <a:txBody>
                    <a:bodyPr/>
                    <a:lstStyle/>
                    <a:p>
                      <a:pPr algn="ctr"/>
                      <a:r>
                        <a:rPr lang="el-GR" sz="2400" dirty="0" smtClean="0"/>
                        <a:t>Άθροισμα</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bl>
          </a:graphicData>
        </a:graphic>
      </p:graphicFrame>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7" name="Rectangle 15"/>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2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4" name="Rectangle 22"/>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3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0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16016" y="3573016"/>
            <a:ext cx="990600" cy="419100"/>
          </a:xfrm>
          <a:prstGeom prst="rect">
            <a:avLst/>
          </a:prstGeom>
          <a:noFill/>
        </p:spPr>
      </p:pic>
      <p:sp>
        <p:nvSpPr>
          <p:cNvPr id="43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1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28184" y="3573016"/>
            <a:ext cx="990600" cy="419100"/>
          </a:xfrm>
          <a:prstGeom prst="rect">
            <a:avLst/>
          </a:prstGeom>
          <a:noFill/>
        </p:spPr>
      </p:pic>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1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24328" y="3573016"/>
            <a:ext cx="990600" cy="428625"/>
          </a:xfrm>
          <a:prstGeom prst="rect">
            <a:avLst/>
          </a:prstGeom>
          <a:noFill/>
        </p:spPr>
      </p:pic>
      <p:sp>
        <p:nvSpPr>
          <p:cNvPr id="430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15"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44008" y="4221088"/>
            <a:ext cx="1190625" cy="419100"/>
          </a:xfrm>
          <a:prstGeom prst="rect">
            <a:avLst/>
          </a:prstGeom>
          <a:noFill/>
        </p:spPr>
      </p:pic>
      <p:sp>
        <p:nvSpPr>
          <p:cNvPr id="43017" name="Rectangle 9"/>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18"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156176" y="4221088"/>
            <a:ext cx="952500" cy="419100"/>
          </a:xfrm>
          <a:prstGeom prst="rect">
            <a:avLst/>
          </a:prstGeom>
          <a:noFill/>
        </p:spPr>
      </p:pic>
      <p:sp>
        <p:nvSpPr>
          <p:cNvPr id="43020" name="Rectangle 12"/>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21"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524328" y="4221088"/>
            <a:ext cx="952500" cy="428625"/>
          </a:xfrm>
          <a:prstGeom prst="rect">
            <a:avLst/>
          </a:prstGeom>
          <a:noFill/>
        </p:spPr>
      </p:pic>
      <p:sp>
        <p:nvSpPr>
          <p:cNvPr id="430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23"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716016" y="4869160"/>
            <a:ext cx="1095375" cy="419100"/>
          </a:xfrm>
          <a:prstGeom prst="rect">
            <a:avLst/>
          </a:prstGeom>
          <a:noFill/>
        </p:spPr>
      </p:pic>
      <p:sp>
        <p:nvSpPr>
          <p:cNvPr id="430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25"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228184" y="4869160"/>
            <a:ext cx="866775" cy="419100"/>
          </a:xfrm>
          <a:prstGeom prst="rect">
            <a:avLst/>
          </a:prstGeom>
          <a:noFill/>
        </p:spPr>
      </p:pic>
      <p:sp>
        <p:nvSpPr>
          <p:cNvPr id="430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3027" name="Picture 1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596336" y="4869160"/>
            <a:ext cx="866775" cy="428625"/>
          </a:xfrm>
          <a:prstGeom prst="rect">
            <a:avLst/>
          </a:prstGeom>
          <a:noFill/>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[3/4]</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Autofit/>
          </a:bodyPr>
          <a:lstStyle/>
          <a:p>
            <a:pPr marL="355600" indent="-355600">
              <a:buNone/>
            </a:pPr>
            <a:endParaRPr lang="el-GR" dirty="0" smtClean="0"/>
          </a:p>
          <a:p>
            <a:pPr marL="355600" indent="-355600">
              <a:buNone/>
            </a:pPr>
            <a:endParaRPr lang="en-US"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11</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4"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6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25" name="24 - Πίνακας"/>
          <p:cNvGraphicFramePr>
            <a:graphicFrameLocks noGrp="1"/>
          </p:cNvGraphicFramePr>
          <p:nvPr/>
        </p:nvGraphicFramePr>
        <p:xfrm>
          <a:off x="539552" y="1916832"/>
          <a:ext cx="8136904" cy="3426224"/>
        </p:xfrm>
        <a:graphic>
          <a:graphicData uri="http://schemas.openxmlformats.org/drawingml/2006/table">
            <a:tbl>
              <a:tblPr firstRow="1" bandRow="1">
                <a:tableStyleId>{5940675A-B579-460E-94D1-54222C63F5DA}</a:tableStyleId>
              </a:tblPr>
              <a:tblGrid>
                <a:gridCol w="2151975"/>
                <a:gridCol w="1808466"/>
                <a:gridCol w="1397802"/>
                <a:gridCol w="1475458"/>
                <a:gridCol w="1303203"/>
              </a:tblGrid>
              <a:tr h="571142">
                <a:tc gridSpan="2">
                  <a:txBody>
                    <a:bodyPr/>
                    <a:lstStyle/>
                    <a:p>
                      <a:pPr algn="ctr"/>
                      <a:endParaRPr lang="el-GR" dirty="0"/>
                    </a:p>
                  </a:txBody>
                  <a:tcPr/>
                </a:tc>
                <a:tc hMerge="1">
                  <a:txBody>
                    <a:bodyPr/>
                    <a:lstStyle/>
                    <a:p>
                      <a:endParaRPr lang="el-GR" dirty="0"/>
                    </a:p>
                  </a:txBody>
                  <a:tcPr/>
                </a:tc>
                <a:tc gridSpan="3">
                  <a:txBody>
                    <a:bodyPr/>
                    <a:lstStyle/>
                    <a:p>
                      <a:pPr algn="ctr"/>
                      <a:r>
                        <a:rPr lang="el-GR" sz="2800" dirty="0" smtClean="0"/>
                        <a:t>Οδικό</a:t>
                      </a:r>
                      <a:r>
                        <a:rPr lang="el-GR" sz="2800" baseline="0" dirty="0" smtClean="0"/>
                        <a:t> τμήμα</a:t>
                      </a:r>
                      <a:endParaRPr lang="el-GR" sz="2800" dirty="0"/>
                    </a:p>
                  </a:txBody>
                  <a:tcPr/>
                </a:tc>
                <a:tc hMerge="1">
                  <a:txBody>
                    <a:bodyPr/>
                    <a:lstStyle/>
                    <a:p>
                      <a:endParaRPr lang="el-GR" dirty="0"/>
                    </a:p>
                  </a:txBody>
                  <a:tcPr/>
                </a:tc>
                <a:tc hMerge="1">
                  <a:txBody>
                    <a:bodyPr/>
                    <a:lstStyle/>
                    <a:p>
                      <a:endParaRPr lang="el-GR" dirty="0"/>
                    </a:p>
                  </a:txBody>
                  <a:tcPr/>
                </a:tc>
              </a:tr>
              <a:tr h="1041492">
                <a:tc>
                  <a:txBody>
                    <a:bodyPr/>
                    <a:lstStyle/>
                    <a:p>
                      <a:pPr algn="ctr"/>
                      <a:r>
                        <a:rPr lang="el-GR" sz="2800" b="1" dirty="0" smtClean="0"/>
                        <a:t>Επανάληψη</a:t>
                      </a:r>
                      <a:endParaRPr lang="el-GR" sz="2800" b="1" dirty="0"/>
                    </a:p>
                  </a:txBody>
                  <a:tcPr anchor="ctr"/>
                </a:tc>
                <a:tc>
                  <a:txBody>
                    <a:bodyPr/>
                    <a:lstStyle/>
                    <a:p>
                      <a:pPr algn="ctr"/>
                      <a:r>
                        <a:rPr lang="el-GR" sz="2800" b="1" dirty="0" smtClean="0"/>
                        <a:t>Βήμα</a:t>
                      </a:r>
                      <a:endParaRPr lang="el-GR" sz="2800" b="1" dirty="0"/>
                    </a:p>
                  </a:txBody>
                  <a:tcPr anchor="ctr"/>
                </a:tc>
                <a:tc>
                  <a:txBody>
                    <a:bodyPr/>
                    <a:lstStyle/>
                    <a:p>
                      <a:pPr algn="ctr"/>
                      <a:r>
                        <a:rPr lang="el-GR" sz="2800" b="1" dirty="0" smtClean="0"/>
                        <a:t>1</a:t>
                      </a:r>
                      <a:endParaRPr lang="el-GR" sz="2800" b="1" dirty="0"/>
                    </a:p>
                  </a:txBody>
                  <a:tcPr anchor="ctr"/>
                </a:tc>
                <a:tc>
                  <a:txBody>
                    <a:bodyPr/>
                    <a:lstStyle/>
                    <a:p>
                      <a:pPr algn="ctr"/>
                      <a:r>
                        <a:rPr lang="el-GR" sz="2800" b="1" dirty="0" smtClean="0"/>
                        <a:t>2</a:t>
                      </a:r>
                      <a:endParaRPr lang="el-GR" sz="2800" b="1" dirty="0"/>
                    </a:p>
                  </a:txBody>
                  <a:tcPr anchor="ctr"/>
                </a:tc>
                <a:tc>
                  <a:txBody>
                    <a:bodyPr/>
                    <a:lstStyle/>
                    <a:p>
                      <a:pPr algn="ctr"/>
                      <a:r>
                        <a:rPr lang="el-GR" sz="2800" b="1" dirty="0" smtClean="0"/>
                        <a:t>3</a:t>
                      </a:r>
                      <a:endParaRPr lang="el-GR" sz="2800" b="1" dirty="0"/>
                    </a:p>
                  </a:txBody>
                  <a:tcPr anchor="ctr"/>
                </a:tc>
              </a:tr>
              <a:tr h="477260">
                <a:tc>
                  <a:txBody>
                    <a:bodyPr/>
                    <a:lstStyle/>
                    <a:p>
                      <a:pPr algn="ctr"/>
                      <a:r>
                        <a:rPr lang="el-GR" sz="2400" dirty="0" smtClean="0"/>
                        <a:t>3</a:t>
                      </a:r>
                      <a:endParaRPr lang="el-GR" sz="2400" dirty="0"/>
                    </a:p>
                  </a:txBody>
                  <a:tcPr anchor="ctr"/>
                </a:tc>
                <a:tc>
                  <a:txBody>
                    <a:bodyPr/>
                    <a:lstStyle/>
                    <a:p>
                      <a:pPr algn="ctr"/>
                      <a:r>
                        <a:rPr lang="el-GR" sz="2400" dirty="0" smtClean="0"/>
                        <a:t>Ενημέρωση</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859070">
                <a:tc>
                  <a:txBody>
                    <a:bodyPr/>
                    <a:lstStyle/>
                    <a:p>
                      <a:pPr algn="ctr"/>
                      <a:endParaRPr lang="el-GR" dirty="0"/>
                    </a:p>
                  </a:txBody>
                  <a:tcPr/>
                </a:tc>
                <a:tc>
                  <a:txBody>
                    <a:bodyPr/>
                    <a:lstStyle/>
                    <a:p>
                      <a:pPr algn="ctr"/>
                      <a:r>
                        <a:rPr lang="el-GR" sz="2400" dirty="0" smtClean="0"/>
                        <a:t>Τμηματική</a:t>
                      </a:r>
                      <a:r>
                        <a:rPr lang="el-GR" sz="2400" baseline="0" dirty="0" smtClean="0"/>
                        <a:t> Φόρτιση</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477260">
                <a:tc>
                  <a:txBody>
                    <a:bodyPr/>
                    <a:lstStyle/>
                    <a:p>
                      <a:pPr algn="ctr"/>
                      <a:endParaRPr lang="el-GR" dirty="0"/>
                    </a:p>
                  </a:txBody>
                  <a:tcPr/>
                </a:tc>
                <a:tc>
                  <a:txBody>
                    <a:bodyPr/>
                    <a:lstStyle/>
                    <a:p>
                      <a:pPr algn="ctr"/>
                      <a:r>
                        <a:rPr lang="el-GR" sz="2400" dirty="0" smtClean="0"/>
                        <a:t>Άθροισμα</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bl>
          </a:graphicData>
        </a:graphic>
      </p:graphicFrame>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7" name="Rectangle 15"/>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2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4" name="Rectangle 22"/>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3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7" name="Rectangle 9"/>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20" name="Rectangle 12"/>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5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16016" y="3573016"/>
            <a:ext cx="990600" cy="428625"/>
          </a:xfrm>
          <a:prstGeom prst="rect">
            <a:avLst/>
          </a:prstGeom>
          <a:noFill/>
        </p:spPr>
      </p:pic>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5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56176" y="3573016"/>
            <a:ext cx="990600" cy="428625"/>
          </a:xfrm>
          <a:prstGeom prst="rect">
            <a:avLst/>
          </a:prstGeom>
          <a:noFill/>
        </p:spPr>
      </p:pic>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6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24328" y="3573016"/>
            <a:ext cx="990600" cy="428625"/>
          </a:xfrm>
          <a:prstGeom prst="rect">
            <a:avLst/>
          </a:prstGeom>
          <a:noFill/>
        </p:spPr>
      </p:pic>
      <p:sp>
        <p:nvSpPr>
          <p:cNvPr id="450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6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24328" y="4221088"/>
            <a:ext cx="952500" cy="428625"/>
          </a:xfrm>
          <a:prstGeom prst="rect">
            <a:avLst/>
          </a:prstGeom>
          <a:noFill/>
        </p:spPr>
      </p:pic>
      <p:sp>
        <p:nvSpPr>
          <p:cNvPr id="450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65"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16016" y="4221088"/>
            <a:ext cx="952500" cy="428625"/>
          </a:xfrm>
          <a:prstGeom prst="rect">
            <a:avLst/>
          </a:prstGeom>
          <a:noFill/>
        </p:spPr>
      </p:pic>
      <p:sp>
        <p:nvSpPr>
          <p:cNvPr id="4506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67"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012160" y="4221088"/>
            <a:ext cx="1190625" cy="428625"/>
          </a:xfrm>
          <a:prstGeom prst="rect">
            <a:avLst/>
          </a:prstGeom>
          <a:noFill/>
        </p:spPr>
      </p:pic>
      <p:sp>
        <p:nvSpPr>
          <p:cNvPr id="45069" name="Rectangle 1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70"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596336" y="4869160"/>
            <a:ext cx="866775" cy="428625"/>
          </a:xfrm>
          <a:prstGeom prst="rect">
            <a:avLst/>
          </a:prstGeom>
          <a:noFill/>
        </p:spPr>
      </p:pic>
      <p:sp>
        <p:nvSpPr>
          <p:cNvPr id="45072" name="Rectangle 16"/>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73"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084168" y="4869160"/>
            <a:ext cx="1095375" cy="428625"/>
          </a:xfrm>
          <a:prstGeom prst="rect">
            <a:avLst/>
          </a:prstGeom>
          <a:noFill/>
        </p:spPr>
      </p:pic>
      <p:sp>
        <p:nvSpPr>
          <p:cNvPr id="45075" name="Rectangle 19"/>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76"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716016" y="4869160"/>
            <a:ext cx="1095375" cy="428625"/>
          </a:xfrm>
          <a:prstGeom prst="rect">
            <a:avLst/>
          </a:prstGeom>
          <a:noFill/>
        </p:spPr>
      </p:pic>
      <p:sp>
        <p:nvSpPr>
          <p:cNvPr id="45078" name="Rectangle 22"/>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[4/4]</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Autofit/>
          </a:bodyPr>
          <a:lstStyle/>
          <a:p>
            <a:pPr marL="355600" indent="-355600">
              <a:buNone/>
            </a:pPr>
            <a:endParaRPr lang="el-GR" dirty="0" smtClean="0"/>
          </a:p>
          <a:p>
            <a:pPr marL="355600" indent="-355600">
              <a:buNone/>
            </a:pPr>
            <a:endParaRPr lang="en-US"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12</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4"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6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25" name="24 - Πίνακας"/>
          <p:cNvGraphicFramePr>
            <a:graphicFrameLocks noGrp="1"/>
          </p:cNvGraphicFramePr>
          <p:nvPr/>
        </p:nvGraphicFramePr>
        <p:xfrm>
          <a:off x="539552" y="1916832"/>
          <a:ext cx="8136904" cy="3903484"/>
        </p:xfrm>
        <a:graphic>
          <a:graphicData uri="http://schemas.openxmlformats.org/drawingml/2006/table">
            <a:tbl>
              <a:tblPr firstRow="1" bandRow="1">
                <a:tableStyleId>{5940675A-B579-460E-94D1-54222C63F5DA}</a:tableStyleId>
              </a:tblPr>
              <a:tblGrid>
                <a:gridCol w="2151975"/>
                <a:gridCol w="1808466"/>
                <a:gridCol w="1397802"/>
                <a:gridCol w="1475458"/>
                <a:gridCol w="1303203"/>
              </a:tblGrid>
              <a:tr h="571142">
                <a:tc gridSpan="2">
                  <a:txBody>
                    <a:bodyPr/>
                    <a:lstStyle/>
                    <a:p>
                      <a:pPr algn="ctr"/>
                      <a:endParaRPr lang="el-GR" dirty="0"/>
                    </a:p>
                  </a:txBody>
                  <a:tcPr/>
                </a:tc>
                <a:tc hMerge="1">
                  <a:txBody>
                    <a:bodyPr/>
                    <a:lstStyle/>
                    <a:p>
                      <a:endParaRPr lang="el-GR" dirty="0"/>
                    </a:p>
                  </a:txBody>
                  <a:tcPr/>
                </a:tc>
                <a:tc gridSpan="3">
                  <a:txBody>
                    <a:bodyPr/>
                    <a:lstStyle/>
                    <a:p>
                      <a:pPr algn="ctr"/>
                      <a:r>
                        <a:rPr lang="el-GR" sz="2800" dirty="0" smtClean="0"/>
                        <a:t>Οδικό</a:t>
                      </a:r>
                      <a:r>
                        <a:rPr lang="el-GR" sz="2800" baseline="0" dirty="0" smtClean="0"/>
                        <a:t> τμήμα</a:t>
                      </a:r>
                      <a:endParaRPr lang="el-GR" sz="2800" dirty="0"/>
                    </a:p>
                  </a:txBody>
                  <a:tcPr/>
                </a:tc>
                <a:tc hMerge="1">
                  <a:txBody>
                    <a:bodyPr/>
                    <a:lstStyle/>
                    <a:p>
                      <a:endParaRPr lang="el-GR" dirty="0"/>
                    </a:p>
                  </a:txBody>
                  <a:tcPr/>
                </a:tc>
                <a:tc hMerge="1">
                  <a:txBody>
                    <a:bodyPr/>
                    <a:lstStyle/>
                    <a:p>
                      <a:endParaRPr lang="el-GR" dirty="0"/>
                    </a:p>
                  </a:txBody>
                  <a:tcPr/>
                </a:tc>
              </a:tr>
              <a:tr h="1041492">
                <a:tc>
                  <a:txBody>
                    <a:bodyPr/>
                    <a:lstStyle/>
                    <a:p>
                      <a:pPr algn="ctr"/>
                      <a:r>
                        <a:rPr lang="el-GR" sz="2800" b="1" dirty="0" smtClean="0"/>
                        <a:t>Επανάληψη</a:t>
                      </a:r>
                      <a:endParaRPr lang="el-GR" sz="2800" b="1" dirty="0"/>
                    </a:p>
                  </a:txBody>
                  <a:tcPr anchor="ctr"/>
                </a:tc>
                <a:tc>
                  <a:txBody>
                    <a:bodyPr/>
                    <a:lstStyle/>
                    <a:p>
                      <a:pPr algn="ctr"/>
                      <a:r>
                        <a:rPr lang="el-GR" sz="2800" b="1" dirty="0" smtClean="0"/>
                        <a:t>Βήμα</a:t>
                      </a:r>
                      <a:endParaRPr lang="el-GR" sz="2800" b="1" dirty="0"/>
                    </a:p>
                  </a:txBody>
                  <a:tcPr anchor="ctr"/>
                </a:tc>
                <a:tc>
                  <a:txBody>
                    <a:bodyPr/>
                    <a:lstStyle/>
                    <a:p>
                      <a:pPr algn="ctr"/>
                      <a:r>
                        <a:rPr lang="el-GR" sz="2800" b="1" dirty="0" smtClean="0"/>
                        <a:t>1</a:t>
                      </a:r>
                      <a:endParaRPr lang="el-GR" sz="2800" b="1" dirty="0"/>
                    </a:p>
                  </a:txBody>
                  <a:tcPr anchor="ctr"/>
                </a:tc>
                <a:tc>
                  <a:txBody>
                    <a:bodyPr/>
                    <a:lstStyle/>
                    <a:p>
                      <a:pPr algn="ctr"/>
                      <a:r>
                        <a:rPr lang="el-GR" sz="2800" b="1" dirty="0" smtClean="0"/>
                        <a:t>2</a:t>
                      </a:r>
                      <a:endParaRPr lang="el-GR" sz="2800" b="1" dirty="0"/>
                    </a:p>
                  </a:txBody>
                  <a:tcPr anchor="ctr"/>
                </a:tc>
                <a:tc>
                  <a:txBody>
                    <a:bodyPr/>
                    <a:lstStyle/>
                    <a:p>
                      <a:pPr algn="ctr"/>
                      <a:r>
                        <a:rPr lang="el-GR" sz="2800" b="1" dirty="0" smtClean="0"/>
                        <a:t>3</a:t>
                      </a:r>
                      <a:endParaRPr lang="el-GR" sz="2800" b="1" dirty="0"/>
                    </a:p>
                  </a:txBody>
                  <a:tcPr anchor="ctr"/>
                </a:tc>
              </a:tr>
              <a:tr h="477260">
                <a:tc>
                  <a:txBody>
                    <a:bodyPr/>
                    <a:lstStyle/>
                    <a:p>
                      <a:pPr algn="ctr"/>
                      <a:r>
                        <a:rPr lang="el-GR" sz="2400" dirty="0" smtClean="0"/>
                        <a:t>4</a:t>
                      </a:r>
                      <a:endParaRPr lang="el-GR" sz="2400" dirty="0"/>
                    </a:p>
                  </a:txBody>
                  <a:tcPr anchor="ctr"/>
                </a:tc>
                <a:tc>
                  <a:txBody>
                    <a:bodyPr/>
                    <a:lstStyle/>
                    <a:p>
                      <a:pPr algn="ctr"/>
                      <a:r>
                        <a:rPr lang="el-GR" sz="2400" dirty="0" smtClean="0"/>
                        <a:t>Ενημέρωση</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859070">
                <a:tc>
                  <a:txBody>
                    <a:bodyPr/>
                    <a:lstStyle/>
                    <a:p>
                      <a:pPr algn="ctr"/>
                      <a:endParaRPr lang="el-GR" dirty="0"/>
                    </a:p>
                  </a:txBody>
                  <a:tcPr/>
                </a:tc>
                <a:tc>
                  <a:txBody>
                    <a:bodyPr/>
                    <a:lstStyle/>
                    <a:p>
                      <a:pPr algn="ctr"/>
                      <a:r>
                        <a:rPr lang="el-GR" sz="2400" dirty="0" smtClean="0"/>
                        <a:t>Τμηματική</a:t>
                      </a:r>
                      <a:r>
                        <a:rPr lang="el-GR" sz="2400" baseline="0" dirty="0" smtClean="0"/>
                        <a:t> Φόρτιση</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477260">
                <a:tc>
                  <a:txBody>
                    <a:bodyPr/>
                    <a:lstStyle/>
                    <a:p>
                      <a:pPr algn="ctr"/>
                      <a:endParaRPr lang="el-GR" dirty="0"/>
                    </a:p>
                  </a:txBody>
                  <a:tcPr/>
                </a:tc>
                <a:tc>
                  <a:txBody>
                    <a:bodyPr/>
                    <a:lstStyle/>
                    <a:p>
                      <a:pPr algn="ctr"/>
                      <a:r>
                        <a:rPr lang="el-GR" sz="2400" dirty="0" smtClean="0"/>
                        <a:t>Άθροισμα</a:t>
                      </a: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477260">
                <a:tc gridSpan="2">
                  <a:txBody>
                    <a:bodyPr/>
                    <a:lstStyle/>
                    <a:p>
                      <a:pPr algn="ctr"/>
                      <a:r>
                        <a:rPr lang="el-GR" sz="2400" b="1" dirty="0" smtClean="0"/>
                        <a:t>ΤΕΛΙΚΑ</a:t>
                      </a:r>
                      <a:endParaRPr lang="el-GR" sz="2400" b="1" dirty="0"/>
                    </a:p>
                  </a:txBody>
                  <a:tcPr anchor="ctr"/>
                </a:tc>
                <a:tc hMerge="1">
                  <a:txBody>
                    <a:bodyPr/>
                    <a:lstStyle/>
                    <a:p>
                      <a:pPr algn="ctr"/>
                      <a:endParaRPr lang="el-GR" sz="2400" dirty="0"/>
                    </a:p>
                  </a:txBody>
                  <a:tcPr anchor="ct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bl>
          </a:graphicData>
        </a:graphic>
      </p:graphicFrame>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27" name="Rectangle 15"/>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2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34" name="Rectangle 22"/>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3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17" name="Rectangle 9"/>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20" name="Rectangle 12"/>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30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9" name="Rectangle 1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2" name="Rectangle 16"/>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5" name="Rectangle 19"/>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8" name="Rectangle 22"/>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0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16016" y="3573016"/>
            <a:ext cx="990600" cy="419100"/>
          </a:xfrm>
          <a:prstGeom prst="rect">
            <a:avLst/>
          </a:prstGeom>
          <a:noFill/>
        </p:spPr>
      </p:pic>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0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2160" y="3573016"/>
            <a:ext cx="1219200" cy="419100"/>
          </a:xfrm>
          <a:prstGeom prst="rect">
            <a:avLst/>
          </a:prstGeom>
          <a:noFill/>
        </p:spPr>
      </p:pic>
      <p:sp>
        <p:nvSpPr>
          <p:cNvPr id="47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0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24328" y="3573016"/>
            <a:ext cx="990600" cy="428625"/>
          </a:xfrm>
          <a:prstGeom prst="rect">
            <a:avLst/>
          </a:prstGeom>
          <a:noFill/>
        </p:spPr>
      </p:pic>
      <p:sp>
        <p:nvSpPr>
          <p:cNvPr id="471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11"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16016" y="4221088"/>
            <a:ext cx="952500" cy="419100"/>
          </a:xfrm>
          <a:prstGeom prst="rect">
            <a:avLst/>
          </a:prstGeom>
          <a:noFill/>
        </p:spPr>
      </p:pic>
      <p:sp>
        <p:nvSpPr>
          <p:cNvPr id="47113" name="Rectangle 9"/>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1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14"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084168" y="4221088"/>
            <a:ext cx="1190625" cy="419100"/>
          </a:xfrm>
          <a:prstGeom prst="rect">
            <a:avLst/>
          </a:prstGeom>
          <a:noFill/>
        </p:spPr>
      </p:pic>
      <p:sp>
        <p:nvSpPr>
          <p:cNvPr id="47116" name="Rectangle 12"/>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1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17"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524328" y="4221088"/>
            <a:ext cx="952500" cy="428625"/>
          </a:xfrm>
          <a:prstGeom prst="rect">
            <a:avLst/>
          </a:prstGeom>
          <a:noFill/>
        </p:spPr>
      </p:pic>
      <p:sp>
        <p:nvSpPr>
          <p:cNvPr id="47119" name="Rectangle 15"/>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2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20"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716016" y="4869160"/>
            <a:ext cx="1095375" cy="419100"/>
          </a:xfrm>
          <a:prstGeom prst="rect">
            <a:avLst/>
          </a:prstGeom>
          <a:noFill/>
        </p:spPr>
      </p:pic>
      <p:sp>
        <p:nvSpPr>
          <p:cNvPr id="4712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22" name="Picture 1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156176" y="4869160"/>
            <a:ext cx="1095375" cy="419100"/>
          </a:xfrm>
          <a:prstGeom prst="rect">
            <a:avLst/>
          </a:prstGeom>
          <a:noFill/>
        </p:spPr>
      </p:pic>
      <p:sp>
        <p:nvSpPr>
          <p:cNvPr id="4712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24"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596336" y="4869160"/>
            <a:ext cx="866775" cy="428625"/>
          </a:xfrm>
          <a:prstGeom prst="rect">
            <a:avLst/>
          </a:prstGeom>
          <a:noFill/>
        </p:spPr>
      </p:pic>
      <p:sp>
        <p:nvSpPr>
          <p:cNvPr id="4712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712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28" name="Picture 2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716016" y="5373216"/>
            <a:ext cx="1038225" cy="419100"/>
          </a:xfrm>
          <a:prstGeom prst="rect">
            <a:avLst/>
          </a:prstGeom>
          <a:noFill/>
        </p:spPr>
      </p:pic>
      <p:sp>
        <p:nvSpPr>
          <p:cNvPr id="4713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30" name="Picture 2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012160" y="5373216"/>
            <a:ext cx="1333500" cy="419100"/>
          </a:xfrm>
          <a:prstGeom prst="rect">
            <a:avLst/>
          </a:prstGeom>
          <a:noFill/>
        </p:spPr>
      </p:pic>
      <p:sp>
        <p:nvSpPr>
          <p:cNvPr id="47133"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32" name="Picture 28"/>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524328" y="5373216"/>
            <a:ext cx="1038225" cy="419100"/>
          </a:xfrm>
          <a:prstGeom prst="rect">
            <a:avLst/>
          </a:prstGeom>
          <a:noFill/>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solidFill>
                  <a:schemeClr val="tx2">
                    <a:lumMod val="60000"/>
                    <a:lumOff val="40000"/>
                  </a:schemeClr>
                </a:solidFill>
              </a:rPr>
              <a:t>Τέλος Ενότητας</a:t>
            </a:r>
            <a:endParaRPr lang="el-GR" b="1" dirty="0">
              <a:solidFill>
                <a:schemeClr val="tx2">
                  <a:lumMod val="60000"/>
                  <a:lumOff val="40000"/>
                </a:schemeClr>
              </a:solidFill>
            </a:endParaRPr>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Χρηματοδότηση</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Slide Number Placeholder 8"/>
          <p:cNvSpPr>
            <a:spLocks noGrp="1"/>
          </p:cNvSpPr>
          <p:nvPr>
            <p:ph type="sldNum" sz="quarter" idx="12"/>
          </p:nvPr>
        </p:nvSpPr>
        <p:spPr>
          <a:xfrm>
            <a:off x="8316416" y="6309320"/>
            <a:ext cx="504056"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14</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chemeClr val="tx2">
                    <a:lumMod val="60000"/>
                    <a:lumOff val="40000"/>
                  </a:schemeClr>
                </a:solidFill>
              </a:rPr>
              <a:t>Σημείωμα Ιστορικού Εκδόσεων Έργου</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Το παρόν έργο αποτελεί την έκδοση 1.0 και δεν έχουν προηγηθεί άλλες εκδόσεις.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16416" y="6381328"/>
            <a:ext cx="504056" cy="340147"/>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15</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Σημείωμα </a:t>
            </a:r>
            <a:r>
              <a:rPr lang="el-GR" b="1" dirty="0" smtClean="0">
                <a:solidFill>
                  <a:schemeClr val="tx2">
                    <a:lumMod val="60000"/>
                    <a:lumOff val="40000"/>
                  </a:schemeClr>
                </a:solidFill>
              </a:rPr>
              <a:t>Αναφοράς</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Copyright Πανεπιστήμιο Πατρών</a:t>
            </a:r>
            <a:r>
              <a:rPr lang="en-US" dirty="0" smtClean="0"/>
              <a:t>,</a:t>
            </a:r>
            <a:r>
              <a:rPr lang="el-GR" dirty="0" smtClean="0"/>
              <a:t> Πολυτεχνική Σχολή, Τμήμα Πολιτικών Μηχανικών, Διδάσκων: Γεώργιος Στεφανίδης. «Ανάλυση Μεταφορών ΙΙ. Ενότητα 4 : Μέθοδος </a:t>
            </a:r>
            <a:r>
              <a:rPr lang="en-US" dirty="0" smtClean="0"/>
              <a:t>Incremental Assignment</a:t>
            </a:r>
            <a:r>
              <a:rPr lang="el-GR" dirty="0" smtClean="0"/>
              <a:t>».</a:t>
            </a:r>
            <a:r>
              <a:rPr lang="en-US" dirty="0" smtClean="0"/>
              <a:t> </a:t>
            </a:r>
            <a:r>
              <a:rPr lang="el-GR" dirty="0" smtClean="0"/>
              <a:t>Έκδοση</a:t>
            </a:r>
            <a:r>
              <a:rPr lang="el-GR" dirty="0"/>
              <a:t>: </a:t>
            </a:r>
            <a:r>
              <a:rPr lang="el-GR" dirty="0" smtClean="0"/>
              <a:t>1.0</a:t>
            </a:r>
            <a:r>
              <a:rPr lang="el-GR" dirty="0"/>
              <a:t>. </a:t>
            </a:r>
            <a:r>
              <a:rPr lang="el-GR" dirty="0" smtClean="0"/>
              <a:t>Πάτρα 2015. </a:t>
            </a:r>
            <a:r>
              <a:rPr lang="el-GR" dirty="0"/>
              <a:t>Διαθέσιμο από τη δικτυακή </a:t>
            </a:r>
            <a:r>
              <a:rPr lang="el-GR" dirty="0" smtClean="0"/>
              <a:t>διεύθυνση:</a:t>
            </a:r>
            <a:r>
              <a:rPr lang="el-GR" dirty="0" smtClean="0">
                <a:solidFill>
                  <a:srgbClr val="FF0000"/>
                </a:solidFill>
              </a:rPr>
              <a:t>   </a:t>
            </a:r>
            <a:r>
              <a:rPr lang="en-US" dirty="0" smtClean="0">
                <a:solidFill>
                  <a:srgbClr val="FF0000"/>
                </a:solidFill>
                <a:hlinkClick r:id="rId3"/>
              </a:rPr>
              <a:t>https://eclass.upatras.gr/courses/CIV1697/</a:t>
            </a:r>
            <a:endParaRPr lang="el-GR" dirty="0">
              <a:solidFill>
                <a:srgbClr val="FF0000"/>
              </a:solidFill>
            </a:endParaRPr>
          </a:p>
          <a:p>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16</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Slide Number Placeholder 6"/>
          <p:cNvSpPr>
            <a:spLocks noGrp="1"/>
          </p:cNvSpPr>
          <p:nvPr>
            <p:ph type="sldNum" sz="quarter" idx="12"/>
          </p:nvPr>
        </p:nvSpPr>
        <p:spPr>
          <a:xfrm>
            <a:off x="8316416" y="6309320"/>
            <a:ext cx="504056"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17</a:t>
            </a:fld>
            <a:endParaRPr lang="el-GR" sz="2000" b="1" dirty="0">
              <a:solidFill>
                <a:schemeClr val="tx2">
                  <a:lumMod val="60000"/>
                  <a:lumOff val="40000"/>
                </a:schemeClr>
              </a:solidFill>
            </a:endParaRPr>
          </a:p>
        </p:txBody>
      </p:sp>
      <p:sp>
        <p:nvSpPr>
          <p:cNvPr id="10" name="4 - Ορθογώνιο"/>
          <p:cNvSpPr/>
          <p:nvPr/>
        </p:nvSpPr>
        <p:spPr>
          <a:xfrm>
            <a:off x="1331640" y="0"/>
            <a:ext cx="6015236" cy="769441"/>
          </a:xfrm>
          <a:prstGeom prst="rect">
            <a:avLst/>
          </a:prstGeom>
        </p:spPr>
        <p:txBody>
          <a:bodyPr wrap="none">
            <a:spAutoFit/>
          </a:bodyPr>
          <a:lstStyle/>
          <a:p>
            <a:r>
              <a:rPr lang="el-GR" sz="4400" b="1" dirty="0" smtClean="0">
                <a:solidFill>
                  <a:schemeClr val="tx2">
                    <a:lumMod val="60000"/>
                    <a:lumOff val="40000"/>
                  </a:schemeClr>
                </a:solidFill>
              </a:rPr>
              <a:t>Σημείωμα Αδειοδότησης</a:t>
            </a:r>
            <a:endParaRPr lang="el-GR" sz="4400" b="1" dirty="0">
              <a:solidFill>
                <a:schemeClr val="tx2">
                  <a:lumMod val="60000"/>
                  <a:lumOff val="40000"/>
                </a:schemeClr>
              </a:solidFill>
            </a:endParaRPr>
          </a:p>
        </p:txBody>
      </p:sp>
      <p:sp>
        <p:nvSpPr>
          <p:cNvPr id="11" name="3 - Ορθογώνιο"/>
          <p:cNvSpPr/>
          <p:nvPr/>
        </p:nvSpPr>
        <p:spPr>
          <a:xfrm>
            <a:off x="0" y="692696"/>
            <a:ext cx="8676456" cy="1631216"/>
          </a:xfrm>
          <a:prstGeom prst="rect">
            <a:avLst/>
          </a:prstGeom>
        </p:spPr>
        <p:txBody>
          <a:bodyPr wrap="square">
            <a:spAutoFit/>
          </a:bodyPr>
          <a:lstStyle/>
          <a:p>
            <a:r>
              <a:rPr lang="el-GR" sz="2000" dirty="0" smtClean="0"/>
              <a:t>Το παρόν υλικό διατίθεται με τους όρους της άδειας χρήσης Creative Commons Αναφορά, Μη Εμπορική Χρήση, Μη παράγωγα έργα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endParaRPr lang="el-GR" sz="2000" dirty="0"/>
          </a:p>
        </p:txBody>
      </p:sp>
      <p:pic>
        <p:nvPicPr>
          <p:cNvPr id="12" name="Picture 6" descr="http://mirrors.creativecommons.org/presskit/buttons/88x31/png/by-nc-nd.eu.png"/>
          <p:cNvPicPr>
            <a:picLocks noChangeAspect="1" noChangeArrowheads="1"/>
          </p:cNvPicPr>
          <p:nvPr/>
        </p:nvPicPr>
        <p:blipFill>
          <a:blip r:embed="rId3" cstate="print"/>
          <a:srcRect/>
          <a:stretch>
            <a:fillRect/>
          </a:stretch>
        </p:blipFill>
        <p:spPr bwMode="auto">
          <a:xfrm>
            <a:off x="3059832" y="2348880"/>
            <a:ext cx="2232248" cy="781010"/>
          </a:xfrm>
          <a:prstGeom prst="rect">
            <a:avLst/>
          </a:prstGeom>
          <a:noFill/>
        </p:spPr>
      </p:pic>
      <p:sp>
        <p:nvSpPr>
          <p:cNvPr id="13" name="Rectangle 12"/>
          <p:cNvSpPr/>
          <p:nvPr/>
        </p:nvSpPr>
        <p:spPr>
          <a:xfrm>
            <a:off x="0" y="3140968"/>
            <a:ext cx="6480720" cy="400110"/>
          </a:xfrm>
          <a:prstGeom prst="rect">
            <a:avLst/>
          </a:prstGeom>
        </p:spPr>
        <p:txBody>
          <a:bodyPr wrap="square">
            <a:spAutoFit/>
          </a:bodyPr>
          <a:lstStyle/>
          <a:p>
            <a:r>
              <a:rPr lang="el-GR" sz="2000" dirty="0" smtClean="0"/>
              <a:t>[1] http://creativecommons.org/licenses/by-nc-sa/4.0/ </a:t>
            </a:r>
            <a:endParaRPr lang="en-US" sz="2000" dirty="0" smtClean="0"/>
          </a:p>
        </p:txBody>
      </p:sp>
      <p:sp>
        <p:nvSpPr>
          <p:cNvPr id="14" name="8 - Ορθογώνιο"/>
          <p:cNvSpPr/>
          <p:nvPr/>
        </p:nvSpPr>
        <p:spPr>
          <a:xfrm>
            <a:off x="0" y="3501008"/>
            <a:ext cx="8964488" cy="2862322"/>
          </a:xfrm>
          <a:prstGeom prst="rect">
            <a:avLst/>
          </a:prstGeom>
        </p:spPr>
        <p:txBody>
          <a:bodyPr wrap="square">
            <a:spAutoFit/>
          </a:bodyPr>
          <a:lstStyle/>
          <a:p>
            <a:pPr algn="just"/>
            <a:r>
              <a:rPr lang="el-GR" sz="2000" b="1" dirty="0" smtClean="0"/>
              <a:t>Σύμφωνα με αυτήν την άδεια ο δικαιούχος σας δίνει το δικαίωμα να:</a:t>
            </a:r>
          </a:p>
          <a:p>
            <a:pPr algn="just"/>
            <a:r>
              <a:rPr lang="el-GR" sz="2000" b="1" dirty="0" smtClean="0"/>
              <a:t>Μοιραστείτε</a:t>
            </a:r>
            <a:r>
              <a:rPr lang="el-GR" sz="2000" dirty="0" smtClean="0"/>
              <a:t> — αντιγράψετε και αναδιανέμετε το υλικό</a:t>
            </a:r>
          </a:p>
          <a:p>
            <a:pPr algn="just"/>
            <a:r>
              <a:rPr lang="el-GR" sz="2000" b="1" dirty="0" smtClean="0"/>
              <a:t>Υπό τους ακόλουθους όρους:</a:t>
            </a:r>
          </a:p>
          <a:p>
            <a:pPr algn="just"/>
            <a:r>
              <a:rPr lang="el-GR" sz="2000" b="1" dirty="0" smtClean="0"/>
              <a:t>Αναφορά Δημιουργού</a:t>
            </a:r>
            <a:r>
              <a:rPr lang="el-GR" sz="2000" dirty="0" smtClean="0"/>
              <a:t> — Θα πρέπει να καταχωρίσετε αναφορά στο δημιουργό , με σύνδεσμο της άδειας</a:t>
            </a:r>
          </a:p>
          <a:p>
            <a:pPr algn="just"/>
            <a:r>
              <a:rPr lang="el-GR" sz="2000" b="1" dirty="0" smtClean="0"/>
              <a:t>Μη εμπορική χρήση</a:t>
            </a:r>
            <a:r>
              <a:rPr lang="el-GR" sz="2000" dirty="0" smtClean="0"/>
              <a:t> — Δεν μπορείτε να χρησιμοποιήσετε το υλικό για εμπορικούς σκοπούς</a:t>
            </a:r>
          </a:p>
          <a:p>
            <a:pPr algn="just"/>
            <a:r>
              <a:rPr lang="el-GR" sz="2000" b="1" dirty="0" smtClean="0"/>
              <a:t>Μη παράγωγα έργα – </a:t>
            </a:r>
            <a:r>
              <a:rPr lang="el-GR" sz="2000" dirty="0" smtClean="0"/>
              <a:t>Μπορείτε να αναδιανείμετε το υλικό ως έχει, χωρίς να προβείτε σε αλλαγές (ανάμιξη, τροποποίηση)</a:t>
            </a:r>
            <a:endParaRPr lang="el-GR" sz="2000" b="1" dirty="0"/>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Διατήρηση </a:t>
            </a:r>
            <a:r>
              <a:rPr lang="el-GR" b="1" dirty="0" smtClean="0">
                <a:solidFill>
                  <a:schemeClr val="tx2">
                    <a:lumMod val="60000"/>
                    <a:lumOff val="40000"/>
                  </a:schemeClr>
                </a:solidFill>
              </a:rPr>
              <a:t>Σημειωμάτων</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400" dirty="0"/>
              <a:t>τ</a:t>
            </a:r>
            <a:r>
              <a:rPr lang="en-US" sz="2400" dirty="0" smtClean="0"/>
              <a:t>ο </a:t>
            </a:r>
            <a:r>
              <a:rPr lang="en-US" sz="2400" dirty="0"/>
              <a:t>Σημείωμα Αναφοράς</a:t>
            </a:r>
            <a:endParaRPr lang="el-GR" sz="2400" dirty="0"/>
          </a:p>
          <a:p>
            <a:pPr lvl="1">
              <a:buFont typeface="Wingdings" panose="05000000000000000000" pitchFamily="2" charset="2"/>
              <a:buChar char="§"/>
            </a:pPr>
            <a:r>
              <a:rPr lang="el-GR" sz="2400" dirty="0"/>
              <a:t>τ</a:t>
            </a:r>
            <a:r>
              <a:rPr lang="en-US" sz="2400" dirty="0" smtClean="0"/>
              <a:t>ο </a:t>
            </a:r>
            <a:r>
              <a:rPr lang="en-US" sz="2400" dirty="0"/>
              <a:t>Σημείωμα Αδειοδότησης</a:t>
            </a:r>
            <a:endParaRPr lang="el-GR" sz="2400" dirty="0"/>
          </a:p>
          <a:p>
            <a:pPr lvl="1">
              <a:buFont typeface="Wingdings" panose="05000000000000000000" pitchFamily="2" charset="2"/>
              <a:buChar char="§"/>
            </a:pPr>
            <a:r>
              <a:rPr lang="el-GR" sz="2400" dirty="0"/>
              <a:t>τ</a:t>
            </a:r>
            <a:r>
              <a:rPr lang="en-US" sz="2400" dirty="0" smtClean="0"/>
              <a:t>η </a:t>
            </a:r>
            <a:r>
              <a:rPr lang="en-US" sz="2400" dirty="0"/>
              <a:t>δήλωση </a:t>
            </a:r>
            <a:r>
              <a:rPr lang="el-GR" sz="2400" dirty="0"/>
              <a:t>Δ</a:t>
            </a:r>
            <a:r>
              <a:rPr lang="en-US" sz="2400" dirty="0" smtClean="0"/>
              <a:t>ιατήρησης </a:t>
            </a:r>
            <a:r>
              <a:rPr lang="en-US" sz="2400" dirty="0"/>
              <a:t>Σημειωμάτων</a:t>
            </a:r>
            <a:endParaRPr lang="el-GR" sz="2400" dirty="0"/>
          </a:p>
          <a:p>
            <a:pPr lvl="1">
              <a:buFont typeface="Wingdings" panose="05000000000000000000" pitchFamily="2" charset="2"/>
              <a:buChar char="§"/>
            </a:pPr>
            <a:r>
              <a:rPr lang="el-GR" sz="2400" dirty="0"/>
              <a:t>τ</a:t>
            </a:r>
            <a:r>
              <a:rPr lang="el-GR" sz="2400" dirty="0" smtClean="0"/>
              <a:t>ο Σημείωμα Χρήσης Έργων Τρίτων </a:t>
            </a:r>
            <a:r>
              <a:rPr lang="el-GR" sz="24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18</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Σκοπός ενότητας</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276872"/>
            <a:ext cx="8229600" cy="3849291"/>
          </a:xfrm>
        </p:spPr>
        <p:txBody>
          <a:bodyPr/>
          <a:lstStyle/>
          <a:p>
            <a:pPr marL="0" algn="just">
              <a:lnSpc>
                <a:spcPct val="150000"/>
              </a:lnSpc>
              <a:buNone/>
            </a:pPr>
            <a:r>
              <a:rPr lang="el-GR" dirty="0" smtClean="0"/>
              <a:t>Σκοπός της ενότητας αυτής αποτελεί η γνωριμία με τη μέθοδο ανάλυσης των μεταφορών </a:t>
            </a:r>
            <a:r>
              <a:rPr lang="en-US" dirty="0" smtClean="0"/>
              <a:t>Incremental Assignment (=</a:t>
            </a:r>
            <a:r>
              <a:rPr lang="el-GR" dirty="0" smtClean="0"/>
              <a:t> Τμηματική Φόρτιση).</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[1/</a:t>
            </a:r>
            <a:r>
              <a:rPr lang="el-GR" b="1" dirty="0" smtClean="0">
                <a:solidFill>
                  <a:schemeClr val="tx2">
                    <a:lumMod val="60000"/>
                    <a:lumOff val="40000"/>
                  </a:schemeClr>
                </a:solidFill>
              </a:rPr>
              <a:t>6</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348880"/>
            <a:ext cx="8229600" cy="3777283"/>
          </a:xfrm>
        </p:spPr>
        <p:txBody>
          <a:bodyPr>
            <a:normAutofit/>
          </a:bodyPr>
          <a:lstStyle/>
          <a:p>
            <a:pPr marL="0">
              <a:lnSpc>
                <a:spcPct val="150000"/>
              </a:lnSpc>
              <a:buNone/>
            </a:pPr>
            <a:r>
              <a:rPr lang="el-GR" b="1" dirty="0" smtClean="0"/>
              <a:t>Τμηματική Φόρτιση </a:t>
            </a:r>
            <a:r>
              <a:rPr lang="el-GR" dirty="0" smtClean="0"/>
              <a:t>(</a:t>
            </a:r>
            <a:r>
              <a:rPr lang="en-US" dirty="0" smtClean="0"/>
              <a:t>Incremental Assignment)</a:t>
            </a:r>
            <a:r>
              <a:rPr lang="el-GR" dirty="0" smtClean="0"/>
              <a:t> </a:t>
            </a:r>
            <a:r>
              <a:rPr lang="el-GR" dirty="0" smtClean="0">
                <a:solidFill>
                  <a:srgbClr val="0070C0"/>
                </a:solidFill>
                <a:sym typeface="Wingdings" pitchFamily="2" charset="2"/>
              </a:rPr>
              <a:t></a:t>
            </a:r>
            <a:r>
              <a:rPr lang="en-US" dirty="0" smtClean="0"/>
              <a:t> </a:t>
            </a:r>
            <a:r>
              <a:rPr lang="el-GR" dirty="0" smtClean="0"/>
              <a:t>Δεν υπόσχεται ότι υπάρχει σύγκλιση. Είναι </a:t>
            </a:r>
            <a:r>
              <a:rPr lang="el-GR" b="1" dirty="0" smtClean="0"/>
              <a:t>πιο ρεαλιστική</a:t>
            </a:r>
            <a:r>
              <a:rPr lang="el-GR" dirty="0" smtClean="0"/>
              <a:t> μέθοδος.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a:t>
            </a:r>
            <a:r>
              <a:rPr lang="el-GR" b="1" dirty="0" smtClean="0">
                <a:solidFill>
                  <a:schemeClr val="tx2">
                    <a:lumMod val="60000"/>
                    <a:lumOff val="40000"/>
                  </a:schemeClr>
                </a:solidFill>
              </a:rPr>
              <a:t>2</a:t>
            </a:r>
            <a:r>
              <a:rPr lang="en-US" b="1" dirty="0" smtClean="0">
                <a:solidFill>
                  <a:schemeClr val="tx2">
                    <a:lumMod val="60000"/>
                    <a:lumOff val="40000"/>
                  </a:schemeClr>
                </a:solidFill>
              </a:rPr>
              <a:t>/</a:t>
            </a:r>
            <a:r>
              <a:rPr lang="el-GR" b="1" dirty="0" smtClean="0">
                <a:solidFill>
                  <a:schemeClr val="tx2">
                    <a:lumMod val="60000"/>
                    <a:lumOff val="40000"/>
                  </a:schemeClr>
                </a:solidFill>
              </a:rPr>
              <a:t>6</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1916832"/>
            <a:ext cx="8229600" cy="4209331"/>
          </a:xfrm>
        </p:spPr>
        <p:txBody>
          <a:bodyPr>
            <a:normAutofit/>
          </a:bodyPr>
          <a:lstStyle/>
          <a:p>
            <a:pPr marL="430213" indent="-773113">
              <a:buNone/>
            </a:pPr>
            <a:r>
              <a:rPr lang="el-GR" b="1" dirty="0" smtClean="0"/>
              <a:t>0)</a:t>
            </a:r>
            <a:r>
              <a:rPr lang="el-GR" dirty="0" smtClean="0"/>
              <a:t> </a:t>
            </a:r>
            <a:r>
              <a:rPr lang="el-GR" b="1" dirty="0" smtClean="0"/>
              <a:t>Διαιρούμε κάθε ζήτηση Προέλευση / Προορισμού σε </a:t>
            </a:r>
            <a:r>
              <a:rPr lang="en-US" b="1" dirty="0" smtClean="0"/>
              <a:t>N </a:t>
            </a:r>
            <a:r>
              <a:rPr lang="el-GR" b="1" dirty="0" smtClean="0"/>
              <a:t>ίσα τμήματα</a:t>
            </a:r>
          </a:p>
          <a:p>
            <a:pPr marL="0">
              <a:buNone/>
            </a:pPr>
            <a:endParaRPr lang="en-US" dirty="0" smtClean="0"/>
          </a:p>
          <a:p>
            <a:pPr marL="0">
              <a:buNone/>
            </a:pPr>
            <a:endParaRPr lang="el-GR" dirty="0" smtClean="0"/>
          </a:p>
          <a:p>
            <a:pPr marL="0">
              <a:buNone/>
            </a:pPr>
            <a:r>
              <a:rPr lang="en-US" dirty="0" smtClean="0"/>
              <a:t>(</a:t>
            </a:r>
            <a:r>
              <a:rPr lang="el-GR" dirty="0" smtClean="0"/>
              <a:t>Αρχικά για κάθε οδικό τμήμα α η ροή είναι μηδέν. Π.χ. εάν είχαμε 3 οδικά τμήματα, θα γράφαμε: </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4</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3284984"/>
            <a:ext cx="981075" cy="552450"/>
          </a:xfrm>
          <a:prstGeom prst="rect">
            <a:avLst/>
          </a:prstGeom>
          <a:noFill/>
          <a:ln w="25400">
            <a:solidFill>
              <a:schemeClr val="accent2">
                <a:lumMod val="75000"/>
              </a:schemeClr>
            </a:solidFill>
          </a:ln>
        </p:spPr>
      </p:pic>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5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15816" y="3284984"/>
            <a:ext cx="1809750" cy="552450"/>
          </a:xfrm>
          <a:prstGeom prst="rect">
            <a:avLst/>
          </a:prstGeom>
          <a:noFill/>
          <a:ln w="25400">
            <a:solidFill>
              <a:schemeClr val="accent2">
                <a:lumMod val="75000"/>
              </a:schemeClr>
            </a:solidFill>
          </a:ln>
        </p:spPr>
      </p:pic>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56"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27784" y="5517232"/>
            <a:ext cx="3009900" cy="561975"/>
          </a:xfrm>
          <a:prstGeom prst="rect">
            <a:avLst/>
          </a:prstGeom>
          <a:noFill/>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a:t>
            </a:r>
            <a:r>
              <a:rPr lang="el-GR" b="1" dirty="0" smtClean="0">
                <a:solidFill>
                  <a:schemeClr val="tx2">
                    <a:lumMod val="60000"/>
                    <a:lumOff val="40000"/>
                  </a:schemeClr>
                </a:solidFill>
              </a:rPr>
              <a:t>3</a:t>
            </a:r>
            <a:r>
              <a:rPr lang="en-US" b="1" dirty="0" smtClean="0">
                <a:solidFill>
                  <a:schemeClr val="tx2">
                    <a:lumMod val="60000"/>
                    <a:lumOff val="40000"/>
                  </a:schemeClr>
                </a:solidFill>
              </a:rPr>
              <a:t>/</a:t>
            </a:r>
            <a:r>
              <a:rPr lang="el-GR" b="1" dirty="0" smtClean="0">
                <a:solidFill>
                  <a:schemeClr val="tx2">
                    <a:lumMod val="60000"/>
                    <a:lumOff val="40000"/>
                  </a:schemeClr>
                </a:solidFill>
              </a:rPr>
              <a:t>6</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348880"/>
            <a:ext cx="8229600" cy="3777283"/>
          </a:xfrm>
        </p:spPr>
        <p:txBody>
          <a:bodyPr>
            <a:normAutofit/>
          </a:bodyPr>
          <a:lstStyle/>
          <a:p>
            <a:pPr marL="355600" indent="-355600">
              <a:buAutoNum type="arabicParenR"/>
            </a:pPr>
            <a:r>
              <a:rPr lang="el-GR" b="1" dirty="0" smtClean="0"/>
              <a:t>  Ενημέρωση</a:t>
            </a:r>
          </a:p>
          <a:p>
            <a:pPr marL="0" indent="0">
              <a:buNone/>
            </a:pPr>
            <a:r>
              <a:rPr lang="el-GR" b="1" dirty="0" smtClean="0"/>
              <a:t>                                                        </a:t>
            </a:r>
          </a:p>
          <a:p>
            <a:pPr marL="0" indent="0">
              <a:buNone/>
            </a:pPr>
            <a:endParaRPr lang="el-GR" b="1" dirty="0" smtClean="0"/>
          </a:p>
          <a:p>
            <a:pPr marL="0" indent="0">
              <a:buNone/>
            </a:pPr>
            <a:endParaRPr lang="el-GR" sz="1400" dirty="0" smtClean="0"/>
          </a:p>
          <a:p>
            <a:pPr marL="0" indent="0">
              <a:buNone/>
            </a:pPr>
            <a:r>
              <a:rPr lang="el-GR" dirty="0" smtClean="0"/>
              <a:t>(Την πρώτη φορά που θα τρέξει, ο χρόνος που θα βγει είναι ο χρόνος ελεύθερης ροής).</a:t>
            </a:r>
          </a:p>
          <a:p>
            <a:pPr marL="355600" indent="-355600">
              <a:buNone/>
            </a:pPr>
            <a:endParaRPr lang="el-GR" b="1" dirty="0" smtClean="0"/>
          </a:p>
          <a:p>
            <a:pPr marL="171450" indent="-514350">
              <a:buNone/>
            </a:pPr>
            <a:endParaRPr lang="en-US"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5</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481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3356992"/>
            <a:ext cx="4067175" cy="552450"/>
          </a:xfrm>
          <a:prstGeom prst="rect">
            <a:avLst/>
          </a:prstGeom>
          <a:noFill/>
          <a:ln w="38100">
            <a:solidFill>
              <a:schemeClr val="accent2">
                <a:lumMod val="75000"/>
              </a:schemeClr>
            </a:solidFill>
          </a:ln>
        </p:spPr>
      </p:pic>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4"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a:t>
            </a:r>
            <a:r>
              <a:rPr lang="el-GR" b="1" dirty="0" smtClean="0">
                <a:solidFill>
                  <a:schemeClr val="tx2">
                    <a:lumMod val="60000"/>
                    <a:lumOff val="40000"/>
                  </a:schemeClr>
                </a:solidFill>
              </a:rPr>
              <a:t>4</a:t>
            </a:r>
            <a:r>
              <a:rPr lang="en-US" b="1" dirty="0" smtClean="0">
                <a:solidFill>
                  <a:schemeClr val="tx2">
                    <a:lumMod val="60000"/>
                    <a:lumOff val="40000"/>
                  </a:schemeClr>
                </a:solidFill>
              </a:rPr>
              <a:t>/</a:t>
            </a:r>
            <a:r>
              <a:rPr lang="el-GR" b="1" dirty="0" smtClean="0">
                <a:solidFill>
                  <a:schemeClr val="tx2">
                    <a:lumMod val="60000"/>
                    <a:lumOff val="40000"/>
                  </a:schemeClr>
                </a:solidFill>
              </a:rPr>
              <a:t>6</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lnSpc>
                <a:spcPct val="150000"/>
              </a:lnSpc>
              <a:buNone/>
            </a:pPr>
            <a:r>
              <a:rPr lang="el-GR" b="1" dirty="0" smtClean="0"/>
              <a:t>2) Τμηματική Φόρτιση</a:t>
            </a:r>
          </a:p>
          <a:p>
            <a:pPr marL="0" indent="450850">
              <a:lnSpc>
                <a:spcPct val="150000"/>
              </a:lnSpc>
              <a:buNone/>
            </a:pPr>
            <a:r>
              <a:rPr lang="en-US" b="1" dirty="0" smtClean="0"/>
              <a:t>All-OR-Nothing </a:t>
            </a:r>
          </a:p>
          <a:p>
            <a:pPr marL="0" indent="450850">
              <a:lnSpc>
                <a:spcPct val="150000"/>
              </a:lnSpc>
              <a:buNone/>
            </a:pPr>
            <a:r>
              <a:rPr lang="el-GR" dirty="0" smtClean="0"/>
              <a:t>Με χρήση των          για ένα τμήμα ζήτησης</a:t>
            </a:r>
          </a:p>
          <a:p>
            <a:pPr marL="0" indent="450850">
              <a:lnSpc>
                <a:spcPct val="150000"/>
              </a:lnSpc>
              <a:buNone/>
            </a:pPr>
            <a:r>
              <a:rPr lang="el-GR" dirty="0" smtClean="0"/>
              <a:t>Αποτέλεσμα: Ροή </a:t>
            </a:r>
          </a:p>
          <a:p>
            <a:pPr marL="355600" indent="-355600">
              <a:buNone/>
            </a:pPr>
            <a:endParaRPr lang="el-GR" b="1" dirty="0" smtClean="0"/>
          </a:p>
          <a:p>
            <a:pPr marL="171450" indent="-514350">
              <a:buNone/>
            </a:pPr>
            <a:endParaRPr lang="en-US"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6</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481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91880" y="3501008"/>
            <a:ext cx="676275" cy="552450"/>
          </a:xfrm>
          <a:prstGeom prst="rect">
            <a:avLst/>
          </a:prstGeom>
          <a:noFill/>
        </p:spPr>
      </p:pic>
      <p:sp>
        <p:nvSpPr>
          <p:cNvPr id="3482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4822"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95936" y="4293096"/>
            <a:ext cx="847725" cy="552450"/>
          </a:xfrm>
          <a:prstGeom prst="rect">
            <a:avLst/>
          </a:prstGeom>
          <a:noFill/>
        </p:spPr>
      </p:pic>
      <p:sp>
        <p:nvSpPr>
          <p:cNvPr id="34824"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a:t>
            </a:r>
            <a:r>
              <a:rPr lang="el-GR" b="1" dirty="0" smtClean="0">
                <a:solidFill>
                  <a:schemeClr val="tx2">
                    <a:lumMod val="60000"/>
                    <a:lumOff val="40000"/>
                  </a:schemeClr>
                </a:solidFill>
              </a:rPr>
              <a:t>5</a:t>
            </a:r>
            <a:r>
              <a:rPr lang="en-US" b="1" dirty="0" smtClean="0">
                <a:solidFill>
                  <a:schemeClr val="tx2">
                    <a:lumMod val="60000"/>
                    <a:lumOff val="40000"/>
                  </a:schemeClr>
                </a:solidFill>
              </a:rPr>
              <a:t>/</a:t>
            </a:r>
            <a:r>
              <a:rPr lang="el-GR" b="1" dirty="0" smtClean="0">
                <a:solidFill>
                  <a:schemeClr val="tx2">
                    <a:lumMod val="60000"/>
                    <a:lumOff val="40000"/>
                  </a:schemeClr>
                </a:solidFill>
              </a:rPr>
              <a:t>6</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755576" y="2060848"/>
            <a:ext cx="7931224" cy="4065315"/>
          </a:xfrm>
        </p:spPr>
        <p:txBody>
          <a:bodyPr>
            <a:noAutofit/>
          </a:bodyPr>
          <a:lstStyle/>
          <a:p>
            <a:pPr marL="355600" indent="-355600">
              <a:buNone/>
            </a:pPr>
            <a:r>
              <a:rPr lang="el-GR" b="1" dirty="0" smtClean="0"/>
              <a:t>3) Άθροιση Ροής</a:t>
            </a:r>
          </a:p>
          <a:p>
            <a:pPr marL="355600" indent="-355600">
              <a:buNone/>
            </a:pPr>
            <a:endParaRPr lang="el-GR" b="1" dirty="0" smtClean="0"/>
          </a:p>
          <a:p>
            <a:pPr marL="171450" indent="-514350">
              <a:buNone/>
            </a:pPr>
            <a:endParaRPr lang="el-GR" b="1" dirty="0" smtClean="0"/>
          </a:p>
          <a:p>
            <a:pPr marL="171450" indent="-514350">
              <a:buNone/>
            </a:pPr>
            <a:r>
              <a:rPr lang="el-GR" b="1" dirty="0" smtClean="0"/>
              <a:t>4) Κανόνας Στοπ</a:t>
            </a:r>
          </a:p>
          <a:p>
            <a:pPr marL="171450" indent="192088">
              <a:buNone/>
            </a:pPr>
            <a:r>
              <a:rPr lang="el-GR" dirty="0" smtClean="0"/>
              <a:t>Αν </a:t>
            </a:r>
            <a:r>
              <a:rPr lang="en-US" dirty="0" smtClean="0"/>
              <a:t>n=</a:t>
            </a:r>
            <a:r>
              <a:rPr lang="el-GR" dirty="0" smtClean="0"/>
              <a:t>Ν   </a:t>
            </a:r>
            <a:r>
              <a:rPr lang="el-GR" dirty="0" smtClean="0">
                <a:solidFill>
                  <a:srgbClr val="0070C0"/>
                </a:solidFill>
                <a:sym typeface="Wingdings" pitchFamily="2" charset="2"/>
              </a:rPr>
              <a:t></a:t>
            </a:r>
            <a:r>
              <a:rPr lang="el-GR" dirty="0" smtClean="0"/>
              <a:t>  Στοπ</a:t>
            </a:r>
          </a:p>
          <a:p>
            <a:pPr marL="171450" indent="192088">
              <a:buNone/>
            </a:pPr>
            <a:r>
              <a:rPr lang="el-GR" dirty="0" smtClean="0"/>
              <a:t>Αν</a:t>
            </a:r>
            <a:r>
              <a:rPr lang="en-US" dirty="0" smtClean="0"/>
              <a:t>                </a:t>
            </a:r>
            <a:r>
              <a:rPr lang="el-GR" dirty="0" smtClean="0">
                <a:solidFill>
                  <a:srgbClr val="0070C0"/>
                </a:solidFill>
                <a:sym typeface="Wingdings" pitchFamily="2" charset="2"/>
              </a:rPr>
              <a:t></a:t>
            </a:r>
            <a:r>
              <a:rPr lang="en-US" dirty="0" smtClean="0"/>
              <a:t>                     </a:t>
            </a:r>
            <a:r>
              <a:rPr lang="el-GR" dirty="0" smtClean="0">
                <a:solidFill>
                  <a:srgbClr val="0070C0"/>
                </a:solidFill>
                <a:sym typeface="Wingdings" pitchFamily="2" charset="2"/>
              </a:rPr>
              <a:t></a:t>
            </a:r>
            <a:r>
              <a:rPr lang="en-US" dirty="0" smtClean="0"/>
              <a:t>    </a:t>
            </a:r>
            <a:r>
              <a:rPr lang="el-GR" dirty="0" smtClean="0"/>
              <a:t>(</a:t>
            </a:r>
            <a:r>
              <a:rPr lang="en-US" dirty="0" smtClean="0"/>
              <a:t>1)</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7</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4"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686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4" y="2852936"/>
            <a:ext cx="3390900" cy="552450"/>
          </a:xfrm>
          <a:prstGeom prst="rect">
            <a:avLst/>
          </a:prstGeom>
          <a:noFill/>
          <a:ln w="25400">
            <a:solidFill>
              <a:schemeClr val="accent2">
                <a:lumMod val="75000"/>
              </a:schemeClr>
            </a:solidFill>
          </a:ln>
        </p:spPr>
      </p:pic>
      <p:sp>
        <p:nvSpPr>
          <p:cNvPr id="3686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686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35696" y="5013176"/>
            <a:ext cx="1028700" cy="552450"/>
          </a:xfrm>
          <a:prstGeom prst="rect">
            <a:avLst/>
          </a:prstGeom>
          <a:noFill/>
        </p:spPr>
      </p:pic>
      <p:sp>
        <p:nvSpPr>
          <p:cNvPr id="368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687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35896" y="5013176"/>
            <a:ext cx="1695450" cy="552450"/>
          </a:xfrm>
          <a:prstGeom prst="rect">
            <a:avLst/>
          </a:prstGeom>
          <a:noFill/>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a:t>
            </a:r>
            <a:r>
              <a:rPr lang="el-GR" b="1" dirty="0" smtClean="0">
                <a:solidFill>
                  <a:schemeClr val="tx2">
                    <a:lumMod val="60000"/>
                    <a:lumOff val="40000"/>
                  </a:schemeClr>
                </a:solidFill>
              </a:rPr>
              <a:t>6</a:t>
            </a:r>
            <a:r>
              <a:rPr lang="en-US" b="1" dirty="0" smtClean="0">
                <a:solidFill>
                  <a:schemeClr val="tx2">
                    <a:lumMod val="60000"/>
                    <a:lumOff val="40000"/>
                  </a:schemeClr>
                </a:solidFill>
              </a:rPr>
              <a:t>/</a:t>
            </a:r>
            <a:r>
              <a:rPr lang="el-GR" b="1" dirty="0" smtClean="0">
                <a:solidFill>
                  <a:schemeClr val="tx2">
                    <a:lumMod val="60000"/>
                    <a:lumOff val="40000"/>
                  </a:schemeClr>
                </a:solidFill>
              </a:rPr>
              <a:t>6</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420888"/>
            <a:ext cx="8229600" cy="3705275"/>
          </a:xfrm>
        </p:spPr>
        <p:txBody>
          <a:bodyPr>
            <a:noAutofit/>
          </a:bodyPr>
          <a:lstStyle/>
          <a:p>
            <a:pPr marL="0" indent="0" algn="just">
              <a:lnSpc>
                <a:spcPct val="150000"/>
              </a:lnSpc>
              <a:buNone/>
            </a:pPr>
            <a:r>
              <a:rPr lang="el-GR" b="1" dirty="0" smtClean="0"/>
              <a:t>Δε φορτίζουμε το δίκτυο με όλα τα οχήματα. Στην αρχή φορτίζουμε με όσα αυτοκίνητα μας δίνει η άσκηση διαιρεμένα σε </a:t>
            </a:r>
            <a:r>
              <a:rPr lang="en-US" b="1" dirty="0" smtClean="0"/>
              <a:t>N </a:t>
            </a:r>
            <a:r>
              <a:rPr lang="el-GR" b="1" dirty="0" smtClean="0"/>
              <a:t>ίσα τμήματα (π.χ. 4 τμήματα). </a:t>
            </a:r>
            <a:endParaRPr lang="en-US" b="1" dirty="0" smtClean="0"/>
          </a:p>
          <a:p>
            <a:pPr marL="355600" indent="-355600" algn="just">
              <a:buNone/>
            </a:pPr>
            <a:endParaRPr lang="en-US"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8</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4"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6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Incremental Assignment</a:t>
            </a:r>
            <a:r>
              <a:rPr lang="el-GR" b="1" dirty="0" smtClean="0">
                <a:solidFill>
                  <a:schemeClr val="tx2">
                    <a:lumMod val="60000"/>
                    <a:lumOff val="40000"/>
                  </a:schemeClr>
                </a:solidFill>
              </a:rPr>
              <a:t>»</a:t>
            </a:r>
            <a:r>
              <a:rPr lang="en-US" b="1" dirty="0" smtClean="0">
                <a:solidFill>
                  <a:schemeClr val="tx2">
                    <a:lumMod val="60000"/>
                    <a:lumOff val="40000"/>
                  </a:schemeClr>
                </a:solidFill>
              </a:rPr>
              <a:t> [1/4]</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Autofit/>
          </a:bodyPr>
          <a:lstStyle/>
          <a:p>
            <a:pPr marL="0" indent="0">
              <a:buNone/>
            </a:pPr>
            <a:r>
              <a:rPr lang="el-GR" dirty="0" smtClean="0"/>
              <a:t>Διαιρώ με το 4: </a:t>
            </a:r>
            <a:endParaRPr lang="en-US" dirty="0" smtClean="0"/>
          </a:p>
          <a:p>
            <a:pPr marL="355600" indent="-355600">
              <a:buNone/>
            </a:pPr>
            <a:endParaRPr lang="el-GR" dirty="0" smtClean="0"/>
          </a:p>
          <a:p>
            <a:pPr marL="355600" indent="-355600">
              <a:buNone/>
            </a:pPr>
            <a:endParaRPr lang="en-US"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9</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4824"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6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68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1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1484784"/>
            <a:ext cx="1514475" cy="981075"/>
          </a:xfrm>
          <a:prstGeom prst="rect">
            <a:avLst/>
          </a:prstGeom>
          <a:noFill/>
        </p:spPr>
      </p:pic>
      <p:graphicFrame>
        <p:nvGraphicFramePr>
          <p:cNvPr id="25" name="24 - Πίνακας"/>
          <p:cNvGraphicFramePr>
            <a:graphicFrameLocks noGrp="1"/>
          </p:cNvGraphicFramePr>
          <p:nvPr/>
        </p:nvGraphicFramePr>
        <p:xfrm>
          <a:off x="467544" y="2492896"/>
          <a:ext cx="8136904" cy="3426224"/>
        </p:xfrm>
        <a:graphic>
          <a:graphicData uri="http://schemas.openxmlformats.org/drawingml/2006/table">
            <a:tbl>
              <a:tblPr firstRow="1" bandRow="1">
                <a:tableStyleId>{5940675A-B579-460E-94D1-54222C63F5DA}</a:tableStyleId>
              </a:tblPr>
              <a:tblGrid>
                <a:gridCol w="2151975"/>
                <a:gridCol w="1808466"/>
                <a:gridCol w="1397802"/>
                <a:gridCol w="1475458"/>
                <a:gridCol w="1303203"/>
              </a:tblGrid>
              <a:tr h="571142">
                <a:tc gridSpan="2">
                  <a:txBody>
                    <a:bodyPr/>
                    <a:lstStyle/>
                    <a:p>
                      <a:endParaRPr lang="el-GR" dirty="0"/>
                    </a:p>
                  </a:txBody>
                  <a:tcPr/>
                </a:tc>
                <a:tc hMerge="1">
                  <a:txBody>
                    <a:bodyPr/>
                    <a:lstStyle/>
                    <a:p>
                      <a:endParaRPr lang="el-GR" dirty="0"/>
                    </a:p>
                  </a:txBody>
                  <a:tcPr/>
                </a:tc>
                <a:tc gridSpan="3">
                  <a:txBody>
                    <a:bodyPr/>
                    <a:lstStyle/>
                    <a:p>
                      <a:pPr algn="ctr"/>
                      <a:r>
                        <a:rPr lang="el-GR" sz="2800" dirty="0" smtClean="0"/>
                        <a:t>Οδικό</a:t>
                      </a:r>
                      <a:r>
                        <a:rPr lang="el-GR" sz="2800" baseline="0" dirty="0" smtClean="0"/>
                        <a:t> τμήμα</a:t>
                      </a:r>
                      <a:endParaRPr lang="el-GR" sz="2800" dirty="0"/>
                    </a:p>
                  </a:txBody>
                  <a:tcPr/>
                </a:tc>
                <a:tc hMerge="1">
                  <a:txBody>
                    <a:bodyPr/>
                    <a:lstStyle/>
                    <a:p>
                      <a:endParaRPr lang="el-GR" dirty="0"/>
                    </a:p>
                  </a:txBody>
                  <a:tcPr/>
                </a:tc>
                <a:tc hMerge="1">
                  <a:txBody>
                    <a:bodyPr/>
                    <a:lstStyle/>
                    <a:p>
                      <a:endParaRPr lang="el-GR" dirty="0"/>
                    </a:p>
                  </a:txBody>
                  <a:tcPr/>
                </a:tc>
              </a:tr>
              <a:tr h="1041492">
                <a:tc>
                  <a:txBody>
                    <a:bodyPr/>
                    <a:lstStyle/>
                    <a:p>
                      <a:pPr algn="ctr"/>
                      <a:r>
                        <a:rPr lang="el-GR" sz="2800" b="1" dirty="0" smtClean="0"/>
                        <a:t>Επανάληψη</a:t>
                      </a:r>
                      <a:endParaRPr lang="el-GR" sz="2800" b="1" dirty="0"/>
                    </a:p>
                  </a:txBody>
                  <a:tcPr anchor="ctr"/>
                </a:tc>
                <a:tc>
                  <a:txBody>
                    <a:bodyPr/>
                    <a:lstStyle/>
                    <a:p>
                      <a:pPr algn="ctr"/>
                      <a:r>
                        <a:rPr lang="el-GR" sz="2800" b="1" dirty="0" smtClean="0"/>
                        <a:t>Βήμα</a:t>
                      </a:r>
                      <a:endParaRPr lang="el-GR" sz="2800" b="1" dirty="0"/>
                    </a:p>
                  </a:txBody>
                  <a:tcPr anchor="ctr"/>
                </a:tc>
                <a:tc>
                  <a:txBody>
                    <a:bodyPr/>
                    <a:lstStyle/>
                    <a:p>
                      <a:pPr algn="ctr"/>
                      <a:r>
                        <a:rPr lang="el-GR" sz="2800" b="1" dirty="0" smtClean="0"/>
                        <a:t>1</a:t>
                      </a:r>
                      <a:endParaRPr lang="el-GR" sz="2800" b="1" dirty="0"/>
                    </a:p>
                  </a:txBody>
                  <a:tcPr anchor="ctr"/>
                </a:tc>
                <a:tc>
                  <a:txBody>
                    <a:bodyPr/>
                    <a:lstStyle/>
                    <a:p>
                      <a:pPr algn="ctr"/>
                      <a:r>
                        <a:rPr lang="el-GR" sz="2800" b="1" dirty="0" smtClean="0"/>
                        <a:t>2</a:t>
                      </a:r>
                      <a:endParaRPr lang="el-GR" sz="2800" b="1" dirty="0"/>
                    </a:p>
                  </a:txBody>
                  <a:tcPr anchor="ctr"/>
                </a:tc>
                <a:tc>
                  <a:txBody>
                    <a:bodyPr/>
                    <a:lstStyle/>
                    <a:p>
                      <a:pPr algn="ctr"/>
                      <a:r>
                        <a:rPr lang="el-GR" sz="2800" b="1" dirty="0" smtClean="0"/>
                        <a:t>3</a:t>
                      </a:r>
                      <a:endParaRPr lang="el-GR" sz="2800" b="1" dirty="0"/>
                    </a:p>
                  </a:txBody>
                  <a:tcPr anchor="ctr"/>
                </a:tc>
              </a:tr>
              <a:tr h="477260">
                <a:tc>
                  <a:txBody>
                    <a:bodyPr/>
                    <a:lstStyle/>
                    <a:p>
                      <a:pPr algn="ctr"/>
                      <a:r>
                        <a:rPr lang="el-GR" sz="2400" dirty="0" smtClean="0"/>
                        <a:t>1</a:t>
                      </a:r>
                      <a:endParaRPr lang="el-GR" sz="2400" dirty="0"/>
                    </a:p>
                  </a:txBody>
                  <a:tcPr anchor="ctr"/>
                </a:tc>
                <a:tc>
                  <a:txBody>
                    <a:bodyPr/>
                    <a:lstStyle/>
                    <a:p>
                      <a:pPr algn="ctr"/>
                      <a:r>
                        <a:rPr lang="el-GR" sz="2400" dirty="0" smtClean="0"/>
                        <a:t>Ενημέρωση</a:t>
                      </a:r>
                      <a:endParaRPr lang="el-GR" sz="2400" dirty="0"/>
                    </a:p>
                  </a:txBody>
                  <a:tcPr anchor="ctr"/>
                </a:tc>
                <a:tc>
                  <a:txBody>
                    <a:bodyPr/>
                    <a:lstStyle/>
                    <a:p>
                      <a:endParaRPr lang="el-GR" dirty="0"/>
                    </a:p>
                  </a:txBody>
                  <a:tcPr/>
                </a:tc>
                <a:tc>
                  <a:txBody>
                    <a:bodyPr/>
                    <a:lstStyle/>
                    <a:p>
                      <a:endParaRPr lang="el-GR" dirty="0"/>
                    </a:p>
                  </a:txBody>
                  <a:tcPr/>
                </a:tc>
                <a:tc>
                  <a:txBody>
                    <a:bodyPr/>
                    <a:lstStyle/>
                    <a:p>
                      <a:endParaRPr lang="el-GR" dirty="0"/>
                    </a:p>
                  </a:txBody>
                  <a:tcPr/>
                </a:tc>
              </a:tr>
              <a:tr h="859070">
                <a:tc>
                  <a:txBody>
                    <a:bodyPr/>
                    <a:lstStyle/>
                    <a:p>
                      <a:endParaRPr lang="el-GR" dirty="0"/>
                    </a:p>
                  </a:txBody>
                  <a:tcPr/>
                </a:tc>
                <a:tc>
                  <a:txBody>
                    <a:bodyPr/>
                    <a:lstStyle/>
                    <a:p>
                      <a:pPr algn="ctr"/>
                      <a:r>
                        <a:rPr lang="el-GR" sz="2400" dirty="0" smtClean="0"/>
                        <a:t>Τμηματική</a:t>
                      </a:r>
                      <a:r>
                        <a:rPr lang="el-GR" sz="2400" baseline="0" dirty="0" smtClean="0"/>
                        <a:t> Φόρτιση</a:t>
                      </a:r>
                      <a:endParaRPr lang="el-GR" sz="2400" dirty="0"/>
                    </a:p>
                  </a:txBody>
                  <a:tcPr anchor="ctr"/>
                </a:tc>
                <a:tc>
                  <a:txBody>
                    <a:bodyPr/>
                    <a:lstStyle/>
                    <a:p>
                      <a:endParaRPr lang="el-GR" dirty="0"/>
                    </a:p>
                  </a:txBody>
                  <a:tcPr/>
                </a:tc>
                <a:tc>
                  <a:txBody>
                    <a:bodyPr/>
                    <a:lstStyle/>
                    <a:p>
                      <a:endParaRPr lang="el-GR" dirty="0"/>
                    </a:p>
                  </a:txBody>
                  <a:tcPr/>
                </a:tc>
                <a:tc>
                  <a:txBody>
                    <a:bodyPr/>
                    <a:lstStyle/>
                    <a:p>
                      <a:endParaRPr lang="el-GR" dirty="0"/>
                    </a:p>
                  </a:txBody>
                  <a:tcPr/>
                </a:tc>
              </a:tr>
              <a:tr h="477260">
                <a:tc>
                  <a:txBody>
                    <a:bodyPr/>
                    <a:lstStyle/>
                    <a:p>
                      <a:endParaRPr lang="el-GR" dirty="0"/>
                    </a:p>
                  </a:txBody>
                  <a:tcPr/>
                </a:tc>
                <a:tc>
                  <a:txBody>
                    <a:bodyPr/>
                    <a:lstStyle/>
                    <a:p>
                      <a:pPr algn="ctr"/>
                      <a:r>
                        <a:rPr lang="el-GR" sz="2400" dirty="0" smtClean="0"/>
                        <a:t>Άθροισμα</a:t>
                      </a:r>
                      <a:endParaRPr lang="el-GR" sz="2400" dirty="0"/>
                    </a:p>
                  </a:txBody>
                  <a:tcPr anchor="ct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1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44008" y="4149080"/>
            <a:ext cx="981075" cy="419100"/>
          </a:xfrm>
          <a:prstGeom prst="rect">
            <a:avLst/>
          </a:prstGeom>
          <a:noFill/>
        </p:spPr>
      </p:pic>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19"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56176" y="4149080"/>
            <a:ext cx="990600" cy="419100"/>
          </a:xfrm>
          <a:prstGeom prst="rect">
            <a:avLst/>
          </a:prstGeom>
          <a:noFill/>
        </p:spPr>
      </p:pic>
      <p:sp>
        <p:nvSpPr>
          <p:cNvPr id="389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21"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52320" y="4149080"/>
            <a:ext cx="990600" cy="428625"/>
          </a:xfrm>
          <a:prstGeom prst="rect">
            <a:avLst/>
          </a:prstGeom>
          <a:noFill/>
        </p:spPr>
      </p:pic>
      <p:sp>
        <p:nvSpPr>
          <p:cNvPr id="389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23"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72000" y="4797152"/>
            <a:ext cx="1181100" cy="419100"/>
          </a:xfrm>
          <a:prstGeom prst="rect">
            <a:avLst/>
          </a:prstGeom>
          <a:noFill/>
        </p:spPr>
      </p:pic>
      <p:sp>
        <p:nvSpPr>
          <p:cNvPr id="3892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25"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156176" y="4797152"/>
            <a:ext cx="952500" cy="419100"/>
          </a:xfrm>
          <a:prstGeom prst="rect">
            <a:avLst/>
          </a:prstGeom>
          <a:noFill/>
        </p:spPr>
      </p:pic>
      <p:sp>
        <p:nvSpPr>
          <p:cNvPr id="38927" name="Rectangle 15"/>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2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28"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524328" y="4797152"/>
            <a:ext cx="952500" cy="428625"/>
          </a:xfrm>
          <a:prstGeom prst="rect">
            <a:avLst/>
          </a:prstGeom>
          <a:noFill/>
        </p:spPr>
      </p:pic>
      <p:sp>
        <p:nvSpPr>
          <p:cNvPr id="3893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30" name="Picture 1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644008" y="5445224"/>
            <a:ext cx="1095375" cy="419100"/>
          </a:xfrm>
          <a:prstGeom prst="rect">
            <a:avLst/>
          </a:prstGeom>
          <a:noFill/>
        </p:spPr>
      </p:pic>
      <p:sp>
        <p:nvSpPr>
          <p:cNvPr id="3893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32"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156176" y="5445224"/>
            <a:ext cx="857250" cy="419100"/>
          </a:xfrm>
          <a:prstGeom prst="rect">
            <a:avLst/>
          </a:prstGeom>
          <a:noFill/>
        </p:spPr>
      </p:pic>
      <p:sp>
        <p:nvSpPr>
          <p:cNvPr id="38934" name="Rectangle 22"/>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3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8935" name="Picture 2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524328" y="5445224"/>
            <a:ext cx="857250" cy="428625"/>
          </a:xfrm>
          <a:prstGeom prst="rect">
            <a:avLst/>
          </a:prstGeom>
          <a:noFill/>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4830</TotalTime>
  <Words>667</Words>
  <Application>Microsoft Office PowerPoint</Application>
  <PresentationFormat>On-screen Show (4:3)</PresentationFormat>
  <Paragraphs>176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ΑΝΑΛΥΣΗ ΜΕΤΑΦΟΡΩΝ II</vt:lpstr>
      <vt:lpstr>Σκοπός ενότητας</vt:lpstr>
      <vt:lpstr>Βήματα Μεθόδου «Incremental Assignment» [1/6]</vt:lpstr>
      <vt:lpstr>Βήματα Μεθόδου «Incremental Assignment» [2/6]</vt:lpstr>
      <vt:lpstr>Βήματα Μεθόδου «Incremental Assignment» [3/6]</vt:lpstr>
      <vt:lpstr>Βήματα Μεθόδου «Incremental Assignment» [4/6]</vt:lpstr>
      <vt:lpstr>Βήματα Μεθόδου «Incremental Assignment» [5/6]</vt:lpstr>
      <vt:lpstr>Βήματα Μεθόδου «Incremental Assignment» [6/6]</vt:lpstr>
      <vt:lpstr>Εφαρμογή Μεθόδου «Incremental Assignment» [1/4]</vt:lpstr>
      <vt:lpstr>Εφαρμογή Μεθόδου «Incremental Assignment» [2/4]</vt:lpstr>
      <vt:lpstr>Εφαρμογή Μεθόδου «Incremental Assignment» [3/4]</vt:lpstr>
      <vt:lpstr>Εφαρμογή Μεθόδου «Incremental Assignment» [4/4]</vt:lpstr>
      <vt:lpstr>Τέλος Ενότητας</vt:lpstr>
      <vt:lpstr>Χρηματοδότηση</vt:lpstr>
      <vt:lpstr>Σημείωμα Ιστορικού Εκδόσεων Έργου</vt:lpstr>
      <vt:lpstr>Σημείωμα Αναφοράς</vt:lpstr>
      <vt:lpstr>Slide 17</vt:lpstr>
      <vt:lpstr>Διατήρηση Σημειωμάτων</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dc:creator>
  <cp:lastModifiedBy>xristi</cp:lastModifiedBy>
  <cp:revision>316</cp:revision>
  <dcterms:created xsi:type="dcterms:W3CDTF">2015-08-17T15:40:38Z</dcterms:created>
  <dcterms:modified xsi:type="dcterms:W3CDTF">2015-09-04T11:45:59Z</dcterms:modified>
</cp:coreProperties>
</file>